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32" r:id="rId4"/>
    <p:sldMasterId id="2147483744" r:id="rId5"/>
    <p:sldMasterId id="2147483772" r:id="rId6"/>
    <p:sldMasterId id="2147483798" r:id="rId7"/>
    <p:sldMasterId id="2147483810" r:id="rId8"/>
    <p:sldMasterId id="2147483836" r:id="rId9"/>
    <p:sldMasterId id="2147483850" r:id="rId10"/>
    <p:sldMasterId id="2147483864" r:id="rId11"/>
    <p:sldMasterId id="2147483878" r:id="rId12"/>
    <p:sldMasterId id="2147483890" r:id="rId13"/>
    <p:sldMasterId id="2147483902" r:id="rId14"/>
  </p:sldMasterIdLst>
  <p:notesMasterIdLst>
    <p:notesMasterId r:id="rId56"/>
  </p:notesMasterIdLst>
  <p:sldIdLst>
    <p:sldId id="257" r:id="rId15"/>
    <p:sldId id="256" r:id="rId16"/>
    <p:sldId id="279" r:id="rId17"/>
    <p:sldId id="281" r:id="rId18"/>
    <p:sldId id="282" r:id="rId19"/>
    <p:sldId id="347" r:id="rId20"/>
    <p:sldId id="333" r:id="rId21"/>
    <p:sldId id="334" r:id="rId22"/>
    <p:sldId id="335" r:id="rId23"/>
    <p:sldId id="288" r:id="rId24"/>
    <p:sldId id="289" r:id="rId25"/>
    <p:sldId id="290" r:id="rId26"/>
    <p:sldId id="303" r:id="rId27"/>
    <p:sldId id="292" r:id="rId28"/>
    <p:sldId id="297" r:id="rId29"/>
    <p:sldId id="298" r:id="rId30"/>
    <p:sldId id="296" r:id="rId31"/>
    <p:sldId id="299" r:id="rId32"/>
    <p:sldId id="302" r:id="rId33"/>
    <p:sldId id="338" r:id="rId34"/>
    <p:sldId id="339" r:id="rId35"/>
    <p:sldId id="305" r:id="rId36"/>
    <p:sldId id="307" r:id="rId37"/>
    <p:sldId id="340" r:id="rId38"/>
    <p:sldId id="346" r:id="rId39"/>
    <p:sldId id="336" r:id="rId40"/>
    <p:sldId id="337" r:id="rId41"/>
    <p:sldId id="341" r:id="rId42"/>
    <p:sldId id="342" r:id="rId43"/>
    <p:sldId id="343" r:id="rId44"/>
    <p:sldId id="344" r:id="rId45"/>
    <p:sldId id="345" r:id="rId46"/>
    <p:sldId id="316" r:id="rId47"/>
    <p:sldId id="310" r:id="rId48"/>
    <p:sldId id="311" r:id="rId49"/>
    <p:sldId id="317" r:id="rId50"/>
    <p:sldId id="313" r:id="rId51"/>
    <p:sldId id="304" r:id="rId52"/>
    <p:sldId id="318" r:id="rId53"/>
    <p:sldId id="332" r:id="rId54"/>
    <p:sldId id="32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69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7B1D0-B77F-4F57-86A1-459A89438F22}" type="datetimeFigureOut">
              <a:rPr lang="en-US" smtClean="0"/>
              <a:t>11/2/2019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AEF5C-6B79-40EE-8520-C220B3EB9F84}" type="slidenum">
              <a:rPr lang="en-US" smtClean="0"/>
              <a:t>‹#›</a:t>
            </a:fld>
            <a:endParaRPr lang="en-US"/>
          </a:p>
        </p:txBody>
      </p:sp>
    </p:spTree>
    <p:extLst>
      <p:ext uri="{BB962C8B-B14F-4D97-AF65-F5344CB8AC3E}">
        <p14:creationId xmlns:p14="http://schemas.microsoft.com/office/powerpoint/2010/main" val="159179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DD54B-57E5-486E-AE86-D0D7A39043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p:txBody>
          <a:bodyPr/>
          <a:lstStyle/>
          <a:p>
            <a:r>
              <a:rPr lang="en-US" b="1"/>
              <a:t>NOTE:  We have animated the path of air for this slide and included labels to help our audience understand what you will be describing.  Many of them will have never even heard of a Carnot heat engine and do not have a strong understanding of entropy.  We would like to do whatever we can in to make this information accessible to our audience.  Please let us know if you approve of these changes, and feel free to replace the labels as needed.  The simpler you can keep your description of this, the better.  You do an excellent job of describing the process in your book. </a:t>
            </a:r>
          </a:p>
          <a:p>
            <a:r>
              <a:rPr lang="en-US" b="1"/>
              <a:t>***</a:t>
            </a:r>
          </a:p>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a:t>
            </a:r>
            <a:r>
              <a:rPr lang="en-US" b="1"/>
              <a:t>compression</a:t>
            </a:r>
            <a:r>
              <a:rPr lang="en-US"/>
              <a:t>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p:txBody>
      </p:sp>
    </p:spTree>
    <p:extLst>
      <p:ext uri="{BB962C8B-B14F-4D97-AF65-F5344CB8AC3E}">
        <p14:creationId xmlns:p14="http://schemas.microsoft.com/office/powerpoint/2010/main" val="373430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7D53C-E5EE-4427-9D05-A003EF1B1412}"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01000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300DBDC-076F-4398-BD32-9FB6D17C5554}"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53068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EBC7D-5E53-40A6-BC97-FDDD36EF9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3912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BA8BB-1C88-4506-9CC3-A349AE0CA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25991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11654-4369-45EB-86A2-08ADE9C5AD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20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 surge and storm tide (surge</a:t>
            </a:r>
            <a:r>
              <a:rPr lang="en-US" baseline="0" dirty="0" smtClean="0"/>
              <a:t> and tide)</a:t>
            </a:r>
            <a:r>
              <a:rPr lang="en-US" dirty="0" smtClean="0"/>
              <a:t> return level curves</a:t>
            </a:r>
            <a:r>
              <a:rPr lang="en-US" baseline="0" dirty="0" smtClean="0"/>
              <a:t> for the Battery, NYC, for the 1981-2000 NCAR/NCEP climate conditions (5000 synthetic storms). Astronomical tide and nonlinear interaction between surge and tide are accounted for statistically.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7F40-F6FB-9C47-85BD-88BC52BD231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r>
              <a:rPr lang="en-US" dirty="0" smtClean="0"/>
              <a:t>Then we calculate the flood height</a:t>
            </a:r>
            <a:r>
              <a:rPr lang="en-US" baseline="0" dirty="0" smtClean="0"/>
              <a:t> (including surge, tide, and sea level rise) return level for the four climate models, </a:t>
            </a:r>
            <a:r>
              <a:rPr lang="en-US" b="1" baseline="0" dirty="0" smtClean="0"/>
              <a:t>assuming a sea level rise of 1 m for the future climate, for the Battery, NYC. These results show that the</a:t>
            </a:r>
            <a:r>
              <a:rPr lang="en-US" b="1" dirty="0" smtClean="0"/>
              <a:t> combined effects of storm climatology change and sea level rise will greatly shorten the flood return periods for NYC </a:t>
            </a:r>
            <a:r>
              <a:rPr lang="en-US" dirty="0" smtClean="0"/>
              <a:t>and, </a:t>
            </a:r>
            <a:r>
              <a:rPr lang="en-US" b="1" dirty="0" smtClean="0"/>
              <a:t>by the end of the century, the current 100-year surge flooding</a:t>
            </a:r>
            <a:r>
              <a:rPr lang="en-US" b="1" baseline="0" dirty="0" smtClean="0"/>
              <a:t> </a:t>
            </a:r>
            <a:r>
              <a:rPr lang="en-US" b="1" dirty="0" smtClean="0"/>
              <a:t>may happen less than every 30 years, with CNRM and GFDL prediction to be less than 10 years, and the 500-year flooding</a:t>
            </a:r>
            <a:r>
              <a:rPr lang="en-US" b="1" baseline="0" dirty="0" smtClean="0"/>
              <a:t> </a:t>
            </a:r>
            <a:r>
              <a:rPr lang="en-US" b="1" dirty="0" smtClean="0"/>
              <a:t>may happen</a:t>
            </a:r>
            <a:r>
              <a:rPr lang="en-US" b="1" baseline="0" dirty="0" smtClean="0"/>
              <a:t> less than every 200 </a:t>
            </a:r>
            <a:r>
              <a:rPr lang="en-US" b="1" dirty="0" smtClean="0"/>
              <a:t>years, with the CNRM and GFDL</a:t>
            </a:r>
            <a:r>
              <a:rPr lang="en-US" b="1" baseline="0" dirty="0" smtClean="0"/>
              <a:t> </a:t>
            </a:r>
            <a:r>
              <a:rPr lang="en-US" b="1" dirty="0" smtClean="0"/>
              <a:t>prediction to be 20-30 years.</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594956-6309-4243-A217-ECC73A5B4E6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55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33626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064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3324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31456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58142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22540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98307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6989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15509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9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864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90186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4166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51645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43526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2084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75135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95159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54656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6602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155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7615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22863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53945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7341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5975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616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24051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98651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29335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7088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693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81714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4777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0EE00D-AF74-4DE5-8A90-E41DF9C286D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50606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79D338-22FF-4FDA-8126-72CB80507B1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218473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53432D-7CE9-459A-8769-970CDD2BDBF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740002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739128-15AB-47C4-BE7E-088BB34FF60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901959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C5B6EA-DB43-491A-8FD2-6AC73C2853B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656714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E819EF-2E68-43D6-A3CF-D1DB9486C7F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66509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48D41F-C82A-4C88-AF97-03F167DB08E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257730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AE019E-1BEE-47F8-86E1-AEEB4566332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81669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02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48A880-D1CA-44D4-8E4F-84FF75CDCD0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48516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B33863-092D-452E-8948-2A456B32262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35458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B6C5C5-C8EF-426E-805C-04F6D8B6F09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98383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45197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491332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743066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688999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285710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687255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1579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4570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370645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773372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889685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194658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225281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236002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663282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192121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593152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94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6550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434207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741636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6634015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264700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57718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5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299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5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49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029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36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42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996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70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580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258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576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70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825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079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824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56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25041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7818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85976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25503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44153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1893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66534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01961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39966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89684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2400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5337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2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9061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442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529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0680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5963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681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6275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0126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0545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9861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2737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0EE00D-AF74-4DE5-8A90-E41DF9C286D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40574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79D338-22FF-4FDA-8126-72CB80507B1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73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53432D-7CE9-459A-8769-970CDD2BDBF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9450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739128-15AB-47C4-BE7E-088BB34FF60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0984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C5B6EA-DB43-491A-8FD2-6AC73C2853B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36119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819EF-2E68-43D6-A3CF-D1DB9486C7F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91695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48D41F-C82A-4C88-AF97-03F167DB08E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786948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AE019E-1BEE-47F8-86E1-AEEB4566332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1739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8A880-D1CA-44D4-8E4F-84FF75CDCD0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5535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B33863-092D-452E-8948-2A456B32262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29408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C5C5-C8EF-426E-805C-04F6D8B6F09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61643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523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237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324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17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9173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9929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1673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0779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593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3201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36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4965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54695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249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9387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45055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90462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9060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2072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84956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014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9871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3767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76165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50978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52940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87974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4582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9355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26680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5316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3.tiff"/><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2.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2.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tif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3.tiff"/><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11/2/2019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70854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91097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804B-2CD5-4547-8FD0-F6FCEC6CFCD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7394790"/>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82349116"/>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65487322"/>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30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9922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71008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23285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804B-2CD5-4547-8FD0-F6FCEC6CFCDB}"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9380755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5550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099433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704113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9.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0.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1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1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267"/>
          <a:stretch/>
        </p:blipFill>
        <p:spPr>
          <a:xfrm>
            <a:off x="-16468" y="-48540"/>
            <a:ext cx="9230269" cy="6906539"/>
          </a:xfrm>
          <a:prstGeom prst="rect">
            <a:avLst/>
          </a:prstGeom>
        </p:spPr>
      </p:pic>
      <p:sp>
        <p:nvSpPr>
          <p:cNvPr id="2" name="Title 1"/>
          <p:cNvSpPr>
            <a:spLocks noGrp="1"/>
          </p:cNvSpPr>
          <p:nvPr>
            <p:ph type="ctrTitle"/>
          </p:nvPr>
        </p:nvSpPr>
        <p:spPr>
          <a:xfrm>
            <a:off x="1352404" y="753856"/>
            <a:ext cx="6912096" cy="2051111"/>
          </a:xfrm>
        </p:spPr>
        <p:txBody>
          <a:bodyPr>
            <a:normAutofit fontScale="90000"/>
          </a:bodyPr>
          <a:lstStyle/>
          <a:p>
            <a:pPr algn="r"/>
            <a:r>
              <a:rPr lang="en-US" dirty="0"/>
              <a:t/>
            </a:r>
            <a:br>
              <a:rPr lang="en-US" dirty="0"/>
            </a:br>
            <a:r>
              <a:rPr lang="en-US" dirty="0"/>
              <a:t> </a:t>
            </a:r>
            <a:r>
              <a:rPr lang="en-US" b="1" dirty="0">
                <a:solidFill>
                  <a:srgbClr val="FFFF00"/>
                </a:solidFill>
              </a:rPr>
              <a:t>Tropical cyclones, </a:t>
            </a:r>
            <a:r>
              <a:rPr lang="en-US" b="1" dirty="0" err="1">
                <a:solidFill>
                  <a:srgbClr val="FFFF00"/>
                </a:solidFill>
              </a:rPr>
              <a:t>Medicanes</a:t>
            </a:r>
            <a:r>
              <a:rPr lang="en-US" b="1" dirty="0">
                <a:solidFill>
                  <a:srgbClr val="FFFF00"/>
                </a:solidFill>
              </a:rPr>
              <a:t>, and Polar Lows in a Warming World </a:t>
            </a:r>
            <a:endParaRPr lang="en-US" b="1" dirty="0">
              <a:solidFill>
                <a:srgbClr val="FFFF00"/>
              </a:solidFill>
            </a:endParaRPr>
          </a:p>
        </p:txBody>
      </p:sp>
      <p:sp>
        <p:nvSpPr>
          <p:cNvPr id="3" name="Subtitle 2"/>
          <p:cNvSpPr>
            <a:spLocks noGrp="1"/>
          </p:cNvSpPr>
          <p:nvPr>
            <p:ph type="subTitle" idx="1"/>
          </p:nvPr>
        </p:nvSpPr>
        <p:spPr>
          <a:xfrm>
            <a:off x="1094139" y="4048768"/>
            <a:ext cx="6858000" cy="1655762"/>
          </a:xfrm>
        </p:spPr>
        <p:txBody>
          <a:bodyPr>
            <a:normAutofit/>
          </a:bodyPr>
          <a:lstStyle/>
          <a:p>
            <a:pPr algn="l"/>
            <a:r>
              <a:rPr lang="en-US" sz="2400" b="1" dirty="0" smtClean="0">
                <a:solidFill>
                  <a:srgbClr val="FFFF00"/>
                </a:solidFill>
              </a:rPr>
              <a:t>Kerry Emanuel</a:t>
            </a:r>
          </a:p>
          <a:p>
            <a:pPr algn="l"/>
            <a:r>
              <a:rPr lang="en-US" sz="2400" b="1" dirty="0" smtClean="0">
                <a:solidFill>
                  <a:srgbClr val="FFFF00"/>
                </a:solidFill>
              </a:rPr>
              <a:t>Lorenz Center</a:t>
            </a:r>
          </a:p>
          <a:p>
            <a:pPr algn="l"/>
            <a:r>
              <a:rPr lang="en-US" sz="2400" b="1" dirty="0" smtClean="0">
                <a:solidFill>
                  <a:srgbClr val="FFFF00"/>
                </a:solidFill>
              </a:rPr>
              <a:t>Massachusetts Institute of Technology</a:t>
            </a:r>
            <a:endParaRPr lang="en-US" sz="2400" b="1" dirty="0">
              <a:solidFill>
                <a:srgbClr val="FFFF00"/>
              </a:solidFill>
            </a:endParaRPr>
          </a:p>
        </p:txBody>
      </p:sp>
    </p:spTree>
    <p:extLst>
      <p:ext uri="{BB962C8B-B14F-4D97-AF65-F5344CB8AC3E}">
        <p14:creationId xmlns:p14="http://schemas.microsoft.com/office/powerpoint/2010/main" val="539639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57" y="1800879"/>
            <a:ext cx="8902427" cy="3301611"/>
          </a:xfrm>
          <a:prstGeom prst="rect">
            <a:avLst/>
          </a:prstGeom>
        </p:spPr>
      </p:pic>
      <p:sp>
        <p:nvSpPr>
          <p:cNvPr id="3" name="TextBox 2"/>
          <p:cNvSpPr txBox="1"/>
          <p:nvPr/>
        </p:nvSpPr>
        <p:spPr>
          <a:xfrm>
            <a:off x="1298308" y="984201"/>
            <a:ext cx="62053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Potential Intensity Trend, 1979-2018, ERA 5 Reanalysis</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p:cNvSpPr txBox="1"/>
          <p:nvPr/>
        </p:nvSpPr>
        <p:spPr>
          <a:xfrm>
            <a:off x="1382070" y="5365170"/>
            <a:ext cx="61215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(Trend shown only where p value &lt; 0.05)</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24239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86411"/>
          </a:xfrm>
        </p:spPr>
        <p:txBody>
          <a:bodyPr/>
          <a:lstStyle/>
          <a:p>
            <a:r>
              <a:rPr lang="en-US" sz="2800" dirty="0" smtClean="0">
                <a:solidFill>
                  <a:srgbClr val="0000FF"/>
                </a:solidFill>
              </a:rPr>
              <a:t>Projected Trend Over 21</a:t>
            </a:r>
            <a:r>
              <a:rPr lang="en-US" sz="2800" baseline="30000" dirty="0" smtClean="0">
                <a:solidFill>
                  <a:srgbClr val="0000FF"/>
                </a:solidFill>
              </a:rPr>
              <a:t>st</a:t>
            </a:r>
            <a:r>
              <a:rPr lang="en-US" sz="2800" dirty="0" smtClean="0">
                <a:solidFill>
                  <a:srgbClr val="0000FF"/>
                </a:solidFill>
              </a:rPr>
              <a:t> Century: GFDL model under RCP 8.5 </a:t>
            </a:r>
            <a:endParaRPr lang="en-US" sz="2800" dirty="0">
              <a:solidFill>
                <a:srgbClr val="0000FF"/>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3" t="17340" r="6501" b="20881"/>
          <a:stretch/>
        </p:blipFill>
        <p:spPr>
          <a:xfrm>
            <a:off x="402194" y="1531620"/>
            <a:ext cx="8284606" cy="4511040"/>
          </a:xfrm>
          <a:prstGeom prst="rect">
            <a:avLst/>
          </a:prstGeom>
        </p:spPr>
      </p:pic>
      <p:sp>
        <p:nvSpPr>
          <p:cNvPr id="5" name="TextBox 4"/>
          <p:cNvSpPr txBox="1"/>
          <p:nvPr/>
        </p:nvSpPr>
        <p:spPr>
          <a:xfrm>
            <a:off x="7264016" y="1531620"/>
            <a:ext cx="1724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a:t>
            </a:r>
            <a:r>
              <a:rPr kumimoji="0" lang="en-US" sz="1800" b="0" i="0" u="none" strike="noStrike" kern="1200" cap="none" spc="0" normalizeH="0" baseline="0" noProof="0" dirty="0" smtClean="0">
                <a:ln>
                  <a:noFill/>
                </a:ln>
                <a:solidFill>
                  <a:srgbClr val="000000"/>
                </a:solidFill>
                <a:effectLst/>
                <a:uLnTx/>
                <a:uFillTx/>
                <a:latin typeface="Arial"/>
                <a:ea typeface="+mn-ea"/>
                <a:cs typeface="Arial" charset="0"/>
              </a:rPr>
              <a:t>s</a:t>
            </a:r>
            <a:r>
              <a:rPr kumimoji="0" lang="en-US" sz="1800" b="0" i="0" u="none" strike="noStrike" kern="1200" cap="none" spc="0" normalizeH="0" baseline="30000" noProof="0" dirty="0" smtClean="0">
                <a:ln>
                  <a:noFill/>
                </a:ln>
                <a:solidFill>
                  <a:srgbClr val="000000"/>
                </a:solidFill>
                <a:effectLst/>
                <a:uLnTx/>
                <a:uFillTx/>
                <a:latin typeface="Arial"/>
                <a:ea typeface="+mn-ea"/>
                <a:cs typeface="Arial" charset="0"/>
              </a:rPr>
              <a:t>-1</a:t>
            </a:r>
            <a:r>
              <a:rPr kumimoji="0" lang="en-US" sz="1800" b="0" i="0" u="none" strike="noStrike" kern="1200" cap="none" spc="0" normalizeH="0" baseline="0" noProof="0" dirty="0" smtClean="0">
                <a:ln>
                  <a:noFill/>
                </a:ln>
                <a:solidFill>
                  <a:srgbClr val="000000"/>
                </a:solidFill>
                <a:effectLst/>
                <a:uLnTx/>
                <a:uFillTx/>
                <a:latin typeface="Arial"/>
                <a:ea typeface="+mn-ea"/>
                <a:cs typeface="Arial" charset="0"/>
              </a:rPr>
              <a:t>decade</a:t>
            </a:r>
            <a:r>
              <a:rPr kumimoji="0" lang="en-US" sz="1800" b="0" i="0" u="none" strike="noStrike" kern="1200" cap="none" spc="0" normalizeH="0" baseline="30000" noProof="0" dirty="0" smtClean="0">
                <a:ln>
                  <a:noFill/>
                </a:ln>
                <a:solidFill>
                  <a:srgbClr val="000000"/>
                </a:solidFill>
                <a:effectLst/>
                <a:uLnTx/>
                <a:uFillTx/>
                <a:latin typeface="Arial"/>
                <a:ea typeface="+mn-ea"/>
                <a:cs typeface="Arial" charset="0"/>
              </a:rPr>
              <a:t>-1</a:t>
            </a:r>
            <a:endParaRPr kumimoji="0" lang="en-US" sz="1800" b="0" i="0" u="none" strike="noStrike" kern="1200" cap="none" spc="0" normalizeH="0" baseline="30000" noProof="0" dirty="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3916968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Inferences from Basic Theory:</a:t>
            </a:r>
            <a:endParaRPr lang="en-US" dirty="0">
              <a:solidFill>
                <a:srgbClr val="0000FF"/>
              </a:solidFill>
            </a:endParaRPr>
          </a:p>
        </p:txBody>
      </p:sp>
      <p:sp>
        <p:nvSpPr>
          <p:cNvPr id="3" name="Content Placeholder 2"/>
          <p:cNvSpPr>
            <a:spLocks noGrp="1"/>
          </p:cNvSpPr>
          <p:nvPr>
            <p:ph idx="1"/>
          </p:nvPr>
        </p:nvSpPr>
        <p:spPr>
          <a:xfrm>
            <a:off x="457200" y="1600200"/>
            <a:ext cx="8229600" cy="5050766"/>
          </a:xfrm>
        </p:spPr>
        <p:txBody>
          <a:bodyPr/>
          <a:lstStyle/>
          <a:p>
            <a:pPr>
              <a:spcBef>
                <a:spcPts val="1200"/>
              </a:spcBef>
              <a:buSzPct val="70000"/>
              <a:buBlip>
                <a:blip r:embed="rId2"/>
              </a:buBlip>
            </a:pPr>
            <a:r>
              <a:rPr lang="en-US" dirty="0" smtClean="0"/>
              <a:t>Potential intensity increases with global 	warming</a:t>
            </a:r>
          </a:p>
          <a:p>
            <a:pPr>
              <a:spcBef>
                <a:spcPts val="1200"/>
              </a:spcBef>
              <a:buSzPct val="70000"/>
              <a:buBlip>
                <a:blip r:embed="rId2"/>
              </a:buBlip>
            </a:pPr>
            <a:r>
              <a:rPr lang="en-US" dirty="0" smtClean="0"/>
              <a:t>Incidence of high-intensity hurricanes should 	increase</a:t>
            </a:r>
          </a:p>
          <a:p>
            <a:pPr>
              <a:spcBef>
                <a:spcPts val="1200"/>
              </a:spcBef>
              <a:buSzPct val="70000"/>
              <a:buBlip>
                <a:blip r:embed="rId2"/>
              </a:buBlip>
            </a:pPr>
            <a:r>
              <a:rPr lang="en-US" dirty="0" smtClean="0"/>
              <a:t>Increases in potential intensity should be 	faster in sub-tropics</a:t>
            </a:r>
          </a:p>
          <a:p>
            <a:pPr>
              <a:spcBef>
                <a:spcPts val="1200"/>
              </a:spcBef>
              <a:buSzPct val="70000"/>
              <a:buBlip>
                <a:blip r:embed="rId2"/>
              </a:buBlip>
            </a:pPr>
            <a:r>
              <a:rPr lang="en-US" dirty="0" smtClean="0"/>
              <a:t>Hurricanes will produce substantially more 	rain:  Fundamental physics yields a ~7% 	increase in water vapor per 1</a:t>
            </a:r>
            <a:r>
              <a:rPr lang="en-US" baseline="30000" dirty="0" smtClean="0"/>
              <a:t>o</a:t>
            </a:r>
            <a:r>
              <a:rPr lang="en-US" dirty="0" smtClean="0"/>
              <a:t>C warming</a:t>
            </a:r>
          </a:p>
          <a:p>
            <a:pPr marL="0" indent="0">
              <a:buSzPct val="70000"/>
              <a:buNone/>
            </a:pPr>
            <a:endParaRPr lang="en-US" dirty="0"/>
          </a:p>
        </p:txBody>
      </p:sp>
    </p:spTree>
    <p:extLst>
      <p:ext uri="{BB962C8B-B14F-4D97-AF65-F5344CB8AC3E}">
        <p14:creationId xmlns:p14="http://schemas.microsoft.com/office/powerpoint/2010/main" val="282061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0" y="685800"/>
            <a:ext cx="8864794" cy="1981200"/>
          </a:xfrm>
          <a:effectLst>
            <a:outerShdw dist="35921" dir="2700000" algn="ctr" rotWithShape="0">
              <a:schemeClr val="tx1"/>
            </a:outerShdw>
          </a:effectLst>
        </p:spPr>
        <p:txBody>
          <a:bodyPr>
            <a:normAutofit/>
          </a:bodyPr>
          <a:lstStyle/>
          <a:p>
            <a:r>
              <a:rPr lang="en-US" b="1" dirty="0" smtClean="0">
                <a:solidFill>
                  <a:srgbClr val="FFFF00"/>
                </a:solidFill>
              </a:rPr>
              <a:t>The Nature of Hurricane </a:t>
            </a:r>
            <a:r>
              <a:rPr lang="en-US" b="1" dirty="0" smtClean="0">
                <a:solidFill>
                  <a:srgbClr val="FFFF00"/>
                </a:solidFill>
              </a:rPr>
              <a:t>Risk</a:t>
            </a:r>
            <a:r>
              <a:rPr lang="en-US" dirty="0">
                <a:solidFill>
                  <a:srgbClr val="FFFF00"/>
                </a:solidFill>
              </a:rPr>
              <a:t> </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903434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8650" y="365127"/>
            <a:ext cx="7886700" cy="912812"/>
          </a:xfrm>
        </p:spPr>
        <p:txBody>
          <a:bodyPr>
            <a:normAutofit fontScale="90000"/>
          </a:bodyPr>
          <a:lstStyle/>
          <a:p>
            <a:pPr eaLnBrk="1" hangingPunct="1"/>
            <a:r>
              <a:rPr lang="en-US" dirty="0" smtClean="0">
                <a:solidFill>
                  <a:srgbClr val="0000FF"/>
                </a:solidFill>
                <a:effectLst>
                  <a:outerShdw blurRad="38100" dist="38100" dir="2700000" algn="tl">
                    <a:srgbClr val="000000">
                      <a:alpha val="43137"/>
                    </a:srgbClr>
                  </a:outerShdw>
                </a:effectLst>
              </a:rPr>
              <a:t>Risk Assessment in a Changing Climate:  The Problem</a:t>
            </a:r>
          </a:p>
        </p:txBody>
      </p:sp>
      <p:pic>
        <p:nvPicPr>
          <p:cNvPr id="21507" name="Picture 4" descr="C:\Users\Kerry Emaanuel\World Bank Project\miroc_pdf.png"/>
          <p:cNvPicPr>
            <a:picLocks noChangeAspect="1" noChangeArrowheads="1"/>
          </p:cNvPicPr>
          <p:nvPr/>
        </p:nvPicPr>
        <p:blipFill>
          <a:blip r:embed="rId2" cstate="print"/>
          <a:srcRect/>
          <a:stretch>
            <a:fillRect/>
          </a:stretch>
        </p:blipFill>
        <p:spPr bwMode="auto">
          <a:xfrm>
            <a:off x="273538" y="2533869"/>
            <a:ext cx="4191000" cy="3141662"/>
          </a:xfrm>
          <a:prstGeom prst="rect">
            <a:avLst/>
          </a:prstGeom>
          <a:noFill/>
          <a:ln w="9525">
            <a:noFill/>
            <a:miter lim="800000"/>
            <a:headEnd/>
            <a:tailEnd/>
          </a:ln>
        </p:spPr>
      </p:pic>
      <p:sp>
        <p:nvSpPr>
          <p:cNvPr id="21509" name="TextBox 7"/>
          <p:cNvSpPr txBox="1">
            <a:spLocks noChangeArrowheads="1"/>
          </p:cNvSpPr>
          <p:nvPr/>
        </p:nvSpPr>
        <p:spPr bwMode="auto">
          <a:xfrm>
            <a:off x="552938" y="5763846"/>
            <a:ext cx="3429000" cy="646331"/>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Current and Future Probability Density of U.S. </a:t>
            </a: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mn-cs"/>
              </a:rPr>
              <a:t>TC Wind Damages</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510" name="TextBox 8"/>
          <p:cNvSpPr txBox="1">
            <a:spLocks noChangeArrowheads="1"/>
          </p:cNvSpPr>
          <p:nvPr/>
        </p:nvSpPr>
        <p:spPr bwMode="auto">
          <a:xfrm>
            <a:off x="5086350" y="5763846"/>
            <a:ext cx="3429000" cy="646331"/>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Current and Future </a:t>
            </a: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mn-cs"/>
              </a:rPr>
              <a:t>Damage Probability</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026" name="Picture 2" descr="C:\Users\Kerry Emaanuel\World Bank Project\miroc_dam_prob.png"/>
          <p:cNvPicPr>
            <a:picLocks noChangeAspect="1" noChangeArrowheads="1"/>
          </p:cNvPicPr>
          <p:nvPr/>
        </p:nvPicPr>
        <p:blipFill>
          <a:blip r:embed="rId3" cstate="print"/>
          <a:srcRect/>
          <a:stretch>
            <a:fillRect/>
          </a:stretch>
        </p:blipFill>
        <p:spPr bwMode="auto">
          <a:xfrm>
            <a:off x="4628549" y="2516917"/>
            <a:ext cx="4165712" cy="3123045"/>
          </a:xfrm>
          <a:prstGeom prst="rect">
            <a:avLst/>
          </a:prstGeom>
          <a:noFill/>
        </p:spPr>
      </p:pic>
      <p:sp>
        <p:nvSpPr>
          <p:cNvPr id="2" name="TextBox 1"/>
          <p:cNvSpPr txBox="1"/>
          <p:nvPr/>
        </p:nvSpPr>
        <p:spPr>
          <a:xfrm>
            <a:off x="695569" y="1992923"/>
            <a:ext cx="32863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Event Probability</a:t>
            </a:r>
          </a:p>
        </p:txBody>
      </p:sp>
      <p:sp>
        <p:nvSpPr>
          <p:cNvPr id="3" name="TextBox 2"/>
          <p:cNvSpPr txBox="1"/>
          <p:nvPr/>
        </p:nvSpPr>
        <p:spPr>
          <a:xfrm>
            <a:off x="5429250" y="1992923"/>
            <a:ext cx="2743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Damage Probability</a:t>
            </a:r>
          </a:p>
        </p:txBody>
      </p:sp>
    </p:spTree>
    <p:extLst>
      <p:ext uri="{BB962C8B-B14F-4D97-AF65-F5344CB8AC3E}">
        <p14:creationId xmlns:p14="http://schemas.microsoft.com/office/powerpoint/2010/main" val="1369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fade">
                                      <p:cBhvr>
                                        <p:cTn id="17" dur="500"/>
                                        <p:tgtEl>
                                          <p:spTgt spid="21510"/>
                                        </p:tgtEl>
                                      </p:cBhvr>
                                    </p:animEffect>
                                  </p:childTnLst>
                                </p:cTn>
                              </p:par>
                              <p:par>
                                <p:cTn id="18" presetID="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normAutofit fontScale="90000"/>
          </a:bodyPr>
          <a:lstStyle/>
          <a:p>
            <a:r>
              <a:rPr lang="en-US" dirty="0" smtClean="0">
                <a:solidFill>
                  <a:srgbClr val="0000FF"/>
                </a:solidFill>
                <a:effectLst>
                  <a:outerShdw blurRad="38100" dist="38100" dir="2700000" algn="tl">
                    <a:srgbClr val="000000">
                      <a:alpha val="43137"/>
                    </a:srgbClr>
                  </a:outerShdw>
                </a:effectLst>
              </a:rPr>
              <a:t>Why Not Use Global Climate Models to Simulate </a:t>
            </a:r>
            <a:r>
              <a:rPr lang="en-US" dirty="0" smtClean="0">
                <a:solidFill>
                  <a:srgbClr val="0000FF"/>
                </a:solidFill>
                <a:effectLst>
                  <a:outerShdw blurRad="38100" dist="38100" dir="2700000" algn="tl">
                    <a:srgbClr val="000000">
                      <a:alpha val="43137"/>
                    </a:srgbClr>
                  </a:outerShdw>
                </a:effectLst>
              </a:rPr>
              <a:t>Hurricanes in a Changing Climate?</a:t>
            </a:r>
            <a:endParaRPr lang="en-US" dirty="0">
              <a:solidFill>
                <a:srgbClr val="0000FF"/>
              </a:solidFill>
            </a:endParaRPr>
          </a:p>
        </p:txBody>
      </p:sp>
    </p:spTree>
    <p:extLst>
      <p:ext uri="{BB962C8B-B14F-4D97-AF65-F5344CB8AC3E}">
        <p14:creationId xmlns:p14="http://schemas.microsoft.com/office/powerpoint/2010/main" val="2320988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153231"/>
            <a:ext cx="5747011" cy="2901622"/>
            <a:chOff x="0" y="2153231"/>
            <a:chExt cx="5747011" cy="2901622"/>
          </a:xfrm>
        </p:grpSpPr>
        <p:pic>
          <p:nvPicPr>
            <p:cNvPr id="1026" name="Picture 2" descr="C:\Users\Kerry Emaanuel\Graphics\Transparent Figures\Intensity_histo_models.png"/>
            <p:cNvPicPr>
              <a:picLocks noChangeAspect="1" noChangeArrowheads="1"/>
            </p:cNvPicPr>
            <p:nvPr/>
          </p:nvPicPr>
          <p:blipFill rotWithShape="1">
            <a:blip r:embed="rId2" cstate="print"/>
            <a:srcRect l="9368" t="35641" r="10172" b="35511"/>
            <a:stretch/>
          </p:blipFill>
          <p:spPr bwMode="auto">
            <a:xfrm>
              <a:off x="0" y="2153231"/>
              <a:ext cx="5747011" cy="2901622"/>
            </a:xfrm>
            <a:prstGeom prst="rect">
              <a:avLst/>
            </a:prstGeom>
            <a:noFill/>
          </p:spPr>
        </p:pic>
        <p:cxnSp>
          <p:nvCxnSpPr>
            <p:cNvPr id="11" name="Straight Connector 10"/>
            <p:cNvCxnSpPr/>
            <p:nvPr/>
          </p:nvCxnSpPr>
          <p:spPr>
            <a:xfrm>
              <a:off x="3048000" y="2667000"/>
              <a:ext cx="20128" cy="1893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662022" y="3703027"/>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048000" y="2345749"/>
              <a:ext cx="1312871" cy="766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3630" y="4769001"/>
              <a:ext cx="44641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Wind Speed (meters per second)</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5"/>
          <p:cNvSpPr txBox="1"/>
          <p:nvPr/>
        </p:nvSpPr>
        <p:spPr>
          <a:xfrm>
            <a:off x="5623208" y="1509002"/>
            <a:ext cx="3505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Calibri"/>
                <a:ea typeface="+mn-ea"/>
                <a:cs typeface="+mn-cs"/>
              </a:rPr>
              <a:t>Histograms of Tropical Cyclone Intensity as Simulated by a Global Model with 30 mile grid point spacing. (Courtesy Isaac Held, GFDL)</a:t>
            </a:r>
            <a:endParaRPr kumimoji="0" lang="en-US" sz="2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7" name="TextBox 16"/>
          <p:cNvSpPr txBox="1"/>
          <p:nvPr/>
        </p:nvSpPr>
        <p:spPr>
          <a:xfrm>
            <a:off x="3602971" y="1980564"/>
            <a:ext cx="1459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Category 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5610667" y="4445835"/>
            <a:ext cx="3352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Calibri"/>
                <a:ea typeface="+mn-ea"/>
                <a:cs typeface="+mn-cs"/>
              </a:rPr>
              <a:t>Global models do not simulate the storms that cause destruction</a:t>
            </a:r>
            <a:endParaRPr kumimoji="0" lang="en-US" sz="24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3" name="TextBox 12"/>
          <p:cNvSpPr txBox="1"/>
          <p:nvPr/>
        </p:nvSpPr>
        <p:spPr>
          <a:xfrm>
            <a:off x="3395523" y="3199682"/>
            <a:ext cx="108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Observed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2045274" y="2786775"/>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Modeled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20" name="Straight Arrow Connector 19"/>
          <p:cNvCxnSpPr/>
          <p:nvPr/>
        </p:nvCxnSpPr>
        <p:spPr>
          <a:xfrm rot="10800000" flipV="1">
            <a:off x="2269994" y="3094699"/>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0282" y="107576"/>
            <a:ext cx="78082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Problem:  Today’s models are far too coarse to simulate destructive hurricanes</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78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9" grpId="0"/>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20" y="2008548"/>
            <a:ext cx="8229600" cy="1143000"/>
          </a:xfrm>
        </p:spPr>
        <p:txBody>
          <a:bodyPr/>
          <a:lstStyle/>
          <a:p>
            <a:r>
              <a:rPr lang="en-US" dirty="0" smtClean="0">
                <a:solidFill>
                  <a:srgbClr val="0000FF"/>
                </a:solidFill>
              </a:rPr>
              <a:t>Using Physics to Estimate Hurricane Risk</a:t>
            </a:r>
            <a:endParaRPr lang="en-US" dirty="0">
              <a:solidFill>
                <a:srgbClr val="0000FF"/>
              </a:solidFill>
            </a:endParaRPr>
          </a:p>
        </p:txBody>
      </p:sp>
    </p:spTree>
    <p:extLst>
      <p:ext uri="{BB962C8B-B14F-4D97-AF65-F5344CB8AC3E}">
        <p14:creationId xmlns:p14="http://schemas.microsoft.com/office/powerpoint/2010/main" val="1572350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sz="half" idx="1"/>
          </p:nvPr>
        </p:nvSpPr>
        <p:spPr>
          <a:xfrm>
            <a:off x="533401" y="1417639"/>
            <a:ext cx="7898624" cy="4557372"/>
          </a:xfrm>
        </p:spPr>
        <p:txBody>
          <a:bodyPr>
            <a:noAutofit/>
          </a:bodyPr>
          <a:lstStyle/>
          <a:p>
            <a:pPr>
              <a:buSzPct val="60000"/>
              <a:buBlip>
                <a:blip r:embed="rId3"/>
              </a:buBlip>
            </a:pPr>
            <a:r>
              <a:rPr lang="en-US" b="1" dirty="0">
                <a:solidFill>
                  <a:srgbClr val="0F2AB1"/>
                </a:solidFill>
                <a:effectLst>
                  <a:outerShdw blurRad="38100" dist="38100" dir="2700000" algn="tl">
                    <a:srgbClr val="C0C0C0"/>
                  </a:outerShdw>
                </a:effectLst>
              </a:rPr>
              <a:t>E</a:t>
            </a:r>
            <a:r>
              <a:rPr lang="en-US" b="1" dirty="0" smtClean="0">
                <a:solidFill>
                  <a:srgbClr val="0F2AB1"/>
                </a:solidFill>
                <a:effectLst>
                  <a:outerShdw blurRad="38100" dist="38100" dir="2700000" algn="tl">
                    <a:srgbClr val="C0C0C0"/>
                  </a:outerShdw>
                </a:effectLst>
              </a:rPr>
              <a:t>mbed high-resolution, fast coupled ocean- 	atmosphere hurricane model in global 	climate model or climate reanalysis data</a:t>
            </a:r>
          </a:p>
          <a:p>
            <a:pPr>
              <a:buSzPct val="60000"/>
              <a:buBlip>
                <a:blip r:embed="rId3"/>
              </a:buBlip>
            </a:pPr>
            <a:r>
              <a:rPr lang="en-US" b="1" dirty="0" smtClean="0">
                <a:solidFill>
                  <a:srgbClr val="0F2AB1"/>
                </a:solidFill>
                <a:effectLst>
                  <a:outerShdw blurRad="38100" dist="38100" dir="2700000" algn="tl">
                    <a:srgbClr val="C0C0C0"/>
                  </a:outerShdw>
                </a:effectLst>
              </a:rPr>
              <a:t>Coupled Hurricane Intensity prediction 	Model (CHIPS) has been used for 18 	years to forecast real hurricanes in near-	real time</a:t>
            </a:r>
          </a:p>
          <a:p>
            <a:pPr>
              <a:buSzPct val="60000"/>
              <a:buBlip>
                <a:blip r:embed="rId3"/>
              </a:buBlip>
            </a:pPr>
            <a:r>
              <a:rPr lang="en-US" b="1" dirty="0"/>
              <a:t>Can easily generate &gt; 100,000 storms</a:t>
            </a:r>
          </a:p>
          <a:p>
            <a:pPr marL="0" indent="0">
              <a:buSzPct val="60000"/>
              <a:buNone/>
            </a:pPr>
            <a:endParaRPr lang="en-US" b="1" dirty="0" smtClean="0">
              <a:solidFill>
                <a:srgbClr val="0F2AB1"/>
              </a:solidFill>
              <a:effectLst>
                <a:outerShdw blurRad="38100" dist="38100" dir="2700000" algn="tl">
                  <a:srgbClr val="C0C0C0"/>
                </a:outerShdw>
              </a:effectLst>
            </a:endParaRPr>
          </a:p>
          <a:p>
            <a:pPr>
              <a:buSzPct val="60000"/>
              <a:buBlip>
                <a:blip r:embed="rId3"/>
              </a:buBlip>
            </a:pPr>
            <a:endParaRPr lang="en-US" b="1" dirty="0">
              <a:solidFill>
                <a:srgbClr val="0F2AB1"/>
              </a:solidFill>
              <a:effectLst>
                <a:outerShdw blurRad="38100" dist="38100" dir="2700000" algn="tl">
                  <a:srgbClr val="C0C0C0"/>
                </a:outerShdw>
              </a:effectLst>
            </a:endParaRPr>
          </a:p>
        </p:txBody>
      </p:sp>
    </p:spTree>
    <p:extLst>
      <p:ext uri="{BB962C8B-B14F-4D97-AF65-F5344CB8AC3E}">
        <p14:creationId xmlns:p14="http://schemas.microsoft.com/office/powerpoint/2010/main" val="281376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box(in)">
                                      <p:cBhvr>
                                        <p:cTn id="12" dur="500"/>
                                        <p:tgtEl>
                                          <p:spTgt spid="706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0659">
                                            <p:txEl>
                                              <p:pRg st="2" end="2"/>
                                            </p:txEl>
                                          </p:spTgt>
                                        </p:tgtEl>
                                        <p:attrNameLst>
                                          <p:attrName>style.visibility</p:attrName>
                                        </p:attrNameLst>
                                      </p:cBhvr>
                                      <p:to>
                                        <p:strVal val="visible"/>
                                      </p:to>
                                    </p:set>
                                    <p:animEffect transition="in" filter="box(in)">
                                      <p:cBhvr>
                                        <p:cTn id="17" dur="500"/>
                                        <p:tgtEl>
                                          <p:spTgt spid="706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67" b="379"/>
          <a:stretch/>
        </p:blipFill>
        <p:spPr>
          <a:xfrm>
            <a:off x="400050" y="819151"/>
            <a:ext cx="8391525" cy="5105400"/>
          </a:xfrm>
          <a:prstGeom prst="rect">
            <a:avLst/>
          </a:prstGeom>
        </p:spPr>
      </p:pic>
    </p:spTree>
    <p:extLst>
      <p:ext uri="{BB962C8B-B14F-4D97-AF65-F5344CB8AC3E}">
        <p14:creationId xmlns:p14="http://schemas.microsoft.com/office/powerpoint/2010/main" val="458755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Program</a:t>
            </a:r>
            <a:endParaRPr lang="en-US" dirty="0">
              <a:solidFill>
                <a:srgbClr val="0000FF"/>
              </a:solidFill>
            </a:endParaRPr>
          </a:p>
        </p:txBody>
      </p:sp>
      <p:sp>
        <p:nvSpPr>
          <p:cNvPr id="6" name="Content Placeholder 5"/>
          <p:cNvSpPr>
            <a:spLocks noGrp="1"/>
          </p:cNvSpPr>
          <p:nvPr>
            <p:ph idx="1"/>
          </p:nvPr>
        </p:nvSpPr>
        <p:spPr/>
        <p:txBody>
          <a:bodyPr/>
          <a:lstStyle/>
          <a:p>
            <a:r>
              <a:rPr lang="en-US" dirty="0" smtClean="0"/>
              <a:t>  </a:t>
            </a:r>
            <a:r>
              <a:rPr lang="en-US" dirty="0" smtClean="0"/>
              <a:t>Observations and theory</a:t>
            </a:r>
            <a:endParaRPr lang="en-US" dirty="0" smtClean="0"/>
          </a:p>
          <a:p>
            <a:endParaRPr lang="en-US" dirty="0"/>
          </a:p>
          <a:p>
            <a:r>
              <a:rPr lang="en-US" dirty="0" smtClean="0"/>
              <a:t>  </a:t>
            </a:r>
            <a:r>
              <a:rPr lang="en-US" dirty="0" smtClean="0"/>
              <a:t>Why climate models cannot simulate TCs, polar lows, etc.</a:t>
            </a:r>
            <a:endParaRPr lang="en-US" dirty="0" smtClean="0"/>
          </a:p>
          <a:p>
            <a:endParaRPr lang="en-US" dirty="0"/>
          </a:p>
          <a:p>
            <a:r>
              <a:rPr lang="en-US" dirty="0" smtClean="0"/>
              <a:t>  </a:t>
            </a:r>
            <a:r>
              <a:rPr lang="en-US" dirty="0" smtClean="0"/>
              <a:t>Using physics to downscale TC activity</a:t>
            </a:r>
            <a:endParaRPr lang="en-US" dirty="0" smtClean="0"/>
          </a:p>
          <a:p>
            <a:endParaRPr lang="en-US" dirty="0"/>
          </a:p>
          <a:p>
            <a:r>
              <a:rPr lang="en-US" dirty="0" smtClean="0"/>
              <a:t>  </a:t>
            </a:r>
            <a:r>
              <a:rPr lang="en-US" dirty="0" err="1" smtClean="0"/>
              <a:t>Medicanes</a:t>
            </a:r>
            <a:r>
              <a:rPr lang="en-US" dirty="0" smtClean="0"/>
              <a:t> and polar lows</a:t>
            </a:r>
            <a:endParaRPr lang="en-US" dirty="0" smtClean="0"/>
          </a:p>
          <a:p>
            <a:endParaRPr lang="en-US" dirty="0"/>
          </a:p>
          <a:p>
            <a:r>
              <a:rPr lang="en-US" dirty="0" smtClean="0"/>
              <a:t>  </a:t>
            </a:r>
            <a:r>
              <a:rPr lang="en-US" dirty="0" smtClean="0"/>
              <a:t>Summary</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08" y="422031"/>
            <a:ext cx="7338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Arial"/>
                <a:ea typeface="+mn-ea"/>
                <a:cs typeface="+mn-cs"/>
              </a:rPr>
              <a:t>Top 100 out of 2000 TCs Affecting Kyoto, 1981-2000</a:t>
            </a:r>
            <a:endParaRPr kumimoji="0" lang="en-US" sz="2400" b="0" i="0" u="none" strike="noStrike" kern="1200" cap="none" spc="0" normalizeH="0" baseline="0" noProof="0" dirty="0">
              <a:ln>
                <a:noFill/>
              </a:ln>
              <a:solidFill>
                <a:srgbClr val="0000FF"/>
              </a:solidFill>
              <a:effectLst/>
              <a:uLnTx/>
              <a:uFillTx/>
              <a:latin typeface="Arial"/>
              <a:ea typeface="+mn-ea"/>
              <a:cs typeface="+mn-cs"/>
            </a:endParaRPr>
          </a:p>
        </p:txBody>
      </p:sp>
      <p:pic>
        <p:nvPicPr>
          <p:cNvPr id="4" name="Picture 3"/>
          <p:cNvPicPr>
            <a:picLocks noChangeAspect="1"/>
          </p:cNvPicPr>
          <p:nvPr/>
        </p:nvPicPr>
        <p:blipFill rotWithShape="1">
          <a:blip r:embed="rId2"/>
          <a:srcRect l="6070" t="7998" r="5393" b="11697"/>
          <a:stretch/>
        </p:blipFill>
        <p:spPr>
          <a:xfrm>
            <a:off x="698016" y="1193605"/>
            <a:ext cx="8029532" cy="5453330"/>
          </a:xfrm>
          <a:prstGeom prst="rect">
            <a:avLst/>
          </a:prstGeom>
        </p:spPr>
      </p:pic>
    </p:spTree>
    <p:extLst>
      <p:ext uri="{BB962C8B-B14F-4D97-AF65-F5344CB8AC3E}">
        <p14:creationId xmlns:p14="http://schemas.microsoft.com/office/powerpoint/2010/main" val="3825685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08" y="422031"/>
            <a:ext cx="7338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Arial"/>
                <a:ea typeface="+mn-ea"/>
                <a:cs typeface="+mn-cs"/>
              </a:rPr>
              <a:t>Same, but with top 20 historical tracks</a:t>
            </a:r>
            <a:endParaRPr kumimoji="0" lang="en-US" sz="2400" b="0" i="0" u="none" strike="noStrike" kern="1200" cap="none" spc="0" normalizeH="0" baseline="0" noProof="0" dirty="0">
              <a:ln>
                <a:noFill/>
              </a:ln>
              <a:solidFill>
                <a:srgbClr val="0000FF"/>
              </a:solidFill>
              <a:effectLst/>
              <a:uLnTx/>
              <a:uFillTx/>
              <a:latin typeface="Arial"/>
              <a:ea typeface="+mn-ea"/>
              <a:cs typeface="+mn-cs"/>
            </a:endParaRPr>
          </a:p>
        </p:txBody>
      </p:sp>
      <p:pic>
        <p:nvPicPr>
          <p:cNvPr id="2" name="Picture 1"/>
          <p:cNvPicPr>
            <a:picLocks noChangeAspect="1"/>
          </p:cNvPicPr>
          <p:nvPr/>
        </p:nvPicPr>
        <p:blipFill rotWithShape="1">
          <a:blip r:embed="rId2"/>
          <a:srcRect l="7584" t="10869" r="7024" b="12132"/>
          <a:stretch/>
        </p:blipFill>
        <p:spPr>
          <a:xfrm>
            <a:off x="835710" y="1375090"/>
            <a:ext cx="7691599" cy="5193234"/>
          </a:xfrm>
          <a:prstGeom prst="rect">
            <a:avLst/>
          </a:prstGeom>
        </p:spPr>
      </p:pic>
    </p:spTree>
    <p:extLst>
      <p:ext uri="{BB962C8B-B14F-4D97-AF65-F5344CB8AC3E}">
        <p14:creationId xmlns:p14="http://schemas.microsoft.com/office/powerpoint/2010/main" val="1970321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033CC"/>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90% </a:t>
            </a: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confidence bounds</a:t>
            </a:r>
          </a:p>
        </p:txBody>
      </p:sp>
    </p:spTree>
    <p:extLst>
      <p:ext uri="{BB962C8B-B14F-4D97-AF65-F5344CB8AC3E}">
        <p14:creationId xmlns:p14="http://schemas.microsoft.com/office/powerpoint/2010/main" val="5215519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FF"/>
                </a:solidFill>
                <a:effectLst/>
                <a:uLnTx/>
                <a:uFillTx/>
                <a:latin typeface="Calibri"/>
                <a:ea typeface="+mn-ea"/>
                <a:cs typeface="+mn-cs"/>
              </a:rPr>
              <a:t>Atlantic Annual Cycle</a:t>
            </a:r>
            <a:endParaRPr kumimoji="0" lang="en-US" sz="32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760838" y="1010866"/>
            <a:ext cx="7840308" cy="5452756"/>
          </a:xfrm>
          <a:prstGeom prst="rect">
            <a:avLst/>
          </a:prstGeom>
        </p:spPr>
      </p:pic>
      <p:sp>
        <p:nvSpPr>
          <p:cNvPr id="5" name="TextBox 4"/>
          <p:cNvSpPr txBox="1"/>
          <p:nvPr/>
        </p:nvSpPr>
        <p:spPr>
          <a:xfrm>
            <a:off x="678747" y="6100653"/>
            <a:ext cx="112213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193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873" y="1137719"/>
            <a:ext cx="7469989" cy="5604641"/>
          </a:xfrm>
          <a:prstGeom prst="rect">
            <a:avLst/>
          </a:prstGeom>
        </p:spPr>
      </p:pic>
      <p:sp>
        <p:nvSpPr>
          <p:cNvPr id="3" name="Title 2"/>
          <p:cNvSpPr txBox="1">
            <a:spLocks/>
          </p:cNvSpPr>
          <p:nvPr/>
        </p:nvSpPr>
        <p:spPr>
          <a:xfrm>
            <a:off x="503208" y="152400"/>
            <a:ext cx="82296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0000FF"/>
                </a:solidFill>
                <a:effectLst/>
                <a:uLnTx/>
                <a:uFillTx/>
                <a:latin typeface="Arial" panose="020B0604020202020204" pitchFamily="34" charset="0"/>
                <a:ea typeface="+mj-ea"/>
                <a:cs typeface="Arial" panose="020B0604020202020204" pitchFamily="34" charset="0"/>
              </a:rPr>
              <a:t>Global Hurricane Power under RCP 8.5</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0000FF"/>
                </a:solidFill>
                <a:effectLst/>
                <a:uLnTx/>
                <a:uFillTx/>
                <a:latin typeface="Arial" panose="020B0604020202020204" pitchFamily="34" charset="0"/>
                <a:ea typeface="+mj-ea"/>
                <a:cs typeface="Arial" panose="020B0604020202020204" pitchFamily="34" charset="0"/>
              </a:rPr>
              <a:t>Six CMIP5 Models</a:t>
            </a:r>
            <a:endParaRPr kumimoji="0" lang="en-US" sz="3200" b="0" i="0" u="none" strike="noStrike" kern="1200" cap="none" spc="0" normalizeH="0" baseline="0" noProof="0" dirty="0">
              <a:ln>
                <a:noFill/>
              </a:ln>
              <a:solidFill>
                <a:srgbClr val="0000F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091251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723" y="241540"/>
            <a:ext cx="87810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Probability of Storm Accumulated Rainfall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in Harris County, </a:t>
            </a:r>
            <a:r>
              <a:rPr kumimoji="0" lang="en-US" sz="2200" b="0" i="0" u="none" strike="noStrike" kern="1200" cap="none" spc="0" normalizeH="0" baseline="0" noProof="0" dirty="0">
                <a:ln>
                  <a:noFill/>
                </a:ln>
                <a:solidFill>
                  <a:srgbClr val="0000FF"/>
                </a:solidFill>
                <a:effectLst/>
                <a:uLnTx/>
                <a:uFillTx/>
                <a:latin typeface="Calibri"/>
                <a:ea typeface="+mn-ea"/>
                <a:cs typeface="+mn-cs"/>
              </a:rPr>
              <a:t>from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6 </a:t>
            </a:r>
            <a:r>
              <a:rPr kumimoji="0" lang="en-US" sz="2200" b="0" i="0" u="none" strike="noStrike" kern="1200" cap="none" spc="0" normalizeH="0" baseline="0" noProof="0" dirty="0">
                <a:ln>
                  <a:noFill/>
                </a:ln>
                <a:solidFill>
                  <a:srgbClr val="0000FF"/>
                </a:solidFill>
                <a:effectLst/>
                <a:uLnTx/>
                <a:uFillTx/>
                <a:latin typeface="Calibri"/>
                <a:ea typeface="+mn-ea"/>
                <a:cs typeface="+mn-cs"/>
              </a:rPr>
              <a:t>Climate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models, 1981-2000, 2008-2027, and 2081-2100, </a:t>
            </a:r>
            <a:r>
              <a:rPr kumimoji="0" lang="en-US" sz="2200" b="0" i="0" u="none" strike="noStrike" kern="1200" cap="none" spc="0" normalizeH="0" baseline="0" noProof="0" dirty="0">
                <a:ln>
                  <a:noFill/>
                </a:ln>
                <a:solidFill>
                  <a:srgbClr val="0000FF"/>
                </a:solidFill>
                <a:effectLst/>
                <a:uLnTx/>
                <a:uFillTx/>
                <a:latin typeface="Calibri"/>
                <a:ea typeface="+mn-ea"/>
                <a:cs typeface="+mn-cs"/>
              </a:rPr>
              <a:t>Based on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2000 </a:t>
            </a:r>
            <a:r>
              <a:rPr kumimoji="0" lang="en-US" sz="2200" b="0" i="0" u="none" strike="noStrike" kern="1200" cap="none" spc="0" normalizeH="0" baseline="0" noProof="0" dirty="0">
                <a:ln>
                  <a:noFill/>
                </a:ln>
                <a:solidFill>
                  <a:srgbClr val="0000FF"/>
                </a:solidFill>
                <a:effectLst/>
                <a:uLnTx/>
                <a:uFillTx/>
                <a:latin typeface="Calibri"/>
                <a:ea typeface="+mn-ea"/>
                <a:cs typeface="+mn-cs"/>
              </a:rPr>
              <a:t>Events </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Each, and Using RCP 8.5. Shading Shows </a:t>
            </a:r>
            <a:r>
              <a:rPr kumimoji="0" lang="en-US" sz="2200" b="0" i="0" u="none" strike="noStrike" kern="1200" cap="none" spc="0" normalizeH="0" baseline="0" noProof="0" dirty="0">
                <a:ln>
                  <a:noFill/>
                </a:ln>
                <a:solidFill>
                  <a:srgbClr val="0000FF"/>
                </a:solidFill>
                <a:effectLst/>
                <a:uLnTx/>
                <a:uFillTx/>
                <a:latin typeface="Calibri"/>
                <a:ea typeface="+mn-ea"/>
                <a:cs typeface="+mn-cs"/>
              </a:rPr>
              <a:t>S</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pread </a:t>
            </a:r>
            <a:r>
              <a:rPr kumimoji="0" lang="en-US" sz="2200" b="0" i="0" u="none" strike="noStrike" kern="1200" cap="none" spc="0" normalizeH="0" baseline="0" noProof="0" dirty="0">
                <a:ln>
                  <a:noFill/>
                </a:ln>
                <a:solidFill>
                  <a:srgbClr val="0000FF"/>
                </a:solidFill>
                <a:effectLst/>
                <a:uLnTx/>
                <a:uFillTx/>
                <a:latin typeface="Calibri"/>
                <a:ea typeface="+mn-ea"/>
                <a:cs typeface="+mn-cs"/>
              </a:rPr>
              <a:t>A</a:t>
            </a:r>
            <a:r>
              <a:rPr kumimoji="0" lang="en-US" sz="2200" b="0" i="0" u="none" strike="noStrike" kern="1200" cap="none" spc="0" normalizeH="0" baseline="0" noProof="0" dirty="0" smtClean="0">
                <a:ln>
                  <a:noFill/>
                </a:ln>
                <a:solidFill>
                  <a:srgbClr val="0000FF"/>
                </a:solidFill>
                <a:effectLst/>
                <a:uLnTx/>
                <a:uFillTx/>
                <a:latin typeface="Calibri"/>
                <a:ea typeface="+mn-ea"/>
                <a:cs typeface="+mn-cs"/>
              </a:rPr>
              <a:t>mong the Models.</a:t>
            </a:r>
            <a:endParaRPr kumimoji="0" lang="en-US" sz="22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638" y="1562909"/>
            <a:ext cx="7391982" cy="5044450"/>
          </a:xfrm>
          <a:prstGeom prst="rect">
            <a:avLst/>
          </a:prstGeom>
        </p:spPr>
      </p:pic>
    </p:spTree>
    <p:extLst>
      <p:ext uri="{BB962C8B-B14F-4D97-AF65-F5344CB8AC3E}">
        <p14:creationId xmlns:p14="http://schemas.microsoft.com/office/powerpoint/2010/main" val="41770260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47530" y="3748342"/>
            <a:ext cx="213592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Medicane</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“Zorba” making landfall in southwest Peloponnese, September 29</a:t>
            </a:r>
            <a:r>
              <a:rPr kumimoji="0" lang="en-US" sz="1600" b="0"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2018</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387" y="1598454"/>
            <a:ext cx="5539707" cy="4688045"/>
          </a:xfrm>
          <a:prstGeom prst="rect">
            <a:avLst/>
          </a:prstGeom>
        </p:spPr>
      </p:pic>
      <p:sp>
        <p:nvSpPr>
          <p:cNvPr id="5" name="TextBox 4"/>
          <p:cNvSpPr txBox="1"/>
          <p:nvPr/>
        </p:nvSpPr>
        <p:spPr>
          <a:xfrm>
            <a:off x="970241" y="432770"/>
            <a:ext cx="70569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Mediterranean Hurricanes (“</a:t>
            </a: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Medicanes</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35597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best_REANs_MEANs_TRACKDENSITY_robust"/>
          <p:cNvPicPr>
            <a:picLocks noChangeAspect="1" noChangeArrowheads="1"/>
          </p:cNvPicPr>
          <p:nvPr/>
        </p:nvPicPr>
        <p:blipFill rotWithShape="1">
          <a:blip r:embed="rId2">
            <a:extLst>
              <a:ext uri="{28A0092B-C50C-407E-A947-70E740481C1C}">
                <a14:useLocalDpi xmlns:a14="http://schemas.microsoft.com/office/drawing/2010/main" val="0"/>
              </a:ext>
            </a:extLst>
          </a:blip>
          <a:srcRect l="21943" t="65934" r="23201"/>
          <a:stretch/>
        </p:blipFill>
        <p:spPr bwMode="auto">
          <a:xfrm>
            <a:off x="246403" y="460687"/>
            <a:ext cx="4838511" cy="31131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1" name="Picture 3" descr="best_REANs_MEANs_RETURN_60_kts_robust"/>
          <p:cNvPicPr>
            <a:picLocks noChangeAspect="1" noChangeArrowheads="1"/>
          </p:cNvPicPr>
          <p:nvPr/>
        </p:nvPicPr>
        <p:blipFill rotWithShape="1">
          <a:blip r:embed="rId3">
            <a:extLst>
              <a:ext uri="{28A0092B-C50C-407E-A947-70E740481C1C}">
                <a14:useLocalDpi xmlns:a14="http://schemas.microsoft.com/office/drawing/2010/main" val="0"/>
              </a:ext>
            </a:extLst>
          </a:blip>
          <a:srcRect l="21678" t="66648" r="22911"/>
          <a:stretch/>
        </p:blipFill>
        <p:spPr bwMode="auto">
          <a:xfrm>
            <a:off x="227079" y="3671560"/>
            <a:ext cx="4857835" cy="3029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8955" y="162910"/>
            <a:ext cx="7364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Response of </a:t>
            </a: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Medicanes</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to a Changing Climate</a:t>
            </a:r>
          </a:p>
        </p:txBody>
      </p:sp>
      <p:sp>
        <p:nvSpPr>
          <p:cNvPr id="5" name="TextBox 4"/>
          <p:cNvSpPr txBox="1"/>
          <p:nvPr/>
        </p:nvSpPr>
        <p:spPr>
          <a:xfrm>
            <a:off x="5158333" y="6114614"/>
            <a:ext cx="37134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Romero and Emanuel, </a:t>
            </a:r>
            <a:r>
              <a:rPr kumimoji="0" lang="en-US" sz="1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 </a:t>
            </a:r>
            <a:r>
              <a:rPr kumimoji="0" lang="en-US" sz="1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Clim</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2017</a:t>
            </a:r>
          </a:p>
        </p:txBody>
      </p:sp>
      <p:sp>
        <p:nvSpPr>
          <p:cNvPr id="6" name="TextBox 5"/>
          <p:cNvSpPr txBox="1"/>
          <p:nvPr/>
        </p:nvSpPr>
        <p:spPr>
          <a:xfrm>
            <a:off x="5158333" y="3041233"/>
            <a:ext cx="36645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Based on downscaling of 30 CMIP5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(light and dark hatching; &gt; 66% and 80% consensus)</a:t>
            </a:r>
          </a:p>
        </p:txBody>
      </p:sp>
      <p:sp>
        <p:nvSpPr>
          <p:cNvPr id="7" name="TextBox 6"/>
          <p:cNvSpPr txBox="1"/>
          <p:nvPr/>
        </p:nvSpPr>
        <p:spPr>
          <a:xfrm>
            <a:off x="5249075" y="1445181"/>
            <a:ext cx="32178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Change in multi-model mean track density, RCP 8.5 –historical (2090-1995)</a:t>
            </a:r>
          </a:p>
        </p:txBody>
      </p:sp>
      <p:sp>
        <p:nvSpPr>
          <p:cNvPr id="10" name="TextBox 9"/>
          <p:cNvSpPr txBox="1"/>
          <p:nvPr/>
        </p:nvSpPr>
        <p:spPr>
          <a:xfrm>
            <a:off x="5249075" y="4418853"/>
            <a:ext cx="32178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Change in multi-model mean frequency of winds &gt; 60 knots, RCP 8.5 –historical (2090-1995)</a:t>
            </a:r>
          </a:p>
        </p:txBody>
      </p:sp>
    </p:spTree>
    <p:extLst>
      <p:ext uri="{BB962C8B-B14F-4D97-AF65-F5344CB8AC3E}">
        <p14:creationId xmlns:p14="http://schemas.microsoft.com/office/powerpoint/2010/main" val="2340025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7273" y="321087"/>
            <a:ext cx="7664207"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Polar Lows</a:t>
            </a:r>
            <a:endParaRPr lang="en-US" sz="40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410975" y="1163183"/>
            <a:ext cx="6504517" cy="5377067"/>
          </a:xfrm>
          <a:prstGeom prst="rect">
            <a:avLst/>
          </a:prstGeom>
        </p:spPr>
      </p:pic>
    </p:spTree>
    <p:extLst>
      <p:ext uri="{BB962C8B-B14F-4D97-AF65-F5344CB8AC3E}">
        <p14:creationId xmlns:p14="http://schemas.microsoft.com/office/powerpoint/2010/main" val="720934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782" y="728950"/>
            <a:ext cx="8941258" cy="2862849"/>
          </a:xfrm>
          <a:prstGeom prst="rect">
            <a:avLst/>
          </a:prstGeom>
        </p:spPr>
      </p:pic>
      <p:sp>
        <p:nvSpPr>
          <p:cNvPr id="3" name="TextBox 2"/>
          <p:cNvSpPr txBox="1"/>
          <p:nvPr/>
        </p:nvSpPr>
        <p:spPr>
          <a:xfrm>
            <a:off x="5172293" y="6247237"/>
            <a:ext cx="37134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Romero and Emanuel, </a:t>
            </a:r>
            <a:r>
              <a:rPr kumimoji="0" lang="en-US" sz="1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 </a:t>
            </a:r>
            <a:r>
              <a:rPr kumimoji="0" lang="en-US" sz="1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Clim</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2017</a:t>
            </a:r>
          </a:p>
        </p:txBody>
      </p:sp>
      <p:sp>
        <p:nvSpPr>
          <p:cNvPr id="4" name="TextBox 3"/>
          <p:cNvSpPr txBox="1"/>
          <p:nvPr/>
        </p:nvSpPr>
        <p:spPr>
          <a:xfrm>
            <a:off x="718955" y="162910"/>
            <a:ext cx="7364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Response of Polar</a:t>
            </a:r>
            <a:r>
              <a:rPr kumimoji="0" lang="en-US" sz="24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Lows</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to a Changing Climate</a:t>
            </a:r>
          </a:p>
        </p:txBody>
      </p:sp>
      <p:pic>
        <p:nvPicPr>
          <p:cNvPr id="5" name="Picture 4"/>
          <p:cNvPicPr>
            <a:picLocks noChangeAspect="1"/>
          </p:cNvPicPr>
          <p:nvPr/>
        </p:nvPicPr>
        <p:blipFill>
          <a:blip r:embed="rId3"/>
          <a:stretch>
            <a:fillRect/>
          </a:stretch>
        </p:blipFill>
        <p:spPr>
          <a:xfrm>
            <a:off x="76782" y="3790223"/>
            <a:ext cx="4882683" cy="3008446"/>
          </a:xfrm>
          <a:prstGeom prst="rect">
            <a:avLst/>
          </a:prstGeom>
        </p:spPr>
      </p:pic>
      <p:sp>
        <p:nvSpPr>
          <p:cNvPr id="6" name="TextBox 5"/>
          <p:cNvSpPr txBox="1"/>
          <p:nvPr/>
        </p:nvSpPr>
        <p:spPr>
          <a:xfrm>
            <a:off x="5172293" y="4457853"/>
            <a:ext cx="32178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Change in multi-model mean track density, RCP 8.5 –historical (2090-1995)</a:t>
            </a:r>
          </a:p>
        </p:txBody>
      </p:sp>
    </p:spTree>
    <p:extLst>
      <p:ext uri="{BB962C8B-B14F-4D97-AF65-F5344CB8AC3E}">
        <p14:creationId xmlns:p14="http://schemas.microsoft.com/office/powerpoint/2010/main" val="1911927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51000" contrast="-71000"/>
                    </a14:imgEffect>
                  </a14:imgLayer>
                </a14:imgProps>
              </a:ext>
            </a:extLst>
          </a:blip>
          <a:stretch>
            <a:fillRect/>
          </a:stretch>
        </p:blipFill>
        <p:spPr>
          <a:xfrm>
            <a:off x="0" y="0"/>
            <a:ext cx="9134626" cy="6858000"/>
          </a:xfrm>
          <a:prstGeom prst="rect">
            <a:avLst/>
          </a:prstGeom>
        </p:spPr>
      </p:pic>
      <p:sp>
        <p:nvSpPr>
          <p:cNvPr id="2" name="Title 1"/>
          <p:cNvSpPr>
            <a:spLocks noGrp="1"/>
          </p:cNvSpPr>
          <p:nvPr>
            <p:ph type="title"/>
          </p:nvPr>
        </p:nvSpPr>
        <p:spPr>
          <a:xfrm>
            <a:off x="401359" y="1921954"/>
            <a:ext cx="8229600" cy="1143000"/>
          </a:xfrm>
        </p:spPr>
        <p:txBody>
          <a:bodyPr/>
          <a:lstStyle/>
          <a:p>
            <a:r>
              <a:rPr lang="en-US" dirty="0" smtClean="0">
                <a:solidFill>
                  <a:srgbClr val="FFFF00"/>
                </a:solidFill>
              </a:rPr>
              <a:t>Are Hurricanes Changing</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2915900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Summary</a:t>
            </a:r>
            <a:endParaRPr lang="en-US" dirty="0">
              <a:solidFill>
                <a:srgbClr val="0000FF"/>
              </a:solidFill>
            </a:endParaRPr>
          </a:p>
        </p:txBody>
      </p:sp>
      <p:sp>
        <p:nvSpPr>
          <p:cNvPr id="3" name="Content Placeholder 2"/>
          <p:cNvSpPr>
            <a:spLocks noGrp="1"/>
          </p:cNvSpPr>
          <p:nvPr>
            <p:ph idx="1"/>
          </p:nvPr>
        </p:nvSpPr>
        <p:spPr>
          <a:xfrm>
            <a:off x="457200" y="1306901"/>
            <a:ext cx="8229600" cy="5404449"/>
          </a:xfrm>
        </p:spPr>
        <p:txBody>
          <a:bodyPr/>
          <a:lstStyle/>
          <a:p>
            <a:pPr>
              <a:spcBef>
                <a:spcPts val="1200"/>
              </a:spcBef>
              <a:buSzPct val="70000"/>
              <a:buBlip>
                <a:blip r:embed="rId2"/>
              </a:buBlip>
            </a:pPr>
            <a:r>
              <a:rPr lang="en-US" dirty="0" smtClean="0"/>
              <a:t>There is compelling evidence that we are 	changing the climate in significant and 	risky ways</a:t>
            </a:r>
          </a:p>
          <a:p>
            <a:pPr>
              <a:spcBef>
                <a:spcPts val="1200"/>
              </a:spcBef>
              <a:buSzPct val="70000"/>
              <a:buBlip>
                <a:blip r:embed="rId2"/>
              </a:buBlip>
            </a:pPr>
            <a:r>
              <a:rPr lang="en-US" dirty="0" smtClean="0"/>
              <a:t>Among the many risks of climate change, 	extreme events are both early harbingers 	of change and among its worst 	consequences</a:t>
            </a:r>
          </a:p>
          <a:p>
            <a:pPr>
              <a:spcBef>
                <a:spcPts val="1200"/>
              </a:spcBef>
              <a:buSzPct val="70000"/>
              <a:buBlip>
                <a:blip r:embed="rId2"/>
              </a:buBlip>
            </a:pPr>
            <a:r>
              <a:rPr lang="en-US" dirty="0" smtClean="0"/>
              <a:t>Tropical cyclones are among the most 	damaging and lethal of extreme weather 	phenomena</a:t>
            </a:r>
          </a:p>
          <a:p>
            <a:pPr marL="0" indent="0">
              <a:buSzPct val="70000"/>
              <a:buNone/>
            </a:pPr>
            <a:endParaRPr lang="en-US" dirty="0"/>
          </a:p>
        </p:txBody>
      </p:sp>
    </p:spTree>
    <p:extLst>
      <p:ext uri="{BB962C8B-B14F-4D97-AF65-F5344CB8AC3E}">
        <p14:creationId xmlns:p14="http://schemas.microsoft.com/office/powerpoint/2010/main" val="29663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2583"/>
          </a:xfrm>
        </p:spPr>
        <p:txBody>
          <a:bodyPr/>
          <a:lstStyle/>
          <a:p>
            <a:r>
              <a:rPr lang="en-US" sz="3600" dirty="0" smtClean="0">
                <a:solidFill>
                  <a:srgbClr val="0000FF"/>
                </a:solidFill>
              </a:rPr>
              <a:t>Summary (continued)</a:t>
            </a:r>
            <a:endParaRPr lang="en-US" sz="3600" dirty="0">
              <a:solidFill>
                <a:srgbClr val="0000FF"/>
              </a:solidFill>
            </a:endParaRPr>
          </a:p>
        </p:txBody>
      </p:sp>
      <p:sp>
        <p:nvSpPr>
          <p:cNvPr id="3" name="Content Placeholder 2"/>
          <p:cNvSpPr>
            <a:spLocks noGrp="1"/>
          </p:cNvSpPr>
          <p:nvPr>
            <p:ph idx="1"/>
          </p:nvPr>
        </p:nvSpPr>
        <p:spPr>
          <a:xfrm>
            <a:off x="457200" y="1145412"/>
            <a:ext cx="8229600" cy="5332170"/>
          </a:xfrm>
        </p:spPr>
        <p:txBody>
          <a:bodyPr>
            <a:normAutofit fontScale="92500" lnSpcReduction="10000"/>
          </a:bodyPr>
          <a:lstStyle/>
          <a:p>
            <a:pPr>
              <a:spcBef>
                <a:spcPts val="1200"/>
              </a:spcBef>
              <a:buSzPct val="70000"/>
              <a:buBlip>
                <a:blip r:embed="rId2"/>
              </a:buBlip>
            </a:pPr>
            <a:r>
              <a:rPr lang="en-US" dirty="0"/>
              <a:t>Potential intensity theory demonstrates that 	the </a:t>
            </a:r>
            <a:r>
              <a:rPr lang="en-US" dirty="0" smtClean="0"/>
              <a:t>	thermodynamic </a:t>
            </a:r>
            <a:r>
              <a:rPr lang="en-US" dirty="0"/>
              <a:t>limit on hurricane </a:t>
            </a:r>
            <a:r>
              <a:rPr lang="en-US" dirty="0" smtClean="0"/>
              <a:t>intensity 	rises </a:t>
            </a:r>
            <a:r>
              <a:rPr lang="en-US" dirty="0"/>
              <a:t>with temperature</a:t>
            </a:r>
          </a:p>
          <a:p>
            <a:pPr>
              <a:spcBef>
                <a:spcPts val="1200"/>
              </a:spcBef>
              <a:buSzPct val="70000"/>
              <a:buBlip>
                <a:blip r:embed="rId2"/>
              </a:buBlip>
            </a:pPr>
            <a:r>
              <a:rPr lang="en-US" dirty="0" smtClean="0"/>
              <a:t>Observations show that this limit is indeed 	increasing</a:t>
            </a:r>
          </a:p>
          <a:p>
            <a:pPr>
              <a:spcBef>
                <a:spcPts val="1200"/>
              </a:spcBef>
              <a:buSzPct val="70000"/>
              <a:buBlip>
                <a:blip r:embed="rId2"/>
              </a:buBlip>
            </a:pPr>
            <a:r>
              <a:rPr lang="en-US" dirty="0" smtClean="0"/>
              <a:t>Physics can be used to model </a:t>
            </a:r>
            <a:r>
              <a:rPr lang="en-US" dirty="0" smtClean="0"/>
              <a:t>hurricane, 	</a:t>
            </a:r>
            <a:r>
              <a:rPr lang="en-US" dirty="0" err="1" smtClean="0"/>
              <a:t>medicane</a:t>
            </a:r>
            <a:r>
              <a:rPr lang="en-US" dirty="0" smtClean="0"/>
              <a:t> and polar low </a:t>
            </a:r>
            <a:r>
              <a:rPr lang="en-US" dirty="0" smtClean="0"/>
              <a:t>risk in </a:t>
            </a:r>
            <a:r>
              <a:rPr lang="en-US" dirty="0" smtClean="0"/>
              <a:t>current </a:t>
            </a:r>
            <a:r>
              <a:rPr lang="en-US" dirty="0" smtClean="0"/>
              <a:t>and </a:t>
            </a:r>
            <a:r>
              <a:rPr lang="en-US" dirty="0" smtClean="0"/>
              <a:t>	future </a:t>
            </a:r>
            <a:r>
              <a:rPr lang="en-US" dirty="0" smtClean="0"/>
              <a:t>climates</a:t>
            </a:r>
          </a:p>
          <a:p>
            <a:pPr>
              <a:spcBef>
                <a:spcPts val="1200"/>
              </a:spcBef>
              <a:buSzPct val="70000"/>
              <a:buBlip>
                <a:blip r:embed="rId2"/>
              </a:buBlip>
            </a:pPr>
            <a:r>
              <a:rPr lang="en-US" dirty="0" smtClean="0"/>
              <a:t>Global warming is not merely a problem for 	the </a:t>
            </a:r>
            <a:r>
              <a:rPr lang="en-US" dirty="0" smtClean="0"/>
              <a:t>	future</a:t>
            </a:r>
            <a:r>
              <a:rPr lang="en-US" dirty="0" smtClean="0"/>
              <a:t>; current risk estimates are </a:t>
            </a:r>
            <a:r>
              <a:rPr lang="en-US" i="1" dirty="0" smtClean="0"/>
              <a:t>already</a:t>
            </a:r>
            <a:r>
              <a:rPr lang="en-US" dirty="0" smtClean="0"/>
              <a:t> </a:t>
            </a:r>
            <a:r>
              <a:rPr lang="en-US" dirty="0" smtClean="0"/>
              <a:t>out </a:t>
            </a:r>
            <a:r>
              <a:rPr lang="en-US" dirty="0" smtClean="0"/>
              <a:t>	of </a:t>
            </a:r>
            <a:r>
              <a:rPr lang="en-US" dirty="0" smtClean="0"/>
              <a:t>date</a:t>
            </a:r>
          </a:p>
          <a:p>
            <a:pPr marL="0" indent="0">
              <a:buSzPct val="70000"/>
              <a:buNone/>
            </a:pPr>
            <a:endParaRPr lang="en-US" dirty="0"/>
          </a:p>
        </p:txBody>
      </p:sp>
    </p:spTree>
    <p:extLst>
      <p:ext uri="{BB962C8B-B14F-4D97-AF65-F5344CB8AC3E}">
        <p14:creationId xmlns:p14="http://schemas.microsoft.com/office/powerpoint/2010/main" val="34642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99" y="2298882"/>
            <a:ext cx="8229600" cy="1143000"/>
          </a:xfrm>
        </p:spPr>
        <p:txBody>
          <a:bodyPr/>
          <a:lstStyle/>
          <a:p>
            <a:r>
              <a:rPr lang="en-US" dirty="0" smtClean="0"/>
              <a:t>Spare Slides</a:t>
            </a:r>
            <a:endParaRPr lang="en-US" dirty="0"/>
          </a:p>
        </p:txBody>
      </p:sp>
    </p:spTree>
    <p:extLst>
      <p:ext uri="{BB962C8B-B14F-4D97-AF65-F5344CB8AC3E}">
        <p14:creationId xmlns:p14="http://schemas.microsoft.com/office/powerpoint/2010/main" val="13948269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79" y="286186"/>
            <a:ext cx="9150979" cy="6100653"/>
          </a:xfrm>
          <a:prstGeom prst="rect">
            <a:avLst/>
          </a:prstGeom>
        </p:spPr>
      </p:pic>
      <p:sp>
        <p:nvSpPr>
          <p:cNvPr id="3" name="TextBox 2"/>
          <p:cNvSpPr txBox="1"/>
          <p:nvPr/>
        </p:nvSpPr>
        <p:spPr>
          <a:xfrm>
            <a:off x="732916" y="516531"/>
            <a:ext cx="7817771" cy="646331"/>
          </a:xfrm>
          <a:prstGeom prst="rect">
            <a:avLst/>
          </a:prstGeom>
          <a:noFill/>
        </p:spPr>
        <p:txBody>
          <a:bodyPr wrap="square" rtlCol="0">
            <a:spAutoFit/>
          </a:bodyPr>
          <a:lstStyle/>
          <a:p>
            <a:pPr algn="ctr"/>
            <a:r>
              <a:rPr lang="en-US" sz="3600" b="1" dirty="0" smtClean="0">
                <a:solidFill>
                  <a:srgbClr val="FFFF00"/>
                </a:solidFill>
              </a:rPr>
              <a:t>Storm Surges</a:t>
            </a:r>
            <a:endParaRPr lang="en-US" sz="3600" b="1" dirty="0">
              <a:solidFill>
                <a:srgbClr val="FFFF00"/>
              </a:solidFill>
            </a:endParaRPr>
          </a:p>
        </p:txBody>
      </p:sp>
    </p:spTree>
    <p:extLst>
      <p:ext uri="{BB962C8B-B14F-4D97-AF65-F5344CB8AC3E}">
        <p14:creationId xmlns:p14="http://schemas.microsoft.com/office/powerpoint/2010/main" val="36713417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1854679" y="228600"/>
            <a:ext cx="5841521" cy="49244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Storm Surge </a:t>
            </a:r>
            <a:r>
              <a:rPr kumimoji="0" lang="en-US" sz="26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Simulation (Ning Lin)</a:t>
            </a:r>
            <a:endParaRPr kumimoji="0" lang="en-US" sz="26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SLOSH mesh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10</a:t>
            </a:r>
            <a:r>
              <a:rPr kumimoji="0" lang="en-US" sz="16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3</a:t>
            </a: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A0697"/>
                </a:solidFill>
                <a:effectLst/>
                <a:uLnTx/>
                <a:uFillTx/>
                <a:latin typeface="Arial" pitchFamily="34" charset="0"/>
                <a:ea typeface="+mn-ea"/>
                <a:cs typeface="Arial" pitchFamily="34" charset="0"/>
              </a:rPr>
              <a:t>ADCIRC mesh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A0697"/>
                </a:solidFill>
                <a:effectLst/>
                <a:uLnTx/>
                <a:uFillTx/>
                <a:latin typeface="Arial" pitchFamily="34" charset="0"/>
                <a:ea typeface="+mn-ea"/>
                <a:cs typeface="Arial" pitchFamily="34" charset="0"/>
              </a:rPr>
              <a:t>~ </a:t>
            </a:r>
            <a:r>
              <a:rPr kumimoji="0" lang="en-US" sz="1600" b="0" i="0" u="none" strike="noStrike" kern="1200" cap="none" spc="0" normalizeH="0" baseline="0" noProof="0" dirty="0" smtClean="0">
                <a:ln>
                  <a:noFill/>
                </a:ln>
                <a:solidFill>
                  <a:srgbClr val="CC04B4"/>
                </a:solidFill>
                <a:effectLst/>
                <a:uLnTx/>
                <a:uFillTx/>
                <a:latin typeface="Arial" pitchFamily="34" charset="0"/>
                <a:ea typeface="+mn-ea"/>
                <a:cs typeface="Arial" pitchFamily="34" charset="0"/>
              </a:rPr>
              <a:t>10</a:t>
            </a:r>
            <a:r>
              <a:rPr kumimoji="0" lang="en-US" sz="1600" b="0" i="0" u="none" strike="noStrike" kern="1200" cap="none" spc="0" normalizeH="0" baseline="30000" noProof="0" dirty="0" smtClean="0">
                <a:ln>
                  <a:noFill/>
                </a:ln>
                <a:solidFill>
                  <a:srgbClr val="CC04B4"/>
                </a:solidFill>
                <a:effectLst/>
                <a:uLnTx/>
                <a:uFillTx/>
                <a:latin typeface="Arial" pitchFamily="34" charset="0"/>
                <a:ea typeface="+mn-ea"/>
                <a:cs typeface="Arial" pitchFamily="34" charset="0"/>
              </a:rPr>
              <a:t>2</a:t>
            </a:r>
            <a:r>
              <a:rPr kumimoji="0" lang="en-US" sz="1600" b="0" i="0" u="none" strike="noStrike" kern="1200" cap="none" spc="0" normalizeH="0" baseline="0" noProof="0" dirty="0" smtClean="0">
                <a:ln>
                  <a:noFill/>
                </a:ln>
                <a:solidFill>
                  <a:srgbClr val="CC04B4"/>
                </a:solidFill>
                <a:effectLst/>
                <a:uLnTx/>
                <a:uFillTx/>
                <a:latin typeface="Arial" pitchFamily="34" charset="0"/>
                <a:ea typeface="+mn-ea"/>
                <a:cs typeface="Arial" pitchFamily="34" charset="0"/>
              </a:rPr>
              <a:t> m</a:t>
            </a:r>
            <a:endParaRPr kumimoji="0" lang="en-US" sz="1600" b="0" i="0" u="none" strike="noStrike" kern="1200" cap="none" spc="0" normalizeH="0" baseline="0" noProof="0" dirty="0">
              <a:ln>
                <a:noFill/>
              </a:ln>
              <a:solidFill>
                <a:srgbClr val="CC04B4"/>
              </a:solidFill>
              <a:effectLst/>
              <a:uLnTx/>
              <a:uFillTx/>
              <a:latin typeface="Arial" pitchFamily="34" charset="0"/>
              <a:ea typeface="+mn-ea"/>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charset="0"/>
                  <a:ea typeface="+mn-ea"/>
                  <a:cs typeface="Arial" charset="0"/>
                </a:rPr>
                <a:t>Battery</a:t>
              </a:r>
              <a:endParaRPr kumimoji="0" lang="en-US" sz="1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ADCIRC model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1800" b="0" i="1" u="none" strike="noStrike" kern="1200" cap="none" spc="0" normalizeH="0" baseline="0" noProof="0" dirty="0" err="1">
                <a:ln>
                  <a:noFill/>
                </a:ln>
                <a:solidFill>
                  <a:prstClr val="white"/>
                </a:solidFill>
                <a:effectLst/>
                <a:uLnTx/>
                <a:uFillTx/>
                <a:latin typeface="Arial" pitchFamily="34" charset="0"/>
                <a:ea typeface="+mn-ea"/>
                <a:cs typeface="Arial" pitchFamily="34" charset="0"/>
              </a:rPr>
              <a:t>Luettich</a:t>
            </a:r>
            <a:r>
              <a:rPr kumimoji="0" lang="en-US" sz="1800" b="0" i="1" u="none" strike="noStrike" kern="1200" cap="none" spc="0" normalizeH="0" baseline="0" noProof="0" dirty="0">
                <a:ln>
                  <a:noFill/>
                </a:ln>
                <a:solidFill>
                  <a:prstClr val="white"/>
                </a:solidFill>
                <a:effectLst/>
                <a:uLnTx/>
                <a:uFillTx/>
                <a:latin typeface="Arial" pitchFamily="34" charset="0"/>
                <a:ea typeface="+mn-ea"/>
                <a:cs typeface="Arial" pitchFamily="34" charset="0"/>
              </a:rPr>
              <a:t> et al. 1992</a:t>
            </a: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030A0"/>
              </a:solidFill>
              <a:effectLst/>
              <a:uLnTx/>
              <a:uFillTx/>
              <a:latin typeface="Arial" pitchFamily="34" charset="0"/>
              <a:ea typeface="+mn-ea"/>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SLOSH model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1800" b="0" i="1" u="none" strike="noStrike" kern="1200" cap="none" spc="0" normalizeH="0" baseline="0" noProof="0" dirty="0" err="1">
                <a:ln>
                  <a:noFill/>
                </a:ln>
                <a:solidFill>
                  <a:prstClr val="white"/>
                </a:solidFill>
                <a:effectLst/>
                <a:uLnTx/>
                <a:uFillTx/>
                <a:latin typeface="Arial" pitchFamily="34" charset="0"/>
                <a:ea typeface="+mn-ea"/>
                <a:cs typeface="Arial" pitchFamily="34" charset="0"/>
              </a:rPr>
              <a:t>Jelesnianski</a:t>
            </a:r>
            <a:r>
              <a:rPr kumimoji="0" lang="en-US" sz="1800" b="0" i="1" u="none" strike="noStrike" kern="1200" cap="none" spc="0" normalizeH="0" baseline="0" noProof="0" dirty="0">
                <a:ln>
                  <a:noFill/>
                </a:ln>
                <a:solidFill>
                  <a:prstClr val="white"/>
                </a:solidFill>
                <a:effectLst/>
                <a:uLnTx/>
                <a:uFillTx/>
                <a:latin typeface="Arial" pitchFamily="34" charset="0"/>
                <a:ea typeface="+mn-ea"/>
                <a:cs typeface="Arial" pitchFamily="34" charset="0"/>
              </a:rPr>
              <a:t> et al. 1992</a:t>
            </a: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ADCIRC mesh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1600" b="0"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10</a:t>
            </a:r>
            <a:r>
              <a:rPr kumimoji="0" lang="en-US" sz="1600" b="0" i="0" u="none" strike="noStrike" kern="1200" cap="none" spc="0" normalizeH="0" baseline="30000" noProof="0" dirty="0" smtClean="0">
                <a:ln>
                  <a:noFill/>
                </a:ln>
                <a:solidFill>
                  <a:srgbClr val="0070C0"/>
                </a:solidFill>
                <a:effectLst/>
                <a:uLnTx/>
                <a:uFillTx/>
                <a:latin typeface="Arial" pitchFamily="34" charset="0"/>
                <a:ea typeface="+mn-ea"/>
                <a:cs typeface="Arial" pitchFamily="34" charset="0"/>
              </a:rPr>
              <a:t> </a:t>
            </a:r>
            <a:r>
              <a:rPr kumimoji="0" lang="en-US" sz="1600" b="0"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m</a:t>
            </a:r>
            <a:endPar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a:t>
            </a:r>
            <a:r>
              <a:rPr kumimoji="0" lang="en-US" sz="1600" b="0" i="1" u="none" strike="noStrike" kern="1200" cap="none" spc="0" normalizeH="0" baseline="0" noProof="0" dirty="0" err="1" smtClean="0">
                <a:ln>
                  <a:noFill/>
                </a:ln>
                <a:solidFill>
                  <a:srgbClr val="0070C0"/>
                </a:solidFill>
                <a:effectLst/>
                <a:uLnTx/>
                <a:uFillTx/>
                <a:latin typeface="Arial" pitchFamily="34" charset="0"/>
                <a:ea typeface="+mn-ea"/>
                <a:cs typeface="Arial" pitchFamily="34" charset="0"/>
              </a:rPr>
              <a:t>Colle</a:t>
            </a:r>
            <a:r>
              <a:rPr kumimoji="0" lang="en-US" sz="1600" b="0" i="1"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 et al. 2008</a:t>
            </a:r>
            <a:r>
              <a:rPr kumimoji="0" lang="en-US" sz="1600" b="0"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a:t>
            </a:r>
            <a:endPar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50365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ncep_surge&amp;tide_returnCI.jpg"/>
          <p:cNvPicPr>
            <a:picLocks noChangeAspect="1"/>
          </p:cNvPicPr>
          <p:nvPr/>
        </p:nvPicPr>
        <p:blipFill>
          <a:blip r:embed="rId3" cstate="print"/>
          <a:stretch>
            <a:fillRect/>
          </a:stretch>
        </p:blipFill>
        <p:spPr>
          <a:xfrm>
            <a:off x="727807" y="274954"/>
            <a:ext cx="7628857" cy="5719448"/>
          </a:xfrm>
          <a:prstGeom prst="rect">
            <a:avLst/>
          </a:prstGeom>
        </p:spPr>
      </p:pic>
      <p:cxnSp>
        <p:nvCxnSpPr>
          <p:cNvPr id="4" name="Straight Arrow Connector 3"/>
          <p:cNvCxnSpPr/>
          <p:nvPr/>
        </p:nvCxnSpPr>
        <p:spPr>
          <a:xfrm flipH="1" flipV="1">
            <a:off x="4905375" y="3952875"/>
            <a:ext cx="9525" cy="7810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767137" y="4667250"/>
            <a:ext cx="22764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F81BD">
                    <a:lumMod val="75000"/>
                  </a:srgbClr>
                </a:solidFill>
                <a:effectLst/>
                <a:uLnTx/>
                <a:uFillTx/>
                <a:latin typeface="Calibri"/>
                <a:ea typeface="+mn-ea"/>
                <a:cs typeface="+mn-cs"/>
              </a:rPr>
              <a:t>Sandy:  ~ 400 years</a:t>
            </a:r>
            <a:endPar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pic>
        <p:nvPicPr>
          <p:cNvPr id="6" name="Picture 5"/>
          <p:cNvPicPr>
            <a:picLocks noChangeAspect="1"/>
          </p:cNvPicPr>
          <p:nvPr/>
        </p:nvPicPr>
        <p:blipFill>
          <a:blip r:embed="rId4"/>
          <a:stretch>
            <a:fillRect/>
          </a:stretch>
        </p:blipFill>
        <p:spPr>
          <a:xfrm>
            <a:off x="0" y="6089837"/>
            <a:ext cx="9498391" cy="768163"/>
          </a:xfrm>
          <a:prstGeom prst="rect">
            <a:avLst/>
          </a:prstGeom>
        </p:spPr>
      </p:pic>
      <p:sp>
        <p:nvSpPr>
          <p:cNvPr id="3" name="TextBox 2"/>
          <p:cNvSpPr txBox="1"/>
          <p:nvPr/>
        </p:nvSpPr>
        <p:spPr>
          <a:xfrm>
            <a:off x="78063" y="3384062"/>
            <a:ext cx="1299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a:ea typeface="+mn-ea"/>
                <a:cs typeface="+mn-cs"/>
              </a:rPr>
              <a:t>Sandy, 2012</a:t>
            </a: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p:txBody>
      </p:sp>
      <p:cxnSp>
        <p:nvCxnSpPr>
          <p:cNvPr id="8" name="Straight Arrow Connector 7"/>
          <p:cNvCxnSpPr>
            <a:stCxn id="3" idx="3"/>
          </p:cNvCxnSpPr>
          <p:nvPr/>
        </p:nvCxnSpPr>
        <p:spPr>
          <a:xfrm>
            <a:off x="1377551" y="3568728"/>
            <a:ext cx="271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37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97951"/>
            <a:ext cx="9143394" cy="6093591"/>
          </a:xfrm>
          <a:prstGeom prst="rect">
            <a:avLst/>
          </a:prstGeom>
        </p:spPr>
      </p:pic>
      <p:sp>
        <p:nvSpPr>
          <p:cNvPr id="3" name="TextBox 2"/>
          <p:cNvSpPr txBox="1"/>
          <p:nvPr/>
        </p:nvSpPr>
        <p:spPr>
          <a:xfrm>
            <a:off x="328067" y="642175"/>
            <a:ext cx="6512482" cy="830997"/>
          </a:xfrm>
          <a:prstGeom prst="rect">
            <a:avLst/>
          </a:prstGeom>
          <a:noFill/>
        </p:spPr>
        <p:txBody>
          <a:bodyPr wrap="square" rtlCol="0">
            <a:spAutoFit/>
          </a:bodyPr>
          <a:lstStyle/>
          <a:p>
            <a:pPr algn="ctr"/>
            <a:r>
              <a:rPr lang="en-US" sz="4800" b="1" dirty="0" smtClean="0">
                <a:solidFill>
                  <a:srgbClr val="FF0000"/>
                </a:solidFill>
              </a:rPr>
              <a:t>Rain</a:t>
            </a:r>
            <a:endParaRPr lang="en-US" sz="4800" b="1" dirty="0">
              <a:solidFill>
                <a:srgbClr val="FF0000"/>
              </a:solidFill>
            </a:endParaRPr>
          </a:p>
        </p:txBody>
      </p:sp>
    </p:spTree>
    <p:extLst>
      <p:ext uri="{BB962C8B-B14F-4D97-AF65-F5344CB8AC3E}">
        <p14:creationId xmlns:p14="http://schemas.microsoft.com/office/powerpoint/2010/main" val="18128394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2585" y="367323"/>
            <a:ext cx="57364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Calibri"/>
                <a:ea typeface="+mn-ea"/>
                <a:cs typeface="+mn-cs"/>
              </a:rPr>
              <a:t>An Example:</a:t>
            </a:r>
            <a:endParaRPr kumimoji="0" lang="en-US" sz="28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3" name="Picture 2"/>
          <p:cNvPicPr>
            <a:picLocks noChangeAspect="1"/>
          </p:cNvPicPr>
          <p:nvPr/>
        </p:nvPicPr>
        <p:blipFill>
          <a:blip r:embed="rId2"/>
          <a:stretch>
            <a:fillRect/>
          </a:stretch>
        </p:blipFill>
        <p:spPr>
          <a:xfrm>
            <a:off x="1141048" y="890543"/>
            <a:ext cx="7024120" cy="5489498"/>
          </a:xfrm>
          <a:prstGeom prst="rect">
            <a:avLst/>
          </a:prstGeom>
        </p:spPr>
      </p:pic>
      <p:sp>
        <p:nvSpPr>
          <p:cNvPr id="4" name="TextBox 3"/>
          <p:cNvSpPr txBox="1"/>
          <p:nvPr/>
        </p:nvSpPr>
        <p:spPr>
          <a:xfrm>
            <a:off x="3191631" y="1638555"/>
            <a:ext cx="18649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Estimated gauge sampling error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Arrow Connector 5"/>
          <p:cNvCxnSpPr/>
          <p:nvPr/>
        </p:nvCxnSpPr>
        <p:spPr>
          <a:xfrm flipH="1">
            <a:off x="4290646" y="3055815"/>
            <a:ext cx="765908" cy="9378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90646" y="2532595"/>
            <a:ext cx="18649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Estimated radar sampling error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 name="Straight Arrow Connector 10"/>
          <p:cNvCxnSpPr/>
          <p:nvPr/>
        </p:nvCxnSpPr>
        <p:spPr>
          <a:xfrm flipH="1">
            <a:off x="3438769" y="2161775"/>
            <a:ext cx="531446" cy="1203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113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59" y="621962"/>
            <a:ext cx="7570973" cy="5722997"/>
          </a:xfrm>
          <a:prstGeom prst="rect">
            <a:avLst/>
          </a:prstGeom>
        </p:spPr>
      </p:pic>
    </p:spTree>
    <p:extLst>
      <p:ext uri="{BB962C8B-B14F-4D97-AF65-F5344CB8AC3E}">
        <p14:creationId xmlns:p14="http://schemas.microsoft.com/office/powerpoint/2010/main" val="37221667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Effects of Climate Change</a:t>
            </a:r>
            <a:endParaRPr lang="en-US" dirty="0"/>
          </a:p>
        </p:txBody>
      </p:sp>
      <p:sp>
        <p:nvSpPr>
          <p:cNvPr id="4" name="Content Placeholder 3"/>
          <p:cNvSpPr>
            <a:spLocks noGrp="1"/>
          </p:cNvSpPr>
          <p:nvPr>
            <p:ph idx="1"/>
          </p:nvPr>
        </p:nvSpPr>
        <p:spPr/>
        <p:txBody>
          <a:bodyPr>
            <a:normAutofit lnSpcReduction="10000"/>
          </a:bodyPr>
          <a:lstStyle/>
          <a:p>
            <a:r>
              <a:rPr lang="en-US" dirty="0" smtClean="0"/>
              <a:t> More moisture in boundary layer</a:t>
            </a:r>
          </a:p>
          <a:p>
            <a:endParaRPr lang="en-US" dirty="0" smtClean="0"/>
          </a:p>
          <a:p>
            <a:r>
              <a:rPr lang="en-US" dirty="0"/>
              <a:t> </a:t>
            </a:r>
            <a:r>
              <a:rPr lang="en-US" dirty="0" smtClean="0"/>
              <a:t>Stronger storms but more compact inner 	regions</a:t>
            </a:r>
          </a:p>
          <a:p>
            <a:pPr marL="0" indent="0">
              <a:buNone/>
            </a:pPr>
            <a:endParaRPr lang="en-US" dirty="0" smtClean="0"/>
          </a:p>
          <a:p>
            <a:r>
              <a:rPr lang="en-US" dirty="0"/>
              <a:t> </a:t>
            </a:r>
            <a:r>
              <a:rPr lang="en-US" dirty="0" smtClean="0"/>
              <a:t>Possibly larger storm diameters</a:t>
            </a:r>
          </a:p>
          <a:p>
            <a:endParaRPr lang="en-US" dirty="0"/>
          </a:p>
          <a:p>
            <a:r>
              <a:rPr lang="en-US" dirty="0" smtClean="0"/>
              <a:t>Storms may be moving faster or slower</a:t>
            </a:r>
            <a:endParaRPr lang="en-US" dirty="0"/>
          </a:p>
        </p:txBody>
      </p:sp>
    </p:spTree>
    <p:extLst>
      <p:ext uri="{BB962C8B-B14F-4D97-AF65-F5344CB8AC3E}">
        <p14:creationId xmlns:p14="http://schemas.microsoft.com/office/powerpoint/2010/main" val="209919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11" y="1177818"/>
            <a:ext cx="8068072" cy="4002032"/>
          </a:xfrm>
          <a:prstGeom prst="rect">
            <a:avLst/>
          </a:prstGeom>
        </p:spPr>
      </p:pic>
      <p:sp>
        <p:nvSpPr>
          <p:cNvPr id="4" name="Title 3"/>
          <p:cNvSpPr>
            <a:spLocks noGrp="1"/>
          </p:cNvSpPr>
          <p:nvPr>
            <p:ph type="title"/>
          </p:nvPr>
        </p:nvSpPr>
        <p:spPr>
          <a:xfrm>
            <a:off x="457200" y="274638"/>
            <a:ext cx="8229600" cy="1016690"/>
          </a:xfrm>
        </p:spPr>
        <p:txBody>
          <a:bodyPr/>
          <a:lstStyle/>
          <a:p>
            <a:r>
              <a:rPr lang="en-US" sz="2800" dirty="0" smtClean="0">
                <a:solidFill>
                  <a:srgbClr val="0000FF"/>
                </a:solidFill>
              </a:rPr>
              <a:t>Historical Records:</a:t>
            </a:r>
            <a:br>
              <a:rPr lang="en-US" sz="2800" dirty="0" smtClean="0">
                <a:solidFill>
                  <a:srgbClr val="0000FF"/>
                </a:solidFill>
              </a:rPr>
            </a:br>
            <a:r>
              <a:rPr lang="en-US" sz="2800" dirty="0" smtClean="0">
                <a:solidFill>
                  <a:srgbClr val="0000FF"/>
                </a:solidFill>
              </a:rPr>
              <a:t>Prior to 1970, Many Storms Were Missed</a:t>
            </a:r>
            <a:endParaRPr lang="en-US" sz="2800" dirty="0">
              <a:solidFill>
                <a:srgbClr val="0000FF"/>
              </a:solidFill>
            </a:endParaRPr>
          </a:p>
        </p:txBody>
      </p:sp>
      <p:sp>
        <p:nvSpPr>
          <p:cNvPr id="7" name="Rectangle 6"/>
          <p:cNvSpPr/>
          <p:nvPr/>
        </p:nvSpPr>
        <p:spPr>
          <a:xfrm>
            <a:off x="1017917" y="5344366"/>
            <a:ext cx="727756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Major hurricanes in the North Atlantic</a:t>
            </a:r>
            <a:r>
              <a:rPr kumimoji="0" lang="en-US" sz="18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 1851-2016, smoothed using a 10-year running average. Shown in blue are storms that either passed through the chain of Lesser Antilles or made landfall in the continental U.S.; all other major hurricanes are shown in red. The dashed lines show the best fit trend lines for each data set. </a:t>
            </a:r>
          </a:p>
        </p:txBody>
      </p:sp>
    </p:spTree>
    <p:extLst>
      <p:ext uri="{BB962C8B-B14F-4D97-AF65-F5344CB8AC3E}">
        <p14:creationId xmlns:p14="http://schemas.microsoft.com/office/powerpoint/2010/main" val="25375943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260" y="714394"/>
            <a:ext cx="8432546" cy="5587687"/>
          </a:xfrm>
          <a:prstGeom prst="rect">
            <a:avLst/>
          </a:prstGeom>
        </p:spPr>
      </p:pic>
    </p:spTree>
    <p:extLst>
      <p:ext uri="{BB962C8B-B14F-4D97-AF65-F5344CB8AC3E}">
        <p14:creationId xmlns:p14="http://schemas.microsoft.com/office/powerpoint/2010/main" val="12188333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457200" y="1051560"/>
            <a:ext cx="9827726" cy="4663440"/>
          </a:xfrm>
          <a:prstGeom prst="rect">
            <a:avLst/>
          </a:prstGeom>
        </p:spPr>
      </p:pic>
      <p:sp>
        <p:nvSpPr>
          <p:cNvPr id="3" name="Rectangle 4"/>
          <p:cNvSpPr>
            <a:spLocks noChangeArrowheads="1"/>
          </p:cNvSpPr>
          <p:nvPr/>
        </p:nvSpPr>
        <p:spPr bwMode="auto">
          <a:xfrm>
            <a:off x="1165412" y="102025"/>
            <a:ext cx="6934200" cy="163121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GCM flood height return level, Battery, Manhattan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9BBB59">
                    <a:lumMod val="50000"/>
                  </a:srgbClr>
                </a:solidFill>
                <a:effectLst/>
                <a:uLnTx/>
                <a:uFillTx/>
                <a:latin typeface="Arial" pitchFamily="34" charset="0"/>
                <a:ea typeface="+mn-ea"/>
                <a:cs typeface="Arial" pitchFamily="34" charset="0"/>
              </a:rPr>
              <a:t>(assuming SLR of 1 m for the future climate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dirty="0" smtClean="0">
              <a:ln>
                <a:noFill/>
              </a:ln>
              <a:solidFill>
                <a:srgbClr val="9BBB59">
                  <a:lumMod val="50000"/>
                </a:srgbClr>
              </a:solidFill>
              <a:effectLst/>
              <a:uLnTx/>
              <a:uFillTx/>
              <a:latin typeface="Arial" pitchFamily="34" charset="0"/>
              <a:ea typeface="+mn-ea"/>
              <a:cs typeface="Arial" pitchFamily="34" charset="0"/>
            </a:endParaRPr>
          </a:p>
        </p:txBody>
      </p:sp>
      <p:grpSp>
        <p:nvGrpSpPr>
          <p:cNvPr id="2" name="Group 85"/>
          <p:cNvGrpSpPr/>
          <p:nvPr/>
        </p:nvGrpSpPr>
        <p:grpSpPr>
          <a:xfrm>
            <a:off x="609601" y="2514600"/>
            <a:ext cx="5644895" cy="2859024"/>
            <a:chOff x="609601" y="2514600"/>
            <a:chExt cx="5644895" cy="2859024"/>
          </a:xfrm>
        </p:grpSpPr>
        <p:cxnSp>
          <p:nvCxnSpPr>
            <p:cNvPr id="6" name="Straight Arrow Connector 5"/>
            <p:cNvCxnSpPr/>
            <p:nvPr/>
          </p:nvCxnSpPr>
          <p:spPr>
            <a:xfrm rot="5400000" flipH="1" flipV="1">
              <a:off x="1638697" y="28563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961888" y="2780903"/>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658112" y="50661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936710" y="5061934"/>
              <a:ext cx="621792"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5218906" y="2780506"/>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4991894" y="5056632"/>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609601" y="2589211"/>
              <a:ext cx="1295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667512" y="4799012"/>
              <a:ext cx="128016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230368" y="4745736"/>
              <a:ext cx="1024128" cy="1139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486400" y="2514600"/>
              <a:ext cx="719328" cy="8812"/>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86"/>
          <p:cNvGrpSpPr/>
          <p:nvPr/>
        </p:nvGrpSpPr>
        <p:grpSpPr>
          <a:xfrm>
            <a:off x="1346111" y="2234489"/>
            <a:ext cx="5740488" cy="3081528"/>
            <a:chOff x="1346249" y="2246681"/>
            <a:chExt cx="5731594" cy="3081528"/>
          </a:xfrm>
        </p:grpSpPr>
        <p:cxnSp>
          <p:nvCxnSpPr>
            <p:cNvPr id="22" name="Straight Arrow Connector 21"/>
            <p:cNvCxnSpPr/>
            <p:nvPr/>
          </p:nvCxnSpPr>
          <p:spPr>
            <a:xfrm rot="16320000" flipV="1">
              <a:off x="2328084" y="2737120"/>
              <a:ext cx="694944"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127760" y="2709673"/>
              <a:ext cx="64008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6653872" y="2663957"/>
              <a:ext cx="841248"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143332" y="2653941"/>
              <a:ext cx="804672"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320000" flipV="1">
              <a:off x="2331400" y="4930679"/>
              <a:ext cx="713232"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1015075" y="4913377"/>
              <a:ext cx="722376"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6568645" y="4895093"/>
              <a:ext cx="859536"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6086648" y="4887468"/>
              <a:ext cx="786384"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1447800" y="2407920"/>
              <a:ext cx="1219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1346249" y="4582604"/>
              <a:ext cx="1342085"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a:off x="6453972" y="4489704"/>
              <a:ext cx="54779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6541618" y="2251208"/>
              <a:ext cx="52953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4"/>
          <p:cNvSpPr>
            <a:spLocks noChangeArrowheads="1"/>
          </p:cNvSpPr>
          <p:nvPr/>
        </p:nvSpPr>
        <p:spPr bwMode="auto">
          <a:xfrm>
            <a:off x="381000" y="5638800"/>
            <a:ext cx="10668000" cy="156966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Black: Current climate (1981-2000)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47D6"/>
                </a:solidFill>
                <a:effectLst/>
                <a:uLnTx/>
                <a:uFillTx/>
                <a:latin typeface="Arial" pitchFamily="34" charset="0"/>
                <a:ea typeface="+mn-ea"/>
                <a:cs typeface="Arial" pitchFamily="34" charset="0"/>
              </a:rPr>
              <a:t>Blue: A1B future climate (2081-2100)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Red: A1B future climate (2081-2100) with </a:t>
            </a:r>
            <a:r>
              <a:rPr kumimoji="0" lang="en-US" sz="1600" b="1" i="1"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R</a:t>
            </a:r>
            <a:r>
              <a:rPr kumimoji="0" lang="en-US" sz="1600" b="1" i="1" u="none" strike="noStrike" kern="1200" cap="none" spc="0" normalizeH="0" baseline="-25000" noProof="0" dirty="0" smtClean="0">
                <a:ln>
                  <a:noFill/>
                </a:ln>
                <a:solidFill>
                  <a:srgbClr val="C00000"/>
                </a:solidFill>
                <a:effectLst/>
                <a:uLnTx/>
                <a:uFillTx/>
                <a:latin typeface="Arial" pitchFamily="34" charset="0"/>
                <a:ea typeface="+mn-ea"/>
                <a:cs typeface="Arial" pitchFamily="34" charset="0"/>
              </a:rPr>
              <a:t>0</a:t>
            </a:r>
            <a:r>
              <a:rPr kumimoji="0" lang="en-US" sz="16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 increased by 10% and </a:t>
            </a:r>
            <a:r>
              <a:rPr kumimoji="0" lang="en-US" sz="1600" b="1" i="1" u="none" strike="noStrike" kern="1200" cap="none" spc="0" normalizeH="0" baseline="0" noProof="0" dirty="0" err="1" smtClean="0">
                <a:ln>
                  <a:noFill/>
                </a:ln>
                <a:solidFill>
                  <a:srgbClr val="C00000"/>
                </a:solidFill>
                <a:effectLst/>
                <a:uLnTx/>
                <a:uFillTx/>
                <a:latin typeface="Arial" pitchFamily="34" charset="0"/>
                <a:ea typeface="+mn-ea"/>
                <a:cs typeface="Arial" pitchFamily="34" charset="0"/>
              </a:rPr>
              <a:t>R</a:t>
            </a:r>
            <a:r>
              <a:rPr kumimoji="0" lang="en-US" sz="1600" b="1" i="1" u="none" strike="noStrike" kern="1200" cap="none" spc="0" normalizeH="0" baseline="-25000" noProof="0" dirty="0" err="1" smtClean="0">
                <a:ln>
                  <a:noFill/>
                </a:ln>
                <a:solidFill>
                  <a:srgbClr val="C00000"/>
                </a:solidFill>
                <a:effectLst/>
                <a:uLnTx/>
                <a:uFillTx/>
                <a:latin typeface="Arial" pitchFamily="34" charset="0"/>
                <a:ea typeface="+mn-ea"/>
                <a:cs typeface="Arial" pitchFamily="34" charset="0"/>
              </a:rPr>
              <a:t>m</a:t>
            </a:r>
            <a:r>
              <a:rPr kumimoji="0" lang="en-US" sz="16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 increased by 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FF33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endParaRPr>
          </a:p>
        </p:txBody>
      </p:sp>
      <p:sp>
        <p:nvSpPr>
          <p:cNvPr id="30" name="Rectangle 23"/>
          <p:cNvSpPr>
            <a:spLocks noChangeArrowheads="1"/>
          </p:cNvSpPr>
          <p:nvPr/>
        </p:nvSpPr>
        <p:spPr bwMode="auto">
          <a:xfrm>
            <a:off x="7391400" y="6488113"/>
            <a:ext cx="205740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Lin et al.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(2012)</a:t>
            </a:r>
            <a:endPar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6153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49826" y="290661"/>
            <a:ext cx="83844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Trends in Global TC Frequency Over Threshold Intensities, from Historical TC Data, 1980-2016. Trends Shown Only </a:t>
            </a:r>
            <a:r>
              <a:rPr kumimoji="0" lang="en-US" sz="2400" b="0" i="0" u="none" strike="noStrike" kern="1200" cap="none" spc="0" normalizeH="0" baseline="0" noProof="0" dirty="0">
                <a:ln>
                  <a:noFill/>
                </a:ln>
                <a:solidFill>
                  <a:srgbClr val="0000FF"/>
                </a:solidFill>
                <a:effectLst/>
                <a:uLnTx/>
                <a:uFillTx/>
                <a:latin typeface="Calibri"/>
                <a:ea typeface="+mn-ea"/>
                <a:cs typeface="+mn-cs"/>
              </a:rPr>
              <a:t>W</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hen p &lt; 0.05.</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grpSp>
        <p:nvGrpSpPr>
          <p:cNvPr id="2" name="Group 1"/>
          <p:cNvGrpSpPr/>
          <p:nvPr/>
        </p:nvGrpSpPr>
        <p:grpSpPr>
          <a:xfrm>
            <a:off x="147485" y="1065817"/>
            <a:ext cx="7722014" cy="5628853"/>
            <a:chOff x="744795" y="1121658"/>
            <a:chExt cx="7722014" cy="562885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95" y="1121658"/>
              <a:ext cx="7722014" cy="5628853"/>
            </a:xfrm>
            <a:prstGeom prst="rect">
              <a:avLst/>
            </a:prstGeom>
          </p:spPr>
        </p:pic>
        <p:pic>
          <p:nvPicPr>
            <p:cNvPr id="5" name="Picture 4"/>
            <p:cNvPicPr>
              <a:picLocks noChangeAspect="1"/>
            </p:cNvPicPr>
            <p:nvPr/>
          </p:nvPicPr>
          <p:blipFill>
            <a:blip r:embed="rId3"/>
            <a:stretch>
              <a:fillRect/>
            </a:stretch>
          </p:blipFill>
          <p:spPr>
            <a:xfrm>
              <a:off x="2013155" y="1689046"/>
              <a:ext cx="5836534" cy="368353"/>
            </a:xfrm>
            <a:prstGeom prst="rect">
              <a:avLst/>
            </a:prstGeom>
          </p:spPr>
        </p:pic>
      </p:grpSp>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7700516" y="1633205"/>
            <a:ext cx="1072916" cy="368353"/>
          </a:xfrm>
          <a:prstGeom prst="rect">
            <a:avLst/>
          </a:prstGeom>
          <a:noFill/>
        </p:spPr>
        <p:txBody>
          <a:bodyPr wrap="square" rtlCol="0">
            <a:spAutoFit/>
          </a:bodyPr>
          <a:lstStyle/>
          <a:p>
            <a:r>
              <a:rPr lang="en-US" dirty="0" smtClean="0"/>
              <a:t>Category</a:t>
            </a:r>
            <a:endParaRPr lang="en-US" dirty="0"/>
          </a:p>
        </p:txBody>
      </p:sp>
      <p:cxnSp>
        <p:nvCxnSpPr>
          <p:cNvPr id="9" name="Straight Arrow Connector 8"/>
          <p:cNvCxnSpPr/>
          <p:nvPr/>
        </p:nvCxnSpPr>
        <p:spPr>
          <a:xfrm flipH="1">
            <a:off x="7252379" y="1817381"/>
            <a:ext cx="3699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897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180" y="1663689"/>
            <a:ext cx="8229600" cy="1143000"/>
          </a:xfrm>
        </p:spPr>
        <p:txBody>
          <a:bodyPr/>
          <a:lstStyle/>
          <a:p>
            <a:r>
              <a:rPr lang="en-US" dirty="0" smtClean="0">
                <a:solidFill>
                  <a:srgbClr val="0000FF"/>
                </a:solidFill>
              </a:rPr>
              <a:t>A Little Theory</a:t>
            </a:r>
            <a:endParaRPr lang="en-US" dirty="0">
              <a:solidFill>
                <a:srgbClr val="0000FF"/>
              </a:solidFill>
            </a:endParaRPr>
          </a:p>
        </p:txBody>
      </p:sp>
    </p:spTree>
    <p:extLst>
      <p:ext uri="{BB962C8B-B14F-4D97-AF65-F5344CB8AC3E}">
        <p14:creationId xmlns:p14="http://schemas.microsoft.com/office/powerpoint/2010/main" val="3507707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33CC"/>
                </a:solidFill>
                <a:effectLst/>
                <a:uLnTx/>
                <a:uFillTx/>
                <a:latin typeface="Arial"/>
                <a:ea typeface="+mn-ea"/>
                <a:cs typeface="+mn-cs"/>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609284"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5"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86"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609288"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9"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0"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1"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92"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609293" name="Picture 13"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609294" name="Picture 14"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609295" name="Picture 15"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609296" name="Picture 16"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17"/>
          <p:cNvGrpSpPr>
            <a:grpSpLocks/>
          </p:cNvGrpSpPr>
          <p:nvPr/>
        </p:nvGrpSpPr>
        <p:grpSpPr bwMode="auto">
          <a:xfrm>
            <a:off x="1475160" y="5042693"/>
            <a:ext cx="3609727" cy="384175"/>
            <a:chOff x="1200" y="3408"/>
            <a:chExt cx="1536" cy="242"/>
          </a:xfrm>
          <a:noFill/>
        </p:grpSpPr>
        <p:sp>
          <p:nvSpPr>
            <p:cNvPr id="609298" name="Rectangle 18"/>
            <p:cNvSpPr>
              <a:spLocks noChangeArrowheads="1"/>
            </p:cNvSpPr>
            <p:nvPr/>
          </p:nvSpPr>
          <p:spPr bwMode="auto">
            <a:xfrm>
              <a:off x="1200" y="3408"/>
              <a:ext cx="1536" cy="240"/>
            </a:xfrm>
            <a:prstGeom prst="rect">
              <a:avLst/>
            </a:prstGeom>
            <a:grp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9" name="Text Box 19"/>
            <p:cNvSpPr txBox="1">
              <a:spLocks noChangeArrowheads="1"/>
            </p:cNvSpPr>
            <p:nvPr/>
          </p:nvSpPr>
          <p:spPr bwMode="auto">
            <a:xfrm>
              <a:off x="1344" y="3417"/>
              <a:ext cx="1344" cy="233"/>
            </a:xfrm>
            <a:prstGeom prst="rect">
              <a:avLst/>
            </a:prstGeom>
            <a:solidFill>
              <a:schemeClr val="bg1"/>
            </a:solid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Nearly isothermal expansion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5" name="Group 20"/>
          <p:cNvGrpSpPr>
            <a:grpSpLocks/>
          </p:cNvGrpSpPr>
          <p:nvPr/>
        </p:nvGrpSpPr>
        <p:grpSpPr bwMode="auto">
          <a:xfrm>
            <a:off x="5764213" y="1600202"/>
            <a:ext cx="2743200" cy="392113"/>
            <a:chOff x="3631" y="1056"/>
            <a:chExt cx="1728" cy="247"/>
          </a:xfrm>
        </p:grpSpPr>
        <p:sp>
          <p:nvSpPr>
            <p:cNvPr id="609301" name="Rectangle 21"/>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2" name="Text Box 22"/>
            <p:cNvSpPr txBox="1">
              <a:spLocks noChangeArrowheads="1"/>
            </p:cNvSpPr>
            <p:nvPr/>
          </p:nvSpPr>
          <p:spPr bwMode="auto">
            <a:xfrm>
              <a:off x="3631" y="1072"/>
              <a:ext cx="1728"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Isothermal compression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6" name="Group 23"/>
          <p:cNvGrpSpPr>
            <a:grpSpLocks/>
          </p:cNvGrpSpPr>
          <p:nvPr/>
        </p:nvGrpSpPr>
        <p:grpSpPr bwMode="auto">
          <a:xfrm>
            <a:off x="1920472" y="2514600"/>
            <a:ext cx="1590480" cy="646113"/>
            <a:chOff x="1095" y="1688"/>
            <a:chExt cx="1106" cy="407"/>
          </a:xfrm>
        </p:grpSpPr>
        <p:sp>
          <p:nvSpPr>
            <p:cNvPr id="609304" name="Rectangle 24"/>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5" name="Text Box 25"/>
            <p:cNvSpPr txBox="1">
              <a:spLocks noChangeArrowheads="1"/>
            </p:cNvSpPr>
            <p:nvPr/>
          </p:nvSpPr>
          <p:spPr bwMode="auto">
            <a:xfrm rot="18903303">
              <a:off x="1200" y="1688"/>
              <a:ext cx="884" cy="407"/>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Adiabatic expansion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7" name="Group 26"/>
          <p:cNvGrpSpPr>
            <a:grpSpLocks/>
          </p:cNvGrpSpPr>
          <p:nvPr/>
        </p:nvGrpSpPr>
        <p:grpSpPr bwMode="auto">
          <a:xfrm>
            <a:off x="5056187" y="3078561"/>
            <a:ext cx="3249613" cy="585788"/>
            <a:chOff x="3306" y="1919"/>
            <a:chExt cx="1734" cy="369"/>
          </a:xfrm>
        </p:grpSpPr>
        <p:sp>
          <p:nvSpPr>
            <p:cNvPr id="609307" name="Rectangle 27"/>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8" name="Text Box 28"/>
            <p:cNvSpPr txBox="1">
              <a:spLocks noChangeArrowheads="1"/>
            </p:cNvSpPr>
            <p:nvPr/>
          </p:nvSpPr>
          <p:spPr bwMode="auto">
            <a:xfrm rot="19265493">
              <a:off x="3360" y="1919"/>
              <a:ext cx="1680" cy="25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Adiabatic compression</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 name="Group 29"/>
          <p:cNvGrpSpPr>
            <a:grpSpLocks/>
          </p:cNvGrpSpPr>
          <p:nvPr/>
        </p:nvGrpSpPr>
        <p:grpSpPr bwMode="auto">
          <a:xfrm>
            <a:off x="152400" y="762000"/>
            <a:ext cx="8763000" cy="5913438"/>
            <a:chOff x="96" y="480"/>
            <a:chExt cx="5520" cy="3725"/>
          </a:xfrm>
        </p:grpSpPr>
        <p:sp>
          <p:nvSpPr>
            <p:cNvPr id="609310" name="Text Box 30"/>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eye</a:t>
              </a:r>
            </a:p>
          </p:txBody>
        </p:sp>
        <p:sp>
          <p:nvSpPr>
            <p:cNvPr id="609311" name="Text Box 31"/>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edge</a:t>
              </a:r>
            </a:p>
          </p:txBody>
        </p:sp>
        <p:sp>
          <p:nvSpPr>
            <p:cNvPr id="609312" name="Text Box 32"/>
            <p:cNvSpPr txBox="1">
              <a:spLocks noChangeArrowheads="1"/>
            </p:cNvSpPr>
            <p:nvPr/>
          </p:nvSpPr>
          <p:spPr bwMode="auto">
            <a:xfrm>
              <a:off x="3852" y="3126"/>
              <a:ext cx="940" cy="21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Low entropy </a:t>
              </a:r>
            </a:p>
          </p:txBody>
        </p:sp>
        <p:sp>
          <p:nvSpPr>
            <p:cNvPr id="609313" name="Text Box 33"/>
            <p:cNvSpPr txBox="1">
              <a:spLocks noChangeArrowheads="1"/>
            </p:cNvSpPr>
            <p:nvPr/>
          </p:nvSpPr>
          <p:spPr bwMode="auto">
            <a:xfrm rot="16200000">
              <a:off x="-753" y="2049"/>
              <a:ext cx="1968"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Height above ocean</a:t>
              </a:r>
            </a:p>
          </p:txBody>
        </p:sp>
        <p:sp>
          <p:nvSpPr>
            <p:cNvPr id="609314" name="Text Box 34"/>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Ocean surface</a:t>
              </a:r>
            </a:p>
          </p:txBody>
        </p:sp>
        <p:sp>
          <p:nvSpPr>
            <p:cNvPr id="609315" name="Text Box 35"/>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Radius (km)</a:t>
              </a:r>
            </a:p>
          </p:txBody>
        </p:sp>
      </p:grpSp>
    </p:spTree>
    <p:extLst>
      <p:ext uri="{BB962C8B-B14F-4D97-AF65-F5344CB8AC3E}">
        <p14:creationId xmlns:p14="http://schemas.microsoft.com/office/powerpoint/2010/main" val="31261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09292"/>
                                        </p:tgtEl>
                                        <p:attrNameLst>
                                          <p:attrName>style.visibility</p:attrName>
                                        </p:attrNameLst>
                                      </p:cBhvr>
                                      <p:to>
                                        <p:strVal val="visible"/>
                                      </p:to>
                                    </p:set>
                                    <p:anim calcmode="lin" valueType="num">
                                      <p:cBhvr>
                                        <p:cTn id="12" dur="500" fill="hold"/>
                                        <p:tgtEl>
                                          <p:spTgt spid="609292"/>
                                        </p:tgtEl>
                                        <p:attrNameLst>
                                          <p:attrName>ppt_w</p:attrName>
                                        </p:attrNameLst>
                                      </p:cBhvr>
                                      <p:tavLst>
                                        <p:tav tm="0">
                                          <p:val>
                                            <p:fltVal val="0"/>
                                          </p:val>
                                        </p:tav>
                                        <p:tav tm="100000">
                                          <p:val>
                                            <p:strVal val="#ppt_w"/>
                                          </p:val>
                                        </p:tav>
                                      </p:tavLst>
                                    </p:anim>
                                    <p:anim calcmode="lin" valueType="num">
                                      <p:cBhvr>
                                        <p:cTn id="13" dur="500" fill="hold"/>
                                        <p:tgtEl>
                                          <p:spTgt spid="609292"/>
                                        </p:tgtEl>
                                        <p:attrNameLst>
                                          <p:attrName>ppt_h</p:attrName>
                                        </p:attrNameLst>
                                      </p:cBhvr>
                                      <p:tavLst>
                                        <p:tav tm="0">
                                          <p:val>
                                            <p:fltVal val="0"/>
                                          </p:val>
                                        </p:tav>
                                        <p:tav tm="100000">
                                          <p:val>
                                            <p:strVal val="#ppt_h"/>
                                          </p:val>
                                        </p:tav>
                                      </p:tavLst>
                                    </p:anim>
                                    <p:animEffect transition="in" filter="fade">
                                      <p:cBhvr>
                                        <p:cTn id="14" dur="500"/>
                                        <p:tgtEl>
                                          <p:spTgt spid="60929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22" presetClass="entr" presetSubtype="2" fill="hold" nodeType="afterEffect">
                                  <p:stCondLst>
                                    <p:cond delay="0"/>
                                  </p:stCondLst>
                                  <p:childTnLst>
                                    <p:set>
                                      <p:cBhvr>
                                        <p:cTn id="24" dur="1" fill="hold">
                                          <p:stCondLst>
                                            <p:cond delay="0"/>
                                          </p:stCondLst>
                                        </p:cTn>
                                        <p:tgtEl>
                                          <p:spTgt spid="609293"/>
                                        </p:tgtEl>
                                        <p:attrNameLst>
                                          <p:attrName>style.visibility</p:attrName>
                                        </p:attrNameLst>
                                      </p:cBhvr>
                                      <p:to>
                                        <p:strVal val="visible"/>
                                      </p:to>
                                    </p:set>
                                    <p:animEffect transition="in" filter="wipe(right)">
                                      <p:cBhvr>
                                        <p:cTn id="25" dur="2000"/>
                                        <p:tgtEl>
                                          <p:spTgt spid="60929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09294"/>
                                        </p:tgtEl>
                                        <p:attrNameLst>
                                          <p:attrName>style.visibility</p:attrName>
                                        </p:attrNameLst>
                                      </p:cBhvr>
                                      <p:to>
                                        <p:strVal val="visible"/>
                                      </p:to>
                                    </p:set>
                                    <p:animEffect transition="in" filter="wipe(down)">
                                      <p:cBhvr>
                                        <p:cTn id="30" dur="2000"/>
                                        <p:tgtEl>
                                          <p:spTgt spid="609294"/>
                                        </p:tgtEl>
                                      </p:cBhvr>
                                    </p:animEffec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09295"/>
                                        </p:tgtEl>
                                        <p:attrNameLst>
                                          <p:attrName>style.visibility</p:attrName>
                                        </p:attrNameLst>
                                      </p:cBhvr>
                                      <p:to>
                                        <p:strVal val="visible"/>
                                      </p:to>
                                    </p:set>
                                    <p:animEffect transition="in" filter="wipe(up)">
                                      <p:cBhvr>
                                        <p:cTn id="37" dur="2000"/>
                                        <p:tgtEl>
                                          <p:spTgt spid="609295"/>
                                        </p:tgtEl>
                                      </p:cBhvr>
                                    </p:animEffec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09296"/>
                                        </p:tgtEl>
                                        <p:attrNameLst>
                                          <p:attrName>style.visibility</p:attrName>
                                        </p:attrNameLst>
                                      </p:cBhvr>
                                      <p:to>
                                        <p:strVal val="visible"/>
                                      </p:to>
                                    </p:set>
                                    <p:animEffect transition="in" filter="wipe(up)">
                                      <p:cBhvr>
                                        <p:cTn id="44" dur="2000"/>
                                        <p:tgtEl>
                                          <p:spTgt spid="609296"/>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pitchFamily="34" charset="0"/>
                <a:ea typeface="+mn-ea"/>
                <a:cs typeface="+mn-cs"/>
              </a:rPr>
              <a:t>Annual Maximum Potential Intensity (m/s)</a:t>
            </a:r>
          </a:p>
        </p:txBody>
      </p:sp>
      <p:sp>
        <p:nvSpPr>
          <p:cNvPr id="2" name="TextBox 1"/>
          <p:cNvSpPr txBox="1"/>
          <p:nvPr/>
        </p:nvSpPr>
        <p:spPr>
          <a:xfrm>
            <a:off x="1319249" y="6198376"/>
            <a:ext cx="6603224" cy="461665"/>
          </a:xfrm>
          <a:prstGeom prst="rect">
            <a:avLst/>
          </a:prstGeom>
          <a:noFill/>
        </p:spPr>
        <p:txBody>
          <a:bodyPr wrap="square" rtlCol="0">
            <a:spAutoFit/>
          </a:bodyPr>
          <a:lstStyle/>
          <a:p>
            <a:pPr algn="ctr"/>
            <a:r>
              <a:rPr lang="en-US" sz="2400" dirty="0" smtClean="0"/>
              <a:t>Derived from Carnot Theorem</a:t>
            </a:r>
            <a:endParaRPr lang="en-US" sz="2400" dirty="0"/>
          </a:p>
        </p:txBody>
      </p:sp>
    </p:spTree>
    <p:extLst>
      <p:ext uri="{BB962C8B-B14F-4D97-AF65-F5344CB8AC3E}">
        <p14:creationId xmlns:p14="http://schemas.microsoft.com/office/powerpoint/2010/main" val="1569449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077555"/>
          </a:xfrm>
        </p:spPr>
        <p:txBody>
          <a:bodyPr>
            <a:normAutofit/>
          </a:bodyPr>
          <a:lstStyle/>
          <a:p>
            <a:pPr algn="l"/>
            <a:r>
              <a:rPr lang="en-US" sz="2400" i="1" dirty="0" smtClean="0"/>
              <a:t>We </a:t>
            </a:r>
            <a:r>
              <a:rPr lang="en-US" sz="2400" i="1" dirty="0"/>
              <a:t>use a </a:t>
            </a:r>
            <a:r>
              <a:rPr lang="en-US" sz="2400" i="1" dirty="0" smtClean="0"/>
              <a:t>simple Carnot </a:t>
            </a:r>
            <a:r>
              <a:rPr lang="en-US" sz="2400" i="1" dirty="0"/>
              <a:t>cycle model to estimate the maximum intensity of </a:t>
            </a:r>
            <a:r>
              <a:rPr lang="en-US" sz="2400" i="1" dirty="0" smtClean="0"/>
              <a:t>tropical cyclones under </a:t>
            </a:r>
            <a:r>
              <a:rPr lang="en-US" sz="2400" i="1" dirty="0"/>
              <a:t>the somewhat warmer conditions expected to result</a:t>
            </a:r>
            <a:br>
              <a:rPr lang="en-US" sz="2400" i="1" dirty="0"/>
            </a:br>
            <a:r>
              <a:rPr lang="en-US" sz="2400" i="1" dirty="0"/>
              <a:t>from increased atmospheric CO</a:t>
            </a:r>
            <a:r>
              <a:rPr lang="en-US" sz="2400" i="1" baseline="-25000" dirty="0"/>
              <a:t>2</a:t>
            </a:r>
            <a:r>
              <a:rPr lang="en-US" sz="2400" i="1" dirty="0"/>
              <a:t> content. Estimates based </a:t>
            </a:r>
            <a:r>
              <a:rPr lang="en-US" sz="2400" i="1" dirty="0" smtClean="0"/>
              <a:t>on August </a:t>
            </a:r>
            <a:r>
              <a:rPr lang="en-US" sz="2400" i="1" dirty="0"/>
              <a:t>mean conditions over the tropical oceans predicted by </a:t>
            </a:r>
            <a:r>
              <a:rPr lang="en-US" sz="2400" i="1" dirty="0" smtClean="0"/>
              <a:t>a general </a:t>
            </a:r>
            <a:r>
              <a:rPr lang="en-US" sz="2400" i="1" dirty="0"/>
              <a:t>circulation model with twice the present CO</a:t>
            </a:r>
            <a:r>
              <a:rPr lang="en-US" sz="2400" i="1" baseline="-25000" dirty="0"/>
              <a:t>2</a:t>
            </a:r>
            <a:r>
              <a:rPr lang="en-US" sz="2400" i="1" dirty="0"/>
              <a:t> content </a:t>
            </a:r>
            <a:r>
              <a:rPr lang="en-US" sz="2400" i="1" dirty="0" smtClean="0"/>
              <a:t>yield a  40-50</a:t>
            </a:r>
            <a:r>
              <a:rPr lang="en-US" sz="2400" i="1" dirty="0"/>
              <a:t>% increase in the destructive potential of hurricanes</a:t>
            </a:r>
            <a:r>
              <a:rPr lang="en-US" sz="2400" i="1" dirty="0" smtClean="0"/>
              <a:t>. </a:t>
            </a:r>
            <a:r>
              <a:rPr lang="en-US" sz="2400" dirty="0" smtClean="0"/>
              <a:t>[12-15% increase in wind speed]</a:t>
            </a:r>
            <a:r>
              <a:rPr lang="en-US" sz="2400" i="1" dirty="0" smtClean="0"/>
              <a:t/>
            </a:r>
            <a:br>
              <a:rPr lang="en-US" sz="2400" i="1" dirty="0" smtClean="0"/>
            </a:br>
            <a:r>
              <a:rPr lang="en-US" sz="2400" dirty="0"/>
              <a:t/>
            </a:r>
            <a:br>
              <a:rPr lang="en-US" sz="2400" dirty="0"/>
            </a:br>
            <a:r>
              <a:rPr lang="en-US" sz="2400" dirty="0" smtClean="0"/>
              <a:t>				-- Emanuel (</a:t>
            </a:r>
            <a:r>
              <a:rPr lang="en-US" sz="2400" i="1" dirty="0" smtClean="0"/>
              <a:t>Nature</a:t>
            </a:r>
            <a:r>
              <a:rPr lang="en-US" sz="2400" dirty="0" smtClean="0"/>
              <a:t>, 1987)</a:t>
            </a:r>
            <a:endParaRPr lang="en-US" sz="2400" dirty="0"/>
          </a:p>
        </p:txBody>
      </p:sp>
    </p:spTree>
    <p:extLst>
      <p:ext uri="{BB962C8B-B14F-4D97-AF65-F5344CB8AC3E}">
        <p14:creationId xmlns:p14="http://schemas.microsoft.com/office/powerpoint/2010/main" val="1351228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4.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A3F6CE7F-051D-4097-99B8-BFB0C10834C8}" vid="{1027D983-5421-4602-A5EE-9989E9207A50}"/>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Template>
  <TotalTime>1257</TotalTime>
  <Words>1883</Words>
  <Application>Microsoft Office PowerPoint</Application>
  <PresentationFormat>On-screen Show (4:3)</PresentationFormat>
  <Paragraphs>148</Paragraphs>
  <Slides>41</Slides>
  <Notes>8</Notes>
  <HiddenSlides>0</HiddenSlides>
  <MMClips>0</MMClips>
  <ScaleCrop>false</ScaleCrop>
  <HeadingPairs>
    <vt:vector size="6" baseType="variant">
      <vt:variant>
        <vt:lpstr>Fonts Used</vt:lpstr>
      </vt:variant>
      <vt:variant>
        <vt:i4>4</vt:i4>
      </vt:variant>
      <vt:variant>
        <vt:lpstr>Theme</vt:lpstr>
      </vt:variant>
      <vt:variant>
        <vt:i4>14</vt:i4>
      </vt:variant>
      <vt:variant>
        <vt:lpstr>Slide Titles</vt:lpstr>
      </vt:variant>
      <vt:variant>
        <vt:i4>41</vt:i4>
      </vt:variant>
    </vt:vector>
  </HeadingPairs>
  <TitlesOfParts>
    <vt:vector size="59" baseType="lpstr">
      <vt:lpstr>Arial</vt:lpstr>
      <vt:lpstr>Calibri</vt:lpstr>
      <vt:lpstr>Calibri Light</vt:lpstr>
      <vt:lpstr>Times New Roman</vt:lpstr>
      <vt:lpstr>Office Theme</vt:lpstr>
      <vt:lpstr>4_Office Theme</vt:lpstr>
      <vt:lpstr>1_Office Theme</vt:lpstr>
      <vt:lpstr>1_Ariel</vt:lpstr>
      <vt:lpstr>3_Office Theme</vt:lpstr>
      <vt:lpstr>Default Design</vt:lpstr>
      <vt:lpstr>8_Office Theme</vt:lpstr>
      <vt:lpstr>9_Office Theme</vt:lpstr>
      <vt:lpstr>11_Office Theme</vt:lpstr>
      <vt:lpstr>12_Office Theme</vt:lpstr>
      <vt:lpstr>13_Office Theme</vt:lpstr>
      <vt:lpstr>3_Default Design</vt:lpstr>
      <vt:lpstr>2_Ariel</vt:lpstr>
      <vt:lpstr>3_Ariel</vt:lpstr>
      <vt:lpstr>  Tropical cyclones, Medicanes, and Polar Lows in a Warming World </vt:lpstr>
      <vt:lpstr>Program</vt:lpstr>
      <vt:lpstr>Are Hurricanes Changing?</vt:lpstr>
      <vt:lpstr>Historical Records: Prior to 1970, Many Storms Were Missed</vt:lpstr>
      <vt:lpstr>PowerPoint Presentation</vt:lpstr>
      <vt:lpstr>A Little Theory</vt:lpstr>
      <vt:lpstr>PowerPoint Presentation</vt:lpstr>
      <vt:lpstr>PowerPoint Presentation</vt:lpstr>
      <vt:lpstr>We use a simple Carnot cycle model to estimate the maximum intensity of tropical cyclones under the somewhat warmer conditions expected to result from increased atmospheric CO2 content. Estimates based on August mean conditions over the tropical oceans predicted by a general circulation model with twice the present CO2 content yield a  40-50% increase in the destructive potential of hurricanes. [12-15% increase in wind speed]      -- Emanuel (Nature, 1987)</vt:lpstr>
      <vt:lpstr>PowerPoint Presentation</vt:lpstr>
      <vt:lpstr>Projected Trend Over 21st Century: GFDL model under RCP 8.5 </vt:lpstr>
      <vt:lpstr>Inferences from Basic Theory:</vt:lpstr>
      <vt:lpstr>The Nature of Hurricane Risk </vt:lpstr>
      <vt:lpstr>Risk Assessment in a Changing Climate:  The Problem</vt:lpstr>
      <vt:lpstr>Why Not Use Global Climate Models to Simulate Hurricanes in a Changing Climate?</vt:lpstr>
      <vt:lpstr>PowerPoint Presentation</vt:lpstr>
      <vt:lpstr>Using Physics to Estimate Hurricane Risk</vt:lpstr>
      <vt:lpstr>PowerPoint Presentation</vt:lpstr>
      <vt:lpstr>PowerPoint Presentation</vt:lpstr>
      <vt:lpstr>PowerPoint Presentation</vt:lpstr>
      <vt:lpstr>PowerPoint Presentation</vt:lpstr>
      <vt:lpstr>Cumulative Distribution of Storm Lifetime Peak Wind Speed, with Sample of 1755 Synthetic Tracks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 (continued)</vt:lpstr>
      <vt:lpstr>Spare Slides</vt:lpstr>
      <vt:lpstr>PowerPoint Presentation</vt:lpstr>
      <vt:lpstr>PowerPoint Presentation</vt:lpstr>
      <vt:lpstr>PowerPoint Presentation</vt:lpstr>
      <vt:lpstr>PowerPoint Presentation</vt:lpstr>
      <vt:lpstr>PowerPoint Presentation</vt:lpstr>
      <vt:lpstr>PowerPoint Presentation</vt:lpstr>
      <vt:lpstr>Effects of Climate Change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Risks, Hurricanes and Coastal Flooding</dc:title>
  <dc:creator>Kerry</dc:creator>
  <cp:lastModifiedBy>Kerry</cp:lastModifiedBy>
  <cp:revision>25</cp:revision>
  <dcterms:created xsi:type="dcterms:W3CDTF">2019-10-22T17:41:58Z</dcterms:created>
  <dcterms:modified xsi:type="dcterms:W3CDTF">2019-11-03T11:47:17Z</dcterms:modified>
</cp:coreProperties>
</file>