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258" r:id="rId3"/>
    <p:sldId id="259" r:id="rId4"/>
    <p:sldId id="260" r:id="rId5"/>
    <p:sldId id="261" r:id="rId6"/>
    <p:sldId id="262" r:id="rId7"/>
    <p:sldId id="326" r:id="rId8"/>
    <p:sldId id="263" r:id="rId9"/>
    <p:sldId id="264" r:id="rId10"/>
    <p:sldId id="327" r:id="rId11"/>
    <p:sldId id="266" r:id="rId12"/>
    <p:sldId id="267" r:id="rId13"/>
    <p:sldId id="268" r:id="rId14"/>
    <p:sldId id="328" r:id="rId15"/>
    <p:sldId id="269" r:id="rId16"/>
    <p:sldId id="270" r:id="rId17"/>
    <p:sldId id="271" r:id="rId18"/>
    <p:sldId id="272" r:id="rId19"/>
    <p:sldId id="273" r:id="rId20"/>
    <p:sldId id="274" r:id="rId21"/>
    <p:sldId id="329" r:id="rId22"/>
    <p:sldId id="275" r:id="rId23"/>
    <p:sldId id="278" r:id="rId24"/>
    <p:sldId id="279" r:id="rId25"/>
    <p:sldId id="280" r:id="rId26"/>
    <p:sldId id="281" r:id="rId27"/>
    <p:sldId id="282" r:id="rId28"/>
    <p:sldId id="283" r:id="rId29"/>
    <p:sldId id="284" r:id="rId30"/>
    <p:sldId id="285" r:id="rId31"/>
    <p:sldId id="286" r:id="rId32"/>
    <p:sldId id="287" r:id="rId33"/>
    <p:sldId id="331" r:id="rId34"/>
    <p:sldId id="330" r:id="rId35"/>
    <p:sldId id="288" r:id="rId36"/>
    <p:sldId id="290" r:id="rId37"/>
    <p:sldId id="292" r:id="rId38"/>
    <p:sldId id="293" r:id="rId39"/>
    <p:sldId id="294" r:id="rId40"/>
    <p:sldId id="332" r:id="rId41"/>
    <p:sldId id="299" r:id="rId42"/>
    <p:sldId id="333" r:id="rId43"/>
    <p:sldId id="301" r:id="rId44"/>
    <p:sldId id="300" r:id="rId45"/>
    <p:sldId id="302" r:id="rId46"/>
    <p:sldId id="303" r:id="rId47"/>
    <p:sldId id="305" r:id="rId48"/>
    <p:sldId id="306" r:id="rId49"/>
    <p:sldId id="334" r:id="rId50"/>
    <p:sldId id="308" r:id="rId51"/>
    <p:sldId id="309" r:id="rId52"/>
    <p:sldId id="310" r:id="rId53"/>
    <p:sldId id="311" r:id="rId54"/>
    <p:sldId id="312" r:id="rId55"/>
    <p:sldId id="313" r:id="rId56"/>
    <p:sldId id="314" r:id="rId57"/>
    <p:sldId id="335" r:id="rId58"/>
    <p:sldId id="319" r:id="rId59"/>
    <p:sldId id="320" r:id="rId60"/>
    <p:sldId id="321" r:id="rId61"/>
    <p:sldId id="336" r:id="rId62"/>
    <p:sldId id="337" r:id="rId63"/>
    <p:sldId id="338" r:id="rId64"/>
    <p:sldId id="339" r:id="rId65"/>
    <p:sldId id="325" r:id="rId66"/>
    <p:sldId id="340" r:id="rId67"/>
    <p:sldId id="341" r:id="rId68"/>
    <p:sldId id="342" r:id="rId69"/>
    <p:sldId id="343" r:id="rId70"/>
    <p:sldId id="34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820" autoAdjust="0"/>
  </p:normalViewPr>
  <p:slideViewPr>
    <p:cSldViewPr snapToGrid="0">
      <p:cViewPr varScale="1">
        <p:scale>
          <a:sx n="77" d="100"/>
          <a:sy n="77" d="100"/>
        </p:scale>
        <p:origin x="16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6115C-DCB9-4ED7-B8C7-FE9305335907}" type="datetimeFigureOut">
              <a:rPr lang="en-US" smtClean="0"/>
              <a:t>3/16/2014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81578-91D1-4835-A54F-6BB8DFC758A4}" type="slidenum">
              <a:rPr lang="en-US" smtClean="0"/>
              <a:t>‹#›</a:t>
            </a:fld>
            <a:endParaRPr lang="en-US"/>
          </a:p>
        </p:txBody>
      </p:sp>
    </p:spTree>
    <p:extLst>
      <p:ext uri="{BB962C8B-B14F-4D97-AF65-F5344CB8AC3E}">
        <p14:creationId xmlns:p14="http://schemas.microsoft.com/office/powerpoint/2010/main" val="514824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5DA0E4D-0DC3-4D65-97E9-D40110EEF32D}" type="slidenum">
              <a:rPr lang="en-US" smtClean="0"/>
              <a:pPr/>
              <a:t>2</a:t>
            </a:fld>
            <a:endParaRPr lang="en-US" smtClean="0"/>
          </a:p>
        </p:txBody>
      </p:sp>
      <p:sp>
        <p:nvSpPr>
          <p:cNvPr id="230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0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02126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http://commons.wikimedia.org/wiki/File:LN-DYY_Norwegian_Air_Shuttle_Boeing_737-8JP%28WL%29_%28Vilhelm_Bjerknes_livery%29-_cn_39012_taxiing_19july2013_pic5.JPG</a:t>
            </a:r>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21</a:t>
            </a:fld>
            <a:endParaRPr lang="en-US"/>
          </a:p>
        </p:txBody>
      </p:sp>
    </p:spTree>
    <p:extLst>
      <p:ext uri="{BB962C8B-B14F-4D97-AF65-F5344CB8AC3E}">
        <p14:creationId xmlns:p14="http://schemas.microsoft.com/office/powerpoint/2010/main" val="3378840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22</a:t>
            </a:fld>
            <a:endParaRPr lang="en-US"/>
          </a:p>
        </p:txBody>
      </p:sp>
    </p:spTree>
    <p:extLst>
      <p:ext uri="{BB962C8B-B14F-4D97-AF65-F5344CB8AC3E}">
        <p14:creationId xmlns:p14="http://schemas.microsoft.com/office/powerpoint/2010/main" val="418871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http://www.wmo.int/pages/publications/bulletin_en/archive/60_2_en/60_2_simmons_en.html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30</a:t>
            </a:fld>
            <a:endParaRPr lang="en-US"/>
          </a:p>
        </p:txBody>
      </p:sp>
    </p:spTree>
    <p:extLst>
      <p:ext uri="{BB962C8B-B14F-4D97-AF65-F5344CB8AC3E}">
        <p14:creationId xmlns:p14="http://schemas.microsoft.com/office/powerpoint/2010/main" val="375144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E8FF2F-657D-483F-9EFE-5508AD997128}" type="slidenum">
              <a:rPr lang="en-US" smtClean="0"/>
              <a:pPr/>
              <a:t>36</a:t>
            </a:fld>
            <a:endParaRPr lang="en-US"/>
          </a:p>
        </p:txBody>
      </p:sp>
    </p:spTree>
    <p:extLst>
      <p:ext uri="{BB962C8B-B14F-4D97-AF65-F5344CB8AC3E}">
        <p14:creationId xmlns:p14="http://schemas.microsoft.com/office/powerpoint/2010/main" val="314859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3620E-5C24-4BCB-9474-9C9D273DE345}" type="slidenum">
              <a:rPr lang="en-US"/>
              <a:pPr/>
              <a:t>37</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9643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http://www.ipcc.ch/ipccreports/tar/vol4/index.php?idp=91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38</a:t>
            </a:fld>
            <a:endParaRPr lang="en-US"/>
          </a:p>
        </p:txBody>
      </p:sp>
    </p:spTree>
    <p:extLst>
      <p:ext uri="{BB962C8B-B14F-4D97-AF65-F5344CB8AC3E}">
        <p14:creationId xmlns:p14="http://schemas.microsoft.com/office/powerpoint/2010/main" val="3737483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00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1989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http://en.wikipedia.org/wiki/File:Supercomputers.png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40</a:t>
            </a:fld>
            <a:endParaRPr lang="en-US"/>
          </a:p>
        </p:txBody>
      </p:sp>
    </p:spTree>
    <p:extLst>
      <p:ext uri="{BB962C8B-B14F-4D97-AF65-F5344CB8AC3E}">
        <p14:creationId xmlns:p14="http://schemas.microsoft.com/office/powerpoint/2010/main" val="50168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http://en.wikipedia.org/wiki/File:Earth_simulator_ES2.jpg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41</a:t>
            </a:fld>
            <a:endParaRPr lang="en-US"/>
          </a:p>
        </p:txBody>
      </p:sp>
    </p:spTree>
    <p:extLst>
      <p:ext uri="{BB962C8B-B14F-4D97-AF65-F5344CB8AC3E}">
        <p14:creationId xmlns:p14="http://schemas.microsoft.com/office/powerpoint/2010/main" val="3518756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75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709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14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06301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http://en.wikipedia.org/wiki/File:Partially_illuminated_Ac_with_shadows.JPG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50</a:t>
            </a:fld>
            <a:endParaRPr lang="en-US"/>
          </a:p>
        </p:txBody>
      </p:sp>
    </p:spTree>
    <p:extLst>
      <p:ext uri="{BB962C8B-B14F-4D97-AF65-F5344CB8AC3E}">
        <p14:creationId xmlns:p14="http://schemas.microsoft.com/office/powerpoint/2010/main" val="3379307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http://en.wikipedia.org/wiki/File:Altostratus_clouds_over_Hong_Kong.JPG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51</a:t>
            </a:fld>
            <a:endParaRPr lang="en-US"/>
          </a:p>
        </p:txBody>
      </p:sp>
    </p:spTree>
    <p:extLst>
      <p:ext uri="{BB962C8B-B14F-4D97-AF65-F5344CB8AC3E}">
        <p14:creationId xmlns:p14="http://schemas.microsoft.com/office/powerpoint/2010/main" val="425405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http://visibleearth.nasa.gov/view.php?id=58014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52</a:t>
            </a:fld>
            <a:endParaRPr lang="en-US"/>
          </a:p>
        </p:txBody>
      </p:sp>
    </p:spTree>
    <p:extLst>
      <p:ext uri="{BB962C8B-B14F-4D97-AF65-F5344CB8AC3E}">
        <p14:creationId xmlns:p14="http://schemas.microsoft.com/office/powerpoint/2010/main" val="101733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8079C-016C-4AF0-92E7-F153B046D964}" type="slidenum">
              <a:rPr lang="en-US"/>
              <a:pPr/>
              <a:t>53</a:t>
            </a:fld>
            <a:endParaRPr lang="en-US"/>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1831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56BA8-D302-49F6-B585-2529DFC7D360}" type="slidenum">
              <a:rPr lang="en-US"/>
              <a:pPr/>
              <a:t>54</a:t>
            </a:fld>
            <a:endParaRPr lang="en-US"/>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r>
              <a:rPr lang="en-US" dirty="0" smtClean="0"/>
              <a:t>http://journals.ametsoc.org/doi/pdf/10.1175/JCLI-3243.1 </a:t>
            </a:r>
            <a:endParaRPr lang="en-US" dirty="0"/>
          </a:p>
        </p:txBody>
      </p:sp>
    </p:spTree>
    <p:extLst>
      <p:ext uri="{BB962C8B-B14F-4D97-AF65-F5344CB8AC3E}">
        <p14:creationId xmlns:p14="http://schemas.microsoft.com/office/powerpoint/2010/main" val="4075998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80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38480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lstStyle/>
          <a:p>
            <a:pPr algn="r"/>
            <a:fld id="{B3A23FF0-2B75-4F44-AFFA-DE380BEE89A9}" type="slidenum">
              <a:rPr lang="en-US" sz="1300">
                <a:latin typeface="Calibri" pitchFamily="34" charset="0"/>
              </a:rPr>
              <a:pPr algn="r"/>
              <a:t>59</a:t>
            </a:fld>
            <a:endParaRPr lang="en-US" sz="1300" dirty="0">
              <a:latin typeface="Calibri" pitchFamily="34" charset="0"/>
            </a:endParaRPr>
          </a:p>
        </p:txBody>
      </p:sp>
      <p:sp>
        <p:nvSpPr>
          <p:cNvPr id="259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9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604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D04C383-C593-4611-8FC3-02BE181767BC}" type="slidenum">
              <a:rPr lang="en-US" smtClean="0"/>
              <a:pPr/>
              <a:t>60</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dirty="0" smtClean="0"/>
              <a:t>http://www.intechopen.com/books/management-strategies-to-adapt-alpine-space-forests-to-climate-change-risks/drought-in-alpine-areas-under-changing-climate-conditions</a:t>
            </a:r>
          </a:p>
        </p:txBody>
      </p:sp>
    </p:spTree>
    <p:extLst>
      <p:ext uri="{BB962C8B-B14F-4D97-AF65-F5344CB8AC3E}">
        <p14:creationId xmlns:p14="http://schemas.microsoft.com/office/powerpoint/2010/main" val="3411150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31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17455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11D1E"/>
                </a:solidFill>
                <a:latin typeface="Arial" panose="020B0604020202020204" pitchFamily="34" charset="0"/>
                <a:cs typeface="Arial" panose="020B0604020202020204" pitchFamily="34" charset="0"/>
              </a:rPr>
              <a:t>The right panels show an estimate of the model-estimated internal variability (standard deviation of 20-year means). Hatching in left-hand panels indicates areas where projected changes are small compared to the internal variability (i.e., smaller than one standard deviation of estimated internal variability), and stippling indicates regions where the multi-model mean projections deviate significantly from the simulated 1986–2005 period (by at least two standard deviations of internal variability) and where at least 90% of the models agree on the sign of change. </a:t>
            </a:r>
            <a:endParaRPr lang="en-US" sz="120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69</a:t>
            </a:fld>
            <a:endParaRPr lang="en-US"/>
          </a:p>
        </p:txBody>
      </p:sp>
    </p:spTree>
    <p:extLst>
      <p:ext uri="{BB962C8B-B14F-4D97-AF65-F5344CB8AC3E}">
        <p14:creationId xmlns:p14="http://schemas.microsoft.com/office/powerpoint/2010/main" val="21483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http://www.oc.nps.edu/nom/modeling/grids.html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7</a:t>
            </a:fld>
            <a:endParaRPr lang="en-US"/>
          </a:p>
        </p:txBody>
      </p:sp>
    </p:spTree>
    <p:extLst>
      <p:ext uri="{BB962C8B-B14F-4D97-AF65-F5344CB8AC3E}">
        <p14:creationId xmlns:p14="http://schemas.microsoft.com/office/powerpoint/2010/main" val="218238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http://en.wikipedia.org/wiki/File:Sigma-z-coordinates.svg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10</a:t>
            </a:fld>
            <a:endParaRPr lang="en-US"/>
          </a:p>
        </p:txBody>
      </p:sp>
    </p:spTree>
    <p:extLst>
      <p:ext uri="{BB962C8B-B14F-4D97-AF65-F5344CB8AC3E}">
        <p14:creationId xmlns:p14="http://schemas.microsoft.com/office/powerpoint/2010/main" val="328827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http://en.wikipedia.org/wiki/File:Global_Climate_Model.png </a:t>
            </a:r>
          </a:p>
        </p:txBody>
      </p:sp>
    </p:spTree>
    <p:extLst>
      <p:ext uri="{BB962C8B-B14F-4D97-AF65-F5344CB8AC3E}">
        <p14:creationId xmlns:p14="http://schemas.microsoft.com/office/powerpoint/2010/main" val="40217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4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7436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0226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3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192132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6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9227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C12C91F-91F7-4651-92BB-27E7AF4AB83B}" type="slidenum">
              <a:rPr lang="en-US"/>
              <a:pPr/>
              <a:t>‹#›</a:t>
            </a:fld>
            <a:endParaRPr lang="en-US"/>
          </a:p>
        </p:txBody>
      </p:sp>
    </p:spTree>
    <p:extLst>
      <p:ext uri="{BB962C8B-B14F-4D97-AF65-F5344CB8AC3E}">
        <p14:creationId xmlns:p14="http://schemas.microsoft.com/office/powerpoint/2010/main" val="1221688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3/16/2014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3/16/2014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3/16/2014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3/16/2014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3/16/2014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2.wmf"/><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wmf"/><Relationship Id="rId4" Type="http://schemas.openxmlformats.org/officeDocument/2006/relationships/image" Target="../media/image2.wmf"/><Relationship Id="rId9"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7.wmf"/></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wmf"/></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143000"/>
          </a:xfrm>
        </p:spPr>
        <p:txBody>
          <a:bodyPr>
            <a:normAutofit/>
          </a:bodyPr>
          <a:lstStyle/>
          <a:p>
            <a:r>
              <a:rPr lang="en-US" dirty="0" smtClean="0">
                <a:solidFill>
                  <a:srgbClr val="0000FF"/>
                </a:solidFill>
                <a:effectLst>
                  <a:outerShdw blurRad="38100" dist="38100" dir="2700000" algn="tl">
                    <a:srgbClr val="000000">
                      <a:alpha val="43137"/>
                    </a:srgbClr>
                  </a:outerShdw>
                </a:effectLst>
              </a:rPr>
              <a:t>Climate Models and Climate Modeling</a:t>
            </a:r>
            <a:endParaRPr 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1568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a/a1/Sigma-z-coordinates.svg/500px-Sigma-z-coordinat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24" y="1578317"/>
            <a:ext cx="7667926" cy="38186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28650" y="365126"/>
            <a:ext cx="7886700" cy="926961"/>
          </a:xfrm>
        </p:spPr>
        <p:txBody>
          <a:bodyPr/>
          <a:lstStyle/>
          <a:p>
            <a:r>
              <a:rPr lang="en-US" dirty="0" smtClean="0">
                <a:solidFill>
                  <a:srgbClr val="0000FF"/>
                </a:solidFill>
              </a:rPr>
              <a:t>Sigma Coordinates</a:t>
            </a:r>
            <a:endParaRPr lang="en-US" dirty="0">
              <a:solidFill>
                <a:srgbClr val="0000FF"/>
              </a:solidFill>
            </a:endParaRPr>
          </a:p>
        </p:txBody>
      </p:sp>
      <p:sp>
        <p:nvSpPr>
          <p:cNvPr id="7" name="TextBox 6"/>
          <p:cNvSpPr txBox="1"/>
          <p:nvPr/>
        </p:nvSpPr>
        <p:spPr>
          <a:xfrm>
            <a:off x="4727276" y="6400799"/>
            <a:ext cx="457200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Roger A. </a:t>
            </a:r>
            <a:r>
              <a:rPr lang="en-US" sz="1400" i="1" dirty="0" err="1" smtClean="0">
                <a:latin typeface="Arial" panose="020B0604020202020204" pitchFamily="34" charset="0"/>
                <a:cs typeface="Arial" panose="020B0604020202020204" pitchFamily="34" charset="0"/>
              </a:rPr>
              <a:t>Pielke</a:t>
            </a:r>
            <a:r>
              <a:rPr lang="en-US" sz="1400" i="1"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772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Sigma Coordinate</a:t>
            </a:r>
          </a:p>
        </p:txBody>
      </p:sp>
      <p:sp>
        <p:nvSpPr>
          <p:cNvPr id="21507" name="Rectangle 3"/>
          <p:cNvSpPr>
            <a:spLocks noGrp="1" noChangeArrowheads="1"/>
          </p:cNvSpPr>
          <p:nvPr>
            <p:ph type="body" idx="1"/>
          </p:nvPr>
        </p:nvSpPr>
        <p:spPr>
          <a:xfrm>
            <a:off x="628650" y="1825625"/>
            <a:ext cx="7886700" cy="4764018"/>
          </a:xfrm>
        </p:spPr>
        <p:txBody>
          <a:bodyPr>
            <a:normAutofit fontScale="92500" lnSpcReduction="10000"/>
          </a:bodyPr>
          <a:lstStyle/>
          <a:p>
            <a:pPr>
              <a:lnSpc>
                <a:spcPct val="90000"/>
              </a:lnSpc>
            </a:pPr>
            <a:r>
              <a:rPr lang="en-US" sz="2000" b="1" dirty="0" smtClean="0">
                <a:solidFill>
                  <a:srgbClr val="0070C0"/>
                </a:solidFill>
              </a:rPr>
              <a:t> </a:t>
            </a:r>
            <a:r>
              <a:rPr lang="en-US" sz="2400" b="1" dirty="0" smtClean="0">
                <a:solidFill>
                  <a:srgbClr val="0000FF"/>
                </a:solidFill>
              </a:rPr>
              <a:t>Advantages</a:t>
            </a:r>
          </a:p>
          <a:p>
            <a:pPr>
              <a:lnSpc>
                <a:spcPct val="90000"/>
              </a:lnSpc>
            </a:pPr>
            <a:endParaRPr lang="en-US" sz="2400" b="1" dirty="0">
              <a:solidFill>
                <a:srgbClr val="0000FF"/>
              </a:solidFill>
            </a:endParaRPr>
          </a:p>
          <a:p>
            <a:pPr lvl="1">
              <a:lnSpc>
                <a:spcPct val="90000"/>
              </a:lnSpc>
            </a:pPr>
            <a:r>
              <a:rPr lang="en-US" sz="2000" b="1" dirty="0" smtClean="0">
                <a:solidFill>
                  <a:srgbClr val="0000FF"/>
                </a:solidFill>
              </a:rPr>
              <a:t> Conforms </a:t>
            </a:r>
            <a:r>
              <a:rPr lang="en-US" sz="2000" b="1" dirty="0">
                <a:solidFill>
                  <a:srgbClr val="0000FF"/>
                </a:solidFill>
              </a:rPr>
              <a:t>to natural terrain (mountains are represented in models</a:t>
            </a:r>
            <a:r>
              <a:rPr lang="en-US" sz="2000" b="1" dirty="0" smtClean="0">
                <a:solidFill>
                  <a:srgbClr val="0000FF"/>
                </a:solidFill>
              </a:rPr>
              <a:t>)</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Will </a:t>
            </a:r>
            <a:r>
              <a:rPr lang="en-US" sz="2000" b="1" dirty="0">
                <a:solidFill>
                  <a:srgbClr val="0000FF"/>
                </a:solidFill>
              </a:rPr>
              <a:t>never intersect the ground like a height </a:t>
            </a:r>
            <a:r>
              <a:rPr lang="en-US" sz="2000" b="1" dirty="0" smtClean="0">
                <a:solidFill>
                  <a:srgbClr val="0000FF"/>
                </a:solidFill>
              </a:rPr>
              <a:t>coordinate</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Simplifies </a:t>
            </a:r>
            <a:r>
              <a:rPr lang="en-US" sz="2000" b="1" dirty="0">
                <a:solidFill>
                  <a:srgbClr val="0000FF"/>
                </a:solidFill>
              </a:rPr>
              <a:t>mathematical equations in </a:t>
            </a:r>
            <a:r>
              <a:rPr lang="en-US" sz="2000" b="1" dirty="0" smtClean="0">
                <a:solidFill>
                  <a:srgbClr val="0000FF"/>
                </a:solidFill>
              </a:rPr>
              <a:t>model</a:t>
            </a:r>
          </a:p>
          <a:p>
            <a:pPr lvl="1">
              <a:lnSpc>
                <a:spcPct val="90000"/>
              </a:lnSpc>
            </a:pPr>
            <a:endParaRPr lang="en-US" sz="2000" b="1" dirty="0">
              <a:solidFill>
                <a:srgbClr val="0000FF"/>
              </a:solidFill>
            </a:endParaRPr>
          </a:p>
          <a:p>
            <a:pPr>
              <a:lnSpc>
                <a:spcPct val="90000"/>
              </a:lnSpc>
            </a:pPr>
            <a:r>
              <a:rPr lang="en-US" sz="2000" b="1" dirty="0" smtClean="0">
                <a:solidFill>
                  <a:srgbClr val="0000FF"/>
                </a:solidFill>
              </a:rPr>
              <a:t> </a:t>
            </a:r>
            <a:r>
              <a:rPr lang="en-US" sz="2400" b="1" dirty="0" smtClean="0">
                <a:solidFill>
                  <a:srgbClr val="0000FF"/>
                </a:solidFill>
              </a:rPr>
              <a:t>Limitations</a:t>
            </a:r>
          </a:p>
          <a:p>
            <a:pPr>
              <a:lnSpc>
                <a:spcPct val="90000"/>
              </a:lnSpc>
            </a:pPr>
            <a:endParaRPr lang="en-US" sz="2400" b="1" dirty="0">
              <a:solidFill>
                <a:srgbClr val="0000FF"/>
              </a:solidFill>
            </a:endParaRPr>
          </a:p>
          <a:p>
            <a:pPr lvl="1">
              <a:lnSpc>
                <a:spcPct val="90000"/>
              </a:lnSpc>
            </a:pPr>
            <a:r>
              <a:rPr lang="en-US" sz="2000" b="1" dirty="0" smtClean="0">
                <a:solidFill>
                  <a:srgbClr val="0000FF"/>
                </a:solidFill>
              </a:rPr>
              <a:t> Complicates </a:t>
            </a:r>
            <a:r>
              <a:rPr lang="en-US" sz="2000" b="1" dirty="0">
                <a:solidFill>
                  <a:srgbClr val="0000FF"/>
                </a:solidFill>
              </a:rPr>
              <a:t>certain computations (pressure gradient force in sloped </a:t>
            </a:r>
            <a:r>
              <a:rPr lang="en-US" sz="2000" b="1" dirty="0" smtClean="0">
                <a:solidFill>
                  <a:srgbClr val="0000FF"/>
                </a:solidFill>
              </a:rPr>
              <a:t>regions</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Sometimes </a:t>
            </a:r>
            <a:r>
              <a:rPr lang="en-US" sz="2000" b="1" dirty="0">
                <a:solidFill>
                  <a:srgbClr val="0000FF"/>
                </a:solidFill>
              </a:rPr>
              <a:t>land points extend into oceans due to smoothing near mountainous terrain</a:t>
            </a:r>
          </a:p>
          <a:p>
            <a:pPr lvl="1">
              <a:lnSpc>
                <a:spcPct val="90000"/>
              </a:lnSpc>
            </a:pPr>
            <a:endParaRPr lang="en-US" sz="2000" dirty="0"/>
          </a:p>
        </p:txBody>
      </p:sp>
    </p:spTree>
    <p:extLst>
      <p:ext uri="{BB962C8B-B14F-4D97-AF65-F5344CB8AC3E}">
        <p14:creationId xmlns:p14="http://schemas.microsoft.com/office/powerpoint/2010/main" val="127802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4" end="4"/>
                                            </p:txEl>
                                          </p:spTgt>
                                        </p:tgtEl>
                                        <p:attrNameLst>
                                          <p:attrName>style.visibility</p:attrName>
                                        </p:attrNameLst>
                                      </p:cBhvr>
                                      <p:to>
                                        <p:strVal val="visible"/>
                                      </p:to>
                                    </p:set>
                                    <p:animEffect transition="in" filter="fade">
                                      <p:cBhvr>
                                        <p:cTn id="17" dur="500"/>
                                        <p:tgtEl>
                                          <p:spTgt spid="215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xEl>
                                              <p:pRg st="6" end="6"/>
                                            </p:txEl>
                                          </p:spTgt>
                                        </p:tgtEl>
                                        <p:attrNameLst>
                                          <p:attrName>style.visibility</p:attrName>
                                        </p:attrNameLst>
                                      </p:cBhvr>
                                      <p:to>
                                        <p:strVal val="visible"/>
                                      </p:to>
                                    </p:set>
                                    <p:animEffect transition="in" filter="fade">
                                      <p:cBhvr>
                                        <p:cTn id="22" dur="500"/>
                                        <p:tgtEl>
                                          <p:spTgt spid="2150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7">
                                            <p:txEl>
                                              <p:pRg st="10" end="10"/>
                                            </p:txEl>
                                          </p:spTgt>
                                        </p:tgtEl>
                                        <p:attrNameLst>
                                          <p:attrName>style.visibility</p:attrName>
                                        </p:attrNameLst>
                                      </p:cBhvr>
                                      <p:to>
                                        <p:strVal val="visible"/>
                                      </p:to>
                                    </p:set>
                                    <p:animEffect transition="in" filter="fade">
                                      <p:cBhvr>
                                        <p:cTn id="27" dur="500"/>
                                        <p:tgtEl>
                                          <p:spTgt spid="21507">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07">
                                            <p:txEl>
                                              <p:pRg st="12" end="12"/>
                                            </p:txEl>
                                          </p:spTgt>
                                        </p:tgtEl>
                                        <p:attrNameLst>
                                          <p:attrName>style.visibility</p:attrName>
                                        </p:attrNameLst>
                                      </p:cBhvr>
                                      <p:to>
                                        <p:strVal val="visible"/>
                                      </p:to>
                                    </p:set>
                                    <p:animEffect transition="in" filter="fade">
                                      <p:cBhvr>
                                        <p:cTn id="32" dur="500"/>
                                        <p:tgtEl>
                                          <p:spTgt spid="2150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3"/>
          <p:cNvSpPr>
            <a:spLocks noGrp="1"/>
          </p:cNvSpPr>
          <p:nvPr>
            <p:ph type="title"/>
          </p:nvPr>
        </p:nvSpPr>
        <p:spPr>
          <a:xfrm>
            <a:off x="457200" y="0"/>
            <a:ext cx="8305800" cy="1222513"/>
          </a:xfrm>
        </p:spPr>
        <p:txBody>
          <a:bodyPr>
            <a:normAutofit/>
          </a:bodyPr>
          <a:lstStyle/>
          <a:p>
            <a:pPr eaLnBrk="1" hangingPunct="1"/>
            <a:r>
              <a:rPr lang="en-US" sz="2400" dirty="0" smtClean="0">
                <a:solidFill>
                  <a:srgbClr val="0000FF"/>
                </a:solidFill>
                <a:effectLst>
                  <a:outerShdw blurRad="38100" dist="38100" dir="2700000" algn="tl">
                    <a:srgbClr val="000000">
                      <a:alpha val="43137"/>
                    </a:srgbClr>
                  </a:outerShdw>
                </a:effectLst>
              </a:rPr>
              <a:t>PDE’s written as finite difference equations, or phrased in finite elements, or spectrally decomposed</a:t>
            </a:r>
          </a:p>
        </p:txBody>
      </p:sp>
      <p:pic>
        <p:nvPicPr>
          <p:cNvPr id="12290" name="Picture 2" descr="File:Global Climate Mod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 y="1370300"/>
            <a:ext cx="7621968" cy="5030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27276" y="6400799"/>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761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628650" y="365127"/>
            <a:ext cx="7886700" cy="997848"/>
          </a:xfrm>
        </p:spPr>
        <p:txBody>
          <a:bodyPr/>
          <a:lstStyle/>
          <a:p>
            <a:pPr eaLnBrk="1" hangingPunct="1"/>
            <a:r>
              <a:rPr lang="en-US" dirty="0" smtClean="0">
                <a:solidFill>
                  <a:srgbClr val="0000FF"/>
                </a:solidFill>
                <a:effectLst>
                  <a:outerShdw blurRad="38100" dist="38100" dir="2700000" algn="tl">
                    <a:srgbClr val="000000">
                      <a:alpha val="43137"/>
                    </a:srgbClr>
                  </a:outerShdw>
                </a:effectLst>
              </a:rPr>
              <a:t>Alternative Grids:</a:t>
            </a:r>
          </a:p>
        </p:txBody>
      </p:sp>
      <p:pic>
        <p:nvPicPr>
          <p:cNvPr id="176131" name="Picture 2" descr="C:\Users\Kerry Emaanuel\Class\CLIMATE\new_images\grid.gif"/>
          <p:cNvPicPr>
            <a:picLocks noChangeAspect="1" noChangeArrowheads="1"/>
          </p:cNvPicPr>
          <p:nvPr/>
        </p:nvPicPr>
        <p:blipFill>
          <a:blip r:embed="rId3" cstate="print"/>
          <a:srcRect/>
          <a:stretch>
            <a:fillRect/>
          </a:stretch>
        </p:blipFill>
        <p:spPr bwMode="auto">
          <a:xfrm>
            <a:off x="457200" y="1447800"/>
            <a:ext cx="3629025" cy="3629025"/>
          </a:xfrm>
          <a:prstGeom prst="rect">
            <a:avLst/>
          </a:prstGeom>
          <a:noFill/>
          <a:ln w="9525">
            <a:noFill/>
            <a:miter lim="800000"/>
            <a:headEnd/>
            <a:tailEnd/>
          </a:ln>
        </p:spPr>
      </p:pic>
      <p:sp>
        <p:nvSpPr>
          <p:cNvPr id="176133" name="TextBox 4"/>
          <p:cNvSpPr txBox="1">
            <a:spLocks noChangeArrowheads="1"/>
          </p:cNvSpPr>
          <p:nvPr/>
        </p:nvSpPr>
        <p:spPr bwMode="auto">
          <a:xfrm>
            <a:off x="64698" y="5334000"/>
            <a:ext cx="4648200" cy="400110"/>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Classical spherical coordinates</a:t>
            </a:r>
          </a:p>
        </p:txBody>
      </p:sp>
      <p:sp>
        <p:nvSpPr>
          <p:cNvPr id="176134" name="TextBox 5"/>
          <p:cNvSpPr txBox="1">
            <a:spLocks noChangeArrowheads="1"/>
          </p:cNvSpPr>
          <p:nvPr/>
        </p:nvSpPr>
        <p:spPr bwMode="auto">
          <a:xfrm>
            <a:off x="4876800" y="5334000"/>
            <a:ext cx="4114800" cy="707886"/>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Conformal mapping of cube onto sphere</a:t>
            </a:r>
          </a:p>
        </p:txBody>
      </p:sp>
      <p:sp>
        <p:nvSpPr>
          <p:cNvPr id="7" name="TextBox 6"/>
          <p:cNvSpPr txBox="1"/>
          <p:nvPr/>
        </p:nvSpPr>
        <p:spPr>
          <a:xfrm>
            <a:off x="583901" y="5991285"/>
            <a:ext cx="3502324" cy="523220"/>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United Kingdom Meteorological Office</a:t>
            </a:r>
            <a:endParaRPr lang="en-US" sz="2000" dirty="0" smtClean="0">
              <a:solidFill>
                <a:srgbClr val="0000FF"/>
              </a:solidFill>
              <a:latin typeface="Arial" panose="020B0604020202020204" pitchFamily="34" charset="0"/>
              <a:cs typeface="Arial" panose="020B0604020202020204" pitchFamily="34" charset="0"/>
            </a:endParaRPr>
          </a:p>
        </p:txBody>
      </p:sp>
      <p:pic>
        <p:nvPicPr>
          <p:cNvPr id="10242" name="Picture 2" descr="alternate gridding systems: the cubed sphere (left) and the hexagonal grid (right)."/>
          <p:cNvPicPr>
            <a:picLocks noChangeAspect="1" noChangeArrowheads="1"/>
          </p:cNvPicPr>
          <p:nvPr/>
        </p:nvPicPr>
        <p:blipFill rotWithShape="1">
          <a:blip r:embed="rId4">
            <a:extLst>
              <a:ext uri="{28A0092B-C50C-407E-A947-70E740481C1C}">
                <a14:useLocalDpi xmlns:a14="http://schemas.microsoft.com/office/drawing/2010/main" val="0"/>
              </a:ext>
            </a:extLst>
          </a:blip>
          <a:srcRect r="50006"/>
          <a:stretch/>
        </p:blipFill>
        <p:spPr bwMode="auto">
          <a:xfrm>
            <a:off x="5065505" y="1438423"/>
            <a:ext cx="3710747" cy="3638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65505" y="6041886"/>
            <a:ext cx="3502324" cy="523220"/>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University Corporation for Atmospheric Research</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932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88032"/>
          </a:xfrm>
        </p:spPr>
        <p:txBody>
          <a:bodyPr/>
          <a:lstStyle/>
          <a:p>
            <a:r>
              <a:rPr lang="en-US" dirty="0" smtClean="0">
                <a:solidFill>
                  <a:srgbClr val="0000FF"/>
                </a:solidFill>
              </a:rPr>
              <a:t>Geodesic Grids</a:t>
            </a:r>
            <a:endParaRPr lang="en-US" dirty="0">
              <a:solidFill>
                <a:srgbClr val="0000FF"/>
              </a:solidFill>
            </a:endParaRPr>
          </a:p>
        </p:txBody>
      </p:sp>
      <p:pic>
        <p:nvPicPr>
          <p:cNvPr id="9218" name="Picture 2" descr="http://kiwi.atmos.colostate.edu/BUGS/geodesic/picts/oro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583" y="1332671"/>
            <a:ext cx="4720260" cy="4720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928" y="6370982"/>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Colorado State University</a:t>
            </a:r>
            <a:endParaRPr lang="en-US" sz="20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500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3"/>
          <p:cNvSpPr txBox="1">
            <a:spLocks noChangeArrowheads="1"/>
          </p:cNvSpPr>
          <p:nvPr/>
        </p:nvSpPr>
        <p:spPr bwMode="auto">
          <a:xfrm>
            <a:off x="609600" y="5357882"/>
            <a:ext cx="8458200" cy="707886"/>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A spherical grid based on the Fibonacci sequence. The grid is highly uniform and isotropic. </a:t>
            </a:r>
          </a:p>
        </p:txBody>
      </p:sp>
      <p:pic>
        <p:nvPicPr>
          <p:cNvPr id="177155" name="Picture 3"/>
          <p:cNvPicPr>
            <a:picLocks noChangeAspect="1" noChangeArrowheads="1"/>
          </p:cNvPicPr>
          <p:nvPr/>
        </p:nvPicPr>
        <p:blipFill>
          <a:blip r:embed="rId3" cstate="print"/>
          <a:srcRect/>
          <a:stretch>
            <a:fillRect/>
          </a:stretch>
        </p:blipFill>
        <p:spPr bwMode="auto">
          <a:xfrm>
            <a:off x="2438400" y="533400"/>
            <a:ext cx="5057775" cy="4645025"/>
          </a:xfrm>
          <a:prstGeom prst="rect">
            <a:avLst/>
          </a:prstGeom>
          <a:noFill/>
          <a:ln w="9525">
            <a:noFill/>
            <a:miter lim="800000"/>
            <a:headEnd/>
            <a:tailEnd/>
          </a:ln>
        </p:spPr>
      </p:pic>
      <p:pic>
        <p:nvPicPr>
          <p:cNvPr id="32769" name="Picture 1"/>
          <p:cNvPicPr>
            <a:picLocks noChangeAspect="1" noChangeArrowheads="1"/>
          </p:cNvPicPr>
          <p:nvPr/>
        </p:nvPicPr>
        <p:blipFill>
          <a:blip r:embed="rId4" cstate="print"/>
          <a:srcRect/>
          <a:stretch>
            <a:fillRect/>
          </a:stretch>
        </p:blipFill>
        <p:spPr bwMode="auto">
          <a:xfrm>
            <a:off x="0" y="0"/>
            <a:ext cx="2686049" cy="2014537"/>
          </a:xfrm>
          <a:prstGeom prst="rect">
            <a:avLst/>
          </a:prstGeom>
          <a:noFill/>
          <a:ln w="9525">
            <a:noFill/>
            <a:miter lim="800000"/>
            <a:headEnd/>
            <a:tailEnd/>
          </a:ln>
        </p:spPr>
      </p:pic>
      <p:sp>
        <p:nvSpPr>
          <p:cNvPr id="5" name="TextBox 4"/>
          <p:cNvSpPr txBox="1"/>
          <p:nvPr/>
        </p:nvSpPr>
        <p:spPr>
          <a:xfrm>
            <a:off x="377688" y="6334780"/>
            <a:ext cx="8537712" cy="523220"/>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Swinbank</a:t>
            </a:r>
            <a:r>
              <a:rPr lang="en-US" sz="1400" dirty="0" smtClean="0">
                <a:latin typeface="Arial" panose="020B0604020202020204" pitchFamily="34" charset="0"/>
                <a:cs typeface="Arial" panose="020B0604020202020204" pitchFamily="34" charset="0"/>
              </a:rPr>
              <a:t>, R., and R. J.. Purser,2006</a:t>
            </a:r>
            <a:r>
              <a:rPr lang="en-US" sz="1400" i="1"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Fibonacci grids: A novel approach to global </a:t>
            </a:r>
            <a:r>
              <a:rPr lang="en-US" sz="1400" dirty="0" smtClean="0">
                <a:latin typeface="Arial" panose="020B0604020202020204" pitchFamily="34" charset="0"/>
                <a:cs typeface="Arial" panose="020B0604020202020204" pitchFamily="34" charset="0"/>
              </a:rPr>
              <a:t>modelling</a:t>
            </a:r>
            <a:r>
              <a:rPr lang="en-US" sz="1400" i="1" dirty="0" smtClean="0">
                <a:latin typeface="Arial" panose="020B0604020202020204" pitchFamily="34" charset="0"/>
                <a:cs typeface="Arial" panose="020B0604020202020204" pitchFamily="34" charset="0"/>
              </a:rPr>
              <a:t>. Quart. J. Roy. Meteor. Soc., </a:t>
            </a:r>
            <a:r>
              <a:rPr lang="en-US" sz="1400" b="1" dirty="0" smtClean="0">
                <a:latin typeface="Arial" panose="020B0604020202020204" pitchFamily="34" charset="0"/>
                <a:cs typeface="Arial" panose="020B0604020202020204" pitchFamily="34" charset="0"/>
              </a:rPr>
              <a:t>132</a:t>
            </a:r>
            <a:r>
              <a:rPr lang="en-US" sz="1400" i="1"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1769-1793.</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904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smtClean="0"/>
              <a:t>  </a:t>
            </a:r>
            <a:r>
              <a:rPr lang="en-US" sz="3200" dirty="0" smtClean="0">
                <a:solidFill>
                  <a:srgbClr val="0000FF"/>
                </a:solidFill>
              </a:rPr>
              <a:t>Spectral methods</a:t>
            </a:r>
            <a:r>
              <a:rPr lang="en-US" sz="3200" dirty="0">
                <a:solidFill>
                  <a:srgbClr val="0000FF"/>
                </a:solidFill>
              </a:rPr>
              <a:t>:</a:t>
            </a:r>
          </a:p>
        </p:txBody>
      </p:sp>
      <p:graphicFrame>
        <p:nvGraphicFramePr>
          <p:cNvPr id="4" name="Object 3"/>
          <p:cNvGraphicFramePr>
            <a:graphicFrameLocks noChangeAspect="1"/>
          </p:cNvGraphicFramePr>
          <p:nvPr/>
        </p:nvGraphicFramePr>
        <p:xfrm>
          <a:off x="1600199" y="1371600"/>
          <a:ext cx="6236677" cy="4267200"/>
        </p:xfrm>
        <a:graphic>
          <a:graphicData uri="http://schemas.openxmlformats.org/presentationml/2006/ole">
            <mc:AlternateContent xmlns:mc="http://schemas.openxmlformats.org/markup-compatibility/2006">
              <mc:Choice xmlns:v="urn:schemas-microsoft-com:vml" Requires="v">
                <p:oleObj spid="_x0000_s5164" name="Equation" r:id="rId3" imgW="2412720" imgH="1650960" progId="Equation.DSMT4">
                  <p:embed/>
                </p:oleObj>
              </mc:Choice>
              <mc:Fallback>
                <p:oleObj name="Equation" r:id="rId3" imgW="2412720" imgH="1650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199" y="1371600"/>
                        <a:ext cx="6236677" cy="426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81000" y="5943600"/>
            <a:ext cx="8229600" cy="461665"/>
          </a:xfrm>
          <a:prstGeom prst="rect">
            <a:avLst/>
          </a:prstGeom>
          <a:noFill/>
        </p:spPr>
        <p:txBody>
          <a:bodyPr wrap="square" rtlCol="0">
            <a:spAutoFit/>
          </a:bodyPr>
          <a:lstStyle/>
          <a:p>
            <a:r>
              <a:rPr lang="en-US" sz="2400" dirty="0" smtClean="0">
                <a:solidFill>
                  <a:srgbClr val="0000FF"/>
                </a:solidFill>
                <a:latin typeface="Arial" panose="020B0604020202020204" pitchFamily="34" charset="0"/>
                <a:cs typeface="Arial" panose="020B0604020202020204" pitchFamily="34" charset="0"/>
              </a:rPr>
              <a:t>Must use spherical harmonics for equations on a sphere</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26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28600"/>
            <a:ext cx="7315200"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Note:  Spectral method not used for vertical differences</a:t>
            </a:r>
            <a:endParaRPr lang="en-US" sz="2000" dirty="0">
              <a:solidFill>
                <a:srgbClr val="0000FF"/>
              </a:solidFill>
              <a:latin typeface="Arial" panose="020B0604020202020204" pitchFamily="34" charset="0"/>
              <a:cs typeface="Arial" panose="020B0604020202020204" pitchFamily="34" charset="0"/>
            </a:endParaRPr>
          </a:p>
        </p:txBody>
      </p:sp>
      <p:pic>
        <p:nvPicPr>
          <p:cNvPr id="11266" name="Picture 2" descr="http://consulclima.co.uk/img/hadl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288" y="833229"/>
            <a:ext cx="6406596" cy="51700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06004" y="6368972"/>
            <a:ext cx="6045499" cy="307777"/>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United Kingdom Meteorological Office</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4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Box 1"/>
          <p:cNvSpPr txBox="1">
            <a:spLocks noChangeArrowheads="1"/>
          </p:cNvSpPr>
          <p:nvPr/>
        </p:nvSpPr>
        <p:spPr bwMode="auto">
          <a:xfrm>
            <a:off x="1066800" y="381000"/>
            <a:ext cx="6477000" cy="1200329"/>
          </a:xfrm>
          <a:prstGeom prst="rect">
            <a:avLst/>
          </a:prstGeom>
          <a:noFill/>
          <a:ln w="9525">
            <a:noFill/>
            <a:miter lim="800000"/>
            <a:headEnd/>
            <a:tailEnd/>
          </a:ln>
        </p:spPr>
        <p:txBody>
          <a:bodyPr>
            <a:spAutoFit/>
          </a:bodyPr>
          <a:lstStyle/>
          <a:p>
            <a:pPr algn="ctr"/>
            <a:r>
              <a:rPr lang="en-US"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Fundamental Numerical Constraints</a:t>
            </a:r>
          </a:p>
          <a:p>
            <a:pPr algn="ctr"/>
            <a:endPar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Courant-</a:t>
            </a:r>
            <a:r>
              <a:rPr lang="en-US" sz="240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Friedrichs</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40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Lewy</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(CFL) condition:</a:t>
            </a:r>
          </a:p>
        </p:txBody>
      </p:sp>
      <p:graphicFrame>
        <p:nvGraphicFramePr>
          <p:cNvPr id="51202" name="Object 2"/>
          <p:cNvGraphicFramePr>
            <a:graphicFrameLocks noChangeAspect="1"/>
          </p:cNvGraphicFramePr>
          <p:nvPr/>
        </p:nvGraphicFramePr>
        <p:xfrm>
          <a:off x="3810000" y="2590800"/>
          <a:ext cx="1219200" cy="930275"/>
        </p:xfrm>
        <a:graphic>
          <a:graphicData uri="http://schemas.openxmlformats.org/presentationml/2006/ole">
            <mc:AlternateContent xmlns:mc="http://schemas.openxmlformats.org/markup-compatibility/2006">
              <mc:Choice xmlns:v="urn:schemas-microsoft-com:vml" Requires="v">
                <p:oleObj spid="_x0000_s6187" name="Equation" r:id="rId4" imgW="482400" imgH="368280" progId="Equation.DSMT4">
                  <p:embed/>
                </p:oleObj>
              </mc:Choice>
              <mc:Fallback>
                <p:oleObj name="Equation" r:id="rId4" imgW="482400" imgH="368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590800"/>
                        <a:ext cx="1219200"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09600" y="3733800"/>
            <a:ext cx="7620000" cy="1015663"/>
          </a:xfrm>
          <a:prstGeom prst="rect">
            <a:avLst/>
          </a:prstGeom>
          <a:noFill/>
        </p:spPr>
        <p:txBody>
          <a:bodyPr>
            <a:spAutoFit/>
          </a:bodyPr>
          <a:lstStyle/>
          <a:p>
            <a:pPr>
              <a:defRPr/>
            </a:pPr>
            <a:r>
              <a:rPr lang="en-US" sz="2000" dirty="0">
                <a:solidFill>
                  <a:srgbClr val="002060"/>
                </a:solidFill>
              </a:rPr>
              <a:t>where c is the phase speed of the fastest wave in the system, </a:t>
            </a:r>
            <a:r>
              <a:rPr lang="en-US" sz="2000" dirty="0" err="1">
                <a:solidFill>
                  <a:srgbClr val="002060"/>
                </a:solidFill>
                <a:latin typeface="Symbol" pitchFamily="18" charset="2"/>
              </a:rPr>
              <a:t>D</a:t>
            </a:r>
            <a:r>
              <a:rPr lang="en-US" sz="2000" dirty="0" err="1">
                <a:solidFill>
                  <a:srgbClr val="002060"/>
                </a:solidFill>
                <a:latin typeface="+mn-lt"/>
              </a:rPr>
              <a:t>t</a:t>
            </a:r>
            <a:r>
              <a:rPr lang="en-US" sz="2000" dirty="0">
                <a:solidFill>
                  <a:srgbClr val="002060"/>
                </a:solidFill>
                <a:latin typeface="+mn-lt"/>
              </a:rPr>
              <a:t> is the time step used by the model, and </a:t>
            </a:r>
            <a:r>
              <a:rPr lang="en-US" sz="2000" dirty="0" err="1">
                <a:solidFill>
                  <a:srgbClr val="002060"/>
                </a:solidFill>
                <a:latin typeface="Symbol" pitchFamily="18" charset="2"/>
              </a:rPr>
              <a:t>D</a:t>
            </a:r>
            <a:r>
              <a:rPr lang="en-US" sz="2000" dirty="0" err="1">
                <a:solidFill>
                  <a:srgbClr val="002060"/>
                </a:solidFill>
                <a:latin typeface="+mn-lt"/>
              </a:rPr>
              <a:t>x</a:t>
            </a:r>
            <a:r>
              <a:rPr lang="en-US" sz="2000" dirty="0">
                <a:solidFill>
                  <a:srgbClr val="002060"/>
                </a:solidFill>
                <a:latin typeface="+mn-lt"/>
              </a:rPr>
              <a:t> is a characteristic spacing between grid points. </a:t>
            </a:r>
            <a:endParaRPr lang="en-US" sz="2000" dirty="0">
              <a:solidFill>
                <a:srgbClr val="002060"/>
              </a:solidFill>
            </a:endParaRPr>
          </a:p>
        </p:txBody>
      </p:sp>
      <p:sp>
        <p:nvSpPr>
          <p:cNvPr id="51205" name="TextBox 4"/>
          <p:cNvSpPr txBox="1">
            <a:spLocks noChangeArrowheads="1"/>
          </p:cNvSpPr>
          <p:nvPr/>
        </p:nvSpPr>
        <p:spPr bwMode="auto">
          <a:xfrm>
            <a:off x="381000" y="4953000"/>
            <a:ext cx="8153400" cy="1323439"/>
          </a:xfrm>
          <a:prstGeom prst="rect">
            <a:avLst/>
          </a:prstGeom>
          <a:noFill/>
          <a:ln w="9525">
            <a:noFill/>
            <a:miter lim="800000"/>
            <a:headEnd/>
            <a:tailEnd/>
          </a:ln>
        </p:spPr>
        <p:txBody>
          <a:bodyPr>
            <a:spAutoFit/>
          </a:bodyPr>
          <a:lstStyle/>
          <a:p>
            <a:r>
              <a:rPr lang="en-US" sz="2000" dirty="0">
                <a:latin typeface="Arial" panose="020B0604020202020204" pitchFamily="34" charset="0"/>
                <a:cs typeface="Arial" panose="020B0604020202020204" pitchFamily="34" charset="0"/>
              </a:rPr>
              <a:t>Typical size of model: 20 levels, grid points spaced ~120 km apart, 10-15 variables to defines state of atmosphere or ocean at each grid point: ~1,000,000-5,000,000 variables. Typical time step: 20 minutes. Thus 70,000,000 -350,000,000 variables calculated per simulated day. </a:t>
            </a:r>
          </a:p>
        </p:txBody>
      </p:sp>
    </p:spTree>
    <p:extLst>
      <p:ext uri="{BB962C8B-B14F-4D97-AF65-F5344CB8AC3E}">
        <p14:creationId xmlns:p14="http://schemas.microsoft.com/office/powerpoint/2010/main" val="27606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500"/>
                                        <p:tgtEl>
                                          <p:spTgt spid="51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20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143000"/>
          </a:xfrm>
        </p:spPr>
        <p:txBody>
          <a:bodyPr/>
          <a:lstStyle/>
          <a:p>
            <a:r>
              <a:rPr lang="en-US" dirty="0" smtClean="0">
                <a:solidFill>
                  <a:srgbClr val="0000FF"/>
                </a:solidFill>
                <a:effectLst>
                  <a:outerShdw blurRad="38100" dist="38100" dir="2700000" algn="tl">
                    <a:srgbClr val="000000">
                      <a:alpha val="43137"/>
                    </a:srgbClr>
                  </a:outerShdw>
                </a:effectLst>
              </a:rPr>
              <a:t>History of Climate Modeling</a:t>
            </a:r>
            <a:endParaRPr 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4539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dirty="0" smtClean="0">
                <a:solidFill>
                  <a:srgbClr val="0000FF"/>
                </a:solidFill>
                <a:effectLst>
                  <a:outerShdw blurRad="38100" dist="38100" dir="2700000" algn="tl">
                    <a:srgbClr val="000000">
                      <a:alpha val="43137"/>
                    </a:srgbClr>
                  </a:outerShdw>
                </a:effectLst>
              </a:rPr>
              <a:t>Global Climate Modeling</a:t>
            </a:r>
          </a:p>
        </p:txBody>
      </p:sp>
      <p:sp>
        <p:nvSpPr>
          <p:cNvPr id="172035" name="Rectangle 3"/>
          <p:cNvSpPr>
            <a:spLocks noGrp="1" noChangeArrowheads="1"/>
          </p:cNvSpPr>
          <p:nvPr>
            <p:ph type="body" idx="1"/>
          </p:nvPr>
        </p:nvSpPr>
        <p:spPr/>
        <p:txBody>
          <a:bodyPr/>
          <a:lstStyle/>
          <a:p>
            <a:pPr eaLnBrk="1" hangingPunct="1"/>
            <a:r>
              <a:rPr lang="en-US" b="1" dirty="0" smtClean="0">
                <a:solidFill>
                  <a:srgbClr val="002060"/>
                </a:solidFill>
              </a:rPr>
              <a:t> General philosophy and history</a:t>
            </a:r>
            <a:r>
              <a:rPr lang="en-US" dirty="0" smtClean="0">
                <a:solidFill>
                  <a:srgbClr val="002060"/>
                </a:solidFill>
              </a:rPr>
              <a:t>:</a:t>
            </a:r>
          </a:p>
          <a:p>
            <a:pPr marL="0" indent="0" eaLnBrk="1" hangingPunct="1">
              <a:buNone/>
            </a:pPr>
            <a:endParaRPr lang="en-US" dirty="0" smtClean="0">
              <a:solidFill>
                <a:srgbClr val="002060"/>
              </a:solidFill>
            </a:endParaRPr>
          </a:p>
          <a:p>
            <a:pPr lvl="1" eaLnBrk="1" hangingPunct="1"/>
            <a:r>
              <a:rPr lang="en-US" dirty="0" smtClean="0">
                <a:solidFill>
                  <a:srgbClr val="002060"/>
                </a:solidFill>
              </a:rPr>
              <a:t>Simulate large-scale motions of atmosphere, oceans, ice</a:t>
            </a:r>
          </a:p>
          <a:p>
            <a:pPr lvl="1" eaLnBrk="1" hangingPunct="1"/>
            <a:endParaRPr lang="en-US" dirty="0" smtClean="0">
              <a:solidFill>
                <a:srgbClr val="002060"/>
              </a:solidFill>
            </a:endParaRPr>
          </a:p>
          <a:p>
            <a:pPr lvl="1" eaLnBrk="1" hangingPunct="1"/>
            <a:r>
              <a:rPr lang="en-US" dirty="0" smtClean="0">
                <a:solidFill>
                  <a:srgbClr val="002060"/>
                </a:solidFill>
              </a:rPr>
              <a:t>Solve approximations to full radiative transfer equations</a:t>
            </a:r>
          </a:p>
          <a:p>
            <a:pPr lvl="1" eaLnBrk="1" hangingPunct="1"/>
            <a:endParaRPr lang="en-US" dirty="0" smtClean="0">
              <a:solidFill>
                <a:srgbClr val="002060"/>
              </a:solidFill>
            </a:endParaRPr>
          </a:p>
          <a:p>
            <a:pPr lvl="1" eaLnBrk="1" hangingPunct="1"/>
            <a:r>
              <a:rPr lang="en-US" dirty="0" smtClean="0">
                <a:solidFill>
                  <a:srgbClr val="002060"/>
                </a:solidFill>
              </a:rPr>
              <a:t>Parameterize processes too small to resolve</a:t>
            </a:r>
          </a:p>
          <a:p>
            <a:pPr lvl="1" eaLnBrk="1" hangingPunct="1"/>
            <a:endParaRPr lang="en-US" dirty="0" smtClean="0">
              <a:solidFill>
                <a:srgbClr val="002060"/>
              </a:solidFill>
            </a:endParaRPr>
          </a:p>
          <a:p>
            <a:pPr lvl="1" eaLnBrk="1" hangingPunct="1"/>
            <a:r>
              <a:rPr lang="en-US" dirty="0" smtClean="0">
                <a:solidFill>
                  <a:srgbClr val="002060"/>
                </a:solidFill>
              </a:rPr>
              <a:t>Some models also try to simulate biogeochemical processes</a:t>
            </a:r>
          </a:p>
          <a:p>
            <a:pPr lvl="1" eaLnBrk="1" hangingPunct="1"/>
            <a:endParaRPr lang="en-US" dirty="0" smtClean="0">
              <a:solidFill>
                <a:srgbClr val="002060"/>
              </a:solidFill>
            </a:endParaRPr>
          </a:p>
          <a:p>
            <a:pPr lvl="1" eaLnBrk="1" hangingPunct="1"/>
            <a:r>
              <a:rPr lang="en-US" dirty="0" smtClean="0">
                <a:solidFill>
                  <a:srgbClr val="002060"/>
                </a:solidFill>
              </a:rPr>
              <a:t>First GCMs developed in 1960s</a:t>
            </a:r>
          </a:p>
        </p:txBody>
      </p:sp>
    </p:spTree>
    <p:extLst>
      <p:ext uri="{BB962C8B-B14F-4D97-AF65-F5344CB8AC3E}">
        <p14:creationId xmlns:p14="http://schemas.microsoft.com/office/powerpoint/2010/main" val="28543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fade">
                                      <p:cBhvr>
                                        <p:cTn id="7" dur="500"/>
                                        <p:tgtEl>
                                          <p:spTgt spid="172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035">
                                            <p:txEl>
                                              <p:pRg st="2" end="2"/>
                                            </p:txEl>
                                          </p:spTgt>
                                        </p:tgtEl>
                                        <p:attrNameLst>
                                          <p:attrName>style.visibility</p:attrName>
                                        </p:attrNameLst>
                                      </p:cBhvr>
                                      <p:to>
                                        <p:strVal val="visible"/>
                                      </p:to>
                                    </p:set>
                                    <p:animEffect transition="in" filter="fade">
                                      <p:cBhvr>
                                        <p:cTn id="12" dur="500"/>
                                        <p:tgtEl>
                                          <p:spTgt spid="172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035">
                                            <p:txEl>
                                              <p:pRg st="4" end="4"/>
                                            </p:txEl>
                                          </p:spTgt>
                                        </p:tgtEl>
                                        <p:attrNameLst>
                                          <p:attrName>style.visibility</p:attrName>
                                        </p:attrNameLst>
                                      </p:cBhvr>
                                      <p:to>
                                        <p:strVal val="visible"/>
                                      </p:to>
                                    </p:set>
                                    <p:animEffect transition="in" filter="fade">
                                      <p:cBhvr>
                                        <p:cTn id="17" dur="500"/>
                                        <p:tgtEl>
                                          <p:spTgt spid="1720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035">
                                            <p:txEl>
                                              <p:pRg st="6" end="6"/>
                                            </p:txEl>
                                          </p:spTgt>
                                        </p:tgtEl>
                                        <p:attrNameLst>
                                          <p:attrName>style.visibility</p:attrName>
                                        </p:attrNameLst>
                                      </p:cBhvr>
                                      <p:to>
                                        <p:strVal val="visible"/>
                                      </p:to>
                                    </p:set>
                                    <p:animEffect transition="in" filter="fade">
                                      <p:cBhvr>
                                        <p:cTn id="22" dur="500"/>
                                        <p:tgtEl>
                                          <p:spTgt spid="17203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035">
                                            <p:txEl>
                                              <p:pRg st="8" end="8"/>
                                            </p:txEl>
                                          </p:spTgt>
                                        </p:tgtEl>
                                        <p:attrNameLst>
                                          <p:attrName>style.visibility</p:attrName>
                                        </p:attrNameLst>
                                      </p:cBhvr>
                                      <p:to>
                                        <p:strVal val="visible"/>
                                      </p:to>
                                    </p:set>
                                    <p:animEffect transition="in" filter="fade">
                                      <p:cBhvr>
                                        <p:cTn id="27" dur="500"/>
                                        <p:tgtEl>
                                          <p:spTgt spid="17203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2035">
                                            <p:txEl>
                                              <p:pRg st="10" end="10"/>
                                            </p:txEl>
                                          </p:spTgt>
                                        </p:tgtEl>
                                        <p:attrNameLst>
                                          <p:attrName>style.visibility</p:attrName>
                                        </p:attrNameLst>
                                      </p:cBhvr>
                                      <p:to>
                                        <p:strVal val="visible"/>
                                      </p:to>
                                    </p:set>
                                    <p:animEffect transition="in" filter="fade">
                                      <p:cBhvr>
                                        <p:cTn id="32" dur="500"/>
                                        <p:tgtEl>
                                          <p:spTgt spid="17203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304800" y="228600"/>
            <a:ext cx="4119563" cy="6105525"/>
          </a:xfrm>
          <a:prstGeom prst="rect">
            <a:avLst/>
          </a:prstGeom>
          <a:noFill/>
          <a:ln w="9525">
            <a:noFill/>
            <a:miter lim="800000"/>
            <a:headEnd/>
            <a:tailEnd/>
          </a:ln>
          <a:effectLst/>
        </p:spPr>
      </p:pic>
      <p:sp>
        <p:nvSpPr>
          <p:cNvPr id="6149" name="Rectangle 5"/>
          <p:cNvSpPr>
            <a:spLocks noChangeArrowheads="1"/>
          </p:cNvSpPr>
          <p:nvPr/>
        </p:nvSpPr>
        <p:spPr bwMode="auto">
          <a:xfrm>
            <a:off x="5414065" y="6464094"/>
            <a:ext cx="2961067"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University of Leipzig</a:t>
            </a:r>
            <a:endParaRPr lang="en-US" sz="1400" i="1" dirty="0">
              <a:latin typeface="Arial" panose="020B0604020202020204" pitchFamily="34" charset="0"/>
              <a:cs typeface="Arial" panose="020B0604020202020204" pitchFamily="34" charset="0"/>
            </a:endParaRPr>
          </a:p>
        </p:txBody>
      </p:sp>
      <p:sp>
        <p:nvSpPr>
          <p:cNvPr id="6150" name="Text Box 6"/>
          <p:cNvSpPr txBox="1">
            <a:spLocks noChangeArrowheads="1"/>
          </p:cNvSpPr>
          <p:nvPr/>
        </p:nvSpPr>
        <p:spPr bwMode="auto">
          <a:xfrm>
            <a:off x="4724400" y="2362200"/>
            <a:ext cx="4095750" cy="1477328"/>
          </a:xfrm>
          <a:prstGeom prst="rect">
            <a:avLst/>
          </a:prstGeom>
          <a:noFill/>
          <a:ln w="9525">
            <a:noFill/>
            <a:miter lim="800000"/>
            <a:headEnd/>
            <a:tailEnd/>
          </a:ln>
          <a:effectLst/>
        </p:spPr>
        <p:txBody>
          <a:bodyPr>
            <a:spAutoFit/>
          </a:bodyPr>
          <a:lstStyle/>
          <a:p>
            <a:pPr algn="ctr"/>
            <a:r>
              <a:rPr lang="en-US" b="1" dirty="0">
                <a:solidFill>
                  <a:srgbClr val="0070C0"/>
                </a:solidFill>
                <a:latin typeface="Arial" panose="020B0604020202020204" pitchFamily="34" charset="0"/>
                <a:cs typeface="Arial" panose="020B0604020202020204" pitchFamily="34" charset="0"/>
              </a:rPr>
              <a:t>Norwegian physicist and </a:t>
            </a:r>
            <a:r>
              <a:rPr lang="en-US" b="1" dirty="0" smtClean="0">
                <a:solidFill>
                  <a:srgbClr val="0070C0"/>
                </a:solidFill>
                <a:latin typeface="Arial" panose="020B0604020202020204" pitchFamily="34" charset="0"/>
                <a:cs typeface="Arial" panose="020B0604020202020204" pitchFamily="34" charset="0"/>
              </a:rPr>
              <a:t>meteorologist </a:t>
            </a:r>
            <a:r>
              <a:rPr lang="en-US" b="1" dirty="0" err="1" smtClean="0">
                <a:solidFill>
                  <a:srgbClr val="0070C0"/>
                </a:solidFill>
                <a:latin typeface="Arial" panose="020B0604020202020204" pitchFamily="34" charset="0"/>
                <a:cs typeface="Arial" panose="020B0604020202020204" pitchFamily="34" charset="0"/>
              </a:rPr>
              <a:t>Vilhelm</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Bjerknes</a:t>
            </a:r>
            <a:r>
              <a:rPr lang="en-US" b="1" dirty="0" smtClean="0">
                <a:solidFill>
                  <a:srgbClr val="0070C0"/>
                </a:solidFill>
                <a:latin typeface="Arial" panose="020B0604020202020204" pitchFamily="34" charset="0"/>
                <a:cs typeface="Arial" panose="020B0604020202020204" pitchFamily="34" charset="0"/>
              </a:rPr>
              <a:t> (1862-1951)</a:t>
            </a:r>
            <a:endParaRPr lang="en-US" b="1" dirty="0">
              <a:solidFill>
                <a:srgbClr val="0070C0"/>
              </a:solidFill>
              <a:latin typeface="Arial" panose="020B0604020202020204" pitchFamily="34" charset="0"/>
              <a:cs typeface="Arial" panose="020B0604020202020204" pitchFamily="34" charset="0"/>
            </a:endParaRPr>
          </a:p>
          <a:p>
            <a:pPr algn="ctr"/>
            <a:endParaRPr lang="en-US" b="1" dirty="0">
              <a:solidFill>
                <a:srgbClr val="0070C0"/>
              </a:solidFill>
              <a:latin typeface="Arial" panose="020B0604020202020204" pitchFamily="34" charset="0"/>
              <a:cs typeface="Arial" panose="020B0604020202020204" pitchFamily="34" charset="0"/>
            </a:endParaRPr>
          </a:p>
          <a:p>
            <a:pPr algn="ctr"/>
            <a:r>
              <a:rPr lang="en-US" b="1" dirty="0">
                <a:solidFill>
                  <a:srgbClr val="0070C0"/>
                </a:solidFill>
                <a:latin typeface="Arial" panose="020B0604020202020204" pitchFamily="34" charset="0"/>
                <a:cs typeface="Arial" panose="020B0604020202020204" pitchFamily="34" charset="0"/>
              </a:rPr>
              <a:t>“Father of modern meteorology”</a:t>
            </a:r>
          </a:p>
        </p:txBody>
      </p:sp>
    </p:spTree>
    <p:extLst>
      <p:ext uri="{BB962C8B-B14F-4D97-AF65-F5344CB8AC3E}">
        <p14:creationId xmlns:p14="http://schemas.microsoft.com/office/powerpoint/2010/main" val="2717398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LN-DYY Norwegian Air Shuttle Boeing 737-8JP(WL) (Vilhelm Bjerknes livery)- cn 39012 taxiing 19july2013 pi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22" y="395503"/>
            <a:ext cx="7748796" cy="58164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2426" y="6440557"/>
            <a:ext cx="4303644"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Image source: </a:t>
            </a:r>
            <a:r>
              <a:rPr lang="en-US" sz="1400" i="1" dirty="0">
                <a:latin typeface="Arial" panose="020B0604020202020204" pitchFamily="34" charset="0"/>
                <a:cs typeface="Arial" panose="020B0604020202020204" pitchFamily="34" charset="0"/>
              </a:rPr>
              <a:t>Alf van </a:t>
            </a:r>
            <a:r>
              <a:rPr lang="en-US" sz="1400" i="1" dirty="0" err="1" smtClean="0">
                <a:latin typeface="Arial" panose="020B0604020202020204" pitchFamily="34" charset="0"/>
                <a:cs typeface="Arial" panose="020B0604020202020204" pitchFamily="34" charset="0"/>
              </a:rPr>
              <a:t>Beem</a:t>
            </a:r>
            <a:r>
              <a:rPr lang="en-US" sz="1400" i="1"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(Wikipedia commons)</a:t>
            </a:r>
          </a:p>
        </p:txBody>
      </p:sp>
    </p:spTree>
    <p:extLst>
      <p:ext uri="{BB962C8B-B14F-4D97-AF65-F5344CB8AC3E}">
        <p14:creationId xmlns:p14="http://schemas.microsoft.com/office/powerpoint/2010/main" val="46756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400" y="228600"/>
            <a:ext cx="5257800" cy="954107"/>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Numerical Weather Prediction: Lewis Fry Richardson, 1922</a:t>
            </a:r>
            <a:endParaRPr lang="en-US" sz="2800" dirty="0">
              <a:solidFill>
                <a:srgbClr val="0000FF"/>
              </a:solidFill>
              <a:latin typeface="Arial" panose="020B0604020202020204" pitchFamily="34" charset="0"/>
              <a:cs typeface="Arial" panose="020B0604020202020204" pitchFamily="34" charset="0"/>
            </a:endParaRPr>
          </a:p>
        </p:txBody>
      </p:sp>
      <p:sp>
        <p:nvSpPr>
          <p:cNvPr id="6" name="Rectangle 5"/>
          <p:cNvSpPr/>
          <p:nvPr/>
        </p:nvSpPr>
        <p:spPr>
          <a:xfrm>
            <a:off x="372717" y="3555039"/>
            <a:ext cx="2971800" cy="2585323"/>
          </a:xfrm>
          <a:prstGeom prst="rect">
            <a:avLst/>
          </a:prstGeom>
        </p:spPr>
        <p:txBody>
          <a:bodyPr wrap="square">
            <a:spAutoFit/>
          </a:bodyPr>
          <a:lstStyle/>
          <a:p>
            <a:r>
              <a:rPr lang="en-US" i="1" dirty="0" smtClean="0">
                <a:latin typeface="Arial" panose="020B0604020202020204" pitchFamily="34" charset="0"/>
                <a:cs typeface="Arial" panose="020B0604020202020204" pitchFamily="34" charset="0"/>
              </a:rPr>
              <a:t>“Perhaps some day in the dim future it will be possible to advance the computations faster than the weather advances and at a cost less than the saving to mankind due to the information gained. But that is a dream.” </a:t>
            </a:r>
            <a:endParaRPr lang="en-US" i="1" dirty="0">
              <a:latin typeface="Arial" panose="020B0604020202020204" pitchFamily="34" charset="0"/>
              <a:cs typeface="Arial" panose="020B0604020202020204" pitchFamily="34" charset="0"/>
            </a:endParaRPr>
          </a:p>
        </p:txBody>
      </p:sp>
      <p:sp>
        <p:nvSpPr>
          <p:cNvPr id="7" name="TextBox 6"/>
          <p:cNvSpPr txBox="1"/>
          <p:nvPr/>
        </p:nvSpPr>
        <p:spPr>
          <a:xfrm>
            <a:off x="4191000" y="1752600"/>
            <a:ext cx="3886200"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Richardson’s “Forecast Factory”</a:t>
            </a:r>
            <a:endParaRPr lang="en-US" dirty="0">
              <a:latin typeface="Arial" panose="020B0604020202020204" pitchFamily="34" charset="0"/>
              <a:cs typeface="Arial" panose="020B0604020202020204" pitchFamily="34" charset="0"/>
            </a:endParaRPr>
          </a:p>
        </p:txBody>
      </p:sp>
      <p:pic>
        <p:nvPicPr>
          <p:cNvPr id="13314" name="Picture 2" descr="File:Lewis Fry Richardson.png"/>
          <p:cNvPicPr>
            <a:picLocks noChangeAspect="1" noChangeArrowheads="1"/>
          </p:cNvPicPr>
          <p:nvPr/>
        </p:nvPicPr>
        <p:blipFill rotWithShape="1">
          <a:blip r:embed="rId3">
            <a:extLst>
              <a:ext uri="{28A0092B-C50C-407E-A947-70E740481C1C}">
                <a14:useLocalDpi xmlns:a14="http://schemas.microsoft.com/office/drawing/2010/main" val="0"/>
              </a:ext>
            </a:extLst>
          </a:blip>
          <a:srcRect l="3269" t="1590" r="2314"/>
          <a:stretch/>
        </p:blipFill>
        <p:spPr bwMode="auto">
          <a:xfrm>
            <a:off x="685800" y="278296"/>
            <a:ext cx="2027583" cy="3073903"/>
          </a:xfrm>
          <a:prstGeom prst="rect">
            <a:avLst/>
          </a:prstGeom>
          <a:noFill/>
          <a:ln w="38100" cmpd="sng">
            <a:solidFill>
              <a:srgbClr val="0070C0"/>
            </a:solidFill>
          </a:ln>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5316175" y="6343202"/>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
        <p:nvSpPr>
          <p:cNvPr id="9" name="Rectangle 5"/>
          <p:cNvSpPr>
            <a:spLocks noChangeArrowheads="1"/>
          </p:cNvSpPr>
          <p:nvPr/>
        </p:nvSpPr>
        <p:spPr bwMode="auto">
          <a:xfrm>
            <a:off x="453024" y="6343202"/>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496" y="2319487"/>
            <a:ext cx="4879310" cy="3820875"/>
          </a:xfrm>
          <a:prstGeom prst="rect">
            <a:avLst/>
          </a:prstGeom>
        </p:spPr>
      </p:pic>
    </p:spTree>
    <p:extLst>
      <p:ext uri="{BB962C8B-B14F-4D97-AF65-F5344CB8AC3E}">
        <p14:creationId xmlns:p14="http://schemas.microsoft.com/office/powerpoint/2010/main" val="399641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cstate="print"/>
          <a:srcRect/>
          <a:stretch>
            <a:fillRect/>
          </a:stretch>
        </p:blipFill>
        <p:spPr bwMode="auto">
          <a:xfrm>
            <a:off x="1386379" y="614065"/>
            <a:ext cx="6295041" cy="4810539"/>
          </a:xfrm>
          <a:prstGeom prst="rect">
            <a:avLst/>
          </a:prstGeom>
          <a:noFill/>
          <a:ln w="9525">
            <a:noFill/>
            <a:miter lim="800000"/>
            <a:headEnd/>
            <a:tailEnd/>
          </a:ln>
        </p:spPr>
      </p:pic>
      <p:sp>
        <p:nvSpPr>
          <p:cNvPr id="4" name="TextBox 3"/>
          <p:cNvSpPr txBox="1"/>
          <p:nvPr/>
        </p:nvSpPr>
        <p:spPr>
          <a:xfrm>
            <a:off x="228600" y="152400"/>
            <a:ext cx="8610600" cy="461665"/>
          </a:xfrm>
          <a:prstGeom prst="rect">
            <a:avLst/>
          </a:prstGeom>
          <a:noFill/>
        </p:spPr>
        <p:txBody>
          <a:bodyPr wrap="square" rtlCol="0">
            <a:spAutoFit/>
          </a:bodyPr>
          <a:lstStyle/>
          <a:p>
            <a:pPr algn="ctr"/>
            <a:r>
              <a:rPr lang="en-US" sz="2400" dirty="0" smtClean="0">
                <a:solidFill>
                  <a:srgbClr val="0000FF"/>
                </a:solidFill>
                <a:effectLst>
                  <a:outerShdw blurRad="38100" dist="38100" dir="2700000" algn="tl">
                    <a:srgbClr val="000000">
                      <a:alpha val="43137"/>
                    </a:srgbClr>
                  </a:outerShdw>
                </a:effectLst>
              </a:rPr>
              <a:t>The ENIAC: Electronic Numerical Integrator And Computer (1946)</a:t>
            </a:r>
            <a:endParaRPr lang="en-US" sz="2400" dirty="0">
              <a:solidFill>
                <a:srgbClr val="0000FF"/>
              </a:solidFill>
              <a:effectLst>
                <a:outerShdw blurRad="38100" dist="38100" dir="2700000" algn="tl">
                  <a:srgbClr val="000000">
                    <a:alpha val="43137"/>
                  </a:srgbClr>
                </a:outerShdw>
              </a:effectLst>
            </a:endParaRPr>
          </a:p>
        </p:txBody>
      </p:sp>
      <p:sp>
        <p:nvSpPr>
          <p:cNvPr id="5" name="Rectangle 4"/>
          <p:cNvSpPr/>
          <p:nvPr/>
        </p:nvSpPr>
        <p:spPr>
          <a:xfrm>
            <a:off x="649356" y="5483423"/>
            <a:ext cx="8001000" cy="923330"/>
          </a:xfrm>
          <a:prstGeom prst="rect">
            <a:avLst/>
          </a:prstGeom>
        </p:spPr>
        <p:txBody>
          <a:bodyPr wrap="square">
            <a:spAutoFit/>
          </a:bodyPr>
          <a:lstStyle/>
          <a:p>
            <a:r>
              <a:rPr lang="en-US" dirty="0" smtClean="0"/>
              <a:t>17,468 vacuum tubes, 7,200 crystal diodes, 1,500 relays, 70,000 resistors, 10,000 capacitors and around 5 million hand-soldered joints. Weight: 30 short tons. 350 floating point operations per second (flops). (Modern PC: 21 Gigaflops!)</a:t>
            </a:r>
            <a:endParaRPr lang="en-US" dirty="0"/>
          </a:p>
        </p:txBody>
      </p:sp>
      <p:sp>
        <p:nvSpPr>
          <p:cNvPr id="6" name="Rectangle 5"/>
          <p:cNvSpPr>
            <a:spLocks noChangeArrowheads="1"/>
          </p:cNvSpPr>
          <p:nvPr/>
        </p:nvSpPr>
        <p:spPr bwMode="auto">
          <a:xfrm>
            <a:off x="6971381" y="6406753"/>
            <a:ext cx="2168927"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U.S. Army</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706562"/>
          </a:xfrm>
        </p:spPr>
        <p:txBody>
          <a:bodyPr>
            <a:normAutofit/>
          </a:bodyPr>
          <a:lstStyle/>
          <a:p>
            <a:pPr algn="ct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Successful Numerical Weather Forecast in April, 1950:</a:t>
            </a:r>
            <a:b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Jule</a:t>
            </a: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Gregory </a:t>
            </a:r>
            <a:r>
              <a:rPr lang="en-US"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Charney</a:t>
            </a: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(1917-1981)</a:t>
            </a:r>
            <a:endParaRPr lang="en-US"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218" name="Picture 2" descr="C:\Users\Kerry Emaanuel\Pictures\2009-09-08 Meteo_history\Meteo_history 019.JPG"/>
          <p:cNvPicPr>
            <a:picLocks noGrp="1" noChangeAspect="1" noChangeArrowheads="1"/>
          </p:cNvPicPr>
          <p:nvPr>
            <p:ph sz="half" idx="1"/>
          </p:nvPr>
        </p:nvPicPr>
        <p:blipFill>
          <a:blip r:embed="rId2" cstate="print"/>
          <a:srcRect/>
          <a:stretch>
            <a:fillRect/>
          </a:stretch>
        </p:blipFill>
        <p:spPr bwMode="auto">
          <a:xfrm>
            <a:off x="457200" y="2221433"/>
            <a:ext cx="3828362" cy="3112567"/>
          </a:xfrm>
          <a:prstGeom prst="rect">
            <a:avLst/>
          </a:prstGeom>
          <a:noFill/>
        </p:spPr>
      </p:pic>
      <p:pic>
        <p:nvPicPr>
          <p:cNvPr id="9219" name="Picture 3" descr="C:\Users\Kerry Emaanuel\Pictures\2009-09-08 Meteo_history\Meteo_history 018.JPG"/>
          <p:cNvPicPr>
            <a:picLocks noGrp="1" noChangeAspect="1" noChangeArrowheads="1"/>
          </p:cNvPicPr>
          <p:nvPr>
            <p:ph sz="half" idx="2"/>
          </p:nvPr>
        </p:nvPicPr>
        <p:blipFill>
          <a:blip r:embed="rId3" cstate="print"/>
          <a:srcRect/>
          <a:stretch>
            <a:fillRect/>
          </a:stretch>
        </p:blipFill>
        <p:spPr bwMode="auto">
          <a:xfrm>
            <a:off x="4648199" y="2209800"/>
            <a:ext cx="4264013" cy="3140731"/>
          </a:xfrm>
          <a:prstGeom prst="rect">
            <a:avLst/>
          </a:prstGeom>
          <a:noFill/>
        </p:spPr>
      </p:pic>
      <p:sp>
        <p:nvSpPr>
          <p:cNvPr id="5" name="Rectangle 4"/>
          <p:cNvSpPr>
            <a:spLocks noChangeArrowheads="1"/>
          </p:cNvSpPr>
          <p:nvPr/>
        </p:nvSpPr>
        <p:spPr bwMode="auto">
          <a:xfrm>
            <a:off x="1008621" y="6178152"/>
            <a:ext cx="2529154"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M.I.T. Archives</a:t>
            </a:r>
            <a:endParaRPr lang="en-US" sz="1400" i="1" dirty="0">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5444787" y="6178151"/>
            <a:ext cx="253422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M.I.T. Museum</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92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381000"/>
            <a:ext cx="4343400" cy="6096000"/>
          </a:xfrm>
        </p:spPr>
        <p:txBody>
          <a:bodyPr/>
          <a:lstStyle/>
          <a:p>
            <a:r>
              <a:rPr lang="en-US" sz="2800" b="1" dirty="0" smtClean="0">
                <a:solidFill>
                  <a:srgbClr val="0070C0"/>
                </a:solidFill>
              </a:rPr>
              <a:t> Mid-late </a:t>
            </a:r>
            <a:r>
              <a:rPr lang="en-US" sz="2800" b="1" dirty="0">
                <a:solidFill>
                  <a:srgbClr val="0070C0"/>
                </a:solidFill>
              </a:rPr>
              <a:t>1950s</a:t>
            </a:r>
          </a:p>
          <a:p>
            <a:pPr lvl="1">
              <a:spcAft>
                <a:spcPts val="300"/>
              </a:spcAft>
            </a:pPr>
            <a:r>
              <a:rPr lang="en-US" sz="2400" b="1" dirty="0">
                <a:solidFill>
                  <a:srgbClr val="0070C0"/>
                </a:solidFill>
              </a:rPr>
              <a:t>First routine numerical weather forecasts by U.S. Joint Numerical Weather Prediction Unit</a:t>
            </a:r>
          </a:p>
          <a:p>
            <a:pPr lvl="1">
              <a:spcAft>
                <a:spcPts val="300"/>
              </a:spcAft>
            </a:pPr>
            <a:r>
              <a:rPr lang="en-US" sz="2400" b="1" dirty="0">
                <a:solidFill>
                  <a:srgbClr val="0070C0"/>
                </a:solidFill>
              </a:rPr>
              <a:t>First efforts to regularly collect weather data at surface and upper atmosphere</a:t>
            </a:r>
          </a:p>
          <a:p>
            <a:pPr lvl="1">
              <a:spcAft>
                <a:spcPts val="300"/>
              </a:spcAft>
            </a:pPr>
            <a:r>
              <a:rPr lang="en-US" sz="2400" b="1" dirty="0">
                <a:solidFill>
                  <a:srgbClr val="0070C0"/>
                </a:solidFill>
              </a:rPr>
              <a:t>Major general circulation modeling effort evolved into the Geophysical Fluid Dynamics Laboratory at Princeton University</a:t>
            </a:r>
          </a:p>
        </p:txBody>
      </p:sp>
      <p:sp>
        <p:nvSpPr>
          <p:cNvPr id="9221" name="Text Box 5"/>
          <p:cNvSpPr txBox="1">
            <a:spLocks noChangeArrowheads="1"/>
          </p:cNvSpPr>
          <p:nvPr/>
        </p:nvSpPr>
        <p:spPr bwMode="auto">
          <a:xfrm>
            <a:off x="5138844" y="4856922"/>
            <a:ext cx="3466205" cy="923330"/>
          </a:xfrm>
          <a:prstGeom prst="rect">
            <a:avLst/>
          </a:prstGeom>
          <a:noFill/>
          <a:ln w="9525">
            <a:noFill/>
            <a:miter lim="800000"/>
            <a:headEnd/>
            <a:tailEnd/>
          </a:ln>
          <a:effectLst/>
        </p:spPr>
        <p:txBody>
          <a:bodyPr wrap="none">
            <a:spAutoFit/>
          </a:bodyPr>
          <a:lstStyle/>
          <a:p>
            <a:pPr algn="ctr"/>
            <a:r>
              <a:rPr lang="en-US" b="1" i="1" dirty="0">
                <a:solidFill>
                  <a:srgbClr val="0070C0"/>
                </a:solidFill>
              </a:rPr>
              <a:t>Joseph </a:t>
            </a:r>
            <a:r>
              <a:rPr lang="en-US" b="1" i="1" dirty="0" err="1">
                <a:solidFill>
                  <a:srgbClr val="0070C0"/>
                </a:solidFill>
              </a:rPr>
              <a:t>Smagorinsky</a:t>
            </a:r>
            <a:r>
              <a:rPr lang="en-US" b="1" i="1" dirty="0">
                <a:solidFill>
                  <a:srgbClr val="0070C0"/>
                </a:solidFill>
              </a:rPr>
              <a:t>, Former</a:t>
            </a:r>
          </a:p>
          <a:p>
            <a:pPr algn="ctr"/>
            <a:r>
              <a:rPr lang="en-US" b="1" i="1" dirty="0" smtClean="0">
                <a:solidFill>
                  <a:srgbClr val="0070C0"/>
                </a:solidFill>
              </a:rPr>
              <a:t>Director of the NOAA Geophysical </a:t>
            </a:r>
          </a:p>
          <a:p>
            <a:pPr algn="ctr"/>
            <a:r>
              <a:rPr lang="en-US" b="1" i="1" dirty="0" smtClean="0">
                <a:solidFill>
                  <a:srgbClr val="0070C0"/>
                </a:solidFill>
              </a:rPr>
              <a:t>Fluid Dynamics Laboratory</a:t>
            </a:r>
            <a:endParaRPr lang="en-US" b="1" i="1" dirty="0">
              <a:solidFill>
                <a:srgbClr val="0070C0"/>
              </a:solidFill>
            </a:endParaRPr>
          </a:p>
        </p:txBody>
      </p:sp>
      <p:pic>
        <p:nvPicPr>
          <p:cNvPr id="9218" name="Picture 2" descr="http://upload.wikimedia.org/wikipedia/commons/5/53/Joseph_Smagorinsky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409" y="563561"/>
            <a:ext cx="3175702" cy="3998499"/>
          </a:xfrm>
          <a:prstGeom prst="rect">
            <a:avLst/>
          </a:prstGeom>
          <a:noFill/>
          <a:ln w="25400" cmpd="sng">
            <a:solidFill>
              <a:schemeClr val="accent1"/>
            </a:solidFill>
          </a:ln>
          <a:effectLst/>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6971381" y="6406753"/>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00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fade">
                                      <p:cBhvr>
                                        <p:cTn id="7" dur="5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fade">
                                      <p:cBhvr>
                                        <p:cTn id="12" dur="5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fade">
                                      <p:cBhvr>
                                        <p:cTn id="17" dur="500"/>
                                        <p:tgtEl>
                                          <p:spTgt spid="9219">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fade">
                                      <p:cBhvr>
                                        <p:cTn id="20" dur="500"/>
                                        <p:tgtEl>
                                          <p:spTgt spid="92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221"/>
                                        </p:tgtEl>
                                        <p:attrNameLst>
                                          <p:attrName>style.visibility</p:attrName>
                                        </p:attrNameLst>
                                      </p:cBhvr>
                                      <p:to>
                                        <p:strVal val="visible"/>
                                      </p:to>
                                    </p:set>
                                    <p:animEffect transition="in" filter="fade">
                                      <p:cBhvr>
                                        <p:cTn id="23" dur="500"/>
                                        <p:tgtEl>
                                          <p:spTgt spid="92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689676" y="0"/>
            <a:ext cx="6026840" cy="6166766"/>
          </a:xfrm>
          <a:prstGeom prst="rect">
            <a:avLst/>
          </a:prstGeom>
          <a:noFill/>
          <a:ln w="9525">
            <a:noFill/>
            <a:miter lim="800000"/>
            <a:headEnd/>
            <a:tailEnd/>
          </a:ln>
        </p:spPr>
      </p:pic>
      <p:sp>
        <p:nvSpPr>
          <p:cNvPr id="3" name="Rectangle 2"/>
          <p:cNvSpPr>
            <a:spLocks noChangeArrowheads="1"/>
          </p:cNvSpPr>
          <p:nvPr/>
        </p:nvSpPr>
        <p:spPr bwMode="auto">
          <a:xfrm>
            <a:off x="823091" y="6166766"/>
            <a:ext cx="7868949" cy="523220"/>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Charney</a:t>
            </a:r>
            <a:r>
              <a:rPr lang="en-US" sz="1400" dirty="0" smtClean="0">
                <a:latin typeface="Arial" panose="020B0604020202020204" pitchFamily="34" charset="0"/>
                <a:cs typeface="Arial" panose="020B0604020202020204" pitchFamily="34" charset="0"/>
              </a:rPr>
              <a:t>, J. G., R. </a:t>
            </a:r>
            <a:r>
              <a:rPr lang="en-US" sz="1400" dirty="0" err="1" smtClean="0">
                <a:latin typeface="Arial" panose="020B0604020202020204" pitchFamily="34" charset="0"/>
                <a:cs typeface="Arial" panose="020B0604020202020204" pitchFamily="34" charset="0"/>
              </a:rPr>
              <a:t>Fjortoft</a:t>
            </a:r>
            <a:r>
              <a:rPr lang="en-US" sz="1400" dirty="0" smtClean="0">
                <a:latin typeface="Arial" panose="020B0604020202020204" pitchFamily="34" charset="0"/>
                <a:cs typeface="Arial" panose="020B0604020202020204" pitchFamily="34" charset="0"/>
              </a:rPr>
              <a:t> and J. von Neumann, 1950: Numerical integration of the</a:t>
            </a:r>
          </a:p>
          <a:p>
            <a:r>
              <a:rPr lang="en-US" sz="1400" dirty="0" smtClean="0">
                <a:latin typeface="Arial" panose="020B0604020202020204" pitchFamily="34" charset="0"/>
                <a:cs typeface="Arial" panose="020B0604020202020204" pitchFamily="34" charset="0"/>
              </a:rPr>
              <a:t>barotropic vorticity equation. </a:t>
            </a:r>
            <a:r>
              <a:rPr lang="en-US" sz="1400" i="1" dirty="0" err="1" smtClean="0">
                <a:latin typeface="Arial" panose="020B0604020202020204" pitchFamily="34" charset="0"/>
                <a:cs typeface="Arial" panose="020B0604020202020204" pitchFamily="34" charset="0"/>
              </a:rPr>
              <a:t>Tellus</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237-254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241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381000" y="618588"/>
            <a:ext cx="4309330" cy="3801012"/>
          </a:xfrm>
          <a:prstGeom prst="rect">
            <a:avLst/>
          </a:prstGeom>
          <a:noFill/>
          <a:ln w="9525">
            <a:noFill/>
            <a:miter lim="800000"/>
            <a:headEnd/>
            <a:tailEnd/>
          </a:ln>
        </p:spPr>
      </p:pic>
      <p:pic>
        <p:nvPicPr>
          <p:cNvPr id="54275" name="Picture 3"/>
          <p:cNvPicPr>
            <a:picLocks noChangeAspect="1" noChangeArrowheads="1"/>
          </p:cNvPicPr>
          <p:nvPr/>
        </p:nvPicPr>
        <p:blipFill>
          <a:blip r:embed="rId3" cstate="print"/>
          <a:srcRect/>
          <a:stretch>
            <a:fillRect/>
          </a:stretch>
        </p:blipFill>
        <p:spPr bwMode="auto">
          <a:xfrm>
            <a:off x="4495800" y="685800"/>
            <a:ext cx="4308670" cy="3652837"/>
          </a:xfrm>
          <a:prstGeom prst="rect">
            <a:avLst/>
          </a:prstGeom>
          <a:noFill/>
          <a:ln w="9525">
            <a:noFill/>
            <a:miter lim="800000"/>
            <a:headEnd/>
            <a:tailEnd/>
          </a:ln>
        </p:spPr>
      </p:pic>
      <p:sp>
        <p:nvSpPr>
          <p:cNvPr id="4" name="TextBox 3"/>
          <p:cNvSpPr txBox="1"/>
          <p:nvPr/>
        </p:nvSpPr>
        <p:spPr>
          <a:xfrm>
            <a:off x="457200" y="4724400"/>
            <a:ext cx="8153400" cy="1200329"/>
          </a:xfrm>
          <a:prstGeom prst="rect">
            <a:avLst/>
          </a:prstGeom>
          <a:noFill/>
        </p:spPr>
        <p:txBody>
          <a:bodyPr wrap="square" rtlCol="0">
            <a:spAutoFit/>
          </a:bodyPr>
          <a:lstStyle/>
          <a:p>
            <a:pPr algn="ctr"/>
            <a:r>
              <a:rPr lang="en-US" sz="2400" dirty="0" smtClean="0">
                <a:solidFill>
                  <a:srgbClr val="002060"/>
                </a:solidFill>
              </a:rPr>
              <a:t>Observed (left) and 24-hour forecast (right) of 500 hPa geopotential heights (thick) and vorticity (thin) for 0300 GMT 31 January 1949</a:t>
            </a:r>
            <a:endParaRPr lang="en-US" sz="2400" dirty="0">
              <a:solidFill>
                <a:srgbClr val="002060"/>
              </a:solidFill>
            </a:endParaRPr>
          </a:p>
        </p:txBody>
      </p:sp>
      <p:sp>
        <p:nvSpPr>
          <p:cNvPr id="5" name="Rectangle 4"/>
          <p:cNvSpPr>
            <a:spLocks noChangeArrowheads="1"/>
          </p:cNvSpPr>
          <p:nvPr/>
        </p:nvSpPr>
        <p:spPr bwMode="auto">
          <a:xfrm>
            <a:off x="823091" y="6166766"/>
            <a:ext cx="7868949" cy="523220"/>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Charney</a:t>
            </a:r>
            <a:r>
              <a:rPr lang="en-US" sz="1400" dirty="0" smtClean="0">
                <a:latin typeface="Arial" panose="020B0604020202020204" pitchFamily="34" charset="0"/>
                <a:cs typeface="Arial" panose="020B0604020202020204" pitchFamily="34" charset="0"/>
              </a:rPr>
              <a:t>, J. G., R. </a:t>
            </a:r>
            <a:r>
              <a:rPr lang="en-US" sz="1400" dirty="0" err="1" smtClean="0">
                <a:latin typeface="Arial" panose="020B0604020202020204" pitchFamily="34" charset="0"/>
                <a:cs typeface="Arial" panose="020B0604020202020204" pitchFamily="34" charset="0"/>
              </a:rPr>
              <a:t>Fjortoft</a:t>
            </a:r>
            <a:r>
              <a:rPr lang="en-US" sz="1400" dirty="0" smtClean="0">
                <a:latin typeface="Arial" panose="020B0604020202020204" pitchFamily="34" charset="0"/>
                <a:cs typeface="Arial" panose="020B0604020202020204" pitchFamily="34" charset="0"/>
              </a:rPr>
              <a:t> and J. von Neumann, 1950: Numerical integration of the</a:t>
            </a:r>
          </a:p>
          <a:p>
            <a:r>
              <a:rPr lang="en-US" sz="1400" dirty="0" smtClean="0">
                <a:latin typeface="Arial" panose="020B0604020202020204" pitchFamily="34" charset="0"/>
                <a:cs typeface="Arial" panose="020B0604020202020204" pitchFamily="34" charset="0"/>
              </a:rPr>
              <a:t>barotropic vorticity equation. </a:t>
            </a:r>
            <a:r>
              <a:rPr lang="en-US" sz="1400" i="1" dirty="0" err="1" smtClean="0">
                <a:latin typeface="Arial" panose="020B0604020202020204" pitchFamily="34" charset="0"/>
                <a:cs typeface="Arial" panose="020B0604020202020204" pitchFamily="34" charset="0"/>
              </a:rPr>
              <a:t>Tellus</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237-254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654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28600"/>
            <a:ext cx="8229600" cy="2743200"/>
          </a:xfrm>
        </p:spPr>
        <p:txBody>
          <a:bodyPr/>
          <a:lstStyle/>
          <a:p>
            <a:r>
              <a:rPr lang="en-US" b="1" dirty="0" smtClean="0">
                <a:solidFill>
                  <a:srgbClr val="0070C0"/>
                </a:solidFill>
              </a:rPr>
              <a:t>  Early </a:t>
            </a:r>
            <a:r>
              <a:rPr lang="en-US" b="1" dirty="0">
                <a:solidFill>
                  <a:srgbClr val="0070C0"/>
                </a:solidFill>
              </a:rPr>
              <a:t>to mid </a:t>
            </a:r>
            <a:r>
              <a:rPr lang="en-US" b="1" dirty="0" smtClean="0">
                <a:solidFill>
                  <a:srgbClr val="0070C0"/>
                </a:solidFill>
              </a:rPr>
              <a:t>1960s</a:t>
            </a:r>
          </a:p>
          <a:p>
            <a:endParaRPr lang="en-US" b="1" dirty="0">
              <a:solidFill>
                <a:srgbClr val="0070C0"/>
              </a:solidFill>
            </a:endParaRPr>
          </a:p>
          <a:p>
            <a:pPr lvl="1"/>
            <a:r>
              <a:rPr lang="en-US" b="1" dirty="0">
                <a:solidFill>
                  <a:srgbClr val="0070C0"/>
                </a:solidFill>
              </a:rPr>
              <a:t>Ocean models </a:t>
            </a:r>
            <a:r>
              <a:rPr lang="en-US" b="1" dirty="0" smtClean="0">
                <a:solidFill>
                  <a:srgbClr val="0070C0"/>
                </a:solidFill>
              </a:rPr>
              <a:t>developed</a:t>
            </a:r>
          </a:p>
          <a:p>
            <a:pPr marL="342900" lvl="1" indent="0">
              <a:buNone/>
            </a:pPr>
            <a:endParaRPr lang="en-US" b="1" dirty="0">
              <a:solidFill>
                <a:srgbClr val="0070C0"/>
              </a:solidFill>
            </a:endParaRPr>
          </a:p>
          <a:p>
            <a:pPr lvl="1"/>
            <a:r>
              <a:rPr lang="en-US" b="1" dirty="0">
                <a:solidFill>
                  <a:srgbClr val="0070C0"/>
                </a:solidFill>
              </a:rPr>
              <a:t>Roles of sea ice, snow, land processes, and biosphere begin to be incorporated into general circulation models (GCMs)</a:t>
            </a:r>
          </a:p>
          <a:p>
            <a:pPr lvl="1">
              <a:buFontTx/>
              <a:buNone/>
            </a:pPr>
            <a:endParaRPr lang="en-US" dirty="0"/>
          </a:p>
        </p:txBody>
      </p:sp>
      <p:pic>
        <p:nvPicPr>
          <p:cNvPr id="10244" name="Picture 4"/>
          <p:cNvPicPr>
            <a:picLocks noChangeAspect="1" noChangeArrowheads="1"/>
          </p:cNvPicPr>
          <p:nvPr/>
        </p:nvPicPr>
        <p:blipFill>
          <a:blip r:embed="rId2" cstate="print"/>
          <a:srcRect/>
          <a:stretch>
            <a:fillRect/>
          </a:stretch>
        </p:blipFill>
        <p:spPr bwMode="auto">
          <a:xfrm>
            <a:off x="1302027" y="2284438"/>
            <a:ext cx="6530008" cy="4286226"/>
          </a:xfrm>
          <a:prstGeom prst="rect">
            <a:avLst/>
          </a:prstGeom>
          <a:noFill/>
          <a:ln w="9525">
            <a:noFill/>
            <a:miter lim="800000"/>
            <a:headEnd/>
            <a:tailEnd/>
          </a:ln>
          <a:effectLst/>
        </p:spPr>
      </p:pic>
      <p:sp>
        <p:nvSpPr>
          <p:cNvPr id="4" name="Rectangle 3"/>
          <p:cNvSpPr>
            <a:spLocks noChangeArrowheads="1"/>
          </p:cNvSpPr>
          <p:nvPr/>
        </p:nvSpPr>
        <p:spPr bwMode="auto">
          <a:xfrm>
            <a:off x="1445224" y="6416775"/>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4" end="4"/>
                                            </p:txEl>
                                          </p:spTgt>
                                        </p:tgtEl>
                                        <p:attrNameLst>
                                          <p:attrName>style.visibility</p:attrName>
                                        </p:attrNameLst>
                                      </p:cBhvr>
                                      <p:to>
                                        <p:strVal val="visible"/>
                                      </p:to>
                                    </p:set>
                                    <p:animEffect transition="in" filter="fade">
                                      <p:cBhvr>
                                        <p:cTn id="12" dur="500"/>
                                        <p:tgtEl>
                                          <p:spTgt spid="1024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500"/>
                                        <p:tgtEl>
                                          <p:spTgt spid="102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781878" y="170060"/>
            <a:ext cx="7637577" cy="6234053"/>
          </a:xfrm>
          <a:prstGeom prst="rect">
            <a:avLst/>
          </a:prstGeom>
          <a:noFill/>
          <a:ln w="9525">
            <a:noFill/>
            <a:miter lim="800000"/>
            <a:headEnd/>
            <a:tailEnd/>
          </a:ln>
        </p:spPr>
      </p:pic>
      <p:sp>
        <p:nvSpPr>
          <p:cNvPr id="3" name="Rectangle 2"/>
          <p:cNvSpPr>
            <a:spLocks noChangeArrowheads="1"/>
          </p:cNvSpPr>
          <p:nvPr/>
        </p:nvSpPr>
        <p:spPr bwMode="auto">
          <a:xfrm>
            <a:off x="1445224" y="6416775"/>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09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4"/>
          <p:cNvSpPr>
            <a:spLocks noGrp="1"/>
          </p:cNvSpPr>
          <p:nvPr>
            <p:ph type="title"/>
          </p:nvPr>
        </p:nvSpPr>
        <p:spPr/>
        <p:txBody>
          <a:bodyPr>
            <a:normAutofit/>
          </a:bodyPr>
          <a:lstStyle/>
          <a:p>
            <a:pPr eaLnBrk="1" hangingPunct="1"/>
            <a:r>
              <a:rPr lang="en-US" dirty="0" smtClean="0">
                <a:solidFill>
                  <a:srgbClr val="0000FF"/>
                </a:solidFill>
                <a:effectLst>
                  <a:outerShdw blurRad="38100" dist="38100" dir="2700000" algn="tl">
                    <a:srgbClr val="000000">
                      <a:alpha val="43137"/>
                    </a:srgbClr>
                  </a:outerShdw>
                </a:effectLst>
              </a:rPr>
              <a:t>Model Partial Differential Equations</a:t>
            </a:r>
          </a:p>
        </p:txBody>
      </p:sp>
      <p:sp>
        <p:nvSpPr>
          <p:cNvPr id="173059" name="Content Placeholder 5"/>
          <p:cNvSpPr>
            <a:spLocks noGrp="1"/>
          </p:cNvSpPr>
          <p:nvPr>
            <p:ph idx="1"/>
          </p:nvPr>
        </p:nvSpPr>
        <p:spPr>
          <a:xfrm>
            <a:off x="457200" y="1423358"/>
            <a:ext cx="8229600" cy="4977442"/>
          </a:xfrm>
        </p:spPr>
        <p:txBody>
          <a:bodyPr>
            <a:normAutofit lnSpcReduction="10000"/>
          </a:bodyPr>
          <a:lstStyle/>
          <a:p>
            <a:pPr eaLnBrk="1" hangingPunct="1"/>
            <a:r>
              <a:rPr lang="en-US" dirty="0" smtClean="0">
                <a:solidFill>
                  <a:srgbClr val="002060"/>
                </a:solidFill>
              </a:rPr>
              <a:t> Conservation of momentum</a:t>
            </a:r>
          </a:p>
          <a:p>
            <a:pPr eaLnBrk="1" hangingPunct="1"/>
            <a:endParaRPr lang="en-US" dirty="0" smtClean="0">
              <a:solidFill>
                <a:srgbClr val="002060"/>
              </a:solidFill>
            </a:endParaRPr>
          </a:p>
          <a:p>
            <a:pPr eaLnBrk="1" hangingPunct="1"/>
            <a:r>
              <a:rPr lang="en-US" dirty="0" smtClean="0">
                <a:solidFill>
                  <a:srgbClr val="002060"/>
                </a:solidFill>
              </a:rPr>
              <a:t> Conservation of mass</a:t>
            </a:r>
          </a:p>
          <a:p>
            <a:pPr eaLnBrk="1" hangingPunct="1"/>
            <a:endParaRPr lang="en-US" dirty="0" smtClean="0">
              <a:solidFill>
                <a:srgbClr val="002060"/>
              </a:solidFill>
            </a:endParaRPr>
          </a:p>
          <a:p>
            <a:pPr eaLnBrk="1" hangingPunct="1"/>
            <a:r>
              <a:rPr lang="en-US" dirty="0" smtClean="0">
                <a:solidFill>
                  <a:srgbClr val="002060"/>
                </a:solidFill>
              </a:rPr>
              <a:t> Conservation of water</a:t>
            </a:r>
          </a:p>
          <a:p>
            <a:pPr eaLnBrk="1" hangingPunct="1"/>
            <a:endParaRPr lang="en-US" dirty="0" smtClean="0">
              <a:solidFill>
                <a:srgbClr val="002060"/>
              </a:solidFill>
            </a:endParaRPr>
          </a:p>
          <a:p>
            <a:pPr eaLnBrk="1" hangingPunct="1"/>
            <a:r>
              <a:rPr lang="en-US" dirty="0" smtClean="0">
                <a:solidFill>
                  <a:srgbClr val="002060"/>
                </a:solidFill>
              </a:rPr>
              <a:t> Conservation of certain chemical species</a:t>
            </a:r>
          </a:p>
          <a:p>
            <a:pPr eaLnBrk="1" hangingPunct="1"/>
            <a:endParaRPr lang="en-US" dirty="0" smtClean="0">
              <a:solidFill>
                <a:srgbClr val="002060"/>
              </a:solidFill>
            </a:endParaRPr>
          </a:p>
          <a:p>
            <a:pPr eaLnBrk="1" hangingPunct="1"/>
            <a:r>
              <a:rPr lang="en-US" dirty="0" smtClean="0">
                <a:solidFill>
                  <a:srgbClr val="002060"/>
                </a:solidFill>
              </a:rPr>
              <a:t> First law of Thermodynamics</a:t>
            </a:r>
          </a:p>
          <a:p>
            <a:pPr eaLnBrk="1" hangingPunct="1"/>
            <a:endParaRPr lang="en-US" dirty="0" smtClean="0">
              <a:solidFill>
                <a:srgbClr val="002060"/>
              </a:solidFill>
            </a:endParaRPr>
          </a:p>
          <a:p>
            <a:pPr eaLnBrk="1" hangingPunct="1"/>
            <a:r>
              <a:rPr lang="en-US" dirty="0" smtClean="0">
                <a:solidFill>
                  <a:srgbClr val="002060"/>
                </a:solidFill>
              </a:rPr>
              <a:t> Equation of state</a:t>
            </a:r>
          </a:p>
          <a:p>
            <a:pPr eaLnBrk="1" hangingPunct="1"/>
            <a:endParaRPr lang="en-US" dirty="0" smtClean="0">
              <a:solidFill>
                <a:srgbClr val="002060"/>
              </a:solidFill>
            </a:endParaRPr>
          </a:p>
          <a:p>
            <a:pPr eaLnBrk="1" hangingPunct="1"/>
            <a:r>
              <a:rPr lang="en-US" dirty="0" smtClean="0">
                <a:solidFill>
                  <a:srgbClr val="002060"/>
                </a:solidFill>
              </a:rPr>
              <a:t> Radiative transfer equations</a:t>
            </a:r>
          </a:p>
        </p:txBody>
      </p:sp>
    </p:spTree>
    <p:extLst>
      <p:ext uri="{BB962C8B-B14F-4D97-AF65-F5344CB8AC3E}">
        <p14:creationId xmlns:p14="http://schemas.microsoft.com/office/powerpoint/2010/main" val="275854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fade">
                                      <p:cBhvr>
                                        <p:cTn id="7" dur="500"/>
                                        <p:tgtEl>
                                          <p:spTgt spid="173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059">
                                            <p:txEl>
                                              <p:pRg st="2" end="2"/>
                                            </p:txEl>
                                          </p:spTgt>
                                        </p:tgtEl>
                                        <p:attrNameLst>
                                          <p:attrName>style.visibility</p:attrName>
                                        </p:attrNameLst>
                                      </p:cBhvr>
                                      <p:to>
                                        <p:strVal val="visible"/>
                                      </p:to>
                                    </p:set>
                                    <p:animEffect transition="in" filter="fade">
                                      <p:cBhvr>
                                        <p:cTn id="12" dur="500"/>
                                        <p:tgtEl>
                                          <p:spTgt spid="1730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059">
                                            <p:txEl>
                                              <p:pRg st="4" end="4"/>
                                            </p:txEl>
                                          </p:spTgt>
                                        </p:tgtEl>
                                        <p:attrNameLst>
                                          <p:attrName>style.visibility</p:attrName>
                                        </p:attrNameLst>
                                      </p:cBhvr>
                                      <p:to>
                                        <p:strVal val="visible"/>
                                      </p:to>
                                    </p:set>
                                    <p:animEffect transition="in" filter="fade">
                                      <p:cBhvr>
                                        <p:cTn id="17" dur="500"/>
                                        <p:tgtEl>
                                          <p:spTgt spid="1730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059">
                                            <p:txEl>
                                              <p:pRg st="6" end="6"/>
                                            </p:txEl>
                                          </p:spTgt>
                                        </p:tgtEl>
                                        <p:attrNameLst>
                                          <p:attrName>style.visibility</p:attrName>
                                        </p:attrNameLst>
                                      </p:cBhvr>
                                      <p:to>
                                        <p:strVal val="visible"/>
                                      </p:to>
                                    </p:set>
                                    <p:animEffect transition="in" filter="fade">
                                      <p:cBhvr>
                                        <p:cTn id="22" dur="500"/>
                                        <p:tgtEl>
                                          <p:spTgt spid="17305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3059">
                                            <p:txEl>
                                              <p:pRg st="8" end="8"/>
                                            </p:txEl>
                                          </p:spTgt>
                                        </p:tgtEl>
                                        <p:attrNameLst>
                                          <p:attrName>style.visibility</p:attrName>
                                        </p:attrNameLst>
                                      </p:cBhvr>
                                      <p:to>
                                        <p:strVal val="visible"/>
                                      </p:to>
                                    </p:set>
                                    <p:animEffect transition="in" filter="fade">
                                      <p:cBhvr>
                                        <p:cTn id="27" dur="500"/>
                                        <p:tgtEl>
                                          <p:spTgt spid="17305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059">
                                            <p:txEl>
                                              <p:pRg st="10" end="10"/>
                                            </p:txEl>
                                          </p:spTgt>
                                        </p:tgtEl>
                                        <p:attrNameLst>
                                          <p:attrName>style.visibility</p:attrName>
                                        </p:attrNameLst>
                                      </p:cBhvr>
                                      <p:to>
                                        <p:strVal val="visible"/>
                                      </p:to>
                                    </p:set>
                                    <p:animEffect transition="in" filter="fade">
                                      <p:cBhvr>
                                        <p:cTn id="32" dur="500"/>
                                        <p:tgtEl>
                                          <p:spTgt spid="17305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3059">
                                            <p:txEl>
                                              <p:pRg st="12" end="12"/>
                                            </p:txEl>
                                          </p:spTgt>
                                        </p:tgtEl>
                                        <p:attrNameLst>
                                          <p:attrName>style.visibility</p:attrName>
                                        </p:attrNameLst>
                                      </p:cBhvr>
                                      <p:to>
                                        <p:strVal val="visible"/>
                                      </p:to>
                                    </p:set>
                                    <p:animEffect transition="in" filter="fade">
                                      <p:cBhvr>
                                        <p:cTn id="37" dur="500"/>
                                        <p:tgtEl>
                                          <p:spTgt spid="17305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69" y="5797826"/>
            <a:ext cx="8077200" cy="338554"/>
          </a:xfrm>
          <a:prstGeom prst="rect">
            <a:avLst/>
          </a:prstGeom>
          <a:noFill/>
        </p:spPr>
        <p:txBody>
          <a:bodyPr wrap="square" rtlCol="0">
            <a:spAutoFit/>
          </a:bodyPr>
          <a:lstStyle/>
          <a:p>
            <a:pPr algn="ctr"/>
            <a:r>
              <a:rPr lang="en-US" sz="1600" b="1" dirty="0" smtClean="0">
                <a:solidFill>
                  <a:srgbClr val="0070C0"/>
                </a:solidFill>
                <a:latin typeface="Arial" panose="020B0604020202020204" pitchFamily="34" charset="0"/>
                <a:cs typeface="Arial" panose="020B0604020202020204" pitchFamily="34" charset="0"/>
              </a:rPr>
              <a:t>Upper curves: Northern Hemisphere; Lower curves: Southern Hemisphere</a:t>
            </a:r>
            <a:endParaRPr lang="en-US" sz="1600" b="1"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1219200" y="379047"/>
            <a:ext cx="6858000" cy="1015663"/>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500 hPa anomaly correlations</a:t>
            </a:r>
          </a:p>
          <a:p>
            <a:pPr algn="ctr"/>
            <a:r>
              <a:rPr lang="en-US" b="1" dirty="0" smtClean="0">
                <a:solidFill>
                  <a:srgbClr val="0000FF"/>
                </a:solidFill>
                <a:latin typeface="Arial" panose="020B0604020202020204" pitchFamily="34" charset="0"/>
                <a:cs typeface="Arial" panose="020B0604020202020204" pitchFamily="34" charset="0"/>
              </a:rPr>
              <a:t>(Forecast model of the European Centre for Medium Range Weather Forecasts)</a:t>
            </a:r>
            <a:endParaRPr lang="en-US" b="1" dirty="0">
              <a:solidFill>
                <a:srgbClr val="0000FF"/>
              </a:solidFill>
              <a:latin typeface="Arial" panose="020B0604020202020204" pitchFamily="34" charset="0"/>
              <a:cs typeface="Arial" panose="020B0604020202020204" pitchFamily="34" charset="0"/>
            </a:endParaRPr>
          </a:p>
        </p:txBody>
      </p:sp>
      <p:pic>
        <p:nvPicPr>
          <p:cNvPr id="10242" name="Picture 2" descr="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r="49414"/>
          <a:stretch/>
        </p:blipFill>
        <p:spPr bwMode="auto">
          <a:xfrm>
            <a:off x="1142931" y="1476600"/>
            <a:ext cx="7010538" cy="38408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445224" y="6416775"/>
            <a:ext cx="4203395"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World Meteorological Organization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128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384851" y="182217"/>
            <a:ext cx="6089374" cy="6089374"/>
          </a:xfrm>
          <a:prstGeom prst="rect">
            <a:avLst/>
          </a:prstGeom>
          <a:noFill/>
          <a:ln w="9525">
            <a:noFill/>
            <a:miter lim="800000"/>
            <a:headEnd/>
            <a:tailEnd/>
          </a:ln>
        </p:spPr>
      </p:pic>
      <p:sp>
        <p:nvSpPr>
          <p:cNvPr id="3" name="Rectangle 2"/>
          <p:cNvSpPr>
            <a:spLocks noChangeArrowheads="1"/>
          </p:cNvSpPr>
          <p:nvPr/>
        </p:nvSpPr>
        <p:spPr bwMode="auto">
          <a:xfrm>
            <a:off x="1077476" y="6386957"/>
            <a:ext cx="710297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National Center for Atmospheric Research, National Science Foundation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3628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1580322" y="238539"/>
            <a:ext cx="6082748" cy="6082748"/>
          </a:xfrm>
          <a:prstGeom prst="rect">
            <a:avLst/>
          </a:prstGeom>
          <a:noFill/>
          <a:ln w="9525">
            <a:noFill/>
            <a:miter lim="800000"/>
            <a:headEnd/>
            <a:tailEnd/>
          </a:ln>
        </p:spPr>
      </p:pic>
      <p:sp>
        <p:nvSpPr>
          <p:cNvPr id="3" name="Rectangle 2"/>
          <p:cNvSpPr>
            <a:spLocks noChangeArrowheads="1"/>
          </p:cNvSpPr>
          <p:nvPr/>
        </p:nvSpPr>
        <p:spPr bwMode="auto">
          <a:xfrm>
            <a:off x="1077476" y="6386957"/>
            <a:ext cx="710297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National Center for Atmospheric Research, National Science Foundation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402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54778"/>
            <a:ext cx="7886700" cy="1325563"/>
          </a:xfrm>
        </p:spPr>
        <p:txBody>
          <a:bodyPr/>
          <a:lstStyle/>
          <a:p>
            <a:r>
              <a:rPr lang="en-US" dirty="0" smtClean="0">
                <a:solidFill>
                  <a:srgbClr val="0000FF"/>
                </a:solidFill>
              </a:rPr>
              <a:t>Weather versus Climate</a:t>
            </a:r>
            <a:endParaRPr lang="en-US" dirty="0">
              <a:solidFill>
                <a:srgbClr val="0000FF"/>
              </a:solidFill>
            </a:endParaRPr>
          </a:p>
        </p:txBody>
      </p:sp>
    </p:spTree>
    <p:extLst>
      <p:ext uri="{BB962C8B-B14F-4D97-AF65-F5344CB8AC3E}">
        <p14:creationId xmlns:p14="http://schemas.microsoft.com/office/powerpoint/2010/main" val="2644492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17" y="2276587"/>
            <a:ext cx="7370079" cy="3974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717" y="430999"/>
            <a:ext cx="2671248" cy="1745144"/>
          </a:xfrm>
          <a:prstGeom prst="rect">
            <a:avLst/>
          </a:prstGeom>
        </p:spPr>
      </p:pic>
      <p:sp>
        <p:nvSpPr>
          <p:cNvPr id="4" name="Rectangle 3"/>
          <p:cNvSpPr>
            <a:spLocks noChangeArrowheads="1"/>
          </p:cNvSpPr>
          <p:nvPr/>
        </p:nvSpPr>
        <p:spPr bwMode="auto">
          <a:xfrm>
            <a:off x="6394910" y="6426713"/>
            <a:ext cx="228460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a:t>
            </a:r>
            <a:endParaRPr lang="en-US" sz="1400"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5864" y="416109"/>
            <a:ext cx="2694040" cy="1760034"/>
          </a:xfrm>
          <a:prstGeom prst="rect">
            <a:avLst/>
          </a:prstGeom>
        </p:spPr>
      </p:pic>
      <p:cxnSp>
        <p:nvCxnSpPr>
          <p:cNvPr id="7" name="Straight Connector 6"/>
          <p:cNvCxnSpPr/>
          <p:nvPr/>
        </p:nvCxnSpPr>
        <p:spPr>
          <a:xfrm flipH="1" flipV="1">
            <a:off x="1331843" y="2037522"/>
            <a:ext cx="1858618" cy="188843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399183" y="2101061"/>
            <a:ext cx="526774" cy="1308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854148" y="2037522"/>
            <a:ext cx="119269"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500191" y="2037522"/>
            <a:ext cx="1391479" cy="14709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4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sz="3600" b="1" dirty="0">
                <a:solidFill>
                  <a:srgbClr val="0000FF"/>
                </a:solidFill>
                <a:effectLst>
                  <a:outerShdw blurRad="38100" dist="38100" dir="2700000" algn="tl">
                    <a:srgbClr val="000000">
                      <a:alpha val="43137"/>
                    </a:srgbClr>
                  </a:outerShdw>
                </a:effectLst>
              </a:rPr>
              <a:t>What is in a climate model?</a:t>
            </a:r>
          </a:p>
        </p:txBody>
      </p:sp>
      <p:sp>
        <p:nvSpPr>
          <p:cNvPr id="15363" name="Rectangle 3"/>
          <p:cNvSpPr>
            <a:spLocks noGrp="1" noChangeArrowheads="1"/>
          </p:cNvSpPr>
          <p:nvPr>
            <p:ph type="body" idx="1"/>
          </p:nvPr>
        </p:nvSpPr>
        <p:spPr/>
        <p:txBody>
          <a:bodyPr>
            <a:normAutofit lnSpcReduction="10000"/>
          </a:bodyPr>
          <a:lstStyle/>
          <a:p>
            <a:pPr>
              <a:lnSpc>
                <a:spcPct val="90000"/>
              </a:lnSpc>
            </a:pPr>
            <a:r>
              <a:rPr lang="en-US" b="1" dirty="0" smtClean="0">
                <a:solidFill>
                  <a:srgbClr val="0070C0"/>
                </a:solidFill>
              </a:rPr>
              <a:t> Atmospheric </a:t>
            </a:r>
            <a:r>
              <a:rPr lang="en-US" b="1" dirty="0">
                <a:solidFill>
                  <a:srgbClr val="0070C0"/>
                </a:solidFill>
              </a:rPr>
              <a:t>general circulation model</a:t>
            </a:r>
          </a:p>
          <a:p>
            <a:pPr lvl="1">
              <a:lnSpc>
                <a:spcPct val="90000"/>
              </a:lnSpc>
            </a:pPr>
            <a:r>
              <a:rPr lang="en-US" b="1" dirty="0">
                <a:solidFill>
                  <a:srgbClr val="0070C0"/>
                </a:solidFill>
              </a:rPr>
              <a:t>Dynamics</a:t>
            </a:r>
          </a:p>
          <a:p>
            <a:pPr lvl="1">
              <a:lnSpc>
                <a:spcPct val="90000"/>
              </a:lnSpc>
            </a:pPr>
            <a:r>
              <a:rPr lang="en-US" b="1" dirty="0">
                <a:solidFill>
                  <a:srgbClr val="0070C0"/>
                </a:solidFill>
              </a:rPr>
              <a:t>Sub-grid scale parameterized physics processes</a:t>
            </a:r>
          </a:p>
          <a:p>
            <a:pPr lvl="2">
              <a:lnSpc>
                <a:spcPct val="90000"/>
              </a:lnSpc>
            </a:pPr>
            <a:r>
              <a:rPr lang="en-US" b="1" dirty="0">
                <a:solidFill>
                  <a:srgbClr val="0070C0"/>
                </a:solidFill>
              </a:rPr>
              <a:t>Turbulence, solar/infrared radiation transport, clouds.</a:t>
            </a:r>
          </a:p>
          <a:p>
            <a:pPr>
              <a:lnSpc>
                <a:spcPct val="90000"/>
              </a:lnSpc>
            </a:pPr>
            <a:r>
              <a:rPr lang="en-US" b="1" dirty="0" smtClean="0">
                <a:solidFill>
                  <a:srgbClr val="0070C0"/>
                </a:solidFill>
              </a:rPr>
              <a:t> Oceanic </a:t>
            </a:r>
            <a:r>
              <a:rPr lang="en-US" b="1" dirty="0">
                <a:solidFill>
                  <a:srgbClr val="0070C0"/>
                </a:solidFill>
              </a:rPr>
              <a:t>general circulation model</a:t>
            </a:r>
          </a:p>
          <a:p>
            <a:pPr lvl="1">
              <a:lnSpc>
                <a:spcPct val="90000"/>
              </a:lnSpc>
            </a:pPr>
            <a:r>
              <a:rPr lang="en-US" b="1" dirty="0">
                <a:solidFill>
                  <a:srgbClr val="0070C0"/>
                </a:solidFill>
              </a:rPr>
              <a:t>Dynamics (mostly)</a:t>
            </a:r>
          </a:p>
          <a:p>
            <a:pPr>
              <a:lnSpc>
                <a:spcPct val="90000"/>
              </a:lnSpc>
            </a:pPr>
            <a:r>
              <a:rPr lang="en-US" b="1" dirty="0" smtClean="0">
                <a:solidFill>
                  <a:srgbClr val="0070C0"/>
                </a:solidFill>
              </a:rPr>
              <a:t> Sea </a:t>
            </a:r>
            <a:r>
              <a:rPr lang="en-US" b="1" dirty="0">
                <a:solidFill>
                  <a:srgbClr val="0070C0"/>
                </a:solidFill>
              </a:rPr>
              <a:t>ice model</a:t>
            </a:r>
          </a:p>
          <a:p>
            <a:pPr lvl="1">
              <a:lnSpc>
                <a:spcPct val="90000"/>
              </a:lnSpc>
            </a:pPr>
            <a:r>
              <a:rPr lang="en-US" b="1" dirty="0">
                <a:solidFill>
                  <a:srgbClr val="0070C0"/>
                </a:solidFill>
              </a:rPr>
              <a:t>Viscous elastic plastic dynamics</a:t>
            </a:r>
          </a:p>
          <a:p>
            <a:pPr lvl="1">
              <a:lnSpc>
                <a:spcPct val="90000"/>
              </a:lnSpc>
            </a:pPr>
            <a:r>
              <a:rPr lang="en-US" b="1" dirty="0">
                <a:solidFill>
                  <a:srgbClr val="0070C0"/>
                </a:solidFill>
              </a:rPr>
              <a:t>Thermodynamics</a:t>
            </a:r>
          </a:p>
          <a:p>
            <a:pPr>
              <a:lnSpc>
                <a:spcPct val="90000"/>
              </a:lnSpc>
            </a:pPr>
            <a:r>
              <a:rPr lang="en-US" b="1" dirty="0" smtClean="0">
                <a:solidFill>
                  <a:srgbClr val="0070C0"/>
                </a:solidFill>
              </a:rPr>
              <a:t> Land </a:t>
            </a:r>
            <a:r>
              <a:rPr lang="en-US" b="1" dirty="0">
                <a:solidFill>
                  <a:srgbClr val="0070C0"/>
                </a:solidFill>
              </a:rPr>
              <a:t>Model</a:t>
            </a:r>
          </a:p>
          <a:p>
            <a:pPr lvl="1">
              <a:lnSpc>
                <a:spcPct val="90000"/>
              </a:lnSpc>
            </a:pPr>
            <a:r>
              <a:rPr lang="en-US" b="1" dirty="0">
                <a:solidFill>
                  <a:srgbClr val="0070C0"/>
                </a:solidFill>
              </a:rPr>
              <a:t>Energy and moisture budgets</a:t>
            </a:r>
          </a:p>
          <a:p>
            <a:pPr lvl="1">
              <a:lnSpc>
                <a:spcPct val="90000"/>
              </a:lnSpc>
            </a:pPr>
            <a:r>
              <a:rPr lang="en-US" b="1" dirty="0">
                <a:solidFill>
                  <a:srgbClr val="0070C0"/>
                </a:solidFill>
              </a:rPr>
              <a:t>Biology</a:t>
            </a:r>
          </a:p>
          <a:p>
            <a:pPr>
              <a:lnSpc>
                <a:spcPct val="90000"/>
              </a:lnSpc>
            </a:pPr>
            <a:r>
              <a:rPr lang="en-US" b="1" dirty="0" smtClean="0">
                <a:solidFill>
                  <a:srgbClr val="0070C0"/>
                </a:solidFill>
              </a:rPr>
              <a:t> Chemistry</a:t>
            </a:r>
            <a:endParaRPr lang="en-US" b="1" dirty="0">
              <a:solidFill>
                <a:srgbClr val="0070C0"/>
              </a:solidFill>
            </a:endParaRPr>
          </a:p>
          <a:p>
            <a:pPr lvl="1">
              <a:lnSpc>
                <a:spcPct val="90000"/>
              </a:lnSpc>
            </a:pPr>
            <a:r>
              <a:rPr lang="en-US" b="1" dirty="0">
                <a:solidFill>
                  <a:srgbClr val="0070C0"/>
                </a:solidFill>
              </a:rPr>
              <a:t>Tracer advection, possibly stiff rate equations.</a:t>
            </a:r>
          </a:p>
        </p:txBody>
      </p:sp>
    </p:spTree>
    <p:extLst>
      <p:ext uri="{BB962C8B-B14F-4D97-AF65-F5344CB8AC3E}">
        <p14:creationId xmlns:p14="http://schemas.microsoft.com/office/powerpoint/2010/main" val="398237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500"/>
                                        <p:tgtEl>
                                          <p:spTgt spid="1536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363">
                                            <p:txEl>
                                              <p:pRg st="3" end="3"/>
                                            </p:txEl>
                                          </p:spTgt>
                                        </p:tgtEl>
                                        <p:attrNameLst>
                                          <p:attrName>style.visibility</p:attrName>
                                        </p:attrNameLst>
                                      </p:cBhvr>
                                      <p:to>
                                        <p:strVal val="visible"/>
                                      </p:to>
                                    </p:set>
                                    <p:animEffect transition="in" filter="fade">
                                      <p:cBhvr>
                                        <p:cTn id="20" dur="500"/>
                                        <p:tgtEl>
                                          <p:spTgt spid="1536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363">
                                            <p:txEl>
                                              <p:pRg st="4" end="4"/>
                                            </p:txEl>
                                          </p:spTgt>
                                        </p:tgtEl>
                                        <p:attrNameLst>
                                          <p:attrName>style.visibility</p:attrName>
                                        </p:attrNameLst>
                                      </p:cBhvr>
                                      <p:to>
                                        <p:strVal val="visible"/>
                                      </p:to>
                                    </p:set>
                                    <p:animEffect transition="in" filter="fade">
                                      <p:cBhvr>
                                        <p:cTn id="25" dur="500"/>
                                        <p:tgtEl>
                                          <p:spTgt spid="1536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363">
                                            <p:txEl>
                                              <p:pRg st="5" end="5"/>
                                            </p:txEl>
                                          </p:spTgt>
                                        </p:tgtEl>
                                        <p:attrNameLst>
                                          <p:attrName>style.visibility</p:attrName>
                                        </p:attrNameLst>
                                      </p:cBhvr>
                                      <p:to>
                                        <p:strVal val="visible"/>
                                      </p:to>
                                    </p:set>
                                    <p:animEffect transition="in" filter="fade">
                                      <p:cBhvr>
                                        <p:cTn id="28" dur="500"/>
                                        <p:tgtEl>
                                          <p:spTgt spid="1536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363">
                                            <p:txEl>
                                              <p:pRg st="6" end="6"/>
                                            </p:txEl>
                                          </p:spTgt>
                                        </p:tgtEl>
                                        <p:attrNameLst>
                                          <p:attrName>style.visibility</p:attrName>
                                        </p:attrNameLst>
                                      </p:cBhvr>
                                      <p:to>
                                        <p:strVal val="visible"/>
                                      </p:to>
                                    </p:set>
                                    <p:animEffect transition="in" filter="fade">
                                      <p:cBhvr>
                                        <p:cTn id="33" dur="500"/>
                                        <p:tgtEl>
                                          <p:spTgt spid="1536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363">
                                            <p:txEl>
                                              <p:pRg st="7" end="7"/>
                                            </p:txEl>
                                          </p:spTgt>
                                        </p:tgtEl>
                                        <p:attrNameLst>
                                          <p:attrName>style.visibility</p:attrName>
                                        </p:attrNameLst>
                                      </p:cBhvr>
                                      <p:to>
                                        <p:strVal val="visible"/>
                                      </p:to>
                                    </p:set>
                                    <p:animEffect transition="in" filter="fade">
                                      <p:cBhvr>
                                        <p:cTn id="38" dur="500"/>
                                        <p:tgtEl>
                                          <p:spTgt spid="1536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5363">
                                            <p:txEl>
                                              <p:pRg st="8" end="8"/>
                                            </p:txEl>
                                          </p:spTgt>
                                        </p:tgtEl>
                                        <p:attrNameLst>
                                          <p:attrName>style.visibility</p:attrName>
                                        </p:attrNameLst>
                                      </p:cBhvr>
                                      <p:to>
                                        <p:strVal val="visible"/>
                                      </p:to>
                                    </p:set>
                                    <p:animEffect transition="in" filter="fade">
                                      <p:cBhvr>
                                        <p:cTn id="41" dur="500"/>
                                        <p:tgtEl>
                                          <p:spTgt spid="1536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363">
                                            <p:txEl>
                                              <p:pRg st="9" end="9"/>
                                            </p:txEl>
                                          </p:spTgt>
                                        </p:tgtEl>
                                        <p:attrNameLst>
                                          <p:attrName>style.visibility</p:attrName>
                                        </p:attrNameLst>
                                      </p:cBhvr>
                                      <p:to>
                                        <p:strVal val="visible"/>
                                      </p:to>
                                    </p:set>
                                    <p:animEffect transition="in" filter="fade">
                                      <p:cBhvr>
                                        <p:cTn id="46" dur="500"/>
                                        <p:tgtEl>
                                          <p:spTgt spid="1536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363">
                                            <p:txEl>
                                              <p:pRg st="10" end="10"/>
                                            </p:txEl>
                                          </p:spTgt>
                                        </p:tgtEl>
                                        <p:attrNameLst>
                                          <p:attrName>style.visibility</p:attrName>
                                        </p:attrNameLst>
                                      </p:cBhvr>
                                      <p:to>
                                        <p:strVal val="visible"/>
                                      </p:to>
                                    </p:set>
                                    <p:animEffect transition="in" filter="fade">
                                      <p:cBhvr>
                                        <p:cTn id="51" dur="500"/>
                                        <p:tgtEl>
                                          <p:spTgt spid="15363">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5363">
                                            <p:txEl>
                                              <p:pRg st="11" end="11"/>
                                            </p:txEl>
                                          </p:spTgt>
                                        </p:tgtEl>
                                        <p:attrNameLst>
                                          <p:attrName>style.visibility</p:attrName>
                                        </p:attrNameLst>
                                      </p:cBhvr>
                                      <p:to>
                                        <p:strVal val="visible"/>
                                      </p:to>
                                    </p:set>
                                    <p:animEffect transition="in" filter="fade">
                                      <p:cBhvr>
                                        <p:cTn id="54" dur="500"/>
                                        <p:tgtEl>
                                          <p:spTgt spid="1536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363">
                                            <p:txEl>
                                              <p:pRg st="12" end="12"/>
                                            </p:txEl>
                                          </p:spTgt>
                                        </p:tgtEl>
                                        <p:attrNameLst>
                                          <p:attrName>style.visibility</p:attrName>
                                        </p:attrNameLst>
                                      </p:cBhvr>
                                      <p:to>
                                        <p:strVal val="visible"/>
                                      </p:to>
                                    </p:set>
                                    <p:animEffect transition="in" filter="fade">
                                      <p:cBhvr>
                                        <p:cTn id="59" dur="500"/>
                                        <p:tgtEl>
                                          <p:spTgt spid="15363">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5363">
                                            <p:txEl>
                                              <p:pRg st="13" end="13"/>
                                            </p:txEl>
                                          </p:spTgt>
                                        </p:tgtEl>
                                        <p:attrNameLst>
                                          <p:attrName>style.visibility</p:attrName>
                                        </p:attrNameLst>
                                      </p:cBhvr>
                                      <p:to>
                                        <p:strVal val="visible"/>
                                      </p:to>
                                    </p:set>
                                    <p:animEffect transition="in" filter="fade">
                                      <p:cBhvr>
                                        <p:cTn id="62" dur="500"/>
                                        <p:tgtEl>
                                          <p:spTgt spid="1536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flowchart"/>
          <p:cNvPicPr>
            <a:picLocks noChangeAspect="1" noChangeArrowheads="1"/>
          </p:cNvPicPr>
          <p:nvPr/>
        </p:nvPicPr>
        <p:blipFill>
          <a:blip r:embed="rId3" cstate="print"/>
          <a:srcRect/>
          <a:stretch>
            <a:fillRect/>
          </a:stretch>
        </p:blipFill>
        <p:spPr bwMode="auto">
          <a:xfrm>
            <a:off x="457200" y="342900"/>
            <a:ext cx="7941365" cy="5956024"/>
          </a:xfrm>
          <a:prstGeom prst="rect">
            <a:avLst/>
          </a:prstGeom>
          <a:noFill/>
        </p:spPr>
      </p:pic>
      <p:sp>
        <p:nvSpPr>
          <p:cNvPr id="3" name="Rectangle 2"/>
          <p:cNvSpPr>
            <a:spLocks noChangeArrowheads="1"/>
          </p:cNvSpPr>
          <p:nvPr/>
        </p:nvSpPr>
        <p:spPr bwMode="auto">
          <a:xfrm>
            <a:off x="6394910" y="6426713"/>
            <a:ext cx="1848583"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202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4267200" cy="1828800"/>
          </a:xfrm>
        </p:spPr>
        <p:txBody>
          <a:bodyPr/>
          <a:lstStyle/>
          <a:p>
            <a:r>
              <a:rPr lang="en-US" sz="4000" b="1" dirty="0">
                <a:solidFill>
                  <a:srgbClr val="0070C0"/>
                </a:solidFill>
                <a:effectLst>
                  <a:outerShdw blurRad="38100" dist="38100" dir="2700000" algn="tl">
                    <a:srgbClr val="000000">
                      <a:alpha val="43137"/>
                    </a:srgbClr>
                  </a:outerShdw>
                </a:effectLst>
              </a:rPr>
              <a:t>Modern climate models</a:t>
            </a:r>
            <a:endParaRPr lang="en-US" b="1" dirty="0">
              <a:solidFill>
                <a:srgbClr val="0070C0"/>
              </a:solidFill>
              <a:effectLst>
                <a:outerShdw blurRad="38100" dist="38100" dir="2700000" algn="tl">
                  <a:srgbClr val="000000">
                    <a:alpha val="43137"/>
                  </a:srgbClr>
                </a:outerShdw>
              </a:effectLst>
            </a:endParaRPr>
          </a:p>
        </p:txBody>
      </p:sp>
      <p:sp>
        <p:nvSpPr>
          <p:cNvPr id="6148" name="Text Box 4"/>
          <p:cNvSpPr txBox="1">
            <a:spLocks noChangeArrowheads="1"/>
          </p:cNvSpPr>
          <p:nvPr/>
        </p:nvSpPr>
        <p:spPr bwMode="auto">
          <a:xfrm>
            <a:off x="4191000" y="0"/>
            <a:ext cx="4800600" cy="6463308"/>
          </a:xfrm>
          <a:prstGeom prst="rect">
            <a:avLst/>
          </a:prstGeom>
          <a:noFill/>
          <a:ln w="9525">
            <a:noFill/>
            <a:miter lim="800000"/>
            <a:headEnd/>
            <a:tailEnd/>
          </a:ln>
        </p:spPr>
        <p:txBody>
          <a:bodyPr>
            <a:spAutoFit/>
          </a:bodyPr>
          <a:lstStyle/>
          <a:p>
            <a:pPr marL="342900" indent="-342900">
              <a:buBlip>
                <a:blip r:embed="rId3"/>
              </a:buBlip>
            </a:pPr>
            <a:r>
              <a:rPr lang="en-US" b="1" dirty="0">
                <a:solidFill>
                  <a:srgbClr val="FF0000"/>
                </a:solidFill>
                <a:latin typeface="Arial" panose="020B0604020202020204" pitchFamily="34" charset="0"/>
                <a:cs typeface="Arial" panose="020B0604020202020204" pitchFamily="34" charset="0"/>
              </a:rPr>
              <a:t>Forcing:</a:t>
            </a:r>
            <a:r>
              <a:rPr lang="en-US" b="1" dirty="0">
                <a:latin typeface="Arial" panose="020B0604020202020204" pitchFamily="34" charset="0"/>
                <a:cs typeface="Arial" panose="020B0604020202020204" pitchFamily="34" charset="0"/>
              </a:rPr>
              <a:t>  solar irradiance, </a:t>
            </a:r>
            <a:r>
              <a:rPr lang="en-US" b="1" dirty="0" smtClean="0">
                <a:latin typeface="Arial" panose="020B0604020202020204" pitchFamily="34" charset="0"/>
                <a:cs typeface="Arial" panose="020B0604020202020204" pitchFamily="34" charset="0"/>
              </a:rPr>
              <a:t>natural and anthropogenic aerosols</a:t>
            </a:r>
            <a:r>
              <a:rPr lang="en-US" b="1" dirty="0">
                <a:latin typeface="Arial" panose="020B0604020202020204" pitchFamily="34" charset="0"/>
                <a:cs typeface="Arial" panose="020B0604020202020204" pitchFamily="34" charset="0"/>
              </a:rPr>
              <a:t>, greenhouse </a:t>
            </a:r>
            <a:r>
              <a:rPr lang="en-US" b="1" dirty="0" smtClean="0">
                <a:latin typeface="Arial" panose="020B0604020202020204" pitchFamily="34" charset="0"/>
                <a:cs typeface="Arial" panose="020B0604020202020204" pitchFamily="34" charset="0"/>
              </a:rPr>
              <a:t>gases</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Variables:</a:t>
            </a:r>
            <a:r>
              <a:rPr lang="en-US" b="1" dirty="0" smtClean="0">
                <a:latin typeface="Arial" panose="020B0604020202020204" pitchFamily="34" charset="0"/>
                <a:cs typeface="Arial" panose="020B0604020202020204" pitchFamily="34" charset="0"/>
              </a:rPr>
              <a:t> Temperature, pressure, </a:t>
            </a:r>
            <a:r>
              <a:rPr lang="en-US" b="1" dirty="0">
                <a:latin typeface="Arial" panose="020B0604020202020204" pitchFamily="34" charset="0"/>
                <a:cs typeface="Arial" panose="020B0604020202020204" pitchFamily="34" charset="0"/>
              </a:rPr>
              <a:t>wind, </a:t>
            </a:r>
            <a:r>
              <a:rPr lang="en-US" b="1" dirty="0" smtClean="0">
                <a:latin typeface="Arial" panose="020B0604020202020204" pitchFamily="34" charset="0"/>
                <a:cs typeface="Arial" panose="020B0604020202020204" pitchFamily="34" charset="0"/>
              </a:rPr>
              <a:t>water </a:t>
            </a:r>
            <a:r>
              <a:rPr lang="en-US" b="1" dirty="0">
                <a:latin typeface="Arial" panose="020B0604020202020204" pitchFamily="34" charset="0"/>
                <a:cs typeface="Arial" panose="020B0604020202020204" pitchFamily="34" charset="0"/>
              </a:rPr>
              <a:t>vapor, clouds, soil moisture, ocean </a:t>
            </a:r>
            <a:r>
              <a:rPr lang="en-US" b="1" dirty="0" smtClean="0">
                <a:latin typeface="Arial" panose="020B0604020202020204" pitchFamily="34" charset="0"/>
                <a:cs typeface="Arial" panose="020B0604020202020204" pitchFamily="34" charset="0"/>
              </a:rPr>
              <a:t>currents, </a:t>
            </a:r>
            <a:r>
              <a:rPr lang="en-US" b="1" dirty="0">
                <a:latin typeface="Arial" panose="020B0604020202020204" pitchFamily="34" charset="0"/>
                <a:cs typeface="Arial" panose="020B0604020202020204" pitchFamily="34" charset="0"/>
              </a:rPr>
              <a:t>salinity, sea </a:t>
            </a:r>
            <a:r>
              <a:rPr lang="en-US" b="1" dirty="0" smtClean="0">
                <a:latin typeface="Arial" panose="020B0604020202020204" pitchFamily="34" charset="0"/>
                <a:cs typeface="Arial" panose="020B0604020202020204" pitchFamily="34" charset="0"/>
              </a:rPr>
              <a:t>ice, and more</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Spatial </a:t>
            </a:r>
            <a:r>
              <a:rPr lang="en-US" b="1" dirty="0">
                <a:solidFill>
                  <a:srgbClr val="FF0000"/>
                </a:solidFill>
                <a:latin typeface="Arial" panose="020B0604020202020204" pitchFamily="34" charset="0"/>
                <a:cs typeface="Arial" panose="020B0604020202020204" pitchFamily="34" charset="0"/>
              </a:rPr>
              <a:t>resolution</a:t>
            </a:r>
            <a:r>
              <a:rPr lang="en-US" b="1" dirty="0" smtClean="0">
                <a:solidFill>
                  <a:srgbClr val="FF0000"/>
                </a:solidFill>
                <a:latin typeface="Arial" panose="020B0604020202020204" pitchFamily="34" charset="0"/>
                <a:cs typeface="Arial" panose="020B0604020202020204" pitchFamily="34" charset="0"/>
              </a:rPr>
              <a:t>:</a:t>
            </a:r>
          </a:p>
          <a:p>
            <a:pPr marL="342900" indent="-342900">
              <a:buBlip>
                <a:blip r:embed="rId3"/>
              </a:buBlip>
            </a:pPr>
            <a:endParaRPr lang="en-US" b="1" dirty="0">
              <a:latin typeface="Arial" panose="020B0604020202020204" pitchFamily="34" charset="0"/>
              <a:cs typeface="Arial" panose="020B0604020202020204" pitchFamily="34" charset="0"/>
            </a:endParaRPr>
          </a:p>
          <a:p>
            <a:pPr marL="800100" lvl="1" indent="-342900">
              <a:buBlip>
                <a:blip r:embed="rId3"/>
              </a:buBlip>
            </a:pPr>
            <a:r>
              <a:rPr lang="en-US" b="1" dirty="0">
                <a:latin typeface="Arial" panose="020B0604020202020204" pitchFamily="34" charset="0"/>
                <a:cs typeface="Arial" panose="020B0604020202020204" pitchFamily="34" charset="0"/>
              </a:rPr>
              <a:t>&lt;1 </a:t>
            </a:r>
            <a:r>
              <a:rPr lang="en-US" b="1" dirty="0" err="1">
                <a:latin typeface="Arial" panose="020B0604020202020204" pitchFamily="34" charset="0"/>
                <a:cs typeface="Arial" panose="020B0604020202020204" pitchFamily="34" charset="0"/>
              </a:rPr>
              <a:t>deg</a:t>
            </a:r>
            <a:r>
              <a:rPr lang="en-US" b="1" dirty="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lat</a:t>
            </a:r>
            <a:r>
              <a:rPr lang="en-US" b="1" dirty="0" smtClean="0">
                <a:latin typeface="Arial" panose="020B0604020202020204" pitchFamily="34" charset="0"/>
                <a:cs typeface="Arial" panose="020B0604020202020204" pitchFamily="34" charset="0"/>
              </a:rPr>
              <a:t>/long effective grid spacing</a:t>
            </a:r>
            <a:endParaRPr lang="en-US" b="1" dirty="0">
              <a:latin typeface="Arial" panose="020B0604020202020204" pitchFamily="34" charset="0"/>
              <a:cs typeface="Arial" panose="020B0604020202020204" pitchFamily="34" charset="0"/>
            </a:endParaRPr>
          </a:p>
          <a:p>
            <a:pPr marL="800100" lvl="1" indent="-342900">
              <a:buBlip>
                <a:blip r:embed="rId3"/>
              </a:buBlip>
            </a:pPr>
            <a:r>
              <a:rPr lang="en-US" b="1" dirty="0">
                <a:latin typeface="Arial" panose="020B0604020202020204" pitchFamily="34" charset="0"/>
                <a:cs typeface="Arial" panose="020B0604020202020204" pitchFamily="34" charset="0"/>
              </a:rPr>
              <a:t>~50 </a:t>
            </a:r>
            <a:r>
              <a:rPr lang="en-US" b="1" dirty="0" smtClean="0">
                <a:latin typeface="Arial" panose="020B0604020202020204" pitchFamily="34" charset="0"/>
                <a:cs typeface="Arial" panose="020B0604020202020204" pitchFamily="34" charset="0"/>
              </a:rPr>
              <a:t>atmosphere layers, </a:t>
            </a:r>
            <a:r>
              <a:rPr lang="en-US" b="1" dirty="0">
                <a:latin typeface="Arial" panose="020B0604020202020204" pitchFamily="34" charset="0"/>
                <a:cs typeface="Arial" panose="020B0604020202020204" pitchFamily="34" charset="0"/>
              </a:rPr>
              <a:t>~30 </a:t>
            </a:r>
            <a:r>
              <a:rPr lang="en-US" b="1" dirty="0" smtClean="0">
                <a:latin typeface="Arial" panose="020B0604020202020204" pitchFamily="34" charset="0"/>
                <a:cs typeface="Arial" panose="020B0604020202020204" pitchFamily="34" charset="0"/>
              </a:rPr>
              <a:t>ocean layers, </a:t>
            </a:r>
            <a:r>
              <a:rPr lang="en-US" b="1" dirty="0">
                <a:latin typeface="Arial" panose="020B0604020202020204" pitchFamily="34" charset="0"/>
                <a:cs typeface="Arial" panose="020B0604020202020204" pitchFamily="34" charset="0"/>
              </a:rPr>
              <a:t>~10 soil layers</a:t>
            </a:r>
          </a:p>
          <a:p>
            <a:pPr marL="800100" lvl="1" indent="-342900">
              <a:buBlip>
                <a:blip r:embed="rId3"/>
              </a:buBlip>
            </a:pPr>
            <a:r>
              <a:rPr lang="en-US" b="1" dirty="0">
                <a:latin typeface="Arial" panose="020B0604020202020204" pitchFamily="34" charset="0"/>
                <a:cs typeface="Arial" panose="020B0604020202020204" pitchFamily="34" charset="0"/>
              </a:rPr>
              <a:t>==&gt; 6.5 million grid boxes</a:t>
            </a:r>
          </a:p>
          <a:p>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Time steps</a:t>
            </a:r>
            <a:r>
              <a:rPr lang="en-US" b="1" dirty="0" smtClean="0">
                <a:latin typeface="Arial" panose="020B0604020202020204" pitchFamily="34" charset="0"/>
                <a:cs typeface="Arial" panose="020B0604020202020204" pitchFamily="34" charset="0"/>
              </a:rPr>
              <a:t>: Several minutes</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a:solidFill>
                  <a:srgbClr val="FF0000"/>
                </a:solidFill>
                <a:latin typeface="Arial" panose="020B0604020202020204" pitchFamily="34" charset="0"/>
                <a:cs typeface="Arial" panose="020B0604020202020204" pitchFamily="34" charset="0"/>
              </a:rPr>
              <a:t>Ensemble runs</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(multiple </a:t>
            </a:r>
            <a:r>
              <a:rPr lang="en-US" b="1" dirty="0">
                <a:latin typeface="Arial" panose="020B0604020202020204" pitchFamily="34" charset="0"/>
                <a:cs typeface="Arial" panose="020B0604020202020204" pitchFamily="34" charset="0"/>
              </a:rPr>
              <a:t>experiments)</a:t>
            </a:r>
          </a:p>
          <a:p>
            <a:pPr marL="173038" indent="-173038"/>
            <a:endParaRPr lang="en-US" b="1" dirty="0">
              <a:latin typeface="Arial" panose="020B0604020202020204" pitchFamily="34" charset="0"/>
              <a:cs typeface="Arial" panose="020B0604020202020204" pitchFamily="34" charset="0"/>
            </a:endParaRPr>
          </a:p>
          <a:p>
            <a:pPr marL="173038" indent="-173038"/>
            <a:r>
              <a:rPr lang="en-US" b="1" dirty="0">
                <a:solidFill>
                  <a:srgbClr val="FF0000"/>
                </a:solidFill>
                <a:latin typeface="Arial" panose="020B0604020202020204" pitchFamily="34" charset="0"/>
                <a:cs typeface="Arial" panose="020B0604020202020204" pitchFamily="34" charset="0"/>
              </a:rPr>
              <a:t>Model experiments (e.g. 1800-2100) take weeks to months on supercomputers</a:t>
            </a:r>
            <a:endParaRPr lang="en-US" b="1" dirty="0">
              <a:latin typeface="Arial" panose="020B0604020202020204" pitchFamily="34" charset="0"/>
              <a:cs typeface="Arial" panose="020B0604020202020204" pitchFamily="34" charset="0"/>
            </a:endParaRPr>
          </a:p>
        </p:txBody>
      </p:sp>
      <p:pic>
        <p:nvPicPr>
          <p:cNvPr id="5" name="Picture 2" descr="File:Global Climate Mod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0" y="2246244"/>
            <a:ext cx="4201540" cy="2773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7006" y="5587396"/>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6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500"/>
                                        <p:tgtEl>
                                          <p:spTgt spid="61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xEl>
                                              <p:pRg st="2" end="2"/>
                                            </p:txEl>
                                          </p:spTgt>
                                        </p:tgtEl>
                                        <p:attrNameLst>
                                          <p:attrName>style.visibility</p:attrName>
                                        </p:attrNameLst>
                                      </p:cBhvr>
                                      <p:to>
                                        <p:strVal val="visible"/>
                                      </p:to>
                                    </p:set>
                                    <p:animEffect transition="in" filter="fade">
                                      <p:cBhvr>
                                        <p:cTn id="12" dur="500"/>
                                        <p:tgtEl>
                                          <p:spTgt spid="61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xEl>
                                              <p:pRg st="4" end="4"/>
                                            </p:txEl>
                                          </p:spTgt>
                                        </p:tgtEl>
                                        <p:attrNameLst>
                                          <p:attrName>style.visibility</p:attrName>
                                        </p:attrNameLst>
                                      </p:cBhvr>
                                      <p:to>
                                        <p:strVal val="visible"/>
                                      </p:to>
                                    </p:set>
                                    <p:animEffect transition="in" filter="fade">
                                      <p:cBhvr>
                                        <p:cTn id="17" dur="500"/>
                                        <p:tgtEl>
                                          <p:spTgt spid="614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8">
                                            <p:txEl>
                                              <p:pRg st="6" end="6"/>
                                            </p:txEl>
                                          </p:spTgt>
                                        </p:tgtEl>
                                        <p:attrNameLst>
                                          <p:attrName>style.visibility</p:attrName>
                                        </p:attrNameLst>
                                      </p:cBhvr>
                                      <p:to>
                                        <p:strVal val="visible"/>
                                      </p:to>
                                    </p:set>
                                    <p:animEffect transition="in" filter="fade">
                                      <p:cBhvr>
                                        <p:cTn id="22" dur="500"/>
                                        <p:tgtEl>
                                          <p:spTgt spid="614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8">
                                            <p:txEl>
                                              <p:pRg st="7" end="7"/>
                                            </p:txEl>
                                          </p:spTgt>
                                        </p:tgtEl>
                                        <p:attrNameLst>
                                          <p:attrName>style.visibility</p:attrName>
                                        </p:attrNameLst>
                                      </p:cBhvr>
                                      <p:to>
                                        <p:strVal val="visible"/>
                                      </p:to>
                                    </p:set>
                                    <p:animEffect transition="in" filter="fade">
                                      <p:cBhvr>
                                        <p:cTn id="27" dur="500"/>
                                        <p:tgtEl>
                                          <p:spTgt spid="614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48">
                                            <p:txEl>
                                              <p:pRg st="8" end="8"/>
                                            </p:txEl>
                                          </p:spTgt>
                                        </p:tgtEl>
                                        <p:attrNameLst>
                                          <p:attrName>style.visibility</p:attrName>
                                        </p:attrNameLst>
                                      </p:cBhvr>
                                      <p:to>
                                        <p:strVal val="visible"/>
                                      </p:to>
                                    </p:set>
                                    <p:animEffect transition="in" filter="fade">
                                      <p:cBhvr>
                                        <p:cTn id="32" dur="500"/>
                                        <p:tgtEl>
                                          <p:spTgt spid="614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48">
                                            <p:txEl>
                                              <p:pRg st="10" end="10"/>
                                            </p:txEl>
                                          </p:spTgt>
                                        </p:tgtEl>
                                        <p:attrNameLst>
                                          <p:attrName>style.visibility</p:attrName>
                                        </p:attrNameLst>
                                      </p:cBhvr>
                                      <p:to>
                                        <p:strVal val="visible"/>
                                      </p:to>
                                    </p:set>
                                    <p:animEffect transition="in" filter="fade">
                                      <p:cBhvr>
                                        <p:cTn id="37" dur="500"/>
                                        <p:tgtEl>
                                          <p:spTgt spid="614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48">
                                            <p:txEl>
                                              <p:pRg st="12" end="12"/>
                                            </p:txEl>
                                          </p:spTgt>
                                        </p:tgtEl>
                                        <p:attrNameLst>
                                          <p:attrName>style.visibility</p:attrName>
                                        </p:attrNameLst>
                                      </p:cBhvr>
                                      <p:to>
                                        <p:strVal val="visible"/>
                                      </p:to>
                                    </p:set>
                                    <p:animEffect transition="in" filter="fade">
                                      <p:cBhvr>
                                        <p:cTn id="42" dur="500"/>
                                        <p:tgtEl>
                                          <p:spTgt spid="6148">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48">
                                            <p:txEl>
                                              <p:pRg st="14" end="14"/>
                                            </p:txEl>
                                          </p:spTgt>
                                        </p:tgtEl>
                                        <p:attrNameLst>
                                          <p:attrName>style.visibility</p:attrName>
                                        </p:attrNameLst>
                                      </p:cBhvr>
                                      <p:to>
                                        <p:strVal val="visible"/>
                                      </p:to>
                                    </p:set>
                                    <p:animEffect transition="in" filter="fade">
                                      <p:cBhvr>
                                        <p:cTn id="47" dur="500"/>
                                        <p:tgtEl>
                                          <p:spTgt spid="614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S_box3_fig"/>
          <p:cNvPicPr>
            <a:picLocks noChangeAspect="1" noChangeArrowheads="1"/>
          </p:cNvPicPr>
          <p:nvPr/>
        </p:nvPicPr>
        <p:blipFill>
          <a:blip r:embed="rId3" cstate="print"/>
          <a:srcRect/>
          <a:stretch>
            <a:fillRect/>
          </a:stretch>
        </p:blipFill>
        <p:spPr bwMode="auto">
          <a:xfrm>
            <a:off x="152400" y="1039813"/>
            <a:ext cx="8839200" cy="4846637"/>
          </a:xfrm>
          <a:prstGeom prst="rect">
            <a:avLst/>
          </a:prstGeom>
          <a:noFill/>
        </p:spPr>
      </p:pic>
      <p:sp>
        <p:nvSpPr>
          <p:cNvPr id="4" name="TextBox 3"/>
          <p:cNvSpPr txBox="1"/>
          <p:nvPr/>
        </p:nvSpPr>
        <p:spPr>
          <a:xfrm>
            <a:off x="5141406" y="6442162"/>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Third Assessment Report</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2980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5"/>
          <p:cNvPicPr>
            <a:picLocks noGrp="1" noChangeAspect="1" noChangeArrowheads="1"/>
          </p:cNvPicPr>
          <p:nvPr>
            <p:ph idx="4294967295"/>
          </p:nvPr>
        </p:nvPicPr>
        <p:blipFill>
          <a:blip r:embed="rId3" cstate="print"/>
          <a:srcRect/>
          <a:stretch>
            <a:fillRect/>
          </a:stretch>
        </p:blipFill>
        <p:spPr>
          <a:xfrm>
            <a:off x="533400" y="304800"/>
            <a:ext cx="5448300" cy="6324600"/>
          </a:xfrm>
          <a:noFill/>
        </p:spPr>
      </p:pic>
      <p:sp>
        <p:nvSpPr>
          <p:cNvPr id="122888" name="Text Box 8"/>
          <p:cNvSpPr txBox="1">
            <a:spLocks noChangeArrowheads="1"/>
          </p:cNvSpPr>
          <p:nvPr/>
        </p:nvSpPr>
        <p:spPr bwMode="auto">
          <a:xfrm>
            <a:off x="6096000" y="762000"/>
            <a:ext cx="2819400" cy="1384995"/>
          </a:xfrm>
          <a:prstGeom prst="rect">
            <a:avLst/>
          </a:prstGeom>
          <a:noFill/>
          <a:ln w="9525">
            <a:noFill/>
            <a:miter lim="800000"/>
            <a:headEnd/>
            <a:tailEnd/>
          </a:ln>
          <a:effectLst/>
        </p:spPr>
        <p:txBody>
          <a:bodyPr>
            <a:spAutoFit/>
          </a:bodyPr>
          <a:lstStyle/>
          <a:p>
            <a:pPr algn="ctr">
              <a:spcBef>
                <a:spcPct val="50000"/>
              </a:spcBef>
              <a:defRPr/>
            </a:pPr>
            <a:r>
              <a:rPr lang="en-US" sz="2800" b="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Progress in Climate Modeling</a:t>
            </a:r>
          </a:p>
        </p:txBody>
      </p:sp>
      <p:sp>
        <p:nvSpPr>
          <p:cNvPr id="196612" name="Text Box 9"/>
          <p:cNvSpPr txBox="1">
            <a:spLocks noChangeArrowheads="1"/>
          </p:cNvSpPr>
          <p:nvPr/>
        </p:nvSpPr>
        <p:spPr bwMode="auto">
          <a:xfrm>
            <a:off x="6172200" y="2514600"/>
            <a:ext cx="2743200" cy="1815882"/>
          </a:xfrm>
          <a:prstGeom prst="rect">
            <a:avLst/>
          </a:prstGeom>
          <a:noFill/>
          <a:ln w="9525">
            <a:noFill/>
            <a:miter lim="800000"/>
            <a:headEnd/>
            <a:tailEnd/>
          </a:ln>
        </p:spPr>
        <p:txBody>
          <a:bodyPr>
            <a:spAutoFit/>
          </a:bodyPr>
          <a:lstStyle/>
          <a:p>
            <a:pPr algn="ctr">
              <a:spcBef>
                <a:spcPct val="50000"/>
              </a:spcBef>
            </a:pPr>
            <a:r>
              <a:rPr lang="en-US" sz="1600" b="1" dirty="0">
                <a:solidFill>
                  <a:srgbClr val="002060"/>
                </a:solidFill>
              </a:rPr>
              <a:t>IPCC Terminology:</a:t>
            </a:r>
          </a:p>
          <a:p>
            <a:pPr>
              <a:spcBef>
                <a:spcPct val="50000"/>
              </a:spcBef>
            </a:pPr>
            <a:r>
              <a:rPr lang="en-US" sz="1600" dirty="0">
                <a:solidFill>
                  <a:srgbClr val="002060"/>
                </a:solidFill>
              </a:rPr>
              <a:t>FAR=First Assessment Report</a:t>
            </a:r>
          </a:p>
          <a:p>
            <a:pPr>
              <a:spcBef>
                <a:spcPct val="50000"/>
              </a:spcBef>
            </a:pPr>
            <a:r>
              <a:rPr lang="en-US" sz="1600" dirty="0">
                <a:solidFill>
                  <a:srgbClr val="002060"/>
                </a:solidFill>
              </a:rPr>
              <a:t>SAR=Second “  “</a:t>
            </a:r>
          </a:p>
          <a:p>
            <a:pPr>
              <a:spcBef>
                <a:spcPct val="50000"/>
              </a:spcBef>
            </a:pPr>
            <a:r>
              <a:rPr lang="en-US" sz="1600" dirty="0">
                <a:solidFill>
                  <a:srgbClr val="002060"/>
                </a:solidFill>
              </a:rPr>
              <a:t>TAR=Third  “  “</a:t>
            </a:r>
          </a:p>
          <a:p>
            <a:pPr>
              <a:spcBef>
                <a:spcPct val="50000"/>
              </a:spcBef>
            </a:pPr>
            <a:r>
              <a:rPr lang="en-US" sz="1600" dirty="0">
                <a:solidFill>
                  <a:srgbClr val="002060"/>
                </a:solidFill>
              </a:rPr>
              <a:t>AR4=Assessment Report 4</a:t>
            </a:r>
          </a:p>
        </p:txBody>
      </p:sp>
      <p:sp>
        <p:nvSpPr>
          <p:cNvPr id="5" name="TextBox 4"/>
          <p:cNvSpPr txBox="1"/>
          <p:nvPr/>
        </p:nvSpPr>
        <p:spPr>
          <a:xfrm>
            <a:off x="5191101" y="6550223"/>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Fourth Assessment Report</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745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831304488"/>
              </p:ext>
            </p:extLst>
          </p:nvPr>
        </p:nvGraphicFramePr>
        <p:xfrm>
          <a:off x="1931988" y="3886200"/>
          <a:ext cx="5719762" cy="1352550"/>
        </p:xfrm>
        <a:graphic>
          <a:graphicData uri="http://schemas.openxmlformats.org/presentationml/2006/ole">
            <mc:AlternateContent xmlns:mc="http://schemas.openxmlformats.org/markup-compatibility/2006">
              <mc:Choice xmlns:v="urn:schemas-microsoft-com:vml" Requires="v">
                <p:oleObj spid="_x0000_s1229" name="Equation" r:id="rId3" imgW="2577960" imgH="609480" progId="Equation.DSMT4">
                  <p:embed/>
                </p:oleObj>
              </mc:Choice>
              <mc:Fallback>
                <p:oleObj name="Equation" r:id="rId3" imgW="2577960" imgH="609480" progId="Equation.DSMT4">
                  <p:embed/>
                  <p:pic>
                    <p:nvPicPr>
                      <p:cNvPr id="0" name=""/>
                      <p:cNvPicPr>
                        <a:picLocks noChangeAspect="1" noChangeArrowheads="1"/>
                      </p:cNvPicPr>
                      <p:nvPr/>
                    </p:nvPicPr>
                    <p:blipFill>
                      <a:blip r:embed="rId4"/>
                      <a:srcRect/>
                      <a:stretch>
                        <a:fillRect/>
                      </a:stretch>
                    </p:blipFill>
                    <p:spPr bwMode="auto">
                      <a:xfrm>
                        <a:off x="1931988" y="3886200"/>
                        <a:ext cx="5719762" cy="135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09407051"/>
              </p:ext>
            </p:extLst>
          </p:nvPr>
        </p:nvGraphicFramePr>
        <p:xfrm>
          <a:off x="2336321" y="5238750"/>
          <a:ext cx="4235824" cy="1066800"/>
        </p:xfrm>
        <a:graphic>
          <a:graphicData uri="http://schemas.openxmlformats.org/presentationml/2006/ole">
            <mc:AlternateContent xmlns:mc="http://schemas.openxmlformats.org/markup-compatibility/2006">
              <mc:Choice xmlns:v="urn:schemas-microsoft-com:vml" Requires="v">
                <p:oleObj spid="_x0000_s1230" name="Equation" r:id="rId5" imgW="1714320" imgH="431640" progId="Equation.DSMT4">
                  <p:embed/>
                </p:oleObj>
              </mc:Choice>
              <mc:Fallback>
                <p:oleObj name="Equation" r:id="rId5" imgW="1714320" imgH="431640" progId="Equation.DSMT4">
                  <p:embed/>
                  <p:pic>
                    <p:nvPicPr>
                      <p:cNvPr id="0" name=""/>
                      <p:cNvPicPr>
                        <a:picLocks noChangeAspect="1" noChangeArrowheads="1"/>
                      </p:cNvPicPr>
                      <p:nvPr/>
                    </p:nvPicPr>
                    <p:blipFill>
                      <a:blip r:embed="rId6"/>
                      <a:srcRect/>
                      <a:stretch>
                        <a:fillRect/>
                      </a:stretch>
                    </p:blipFill>
                    <p:spPr bwMode="auto">
                      <a:xfrm>
                        <a:off x="2336321" y="5238750"/>
                        <a:ext cx="4235824"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49431331"/>
              </p:ext>
            </p:extLst>
          </p:nvPr>
        </p:nvGraphicFramePr>
        <p:xfrm>
          <a:off x="182563" y="1600200"/>
          <a:ext cx="8694737" cy="939800"/>
        </p:xfrm>
        <a:graphic>
          <a:graphicData uri="http://schemas.openxmlformats.org/presentationml/2006/ole">
            <mc:AlternateContent xmlns:mc="http://schemas.openxmlformats.org/markup-compatibility/2006">
              <mc:Choice xmlns:v="urn:schemas-microsoft-com:vml" Requires="v">
                <p:oleObj spid="_x0000_s1231" name="Equation" r:id="rId7" imgW="3644640" imgH="393480" progId="Equation.DSMT4">
                  <p:embed/>
                </p:oleObj>
              </mc:Choice>
              <mc:Fallback>
                <p:oleObj name="Equation" r:id="rId7" imgW="3644640" imgH="393480" progId="Equation.DSMT4">
                  <p:embed/>
                  <p:pic>
                    <p:nvPicPr>
                      <p:cNvPr id="0" name=""/>
                      <p:cNvPicPr>
                        <a:picLocks noChangeAspect="1" noChangeArrowheads="1"/>
                      </p:cNvPicPr>
                      <p:nvPr/>
                    </p:nvPicPr>
                    <p:blipFill>
                      <a:blip r:embed="rId8"/>
                      <a:srcRect/>
                      <a:stretch>
                        <a:fillRect/>
                      </a:stretch>
                    </p:blipFill>
                    <p:spPr bwMode="auto">
                      <a:xfrm>
                        <a:off x="182563" y="1600200"/>
                        <a:ext cx="8694737"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39359920"/>
              </p:ext>
            </p:extLst>
          </p:nvPr>
        </p:nvGraphicFramePr>
        <p:xfrm>
          <a:off x="771525" y="2590800"/>
          <a:ext cx="7062788" cy="990600"/>
        </p:xfrm>
        <a:graphic>
          <a:graphicData uri="http://schemas.openxmlformats.org/presentationml/2006/ole">
            <mc:AlternateContent xmlns:mc="http://schemas.openxmlformats.org/markup-compatibility/2006">
              <mc:Choice xmlns:v="urn:schemas-microsoft-com:vml" Requires="v">
                <p:oleObj spid="_x0000_s1232" name="Equation" r:id="rId9" imgW="2806560" imgH="393480" progId="Equation.DSMT4">
                  <p:embed/>
                </p:oleObj>
              </mc:Choice>
              <mc:Fallback>
                <p:oleObj name="Equation" r:id="rId9" imgW="280656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2590800"/>
                        <a:ext cx="706278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le 1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The Governing Equations</a:t>
            </a:r>
            <a:endParaRPr lang="en-US" dirty="0">
              <a:solidFill>
                <a:srgbClr val="0000FF"/>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90349607"/>
              </p:ext>
            </p:extLst>
          </p:nvPr>
        </p:nvGraphicFramePr>
        <p:xfrm>
          <a:off x="3356662" y="6305550"/>
          <a:ext cx="2871788" cy="342900"/>
        </p:xfrm>
        <a:graphic>
          <a:graphicData uri="http://schemas.openxmlformats.org/presentationml/2006/ole">
            <mc:AlternateContent xmlns:mc="http://schemas.openxmlformats.org/markup-compatibility/2006">
              <mc:Choice xmlns:v="urn:schemas-microsoft-com:vml" Requires="v">
                <p:oleObj spid="_x0000_s1233" name="Equation" r:id="rId11" imgW="1701720" imgH="203040" progId="Equation.DSMT4">
                  <p:embed/>
                </p:oleObj>
              </mc:Choice>
              <mc:Fallback>
                <p:oleObj name="Equation" r:id="rId11" imgW="1701720" imgH="203040" progId="Equation.DSMT4">
                  <p:embed/>
                  <p:pic>
                    <p:nvPicPr>
                      <p:cNvPr id="0" name=""/>
                      <p:cNvPicPr/>
                      <p:nvPr/>
                    </p:nvPicPr>
                    <p:blipFill>
                      <a:blip r:embed="rId12"/>
                      <a:stretch>
                        <a:fillRect/>
                      </a:stretch>
                    </p:blipFill>
                    <p:spPr>
                      <a:xfrm>
                        <a:off x="3356662" y="6305550"/>
                        <a:ext cx="2871788" cy="342900"/>
                      </a:xfrm>
                      <a:prstGeom prst="rect">
                        <a:avLst/>
                      </a:prstGeom>
                    </p:spPr>
                  </p:pic>
                </p:oleObj>
              </mc:Fallback>
            </mc:AlternateContent>
          </a:graphicData>
        </a:graphic>
      </p:graphicFrame>
    </p:spTree>
    <p:extLst>
      <p:ext uri="{BB962C8B-B14F-4D97-AF65-F5344CB8AC3E}">
        <p14:creationId xmlns:p14="http://schemas.microsoft.com/office/powerpoint/2010/main" val="24233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60" y="349707"/>
            <a:ext cx="7951304" cy="4439164"/>
          </a:xfrm>
          <a:prstGeom prst="rect">
            <a:avLst/>
          </a:prstGeom>
        </p:spPr>
      </p:pic>
      <p:sp>
        <p:nvSpPr>
          <p:cNvPr id="3" name="Rectangle 2"/>
          <p:cNvSpPr/>
          <p:nvPr/>
        </p:nvSpPr>
        <p:spPr>
          <a:xfrm>
            <a:off x="357809" y="4978282"/>
            <a:ext cx="8229599" cy="1200329"/>
          </a:xfrm>
          <a:prstGeom prst="rect">
            <a:avLst/>
          </a:prstGeom>
        </p:spPr>
        <p:txBody>
          <a:bodyPr wrap="square">
            <a:spAutoFit/>
          </a:bodyPr>
          <a:lstStyle/>
          <a:p>
            <a:r>
              <a:rPr lang="en-US" dirty="0"/>
              <a:t>Geometric growth of supercomputers performance, based on data from top500.org site. Y Axis shows performance in GFLOPS. Red line denotes fastest supercomputer in the world at the time. Yellow line denotes supercomputer no. 500 on TOP500 list. Dark blue line denotes total combined performance of supercomputers on TOP500 list.</a:t>
            </a:r>
          </a:p>
        </p:txBody>
      </p:sp>
      <p:sp>
        <p:nvSpPr>
          <p:cNvPr id="4" name="TextBox 3"/>
          <p:cNvSpPr txBox="1"/>
          <p:nvPr/>
        </p:nvSpPr>
        <p:spPr>
          <a:xfrm>
            <a:off x="6701849" y="6550223"/>
            <a:ext cx="279996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Wikipedia</a:t>
            </a:r>
            <a:endParaRPr lang="en-US" sz="2000" dirty="0" smtClean="0">
              <a:solidFill>
                <a:srgbClr val="0000FF"/>
              </a:solidFill>
              <a:latin typeface="Arial" panose="020B0604020202020204" pitchFamily="34" charset="0"/>
              <a:cs typeface="Arial" panose="020B0604020202020204" pitchFamily="34" charset="0"/>
            </a:endParaRPr>
          </a:p>
        </p:txBody>
      </p:sp>
      <p:sp>
        <p:nvSpPr>
          <p:cNvPr id="5" name="Oval 4"/>
          <p:cNvSpPr/>
          <p:nvPr/>
        </p:nvSpPr>
        <p:spPr>
          <a:xfrm>
            <a:off x="7185991" y="854764"/>
            <a:ext cx="188843" cy="20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80412" y="180430"/>
            <a:ext cx="1664805" cy="338554"/>
          </a:xfrm>
          <a:prstGeom prst="rect">
            <a:avLst/>
          </a:prstGeom>
          <a:noFill/>
        </p:spPr>
        <p:txBody>
          <a:bodyPr wrap="square" rtlCol="0">
            <a:spAutoFit/>
          </a:bodyPr>
          <a:lstStyle/>
          <a:p>
            <a:r>
              <a:rPr lang="en-US" sz="1600" dirty="0" smtClean="0">
                <a:solidFill>
                  <a:srgbClr val="FF0000"/>
                </a:solidFill>
                <a:latin typeface="Arial" panose="020B0604020202020204" pitchFamily="34" charset="0"/>
                <a:cs typeface="Arial" panose="020B0604020202020204" pitchFamily="34" charset="0"/>
              </a:rPr>
              <a:t>Earth Simulator</a:t>
            </a:r>
          </a:p>
        </p:txBody>
      </p:sp>
      <p:cxnSp>
        <p:nvCxnSpPr>
          <p:cNvPr id="12" name="Straight Arrow Connector 11"/>
          <p:cNvCxnSpPr/>
          <p:nvPr/>
        </p:nvCxnSpPr>
        <p:spPr>
          <a:xfrm flipH="1">
            <a:off x="7374834" y="518984"/>
            <a:ext cx="387627" cy="3357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604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304800"/>
            <a:ext cx="6781800" cy="646331"/>
          </a:xfrm>
          <a:prstGeom prst="rect">
            <a:avLst/>
          </a:prstGeom>
          <a:noFill/>
        </p:spPr>
        <p:txBody>
          <a:bodyPr wrap="square" rtlCol="0">
            <a:spAutoFit/>
          </a:bodyPr>
          <a:lstStyle/>
          <a:p>
            <a:pPr algn="ctr"/>
            <a:r>
              <a:rPr lang="en-US" sz="3600" dirty="0" smtClean="0">
                <a:solidFill>
                  <a:srgbClr val="0033CC"/>
                </a:solidFill>
                <a:effectLst>
                  <a:outerShdw blurRad="38100" dist="38100" dir="2700000" algn="tl">
                    <a:srgbClr val="000000">
                      <a:alpha val="43137"/>
                    </a:srgbClr>
                  </a:outerShdw>
                </a:effectLst>
              </a:rPr>
              <a:t>Earth Simulator</a:t>
            </a:r>
            <a:endParaRPr lang="en-US" sz="3600" dirty="0">
              <a:solidFill>
                <a:srgbClr val="0033CC"/>
              </a:solidFill>
              <a:effectLst>
                <a:outerShdw blurRad="38100" dist="38100" dir="2700000" algn="tl">
                  <a:srgbClr val="000000">
                    <a:alpha val="43137"/>
                  </a:srgbClr>
                </a:outerShdw>
              </a:effectLst>
            </a:endParaRPr>
          </a:p>
        </p:txBody>
      </p:sp>
      <p:pic>
        <p:nvPicPr>
          <p:cNvPr id="9218" name="Picture 2" descr="File:Earth simulator 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888" y="951131"/>
            <a:ext cx="6673912" cy="50054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54588" y="6449007"/>
            <a:ext cx="279996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err="1" smtClean="0">
                <a:latin typeface="Arial" panose="020B0604020202020204" pitchFamily="34" charset="0"/>
                <a:cs typeface="Arial" panose="020B0604020202020204" pitchFamily="34" charset="0"/>
              </a:rPr>
              <a:t>GenGen</a:t>
            </a:r>
            <a:r>
              <a:rPr lang="en-US" sz="1400" i="1"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a:t>
            </a:r>
            <a:r>
              <a:rPr lang="en-US" sz="1400" i="1" dirty="0" smtClean="0">
                <a:latin typeface="Arial" panose="020B0604020202020204" pitchFamily="34" charset="0"/>
                <a:cs typeface="Arial" panose="020B0604020202020204" pitchFamily="34" charset="0"/>
              </a:rPr>
              <a:t>Wikipedia</a:t>
            </a:r>
            <a:endParaRPr lang="en-US" sz="2000" dirty="0" smtClean="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297992" y="5956565"/>
            <a:ext cx="6579704" cy="369332"/>
          </a:xfrm>
          <a:prstGeom prst="rect">
            <a:avLst/>
          </a:prstGeom>
        </p:spPr>
        <p:txBody>
          <a:bodyPr wrap="square">
            <a:spAutoFit/>
          </a:bodyPr>
          <a:lstStyle/>
          <a:p>
            <a:r>
              <a:rPr lang="en-US" dirty="0"/>
              <a:t>Earth simulator at JAMSTEC Yokohama Institute for Earth Sciences</a:t>
            </a:r>
          </a:p>
        </p:txBody>
      </p:sp>
    </p:spTree>
    <p:extLst>
      <p:ext uri="{BB962C8B-B14F-4D97-AF65-F5344CB8AC3E}">
        <p14:creationId xmlns:p14="http://schemas.microsoft.com/office/powerpoint/2010/main" val="2767926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Atmosphere </a:t>
            </a:r>
            <a:r>
              <a:rPr lang="en-US" dirty="0">
                <a:solidFill>
                  <a:srgbClr val="0000FF"/>
                </a:solidFill>
                <a:effectLst>
                  <a:outerShdw blurRad="38100" dist="38100" dir="2700000" algn="tl">
                    <a:srgbClr val="000000">
                      <a:alpha val="43137"/>
                    </a:srgbClr>
                  </a:outerShdw>
                </a:effectLst>
              </a:rPr>
              <a:t>Component of GCM</a:t>
            </a:r>
          </a:p>
        </p:txBody>
      </p:sp>
      <p:sp>
        <p:nvSpPr>
          <p:cNvPr id="26627" name="Rectangle 3"/>
          <p:cNvSpPr>
            <a:spLocks noGrp="1" noChangeArrowheads="1"/>
          </p:cNvSpPr>
          <p:nvPr>
            <p:ph type="body" idx="1"/>
          </p:nvPr>
        </p:nvSpPr>
        <p:spPr/>
        <p:txBody>
          <a:bodyPr/>
          <a:lstStyle/>
          <a:p>
            <a:r>
              <a:rPr lang="en-US" sz="2800" b="1" dirty="0" smtClean="0">
                <a:solidFill>
                  <a:srgbClr val="0070C0"/>
                </a:solidFill>
              </a:rPr>
              <a:t> Similar to weather forecast model, except:</a:t>
            </a:r>
          </a:p>
          <a:p>
            <a:endParaRPr lang="en-US" sz="2800" b="1" dirty="0">
              <a:solidFill>
                <a:srgbClr val="0070C0"/>
              </a:solidFill>
            </a:endParaRPr>
          </a:p>
          <a:p>
            <a:pPr lvl="1"/>
            <a:r>
              <a:rPr lang="en-US" sz="2400" b="1" dirty="0">
                <a:solidFill>
                  <a:srgbClr val="0070C0"/>
                </a:solidFill>
              </a:rPr>
              <a:t> </a:t>
            </a:r>
            <a:r>
              <a:rPr lang="en-US" sz="2400" b="1" dirty="0" smtClean="0">
                <a:solidFill>
                  <a:srgbClr val="0070C0"/>
                </a:solidFill>
              </a:rPr>
              <a:t>Lower spatial resolution</a:t>
            </a:r>
          </a:p>
          <a:p>
            <a:pPr lvl="1"/>
            <a:endParaRPr lang="en-US" sz="2400" b="1" dirty="0" smtClean="0">
              <a:solidFill>
                <a:srgbClr val="0070C0"/>
              </a:solidFill>
            </a:endParaRPr>
          </a:p>
          <a:p>
            <a:pPr lvl="1"/>
            <a:r>
              <a:rPr lang="en-US" sz="2400" b="1" dirty="0">
                <a:solidFill>
                  <a:srgbClr val="0070C0"/>
                </a:solidFill>
              </a:rPr>
              <a:t> </a:t>
            </a:r>
            <a:r>
              <a:rPr lang="en-US" sz="2400" b="1" dirty="0" smtClean="0">
                <a:solidFill>
                  <a:srgbClr val="0070C0"/>
                </a:solidFill>
              </a:rPr>
              <a:t>More attention paid to radiation, clouds </a:t>
            </a:r>
            <a:r>
              <a:rPr lang="en-US" sz="2400" b="1" dirty="0">
                <a:solidFill>
                  <a:srgbClr val="0070C0"/>
                </a:solidFill>
              </a:rPr>
              <a:t>(</a:t>
            </a:r>
            <a:r>
              <a:rPr lang="en-US" sz="2400" b="1" dirty="0" smtClean="0">
                <a:solidFill>
                  <a:srgbClr val="0070C0"/>
                </a:solidFill>
              </a:rPr>
              <a:t>insofar as they affect radiation), aerosols, and other processes that operate on time scales longer than weather predictability horizons</a:t>
            </a:r>
            <a:endParaRPr lang="en-US" sz="2400" b="1" dirty="0">
              <a:solidFill>
                <a:srgbClr val="0070C0"/>
              </a:solidFill>
            </a:endParaRPr>
          </a:p>
          <a:p>
            <a:pPr lvl="1">
              <a:buNone/>
            </a:pPr>
            <a:endParaRPr lang="en-US" sz="2400" b="1" dirty="0">
              <a:solidFill>
                <a:srgbClr val="0070C0"/>
              </a:solidFill>
            </a:endParaRPr>
          </a:p>
        </p:txBody>
      </p:sp>
    </p:spTree>
    <p:extLst>
      <p:ext uri="{BB962C8B-B14F-4D97-AF65-F5344CB8AC3E}">
        <p14:creationId xmlns:p14="http://schemas.microsoft.com/office/powerpoint/2010/main" val="24498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2" end="2"/>
                                            </p:txEl>
                                          </p:spTgt>
                                        </p:tgtEl>
                                        <p:attrNameLst>
                                          <p:attrName>style.visibility</p:attrName>
                                        </p:attrNameLst>
                                      </p:cBhvr>
                                      <p:to>
                                        <p:strVal val="visible"/>
                                      </p:to>
                                    </p:set>
                                    <p:animEffect transition="in" filter="fade">
                                      <p:cBhvr>
                                        <p:cTn id="12" dur="500"/>
                                        <p:tgtEl>
                                          <p:spTgt spid="266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4" end="4"/>
                                            </p:txEl>
                                          </p:spTgt>
                                        </p:tgtEl>
                                        <p:attrNameLst>
                                          <p:attrName>style.visibility</p:attrName>
                                        </p:attrNameLst>
                                      </p:cBhvr>
                                      <p:to>
                                        <p:strVal val="visible"/>
                                      </p:to>
                                    </p:set>
                                    <p:animEffect transition="in" filter="fade">
                                      <p:cBhvr>
                                        <p:cTn id="17"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Ocean Component of GCM</a:t>
            </a:r>
          </a:p>
        </p:txBody>
      </p:sp>
      <p:sp>
        <p:nvSpPr>
          <p:cNvPr id="26627" name="Rectangle 3"/>
          <p:cNvSpPr>
            <a:spLocks noGrp="1" noChangeArrowheads="1"/>
          </p:cNvSpPr>
          <p:nvPr>
            <p:ph type="body" idx="1"/>
          </p:nvPr>
        </p:nvSpPr>
        <p:spPr/>
        <p:txBody>
          <a:bodyPr/>
          <a:lstStyle/>
          <a:p>
            <a:r>
              <a:rPr lang="en-US" sz="2800" b="1" dirty="0" smtClean="0">
                <a:solidFill>
                  <a:srgbClr val="0070C0"/>
                </a:solidFill>
              </a:rPr>
              <a:t> Similar </a:t>
            </a:r>
            <a:r>
              <a:rPr lang="en-US" sz="2800" b="1" dirty="0">
                <a:solidFill>
                  <a:srgbClr val="0070C0"/>
                </a:solidFill>
              </a:rPr>
              <a:t>governing equations as atmosphere except:</a:t>
            </a:r>
          </a:p>
          <a:p>
            <a:pPr lvl="1"/>
            <a:r>
              <a:rPr lang="en-US" sz="2400" b="1" dirty="0" smtClean="0">
                <a:solidFill>
                  <a:srgbClr val="0070C0"/>
                </a:solidFill>
              </a:rPr>
              <a:t> Oceans </a:t>
            </a:r>
            <a:r>
              <a:rPr lang="en-US" sz="2400" b="1" dirty="0">
                <a:solidFill>
                  <a:srgbClr val="0070C0"/>
                </a:solidFill>
              </a:rPr>
              <a:t>are </a:t>
            </a:r>
            <a:r>
              <a:rPr lang="en-US" sz="2400" b="1" dirty="0" smtClean="0">
                <a:solidFill>
                  <a:srgbClr val="0070C0"/>
                </a:solidFill>
              </a:rPr>
              <a:t>liquid</a:t>
            </a:r>
          </a:p>
          <a:p>
            <a:pPr lvl="1"/>
            <a:r>
              <a:rPr lang="en-US" sz="2400" b="1" dirty="0">
                <a:solidFill>
                  <a:srgbClr val="0070C0"/>
                </a:solidFill>
              </a:rPr>
              <a:t> </a:t>
            </a:r>
            <a:r>
              <a:rPr lang="en-US" sz="2400" b="1" dirty="0" smtClean="0">
                <a:solidFill>
                  <a:srgbClr val="0070C0"/>
                </a:solidFill>
              </a:rPr>
              <a:t>Salinity is carried as an important variable</a:t>
            </a:r>
            <a:endParaRPr lang="en-US" sz="2400" b="1" dirty="0">
              <a:solidFill>
                <a:srgbClr val="0070C0"/>
              </a:solidFill>
            </a:endParaRPr>
          </a:p>
          <a:p>
            <a:pPr lvl="1"/>
            <a:r>
              <a:rPr lang="en-US" sz="2400" b="1" dirty="0" smtClean="0">
                <a:solidFill>
                  <a:srgbClr val="0070C0"/>
                </a:solidFill>
              </a:rPr>
              <a:t> Ocean </a:t>
            </a:r>
            <a:r>
              <a:rPr lang="en-US" sz="2400" b="1" dirty="0">
                <a:solidFill>
                  <a:srgbClr val="0070C0"/>
                </a:solidFill>
              </a:rPr>
              <a:t>basin geometry is more </a:t>
            </a:r>
            <a:r>
              <a:rPr lang="en-US" sz="2400" b="1" dirty="0" smtClean="0">
                <a:solidFill>
                  <a:srgbClr val="0070C0"/>
                </a:solidFill>
              </a:rPr>
              <a:t>complex</a:t>
            </a:r>
          </a:p>
          <a:p>
            <a:pPr lvl="1">
              <a:buNone/>
            </a:pPr>
            <a:endParaRPr lang="en-US" sz="2400" b="1" dirty="0">
              <a:solidFill>
                <a:srgbClr val="0070C0"/>
              </a:solidFill>
            </a:endParaRPr>
          </a:p>
          <a:p>
            <a:r>
              <a:rPr lang="en-US" sz="2800" b="1" dirty="0" smtClean="0">
                <a:solidFill>
                  <a:srgbClr val="0070C0"/>
                </a:solidFill>
              </a:rPr>
              <a:t> Many </a:t>
            </a:r>
            <a:r>
              <a:rPr lang="en-US" sz="2800" b="1" dirty="0">
                <a:solidFill>
                  <a:srgbClr val="0070C0"/>
                </a:solidFill>
              </a:rPr>
              <a:t>important features in the ocean are too small to be </a:t>
            </a:r>
            <a:r>
              <a:rPr lang="en-US" sz="2800" b="1" dirty="0" smtClean="0">
                <a:solidFill>
                  <a:srgbClr val="0070C0"/>
                </a:solidFill>
              </a:rPr>
              <a:t>resolved in most of today’s climate models</a:t>
            </a:r>
            <a:endParaRPr lang="en-US" sz="2800" b="1" dirty="0">
              <a:solidFill>
                <a:srgbClr val="0070C0"/>
              </a:solidFill>
            </a:endParaRPr>
          </a:p>
          <a:p>
            <a:pPr lvl="1"/>
            <a:r>
              <a:rPr lang="en-US" sz="2400" b="1" dirty="0" smtClean="0">
                <a:solidFill>
                  <a:srgbClr val="0070C0"/>
                </a:solidFill>
              </a:rPr>
              <a:t> Gulf </a:t>
            </a:r>
            <a:r>
              <a:rPr lang="en-US" sz="2400" b="1" dirty="0">
                <a:solidFill>
                  <a:srgbClr val="0070C0"/>
                </a:solidFill>
              </a:rPr>
              <a:t>Stream, </a:t>
            </a:r>
            <a:r>
              <a:rPr lang="en-US" sz="2400" b="1" dirty="0" err="1">
                <a:solidFill>
                  <a:srgbClr val="0070C0"/>
                </a:solidFill>
              </a:rPr>
              <a:t>Kuroshio</a:t>
            </a:r>
            <a:r>
              <a:rPr lang="en-US" sz="2400" b="1" dirty="0">
                <a:solidFill>
                  <a:srgbClr val="0070C0"/>
                </a:solidFill>
              </a:rPr>
              <a:t> currents less than 1</a:t>
            </a:r>
            <a:r>
              <a:rPr lang="en-US" sz="2400" b="1" dirty="0">
                <a:solidFill>
                  <a:srgbClr val="0070C0"/>
                </a:solidFill>
                <a:cs typeface="Arial" pitchFamily="34" charset="0"/>
              </a:rPr>
              <a:t>° </a:t>
            </a:r>
            <a:r>
              <a:rPr lang="en-US" sz="2400" b="1" dirty="0" smtClean="0">
                <a:solidFill>
                  <a:srgbClr val="0070C0"/>
                </a:solidFill>
                <a:cs typeface="Arial" pitchFamily="34" charset="0"/>
              </a:rPr>
              <a:t>wide</a:t>
            </a:r>
            <a:endParaRPr lang="en-US" sz="2400" b="1" dirty="0">
              <a:solidFill>
                <a:srgbClr val="0070C0"/>
              </a:solidFill>
              <a:cs typeface="Arial" pitchFamily="34" charset="0"/>
            </a:endParaRPr>
          </a:p>
        </p:txBody>
      </p:sp>
    </p:spTree>
    <p:extLst>
      <p:ext uri="{BB962C8B-B14F-4D97-AF65-F5344CB8AC3E}">
        <p14:creationId xmlns:p14="http://schemas.microsoft.com/office/powerpoint/2010/main" val="279187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fade">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fade">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animEffect transition="in" filter="fade">
                                      <p:cBhvr>
                                        <p:cTn id="27" dur="500"/>
                                        <p:tgtEl>
                                          <p:spTgt spid="2662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627">
                                            <p:txEl>
                                              <p:pRg st="6" end="6"/>
                                            </p:txEl>
                                          </p:spTgt>
                                        </p:tgtEl>
                                        <p:attrNameLst>
                                          <p:attrName>style.visibility</p:attrName>
                                        </p:attrNameLst>
                                      </p:cBhvr>
                                      <p:to>
                                        <p:strVal val="visible"/>
                                      </p:to>
                                    </p:set>
                                    <p:animEffect transition="in" filter="fade">
                                      <p:cBhvr>
                                        <p:cTn id="32" dur="5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Land Component of GCM</a:t>
            </a:r>
          </a:p>
        </p:txBody>
      </p:sp>
      <p:sp>
        <p:nvSpPr>
          <p:cNvPr id="24579" name="Rectangle 3"/>
          <p:cNvSpPr>
            <a:spLocks noGrp="1" noChangeArrowheads="1"/>
          </p:cNvSpPr>
          <p:nvPr>
            <p:ph type="body" idx="1"/>
          </p:nvPr>
        </p:nvSpPr>
        <p:spPr/>
        <p:txBody>
          <a:bodyPr/>
          <a:lstStyle/>
          <a:p>
            <a:r>
              <a:rPr lang="en-US" b="1" dirty="0" smtClean="0">
                <a:solidFill>
                  <a:srgbClr val="0070C0"/>
                </a:solidFill>
              </a:rPr>
              <a:t>  Must </a:t>
            </a:r>
            <a:r>
              <a:rPr lang="en-US" b="1" dirty="0">
                <a:solidFill>
                  <a:srgbClr val="0070C0"/>
                </a:solidFill>
              </a:rPr>
              <a:t>contain heat and moisture balance equations and a snow cover </a:t>
            </a:r>
            <a:r>
              <a:rPr lang="en-US" b="1" dirty="0" smtClean="0">
                <a:solidFill>
                  <a:srgbClr val="0070C0"/>
                </a:solidFill>
              </a:rPr>
              <a:t>model</a:t>
            </a:r>
          </a:p>
          <a:p>
            <a:endParaRPr lang="en-US" b="1" dirty="0">
              <a:solidFill>
                <a:srgbClr val="0070C0"/>
              </a:solidFill>
            </a:endParaRPr>
          </a:p>
          <a:p>
            <a:r>
              <a:rPr lang="en-US" b="1" dirty="0" smtClean="0">
                <a:solidFill>
                  <a:srgbClr val="0070C0"/>
                </a:solidFill>
              </a:rPr>
              <a:t>  Vegetation, as it effects albedo and evapotranspiration, must be modeled</a:t>
            </a:r>
          </a:p>
          <a:p>
            <a:pPr>
              <a:buNone/>
            </a:pPr>
            <a:endParaRPr lang="en-US" b="1" dirty="0">
              <a:solidFill>
                <a:srgbClr val="0070C0"/>
              </a:solidFill>
            </a:endParaRPr>
          </a:p>
          <a:p>
            <a:r>
              <a:rPr lang="en-US" b="1" dirty="0" smtClean="0">
                <a:solidFill>
                  <a:srgbClr val="0070C0"/>
                </a:solidFill>
              </a:rPr>
              <a:t>  GCMs </a:t>
            </a:r>
            <a:r>
              <a:rPr lang="en-US" b="1" dirty="0">
                <a:solidFill>
                  <a:srgbClr val="0070C0"/>
                </a:solidFill>
              </a:rPr>
              <a:t>have been shown to be very sensitive to surface albedo and moisture characteristics</a:t>
            </a:r>
          </a:p>
          <a:p>
            <a:pPr>
              <a:buNone/>
            </a:pPr>
            <a:endParaRPr lang="en-US" dirty="0"/>
          </a:p>
        </p:txBody>
      </p:sp>
    </p:spTree>
    <p:extLst>
      <p:ext uri="{BB962C8B-B14F-4D97-AF65-F5344CB8AC3E}">
        <p14:creationId xmlns:p14="http://schemas.microsoft.com/office/powerpoint/2010/main" val="10002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fad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fade">
                                      <p:cBhvr>
                                        <p:cTn id="17"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Sea Ice Models</a:t>
            </a:r>
          </a:p>
        </p:txBody>
      </p:sp>
      <p:sp>
        <p:nvSpPr>
          <p:cNvPr id="27651" name="Rectangle 3"/>
          <p:cNvSpPr>
            <a:spLocks noGrp="1" noChangeArrowheads="1"/>
          </p:cNvSpPr>
          <p:nvPr>
            <p:ph type="body" idx="1"/>
          </p:nvPr>
        </p:nvSpPr>
        <p:spPr/>
        <p:txBody>
          <a:bodyPr/>
          <a:lstStyle/>
          <a:p>
            <a:r>
              <a:rPr lang="en-US" sz="2800" b="1" dirty="0" smtClean="0">
                <a:solidFill>
                  <a:srgbClr val="0070C0"/>
                </a:solidFill>
              </a:rPr>
              <a:t> Sea </a:t>
            </a:r>
            <a:r>
              <a:rPr lang="en-US" sz="2800" b="1" dirty="0">
                <a:solidFill>
                  <a:srgbClr val="0070C0"/>
                </a:solidFill>
              </a:rPr>
              <a:t>ice:</a:t>
            </a:r>
          </a:p>
          <a:p>
            <a:pPr lvl="1"/>
            <a:r>
              <a:rPr lang="en-US" sz="2400" b="1" dirty="0" smtClean="0">
                <a:solidFill>
                  <a:srgbClr val="0070C0"/>
                </a:solidFill>
              </a:rPr>
              <a:t> Increases </a:t>
            </a:r>
            <a:r>
              <a:rPr lang="en-US" sz="2400" b="1" dirty="0">
                <a:solidFill>
                  <a:srgbClr val="0070C0"/>
                </a:solidFill>
              </a:rPr>
              <a:t>surface albedo</a:t>
            </a:r>
          </a:p>
          <a:p>
            <a:pPr lvl="1"/>
            <a:r>
              <a:rPr lang="en-US" sz="2400" b="1" dirty="0" smtClean="0">
                <a:solidFill>
                  <a:srgbClr val="0070C0"/>
                </a:solidFill>
              </a:rPr>
              <a:t> Inhibits </a:t>
            </a:r>
            <a:r>
              <a:rPr lang="en-US" sz="2400" b="1" dirty="0">
                <a:solidFill>
                  <a:srgbClr val="0070C0"/>
                </a:solidFill>
              </a:rPr>
              <a:t>exchanges of heat, moisture, and </a:t>
            </a:r>
            <a:r>
              <a:rPr lang="en-US" sz="2400" b="1" dirty="0" smtClean="0">
                <a:solidFill>
                  <a:srgbClr val="0070C0"/>
                </a:solidFill>
              </a:rPr>
              <a:t>momentum between ocean and atmosphere</a:t>
            </a:r>
            <a:endParaRPr lang="en-US" sz="2400" b="1" dirty="0">
              <a:solidFill>
                <a:srgbClr val="0070C0"/>
              </a:solidFill>
            </a:endParaRPr>
          </a:p>
          <a:p>
            <a:pPr lvl="1"/>
            <a:r>
              <a:rPr lang="en-US" sz="2400" b="1" dirty="0" smtClean="0">
                <a:solidFill>
                  <a:srgbClr val="0070C0"/>
                </a:solidFill>
              </a:rPr>
              <a:t> Alters </a:t>
            </a:r>
            <a:r>
              <a:rPr lang="en-US" sz="2400" b="1" dirty="0">
                <a:solidFill>
                  <a:srgbClr val="0070C0"/>
                </a:solidFill>
              </a:rPr>
              <a:t>local </a:t>
            </a:r>
            <a:r>
              <a:rPr lang="en-US" sz="2400" b="1" dirty="0" smtClean="0">
                <a:solidFill>
                  <a:srgbClr val="0070C0"/>
                </a:solidFill>
              </a:rPr>
              <a:t>salinity</a:t>
            </a:r>
          </a:p>
          <a:p>
            <a:pPr lvl="1">
              <a:buNone/>
            </a:pPr>
            <a:endParaRPr lang="en-US" sz="2400" b="1" dirty="0">
              <a:solidFill>
                <a:srgbClr val="0070C0"/>
              </a:solidFill>
            </a:endParaRPr>
          </a:p>
          <a:p>
            <a:r>
              <a:rPr lang="en-US" sz="2800" b="1" dirty="0" smtClean="0">
                <a:solidFill>
                  <a:srgbClr val="0070C0"/>
                </a:solidFill>
              </a:rPr>
              <a:t> Assume </a:t>
            </a:r>
            <a:r>
              <a:rPr lang="en-US" sz="2800" b="1" dirty="0">
                <a:solidFill>
                  <a:srgbClr val="0070C0"/>
                </a:solidFill>
              </a:rPr>
              <a:t>ice forms if sea surface temperature </a:t>
            </a:r>
            <a:r>
              <a:rPr lang="en-US" sz="2800" b="1" dirty="0" smtClean="0">
                <a:solidFill>
                  <a:srgbClr val="0070C0"/>
                </a:solidFill>
              </a:rPr>
              <a:t>falls below threshold</a:t>
            </a:r>
            <a:endParaRPr lang="en-US" sz="2800" b="1" dirty="0" smtClean="0">
              <a:solidFill>
                <a:srgbClr val="0070C0"/>
              </a:solidFill>
              <a:cs typeface="Arial" pitchFamily="34" charset="0"/>
            </a:endParaRPr>
          </a:p>
          <a:p>
            <a:pPr>
              <a:buNone/>
            </a:pPr>
            <a:endParaRPr lang="en-US" sz="2800" b="1" dirty="0">
              <a:solidFill>
                <a:srgbClr val="0070C0"/>
              </a:solidFill>
              <a:cs typeface="Arial" pitchFamily="34" charset="0"/>
            </a:endParaRPr>
          </a:p>
          <a:p>
            <a:r>
              <a:rPr lang="en-US" sz="2800" b="1" dirty="0" smtClean="0">
                <a:solidFill>
                  <a:srgbClr val="0070C0"/>
                </a:solidFill>
                <a:cs typeface="Arial" pitchFamily="34" charset="0"/>
              </a:rPr>
              <a:t> Also </a:t>
            </a:r>
            <a:r>
              <a:rPr lang="en-US" sz="2800" b="1" dirty="0">
                <a:solidFill>
                  <a:srgbClr val="0070C0"/>
                </a:solidFill>
                <a:cs typeface="Arial" pitchFamily="34" charset="0"/>
              </a:rPr>
              <a:t>should predict movement of </a:t>
            </a:r>
            <a:r>
              <a:rPr lang="en-US" sz="2800" b="1" dirty="0" smtClean="0">
                <a:solidFill>
                  <a:srgbClr val="0070C0"/>
                </a:solidFill>
                <a:cs typeface="Arial" pitchFamily="34" charset="0"/>
              </a:rPr>
              <a:t>ice</a:t>
            </a:r>
            <a:endParaRPr lang="en-US" sz="2800" b="1" dirty="0">
              <a:solidFill>
                <a:srgbClr val="0070C0"/>
              </a:solidFill>
              <a:cs typeface="Arial" pitchFamily="34" charset="0"/>
            </a:endParaRPr>
          </a:p>
        </p:txBody>
      </p:sp>
    </p:spTree>
    <p:extLst>
      <p:ext uri="{BB962C8B-B14F-4D97-AF65-F5344CB8AC3E}">
        <p14:creationId xmlns:p14="http://schemas.microsoft.com/office/powerpoint/2010/main" val="389300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animEffect transition="in" filter="fade">
                                      <p:cBhvr>
                                        <p:cTn id="27" dur="500"/>
                                        <p:tgtEl>
                                          <p:spTgt spid="2765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51">
                                            <p:txEl>
                                              <p:pRg st="7" end="7"/>
                                            </p:txEl>
                                          </p:spTgt>
                                        </p:tgtEl>
                                        <p:attrNameLst>
                                          <p:attrName>style.visibility</p:attrName>
                                        </p:attrNameLst>
                                      </p:cBhvr>
                                      <p:to>
                                        <p:strVal val="visible"/>
                                      </p:to>
                                    </p:set>
                                    <p:animEffect transition="in" filter="fade">
                                      <p:cBhvr>
                                        <p:cTn id="32" dur="500"/>
                                        <p:tgtEl>
                                          <p:spTgt spid="276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762000" y="762000"/>
            <a:ext cx="7763933" cy="5240654"/>
          </a:xfrm>
          <a:prstGeom prst="rect">
            <a:avLst/>
          </a:prstGeom>
          <a:noFill/>
          <a:ln w="9525">
            <a:noFill/>
            <a:miter lim="800000"/>
            <a:headEnd/>
            <a:tailEnd/>
          </a:ln>
        </p:spPr>
      </p:pic>
      <p:sp>
        <p:nvSpPr>
          <p:cNvPr id="3" name="TextBox 2"/>
          <p:cNvSpPr txBox="1"/>
          <p:nvPr/>
        </p:nvSpPr>
        <p:spPr>
          <a:xfrm>
            <a:off x="3061252" y="6411075"/>
            <a:ext cx="5989982"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Lamont Doherty Earth Observatory, Columbia University</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160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457200" y="0"/>
            <a:ext cx="8432800" cy="6324600"/>
          </a:xfrm>
          <a:prstGeom prst="rect">
            <a:avLst/>
          </a:prstGeom>
          <a:noFill/>
          <a:ln w="9525">
            <a:noFill/>
            <a:miter lim="800000"/>
            <a:headEnd/>
            <a:tailEnd/>
          </a:ln>
        </p:spPr>
      </p:pic>
      <p:sp>
        <p:nvSpPr>
          <p:cNvPr id="3" name="TextBox 2"/>
          <p:cNvSpPr txBox="1"/>
          <p:nvPr/>
        </p:nvSpPr>
        <p:spPr>
          <a:xfrm>
            <a:off x="7325139" y="6550223"/>
            <a:ext cx="2156791"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322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normAutofit/>
          </a:bodyPr>
          <a:lstStyle/>
          <a:p>
            <a:pPr eaLnBrk="1" hangingPunct="1"/>
            <a:r>
              <a:rPr lang="en-US" dirty="0" smtClean="0">
                <a:solidFill>
                  <a:srgbClr val="0000FF"/>
                </a:solidFill>
                <a:effectLst>
                  <a:outerShdw blurRad="38100" dist="38100" dir="2700000" algn="tl">
                    <a:srgbClr val="000000">
                      <a:alpha val="43137"/>
                    </a:srgbClr>
                  </a:outerShdw>
                </a:effectLst>
              </a:rPr>
              <a:t>Unresolved physical processes must be handled parametrically</a:t>
            </a:r>
          </a:p>
        </p:txBody>
      </p:sp>
      <p:sp>
        <p:nvSpPr>
          <p:cNvPr id="178179" name="Content Placeholder 2"/>
          <p:cNvSpPr>
            <a:spLocks noGrp="1"/>
          </p:cNvSpPr>
          <p:nvPr>
            <p:ph idx="1"/>
          </p:nvPr>
        </p:nvSpPr>
        <p:spPr>
          <a:xfrm>
            <a:off x="838200" y="1600200"/>
            <a:ext cx="7696200" cy="5257800"/>
          </a:xfrm>
        </p:spPr>
        <p:txBody>
          <a:bodyPr/>
          <a:lstStyle/>
          <a:p>
            <a:pPr eaLnBrk="1" hangingPunct="1"/>
            <a:r>
              <a:rPr lang="en-US" dirty="0" smtClean="0">
                <a:solidFill>
                  <a:srgbClr val="002060"/>
                </a:solidFill>
              </a:rPr>
              <a:t> Convection</a:t>
            </a:r>
          </a:p>
          <a:p>
            <a:pPr eaLnBrk="1" hangingPunct="1"/>
            <a:r>
              <a:rPr lang="en-US" dirty="0" smtClean="0">
                <a:solidFill>
                  <a:srgbClr val="002060"/>
                </a:solidFill>
              </a:rPr>
              <a:t> Thin and/or broken clouds</a:t>
            </a:r>
          </a:p>
          <a:p>
            <a:pPr eaLnBrk="1" hangingPunct="1"/>
            <a:r>
              <a:rPr lang="en-US" dirty="0" smtClean="0">
                <a:solidFill>
                  <a:srgbClr val="002060"/>
                </a:solidFill>
              </a:rPr>
              <a:t> Cloud microphysics</a:t>
            </a:r>
          </a:p>
          <a:p>
            <a:pPr eaLnBrk="1" hangingPunct="1"/>
            <a:r>
              <a:rPr lang="en-US" dirty="0" smtClean="0">
                <a:solidFill>
                  <a:srgbClr val="002060"/>
                </a:solidFill>
              </a:rPr>
              <a:t> Aerosols and chemistry (e.g. photochemical processes, 	ozone)</a:t>
            </a:r>
          </a:p>
          <a:p>
            <a:pPr eaLnBrk="1" hangingPunct="1"/>
            <a:r>
              <a:rPr lang="en-US" dirty="0" smtClean="0">
                <a:solidFill>
                  <a:srgbClr val="002060"/>
                </a:solidFill>
              </a:rPr>
              <a:t> Turbulence, including surface fluxes</a:t>
            </a:r>
          </a:p>
          <a:p>
            <a:pPr eaLnBrk="1" hangingPunct="1"/>
            <a:r>
              <a:rPr lang="en-US" dirty="0" smtClean="0">
                <a:solidFill>
                  <a:srgbClr val="002060"/>
                </a:solidFill>
              </a:rPr>
              <a:t> Sea ice</a:t>
            </a:r>
          </a:p>
          <a:p>
            <a:pPr eaLnBrk="1" hangingPunct="1"/>
            <a:r>
              <a:rPr lang="en-US" dirty="0" smtClean="0">
                <a:solidFill>
                  <a:srgbClr val="002060"/>
                </a:solidFill>
              </a:rPr>
              <a:t> Land ice</a:t>
            </a:r>
          </a:p>
          <a:p>
            <a:pPr eaLnBrk="1" hangingPunct="1"/>
            <a:r>
              <a:rPr lang="en-US" dirty="0" smtClean="0">
                <a:solidFill>
                  <a:srgbClr val="002060"/>
                </a:solidFill>
              </a:rPr>
              <a:t> Land surface processes</a:t>
            </a:r>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619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fade">
                                      <p:cBhvr>
                                        <p:cTn id="7" dur="500"/>
                                        <p:tgtEl>
                                          <p:spTgt spid="178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179">
                                            <p:txEl>
                                              <p:pRg st="1" end="1"/>
                                            </p:txEl>
                                          </p:spTgt>
                                        </p:tgtEl>
                                        <p:attrNameLst>
                                          <p:attrName>style.visibility</p:attrName>
                                        </p:attrNameLst>
                                      </p:cBhvr>
                                      <p:to>
                                        <p:strVal val="visible"/>
                                      </p:to>
                                    </p:set>
                                    <p:animEffect transition="in" filter="fade">
                                      <p:cBhvr>
                                        <p:cTn id="12" dur="500"/>
                                        <p:tgtEl>
                                          <p:spTgt spid="178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179">
                                            <p:txEl>
                                              <p:pRg st="2" end="2"/>
                                            </p:txEl>
                                          </p:spTgt>
                                        </p:tgtEl>
                                        <p:attrNameLst>
                                          <p:attrName>style.visibility</p:attrName>
                                        </p:attrNameLst>
                                      </p:cBhvr>
                                      <p:to>
                                        <p:strVal val="visible"/>
                                      </p:to>
                                    </p:set>
                                    <p:animEffect transition="in" filter="fade">
                                      <p:cBhvr>
                                        <p:cTn id="17" dur="500"/>
                                        <p:tgtEl>
                                          <p:spTgt spid="178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179">
                                            <p:txEl>
                                              <p:pRg st="3" end="3"/>
                                            </p:txEl>
                                          </p:spTgt>
                                        </p:tgtEl>
                                        <p:attrNameLst>
                                          <p:attrName>style.visibility</p:attrName>
                                        </p:attrNameLst>
                                      </p:cBhvr>
                                      <p:to>
                                        <p:strVal val="visible"/>
                                      </p:to>
                                    </p:set>
                                    <p:animEffect transition="in" filter="fade">
                                      <p:cBhvr>
                                        <p:cTn id="22" dur="500"/>
                                        <p:tgtEl>
                                          <p:spTgt spid="178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8179">
                                            <p:txEl>
                                              <p:pRg st="4" end="4"/>
                                            </p:txEl>
                                          </p:spTgt>
                                        </p:tgtEl>
                                        <p:attrNameLst>
                                          <p:attrName>style.visibility</p:attrName>
                                        </p:attrNameLst>
                                      </p:cBhvr>
                                      <p:to>
                                        <p:strVal val="visible"/>
                                      </p:to>
                                    </p:set>
                                    <p:animEffect transition="in" filter="fade">
                                      <p:cBhvr>
                                        <p:cTn id="27" dur="500"/>
                                        <p:tgtEl>
                                          <p:spTgt spid="178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8179">
                                            <p:txEl>
                                              <p:pRg st="5" end="5"/>
                                            </p:txEl>
                                          </p:spTgt>
                                        </p:tgtEl>
                                        <p:attrNameLst>
                                          <p:attrName>style.visibility</p:attrName>
                                        </p:attrNameLst>
                                      </p:cBhvr>
                                      <p:to>
                                        <p:strVal val="visible"/>
                                      </p:to>
                                    </p:set>
                                    <p:animEffect transition="in" filter="fade">
                                      <p:cBhvr>
                                        <p:cTn id="32" dur="500"/>
                                        <p:tgtEl>
                                          <p:spTgt spid="1781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8179">
                                            <p:txEl>
                                              <p:pRg st="6" end="6"/>
                                            </p:txEl>
                                          </p:spTgt>
                                        </p:tgtEl>
                                        <p:attrNameLst>
                                          <p:attrName>style.visibility</p:attrName>
                                        </p:attrNameLst>
                                      </p:cBhvr>
                                      <p:to>
                                        <p:strVal val="visible"/>
                                      </p:to>
                                    </p:set>
                                    <p:animEffect transition="in" filter="fade">
                                      <p:cBhvr>
                                        <p:cTn id="37" dur="500"/>
                                        <p:tgtEl>
                                          <p:spTgt spid="1781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8179">
                                            <p:txEl>
                                              <p:pRg st="7" end="7"/>
                                            </p:txEl>
                                          </p:spTgt>
                                        </p:tgtEl>
                                        <p:attrNameLst>
                                          <p:attrName>style.visibility</p:attrName>
                                        </p:attrNameLst>
                                      </p:cBhvr>
                                      <p:to>
                                        <p:strVal val="visible"/>
                                      </p:to>
                                    </p:set>
                                    <p:animEffect transition="in" filter="fade">
                                      <p:cBhvr>
                                        <p:cTn id="42" dur="500"/>
                                        <p:tgtEl>
                                          <p:spTgt spid="178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Convection</a:t>
            </a:r>
            <a:endParaRPr lang="en-US" dirty="0">
              <a:solidFill>
                <a:srgbClr val="0000FF"/>
              </a:solidFill>
            </a:endParaRPr>
          </a:p>
        </p:txBody>
      </p:sp>
      <p:sp>
        <p:nvSpPr>
          <p:cNvPr id="3" name="Content Placeholder 2"/>
          <p:cNvSpPr>
            <a:spLocks noGrp="1"/>
          </p:cNvSpPr>
          <p:nvPr>
            <p:ph idx="1"/>
          </p:nvPr>
        </p:nvSpPr>
        <p:spPr>
          <a:xfrm>
            <a:off x="5555973" y="2625691"/>
            <a:ext cx="3297307" cy="2090392"/>
          </a:xfrm>
        </p:spPr>
        <p:txBody>
          <a:bodyPr/>
          <a:lstStyle/>
          <a:p>
            <a:r>
              <a:rPr lang="en-US" dirty="0" smtClean="0"/>
              <a:t> Boundary layer</a:t>
            </a:r>
          </a:p>
          <a:p>
            <a:r>
              <a:rPr lang="en-US" dirty="0"/>
              <a:t> C</a:t>
            </a:r>
            <a:r>
              <a:rPr lang="en-US" dirty="0" smtClean="0"/>
              <a:t>louds</a:t>
            </a:r>
          </a:p>
          <a:p>
            <a:pPr lvl="1"/>
            <a:r>
              <a:rPr lang="en-US" dirty="0"/>
              <a:t> </a:t>
            </a:r>
            <a:r>
              <a:rPr lang="en-US" dirty="0" smtClean="0"/>
              <a:t>stratiform</a:t>
            </a:r>
          </a:p>
          <a:p>
            <a:pPr lvl="1"/>
            <a:r>
              <a:rPr lang="en-US" dirty="0"/>
              <a:t> </a:t>
            </a:r>
            <a:r>
              <a:rPr lang="en-US" dirty="0" smtClean="0"/>
              <a:t>convective</a:t>
            </a:r>
          </a:p>
          <a:p>
            <a:r>
              <a:rPr lang="en-US" dirty="0"/>
              <a:t> </a:t>
            </a:r>
            <a:r>
              <a:rPr lang="en-US" dirty="0" smtClean="0"/>
              <a:t>Cloud microphysics</a:t>
            </a:r>
            <a:endParaRPr lang="en-US" dirty="0"/>
          </a:p>
        </p:txBody>
      </p:sp>
      <p:pic>
        <p:nvPicPr>
          <p:cNvPr id="4" name="Picture 3" descr="STS41B-41-2347"/>
          <p:cNvPicPr>
            <a:picLocks noChangeAspect="1" noChangeArrowheads="1"/>
          </p:cNvPicPr>
          <p:nvPr/>
        </p:nvPicPr>
        <p:blipFill>
          <a:blip r:embed="rId2" cstate="print"/>
          <a:srcRect/>
          <a:stretch>
            <a:fillRect/>
          </a:stretch>
        </p:blipFill>
        <p:spPr bwMode="auto">
          <a:xfrm>
            <a:off x="375294" y="1808922"/>
            <a:ext cx="4916555" cy="3687417"/>
          </a:xfrm>
          <a:prstGeom prst="rect">
            <a:avLst/>
          </a:prstGeom>
          <a:noFill/>
        </p:spPr>
      </p:pic>
      <p:sp>
        <p:nvSpPr>
          <p:cNvPr id="5" name="TextBox 4"/>
          <p:cNvSpPr txBox="1"/>
          <p:nvPr/>
        </p:nvSpPr>
        <p:spPr>
          <a:xfrm>
            <a:off x="288235" y="6371319"/>
            <a:ext cx="2156791"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740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81000" y="457200"/>
          <a:ext cx="8101507" cy="1309334"/>
        </p:xfrm>
        <a:graphic>
          <a:graphicData uri="http://schemas.openxmlformats.org/presentationml/2006/ole">
            <mc:AlternateContent xmlns:mc="http://schemas.openxmlformats.org/markup-compatibility/2006">
              <mc:Choice xmlns:v="urn:schemas-microsoft-com:vml" Requires="v">
                <p:oleObj spid="_x0000_s2132" name="Equation" r:id="rId3" imgW="3771720" imgH="609480" progId="Equation.DSMT4">
                  <p:embed/>
                </p:oleObj>
              </mc:Choice>
              <mc:Fallback>
                <p:oleObj name="Equation" r:id="rId3" imgW="3771720" imgH="609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8101507" cy="13093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381000" y="2133600"/>
          <a:ext cx="5290038" cy="1447800"/>
        </p:xfrm>
        <a:graphic>
          <a:graphicData uri="http://schemas.openxmlformats.org/presentationml/2006/ole">
            <mc:AlternateContent xmlns:mc="http://schemas.openxmlformats.org/markup-compatibility/2006">
              <mc:Choice xmlns:v="urn:schemas-microsoft-com:vml" Requires="v">
                <p:oleObj spid="_x0000_s2133" name="Equation" r:id="rId5" imgW="2412720" imgH="660240" progId="Equation.DSMT4">
                  <p:embed/>
                </p:oleObj>
              </mc:Choice>
              <mc:Fallback>
                <p:oleObj name="Equation" r:id="rId5" imgW="2412720" imgH="6602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133600"/>
                        <a:ext cx="5290038"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533400" y="4114800"/>
            <a:ext cx="7772400" cy="1384995"/>
          </a:xfrm>
          <a:prstGeom prst="rect">
            <a:avLst/>
          </a:prstGeom>
          <a:noFill/>
        </p:spPr>
        <p:txBody>
          <a:bodyPr wrap="square" rtlCol="0">
            <a:spAutoFit/>
          </a:bodyPr>
          <a:lstStyle/>
          <a:p>
            <a:pPr algn="ctr"/>
            <a:r>
              <a:rPr lang="en-US" sz="2800" dirty="0" smtClean="0"/>
              <a:t>Additional equations for radiative transfer, conservation of water (atmosphere) and salinity (ocean), etc.</a:t>
            </a:r>
            <a:endParaRPr lang="en-US" sz="2800" dirty="0"/>
          </a:p>
        </p:txBody>
      </p:sp>
    </p:spTree>
    <p:extLst>
      <p:ext uri="{BB962C8B-B14F-4D97-AF65-F5344CB8AC3E}">
        <p14:creationId xmlns:p14="http://schemas.microsoft.com/office/powerpoint/2010/main" val="379762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0050" y="239745"/>
            <a:ext cx="7886700" cy="806347"/>
          </a:xfrm>
        </p:spPr>
        <p:txBody>
          <a:bodyPr/>
          <a:lstStyle/>
          <a:p>
            <a:pPr algn="ct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Thin and broken clouds</a:t>
            </a:r>
            <a:endPar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2958548" y="6172200"/>
            <a:ext cx="3505200" cy="461665"/>
          </a:xfrm>
          <a:prstGeom prst="rect">
            <a:avLst/>
          </a:prstGeom>
          <a:noFill/>
        </p:spPr>
        <p:txBody>
          <a:bodyPr wrap="square" rtlCol="0">
            <a:spAutoFit/>
          </a:bodyPr>
          <a:lstStyle/>
          <a:p>
            <a:pPr algn="ctr"/>
            <a:r>
              <a:rPr lang="en-US" sz="2400" dirty="0" smtClean="0">
                <a:solidFill>
                  <a:srgbClr val="FFFF00"/>
                </a:solidFill>
              </a:rPr>
              <a:t>Altocumulus</a:t>
            </a:r>
            <a:endParaRPr lang="en-US" sz="2400" dirty="0">
              <a:solidFill>
                <a:srgbClr val="FFFF00"/>
              </a:solidFill>
            </a:endParaRPr>
          </a:p>
        </p:txBody>
      </p:sp>
      <p:pic>
        <p:nvPicPr>
          <p:cNvPr id="9218" name="Picture 2" descr="File:Partially illuminated Ac with shad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904" y="1224996"/>
            <a:ext cx="6357732" cy="4768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85183" y="6479976"/>
            <a:ext cx="3458817"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a:latin typeface="Arial" panose="020B0604020202020204" pitchFamily="34" charset="0"/>
                <a:cs typeface="Arial" panose="020B0604020202020204" pitchFamily="34" charset="0"/>
              </a:rPr>
              <a:t>Simon </a:t>
            </a:r>
            <a:r>
              <a:rPr lang="en-US" sz="1400" i="1" dirty="0" err="1" smtClean="0">
                <a:latin typeface="Arial" panose="020B0604020202020204" pitchFamily="34" charset="0"/>
                <a:cs typeface="Arial" panose="020B0604020202020204" pitchFamily="34" charset="0"/>
              </a:rPr>
              <a:t>Eugster</a:t>
            </a:r>
            <a:r>
              <a:rPr lang="en-US" sz="1400" i="1" dirty="0" smtClean="0">
                <a:latin typeface="Arial" panose="020B0604020202020204" pitchFamily="34" charset="0"/>
                <a:cs typeface="Arial" panose="020B0604020202020204" pitchFamily="34" charset="0"/>
              </a:rPr>
              <a:t>, Wikipedia</a:t>
            </a:r>
            <a:endParaRPr lang="en-US" sz="14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569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2743200" y="5943600"/>
            <a:ext cx="3657600" cy="461665"/>
          </a:xfrm>
          <a:prstGeom prst="rect">
            <a:avLst/>
          </a:prstGeom>
          <a:noFill/>
        </p:spPr>
        <p:txBody>
          <a:bodyPr wrap="square" rtlCol="0">
            <a:spAutoFit/>
          </a:bodyPr>
          <a:lstStyle/>
          <a:p>
            <a:pPr algn="ctr"/>
            <a:r>
              <a:rPr lang="en-US" sz="2400" dirty="0" smtClean="0">
                <a:solidFill>
                  <a:srgbClr val="FFFF00"/>
                </a:solidFill>
              </a:rPr>
              <a:t>Altostratus</a:t>
            </a:r>
            <a:endParaRPr lang="en-US" sz="2400" dirty="0">
              <a:solidFill>
                <a:srgbClr val="FFFF00"/>
              </a:solidFill>
            </a:endParaRPr>
          </a:p>
        </p:txBody>
      </p:sp>
      <p:pic>
        <p:nvPicPr>
          <p:cNvPr id="10242" name="Picture 2" descr="File:Altostratus clouds over Hong K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35" y="643557"/>
            <a:ext cx="6967330" cy="5225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69157" y="6405265"/>
            <a:ext cx="2474843"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Wikipedia</a:t>
            </a:r>
            <a:endParaRPr lang="en-US" sz="14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1932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2" descr="http://veimages.gsfc.nasa.gov/2580/California.A2002090.1830.1km.jpg"/>
          <p:cNvPicPr>
            <a:picLocks noChangeAspect="1" noChangeArrowheads="1"/>
          </p:cNvPicPr>
          <p:nvPr/>
        </p:nvPicPr>
        <p:blipFill>
          <a:blip r:embed="rId3" cstate="print"/>
          <a:srcRect/>
          <a:stretch>
            <a:fillRect/>
          </a:stretch>
        </p:blipFill>
        <p:spPr bwMode="auto">
          <a:xfrm>
            <a:off x="685800" y="228600"/>
            <a:ext cx="4887913" cy="6324600"/>
          </a:xfrm>
          <a:prstGeom prst="rect">
            <a:avLst/>
          </a:prstGeom>
          <a:noFill/>
          <a:ln w="9525">
            <a:noFill/>
            <a:miter lim="800000"/>
            <a:headEnd/>
            <a:tailEnd/>
          </a:ln>
        </p:spPr>
      </p:pic>
      <p:sp>
        <p:nvSpPr>
          <p:cNvPr id="3" name="TextBox 2"/>
          <p:cNvSpPr txBox="1"/>
          <p:nvPr/>
        </p:nvSpPr>
        <p:spPr>
          <a:xfrm>
            <a:off x="5791200" y="1828800"/>
            <a:ext cx="2971800" cy="523220"/>
          </a:xfrm>
          <a:prstGeom prst="rect">
            <a:avLst/>
          </a:prstGeom>
          <a:noFill/>
        </p:spPr>
        <p:txBody>
          <a:bodyPr>
            <a:spAutoFit/>
          </a:bodyPr>
          <a:lstStyle/>
          <a:p>
            <a:pPr algn="ctr">
              <a:defRPr/>
            </a:pPr>
            <a:r>
              <a:rPr lang="en-US" sz="2800" dirty="0" smtClean="0">
                <a:solidFill>
                  <a:schemeClr val="bg1"/>
                </a:solidFill>
                <a:effectLst>
                  <a:outerShdw blurRad="38100" dist="38100" dir="2700000" algn="tl">
                    <a:srgbClr val="000000">
                      <a:alpha val="43137"/>
                    </a:srgbClr>
                  </a:outerShdw>
                </a:effectLst>
              </a:rPr>
              <a:t>Stratocumulus</a:t>
            </a:r>
            <a:endParaRPr lang="en-US" sz="28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6669157" y="6405265"/>
            <a:ext cx="2474843" cy="307777"/>
          </a:xfrm>
          <a:prstGeom prst="rect">
            <a:avLst/>
          </a:prstGeom>
          <a:noFill/>
        </p:spPr>
        <p:txBody>
          <a:bodyPr wrap="square" rtlCol="0">
            <a:spAutoFit/>
          </a:bodyPr>
          <a:lstStyle/>
          <a:p>
            <a:pPr lvl="0"/>
            <a:r>
              <a:rPr lang="en-US" sz="1400" dirty="0" smtClean="0">
                <a:solidFill>
                  <a:schemeClr val="bg1"/>
                </a:solidFill>
                <a:latin typeface="Arial" panose="020B0604020202020204" pitchFamily="34" charset="0"/>
                <a:cs typeface="Arial" panose="020B0604020202020204" pitchFamily="34" charset="0"/>
              </a:rPr>
              <a:t>Image credit: </a:t>
            </a:r>
            <a:r>
              <a:rPr lang="en-US" sz="1400" i="1" dirty="0" smtClean="0">
                <a:solidFill>
                  <a:schemeClr val="bg1"/>
                </a:solidFill>
                <a:latin typeface="Arial" panose="020B0604020202020204" pitchFamily="34" charset="0"/>
                <a:cs typeface="Arial" panose="020B0604020202020204" pitchFamily="34" charset="0"/>
              </a:rPr>
              <a:t>NASA</a:t>
            </a:r>
          </a:p>
        </p:txBody>
      </p:sp>
    </p:spTree>
    <p:extLst>
      <p:ext uri="{BB962C8B-B14F-4D97-AF65-F5344CB8AC3E}">
        <p14:creationId xmlns:p14="http://schemas.microsoft.com/office/powerpoint/2010/main" val="891468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609600"/>
            <a:ext cx="7772400" cy="762000"/>
          </a:xfrm>
        </p:spPr>
        <p:txBody>
          <a:bodyPr/>
          <a:lstStyle/>
          <a:p>
            <a:r>
              <a:rPr lang="en-US" dirty="0">
                <a:solidFill>
                  <a:srgbClr val="0033CC"/>
                </a:solidFill>
                <a:effectLst>
                  <a:outerShdw blurRad="38100" dist="38100" dir="2700000" algn="tl">
                    <a:srgbClr val="000000">
                      <a:alpha val="43137"/>
                    </a:srgbClr>
                  </a:outerShdw>
                </a:effectLst>
              </a:rPr>
              <a:t>Parameterization of Clouds</a:t>
            </a:r>
          </a:p>
        </p:txBody>
      </p:sp>
      <p:pic>
        <p:nvPicPr>
          <p:cNvPr id="194564" name="Picture 4" descr="weare and mokhov 1"/>
          <p:cNvPicPr>
            <a:picLocks noChangeAspect="1" noChangeArrowheads="1"/>
          </p:cNvPicPr>
          <p:nvPr/>
        </p:nvPicPr>
        <p:blipFill>
          <a:blip r:embed="rId3" cstate="print"/>
          <a:srcRect/>
          <a:stretch>
            <a:fillRect/>
          </a:stretch>
        </p:blipFill>
        <p:spPr bwMode="auto">
          <a:xfrm rot="-60000">
            <a:off x="122289" y="2364194"/>
            <a:ext cx="8991600" cy="3529013"/>
          </a:xfrm>
          <a:prstGeom prst="rect">
            <a:avLst/>
          </a:prstGeom>
          <a:noFill/>
        </p:spPr>
      </p:pic>
      <p:sp>
        <p:nvSpPr>
          <p:cNvPr id="194565" name="Text Box 5"/>
          <p:cNvSpPr txBox="1">
            <a:spLocks noChangeArrowheads="1"/>
          </p:cNvSpPr>
          <p:nvPr/>
        </p:nvSpPr>
        <p:spPr bwMode="auto">
          <a:xfrm>
            <a:off x="2604052" y="6019800"/>
            <a:ext cx="6387548" cy="738664"/>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Weare</a:t>
            </a:r>
            <a:r>
              <a:rPr lang="en-US" sz="1400" dirty="0">
                <a:latin typeface="Arial" panose="020B0604020202020204" pitchFamily="34" charset="0"/>
                <a:cs typeface="Arial" panose="020B0604020202020204" pitchFamily="34" charset="0"/>
              </a:rPr>
              <a:t>, Bryan C., Igor I. </a:t>
            </a:r>
            <a:r>
              <a:rPr lang="en-US" sz="1400" dirty="0" err="1">
                <a:latin typeface="Arial" panose="020B0604020202020204" pitchFamily="34" charset="0"/>
                <a:cs typeface="Arial" panose="020B0604020202020204" pitchFamily="34" charset="0"/>
              </a:rPr>
              <a:t>Mokhov</a:t>
            </a:r>
            <a:r>
              <a:rPr lang="en-US" sz="1400" dirty="0">
                <a:latin typeface="Arial" panose="020B0604020202020204" pitchFamily="34" charset="0"/>
                <a:cs typeface="Arial" panose="020B0604020202020204" pitchFamily="34" charset="0"/>
              </a:rPr>
              <a:t>, 1995: Evaluation of Total Cloudiness and Its Variability in the Atmospheric Model </a:t>
            </a:r>
            <a:r>
              <a:rPr lang="en-US" sz="1400" dirty="0" err="1">
                <a:latin typeface="Arial" panose="020B0604020202020204" pitchFamily="34" charset="0"/>
                <a:cs typeface="Arial" panose="020B0604020202020204" pitchFamily="34" charset="0"/>
              </a:rPr>
              <a:t>Intercomparison</a:t>
            </a:r>
            <a:r>
              <a:rPr lang="en-US" sz="1400" dirty="0">
                <a:latin typeface="Arial" panose="020B0604020202020204" pitchFamily="34" charset="0"/>
                <a:cs typeface="Arial" panose="020B0604020202020204" pitchFamily="34" charset="0"/>
              </a:rPr>
              <a:t> Project. </a:t>
            </a:r>
            <a:r>
              <a:rPr lang="en-US" sz="1400" i="1" dirty="0">
                <a:latin typeface="Arial" panose="020B0604020202020204" pitchFamily="34" charset="0"/>
                <a:cs typeface="Arial" panose="020B0604020202020204" pitchFamily="34" charset="0"/>
              </a:rPr>
              <a:t>J. Climate</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8</a:t>
            </a:r>
            <a:r>
              <a:rPr lang="en-US" sz="1400" dirty="0">
                <a:latin typeface="Arial" panose="020B0604020202020204" pitchFamily="34" charset="0"/>
                <a:cs typeface="Arial" panose="020B0604020202020204" pitchFamily="34" charset="0"/>
              </a:rPr>
              <a:t>, 2224–2238. </a:t>
            </a:r>
          </a:p>
        </p:txBody>
      </p:sp>
      <p:sp>
        <p:nvSpPr>
          <p:cNvPr id="194566" name="Text Box 6"/>
          <p:cNvSpPr txBox="1">
            <a:spLocks noChangeArrowheads="1"/>
          </p:cNvSpPr>
          <p:nvPr/>
        </p:nvSpPr>
        <p:spPr bwMode="auto">
          <a:xfrm>
            <a:off x="533400" y="1524000"/>
            <a:ext cx="8305800" cy="396875"/>
          </a:xfrm>
          <a:prstGeom prst="rect">
            <a:avLst/>
          </a:prstGeom>
          <a:noFill/>
          <a:ln w="9525">
            <a:noFill/>
            <a:miter lim="800000"/>
            <a:headEnd/>
            <a:tailEnd/>
          </a:ln>
          <a:effectLst/>
        </p:spPr>
        <p:txBody>
          <a:bodyPr>
            <a:spAutoFit/>
          </a:bodyPr>
          <a:lstStyle/>
          <a:p>
            <a:pPr algn="ctr">
              <a:spcBef>
                <a:spcPct val="50000"/>
              </a:spcBef>
            </a:pPr>
            <a:r>
              <a:rPr lang="en-US" sz="2000" b="1" i="1" dirty="0">
                <a:solidFill>
                  <a:srgbClr val="0033CC"/>
                </a:solidFill>
                <a:effectLst>
                  <a:outerShdw blurRad="38100" dist="38100" dir="2700000" algn="tl">
                    <a:srgbClr val="C0C0C0"/>
                  </a:outerShdw>
                </a:effectLst>
              </a:rPr>
              <a:t>Cloud amount (fraction) as simulated by 25 atmospheric GCMs</a:t>
            </a:r>
          </a:p>
        </p:txBody>
      </p:sp>
    </p:spTree>
    <p:extLst>
      <p:ext uri="{BB962C8B-B14F-4D97-AF65-F5344CB8AC3E}">
        <p14:creationId xmlns:p14="http://schemas.microsoft.com/office/powerpoint/2010/main" val="352952428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idx="4294967295"/>
          </p:nvPr>
        </p:nvSpPr>
        <p:spPr>
          <a:xfrm>
            <a:off x="685800" y="0"/>
            <a:ext cx="7772400" cy="1219200"/>
          </a:xfrm>
        </p:spPr>
        <p:txBody>
          <a:bodyPr>
            <a:normAutofit/>
          </a:bodyPr>
          <a:lstStyle/>
          <a:p>
            <a:r>
              <a:rPr lang="en-US" sz="2800"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Low Clouds </a:t>
            </a:r>
            <a:r>
              <a:rPr lang="en-US" sz="2800" dirty="0" smtClean="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Climate Models</a:t>
            </a:r>
            <a:endParaRPr lang="en-US" sz="2800"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78531" name="Picture 3"/>
          <p:cNvPicPr>
            <a:picLocks noChangeAspect="1" noChangeArrowheads="1"/>
          </p:cNvPicPr>
          <p:nvPr/>
        </p:nvPicPr>
        <p:blipFill>
          <a:blip r:embed="rId3" cstate="print"/>
          <a:srcRect b="61786"/>
          <a:stretch>
            <a:fillRect/>
          </a:stretch>
        </p:blipFill>
        <p:spPr bwMode="auto">
          <a:xfrm>
            <a:off x="3581400" y="990600"/>
            <a:ext cx="5281613" cy="2743200"/>
          </a:xfrm>
          <a:prstGeom prst="rect">
            <a:avLst/>
          </a:prstGeom>
          <a:noFill/>
        </p:spPr>
      </p:pic>
      <p:pic>
        <p:nvPicPr>
          <p:cNvPr id="278532" name="Picture 4"/>
          <p:cNvPicPr>
            <a:picLocks noChangeAspect="1" noChangeArrowheads="1"/>
          </p:cNvPicPr>
          <p:nvPr/>
        </p:nvPicPr>
        <p:blipFill>
          <a:blip r:embed="rId3" cstate="print"/>
          <a:srcRect t="58192"/>
          <a:stretch>
            <a:fillRect/>
          </a:stretch>
        </p:blipFill>
        <p:spPr bwMode="auto">
          <a:xfrm>
            <a:off x="3581400" y="3857625"/>
            <a:ext cx="5283200" cy="3000375"/>
          </a:xfrm>
          <a:prstGeom prst="rect">
            <a:avLst/>
          </a:prstGeom>
          <a:noFill/>
        </p:spPr>
      </p:pic>
      <p:sp>
        <p:nvSpPr>
          <p:cNvPr id="278533" name="Text Box 5"/>
          <p:cNvSpPr txBox="1">
            <a:spLocks noChangeArrowheads="1"/>
          </p:cNvSpPr>
          <p:nvPr/>
        </p:nvSpPr>
        <p:spPr bwMode="auto">
          <a:xfrm>
            <a:off x="352556" y="2041525"/>
            <a:ext cx="2815964" cy="1938992"/>
          </a:xfrm>
          <a:prstGeom prst="rect">
            <a:avLst/>
          </a:prstGeom>
          <a:noFill/>
          <a:ln w="9525">
            <a:noFill/>
            <a:miter lim="800000"/>
            <a:headEnd/>
            <a:tailEnd/>
          </a:ln>
          <a:effectLst/>
        </p:spPr>
        <p:txBody>
          <a:bodyPr wrap="none">
            <a:spAutoFit/>
          </a:bodyPr>
          <a:lstStyle/>
          <a:p>
            <a:pPr algn="ctr" eaLnBrk="0" hangingPunct="0"/>
            <a:r>
              <a:rPr lang="en-US" sz="2400" dirty="0">
                <a:solidFill>
                  <a:srgbClr val="0033CC"/>
                </a:solidFill>
                <a:latin typeface="Times" pitchFamily="18" charset="0"/>
              </a:rPr>
              <a:t>Change in low cloud </a:t>
            </a:r>
          </a:p>
          <a:p>
            <a:pPr algn="ctr" eaLnBrk="0" hangingPunct="0"/>
            <a:r>
              <a:rPr lang="en-US" sz="2400" dirty="0">
                <a:solidFill>
                  <a:srgbClr val="0033CC"/>
                </a:solidFill>
                <a:latin typeface="Times" pitchFamily="18" charset="0"/>
              </a:rPr>
              <a:t> with 2xCO2</a:t>
            </a:r>
          </a:p>
          <a:p>
            <a:pPr algn="l" eaLnBrk="0" hangingPunct="0"/>
            <a:endParaRPr lang="en-US" sz="2400" dirty="0">
              <a:solidFill>
                <a:schemeClr val="tx1"/>
              </a:solidFill>
              <a:latin typeface="Times" pitchFamily="18" charset="0"/>
            </a:endParaRPr>
          </a:p>
          <a:p>
            <a:pPr algn="ctr" eaLnBrk="0" hangingPunct="0"/>
            <a:r>
              <a:rPr lang="en-US" sz="2400" dirty="0">
                <a:solidFill>
                  <a:srgbClr val="0033CC"/>
                </a:solidFill>
                <a:latin typeface="Times" pitchFamily="18" charset="0"/>
              </a:rPr>
              <a:t>2 Models: Changes</a:t>
            </a:r>
          </a:p>
          <a:p>
            <a:pPr algn="ctr" eaLnBrk="0" hangingPunct="0"/>
            <a:r>
              <a:rPr lang="en-US" sz="2400" dirty="0">
                <a:solidFill>
                  <a:srgbClr val="0033CC"/>
                </a:solidFill>
                <a:latin typeface="Times" pitchFamily="18" charset="0"/>
              </a:rPr>
              <a:t>are </a:t>
            </a:r>
            <a:r>
              <a:rPr lang="en-US" sz="2400" dirty="0" smtClean="0">
                <a:solidFill>
                  <a:srgbClr val="0033CC"/>
                </a:solidFill>
                <a:latin typeface="Times" pitchFamily="18" charset="0"/>
              </a:rPr>
              <a:t>OPPOSITE</a:t>
            </a:r>
            <a:endParaRPr lang="en-US" sz="2400" dirty="0">
              <a:solidFill>
                <a:srgbClr val="0033CC"/>
              </a:solidFill>
              <a:latin typeface="Times" pitchFamily="18" charset="0"/>
            </a:endParaRPr>
          </a:p>
        </p:txBody>
      </p:sp>
      <p:sp>
        <p:nvSpPr>
          <p:cNvPr id="6" name="Text Box 5"/>
          <p:cNvSpPr txBox="1">
            <a:spLocks noChangeArrowheads="1"/>
          </p:cNvSpPr>
          <p:nvPr/>
        </p:nvSpPr>
        <p:spPr bwMode="auto">
          <a:xfrm>
            <a:off x="0" y="5801139"/>
            <a:ext cx="3488635" cy="523220"/>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Stephens, G. L., 2005: </a:t>
            </a:r>
            <a:r>
              <a:rPr lang="en-US" sz="1400" i="1" dirty="0" smtClean="0">
                <a:latin typeface="Arial" panose="020B0604020202020204" pitchFamily="34" charset="0"/>
                <a:cs typeface="Arial" panose="020B0604020202020204" pitchFamily="34" charset="0"/>
              </a:rPr>
              <a:t>J</a:t>
            </a:r>
            <a:r>
              <a:rPr lang="en-US" sz="1400" i="1" dirty="0">
                <a:latin typeface="Arial" panose="020B0604020202020204" pitchFamily="34" charset="0"/>
                <a:cs typeface="Arial" panose="020B0604020202020204" pitchFamily="34" charset="0"/>
              </a:rPr>
              <a:t>. Climate</a:t>
            </a:r>
            <a:r>
              <a:rPr lang="en-US" sz="1400"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18</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237-273.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14292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fig1"/>
          <p:cNvPicPr>
            <a:picLocks noChangeAspect="1" noChangeArrowheads="1"/>
          </p:cNvPicPr>
          <p:nvPr/>
        </p:nvPicPr>
        <p:blipFill>
          <a:blip r:embed="rId2" cstate="print"/>
          <a:srcRect/>
          <a:stretch>
            <a:fillRect/>
          </a:stretch>
        </p:blipFill>
        <p:spPr bwMode="auto">
          <a:xfrm>
            <a:off x="1899272" y="1066800"/>
            <a:ext cx="5127693" cy="5205947"/>
          </a:xfrm>
          <a:prstGeom prst="rect">
            <a:avLst/>
          </a:prstGeom>
          <a:noFill/>
          <a:ln w="9525">
            <a:noFill/>
            <a:miter lim="800000"/>
            <a:headEnd/>
            <a:tailEnd/>
          </a:ln>
        </p:spPr>
      </p:pic>
      <p:sp>
        <p:nvSpPr>
          <p:cNvPr id="3" name="TextBox 2"/>
          <p:cNvSpPr txBox="1"/>
          <p:nvPr/>
        </p:nvSpPr>
        <p:spPr>
          <a:xfrm>
            <a:off x="1295400" y="304800"/>
            <a:ext cx="7010400" cy="461665"/>
          </a:xfrm>
          <a:prstGeom prst="rect">
            <a:avLst/>
          </a:prstGeom>
          <a:noFill/>
        </p:spPr>
        <p:txBody>
          <a:bodyPr wrap="square" rtlCol="0">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Sensitivity to cloud microphysics</a:t>
            </a:r>
            <a:endPar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6281530" y="6419193"/>
            <a:ext cx="2862470"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3652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Documents and Settings\Kerry Emanuel\My Documents\CLASS\CLIMATE\rh_sens2.wmf"/>
          <p:cNvPicPr>
            <a:picLocks noChangeAspect="1" noChangeArrowheads="1"/>
          </p:cNvPicPr>
          <p:nvPr/>
        </p:nvPicPr>
        <p:blipFill>
          <a:blip r:embed="rId2" cstate="print"/>
          <a:srcRect/>
          <a:stretch>
            <a:fillRect/>
          </a:stretch>
        </p:blipFill>
        <p:spPr bwMode="auto">
          <a:xfrm>
            <a:off x="1004888" y="398463"/>
            <a:ext cx="7134225" cy="6061075"/>
          </a:xfrm>
          <a:prstGeom prst="rect">
            <a:avLst/>
          </a:prstGeom>
          <a:noFill/>
          <a:ln w="9525">
            <a:noFill/>
            <a:miter lim="800000"/>
            <a:headEnd/>
            <a:tailEnd/>
          </a:ln>
        </p:spPr>
      </p:pic>
      <p:sp>
        <p:nvSpPr>
          <p:cNvPr id="124931" name="Text Box 3"/>
          <p:cNvSpPr txBox="1">
            <a:spLocks noChangeArrowheads="1"/>
          </p:cNvSpPr>
          <p:nvPr/>
        </p:nvSpPr>
        <p:spPr bwMode="auto">
          <a:xfrm>
            <a:off x="0" y="457200"/>
            <a:ext cx="4114800" cy="1015663"/>
          </a:xfrm>
          <a:prstGeom prst="rect">
            <a:avLst/>
          </a:prstGeom>
          <a:noFill/>
          <a:ln w="9525">
            <a:noFill/>
            <a:miter lim="800000"/>
            <a:headEnd/>
            <a:tailEnd/>
          </a:ln>
        </p:spPr>
        <p:txBody>
          <a:bodyPr>
            <a:spAutoFit/>
          </a:bodyPr>
          <a:lstStyle/>
          <a:p>
            <a:pPr algn="ctr">
              <a:spcBef>
                <a:spcPct val="50000"/>
              </a:spcBef>
            </a:pPr>
            <a:r>
              <a:rPr lang="en-US" sz="2000" b="1" dirty="0">
                <a:solidFill>
                  <a:srgbClr val="0000FF"/>
                </a:solidFill>
                <a:latin typeface="Arial" panose="020B0604020202020204" pitchFamily="34" charset="0"/>
                <a:cs typeface="Arial" panose="020B0604020202020204" pitchFamily="34" charset="0"/>
              </a:rPr>
              <a:t>Sensitivity of relative humidity to assumptions about cloud microphysical processes</a:t>
            </a:r>
          </a:p>
        </p:txBody>
      </p:sp>
      <p:sp>
        <p:nvSpPr>
          <p:cNvPr id="4" name="Text Box 5"/>
          <p:cNvSpPr txBox="1">
            <a:spLocks noChangeArrowheads="1"/>
          </p:cNvSpPr>
          <p:nvPr/>
        </p:nvSpPr>
        <p:spPr bwMode="auto">
          <a:xfrm>
            <a:off x="6281530" y="6419193"/>
            <a:ext cx="2862470"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4188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1" y="1746665"/>
            <a:ext cx="7886700" cy="1325563"/>
          </a:xfrm>
        </p:spPr>
        <p:txBody>
          <a:bodyPr/>
          <a:lstStyle/>
          <a:p>
            <a:r>
              <a:rPr lang="en-US" dirty="0" smtClean="0">
                <a:solidFill>
                  <a:srgbClr val="0000FF"/>
                </a:solidFill>
              </a:rPr>
              <a:t>Evaluation of Climate Models</a:t>
            </a:r>
            <a:endParaRPr lang="en-US" dirty="0">
              <a:solidFill>
                <a:srgbClr val="0000FF"/>
              </a:solidFill>
            </a:endParaRPr>
          </a:p>
        </p:txBody>
      </p:sp>
    </p:spTree>
    <p:extLst>
      <p:ext uri="{BB962C8B-B14F-4D97-AF65-F5344CB8AC3E}">
        <p14:creationId xmlns:p14="http://schemas.microsoft.com/office/powerpoint/2010/main" val="10750666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normAutofit/>
          </a:bodyPr>
          <a:lstStyle/>
          <a:p>
            <a:pPr>
              <a:defRPr/>
            </a:pPr>
            <a:r>
              <a:rPr lang="en-US" sz="3200" b="1" dirty="0" smtClean="0">
                <a:solidFill>
                  <a:srgbClr val="0000FF"/>
                </a:solidFill>
                <a:effectLst>
                  <a:outerShdw blurRad="38100" dist="38100" dir="2700000" algn="tl">
                    <a:srgbClr val="C0C0C0"/>
                  </a:outerShdw>
                </a:effectLst>
              </a:rPr>
              <a:t>How Do We Know If We Have It Right?</a:t>
            </a:r>
          </a:p>
        </p:txBody>
      </p:sp>
      <p:sp>
        <p:nvSpPr>
          <p:cNvPr id="194563" name="Rectangle 3"/>
          <p:cNvSpPr>
            <a:spLocks noGrp="1" noChangeArrowheads="1"/>
          </p:cNvSpPr>
          <p:nvPr>
            <p:ph type="body" idx="1"/>
          </p:nvPr>
        </p:nvSpPr>
        <p:spPr>
          <a:xfrm>
            <a:off x="457200" y="1600200"/>
            <a:ext cx="8229600" cy="4953000"/>
          </a:xfrm>
        </p:spPr>
        <p:txBody>
          <a:bodyPr/>
          <a:lstStyle/>
          <a:p>
            <a:r>
              <a:rPr lang="en-US" sz="2800" dirty="0" smtClean="0">
                <a:solidFill>
                  <a:srgbClr val="002060"/>
                </a:solidFill>
              </a:rPr>
              <a:t> Very few tests of model as whole: annual and diurnal cycles, weather forecasts, 20</a:t>
            </a:r>
            <a:r>
              <a:rPr lang="en-US" sz="2800" baseline="30000" dirty="0" smtClean="0">
                <a:solidFill>
                  <a:srgbClr val="002060"/>
                </a:solidFill>
              </a:rPr>
              <a:t>th</a:t>
            </a:r>
            <a:r>
              <a:rPr lang="en-US" sz="2800" dirty="0" smtClean="0">
                <a:solidFill>
                  <a:srgbClr val="002060"/>
                </a:solidFill>
              </a:rPr>
              <a:t> century climate, response to orbital variations</a:t>
            </a:r>
          </a:p>
          <a:p>
            <a:r>
              <a:rPr lang="en-US" sz="2800" dirty="0" smtClean="0">
                <a:solidFill>
                  <a:srgbClr val="002060"/>
                </a:solidFill>
              </a:rPr>
              <a:t> Tuning may be ill-posed:  More free parameters than tests against independent degrees of freedom</a:t>
            </a:r>
          </a:p>
          <a:p>
            <a:r>
              <a:rPr lang="en-US" sz="2800" dirty="0" smtClean="0">
                <a:solidFill>
                  <a:srgbClr val="002060"/>
                </a:solidFill>
              </a:rPr>
              <a:t> Alternative: Rigorous, off-line tests of model subcomponents. Arduous, unpopular: Necessary but not sufficient for model robustness: Model as whole may not work even though subcomponents are robust</a:t>
            </a:r>
          </a:p>
        </p:txBody>
      </p:sp>
    </p:spTree>
    <p:extLst>
      <p:ext uri="{BB962C8B-B14F-4D97-AF65-F5344CB8AC3E}">
        <p14:creationId xmlns:p14="http://schemas.microsoft.com/office/powerpoint/2010/main" val="290209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Effect transition="in" filter="fade">
                                      <p:cBhvr>
                                        <p:cTn id="7" dur="500"/>
                                        <p:tgtEl>
                                          <p:spTgt spid="19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63">
                                            <p:txEl>
                                              <p:pRg st="1" end="1"/>
                                            </p:txEl>
                                          </p:spTgt>
                                        </p:tgtEl>
                                        <p:attrNameLst>
                                          <p:attrName>style.visibility</p:attrName>
                                        </p:attrNameLst>
                                      </p:cBhvr>
                                      <p:to>
                                        <p:strVal val="visible"/>
                                      </p:to>
                                    </p:set>
                                    <p:animEffect transition="in" filter="fade">
                                      <p:cBhvr>
                                        <p:cTn id="12" dur="500"/>
                                        <p:tgtEl>
                                          <p:spTgt spid="194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63">
                                            <p:txEl>
                                              <p:pRg st="2" end="2"/>
                                            </p:txEl>
                                          </p:spTgt>
                                        </p:tgtEl>
                                        <p:attrNameLst>
                                          <p:attrName>style.visibility</p:attrName>
                                        </p:attrNameLst>
                                      </p:cBhvr>
                                      <p:to>
                                        <p:strVal val="visible"/>
                                      </p:to>
                                    </p:set>
                                    <p:animEffect transition="in" filter="fade">
                                      <p:cBhvr>
                                        <p:cTn id="17" dur="500"/>
                                        <p:tgtEl>
                                          <p:spTgt spid="194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p:cNvPicPr>
            <a:picLocks noChangeAspect="1" noChangeArrowheads="1"/>
          </p:cNvPicPr>
          <p:nvPr/>
        </p:nvPicPr>
        <p:blipFill rotWithShape="1">
          <a:blip r:embed="rId3" cstate="print"/>
          <a:srcRect b="385"/>
          <a:stretch/>
        </p:blipFill>
        <p:spPr bwMode="auto">
          <a:xfrm>
            <a:off x="4419600" y="1"/>
            <a:ext cx="4359275" cy="6679096"/>
          </a:xfrm>
          <a:prstGeom prst="rect">
            <a:avLst/>
          </a:prstGeom>
          <a:noFill/>
          <a:ln w="9525">
            <a:noFill/>
            <a:miter lim="800000"/>
            <a:headEnd/>
            <a:tailEnd/>
          </a:ln>
        </p:spPr>
      </p:pic>
      <p:sp>
        <p:nvSpPr>
          <p:cNvPr id="195587" name="Text Box 5"/>
          <p:cNvSpPr txBox="1">
            <a:spLocks noChangeArrowheads="1"/>
          </p:cNvSpPr>
          <p:nvPr/>
        </p:nvSpPr>
        <p:spPr bwMode="auto">
          <a:xfrm>
            <a:off x="381000" y="609600"/>
            <a:ext cx="3733800" cy="1190625"/>
          </a:xfrm>
          <a:prstGeom prst="rect">
            <a:avLst/>
          </a:prstGeom>
          <a:noFill/>
          <a:ln w="9525">
            <a:noFill/>
            <a:miter lim="800000"/>
            <a:headEnd/>
            <a:tailEnd/>
          </a:ln>
        </p:spPr>
        <p:txBody>
          <a:bodyPr>
            <a:spAutoFit/>
          </a:bodyPr>
          <a:lstStyle/>
          <a:p>
            <a:pPr algn="ctr">
              <a:spcBef>
                <a:spcPct val="50000"/>
              </a:spcBef>
            </a:pPr>
            <a:r>
              <a:rPr lang="en-US" sz="1800" dirty="0">
                <a:solidFill>
                  <a:srgbClr val="002060"/>
                </a:solidFill>
                <a:latin typeface="Calibri" pitchFamily="34" charset="0"/>
              </a:rPr>
              <a:t>Global mean temperature (black) and simulations using many different global models (colors) including all </a:t>
            </a:r>
            <a:r>
              <a:rPr lang="en-US" sz="1800" dirty="0" err="1">
                <a:solidFill>
                  <a:srgbClr val="002060"/>
                </a:solidFill>
                <a:latin typeface="Calibri" pitchFamily="34" charset="0"/>
              </a:rPr>
              <a:t>forcings</a:t>
            </a:r>
            <a:endParaRPr lang="en-US" sz="1800" dirty="0">
              <a:solidFill>
                <a:srgbClr val="002060"/>
              </a:solidFill>
              <a:latin typeface="Calibri" pitchFamily="34" charset="0"/>
            </a:endParaRPr>
          </a:p>
        </p:txBody>
      </p:sp>
      <p:sp>
        <p:nvSpPr>
          <p:cNvPr id="195588" name="Text Box 6"/>
          <p:cNvSpPr txBox="1">
            <a:spLocks noChangeArrowheads="1"/>
          </p:cNvSpPr>
          <p:nvPr/>
        </p:nvSpPr>
        <p:spPr bwMode="auto">
          <a:xfrm>
            <a:off x="533400" y="4953000"/>
            <a:ext cx="3352800" cy="641350"/>
          </a:xfrm>
          <a:prstGeom prst="rect">
            <a:avLst/>
          </a:prstGeom>
          <a:noFill/>
          <a:ln w="9525">
            <a:noFill/>
            <a:miter lim="800000"/>
            <a:headEnd/>
            <a:tailEnd/>
          </a:ln>
        </p:spPr>
        <p:txBody>
          <a:bodyPr>
            <a:spAutoFit/>
          </a:bodyPr>
          <a:lstStyle/>
          <a:p>
            <a:pPr algn="ctr">
              <a:spcBef>
                <a:spcPct val="50000"/>
              </a:spcBef>
            </a:pPr>
            <a:r>
              <a:rPr lang="en-US" sz="1800" dirty="0">
                <a:solidFill>
                  <a:srgbClr val="002060"/>
                </a:solidFill>
                <a:latin typeface="Calibri" pitchFamily="34" charset="0"/>
              </a:rPr>
              <a:t>Same as above, but models run with only natural </a:t>
            </a:r>
            <a:r>
              <a:rPr lang="en-US" sz="1800" dirty="0" err="1">
                <a:solidFill>
                  <a:srgbClr val="002060"/>
                </a:solidFill>
                <a:latin typeface="Calibri" pitchFamily="34" charset="0"/>
              </a:rPr>
              <a:t>forcings</a:t>
            </a:r>
            <a:endParaRPr lang="en-US" sz="1800" dirty="0">
              <a:solidFill>
                <a:srgbClr val="002060"/>
              </a:solidFill>
              <a:latin typeface="Calibri" pitchFamily="34" charset="0"/>
            </a:endParaRPr>
          </a:p>
        </p:txBody>
      </p:sp>
      <p:sp>
        <p:nvSpPr>
          <p:cNvPr id="120837" name="Text Box 5"/>
          <p:cNvSpPr txBox="1">
            <a:spLocks noChangeArrowheads="1"/>
          </p:cNvSpPr>
          <p:nvPr/>
        </p:nvSpPr>
        <p:spPr bwMode="auto">
          <a:xfrm>
            <a:off x="228600" y="2362200"/>
            <a:ext cx="4038600" cy="1384995"/>
          </a:xfrm>
          <a:prstGeom prst="rect">
            <a:avLst/>
          </a:prstGeom>
          <a:noFill/>
          <a:ln w="9525">
            <a:noFill/>
            <a:miter lim="800000"/>
            <a:headEnd/>
            <a:tailEnd/>
          </a:ln>
          <a:effectLst/>
        </p:spPr>
        <p:txBody>
          <a:bodyPr>
            <a:spAutoFit/>
          </a:bodyPr>
          <a:lstStyle/>
          <a:p>
            <a:pPr algn="ctr">
              <a:spcBef>
                <a:spcPct val="50000"/>
              </a:spcBef>
              <a:defRPr/>
            </a:pPr>
            <a:r>
              <a:rPr lang="en-US" sz="2800" b="1" dirty="0" smtClean="0">
                <a:solidFill>
                  <a:srgbClr val="002060"/>
                </a:solidFill>
                <a:effectLst>
                  <a:outerShdw blurRad="38100" dist="38100" dir="2700000" algn="tl">
                    <a:srgbClr val="C0C0C0"/>
                  </a:outerShdw>
                </a:effectLst>
              </a:rPr>
              <a:t>Models are more alike in hindcasts than in projections</a:t>
            </a:r>
            <a:endParaRPr lang="en-US" sz="2800" b="1" dirty="0">
              <a:solidFill>
                <a:srgbClr val="002060"/>
              </a:solidFill>
              <a:effectLst>
                <a:outerShdw blurRad="38100" dist="38100" dir="2700000" algn="tl">
                  <a:srgbClr val="C0C0C0"/>
                </a:outerShdw>
              </a:effectLst>
            </a:endParaRPr>
          </a:p>
        </p:txBody>
      </p:sp>
      <p:sp>
        <p:nvSpPr>
          <p:cNvPr id="6" name="Text Box 5"/>
          <p:cNvSpPr txBox="1">
            <a:spLocks noChangeArrowheads="1"/>
          </p:cNvSpPr>
          <p:nvPr/>
        </p:nvSpPr>
        <p:spPr bwMode="auto">
          <a:xfrm>
            <a:off x="636104" y="6276935"/>
            <a:ext cx="2862470" cy="523220"/>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Fourth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446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Numerical solution of PDEs</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 Finite difference method, e.g.</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 Spectral methods</a:t>
            </a:r>
            <a:endParaRPr lang="en-US" dirty="0"/>
          </a:p>
        </p:txBody>
      </p:sp>
      <p:graphicFrame>
        <p:nvGraphicFramePr>
          <p:cNvPr id="4" name="Object 3"/>
          <p:cNvGraphicFramePr>
            <a:graphicFrameLocks noChangeAspect="1"/>
          </p:cNvGraphicFramePr>
          <p:nvPr/>
        </p:nvGraphicFramePr>
        <p:xfrm>
          <a:off x="2057400" y="2590800"/>
          <a:ext cx="4819650" cy="2743200"/>
        </p:xfrm>
        <a:graphic>
          <a:graphicData uri="http://schemas.openxmlformats.org/presentationml/2006/ole">
            <mc:AlternateContent xmlns:mc="http://schemas.openxmlformats.org/markup-compatibility/2006">
              <mc:Choice xmlns:v="urn:schemas-microsoft-com:vml" Requires="v">
                <p:oleObj spid="_x0000_s3115" name="Equation" r:id="rId3" imgW="1562040" imgH="888840" progId="Equation.DSMT4">
                  <p:embed/>
                </p:oleObj>
              </mc:Choice>
              <mc:Fallback>
                <p:oleObj name="Equation" r:id="rId3" imgW="1562040" imgH="8888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90800"/>
                        <a:ext cx="481965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8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1" name="Rectangle 5"/>
          <p:cNvSpPr>
            <a:spLocks noGrp="1" noChangeArrowheads="1"/>
          </p:cNvSpPr>
          <p:nvPr>
            <p:ph type="title"/>
          </p:nvPr>
        </p:nvSpPr>
        <p:spPr>
          <a:xfrm>
            <a:off x="628650" y="206100"/>
            <a:ext cx="7886700" cy="748057"/>
          </a:xfrm>
        </p:spPr>
        <p:txBody>
          <a:bodyPr>
            <a:normAutofit/>
          </a:bodyPr>
          <a:lstStyle/>
          <a:p>
            <a:pPr eaLnBrk="1" hangingPunct="1">
              <a:defRPr/>
            </a:pPr>
            <a:r>
              <a:rPr lang="en-US" sz="2800" dirty="0" smtClean="0">
                <a:solidFill>
                  <a:srgbClr val="0000FF"/>
                </a:solidFill>
                <a:effectLst>
                  <a:outerShdw blurRad="38100" dist="38100" dir="2700000" algn="tl">
                    <a:srgbClr val="C0C0C0"/>
                  </a:outerShdw>
                </a:effectLst>
              </a:rPr>
              <a:t>Ensemble of climate models, Scenario A1b</a:t>
            </a:r>
          </a:p>
        </p:txBody>
      </p:sp>
      <p:sp>
        <p:nvSpPr>
          <p:cNvPr id="2" name="Rectangle 1"/>
          <p:cNvSpPr/>
          <p:nvPr/>
        </p:nvSpPr>
        <p:spPr>
          <a:xfrm>
            <a:off x="628650" y="5833854"/>
            <a:ext cx="7886700" cy="95410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Image Credit: Ernst </a:t>
            </a:r>
            <a:r>
              <a:rPr lang="en-US" sz="1400" dirty="0" err="1">
                <a:latin typeface="Arial" panose="020B0604020202020204" pitchFamily="34" charset="0"/>
                <a:cs typeface="Arial" panose="020B0604020202020204" pitchFamily="34" charset="0"/>
              </a:rPr>
              <a:t>Gebetsroither</a:t>
            </a:r>
            <a:r>
              <a:rPr lang="en-US" sz="1400" dirty="0">
                <a:latin typeface="Arial" panose="020B0604020202020204" pitchFamily="34" charset="0"/>
                <a:cs typeface="Arial" panose="020B0604020202020204" pitchFamily="34" charset="0"/>
              </a:rPr>
              <a:t>, Johann </a:t>
            </a:r>
            <a:r>
              <a:rPr lang="en-US" sz="1400" dirty="0" err="1">
                <a:latin typeface="Arial" panose="020B0604020202020204" pitchFamily="34" charset="0"/>
                <a:cs typeface="Arial" panose="020B0604020202020204" pitchFamily="34" charset="0"/>
              </a:rPr>
              <a:t>Züger</a:t>
            </a:r>
            <a:r>
              <a:rPr lang="en-US" sz="1400" dirty="0">
                <a:latin typeface="Arial" panose="020B0604020202020204" pitchFamily="34" charset="0"/>
                <a:cs typeface="Arial" panose="020B0604020202020204" pitchFamily="34" charset="0"/>
              </a:rPr>
              <a:t> and Wolfgang </a:t>
            </a:r>
            <a:r>
              <a:rPr lang="en-US" sz="1400" dirty="0" err="1">
                <a:latin typeface="Arial" panose="020B0604020202020204" pitchFamily="34" charset="0"/>
                <a:cs typeface="Arial" panose="020B0604020202020204" pitchFamily="34" charset="0"/>
              </a:rPr>
              <a:t>Loibl</a:t>
            </a:r>
            <a:r>
              <a:rPr lang="en-US" sz="1400" dirty="0">
                <a:latin typeface="Arial" panose="020B0604020202020204" pitchFamily="34" charset="0"/>
                <a:cs typeface="Arial" panose="020B0604020202020204" pitchFamily="34" charset="0"/>
              </a:rPr>
              <a:t> (2013). Drought in Alpine Areas Under Changing Climate Conditions, Management Strategies to Adapt Alpine Space Forests to Climate Change Risks, Dr. Gillian </a:t>
            </a:r>
            <a:r>
              <a:rPr lang="en-US" sz="1400" dirty="0" err="1">
                <a:latin typeface="Arial" panose="020B0604020202020204" pitchFamily="34" charset="0"/>
                <a:cs typeface="Arial" panose="020B0604020202020204" pitchFamily="34" charset="0"/>
              </a:rPr>
              <a:t>Cerbu</a:t>
            </a:r>
            <a:r>
              <a:rPr lang="en-US" sz="1400" dirty="0">
                <a:latin typeface="Arial" panose="020B0604020202020204" pitchFamily="34" charset="0"/>
                <a:cs typeface="Arial" panose="020B0604020202020204" pitchFamily="34" charset="0"/>
              </a:rPr>
              <a:t> (Ed.), ISBN: 978-953-51-1194-8, </a:t>
            </a:r>
            <a:r>
              <a:rPr lang="en-US" sz="1400" dirty="0" err="1">
                <a:latin typeface="Arial" panose="020B0604020202020204" pitchFamily="34" charset="0"/>
                <a:cs typeface="Arial" panose="020B0604020202020204" pitchFamily="34" charset="0"/>
              </a:rPr>
              <a:t>InTech</a:t>
            </a:r>
            <a:r>
              <a:rPr lang="en-US" sz="1400" dirty="0">
                <a:latin typeface="Arial" panose="020B0604020202020204" pitchFamily="34" charset="0"/>
                <a:cs typeface="Arial" panose="020B0604020202020204" pitchFamily="34" charset="0"/>
              </a:rPr>
              <a:t>, DOI: 10.5772/56277.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27"/>
          <a:stretch/>
        </p:blipFill>
        <p:spPr>
          <a:xfrm>
            <a:off x="1073426" y="1113183"/>
            <a:ext cx="7176052" cy="4496435"/>
          </a:xfrm>
          <a:prstGeom prst="rect">
            <a:avLst/>
          </a:prstGeom>
        </p:spPr>
      </p:pic>
    </p:spTree>
    <p:extLst>
      <p:ext uri="{BB962C8B-B14F-4D97-AF65-F5344CB8AC3E}">
        <p14:creationId xmlns:p14="http://schemas.microsoft.com/office/powerpoint/2010/main" val="19401796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1524" y="214748"/>
            <a:ext cx="7668076" cy="5242152"/>
          </a:xfrm>
          <a:prstGeom prst="rect">
            <a:avLst/>
          </a:prstGeom>
        </p:spPr>
      </p:pic>
      <p:sp>
        <p:nvSpPr>
          <p:cNvPr id="4" name="Rectangle 3"/>
          <p:cNvSpPr/>
          <p:nvPr/>
        </p:nvSpPr>
        <p:spPr>
          <a:xfrm>
            <a:off x="142240" y="5448518"/>
            <a:ext cx="8818880" cy="954107"/>
          </a:xfrm>
          <a:prstGeom prst="rect">
            <a:avLst/>
          </a:prstGeom>
        </p:spPr>
        <p:txBody>
          <a:bodyPr wrap="square">
            <a:spAutoFit/>
          </a:bodyPr>
          <a:lstStyle/>
          <a:p>
            <a:r>
              <a:rPr lang="en-US" sz="1400" dirty="0" smtClean="0">
                <a:solidFill>
                  <a:srgbClr val="211D1E"/>
                </a:solidFill>
                <a:latin typeface="Arial" panose="020B0604020202020204" pitchFamily="34" charset="0"/>
                <a:cs typeface="Arial" panose="020B0604020202020204" pitchFamily="34" charset="0"/>
              </a:rPr>
              <a:t>Annual-mean </a:t>
            </a:r>
            <a:r>
              <a:rPr lang="en-US" sz="1400" dirty="0">
                <a:solidFill>
                  <a:srgbClr val="211D1E"/>
                </a:solidFill>
                <a:latin typeface="Arial" panose="020B0604020202020204" pitchFamily="34" charset="0"/>
                <a:cs typeface="Arial" panose="020B0604020202020204" pitchFamily="34" charset="0"/>
              </a:rPr>
              <a:t>surface (2 m) air temperature (°C) for the period 1980–2005. (a) Multi-model (ensemble) mean </a:t>
            </a:r>
            <a:r>
              <a:rPr lang="en-US" sz="1400" dirty="0" smtClean="0">
                <a:solidFill>
                  <a:srgbClr val="211D1E"/>
                </a:solidFill>
                <a:latin typeface="Arial" panose="020B0604020202020204" pitchFamily="34" charset="0"/>
                <a:cs typeface="Arial" panose="020B0604020202020204" pitchFamily="34" charset="0"/>
              </a:rPr>
              <a:t>(</a:t>
            </a:r>
            <a:r>
              <a:rPr lang="en-US" sz="1400" dirty="0">
                <a:solidFill>
                  <a:srgbClr val="211D1E"/>
                </a:solidFill>
                <a:latin typeface="Arial" panose="020B0604020202020204" pitchFamily="34" charset="0"/>
                <a:cs typeface="Arial" panose="020B0604020202020204" pitchFamily="34" charset="0"/>
              </a:rPr>
              <a:t>b) Multi-model-mean bias as the difference between the CMIP5 multi-model mean and the climatology from ECMWF reanalysis </a:t>
            </a:r>
            <a:r>
              <a:rPr lang="en-US" sz="1400" dirty="0" smtClean="0">
                <a:solidFill>
                  <a:srgbClr val="211D1E"/>
                </a:solidFill>
                <a:latin typeface="Arial" panose="020B0604020202020204" pitchFamily="34" charset="0"/>
                <a:cs typeface="Arial" panose="020B0604020202020204" pitchFamily="34" charset="0"/>
              </a:rPr>
              <a:t>(</a:t>
            </a:r>
            <a:r>
              <a:rPr lang="en-US" sz="1400" dirty="0">
                <a:solidFill>
                  <a:srgbClr val="211D1E"/>
                </a:solidFill>
                <a:latin typeface="Arial" panose="020B0604020202020204" pitchFamily="34" charset="0"/>
                <a:cs typeface="Arial" panose="020B0604020202020204" pitchFamily="34" charset="0"/>
              </a:rPr>
              <a:t>c) Mean absolute model error with respect to the climatology from ERA-Interim. (d) Mean inconsistency </a:t>
            </a:r>
            <a:r>
              <a:rPr lang="en-US" sz="1400" dirty="0" smtClean="0">
                <a:solidFill>
                  <a:srgbClr val="211D1E"/>
                </a:solidFill>
                <a:latin typeface="Arial" panose="020B0604020202020204" pitchFamily="34" charset="0"/>
                <a:cs typeface="Arial" panose="020B0604020202020204" pitchFamily="34" charset="0"/>
              </a:rPr>
              <a:t>among reanalyses</a:t>
            </a:r>
            <a:endParaRPr lang="en-US" sz="1400" dirty="0">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6991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0" y="100038"/>
            <a:ext cx="6888480" cy="5118457"/>
          </a:xfrm>
          <a:prstGeom prst="rect">
            <a:avLst/>
          </a:prstGeom>
        </p:spPr>
      </p:pic>
      <p:sp>
        <p:nvSpPr>
          <p:cNvPr id="3"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
        <p:nvSpPr>
          <p:cNvPr id="4" name="Rectangle 3"/>
          <p:cNvSpPr/>
          <p:nvPr/>
        </p:nvSpPr>
        <p:spPr>
          <a:xfrm>
            <a:off x="396240" y="5218495"/>
            <a:ext cx="8432800" cy="923330"/>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Seasonality (December–January–February minus June–July–August ) of </a:t>
            </a:r>
            <a:r>
              <a:rPr lang="en-US" dirty="0" smtClean="0">
                <a:solidFill>
                  <a:srgbClr val="211D1E"/>
                </a:solidFill>
                <a:latin typeface="Arial" panose="020B0604020202020204" pitchFamily="34" charset="0"/>
                <a:cs typeface="Arial" panose="020B0604020202020204" pitchFamily="34" charset="0"/>
              </a:rPr>
              <a:t>the difference </a:t>
            </a:r>
            <a:r>
              <a:rPr lang="en-US" dirty="0">
                <a:solidFill>
                  <a:srgbClr val="211D1E"/>
                </a:solidFill>
                <a:latin typeface="Arial" panose="020B0604020202020204" pitchFamily="34" charset="0"/>
                <a:cs typeface="Arial" panose="020B0604020202020204" pitchFamily="34" charset="0"/>
              </a:rPr>
              <a:t>between the multi-model mean and the ECMWF reanalysis of the global atmosphere and surface conditions (ERA)-Interim seasonality.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7876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28" y="1026159"/>
            <a:ext cx="8982587" cy="3525521"/>
          </a:xfrm>
          <a:prstGeom prst="rect">
            <a:avLst/>
          </a:prstGeom>
        </p:spPr>
      </p:pic>
      <p:sp>
        <p:nvSpPr>
          <p:cNvPr id="3" name="Rectangle 2"/>
          <p:cNvSpPr/>
          <p:nvPr/>
        </p:nvSpPr>
        <p:spPr>
          <a:xfrm>
            <a:off x="161414" y="4765040"/>
            <a:ext cx="8885502" cy="1200329"/>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Annual-mean precipitation rate (mm day–1) for the period 1980–2005. (a) Multi-model-mean constructed with one realization of all available AOGCMs used in the CMIP5 historical experiment. (b) Difference between multi-model mean and precipitation analyses from the Global Precipitation Climatology Project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229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87178" cy="6858000"/>
          </a:xfrm>
          <a:prstGeom prst="rect">
            <a:avLst/>
          </a:prstGeom>
        </p:spPr>
      </p:pic>
      <p:sp>
        <p:nvSpPr>
          <p:cNvPr id="3" name="Rectangle 2"/>
          <p:cNvSpPr/>
          <p:nvPr/>
        </p:nvSpPr>
        <p:spPr>
          <a:xfrm>
            <a:off x="6112564" y="153699"/>
            <a:ext cx="2961861" cy="6001643"/>
          </a:xfrm>
          <a:prstGeom prst="rect">
            <a:avLst/>
          </a:prstGeom>
        </p:spPr>
        <p:txBody>
          <a:bodyPr wrap="square">
            <a:spAutoFit/>
          </a:bodyPr>
          <a:lstStyle/>
          <a:p>
            <a:r>
              <a:rPr lang="en-US" sz="1600" dirty="0">
                <a:solidFill>
                  <a:srgbClr val="211D1E"/>
                </a:solidFill>
                <a:latin typeface="Arial" panose="020B0604020202020204" pitchFamily="34" charset="0"/>
                <a:cs typeface="Arial" panose="020B0604020202020204" pitchFamily="34" charset="0"/>
              </a:rPr>
              <a:t>Annual-mean cloud radiative effects of the CMIP5 models compared against the Clouds and the Earth’s Radiant Energy System Energy Balanced and Filled </a:t>
            </a:r>
            <a:r>
              <a:rPr lang="en-US" sz="1600" dirty="0" smtClean="0">
                <a:solidFill>
                  <a:srgbClr val="211D1E"/>
                </a:solidFill>
                <a:latin typeface="Arial" panose="020B0604020202020204" pitchFamily="34" charset="0"/>
                <a:cs typeface="Arial" panose="020B0604020202020204" pitchFamily="34" charset="0"/>
              </a:rPr>
              <a:t>data </a:t>
            </a:r>
            <a:r>
              <a:rPr lang="en-US" sz="1600" dirty="0">
                <a:solidFill>
                  <a:srgbClr val="211D1E"/>
                </a:solidFill>
                <a:latin typeface="Arial" panose="020B0604020202020204" pitchFamily="34" charset="0"/>
                <a:cs typeface="Arial" panose="020B0604020202020204" pitchFamily="34" charset="0"/>
              </a:rPr>
              <a:t>set (in W m–2; top row: shortwave effect; middle row: longwave effect; bottom row: net effect). On the left are the global distributions of the multi-model-mean biases, and on the right are the zonal averages of the cloud radiative effects from observations (solid black: CERES EBAF 2.6; dashed black: CERES ES-4), individual models (thin grey lines), and the multi-model mean (thick red line). Model results are for the period 1985–2005, while the available CERES data are for 2001–2011. </a:t>
            </a:r>
            <a:endParaRPr lang="en-US" sz="1600"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5332233" y="6550223"/>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19607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22" y="578085"/>
            <a:ext cx="8974788" cy="3915622"/>
          </a:xfrm>
          <a:prstGeom prst="rect">
            <a:avLst/>
          </a:prstGeom>
        </p:spPr>
      </p:pic>
      <p:sp>
        <p:nvSpPr>
          <p:cNvPr id="5"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
        <p:nvSpPr>
          <p:cNvPr id="3" name="Rectangle 2"/>
          <p:cNvSpPr/>
          <p:nvPr/>
        </p:nvSpPr>
        <p:spPr>
          <a:xfrm>
            <a:off x="0" y="4565073"/>
            <a:ext cx="9144000" cy="1815882"/>
          </a:xfrm>
          <a:prstGeom prst="rect">
            <a:avLst/>
          </a:prstGeom>
        </p:spPr>
        <p:txBody>
          <a:bodyPr wrap="square">
            <a:spAutoFit/>
          </a:bodyPr>
          <a:lstStyle/>
          <a:p>
            <a:r>
              <a:rPr lang="en-US" sz="1400" dirty="0">
                <a:solidFill>
                  <a:srgbClr val="211D1E"/>
                </a:solidFill>
                <a:latin typeface="Arial" panose="020B0604020202020204" pitchFamily="34" charset="0"/>
                <a:cs typeface="Arial" panose="020B0604020202020204" pitchFamily="34" charset="0"/>
              </a:rPr>
              <a:t>(a) Potential temperature (</a:t>
            </a:r>
            <a:r>
              <a:rPr lang="en-US" sz="1400" dirty="0" err="1">
                <a:solidFill>
                  <a:srgbClr val="211D1E"/>
                </a:solidFill>
                <a:latin typeface="Arial" panose="020B0604020202020204" pitchFamily="34" charset="0"/>
                <a:cs typeface="Arial" panose="020B0604020202020204" pitchFamily="34" charset="0"/>
              </a:rPr>
              <a:t>oC</a:t>
            </a:r>
            <a:r>
              <a:rPr lang="en-US" sz="1400" dirty="0">
                <a:solidFill>
                  <a:srgbClr val="211D1E"/>
                </a:solidFill>
                <a:latin typeface="Arial" panose="020B0604020202020204" pitchFamily="34" charset="0"/>
                <a:cs typeface="Arial" panose="020B0604020202020204" pitchFamily="34" charset="0"/>
              </a:rPr>
              <a:t>) and (b) salinity (PSS-78); shown in </a:t>
            </a:r>
            <a:r>
              <a:rPr lang="en-US" sz="1400" dirty="0" smtClean="0">
                <a:solidFill>
                  <a:srgbClr val="211D1E"/>
                </a:solidFill>
                <a:latin typeface="Arial" panose="020B0604020202020204" pitchFamily="34" charset="0"/>
                <a:cs typeface="Arial" panose="020B0604020202020204" pitchFamily="34" charset="0"/>
              </a:rPr>
              <a:t>color </a:t>
            </a:r>
            <a:r>
              <a:rPr lang="en-US" sz="1400" dirty="0">
                <a:solidFill>
                  <a:srgbClr val="211D1E"/>
                </a:solidFill>
                <a:latin typeface="Arial" panose="020B0604020202020204" pitchFamily="34" charset="0"/>
                <a:cs typeface="Arial" panose="020B0604020202020204" pitchFamily="34" charset="0"/>
              </a:rPr>
              <a:t>are the time-mean differences between the CMIP5 ensemble mean and observations, zonally averaged for the global ocean (excluding marginal and regional seas). The observed climatological values are </a:t>
            </a:r>
            <a:r>
              <a:rPr lang="en-US" sz="1400" dirty="0" smtClean="0">
                <a:solidFill>
                  <a:srgbClr val="211D1E"/>
                </a:solidFill>
                <a:latin typeface="Arial" panose="020B0604020202020204" pitchFamily="34" charset="0"/>
                <a:cs typeface="Arial" panose="020B0604020202020204" pitchFamily="34" charset="0"/>
              </a:rPr>
              <a:t>shown </a:t>
            </a:r>
            <a:r>
              <a:rPr lang="en-US" sz="1400" dirty="0">
                <a:solidFill>
                  <a:srgbClr val="211D1E"/>
                </a:solidFill>
                <a:latin typeface="Arial" panose="020B0604020202020204" pitchFamily="34" charset="0"/>
                <a:cs typeface="Arial" panose="020B0604020202020204" pitchFamily="34" charset="0"/>
              </a:rPr>
              <a:t>as labelled black contours. White contours show regions in (a) where potential temperature differences exceed positive or negative 1, 2 or 3°C, and in (b) where salinity differences exceed positive or negative 0.25, 0.5, 0.75 or 1 (PSS-78). The simulated annual mean climatologies are obtained for 1975 to 2005 from available historical simulations, whereas WOA09 synthesizes observed data from 1874 to 2008 in calculations of the annual mean; </a:t>
            </a:r>
            <a:r>
              <a:rPr lang="en-US" sz="1400" dirty="0" smtClean="0">
                <a:solidFill>
                  <a:srgbClr val="211D1E"/>
                </a:solidFill>
                <a:latin typeface="Arial" panose="020B0604020202020204" pitchFamily="34" charset="0"/>
                <a:cs typeface="Arial" panose="020B0604020202020204" pitchFamily="34" charset="0"/>
              </a:rPr>
              <a:t>A </a:t>
            </a:r>
            <a:r>
              <a:rPr lang="en-US" sz="1400" dirty="0">
                <a:solidFill>
                  <a:srgbClr val="211D1E"/>
                </a:solidFill>
                <a:latin typeface="Arial" panose="020B0604020202020204" pitchFamily="34" charset="0"/>
                <a:cs typeface="Arial" panose="020B0604020202020204" pitchFamily="34" charset="0"/>
              </a:rPr>
              <a:t>total of 43 available CMIP5 models have contributed to the temperature panel (a) and 41 models to the salinity panel (b).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04547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98360"/>
          </a:xfrm>
        </p:spPr>
        <p:txBody>
          <a:bodyPr/>
          <a:lstStyle/>
          <a:p>
            <a:r>
              <a:rPr lang="en-US" dirty="0" smtClean="0">
                <a:solidFill>
                  <a:srgbClr val="0000FF"/>
                </a:solidFill>
              </a:rPr>
              <a:t>Projections</a:t>
            </a:r>
            <a:endParaRPr lang="en-US" dirty="0">
              <a:solidFill>
                <a:srgbClr val="0000FF"/>
              </a:solidFill>
            </a:endParaRPr>
          </a:p>
        </p:txBody>
      </p:sp>
      <p:pic>
        <p:nvPicPr>
          <p:cNvPr id="11266" name="Picture 2" descr="RCPs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3" y="1225758"/>
            <a:ext cx="4480191" cy="50557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35564" y="2517845"/>
            <a:ext cx="3329736" cy="1569660"/>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Radiative Forcing of the Representative Concentration </a:t>
            </a:r>
            <a:r>
              <a:rPr lang="en-US" sz="1600" dirty="0" smtClean="0">
                <a:latin typeface="Arial" panose="020B0604020202020204" pitchFamily="34" charset="0"/>
                <a:cs typeface="Arial" panose="020B0604020202020204" pitchFamily="34" charset="0"/>
              </a:rPr>
              <a:t>Pathways (RCPs). The </a:t>
            </a:r>
            <a:r>
              <a:rPr lang="en-US" sz="1600" dirty="0">
                <a:latin typeface="Arial" panose="020B0604020202020204" pitchFamily="34" charset="0"/>
                <a:cs typeface="Arial" panose="020B0604020202020204" pitchFamily="34" charset="0"/>
              </a:rPr>
              <a:t>light grey area captures 98% of the range in previous IAM scenarios, and dark grey represents 90% of the range.</a:t>
            </a:r>
          </a:p>
        </p:txBody>
      </p:sp>
      <p:sp>
        <p:nvSpPr>
          <p:cNvPr id="5"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15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6471" y="170947"/>
            <a:ext cx="7579296" cy="5901861"/>
          </a:xfrm>
          <a:prstGeom prst="rect">
            <a:avLst/>
          </a:prstGeom>
        </p:spPr>
      </p:pic>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662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2028"/>
            <a:ext cx="9048001" cy="4227334"/>
          </a:xfrm>
          <a:prstGeom prst="rect">
            <a:avLst/>
          </a:prstGeom>
        </p:spPr>
      </p:pic>
      <p:sp>
        <p:nvSpPr>
          <p:cNvPr id="3" name="Rectangle 2"/>
          <p:cNvSpPr/>
          <p:nvPr/>
        </p:nvSpPr>
        <p:spPr>
          <a:xfrm>
            <a:off x="129210" y="4726996"/>
            <a:ext cx="8918791" cy="1200329"/>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Simulations and projections of annual mean GMST 1986–2050 (anomalies relative to 1986–2005). Projections under all RCPs from CMIP5 models (grey and </a:t>
            </a:r>
            <a:r>
              <a:rPr lang="en-US" dirty="0" err="1">
                <a:solidFill>
                  <a:srgbClr val="211D1E"/>
                </a:solidFill>
                <a:latin typeface="Arial" panose="020B0604020202020204" pitchFamily="34" charset="0"/>
                <a:cs typeface="Arial" panose="020B0604020202020204" pitchFamily="34" charset="0"/>
              </a:rPr>
              <a:t>coloured</a:t>
            </a:r>
            <a:r>
              <a:rPr lang="en-US" dirty="0">
                <a:solidFill>
                  <a:srgbClr val="211D1E"/>
                </a:solidFill>
                <a:latin typeface="Arial" panose="020B0604020202020204" pitchFamily="34" charset="0"/>
                <a:cs typeface="Arial" panose="020B0604020202020204" pitchFamily="34" charset="0"/>
              </a:rPr>
              <a:t> lines, one ensemble member per model), with four observational estimates </a:t>
            </a:r>
            <a:r>
              <a:rPr lang="en-US" dirty="0" smtClean="0">
                <a:solidFill>
                  <a:srgbClr val="211D1E"/>
                </a:solidFill>
                <a:latin typeface="Arial" panose="020B0604020202020204" pitchFamily="34" charset="0"/>
                <a:cs typeface="Arial" panose="020B0604020202020204" pitchFamily="34" charset="0"/>
              </a:rPr>
              <a:t>for </a:t>
            </a:r>
            <a:r>
              <a:rPr lang="en-US" dirty="0">
                <a:solidFill>
                  <a:srgbClr val="211D1E"/>
                </a:solidFill>
                <a:latin typeface="Arial" panose="020B0604020202020204" pitchFamily="34" charset="0"/>
                <a:cs typeface="Arial" panose="020B0604020202020204" pitchFamily="34" charset="0"/>
              </a:rPr>
              <a:t>the period 1986–2012 (black lines).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38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135" y="180171"/>
            <a:ext cx="8157369" cy="5415558"/>
          </a:xfrm>
          <a:prstGeom prst="rect">
            <a:avLst/>
          </a:prstGeom>
        </p:spPr>
      </p:pic>
      <p:sp>
        <p:nvSpPr>
          <p:cNvPr id="3" name="Rectangle 2"/>
          <p:cNvSpPr/>
          <p:nvPr/>
        </p:nvSpPr>
        <p:spPr>
          <a:xfrm>
            <a:off x="97956" y="5562360"/>
            <a:ext cx="8945218" cy="923330"/>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CMIP5 multi-model ensemble mean of projected changes in December, January and February and June, July and August surface air temperature for the period 2016–2035 relative to 1986–2005 under RCP4.5 scenario (left panels).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8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7276" y="6400799"/>
            <a:ext cx="457200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U.S. Navy Postgraduate School</a:t>
            </a:r>
            <a:endParaRPr lang="en-US" sz="2000" dirty="0" smtClean="0">
              <a:solidFill>
                <a:srgbClr val="0000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28" y="1533140"/>
            <a:ext cx="7729744" cy="3791720"/>
          </a:xfrm>
          <a:prstGeom prst="rect">
            <a:avLst/>
          </a:prstGeom>
        </p:spPr>
      </p:pic>
    </p:spTree>
    <p:extLst>
      <p:ext uri="{BB962C8B-B14F-4D97-AF65-F5344CB8AC3E}">
        <p14:creationId xmlns:p14="http://schemas.microsoft.com/office/powerpoint/2010/main" val="18458281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6958" y="54762"/>
            <a:ext cx="8010376" cy="5319790"/>
          </a:xfrm>
          <a:prstGeom prst="rect">
            <a:avLst/>
          </a:prstGeom>
        </p:spPr>
      </p:pic>
      <p:sp>
        <p:nvSpPr>
          <p:cNvPr id="3" name="Rectangle 2"/>
          <p:cNvSpPr/>
          <p:nvPr/>
        </p:nvSpPr>
        <p:spPr>
          <a:xfrm>
            <a:off x="158919" y="5374551"/>
            <a:ext cx="8736496" cy="923330"/>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CMIP5 multi-model ensemble mean of projected changes (%) in precipitation for 2016–2035 relative to 1986–2005 under RCP4.5 for the four seasons. The number of CMIP5 models used is indicated in the upper right corner.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04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bssaonline.org/content/94/5/1690/F2.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7069" y="400409"/>
            <a:ext cx="4502689" cy="5617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7970" y="6202392"/>
            <a:ext cx="8255479" cy="1138773"/>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dirty="0">
                <a:latin typeface="Arial" panose="020B0604020202020204" pitchFamily="34" charset="0"/>
                <a:cs typeface="Arial" panose="020B0604020202020204" pitchFamily="34" charset="0"/>
              </a:rPr>
              <a:t>Tae-</a:t>
            </a:r>
            <a:r>
              <a:rPr lang="en-US" sz="1400" dirty="0" err="1">
                <a:latin typeface="Arial" panose="020B0604020202020204" pitchFamily="34" charset="0"/>
                <a:cs typeface="Arial" panose="020B0604020202020204" pitchFamily="34" charset="0"/>
              </a:rPr>
              <a:t>Seob</a:t>
            </a:r>
            <a:r>
              <a:rPr lang="en-US" sz="1400" dirty="0">
                <a:latin typeface="Arial" panose="020B0604020202020204" pitchFamily="34" charset="0"/>
                <a:cs typeface="Arial" panose="020B0604020202020204" pitchFamily="34" charset="0"/>
              </a:rPr>
              <a:t> Kang </a:t>
            </a:r>
            <a:r>
              <a:rPr lang="en-US" sz="1400" dirty="0" smtClean="0">
                <a:latin typeface="Arial" panose="020B0604020202020204" pitchFamily="34" charset="0"/>
                <a:cs typeface="Arial" panose="020B0604020202020204" pitchFamily="34" charset="0"/>
              </a:rPr>
              <a:t>and Chang-</a:t>
            </a:r>
            <a:r>
              <a:rPr lang="en-US" sz="1400" dirty="0" err="1" smtClean="0">
                <a:latin typeface="Arial" panose="020B0604020202020204" pitchFamily="34" charset="0"/>
                <a:cs typeface="Arial" panose="020B0604020202020204" pitchFamily="34" charset="0"/>
              </a:rPr>
              <a:t>Eob</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Baag</a:t>
            </a:r>
            <a:r>
              <a:rPr lang="en-US" sz="1400"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Bulletin of the Seismological Society of America October 2004 vol. 94 no. 5 1690-1705 </a:t>
            </a:r>
            <a:endParaRPr lang="en-US" sz="1400" dirty="0">
              <a:latin typeface="Arial" panose="020B0604020202020204" pitchFamily="34" charset="0"/>
              <a:cs typeface="Arial" panose="020B0604020202020204" pitchFamily="34" charset="0"/>
            </a:endParaRPr>
          </a:p>
          <a:p>
            <a:r>
              <a:rPr lang="en-US" sz="2000" dirty="0" smtClean="0"/>
              <a:t> </a:t>
            </a:r>
            <a:endParaRPr lang="en-US" sz="2000" dirty="0"/>
          </a:p>
          <a:p>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787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Vertical Layers</a:t>
            </a:r>
          </a:p>
        </p:txBody>
      </p:sp>
      <p:sp>
        <p:nvSpPr>
          <p:cNvPr id="19459" name="Rectangle 3"/>
          <p:cNvSpPr>
            <a:spLocks noGrp="1" noChangeArrowheads="1"/>
          </p:cNvSpPr>
          <p:nvPr>
            <p:ph type="body" sz="half" idx="1"/>
          </p:nvPr>
        </p:nvSpPr>
        <p:spPr>
          <a:xfrm>
            <a:off x="457200" y="1600200"/>
            <a:ext cx="7772400" cy="2895600"/>
          </a:xfrm>
        </p:spPr>
        <p:txBody>
          <a:bodyPr/>
          <a:lstStyle/>
          <a:p>
            <a:pPr>
              <a:buBlip>
                <a:blip r:embed="rId3"/>
              </a:buBlip>
            </a:pPr>
            <a:r>
              <a:rPr lang="en-US" sz="2400" b="1" dirty="0" smtClean="0">
                <a:solidFill>
                  <a:srgbClr val="0070C0"/>
                </a:solidFill>
                <a:latin typeface="Arial" panose="020B0604020202020204" pitchFamily="34" charset="0"/>
                <a:cs typeface="Arial" panose="020B0604020202020204" pitchFamily="34" charset="0"/>
              </a:rPr>
              <a:t> Climate </a:t>
            </a:r>
            <a:r>
              <a:rPr lang="en-US" sz="2400" b="1" dirty="0">
                <a:solidFill>
                  <a:srgbClr val="0070C0"/>
                </a:solidFill>
                <a:latin typeface="Arial" panose="020B0604020202020204" pitchFamily="34" charset="0"/>
                <a:cs typeface="Arial" panose="020B0604020202020204" pitchFamily="34" charset="0"/>
              </a:rPr>
              <a:t>models usually have </a:t>
            </a:r>
            <a:r>
              <a:rPr lang="en-US" sz="2400" b="1" dirty="0" smtClean="0">
                <a:solidFill>
                  <a:srgbClr val="0070C0"/>
                </a:solidFill>
                <a:latin typeface="Arial" panose="020B0604020202020204" pitchFamily="34" charset="0"/>
                <a:cs typeface="Arial" panose="020B0604020202020204" pitchFamily="34" charset="0"/>
              </a:rPr>
              <a:t>fewer </a:t>
            </a:r>
            <a:r>
              <a:rPr lang="en-US" sz="2400" b="1" dirty="0">
                <a:solidFill>
                  <a:srgbClr val="0070C0"/>
                </a:solidFill>
                <a:latin typeface="Arial" panose="020B0604020202020204" pitchFamily="34" charset="0"/>
                <a:cs typeface="Arial" panose="020B0604020202020204" pitchFamily="34" charset="0"/>
              </a:rPr>
              <a:t>vertical slices than </a:t>
            </a:r>
            <a:r>
              <a:rPr lang="en-US" sz="2400" b="1" dirty="0" smtClean="0">
                <a:solidFill>
                  <a:srgbClr val="0070C0"/>
                </a:solidFill>
                <a:latin typeface="Arial" panose="020B0604020202020204" pitchFamily="34" charset="0"/>
                <a:cs typeface="Arial" panose="020B0604020202020204" pitchFamily="34" charset="0"/>
              </a:rPr>
              <a:t>typical weather </a:t>
            </a:r>
            <a:r>
              <a:rPr lang="en-US" sz="2400" b="1" dirty="0">
                <a:solidFill>
                  <a:srgbClr val="0070C0"/>
                </a:solidFill>
                <a:latin typeface="Arial" panose="020B0604020202020204" pitchFamily="34" charset="0"/>
                <a:cs typeface="Arial" panose="020B0604020202020204" pitchFamily="34" charset="0"/>
              </a:rPr>
              <a:t>forecast models</a:t>
            </a:r>
          </a:p>
          <a:p>
            <a:pPr>
              <a:buBlip>
                <a:blip r:embed="rId3"/>
              </a:buBlip>
            </a:pPr>
            <a:r>
              <a:rPr lang="en-US" sz="2400" b="1" dirty="0" smtClean="0">
                <a:solidFill>
                  <a:srgbClr val="0070C0"/>
                </a:solidFill>
                <a:latin typeface="Arial" panose="020B0604020202020204" pitchFamily="34" charset="0"/>
                <a:cs typeface="Arial" panose="020B0604020202020204" pitchFamily="34" charset="0"/>
              </a:rPr>
              <a:t> Not </a:t>
            </a:r>
            <a:r>
              <a:rPr lang="en-US" sz="2400" b="1" dirty="0">
                <a:solidFill>
                  <a:srgbClr val="0070C0"/>
                </a:solidFill>
                <a:latin typeface="Arial" panose="020B0604020202020204" pitchFamily="34" charset="0"/>
                <a:cs typeface="Arial" panose="020B0604020202020204" pitchFamily="34" charset="0"/>
              </a:rPr>
              <a:t>equally spaced</a:t>
            </a:r>
          </a:p>
          <a:p>
            <a:pPr lvl="1">
              <a:buBlip>
                <a:blip r:embed="rId3"/>
              </a:buBlip>
            </a:pPr>
            <a:r>
              <a:rPr lang="en-US" sz="2000" b="1" dirty="0" smtClean="0">
                <a:solidFill>
                  <a:srgbClr val="0070C0"/>
                </a:solidFill>
                <a:latin typeface="Arial" panose="020B0604020202020204" pitchFamily="34" charset="0"/>
                <a:cs typeface="Arial" panose="020B0604020202020204" pitchFamily="34" charset="0"/>
              </a:rPr>
              <a:t> More </a:t>
            </a:r>
            <a:r>
              <a:rPr lang="en-US" sz="2000" b="1" dirty="0">
                <a:solidFill>
                  <a:srgbClr val="0070C0"/>
                </a:solidFill>
                <a:latin typeface="Arial" panose="020B0604020202020204" pitchFamily="34" charset="0"/>
                <a:cs typeface="Arial" panose="020B0604020202020204" pitchFamily="34" charset="0"/>
              </a:rPr>
              <a:t>levels closer to ground and near the tropopause (things change </a:t>
            </a:r>
            <a:r>
              <a:rPr lang="en-US" sz="2000" b="1" dirty="0" smtClean="0">
                <a:solidFill>
                  <a:srgbClr val="0070C0"/>
                </a:solidFill>
                <a:latin typeface="Arial" panose="020B0604020202020204" pitchFamily="34" charset="0"/>
                <a:cs typeface="Arial" panose="020B0604020202020204" pitchFamily="34" charset="0"/>
              </a:rPr>
              <a:t>quickly near these levels)</a:t>
            </a:r>
            <a:endParaRPr lang="en-US" sz="2000" b="1" dirty="0">
              <a:solidFill>
                <a:srgbClr val="0070C0"/>
              </a:solidFill>
              <a:latin typeface="Arial" panose="020B0604020202020204" pitchFamily="34" charset="0"/>
              <a:cs typeface="Arial" panose="020B0604020202020204" pitchFamily="34" charset="0"/>
            </a:endParaRPr>
          </a:p>
          <a:p>
            <a:pPr>
              <a:buBlip>
                <a:blip r:embed="rId3"/>
              </a:buBlip>
            </a:pPr>
            <a:r>
              <a:rPr lang="en-US" sz="2400" b="1" dirty="0" smtClean="0">
                <a:solidFill>
                  <a:schemeClr val="accent2"/>
                </a:solidFill>
                <a:latin typeface="Arial" panose="020B0604020202020204" pitchFamily="34" charset="0"/>
                <a:cs typeface="Arial" panose="020B0604020202020204" pitchFamily="34" charset="0"/>
              </a:rPr>
              <a:t> Sigma </a:t>
            </a:r>
            <a:r>
              <a:rPr lang="en-US" sz="2400" b="1" dirty="0">
                <a:solidFill>
                  <a:schemeClr val="accent2"/>
                </a:solidFill>
                <a:latin typeface="Arial" panose="020B0604020202020204" pitchFamily="34" charset="0"/>
                <a:cs typeface="Arial" panose="020B0604020202020204" pitchFamily="34" charset="0"/>
              </a:rPr>
              <a:t>Coordinate</a:t>
            </a:r>
            <a:r>
              <a:rPr lang="en-US"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is typically used as the vertical coordinate</a:t>
            </a:r>
          </a:p>
        </p:txBody>
      </p:sp>
      <p:graphicFrame>
        <p:nvGraphicFramePr>
          <p:cNvPr id="19460" name="Object 4"/>
          <p:cNvGraphicFramePr>
            <a:graphicFrameLocks noGrp="1" noChangeAspect="1"/>
          </p:cNvGraphicFramePr>
          <p:nvPr>
            <p:ph sz="half" idx="2"/>
          </p:nvPr>
        </p:nvGraphicFramePr>
        <p:xfrm>
          <a:off x="3505200" y="4876800"/>
          <a:ext cx="1600200" cy="1431925"/>
        </p:xfrm>
        <a:graphic>
          <a:graphicData uri="http://schemas.openxmlformats.org/presentationml/2006/ole">
            <mc:AlternateContent xmlns:mc="http://schemas.openxmlformats.org/markup-compatibility/2006">
              <mc:Choice xmlns:v="urn:schemas-microsoft-com:vml" Requires="v">
                <p:oleObj spid="_x0000_s4140" name="Equation" r:id="rId4" imgW="482400" imgH="431640" progId="Equation.3">
                  <p:embed/>
                </p:oleObj>
              </mc:Choice>
              <mc:Fallback>
                <p:oleObj name="Equation" r:id="rId4" imgW="48240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876800"/>
                        <a:ext cx="1600200" cy="143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2" name="Text Box 6"/>
          <p:cNvSpPr txBox="1">
            <a:spLocks noChangeArrowheads="1"/>
          </p:cNvSpPr>
          <p:nvPr/>
        </p:nvSpPr>
        <p:spPr bwMode="auto">
          <a:xfrm>
            <a:off x="6003925" y="4913313"/>
            <a:ext cx="1771650" cy="366712"/>
          </a:xfrm>
          <a:prstGeom prst="rect">
            <a:avLst/>
          </a:prstGeom>
          <a:noFill/>
          <a:ln w="9525">
            <a:noFill/>
            <a:miter lim="800000"/>
            <a:headEnd/>
            <a:tailEnd/>
          </a:ln>
          <a:effectLst/>
        </p:spPr>
        <p:txBody>
          <a:bodyPr wrap="none">
            <a:spAutoFit/>
          </a:bodyPr>
          <a:lstStyle/>
          <a:p>
            <a:r>
              <a:rPr lang="en-US" dirty="0"/>
              <a:t>Actual pressure</a:t>
            </a:r>
          </a:p>
        </p:txBody>
      </p:sp>
      <p:sp>
        <p:nvSpPr>
          <p:cNvPr id="19463" name="Text Box 7"/>
          <p:cNvSpPr txBox="1">
            <a:spLocks noChangeArrowheads="1"/>
          </p:cNvSpPr>
          <p:nvPr/>
        </p:nvSpPr>
        <p:spPr bwMode="auto">
          <a:xfrm>
            <a:off x="6019800" y="5943600"/>
            <a:ext cx="1924050" cy="366713"/>
          </a:xfrm>
          <a:prstGeom prst="rect">
            <a:avLst/>
          </a:prstGeom>
          <a:noFill/>
          <a:ln w="9525">
            <a:noFill/>
            <a:miter lim="800000"/>
            <a:headEnd/>
            <a:tailEnd/>
          </a:ln>
          <a:effectLst/>
        </p:spPr>
        <p:txBody>
          <a:bodyPr wrap="none">
            <a:spAutoFit/>
          </a:bodyPr>
          <a:lstStyle/>
          <a:p>
            <a:r>
              <a:rPr lang="en-US" dirty="0"/>
              <a:t>Surface pressure</a:t>
            </a:r>
          </a:p>
        </p:txBody>
      </p:sp>
      <p:sp>
        <p:nvSpPr>
          <p:cNvPr id="19464" name="Line 8"/>
          <p:cNvSpPr>
            <a:spLocks noChangeShapeType="1"/>
          </p:cNvSpPr>
          <p:nvPr/>
        </p:nvSpPr>
        <p:spPr bwMode="auto">
          <a:xfrm flipH="1">
            <a:off x="5105400" y="5105400"/>
            <a:ext cx="838200" cy="152400"/>
          </a:xfrm>
          <a:prstGeom prst="line">
            <a:avLst/>
          </a:prstGeom>
          <a:noFill/>
          <a:ln w="9525">
            <a:solidFill>
              <a:schemeClr val="tx1"/>
            </a:solidFill>
            <a:round/>
            <a:headEnd/>
            <a:tailEnd type="triangle" w="med" len="med"/>
          </a:ln>
          <a:effectLst/>
        </p:spPr>
        <p:txBody>
          <a:bodyPr/>
          <a:lstStyle/>
          <a:p>
            <a:endParaRPr lang="en-US"/>
          </a:p>
        </p:txBody>
      </p:sp>
      <p:sp>
        <p:nvSpPr>
          <p:cNvPr id="19465" name="Line 9"/>
          <p:cNvSpPr>
            <a:spLocks noChangeShapeType="1"/>
          </p:cNvSpPr>
          <p:nvPr/>
        </p:nvSpPr>
        <p:spPr bwMode="auto">
          <a:xfrm flipH="1" flipV="1">
            <a:off x="5105400" y="6019800"/>
            <a:ext cx="838200" cy="7620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33857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500"/>
                                        <p:tgtEl>
                                          <p:spTgt spid="194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60"/>
                                        </p:tgtEl>
                                        <p:attrNameLst>
                                          <p:attrName>style.visibility</p:attrName>
                                        </p:attrNameLst>
                                      </p:cBhvr>
                                      <p:to>
                                        <p:strVal val="visible"/>
                                      </p:to>
                                    </p:set>
                                    <p:animEffect transition="in" filter="fade">
                                      <p:cBhvr>
                                        <p:cTn id="27" dur="500"/>
                                        <p:tgtEl>
                                          <p:spTgt spid="194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462"/>
                                        </p:tgtEl>
                                        <p:attrNameLst>
                                          <p:attrName>style.visibility</p:attrName>
                                        </p:attrNameLst>
                                      </p:cBhvr>
                                      <p:to>
                                        <p:strVal val="visible"/>
                                      </p:to>
                                    </p:set>
                                    <p:animEffect transition="in" filter="fade">
                                      <p:cBhvr>
                                        <p:cTn id="30" dur="500"/>
                                        <p:tgtEl>
                                          <p:spTgt spid="194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464"/>
                                        </p:tgtEl>
                                        <p:attrNameLst>
                                          <p:attrName>style.visibility</p:attrName>
                                        </p:attrNameLst>
                                      </p:cBhvr>
                                      <p:to>
                                        <p:strVal val="visible"/>
                                      </p:to>
                                    </p:set>
                                    <p:animEffect transition="in" filter="fade">
                                      <p:cBhvr>
                                        <p:cTn id="33" dur="500"/>
                                        <p:tgtEl>
                                          <p:spTgt spid="194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463"/>
                                        </p:tgtEl>
                                        <p:attrNameLst>
                                          <p:attrName>style.visibility</p:attrName>
                                        </p:attrNameLst>
                                      </p:cBhvr>
                                      <p:to>
                                        <p:strVal val="visible"/>
                                      </p:to>
                                    </p:set>
                                    <p:animEffect transition="in" filter="fade">
                                      <p:cBhvr>
                                        <p:cTn id="36"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1946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1182</TotalTime>
  <Words>2617</Words>
  <Application>Microsoft Office PowerPoint</Application>
  <PresentationFormat>On-screen Show (4:3)</PresentationFormat>
  <Paragraphs>312</Paragraphs>
  <Slides>70</Slides>
  <Notes>29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78" baseType="lpstr">
      <vt:lpstr>Arial</vt:lpstr>
      <vt:lpstr>Calibri</vt:lpstr>
      <vt:lpstr>Calibri Light</vt:lpstr>
      <vt:lpstr>Symbol</vt:lpstr>
      <vt:lpstr>Times</vt:lpstr>
      <vt:lpstr>Office Theme</vt:lpstr>
      <vt:lpstr>MathType 6.0 Equation</vt:lpstr>
      <vt:lpstr>Equation</vt:lpstr>
      <vt:lpstr>Climate Models and Climate Modeling</vt:lpstr>
      <vt:lpstr>Global Climate Modeling</vt:lpstr>
      <vt:lpstr>Model Partial Differential Equations</vt:lpstr>
      <vt:lpstr>The Governing Equations</vt:lpstr>
      <vt:lpstr>PowerPoint Presentation</vt:lpstr>
      <vt:lpstr>Numerical solution of PDEs</vt:lpstr>
      <vt:lpstr>PowerPoint Presentation</vt:lpstr>
      <vt:lpstr>PowerPoint Presentation</vt:lpstr>
      <vt:lpstr>Vertical Layers</vt:lpstr>
      <vt:lpstr>Sigma Coordinates</vt:lpstr>
      <vt:lpstr>Sigma Coordinate</vt:lpstr>
      <vt:lpstr>PDE’s written as finite difference equations, or phrased in finite elements, or spectrally decomposed</vt:lpstr>
      <vt:lpstr>Alternative Grids:</vt:lpstr>
      <vt:lpstr>Geodesic Grids</vt:lpstr>
      <vt:lpstr>PowerPoint Presentation</vt:lpstr>
      <vt:lpstr>PowerPoint Presentation</vt:lpstr>
      <vt:lpstr>PowerPoint Presentation</vt:lpstr>
      <vt:lpstr>PowerPoint Presentation</vt:lpstr>
      <vt:lpstr>History of Climate Modeling</vt:lpstr>
      <vt:lpstr>PowerPoint Presentation</vt:lpstr>
      <vt:lpstr>PowerPoint Presentation</vt:lpstr>
      <vt:lpstr>PowerPoint Presentation</vt:lpstr>
      <vt:lpstr>PowerPoint Presentation</vt:lpstr>
      <vt:lpstr>First Successful Numerical Weather Forecast in April, 1950: Jule Gregory Charney, (1917-1981)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 versus Climate</vt:lpstr>
      <vt:lpstr>PowerPoint Presentation</vt:lpstr>
      <vt:lpstr>What is in a climate model?</vt:lpstr>
      <vt:lpstr>PowerPoint Presentation</vt:lpstr>
      <vt:lpstr>Modern climate models</vt:lpstr>
      <vt:lpstr>PowerPoint Presentation</vt:lpstr>
      <vt:lpstr>PowerPoint Presentation</vt:lpstr>
      <vt:lpstr>PowerPoint Presentation</vt:lpstr>
      <vt:lpstr>PowerPoint Presentation</vt:lpstr>
      <vt:lpstr>Atmosphere Component of GCM</vt:lpstr>
      <vt:lpstr>Ocean Component of GCM</vt:lpstr>
      <vt:lpstr>Land Component of GCM</vt:lpstr>
      <vt:lpstr>Sea Ice Models</vt:lpstr>
      <vt:lpstr>PowerPoint Presentation</vt:lpstr>
      <vt:lpstr>PowerPoint Presentation</vt:lpstr>
      <vt:lpstr>Unresolved physical processes must be handled parametrically</vt:lpstr>
      <vt:lpstr>Convection</vt:lpstr>
      <vt:lpstr>Thin and broken clouds</vt:lpstr>
      <vt:lpstr>PowerPoint Presentation</vt:lpstr>
      <vt:lpstr>PowerPoint Presentation</vt:lpstr>
      <vt:lpstr>Parameterization of Clouds</vt:lpstr>
      <vt:lpstr>Low Clouds in Climate Models</vt:lpstr>
      <vt:lpstr>PowerPoint Presentation</vt:lpstr>
      <vt:lpstr>PowerPoint Presentation</vt:lpstr>
      <vt:lpstr>Evaluation of Climate Models</vt:lpstr>
      <vt:lpstr>How Do We Know If We Have It Right?</vt:lpstr>
      <vt:lpstr>PowerPoint Presentation</vt:lpstr>
      <vt:lpstr>Ensemble of climate models, Scenario A1b</vt:lpstr>
      <vt:lpstr>PowerPoint Presentation</vt:lpstr>
      <vt:lpstr>PowerPoint Presentation</vt:lpstr>
      <vt:lpstr>PowerPoint Presentation</vt:lpstr>
      <vt:lpstr>PowerPoint Presentation</vt:lpstr>
      <vt:lpstr>PowerPoint Presentation</vt:lpstr>
      <vt:lpstr>Projections</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56</cp:revision>
  <dcterms:created xsi:type="dcterms:W3CDTF">2014-02-17T20:45:40Z</dcterms:created>
  <dcterms:modified xsi:type="dcterms:W3CDTF">2014-03-16T16:29:25Z</dcterms:modified>
</cp:coreProperties>
</file>