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9" r:id="rId3"/>
    <p:sldMasterId id="2147483713" r:id="rId4"/>
    <p:sldMasterId id="2147483963" r:id="rId5"/>
    <p:sldMasterId id="2147483975" r:id="rId6"/>
    <p:sldMasterId id="2147484024" r:id="rId7"/>
    <p:sldMasterId id="2147484038" r:id="rId8"/>
    <p:sldMasterId id="2147484050" r:id="rId9"/>
    <p:sldMasterId id="2147484064" r:id="rId10"/>
    <p:sldMasterId id="2147484076" r:id="rId11"/>
    <p:sldMasterId id="2147484088" r:id="rId12"/>
    <p:sldMasterId id="2147484101" r:id="rId13"/>
    <p:sldMasterId id="2147484113" r:id="rId14"/>
  </p:sldMasterIdLst>
  <p:notesMasterIdLst>
    <p:notesMasterId r:id="rId93"/>
  </p:notesMasterIdLst>
  <p:sldIdLst>
    <p:sldId id="257" r:id="rId15"/>
    <p:sldId id="260" r:id="rId16"/>
    <p:sldId id="516" r:id="rId17"/>
    <p:sldId id="520" r:id="rId18"/>
    <p:sldId id="519" r:id="rId19"/>
    <p:sldId id="651" r:id="rId20"/>
    <p:sldId id="517" r:id="rId21"/>
    <p:sldId id="518" r:id="rId22"/>
    <p:sldId id="416" r:id="rId23"/>
    <p:sldId id="495" r:id="rId24"/>
    <p:sldId id="496" r:id="rId25"/>
    <p:sldId id="497" r:id="rId26"/>
    <p:sldId id="650" r:id="rId27"/>
    <p:sldId id="272" r:id="rId28"/>
    <p:sldId id="674" r:id="rId29"/>
    <p:sldId id="444" r:id="rId30"/>
    <p:sldId id="652" r:id="rId31"/>
    <p:sldId id="474" r:id="rId32"/>
    <p:sldId id="477" r:id="rId33"/>
    <p:sldId id="478" r:id="rId34"/>
    <p:sldId id="479" r:id="rId35"/>
    <p:sldId id="486" r:id="rId36"/>
    <p:sldId id="487" r:id="rId37"/>
    <p:sldId id="488" r:id="rId38"/>
    <p:sldId id="345" r:id="rId39"/>
    <p:sldId id="453" r:id="rId40"/>
    <p:sldId id="492" r:id="rId41"/>
    <p:sldId id="493" r:id="rId42"/>
    <p:sldId id="500" r:id="rId43"/>
    <p:sldId id="521" r:id="rId44"/>
    <p:sldId id="673" r:id="rId45"/>
    <p:sldId id="522" r:id="rId46"/>
    <p:sldId id="523" r:id="rId47"/>
    <p:sldId id="504" r:id="rId48"/>
    <p:sldId id="503" r:id="rId49"/>
    <p:sldId id="262" r:id="rId50"/>
    <p:sldId id="505" r:id="rId51"/>
    <p:sldId id="506" r:id="rId52"/>
    <p:sldId id="507" r:id="rId53"/>
    <p:sldId id="653" r:id="rId54"/>
    <p:sldId id="482" r:id="rId55"/>
    <p:sldId id="660" r:id="rId56"/>
    <p:sldId id="675" r:id="rId57"/>
    <p:sldId id="676" r:id="rId58"/>
    <p:sldId id="665" r:id="rId59"/>
    <p:sldId id="666" r:id="rId60"/>
    <p:sldId id="677" r:id="rId61"/>
    <p:sldId id="667" r:id="rId62"/>
    <p:sldId id="678" r:id="rId63"/>
    <p:sldId id="669" r:id="rId64"/>
    <p:sldId id="670" r:id="rId65"/>
    <p:sldId id="671" r:id="rId66"/>
    <p:sldId id="664" r:id="rId67"/>
    <p:sldId id="402" r:id="rId68"/>
    <p:sldId id="403" r:id="rId69"/>
    <p:sldId id="404" r:id="rId70"/>
    <p:sldId id="405" r:id="rId71"/>
    <p:sldId id="406" r:id="rId72"/>
    <p:sldId id="407" r:id="rId73"/>
    <p:sldId id="408" r:id="rId74"/>
    <p:sldId id="508" r:id="rId75"/>
    <p:sldId id="509" r:id="rId76"/>
    <p:sldId id="524" r:id="rId77"/>
    <p:sldId id="269" r:id="rId78"/>
    <p:sldId id="276" r:id="rId79"/>
    <p:sldId id="347" r:id="rId80"/>
    <p:sldId id="348" r:id="rId81"/>
    <p:sldId id="349" r:id="rId82"/>
    <p:sldId id="273" r:id="rId83"/>
    <p:sldId id="350" r:id="rId84"/>
    <p:sldId id="282" r:id="rId85"/>
    <p:sldId id="277" r:id="rId86"/>
    <p:sldId id="338" r:id="rId87"/>
    <p:sldId id="334" r:id="rId88"/>
    <p:sldId id="286" r:id="rId89"/>
    <p:sldId id="304" r:id="rId90"/>
    <p:sldId id="305" r:id="rId91"/>
    <p:sldId id="498"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BEF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480" autoAdjust="0"/>
  </p:normalViewPr>
  <p:slideViewPr>
    <p:cSldViewPr snapToGrid="0">
      <p:cViewPr varScale="1">
        <p:scale>
          <a:sx n="94" d="100"/>
          <a:sy n="94" d="100"/>
        </p:scale>
        <p:origin x="89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viewProps" Target="viewProps.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0" Type="http://schemas.openxmlformats.org/officeDocument/2006/relationships/slide" Target="slides/slide66.xml"/><Relationship Id="rId85" Type="http://schemas.openxmlformats.org/officeDocument/2006/relationships/slide" Target="slides/slide7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65DF7-BA3B-4FDC-9A38-685357207BE0}" type="datetimeFigureOut">
              <a:rPr lang="en-US" smtClean="0"/>
              <a:t>11/5/2022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0D1C3D-91E2-4F08-8C51-CB7AC6C2E611}" type="slidenum">
              <a:rPr lang="en-US" smtClean="0"/>
              <a:t>‹#›</a:t>
            </a:fld>
            <a:endParaRPr lang="en-US"/>
          </a:p>
        </p:txBody>
      </p:sp>
    </p:spTree>
    <p:extLst>
      <p:ext uri="{BB962C8B-B14F-4D97-AF65-F5344CB8AC3E}">
        <p14:creationId xmlns:p14="http://schemas.microsoft.com/office/powerpoint/2010/main" val="3633439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169610-D7EC-40DD-8D68-B4F30F77A66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17355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F9343CA2-D3D4-412F-BDD2-F953B257E028}" type="slidenum">
              <a:rPr lang="en-US" sz="1200">
                <a:solidFill>
                  <a:prstClr val="black"/>
                </a:solidFill>
                <a:latin typeface="Arial" charset="0"/>
                <a:cs typeface="Arial" charset="0"/>
              </a:rPr>
              <a:pPr algn="r" fontAlgn="base">
                <a:spcBef>
                  <a:spcPct val="0"/>
                </a:spcBef>
                <a:spcAft>
                  <a:spcPct val="0"/>
                </a:spcAft>
              </a:pPr>
              <a:t>56</a:t>
            </a:fld>
            <a:endParaRPr lang="en-US" sz="1200">
              <a:solidFill>
                <a:prstClr val="black"/>
              </a:solidFill>
              <a:latin typeface="Arial" charset="0"/>
              <a:cs typeface="Arial"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08258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C9A8CC8A-11C7-41B0-803D-066613E45641}" type="slidenum">
              <a:rPr lang="en-US" sz="1200">
                <a:solidFill>
                  <a:prstClr val="black"/>
                </a:solidFill>
                <a:latin typeface="Arial" charset="0"/>
                <a:cs typeface="Arial" charset="0"/>
              </a:rPr>
              <a:pPr algn="r" fontAlgn="base">
                <a:spcBef>
                  <a:spcPct val="0"/>
                </a:spcBef>
                <a:spcAft>
                  <a:spcPct val="0"/>
                </a:spcAft>
              </a:pPr>
              <a:t>57</a:t>
            </a:fld>
            <a:endParaRPr lang="en-US" sz="1200">
              <a:solidFill>
                <a:prstClr val="black"/>
              </a:solidFill>
              <a:latin typeface="Arial" charset="0"/>
              <a:cs typeface="Arial" charset="0"/>
            </a:endParaRPr>
          </a:p>
        </p:txBody>
      </p:sp>
      <p:sp>
        <p:nvSpPr>
          <p:cNvPr id="131075" name="Rectangle 2"/>
          <p:cNvSpPr>
            <a:spLocks noGrp="1" noRot="1" noChangeAspect="1" noChangeArrowheads="1" noTextEdit="1"/>
          </p:cNvSpPr>
          <p:nvPr>
            <p:ph type="sldImg"/>
          </p:nvPr>
        </p:nvSpPr>
        <p:spPr>
          <a:xfrm>
            <a:off x="1144588" y="685800"/>
            <a:ext cx="4572000" cy="3429000"/>
          </a:xfrm>
          <a:ln/>
        </p:spPr>
      </p:sp>
      <p:sp>
        <p:nvSpPr>
          <p:cNvPr id="1310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90298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5087A27F-A841-4E69-A08C-822649039247}" type="slidenum">
              <a:rPr lang="en-US" sz="1200">
                <a:solidFill>
                  <a:prstClr val="black"/>
                </a:solidFill>
                <a:latin typeface="Arial" charset="0"/>
                <a:cs typeface="Arial" charset="0"/>
              </a:rPr>
              <a:pPr algn="r" fontAlgn="base">
                <a:spcBef>
                  <a:spcPct val="0"/>
                </a:spcBef>
                <a:spcAft>
                  <a:spcPct val="0"/>
                </a:spcAft>
              </a:pPr>
              <a:t>60</a:t>
            </a:fld>
            <a:endParaRPr lang="en-US" sz="1200">
              <a:solidFill>
                <a:prstClr val="black"/>
              </a:solidFill>
              <a:latin typeface="Arial" charset="0"/>
              <a:cs typeface="Arial"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85185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8A7DBC0E-4039-496B-B1BC-21BB046D259F}"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5413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3A0BD9-9622-4AA6-8A1D-E368F5B89C7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38229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3EF8687-DAA5-40A8-AE4E-16EBD794C054}" type="slidenum">
              <a:rPr kumimoji="0" lang="en-US"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940892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EBC7D-5E53-40A6-BC97-FDDD36EF943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84047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a:xfrm>
            <a:off x="3884613" y="8685213"/>
            <a:ext cx="2971800" cy="457200"/>
          </a:xfrm>
          <a:prstGeom prst="rect">
            <a:avLst/>
          </a:prstGeom>
          <a:noFill/>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A05620CB-912D-431A-AB31-B4E543C68ED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65125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a:defRPr/>
            </a:pPr>
            <a:fld id="{1A6BA8BB-1C88-4506-9CC3-A349AE0CAA72}" type="slidenum">
              <a:rPr lang="en-US">
                <a:solidFill>
                  <a:prstClr val="black"/>
                </a:solidFill>
              </a:rPr>
              <a:pPr>
                <a:defRPr/>
              </a:pPr>
              <a:t>22</a:t>
            </a:fld>
            <a:endParaRPr lang="en-US">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743159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FBFA83F-5F78-4395-AC7E-76CE5FC28D7D}"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81040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81912-4841-46DA-A69A-E6B03BB046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009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FBFA83F-5F78-4395-AC7E-76CE5FC28D7D}"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84478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8DE166F5-E8D3-43A4-A9A9-3548073C89F9}" type="slidenum">
              <a:rPr lang="en-US" sz="1200">
                <a:solidFill>
                  <a:prstClr val="black"/>
                </a:solidFill>
                <a:latin typeface="Arial" charset="0"/>
                <a:cs typeface="Arial" charset="0"/>
              </a:rPr>
              <a:pPr algn="r" fontAlgn="base">
                <a:spcBef>
                  <a:spcPct val="0"/>
                </a:spcBef>
                <a:spcAft>
                  <a:spcPct val="0"/>
                </a:spcAft>
              </a:pPr>
              <a:t>54</a:t>
            </a:fld>
            <a:endParaRPr lang="en-US" sz="1200">
              <a:solidFill>
                <a:prstClr val="black"/>
              </a:solidFill>
              <a:latin typeface="Arial" charset="0"/>
              <a:cs typeface="Arial"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en-US">
                <a:latin typeface="Times New Roman" pitchFamily="18" charset="0"/>
              </a:rPr>
              <a:t>We know that tropical cyclones are responsible for strong mixing of the upper oceans and this can be seen in satellite images…</a:t>
            </a:r>
          </a:p>
          <a:p>
            <a:pPr eaLnBrk="1" hangingPunct="1"/>
            <a:endParaRPr lang="en-US"/>
          </a:p>
        </p:txBody>
      </p:sp>
    </p:spTree>
    <p:extLst>
      <p:ext uri="{BB962C8B-B14F-4D97-AF65-F5344CB8AC3E}">
        <p14:creationId xmlns:p14="http://schemas.microsoft.com/office/powerpoint/2010/main" val="521861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1004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56177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518B7AE-E4BC-4E14-A2A3-3D89F3545C7F}" type="datetimeFigureOut">
              <a:rPr lang="en-US">
                <a:solidFill>
                  <a:prstClr val="black">
                    <a:tint val="75000"/>
                  </a:prstClr>
                </a:solidFill>
              </a:rPr>
              <a:pPr>
                <a:defRPr/>
              </a:pPr>
              <a:t>11/5/2022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EE033E3-9240-4A32-8A4F-5236314349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898303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EBD898F-197B-46F8-8ED0-DEB6AEC845A1}" type="datetimeFigureOut">
              <a:rPr lang="en-US">
                <a:solidFill>
                  <a:prstClr val="black">
                    <a:tint val="75000"/>
                  </a:prstClr>
                </a:solidFill>
              </a:rPr>
              <a:pPr>
                <a:defRPr/>
              </a:pPr>
              <a:t>11/5/2022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6A2232-8287-4082-9D90-D67A4AA4D8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332807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652513-18AF-4773-8695-0B2EEDE20BF0}" type="datetimeFigureOut">
              <a:rPr lang="en-US">
                <a:solidFill>
                  <a:prstClr val="black">
                    <a:tint val="75000"/>
                  </a:prstClr>
                </a:solidFill>
              </a:rPr>
              <a:pPr>
                <a:defRPr/>
              </a:pPr>
              <a:t>11/5/2022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6C57D02-AA83-40B3-8EA9-79F7B6FBF1F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810991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0D58AF5-E919-42BF-A78C-E745DB2E1E51}" type="datetimeFigureOut">
              <a:rPr lang="en-US">
                <a:solidFill>
                  <a:prstClr val="black">
                    <a:tint val="75000"/>
                  </a:prstClr>
                </a:solidFill>
              </a:rPr>
              <a:pPr>
                <a:defRPr/>
              </a:pPr>
              <a:t>11/5/2022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086EF60-FEB5-4358-A6C7-74E06A7E69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36569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542BED0-CE82-454F-A8C3-9352E5E2F821}" type="datetimeFigureOut">
              <a:rPr lang="en-US">
                <a:solidFill>
                  <a:prstClr val="black">
                    <a:tint val="75000"/>
                  </a:prstClr>
                </a:solidFill>
              </a:rPr>
              <a:pPr>
                <a:defRPr/>
              </a:pPr>
              <a:t>11/5/2022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935FAE3-A581-4149-97B5-D058D5D4161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3937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113763C-EA35-439D-AD10-6773E91E264C}" type="datetimeFigureOut">
              <a:rPr lang="en-US">
                <a:solidFill>
                  <a:prstClr val="black">
                    <a:tint val="75000"/>
                  </a:prstClr>
                </a:solidFill>
              </a:rPr>
              <a:pPr>
                <a:def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FE6495-8BFB-4153-AED0-6E52BBB837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083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26055A7-1592-4784-B2F0-5E175E027D5C}" type="datetimeFigureOut">
              <a:rPr lang="en-US">
                <a:solidFill>
                  <a:prstClr val="black">
                    <a:tint val="75000"/>
                  </a:prstClr>
                </a:solidFill>
              </a:rPr>
              <a:pPr>
                <a:def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02ACD9-7138-42E9-A33C-1CA5CB4B9E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721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8D49BABF-F942-45AC-A6B0-B4B9C94602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26814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64823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E00D-AF74-4DE5-8A90-E41DF9C286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252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461376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79D338-22FF-4FDA-8126-72CB80507B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8086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53432D-7CE9-459A-8769-970CDD2BDB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2161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739128-15AB-47C4-BE7E-088BB34FF6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44280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C5B6EA-DB43-491A-8FD2-6AC73C2853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01218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E819EF-2E68-43D6-A3CF-D1DB9486C7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87812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48D41F-C82A-4C88-AF97-03F167DB08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0077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E019E-1BEE-47F8-86E1-AEEB456633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9758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48A880-D1CA-44D4-8E4F-84FF75CDCD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2537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B33863-092D-452E-8948-2A456B322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61192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B6C5C5-C8EF-426E-805C-04F6D8B6F0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996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62316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E00D-AF74-4DE5-8A90-E41DF9C286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37665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79D338-22FF-4FDA-8126-72CB80507B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32899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53432D-7CE9-459A-8769-970CDD2BDB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79260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739128-15AB-47C4-BE7E-088BB34FF6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1007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C5B6EA-DB43-491A-8FD2-6AC73C2853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58726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E819EF-2E68-43D6-A3CF-D1DB9486C7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11234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48D41F-C82A-4C88-AF97-03F167DB08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10122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E019E-1BEE-47F8-86E1-AEEB456633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49751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48A880-D1CA-44D4-8E4F-84FF75CDCD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5806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B33863-092D-452E-8948-2A456B322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8906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2656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B6C5C5-C8EF-426E-805C-04F6D8B6F0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9005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8885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1710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3751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2740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F1DECC-25E8-4336-8E25-4D6A729A299B}" type="datetimeFigureOut">
              <a:rPr lang="en-US" smtClean="0">
                <a:solidFill>
                  <a:prstClr val="black">
                    <a:tint val="75000"/>
                  </a:prstClr>
                </a:solidFill>
              </a:rPr>
              <a:pPr/>
              <a:t>11/5/2022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2394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F1DECC-25E8-4336-8E25-4D6A729A299B}" type="datetimeFigureOut">
              <a:rPr lang="en-US" smtClean="0">
                <a:solidFill>
                  <a:prstClr val="black">
                    <a:tint val="75000"/>
                  </a:prstClr>
                </a:solidFill>
              </a:rPr>
              <a:pPr/>
              <a:t>11/5/2022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9106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F1DECC-25E8-4336-8E25-4D6A729A299B}" type="datetimeFigureOut">
              <a:rPr lang="en-US" smtClean="0">
                <a:solidFill>
                  <a:prstClr val="black">
                    <a:tint val="75000"/>
                  </a:prstClr>
                </a:solidFill>
              </a:rPr>
              <a:pPr/>
              <a:t>11/5/2022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4695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0806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523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9474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2612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6535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8ADF67A3-E60F-40FF-A7DC-03DE7CE6A6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6313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7303571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1058208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0983566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1792377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6923336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88882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341392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1431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0744504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1238663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3669570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9853092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8965278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7434689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5C5CF-0152-4F67-A9D7-3926E862D6E6}"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4570131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05C5CF-0152-4F67-A9D7-3926E862D6E6}"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2060750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05C5CF-0152-4F67-A9D7-3926E862D6E6}" type="datetimeFigureOut">
              <a:rPr lang="en-US" smtClean="0"/>
              <a:t>11/5/2022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6184709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05C5CF-0152-4F67-A9D7-3926E862D6E6}" type="datetimeFigureOut">
              <a:rPr lang="en-US" smtClean="0"/>
              <a:t>11/5/2022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287585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9114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5C5CF-0152-4F67-A9D7-3926E862D6E6}" type="datetimeFigureOut">
              <a:rPr lang="en-US" smtClean="0"/>
              <a:t>11/5/2022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8593320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3034122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869518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811037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351898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977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11/5/2022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775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11/5/2022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911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01005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11/5/2022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026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102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9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7002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010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11222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8899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0060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11/5/2022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0474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11/5/2022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7698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1523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11/5/2022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51038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11/5/2022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5854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11/5/2022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5166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11/5/2022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736597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9678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74649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7700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5273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1140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212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11/5/2022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46297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547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11/5/2022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64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B34139-B77C-4CAA-AC7A-8E30897225B7}" type="datetimeFigureOut">
              <a:rPr lang="en-US" smtClean="0">
                <a:solidFill>
                  <a:prstClr val="black">
                    <a:tint val="75000"/>
                  </a:prstClr>
                </a:solidFill>
              </a:rPr>
              <a:pPr/>
              <a:t>11/5/2022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2834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B34139-B77C-4CAA-AC7A-8E30897225B7}" type="datetimeFigureOut">
              <a:rPr lang="en-US" smtClean="0">
                <a:solidFill>
                  <a:prstClr val="black">
                    <a:tint val="75000"/>
                  </a:prstClr>
                </a:solidFill>
              </a:rPr>
              <a:pPr/>
              <a:t>11/5/2022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829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34139-B77C-4CAA-AC7A-8E30897225B7}" type="datetimeFigureOut">
              <a:rPr lang="en-US" smtClean="0">
                <a:solidFill>
                  <a:prstClr val="black">
                    <a:tint val="75000"/>
                  </a:prstClr>
                </a:solidFill>
              </a:rPr>
              <a:pPr/>
              <a:t>11/5/2022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3965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11/5/2022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2272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11/5/2022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7230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1763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289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12498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11/5/2022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67189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1363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4384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613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5568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8744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2023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093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5870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695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50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11/5/2022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89684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2254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9304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3953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063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2950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8811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1806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3037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757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633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11/5/2022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53239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11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9024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03681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52278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84202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05741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87629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79055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67391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0271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11/5/2022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250850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0370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62422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94284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65499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03323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808266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5748968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7675006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1435073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11/5/2022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775223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11/5/2022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72841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11/5/2022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7933405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11/5/2022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6212455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2170069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5764739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9443387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7186691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2544831-548C-4C43-8EBF-6D42E670058A}" type="datetimeFigureOut">
              <a:rPr lang="en-US">
                <a:solidFill>
                  <a:prstClr val="black">
                    <a:tint val="75000"/>
                  </a:prstClr>
                </a:solidFill>
              </a:rPr>
              <a:pPr>
                <a:def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CE52CF-BFC7-4A20-9025-FB9495374C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436447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E76753-04BE-4E21-9276-31B877F12417}" type="datetimeFigureOut">
              <a:rPr lang="en-US">
                <a:solidFill>
                  <a:prstClr val="black">
                    <a:tint val="75000"/>
                  </a:prstClr>
                </a:solidFill>
              </a:rPr>
              <a:pPr>
                <a:def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06356CE-A59D-47B7-AB85-E7801F3EA4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92075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A2E604C-88B9-4F6F-8C33-6C899BD9CE54}" type="datetimeFigureOut">
              <a:rPr lang="en-US">
                <a:solidFill>
                  <a:prstClr val="black">
                    <a:tint val="75000"/>
                  </a:prstClr>
                </a:solidFill>
              </a:rPr>
              <a:pPr>
                <a:defRPr/>
              </a:pPr>
              <a:t>11/5/2022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FE55B1-85B1-4A09-9D6C-F72F3624E5D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14682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4E2B4AF-F48A-4BB0-8EC5-80E417F9B74B}" type="datetimeFigureOut">
              <a:rPr lang="en-US">
                <a:solidFill>
                  <a:prstClr val="black">
                    <a:tint val="75000"/>
                  </a:prstClr>
                </a:solidFill>
              </a:rPr>
              <a:pPr>
                <a:defRPr/>
              </a:pPr>
              <a:t>11/5/2022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A6F869-1F8B-4D23-9898-97B72A8A55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2399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2.pn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tif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1.tiff"/><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11/5/2022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0370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AFDD804B-2CD5-4547-8FD0-F6FCEC6CFCD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42164700"/>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AFDD804B-2CD5-4547-8FD0-F6FCEC6CFCDB}" type="slidenum">
              <a:rPr lang="en-US">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spTree>
    <p:extLst>
      <p:ext uri="{BB962C8B-B14F-4D97-AF65-F5344CB8AC3E}">
        <p14:creationId xmlns:p14="http://schemas.microsoft.com/office/powerpoint/2010/main" val="124821646"/>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1DECC-25E8-4336-8E25-4D6A729A299B}" type="datetimeFigureOut">
              <a:rPr lang="en-US" smtClean="0">
                <a:solidFill>
                  <a:prstClr val="black">
                    <a:tint val="75000"/>
                  </a:prstClr>
                </a:solidFill>
                <a:cs typeface="Arial" charset="0"/>
              </a:rPr>
              <a:pPr/>
              <a:t>11/5/2022</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567CA-8AD3-42D9-BC95-0170CE36BFB0}"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3918906175"/>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271289623"/>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5C5CF-0152-4F67-A9D7-3926E862D6E6}" type="datetimeFigureOut">
              <a:rPr lang="en-US" smtClean="0"/>
              <a:t>11/5/2022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4949B-05E9-43E4-A9B6-E9231BC04EB0}" type="slidenum">
              <a:rPr lang="en-US" smtClean="0"/>
              <a:t>‹#›</a:t>
            </a:fld>
            <a:endParaRPr lang="en-US"/>
          </a:p>
        </p:txBody>
      </p:sp>
    </p:spTree>
    <p:extLst>
      <p:ext uri="{BB962C8B-B14F-4D97-AF65-F5344CB8AC3E}">
        <p14:creationId xmlns:p14="http://schemas.microsoft.com/office/powerpoint/2010/main" val="2452379262"/>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11/5/2022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1266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11/5/2022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3420075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34139-B77C-4CAA-AC7A-8E30897225B7}" type="datetimeFigureOut">
              <a:rPr lang="en-US" smtClean="0">
                <a:solidFill>
                  <a:prstClr val="black">
                    <a:tint val="75000"/>
                  </a:prstClr>
                </a:solidFill>
              </a:rPr>
              <a:pPr/>
              <a:t>11/5/2022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25255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120609"/>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327819"/>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8903956"/>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11/5/2022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849486210"/>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5062CD2-B6B3-4E15-BBAC-E24493B51961}" type="datetimeFigureOut">
              <a:rPr lang="en-US">
                <a:solidFill>
                  <a:prstClr val="black">
                    <a:tint val="75000"/>
                  </a:prstClr>
                </a:solidFill>
              </a:rPr>
              <a:pPr>
                <a:defRPr/>
              </a:pPr>
              <a:t>11/5/2022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DE284F0-E76D-4C8B-843E-78A171735F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7583552"/>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7.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7.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1.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8.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60.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2.xml"/></Relationships>
</file>

<file path=ppt/slides/_rels/slide6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44.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4.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7.wmf"/></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5.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6.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7.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4.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7.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l="-6000" r="-6000"/>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0" i="0" dirty="0">
                <a:solidFill>
                  <a:srgbClr val="060FBA"/>
                </a:solidFill>
                <a:effectLst/>
                <a:latin typeface="Roboto" panose="02000000000000000000" pitchFamily="2" charset="0"/>
              </a:rPr>
              <a:t>Is Climate Change Affecting Hurricanes?</a:t>
            </a:r>
            <a:endParaRPr lang="en-US" dirty="0">
              <a:solidFill>
                <a:srgbClr val="060FBA"/>
              </a:solidFill>
            </a:endParaRPr>
          </a:p>
        </p:txBody>
      </p:sp>
      <p:sp>
        <p:nvSpPr>
          <p:cNvPr id="6" name="Content Placeholder 5"/>
          <p:cNvSpPr>
            <a:spLocks noGrp="1"/>
          </p:cNvSpPr>
          <p:nvPr>
            <p:ph type="subTitle" idx="1"/>
          </p:nvPr>
        </p:nvSpPr>
        <p:spPr>
          <a:xfrm>
            <a:off x="1143000" y="3999907"/>
            <a:ext cx="6858000" cy="1655762"/>
          </a:xfrm>
        </p:spPr>
        <p:txBody>
          <a:bodyPr/>
          <a:lstStyle/>
          <a:p>
            <a:pPr algn="l"/>
            <a:r>
              <a:rPr lang="en-US" dirty="0">
                <a:latin typeface="Arial" panose="020B0604020202020204" pitchFamily="34" charset="0"/>
                <a:cs typeface="Arial" panose="020B0604020202020204" pitchFamily="34" charset="0"/>
              </a:rPr>
              <a:t>Kerry Emanuel</a:t>
            </a:r>
          </a:p>
          <a:p>
            <a:pPr algn="l"/>
            <a:r>
              <a:rPr lang="en-US" dirty="0">
                <a:latin typeface="Arial" panose="020B0604020202020204" pitchFamily="34" charset="0"/>
                <a:cs typeface="Arial" panose="020B0604020202020204" pitchFamily="34" charset="0"/>
              </a:rPr>
              <a:t>Lorenz Center</a:t>
            </a:r>
          </a:p>
          <a:p>
            <a:pPr algn="l"/>
            <a:r>
              <a:rPr lang="en-US" dirty="0">
                <a:latin typeface="Arial" panose="020B0604020202020204" pitchFamily="34" charset="0"/>
                <a:cs typeface="Arial" panose="020B0604020202020204" pitchFamily="34" charset="0"/>
              </a:rPr>
              <a:t>Massachusetts Institute of Technology</a:t>
            </a:r>
          </a:p>
        </p:txBody>
      </p:sp>
    </p:spTree>
    <p:extLst>
      <p:ext uri="{BB962C8B-B14F-4D97-AF65-F5344CB8AC3E}">
        <p14:creationId xmlns:p14="http://schemas.microsoft.com/office/powerpoint/2010/main" val="3318076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EB33A3-AF62-48D9-94B4-A1313660B264}"/>
              </a:ext>
            </a:extLst>
          </p:cNvPr>
          <p:cNvSpPr>
            <a:spLocks noGrp="1"/>
          </p:cNvSpPr>
          <p:nvPr>
            <p:ph type="title"/>
          </p:nvPr>
        </p:nvSpPr>
        <p:spPr/>
        <p:txBody>
          <a:bodyPr/>
          <a:lstStyle/>
          <a:p>
            <a:r>
              <a:rPr lang="en-US" dirty="0"/>
              <a:t>Statistical Corrections to Early Record</a:t>
            </a:r>
          </a:p>
        </p:txBody>
      </p:sp>
      <p:sp>
        <p:nvSpPr>
          <p:cNvPr id="4" name="Content Placeholder 3">
            <a:extLst>
              <a:ext uri="{FF2B5EF4-FFF2-40B4-BE49-F238E27FC236}">
                <a16:creationId xmlns:a16="http://schemas.microsoft.com/office/drawing/2014/main" id="{9968ED44-148C-47AF-B1DC-416AF6826B6E}"/>
              </a:ext>
            </a:extLst>
          </p:cNvPr>
          <p:cNvSpPr>
            <a:spLocks noGrp="1"/>
          </p:cNvSpPr>
          <p:nvPr>
            <p:ph idx="1"/>
          </p:nvPr>
        </p:nvSpPr>
        <p:spPr/>
        <p:txBody>
          <a:bodyPr/>
          <a:lstStyle/>
          <a:p>
            <a:r>
              <a:rPr lang="en-US" dirty="0"/>
              <a:t>  </a:t>
            </a:r>
            <a:r>
              <a:rPr lang="en-US" dirty="0" err="1"/>
              <a:t>Vecchi</a:t>
            </a:r>
            <a:r>
              <a:rPr lang="en-US" dirty="0"/>
              <a:t> et al., </a:t>
            </a:r>
            <a:r>
              <a:rPr lang="en-US" i="1" dirty="0"/>
              <a:t>Nature Comm</a:t>
            </a:r>
            <a:r>
              <a:rPr lang="en-US" dirty="0"/>
              <a:t>., 2021</a:t>
            </a:r>
          </a:p>
          <a:p>
            <a:endParaRPr lang="en-US" dirty="0"/>
          </a:p>
          <a:p>
            <a:r>
              <a:rPr lang="en-US" dirty="0"/>
              <a:t>  Resample post-1971 historical record with digitized ship tracks 	(ICOADS) before 1971 to estimate number of missing 	storms</a:t>
            </a:r>
          </a:p>
          <a:p>
            <a:pPr marL="0" indent="0">
              <a:buNone/>
            </a:pPr>
            <a:endParaRPr lang="en-US" dirty="0"/>
          </a:p>
          <a:p>
            <a:r>
              <a:rPr lang="en-US" dirty="0"/>
              <a:t>  Add estimated number of missing storms to original historical     	record</a:t>
            </a:r>
          </a:p>
        </p:txBody>
      </p:sp>
    </p:spTree>
    <p:extLst>
      <p:ext uri="{BB962C8B-B14F-4D97-AF65-F5344CB8AC3E}">
        <p14:creationId xmlns:p14="http://schemas.microsoft.com/office/powerpoint/2010/main" val="351145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E8D02F-CF86-40CE-9F13-16DDEEBE7A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652" y="0"/>
            <a:ext cx="8670695" cy="5420919"/>
          </a:xfrm>
          <a:prstGeom prst="rect">
            <a:avLst/>
          </a:prstGeom>
        </p:spPr>
      </p:pic>
      <p:sp>
        <p:nvSpPr>
          <p:cNvPr id="8" name="TextBox 7">
            <a:extLst>
              <a:ext uri="{FF2B5EF4-FFF2-40B4-BE49-F238E27FC236}">
                <a16:creationId xmlns:a16="http://schemas.microsoft.com/office/drawing/2014/main" id="{82325A11-CE90-468A-8D9B-50B9333FF59F}"/>
              </a:ext>
            </a:extLst>
          </p:cNvPr>
          <p:cNvSpPr txBox="1"/>
          <p:nvPr/>
        </p:nvSpPr>
        <p:spPr>
          <a:xfrm>
            <a:off x="1183821" y="5420919"/>
            <a:ext cx="7053943"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Note:  ~20% of the bootstrapped samples agree with the historical record</a:t>
            </a:r>
          </a:p>
        </p:txBody>
      </p:sp>
      <p:sp>
        <p:nvSpPr>
          <p:cNvPr id="9" name="TextBox 8">
            <a:extLst>
              <a:ext uri="{FF2B5EF4-FFF2-40B4-BE49-F238E27FC236}">
                <a16:creationId xmlns:a16="http://schemas.microsoft.com/office/drawing/2014/main" id="{906385B0-FD0E-4360-9FF1-694193DD860C}"/>
              </a:ext>
            </a:extLst>
          </p:cNvPr>
          <p:cNvSpPr txBox="1"/>
          <p:nvPr/>
        </p:nvSpPr>
        <p:spPr>
          <a:xfrm>
            <a:off x="3592286" y="6392636"/>
            <a:ext cx="5225143"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Data from </a:t>
            </a:r>
            <a:r>
              <a:rPr lang="en-US" dirty="0" err="1">
                <a:latin typeface="Arial" panose="020B0604020202020204" pitchFamily="34" charset="0"/>
                <a:cs typeface="Arial" panose="020B0604020202020204" pitchFamily="34" charset="0"/>
              </a:rPr>
              <a:t>Vecchi</a:t>
            </a:r>
            <a:r>
              <a:rPr lang="en-US" dirty="0">
                <a:latin typeface="Arial" panose="020B0604020202020204" pitchFamily="34" charset="0"/>
                <a:cs typeface="Arial" panose="020B0604020202020204" pitchFamily="34" charset="0"/>
              </a:rPr>
              <a:t> et al., </a:t>
            </a:r>
            <a:r>
              <a:rPr lang="en-US" i="1" dirty="0">
                <a:latin typeface="Arial" panose="020B0604020202020204" pitchFamily="34" charset="0"/>
                <a:cs typeface="Arial" panose="020B0604020202020204" pitchFamily="34" charset="0"/>
              </a:rPr>
              <a:t>Nature Comm</a:t>
            </a:r>
            <a:r>
              <a:rPr lang="en-US" dirty="0">
                <a:latin typeface="Arial" panose="020B0604020202020204" pitchFamily="34" charset="0"/>
                <a:cs typeface="Arial" panose="020B0604020202020204" pitchFamily="34" charset="0"/>
              </a:rPr>
              <a:t>., 2021</a:t>
            </a:r>
          </a:p>
        </p:txBody>
      </p:sp>
    </p:spTree>
    <p:extLst>
      <p:ext uri="{BB962C8B-B14F-4D97-AF65-F5344CB8AC3E}">
        <p14:creationId xmlns:p14="http://schemas.microsoft.com/office/powerpoint/2010/main" val="3647605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F2A7-11E1-4789-B597-FCB888229BC5}"/>
              </a:ext>
            </a:extLst>
          </p:cNvPr>
          <p:cNvSpPr>
            <a:spLocks noGrp="1"/>
          </p:cNvSpPr>
          <p:nvPr>
            <p:ph type="title"/>
          </p:nvPr>
        </p:nvSpPr>
        <p:spPr/>
        <p:txBody>
          <a:bodyPr/>
          <a:lstStyle/>
          <a:p>
            <a:r>
              <a:rPr lang="en-US" dirty="0"/>
              <a:t>Potential problems with corrections</a:t>
            </a:r>
          </a:p>
        </p:txBody>
      </p:sp>
      <p:sp>
        <p:nvSpPr>
          <p:cNvPr id="3" name="Content Placeholder 2">
            <a:extLst>
              <a:ext uri="{FF2B5EF4-FFF2-40B4-BE49-F238E27FC236}">
                <a16:creationId xmlns:a16="http://schemas.microsoft.com/office/drawing/2014/main" id="{501A2D1C-9309-43D6-89BF-86F899BEF7CB}"/>
              </a:ext>
            </a:extLst>
          </p:cNvPr>
          <p:cNvSpPr>
            <a:spLocks noGrp="1"/>
          </p:cNvSpPr>
          <p:nvPr>
            <p:ph idx="1"/>
          </p:nvPr>
        </p:nvSpPr>
        <p:spPr/>
        <p:txBody>
          <a:bodyPr/>
          <a:lstStyle/>
          <a:p>
            <a:r>
              <a:rPr lang="en-US" dirty="0"/>
              <a:t>  </a:t>
            </a:r>
            <a:r>
              <a:rPr lang="en-US" sz="2400" dirty="0"/>
              <a:t>Weights the null hypothesis of no change. For 	example, an early year that actually had no 	cyclones but some ship tracks would be corrected 	to a number equal to the number missed in 	sampling of modern storms by those ship tracks</a:t>
            </a:r>
          </a:p>
          <a:p>
            <a:endParaRPr lang="en-US" sz="2400" dirty="0"/>
          </a:p>
          <a:p>
            <a:r>
              <a:rPr lang="en-US" sz="2400" dirty="0"/>
              <a:t>   ICOADS only contains ship logs that have been 	digitized. Many have not. Historical track 	reconstructions relied on other data sources, such 	as newspaper reports of ship encounters with 	storms at sea</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553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ECEA33-1362-5A06-94AF-B57A9230916E}"/>
              </a:ext>
            </a:extLst>
          </p:cNvPr>
          <p:cNvPicPr>
            <a:picLocks noChangeAspect="1"/>
          </p:cNvPicPr>
          <p:nvPr/>
        </p:nvPicPr>
        <p:blipFill>
          <a:blip r:embed="rId4"/>
          <a:stretch>
            <a:fillRect/>
          </a:stretch>
        </p:blipFill>
        <p:spPr>
          <a:xfrm>
            <a:off x="5095486" y="2268239"/>
            <a:ext cx="3927068" cy="3125292"/>
          </a:xfrm>
          <a:prstGeom prst="rect">
            <a:avLst/>
          </a:prstGeom>
        </p:spPr>
      </p:pic>
      <p:sp>
        <p:nvSpPr>
          <p:cNvPr id="7" name="Title 1">
            <a:extLst>
              <a:ext uri="{FF2B5EF4-FFF2-40B4-BE49-F238E27FC236}">
                <a16:creationId xmlns:a16="http://schemas.microsoft.com/office/drawing/2014/main" id="{E6BB294A-3B09-F8B5-308E-95E729C46211}"/>
              </a:ext>
            </a:extLst>
          </p:cNvPr>
          <p:cNvSpPr txBox="1">
            <a:spLocks/>
          </p:cNvSpPr>
          <p:nvPr/>
        </p:nvSpPr>
        <p:spPr>
          <a:xfrm>
            <a:off x="628650" y="5393531"/>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Hurricane Ian</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September 23-October 2, 2022</a:t>
            </a:r>
          </a:p>
        </p:txBody>
      </p:sp>
      <p:sp>
        <p:nvSpPr>
          <p:cNvPr id="8" name="TextBox 7">
            <a:extLst>
              <a:ext uri="{FF2B5EF4-FFF2-40B4-BE49-F238E27FC236}">
                <a16:creationId xmlns:a16="http://schemas.microsoft.com/office/drawing/2014/main" id="{ECC86D4E-5510-76AF-4704-F9C2EEE36F9A}"/>
              </a:ext>
            </a:extLst>
          </p:cNvPr>
          <p:cNvSpPr txBox="1"/>
          <p:nvPr/>
        </p:nvSpPr>
        <p:spPr>
          <a:xfrm>
            <a:off x="899410" y="299803"/>
            <a:ext cx="710533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Some Physics</a:t>
            </a:r>
          </a:p>
        </p:txBody>
      </p:sp>
      <p:pic>
        <p:nvPicPr>
          <p:cNvPr id="2" name="vlc-record-2022-10-12-08h41m36s-Ian3.mp4-">
            <a:hlinkClick r:id="" action="ppaction://media"/>
            <a:extLst>
              <a:ext uri="{FF2B5EF4-FFF2-40B4-BE49-F238E27FC236}">
                <a16:creationId xmlns:a16="http://schemas.microsoft.com/office/drawing/2014/main" id="{3410E668-337E-9E2F-7919-E5477A0DE1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099" y="2497385"/>
            <a:ext cx="4737100" cy="2667000"/>
          </a:xfrm>
          <a:prstGeom prst="rect">
            <a:avLst/>
          </a:prstGeom>
        </p:spPr>
      </p:pic>
    </p:spTree>
    <p:extLst>
      <p:ext uri="{BB962C8B-B14F-4D97-AF65-F5344CB8AC3E}">
        <p14:creationId xmlns:p14="http://schemas.microsoft.com/office/powerpoint/2010/main" val="316833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0323" name="Text Box 3"/>
          <p:cNvSpPr txBox="1">
            <a:spLocks noChangeArrowheads="1"/>
          </p:cNvSpPr>
          <p:nvPr/>
        </p:nvSpPr>
        <p:spPr bwMode="auto">
          <a:xfrm>
            <a:off x="782129" y="168215"/>
            <a:ext cx="7853432" cy="707886"/>
          </a:xfrm>
          <a:prstGeom prst="rect">
            <a:avLst/>
          </a:prstGeom>
          <a:noFill/>
          <a:ln w="12700" cap="sq">
            <a:noFill/>
            <a:miter lim="800000"/>
            <a:headEnd type="none" w="sm" len="sm"/>
            <a:tailEnd type="none" w="sm" len="sm"/>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33CC"/>
                </a:solidFill>
                <a:effectLst>
                  <a:outerShdw blurRad="38100" dist="38100" dir="2700000" algn="tl">
                    <a:srgbClr val="C0C0C0"/>
                  </a:outerShdw>
                </a:effectLst>
                <a:uLnTx/>
                <a:uFillTx/>
                <a:latin typeface="Arial" pitchFamily="34" charset="0"/>
                <a:ea typeface="+mn-ea"/>
                <a:cs typeface="Arial" pitchFamily="34" charset="0"/>
              </a:rPr>
              <a:t>Basic Physics: Energy Production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51119"/>
            <a:ext cx="9144000" cy="3811896"/>
          </a:xfrm>
          <a:prstGeom prst="rect">
            <a:avLst/>
          </a:prstGeom>
        </p:spPr>
      </p:pic>
      <p:sp>
        <p:nvSpPr>
          <p:cNvPr id="3" name="TextBox 2"/>
          <p:cNvSpPr txBox="1"/>
          <p:nvPr/>
        </p:nvSpPr>
        <p:spPr>
          <a:xfrm>
            <a:off x="3978687" y="4620861"/>
            <a:ext cx="24639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a:ea typeface="+mn-ea"/>
                <a:cs typeface="+mn-cs"/>
              </a:rPr>
              <a:t>Isothermal; large input of heat from sea</a:t>
            </a:r>
          </a:p>
        </p:txBody>
      </p:sp>
      <p:sp>
        <p:nvSpPr>
          <p:cNvPr id="4" name="TextBox 3"/>
          <p:cNvSpPr txBox="1"/>
          <p:nvPr/>
        </p:nvSpPr>
        <p:spPr>
          <a:xfrm>
            <a:off x="3978687" y="3699482"/>
            <a:ext cx="171013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a:ea typeface="+mn-ea"/>
                <a:cs typeface="+mn-cs"/>
              </a:rPr>
              <a:t>Moist adiabatic</a:t>
            </a:r>
          </a:p>
        </p:txBody>
      </p:sp>
      <p:sp>
        <p:nvSpPr>
          <p:cNvPr id="7" name="TextBox 6"/>
          <p:cNvSpPr txBox="1"/>
          <p:nvPr/>
        </p:nvSpPr>
        <p:spPr>
          <a:xfrm>
            <a:off x="7055771" y="4179949"/>
            <a:ext cx="171013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a:ea typeface="+mn-ea"/>
                <a:cs typeface="+mn-cs"/>
              </a:rPr>
              <a:t>Moist adiabatic</a:t>
            </a:r>
          </a:p>
        </p:txBody>
      </p:sp>
      <p:sp>
        <p:nvSpPr>
          <p:cNvPr id="8" name="TextBox 7"/>
          <p:cNvSpPr txBox="1"/>
          <p:nvPr/>
        </p:nvSpPr>
        <p:spPr>
          <a:xfrm>
            <a:off x="7780492" y="2620156"/>
            <a:ext cx="17101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a:ea typeface="+mn-ea"/>
                <a:cs typeface="+mn-cs"/>
              </a:rPr>
              <a:t>Isothermal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alibri"/>
                <a:ea typeface="+mn-ea"/>
                <a:cs typeface="+mn-cs"/>
              </a:rPr>
              <a:t>Loss</a:t>
            </a:r>
          </a:p>
        </p:txBody>
      </p:sp>
    </p:spTree>
    <p:extLst>
      <p:ext uri="{BB962C8B-B14F-4D97-AF65-F5344CB8AC3E}">
        <p14:creationId xmlns:p14="http://schemas.microsoft.com/office/powerpoint/2010/main" val="268257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4" name="Rectangle 4"/>
          <p:cNvSpPr>
            <a:spLocks noGrp="1" noChangeArrowheads="1"/>
          </p:cNvSpPr>
          <p:nvPr>
            <p:ph type="title" idx="4294967295"/>
          </p:nvPr>
        </p:nvSpPr>
        <p:spPr>
          <a:xfrm>
            <a:off x="533400" y="0"/>
            <a:ext cx="8229600" cy="1143000"/>
          </a:xfrm>
        </p:spPr>
        <p:txBody>
          <a:bodyPr rtlCol="0">
            <a:normAutofit fontScale="90000"/>
          </a:bodyPr>
          <a:lstStyle/>
          <a:p>
            <a:pPr eaLnBrk="1" fontAlgn="auto" hangingPunct="1">
              <a:spcAft>
                <a:spcPts val="0"/>
              </a:spcAft>
              <a:defRPr/>
            </a:pPr>
            <a:r>
              <a:rPr lang="en-US" sz="4000" b="1" dirty="0">
                <a:solidFill>
                  <a:srgbClr val="0033CC"/>
                </a:solidFill>
                <a:effectLst>
                  <a:outerShdw blurRad="38100" dist="38100" dir="2700000" algn="tl">
                    <a:srgbClr val="C0C0C0"/>
                  </a:outerShdw>
                </a:effectLst>
              </a:rPr>
              <a:t>Heat Engine Theory Predicts Maximum Hurricane Winds</a:t>
            </a:r>
          </a:p>
        </p:txBody>
      </p:sp>
      <p:pic>
        <p:nvPicPr>
          <p:cNvPr id="25604" name="Picture 2" descr="C:\Users\Kerry Emaanuel\Graphics\Transparent Figures\global_mpi.png"/>
          <p:cNvPicPr>
            <a:picLocks noGrp="1" noChangeAspect="1" noChangeArrowheads="1"/>
          </p:cNvPicPr>
          <p:nvPr>
            <p:ph idx="4294967295"/>
          </p:nvPr>
        </p:nvPicPr>
        <p:blipFill>
          <a:blip r:embed="rId3" cstate="print"/>
          <a:srcRect/>
          <a:stretch>
            <a:fillRect/>
          </a:stretch>
        </p:blipFill>
        <p:spPr>
          <a:xfrm>
            <a:off x="664713" y="533400"/>
            <a:ext cx="7799148" cy="6108700"/>
          </a:xfrm>
          <a:noFill/>
        </p:spPr>
      </p:pic>
      <p:sp>
        <p:nvSpPr>
          <p:cNvPr id="25605" name="TextBox 5"/>
          <p:cNvSpPr txBox="1">
            <a:spLocks noChangeArrowheads="1"/>
          </p:cNvSpPr>
          <p:nvPr/>
        </p:nvSpPr>
        <p:spPr bwMode="auto">
          <a:xfrm>
            <a:off x="4419600" y="6324600"/>
            <a:ext cx="990600" cy="4000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a:ea typeface="+mn-ea"/>
                <a:cs typeface="Arial" charset="0"/>
              </a:rPr>
              <a:t>MPH</a:t>
            </a:r>
          </a:p>
        </p:txBody>
      </p:sp>
    </p:spTree>
    <p:extLst>
      <p:ext uri="{BB962C8B-B14F-4D97-AF65-F5344CB8AC3E}">
        <p14:creationId xmlns:p14="http://schemas.microsoft.com/office/powerpoint/2010/main" val="3792739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57" y="1800879"/>
            <a:ext cx="8902427" cy="3301611"/>
          </a:xfrm>
          <a:prstGeom prst="rect">
            <a:avLst/>
          </a:prstGeom>
        </p:spPr>
      </p:pic>
      <p:sp>
        <p:nvSpPr>
          <p:cNvPr id="3" name="TextBox 2"/>
          <p:cNvSpPr txBox="1"/>
          <p:nvPr/>
        </p:nvSpPr>
        <p:spPr>
          <a:xfrm>
            <a:off x="1298308" y="984201"/>
            <a:ext cx="62053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Potential Intensity Trend, 1979-2018, ERA 5 Reanalysis</a:t>
            </a:r>
          </a:p>
        </p:txBody>
      </p:sp>
      <p:sp>
        <p:nvSpPr>
          <p:cNvPr id="4" name="TextBox 3"/>
          <p:cNvSpPr txBox="1"/>
          <p:nvPr/>
        </p:nvSpPr>
        <p:spPr>
          <a:xfrm>
            <a:off x="1382070" y="5365170"/>
            <a:ext cx="61215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(Trend shown only where p value &lt; 0.05)</a:t>
            </a:r>
          </a:p>
        </p:txBody>
      </p:sp>
    </p:spTree>
    <p:extLst>
      <p:ext uri="{BB962C8B-B14F-4D97-AF65-F5344CB8AC3E}">
        <p14:creationId xmlns:p14="http://schemas.microsoft.com/office/powerpoint/2010/main" val="1497453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9A0A-13C2-3C49-8524-77B9EEBBBEFF}"/>
              </a:ext>
            </a:extLst>
          </p:cNvPr>
          <p:cNvSpPr>
            <a:spLocks noGrp="1"/>
          </p:cNvSpPr>
          <p:nvPr>
            <p:ph type="title"/>
          </p:nvPr>
        </p:nvSpPr>
        <p:spPr>
          <a:xfrm>
            <a:off x="271345" y="1612784"/>
            <a:ext cx="8337395" cy="1412914"/>
          </a:xfrm>
        </p:spPr>
        <p:txBody>
          <a:bodyPr/>
          <a:lstStyle/>
          <a:p>
            <a:r>
              <a:rPr lang="en-US" b="1" dirty="0"/>
              <a:t>Using physics to estimate hurricane risk</a:t>
            </a:r>
          </a:p>
        </p:txBody>
      </p:sp>
    </p:spTree>
    <p:extLst>
      <p:ext uri="{BB962C8B-B14F-4D97-AF65-F5344CB8AC3E}">
        <p14:creationId xmlns:p14="http://schemas.microsoft.com/office/powerpoint/2010/main" val="2027123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dirty="0">
                <a:solidFill>
                  <a:srgbClr val="0F2AB1"/>
                </a:solidFill>
                <a:effectLst>
                  <a:outerShdw blurRad="38100" dist="38100" dir="2700000" algn="tl">
                    <a:srgbClr val="000000">
                      <a:alpha val="43137"/>
                    </a:srgbClr>
                  </a:outerShdw>
                </a:effectLst>
                <a:latin typeface="Arial" pitchFamily="34" charset="0"/>
                <a:cs typeface="Arial" pitchFamily="34" charset="0"/>
              </a:rPr>
              <a:t>MIT Synthetic Hurricanes</a:t>
            </a:r>
          </a:p>
        </p:txBody>
      </p:sp>
      <p:sp>
        <p:nvSpPr>
          <p:cNvPr id="70659" name="Rectangle 3"/>
          <p:cNvSpPr>
            <a:spLocks noGrp="1" noChangeArrowheads="1"/>
          </p:cNvSpPr>
          <p:nvPr>
            <p:ph type="body" sz="half" idx="1"/>
          </p:nvPr>
        </p:nvSpPr>
        <p:spPr>
          <a:xfrm>
            <a:off x="495300" y="1943099"/>
            <a:ext cx="8153400" cy="4582747"/>
          </a:xfrm>
        </p:spPr>
        <p:txBody>
          <a:bodyPr>
            <a:noAutofit/>
          </a:bodyPr>
          <a:lstStyle/>
          <a:p>
            <a:pPr>
              <a:buSzPct val="60000"/>
              <a:buBlip>
                <a:blip r:embed="rId3"/>
              </a:buBlip>
            </a:pPr>
            <a:r>
              <a:rPr lang="en-US" sz="3600" b="1" dirty="0">
                <a:solidFill>
                  <a:srgbClr val="0F2AB1"/>
                </a:solidFill>
                <a:effectLst>
                  <a:outerShdw blurRad="38100" dist="38100" dir="2700000" algn="tl">
                    <a:srgbClr val="C0C0C0"/>
                  </a:outerShdw>
                </a:effectLst>
              </a:rPr>
              <a:t>Embed high-resolution, fast coupled ocean-atmosphere hurricane model in global climate model or climate reanalysis data</a:t>
            </a:r>
          </a:p>
          <a:p>
            <a:pPr>
              <a:buSzPct val="60000"/>
              <a:buBlip>
                <a:blip r:embed="rId3"/>
              </a:buBlip>
            </a:pPr>
            <a:r>
              <a:rPr lang="en-US" sz="3600" b="1" dirty="0">
                <a:solidFill>
                  <a:srgbClr val="0F2AB1"/>
                </a:solidFill>
                <a:effectLst>
                  <a:outerShdw blurRad="38100" dist="38100" dir="2700000" algn="tl">
                    <a:srgbClr val="C0C0C0"/>
                  </a:outerShdw>
                </a:effectLst>
              </a:rPr>
              <a:t>Coupled Hurricane Intensity prediction Model (CHIPS) has been used for 20 years to forecast real hurricanes in near-real time</a:t>
            </a:r>
          </a:p>
        </p:txBody>
      </p:sp>
    </p:spTree>
    <p:extLst>
      <p:ext uri="{BB962C8B-B14F-4D97-AF65-F5344CB8AC3E}">
        <p14:creationId xmlns:p14="http://schemas.microsoft.com/office/powerpoint/2010/main" val="184786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box(in)">
                                      <p:cBhvr>
                                        <p:cTn id="7" dur="500"/>
                                        <p:tgtEl>
                                          <p:spTgt spid="70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0659">
                                            <p:txEl>
                                              <p:pRg st="1" end="1"/>
                                            </p:txEl>
                                          </p:spTgt>
                                        </p:tgtEl>
                                        <p:attrNameLst>
                                          <p:attrName>style.visibility</p:attrName>
                                        </p:attrNameLst>
                                      </p:cBhvr>
                                      <p:to>
                                        <p:strVal val="visible"/>
                                      </p:to>
                                    </p:set>
                                    <p:animEffect transition="in" filter="box(in)">
                                      <p:cBhvr>
                                        <p:cTn id="12" dur="500"/>
                                        <p:tgtEl>
                                          <p:spTgt spid="706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Grp="1" noChangeArrowheads="1"/>
          </p:cNvSpPr>
          <p:nvPr>
            <p:ph type="title" idx="4294967295"/>
          </p:nvPr>
        </p:nvSpPr>
        <p:spPr>
          <a:xfrm>
            <a:off x="457200" y="152400"/>
            <a:ext cx="8229600" cy="914400"/>
          </a:xfrm>
        </p:spPr>
        <p:txBody>
          <a:bodyPr>
            <a:normAutofit/>
          </a:bodyPr>
          <a:lstStyle/>
          <a:p>
            <a:pPr eaLnBrk="1" hangingPunct="1">
              <a:defRPr/>
            </a:pPr>
            <a:r>
              <a:rPr lang="en-US" sz="3600" b="1" dirty="0">
                <a:solidFill>
                  <a:srgbClr val="0F2AB1"/>
                </a:solidFill>
                <a:effectLst>
                  <a:outerShdw blurRad="38100" dist="38100" dir="2700000" algn="tl">
                    <a:srgbClr val="C0C0C0"/>
                  </a:outerShdw>
                </a:effectLst>
                <a:latin typeface="Arial" pitchFamily="34" charset="0"/>
                <a:cs typeface="Arial" pitchFamily="34" charset="0"/>
              </a:rPr>
              <a:t>Risk Assessment Approach:</a:t>
            </a:r>
          </a:p>
        </p:txBody>
      </p:sp>
      <p:sp>
        <p:nvSpPr>
          <p:cNvPr id="21508" name="Rectangle 4"/>
          <p:cNvSpPr>
            <a:spLocks noGrp="1" noChangeArrowheads="1"/>
          </p:cNvSpPr>
          <p:nvPr>
            <p:ph type="body" sz="half" idx="4294967295"/>
          </p:nvPr>
        </p:nvSpPr>
        <p:spPr>
          <a:xfrm>
            <a:off x="419100" y="1181100"/>
            <a:ext cx="8382000" cy="5029200"/>
          </a:xfrm>
        </p:spPr>
        <p:txBody>
          <a:bodyPr>
            <a:normAutofit fontScale="92500" lnSpcReduction="10000"/>
          </a:bodyPr>
          <a:lstStyle/>
          <a:p>
            <a:pPr eaLnBrk="1" hangingPunct="1">
              <a:lnSpc>
                <a:spcPct val="90000"/>
              </a:lnSpc>
              <a:buSzPct val="60000"/>
              <a:buBlip>
                <a:blip r:embed="rId3"/>
              </a:buBlip>
            </a:pPr>
            <a:r>
              <a:rPr lang="en-US" sz="2600" b="1" dirty="0">
                <a:solidFill>
                  <a:srgbClr val="0F2AB1"/>
                </a:solidFill>
                <a:latin typeface="Arial" pitchFamily="34" charset="0"/>
                <a:cs typeface="Arial" pitchFamily="34" charset="0"/>
              </a:rPr>
              <a:t>Step 1</a:t>
            </a:r>
            <a:r>
              <a:rPr lang="en-US" sz="2600" dirty="0">
                <a:solidFill>
                  <a:srgbClr val="0F2AB1"/>
                </a:solidFill>
                <a:latin typeface="Arial" pitchFamily="34" charset="0"/>
                <a:cs typeface="Arial" pitchFamily="34" charset="0"/>
              </a:rPr>
              <a:t>: Seed each ocean basin with a very large number of weak, randomly located cyclones</a:t>
            </a:r>
          </a:p>
          <a:p>
            <a:pPr>
              <a:lnSpc>
                <a:spcPct val="90000"/>
              </a:lnSpc>
              <a:buSzPct val="60000"/>
              <a:buBlip>
                <a:blip r:embed="rId3"/>
              </a:buBlip>
            </a:pPr>
            <a:endParaRPr lang="en-US" sz="2600" dirty="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a:solidFill>
                  <a:srgbClr val="0F2AB1"/>
                </a:solidFill>
                <a:latin typeface="Arial" pitchFamily="34" charset="0"/>
                <a:cs typeface="Arial" pitchFamily="34" charset="0"/>
              </a:rPr>
              <a:t>Step 2</a:t>
            </a:r>
            <a:r>
              <a:rPr lang="en-US" sz="2600" dirty="0">
                <a:solidFill>
                  <a:srgbClr val="0F2AB1"/>
                </a:solidFill>
                <a:latin typeface="Arial" pitchFamily="34" charset="0"/>
                <a:cs typeface="Arial" pitchFamily="34" charset="0"/>
              </a:rPr>
              <a:t>: Cyclones are assumed to move with the large scale atmospheric flow in which they are embedded, plus a correction for the earth’s rotation and sphericity (beta-drift)</a:t>
            </a:r>
          </a:p>
          <a:p>
            <a:pPr>
              <a:lnSpc>
                <a:spcPct val="90000"/>
              </a:lnSpc>
              <a:buSzPct val="60000"/>
              <a:buBlip>
                <a:blip r:embed="rId3"/>
              </a:buBlip>
            </a:pPr>
            <a:endParaRPr lang="en-US" sz="2600" dirty="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a:solidFill>
                  <a:srgbClr val="0F2AB1"/>
                </a:solidFill>
                <a:latin typeface="Arial" pitchFamily="34" charset="0"/>
                <a:cs typeface="Arial" pitchFamily="34" charset="0"/>
              </a:rPr>
              <a:t>Step 3</a:t>
            </a:r>
            <a:r>
              <a:rPr lang="en-US" sz="2600" dirty="0">
                <a:solidFill>
                  <a:srgbClr val="0F2AB1"/>
                </a:solidFill>
                <a:latin typeface="Arial" pitchFamily="34" charset="0"/>
                <a:cs typeface="Arial" pitchFamily="34" charset="0"/>
              </a:rPr>
              <a:t>: Run the CHIPS coupled intensity model for each cyclone, and note how many achieve at least tropical storm strength</a:t>
            </a:r>
            <a:endParaRPr lang="en-US" sz="2400" dirty="0">
              <a:solidFill>
                <a:srgbClr val="0F2AB1"/>
              </a:solidFill>
              <a:latin typeface="Arial" pitchFamily="34" charset="0"/>
              <a:cs typeface="Arial" pitchFamily="34" charset="0"/>
            </a:endParaRPr>
          </a:p>
          <a:p>
            <a:pPr eaLnBrk="1" hangingPunct="1">
              <a:lnSpc>
                <a:spcPct val="90000"/>
              </a:lnSpc>
              <a:buSzPct val="60000"/>
              <a:buBlip>
                <a:blip r:embed="rId3"/>
              </a:buBlip>
            </a:pPr>
            <a:endParaRPr lang="en-US" sz="2600" dirty="0">
              <a:solidFill>
                <a:srgbClr val="0F2AB1"/>
              </a:solidFill>
              <a:latin typeface="Arial" pitchFamily="34" charset="0"/>
              <a:cs typeface="Arial" pitchFamily="34" charset="0"/>
            </a:endParaRPr>
          </a:p>
          <a:p>
            <a:pPr eaLnBrk="1" hangingPunct="1">
              <a:lnSpc>
                <a:spcPct val="90000"/>
              </a:lnSpc>
              <a:buSzPct val="60000"/>
              <a:buBlip>
                <a:blip r:embed="rId3"/>
              </a:buBlip>
            </a:pPr>
            <a:r>
              <a:rPr lang="en-US" sz="2600" b="1" dirty="0">
                <a:solidFill>
                  <a:srgbClr val="0F2AB1"/>
                </a:solidFill>
                <a:latin typeface="Arial" pitchFamily="34" charset="0"/>
                <a:cs typeface="Arial" pitchFamily="34" charset="0"/>
              </a:rPr>
              <a:t>Step 4:</a:t>
            </a:r>
            <a:r>
              <a:rPr lang="en-US" sz="2600" dirty="0">
                <a:solidFill>
                  <a:srgbClr val="0F2AB1"/>
                </a:solidFill>
                <a:latin typeface="Arial" pitchFamily="34" charset="0"/>
                <a:cs typeface="Arial" pitchFamily="34" charset="0"/>
              </a:rPr>
              <a:t> Using the small fraction of surviving events, determine storm statistics. Can easily generate 100,000 events</a:t>
            </a:r>
          </a:p>
        </p:txBody>
      </p:sp>
      <p:sp>
        <p:nvSpPr>
          <p:cNvPr id="5" name="TextBox 4"/>
          <p:cNvSpPr txBox="1"/>
          <p:nvPr/>
        </p:nvSpPr>
        <p:spPr>
          <a:xfrm>
            <a:off x="533400" y="6324600"/>
            <a:ext cx="8153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Details:  Emanuel et al., </a:t>
            </a:r>
            <a:r>
              <a:rPr kumimoji="0" 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Bull. Amer. Meteor. Soc</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2008</a:t>
            </a:r>
          </a:p>
        </p:txBody>
      </p:sp>
    </p:spTree>
    <p:extLst>
      <p:ext uri="{BB962C8B-B14F-4D97-AF65-F5344CB8AC3E}">
        <p14:creationId xmlns:p14="http://schemas.microsoft.com/office/powerpoint/2010/main" val="231770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fade">
                                      <p:cBhvr>
                                        <p:cTn id="7" dur="500"/>
                                        <p:tgtEl>
                                          <p:spTgt spid="215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8">
                                            <p:txEl>
                                              <p:pRg st="2" end="2"/>
                                            </p:txEl>
                                          </p:spTgt>
                                        </p:tgtEl>
                                        <p:attrNameLst>
                                          <p:attrName>style.visibility</p:attrName>
                                        </p:attrNameLst>
                                      </p:cBhvr>
                                      <p:to>
                                        <p:strVal val="visible"/>
                                      </p:to>
                                    </p:set>
                                    <p:animEffect transition="in" filter="fade">
                                      <p:cBhvr>
                                        <p:cTn id="12" dur="500"/>
                                        <p:tgtEl>
                                          <p:spTgt spid="215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8">
                                            <p:txEl>
                                              <p:pRg st="4" end="4"/>
                                            </p:txEl>
                                          </p:spTgt>
                                        </p:tgtEl>
                                        <p:attrNameLst>
                                          <p:attrName>style.visibility</p:attrName>
                                        </p:attrNameLst>
                                      </p:cBhvr>
                                      <p:to>
                                        <p:strVal val="visible"/>
                                      </p:to>
                                    </p:set>
                                    <p:animEffect transition="in" filter="fade">
                                      <p:cBhvr>
                                        <p:cTn id="17" dur="500"/>
                                        <p:tgtEl>
                                          <p:spTgt spid="2150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8">
                                            <p:txEl>
                                              <p:pRg st="6" end="6"/>
                                            </p:txEl>
                                          </p:spTgt>
                                        </p:tgtEl>
                                        <p:attrNameLst>
                                          <p:attrName>style.visibility</p:attrName>
                                        </p:attrNameLst>
                                      </p:cBhvr>
                                      <p:to>
                                        <p:strVal val="visible"/>
                                      </p:to>
                                    </p:set>
                                    <p:animEffect transition="in" filter="fade">
                                      <p:cBhvr>
                                        <p:cTn id="22" dur="500"/>
                                        <p:tgtEl>
                                          <p:spTgt spid="2150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rtlCol="0">
            <a:normAutofit/>
          </a:bodyPr>
          <a:lstStyle/>
          <a:p>
            <a:pPr fontAlgn="auto">
              <a:spcAft>
                <a:spcPts val="0"/>
              </a:spcAft>
              <a:defRPr/>
            </a:pPr>
            <a:r>
              <a:rPr lang="en-US" dirty="0">
                <a:solidFill>
                  <a:srgbClr val="FFFF00"/>
                </a:solidFill>
                <a:effectLst>
                  <a:outerShdw blurRad="38100" dist="38100" dir="2700000" algn="tl">
                    <a:srgbClr val="000000">
                      <a:alpha val="43137"/>
                    </a:srgbClr>
                  </a:outerShdw>
                </a:effectLst>
                <a:latin typeface="Arial" pitchFamily="34" charset="0"/>
                <a:cs typeface="Arial" pitchFamily="34" charset="0"/>
              </a:rPr>
              <a:t>Program</a:t>
            </a:r>
          </a:p>
        </p:txBody>
      </p:sp>
      <p:sp>
        <p:nvSpPr>
          <p:cNvPr id="4" name="Content Placeholder 3"/>
          <p:cNvSpPr>
            <a:spLocks noGrp="1"/>
          </p:cNvSpPr>
          <p:nvPr>
            <p:ph idx="1"/>
          </p:nvPr>
        </p:nvSpPr>
        <p:spPr>
          <a:xfrm>
            <a:off x="457200" y="1066800"/>
            <a:ext cx="8229600" cy="5638800"/>
          </a:xfrm>
        </p:spPr>
        <p:txBody>
          <a:bodyPr rtlCol="0">
            <a:normAutofit/>
          </a:bodyPr>
          <a:lstStyle/>
          <a:p>
            <a:pPr marL="0" indent="0" fontAlgn="auto">
              <a:spcAft>
                <a:spcPts val="0"/>
              </a:spcAft>
              <a:buSzPct val="70000"/>
              <a:buNone/>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rPr>
              <a:t>The global record of tropical cyclones</a:t>
            </a:r>
          </a:p>
          <a:p>
            <a:pPr fontAlgn="auto">
              <a:spcAft>
                <a:spcPts val="0"/>
              </a:spcAft>
              <a:buSzPct val="70000"/>
              <a:buBlip>
                <a:blip r:embed="rId2"/>
              </a:buBlip>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rPr>
              <a:t>The Atlantic record</a:t>
            </a:r>
          </a:p>
          <a:p>
            <a:pPr fontAlgn="auto">
              <a:spcAft>
                <a:spcPts val="0"/>
              </a:spcAft>
              <a:buSzPct val="70000"/>
              <a:buBlip>
                <a:blip r:embed="rId2"/>
              </a:buBlip>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rPr>
              <a:t>Understanding the physics</a:t>
            </a:r>
          </a:p>
          <a:p>
            <a:pPr marL="0" indent="0" fontAlgn="auto">
              <a:spcAft>
                <a:spcPts val="0"/>
              </a:spcAft>
              <a:buSzPct val="70000"/>
              <a:buNone/>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rPr>
              <a:t>Present and future hurricane risk in 	New England</a:t>
            </a:r>
          </a:p>
          <a:p>
            <a:pPr marL="0" indent="0" fontAlgn="auto">
              <a:spcAft>
                <a:spcPts val="0"/>
              </a:spcAft>
              <a:buSzPct val="70000"/>
              <a:buNone/>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marL="0" indent="0" fontAlgn="auto">
              <a:spcAft>
                <a:spcPts val="0"/>
              </a:spcAft>
              <a:buSzPct val="70000"/>
              <a:buNone/>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62342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linds(horizontal)">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blinds(horizontal)">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blinds(horizontal)">
                                      <p:cBhvr>
                                        <p:cTn id="2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5D14C-DB86-4E33-BF88-F5CE6895717F}"/>
              </a:ext>
            </a:extLst>
          </p:cNvPr>
          <p:cNvPicPr>
            <a:picLocks noChangeAspect="1"/>
          </p:cNvPicPr>
          <p:nvPr/>
        </p:nvPicPr>
        <p:blipFill>
          <a:blip r:embed="rId2"/>
          <a:stretch>
            <a:fillRect/>
          </a:stretch>
        </p:blipFill>
        <p:spPr>
          <a:xfrm>
            <a:off x="0" y="750706"/>
            <a:ext cx="9144000" cy="5846445"/>
          </a:xfrm>
          <a:prstGeom prst="rect">
            <a:avLst/>
          </a:prstGeom>
        </p:spPr>
      </p:pic>
      <p:sp>
        <p:nvSpPr>
          <p:cNvPr id="8" name="TextBox 7">
            <a:extLst>
              <a:ext uri="{FF2B5EF4-FFF2-40B4-BE49-F238E27FC236}">
                <a16:creationId xmlns:a16="http://schemas.microsoft.com/office/drawing/2014/main" id="{29E30A22-EDB2-4A7B-A6AD-A5CDBDDB1D96}"/>
              </a:ext>
            </a:extLst>
          </p:cNvPr>
          <p:cNvSpPr txBox="1"/>
          <p:nvPr/>
        </p:nvSpPr>
        <p:spPr>
          <a:xfrm>
            <a:off x="1355271" y="187779"/>
            <a:ext cx="6792686" cy="369332"/>
          </a:xfrm>
          <a:prstGeom prst="rect">
            <a:avLst/>
          </a:prstGeom>
          <a:noFill/>
        </p:spPr>
        <p:txBody>
          <a:bodyPr wrap="square" rtlCol="0">
            <a:spAutoFit/>
          </a:bodyPr>
          <a:lstStyle/>
          <a:p>
            <a:r>
              <a:rPr lang="en-US" dirty="0"/>
              <a:t>Top 1,000 storms Downscaled from CERA 20</a:t>
            </a:r>
            <a:r>
              <a:rPr lang="en-US" baseline="30000" dirty="0"/>
              <a:t>th</a:t>
            </a:r>
            <a:r>
              <a:rPr lang="en-US" dirty="0"/>
              <a:t> Century Reanalysis</a:t>
            </a:r>
          </a:p>
        </p:txBody>
      </p:sp>
    </p:spTree>
    <p:extLst>
      <p:ext uri="{BB962C8B-B14F-4D97-AF65-F5344CB8AC3E}">
        <p14:creationId xmlns:p14="http://schemas.microsoft.com/office/powerpoint/2010/main" val="33734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450" b="1281"/>
          <a:stretch/>
        </p:blipFill>
        <p:spPr>
          <a:xfrm>
            <a:off x="289189" y="883699"/>
            <a:ext cx="8527007" cy="5025395"/>
          </a:xfrm>
          <a:prstGeom prst="rect">
            <a:avLst/>
          </a:prstGeom>
        </p:spPr>
      </p:pic>
    </p:spTree>
    <p:extLst>
      <p:ext uri="{BB962C8B-B14F-4D97-AF65-F5344CB8AC3E}">
        <p14:creationId xmlns:p14="http://schemas.microsoft.com/office/powerpoint/2010/main" val="2310316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title"/>
          </p:nvPr>
        </p:nvSpPr>
        <p:spPr>
          <a:xfrm>
            <a:off x="457200" y="152400"/>
            <a:ext cx="8229600" cy="944562"/>
          </a:xfrm>
        </p:spPr>
        <p:txBody>
          <a:bodyPr>
            <a:noAutofit/>
          </a:bodyPr>
          <a:lstStyle/>
          <a:p>
            <a:pPr>
              <a:defRPr/>
            </a:pPr>
            <a:r>
              <a:rPr lang="en-US" sz="2600" dirty="0">
                <a:solidFill>
                  <a:srgbClr val="0033CC"/>
                </a:solidFill>
                <a:effectLst>
                  <a:outerShdw blurRad="38100" dist="38100" dir="2700000" algn="tl">
                    <a:srgbClr val="C0C0C0"/>
                  </a:outerShdw>
                </a:effectLst>
                <a:latin typeface="Arial" pitchFamily="34" charset="0"/>
                <a:cs typeface="Arial" pitchFamily="34" charset="0"/>
              </a:rPr>
              <a:t>Cumulative Distribution of Storm Lifetime Peak Wind Speed, with Sample of 1755</a:t>
            </a:r>
            <a:r>
              <a:rPr lang="en-US" sz="2600" dirty="0">
                <a:solidFill>
                  <a:srgbClr val="0033CC"/>
                </a:solidFill>
                <a:latin typeface="Arial" pitchFamily="34" charset="0"/>
                <a:cs typeface="Arial" pitchFamily="34" charset="0"/>
              </a:rPr>
              <a:t> </a:t>
            </a:r>
            <a:r>
              <a:rPr lang="en-US" sz="2600" dirty="0">
                <a:solidFill>
                  <a:srgbClr val="0033CC"/>
                </a:solidFill>
                <a:effectLst>
                  <a:outerShdw blurRad="38100" dist="38100" dir="2700000" algn="tl">
                    <a:srgbClr val="C0C0C0"/>
                  </a:outerShdw>
                </a:effectLst>
                <a:latin typeface="Arial" pitchFamily="34" charset="0"/>
                <a:cs typeface="Arial" pitchFamily="34" charset="0"/>
              </a:rPr>
              <a:t>Synthetic Tracks</a:t>
            </a:r>
          </a:p>
        </p:txBody>
      </p:sp>
      <p:pic>
        <p:nvPicPr>
          <p:cNvPr id="43011" name="Picture 3" descr="C:\Users\Kerry Emaanuel\Riskproject\atlanticrand4histot.png"/>
          <p:cNvPicPr>
            <a:picLocks noChangeAspect="1" noChangeArrowheads="1"/>
          </p:cNvPicPr>
          <p:nvPr/>
        </p:nvPicPr>
        <p:blipFill>
          <a:blip r:embed="rId3" cstate="print"/>
          <a:srcRect/>
          <a:stretch>
            <a:fillRect/>
          </a:stretch>
        </p:blipFill>
        <p:spPr bwMode="auto">
          <a:xfrm>
            <a:off x="685800" y="838200"/>
            <a:ext cx="7571871" cy="5676651"/>
          </a:xfrm>
          <a:prstGeom prst="rect">
            <a:avLst/>
          </a:prstGeom>
          <a:noFill/>
        </p:spPr>
      </p:pic>
      <p:sp>
        <p:nvSpPr>
          <p:cNvPr id="9" name="Text Box 12"/>
          <p:cNvSpPr txBox="1">
            <a:spLocks noChangeArrowheads="1"/>
          </p:cNvSpPr>
          <p:nvPr/>
        </p:nvSpPr>
        <p:spPr bwMode="auto">
          <a:xfrm>
            <a:off x="5995951" y="6216650"/>
            <a:ext cx="2919449" cy="369332"/>
          </a:xfrm>
          <a:prstGeom prst="rect">
            <a:avLst/>
          </a:prstGeom>
          <a:noFill/>
          <a:ln w="9525">
            <a:noFill/>
            <a:miter lim="800000"/>
            <a:headEnd/>
            <a:tailEnd/>
          </a:ln>
        </p:spPr>
        <p:txBody>
          <a:bodyPr wrap="square">
            <a:spAutoFit/>
          </a:bodyPr>
          <a:lstStyle/>
          <a:p>
            <a:pPr fontAlgn="base">
              <a:spcBef>
                <a:spcPct val="50000"/>
              </a:spcBef>
              <a:spcAft>
                <a:spcPct val="0"/>
              </a:spcAft>
            </a:pPr>
            <a:r>
              <a:rPr lang="en-US" b="1" dirty="0">
                <a:solidFill>
                  <a:prstClr val="black"/>
                </a:solidFill>
                <a:cs typeface="Arial" charset="0"/>
              </a:rPr>
              <a:t>90% confidence bounds</a:t>
            </a:r>
          </a:p>
        </p:txBody>
      </p:sp>
      <p:sp>
        <p:nvSpPr>
          <p:cNvPr id="5" name="TextBox 4"/>
          <p:cNvSpPr txBox="1"/>
          <p:nvPr/>
        </p:nvSpPr>
        <p:spPr>
          <a:xfrm>
            <a:off x="4332514" y="2888343"/>
            <a:ext cx="2220686" cy="646331"/>
          </a:xfrm>
          <a:prstGeom prst="rect">
            <a:avLst/>
          </a:prstGeom>
          <a:noFill/>
        </p:spPr>
        <p:txBody>
          <a:bodyPr wrap="square" rtlCol="0">
            <a:spAutoFit/>
          </a:bodyPr>
          <a:lstStyle/>
          <a:p>
            <a:r>
              <a:rPr lang="en-US" dirty="0">
                <a:solidFill>
                  <a:srgbClr val="0000FF"/>
                </a:solidFill>
              </a:rPr>
              <a:t>Blue bars: </a:t>
            </a:r>
            <a:r>
              <a:rPr lang="en-US" dirty="0"/>
              <a:t>Actual</a:t>
            </a:r>
          </a:p>
          <a:p>
            <a:r>
              <a:rPr lang="en-US" dirty="0">
                <a:solidFill>
                  <a:srgbClr val="FF0000"/>
                </a:solidFill>
              </a:rPr>
              <a:t>Red bars</a:t>
            </a:r>
            <a:r>
              <a:rPr lang="en-US" dirty="0"/>
              <a:t>: Predicted</a:t>
            </a:r>
          </a:p>
        </p:txBody>
      </p:sp>
    </p:spTree>
    <p:extLst>
      <p:ext uri="{BB962C8B-B14F-4D97-AF65-F5344CB8AC3E}">
        <p14:creationId xmlns:p14="http://schemas.microsoft.com/office/powerpoint/2010/main" val="1595900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747" y="215660"/>
            <a:ext cx="7665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Atlantic Annual Cycle</a:t>
            </a:r>
          </a:p>
        </p:txBody>
      </p:sp>
      <p:pic>
        <p:nvPicPr>
          <p:cNvPr id="4" name="Picture 3"/>
          <p:cNvPicPr>
            <a:picLocks noChangeAspect="1"/>
          </p:cNvPicPr>
          <p:nvPr/>
        </p:nvPicPr>
        <p:blipFill>
          <a:blip r:embed="rId2"/>
          <a:stretch>
            <a:fillRect/>
          </a:stretch>
        </p:blipFill>
        <p:spPr>
          <a:xfrm>
            <a:off x="760838" y="1010866"/>
            <a:ext cx="7840308" cy="5452756"/>
          </a:xfrm>
          <a:prstGeom prst="rect">
            <a:avLst/>
          </a:prstGeom>
        </p:spPr>
      </p:pic>
      <p:sp>
        <p:nvSpPr>
          <p:cNvPr id="5" name="TextBox 4"/>
          <p:cNvSpPr txBox="1"/>
          <p:nvPr/>
        </p:nvSpPr>
        <p:spPr>
          <a:xfrm>
            <a:off x="678747" y="6100653"/>
            <a:ext cx="1122132" cy="369332"/>
          </a:xfrm>
          <a:prstGeom prst="rect">
            <a:avLst/>
          </a:prstGeom>
          <a:solidFill>
            <a:schemeClr val="bg1"/>
          </a:solidFill>
        </p:spPr>
        <p:txBody>
          <a:bodyPr wrap="square" rtlCol="0">
            <a:spAutoFit/>
          </a:bodyPr>
          <a:lstStyle/>
          <a:p>
            <a:endParaRPr lang="en-US" dirty="0"/>
          </a:p>
        </p:txBody>
      </p:sp>
      <p:sp>
        <p:nvSpPr>
          <p:cNvPr id="2" name="TextBox 1"/>
          <p:cNvSpPr txBox="1"/>
          <p:nvPr/>
        </p:nvSpPr>
        <p:spPr>
          <a:xfrm>
            <a:off x="2286000" y="2699657"/>
            <a:ext cx="2220686" cy="646331"/>
          </a:xfrm>
          <a:prstGeom prst="rect">
            <a:avLst/>
          </a:prstGeom>
          <a:noFill/>
        </p:spPr>
        <p:txBody>
          <a:bodyPr wrap="square" rtlCol="0">
            <a:spAutoFit/>
          </a:bodyPr>
          <a:lstStyle/>
          <a:p>
            <a:r>
              <a:rPr lang="en-US" dirty="0">
                <a:solidFill>
                  <a:srgbClr val="0000FF"/>
                </a:solidFill>
              </a:rPr>
              <a:t>Blue dots: </a:t>
            </a:r>
            <a:r>
              <a:rPr lang="en-US" dirty="0"/>
              <a:t>Actual</a:t>
            </a:r>
          </a:p>
          <a:p>
            <a:r>
              <a:rPr lang="en-US" dirty="0">
                <a:solidFill>
                  <a:srgbClr val="FF0000"/>
                </a:solidFill>
              </a:rPr>
              <a:t>Red line</a:t>
            </a:r>
            <a:r>
              <a:rPr lang="en-US" dirty="0"/>
              <a:t>: Predicted</a:t>
            </a:r>
          </a:p>
        </p:txBody>
      </p:sp>
    </p:spTree>
    <p:extLst>
      <p:ext uri="{BB962C8B-B14F-4D97-AF65-F5344CB8AC3E}">
        <p14:creationId xmlns:p14="http://schemas.microsoft.com/office/powerpoint/2010/main" val="2925402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Kerry Emaanuel\Graphics\Transparent Figures\amm_freq.PNG"/>
          <p:cNvPicPr>
            <a:picLocks noChangeAspect="1" noChangeArrowheads="1"/>
          </p:cNvPicPr>
          <p:nvPr/>
        </p:nvPicPr>
        <p:blipFill>
          <a:blip r:embed="rId2" cstate="print"/>
          <a:srcRect/>
          <a:stretch>
            <a:fillRect/>
          </a:stretch>
        </p:blipFill>
        <p:spPr bwMode="auto">
          <a:xfrm>
            <a:off x="228600" y="1676400"/>
            <a:ext cx="8656638" cy="4438650"/>
          </a:xfrm>
          <a:prstGeom prst="rect">
            <a:avLst/>
          </a:prstGeom>
          <a:noFill/>
          <a:ln w="9525">
            <a:noFill/>
            <a:miter lim="800000"/>
            <a:headEnd/>
            <a:tailEnd/>
          </a:ln>
        </p:spPr>
      </p:pic>
      <p:sp>
        <p:nvSpPr>
          <p:cNvPr id="6" name="TextBox 5"/>
          <p:cNvSpPr txBox="1"/>
          <p:nvPr/>
        </p:nvSpPr>
        <p:spPr>
          <a:xfrm>
            <a:off x="381000" y="381000"/>
            <a:ext cx="8382000" cy="1077913"/>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F2AB1"/>
                </a:solidFill>
                <a:effectLst>
                  <a:outerShdw blurRad="38100" dist="38100" dir="2700000" algn="tl">
                    <a:srgbClr val="000000">
                      <a:alpha val="43137"/>
                    </a:srgbClr>
                  </a:outerShdw>
                </a:effectLst>
                <a:uLnTx/>
                <a:uFillTx/>
                <a:latin typeface="Calibri"/>
                <a:ea typeface="+mn-ea"/>
                <a:cs typeface="+mn-cs"/>
              </a:rPr>
              <a:t>Captures effects of regional climate phenomena (e.g. ENSO, AMM)</a:t>
            </a:r>
          </a:p>
        </p:txBody>
      </p:sp>
      <p:sp>
        <p:nvSpPr>
          <p:cNvPr id="4" name="TextBox 3"/>
          <p:cNvSpPr txBox="1"/>
          <p:nvPr/>
        </p:nvSpPr>
        <p:spPr>
          <a:xfrm>
            <a:off x="3606799" y="2148115"/>
            <a:ext cx="2220686" cy="646331"/>
          </a:xfrm>
          <a:prstGeom prst="rect">
            <a:avLst/>
          </a:prstGeom>
          <a:noFill/>
        </p:spPr>
        <p:txBody>
          <a:bodyPr wrap="square" rtlCol="0">
            <a:spAutoFit/>
          </a:bodyPr>
          <a:lstStyle/>
          <a:p>
            <a:r>
              <a:rPr lang="en-US" dirty="0">
                <a:solidFill>
                  <a:srgbClr val="0000FF"/>
                </a:solidFill>
              </a:rPr>
              <a:t>Blue bars: </a:t>
            </a:r>
            <a:r>
              <a:rPr lang="en-US" dirty="0"/>
              <a:t>Actual</a:t>
            </a:r>
          </a:p>
          <a:p>
            <a:r>
              <a:rPr lang="en-US" dirty="0">
                <a:solidFill>
                  <a:srgbClr val="FF0000"/>
                </a:solidFill>
              </a:rPr>
              <a:t>Red bars</a:t>
            </a:r>
            <a:r>
              <a:rPr lang="en-US" dirty="0"/>
              <a:t>: Predicted</a:t>
            </a:r>
          </a:p>
        </p:txBody>
      </p:sp>
    </p:spTree>
    <p:extLst>
      <p:ext uri="{BB962C8B-B14F-4D97-AF65-F5344CB8AC3E}">
        <p14:creationId xmlns:p14="http://schemas.microsoft.com/office/powerpoint/2010/main" val="3627478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5835" y="1748435"/>
            <a:ext cx="8229600" cy="1143000"/>
          </a:xfrm>
        </p:spPr>
        <p:txBody>
          <a:bodyPr/>
          <a:lstStyle/>
          <a:p>
            <a:r>
              <a:rPr lang="en-US" dirty="0">
                <a:solidFill>
                  <a:srgbClr val="0000FF"/>
                </a:solidFill>
              </a:rPr>
              <a:t>Application to Global and Regional Climate Change</a:t>
            </a:r>
          </a:p>
        </p:txBody>
      </p:sp>
    </p:spTree>
    <p:extLst>
      <p:ext uri="{BB962C8B-B14F-4D97-AF65-F5344CB8AC3E}">
        <p14:creationId xmlns:p14="http://schemas.microsoft.com/office/powerpoint/2010/main" val="3701167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0651" y="1778608"/>
            <a:ext cx="6614713" cy="4961035"/>
          </a:xfrm>
          <a:prstGeom prst="rect">
            <a:avLst/>
          </a:prstGeom>
        </p:spPr>
      </p:pic>
      <p:sp>
        <p:nvSpPr>
          <p:cNvPr id="3" name="Title 2"/>
          <p:cNvSpPr txBox="1">
            <a:spLocks/>
          </p:cNvSpPr>
          <p:nvPr/>
        </p:nvSpPr>
        <p:spPr>
          <a:xfrm>
            <a:off x="503208" y="152400"/>
            <a:ext cx="8229600" cy="1143000"/>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Global Tropical Cyclone Frequency from 9 Current Generation (CMIP6) Climate Models</a:t>
            </a:r>
          </a:p>
        </p:txBody>
      </p:sp>
    </p:spTree>
    <p:extLst>
      <p:ext uri="{BB962C8B-B14F-4D97-AF65-F5344CB8AC3E}">
        <p14:creationId xmlns:p14="http://schemas.microsoft.com/office/powerpoint/2010/main" val="480070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41" y="72598"/>
            <a:ext cx="9031386" cy="6712110"/>
          </a:xfrm>
          <a:prstGeom prst="rect">
            <a:avLst/>
          </a:prstGeom>
        </p:spPr>
      </p:pic>
    </p:spTree>
    <p:extLst>
      <p:ext uri="{BB962C8B-B14F-4D97-AF65-F5344CB8AC3E}">
        <p14:creationId xmlns:p14="http://schemas.microsoft.com/office/powerpoint/2010/main" val="72220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30" y="206463"/>
            <a:ext cx="9164430" cy="6508444"/>
          </a:xfrm>
          <a:prstGeom prst="rect">
            <a:avLst/>
          </a:prstGeom>
        </p:spPr>
      </p:pic>
    </p:spTree>
    <p:extLst>
      <p:ext uri="{BB962C8B-B14F-4D97-AF65-F5344CB8AC3E}">
        <p14:creationId xmlns:p14="http://schemas.microsoft.com/office/powerpoint/2010/main" val="4108026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7714E-4114-4362-8A94-DE1DD40C68DA}"/>
              </a:ext>
            </a:extLst>
          </p:cNvPr>
          <p:cNvSpPr>
            <a:spLocks noGrp="1"/>
          </p:cNvSpPr>
          <p:nvPr>
            <p:ph type="title"/>
          </p:nvPr>
        </p:nvSpPr>
        <p:spPr>
          <a:xfrm>
            <a:off x="230459" y="194141"/>
            <a:ext cx="8809463" cy="1367030"/>
          </a:xfrm>
        </p:spPr>
        <p:txBody>
          <a:bodyPr>
            <a:normAutofit/>
          </a:bodyPr>
          <a:lstStyle/>
          <a:p>
            <a:r>
              <a:rPr lang="en-US" sz="2800" b="1" dirty="0"/>
              <a:t>Application to The North Atlantic Hurricane Record: Downscale Three 20</a:t>
            </a:r>
            <a:r>
              <a:rPr lang="en-US" sz="2800" b="1" baseline="30000" dirty="0"/>
              <a:t>th</a:t>
            </a:r>
            <a:r>
              <a:rPr lang="en-US" sz="2800" b="1" dirty="0"/>
              <a:t> Century Reanalyses: NOAA v.2c, NOAA v.3 and CERA 20c</a:t>
            </a:r>
          </a:p>
        </p:txBody>
      </p:sp>
      <p:sp>
        <p:nvSpPr>
          <p:cNvPr id="3" name="Content Placeholder 2">
            <a:extLst>
              <a:ext uri="{FF2B5EF4-FFF2-40B4-BE49-F238E27FC236}">
                <a16:creationId xmlns:a16="http://schemas.microsoft.com/office/drawing/2014/main" id="{1B44601A-BBED-4C18-BE6F-5E6B8A823B9F}"/>
              </a:ext>
            </a:extLst>
          </p:cNvPr>
          <p:cNvSpPr>
            <a:spLocks noGrp="1"/>
          </p:cNvSpPr>
          <p:nvPr>
            <p:ph idx="1"/>
          </p:nvPr>
        </p:nvSpPr>
        <p:spPr>
          <a:xfrm>
            <a:off x="628650" y="2127704"/>
            <a:ext cx="7886700" cy="3644446"/>
          </a:xfrm>
        </p:spPr>
        <p:txBody>
          <a:bodyPr>
            <a:normAutofit/>
          </a:bodyPr>
          <a:lstStyle/>
          <a:p>
            <a:r>
              <a:rPr lang="en-US" dirty="0"/>
              <a:t>   </a:t>
            </a:r>
            <a:r>
              <a:rPr lang="en-US" sz="2800" dirty="0"/>
              <a:t>Run 100 synthetic TCs for each year of the 	reanalysis data record</a:t>
            </a:r>
          </a:p>
          <a:p>
            <a:pPr marL="0" indent="0">
              <a:buNone/>
            </a:pPr>
            <a:endParaRPr lang="en-US" sz="2800" dirty="0"/>
          </a:p>
          <a:p>
            <a:r>
              <a:rPr lang="en-US" sz="2800" dirty="0"/>
              <a:t>  Retain only storms whose lifetime maximum 	intensity exceeds 40 </a:t>
            </a:r>
            <a:r>
              <a:rPr lang="en-US" sz="2800" dirty="0" err="1"/>
              <a:t>kts</a:t>
            </a:r>
            <a:endParaRPr lang="en-US" sz="2800" dirty="0"/>
          </a:p>
          <a:p>
            <a:pPr marL="0" indent="0">
              <a:buNone/>
            </a:pPr>
            <a:endParaRPr lang="en-US" sz="2800" dirty="0"/>
          </a:p>
          <a:p>
            <a:r>
              <a:rPr lang="en-US" sz="2800" dirty="0"/>
              <a:t>  Do this for the North Atlantic and separately 	for the world</a:t>
            </a:r>
          </a:p>
        </p:txBody>
      </p:sp>
    </p:spTree>
    <p:extLst>
      <p:ext uri="{BB962C8B-B14F-4D97-AF65-F5344CB8AC3E}">
        <p14:creationId xmlns:p14="http://schemas.microsoft.com/office/powerpoint/2010/main" val="203749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B16198-CDF6-487F-BFDE-C1E87AC3658E}"/>
              </a:ext>
            </a:extLst>
          </p:cNvPr>
          <p:cNvPicPr>
            <a:picLocks noChangeAspect="1"/>
          </p:cNvPicPr>
          <p:nvPr/>
        </p:nvPicPr>
        <p:blipFill>
          <a:blip r:embed="rId2"/>
          <a:stretch>
            <a:fillRect/>
          </a:stretch>
        </p:blipFill>
        <p:spPr>
          <a:xfrm>
            <a:off x="52251" y="391886"/>
            <a:ext cx="9091749" cy="5682343"/>
          </a:xfrm>
          <a:prstGeom prst="rect">
            <a:avLst/>
          </a:prstGeom>
        </p:spPr>
      </p:pic>
      <p:sp>
        <p:nvSpPr>
          <p:cNvPr id="5" name="TextBox 4">
            <a:extLst>
              <a:ext uri="{FF2B5EF4-FFF2-40B4-BE49-F238E27FC236}">
                <a16:creationId xmlns:a16="http://schemas.microsoft.com/office/drawing/2014/main" id="{E0188AA7-0202-4A0D-B01C-FE4C5D53C11B}"/>
              </a:ext>
            </a:extLst>
          </p:cNvPr>
          <p:cNvSpPr txBox="1"/>
          <p:nvPr/>
        </p:nvSpPr>
        <p:spPr>
          <a:xfrm>
            <a:off x="567418" y="6204857"/>
            <a:ext cx="8009164" cy="461665"/>
          </a:xfrm>
          <a:prstGeom prst="rect">
            <a:avLst/>
          </a:prstGeom>
          <a:noFill/>
        </p:spPr>
        <p:txBody>
          <a:bodyPr wrap="square" rtlCol="0">
            <a:spAutoFit/>
          </a:bodyPr>
          <a:lstStyle/>
          <a:p>
            <a:pPr algn="ctr"/>
            <a:r>
              <a:rPr lang="en-US" sz="2400" dirty="0"/>
              <a:t>Global records prior to ~1980 are unreliable</a:t>
            </a:r>
          </a:p>
        </p:txBody>
      </p:sp>
    </p:spTree>
    <p:extLst>
      <p:ext uri="{BB962C8B-B14F-4D97-AF65-F5344CB8AC3E}">
        <p14:creationId xmlns:p14="http://schemas.microsoft.com/office/powerpoint/2010/main" val="3732651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C7F543-BD29-49FA-A1A2-D5F1261EC6A9}"/>
              </a:ext>
            </a:extLst>
          </p:cNvPr>
          <p:cNvSpPr txBox="1"/>
          <p:nvPr/>
        </p:nvSpPr>
        <p:spPr>
          <a:xfrm>
            <a:off x="832757" y="236764"/>
            <a:ext cx="7437664"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Major Hurricanes</a:t>
            </a:r>
          </a:p>
        </p:txBody>
      </p:sp>
      <p:pic>
        <p:nvPicPr>
          <p:cNvPr id="7" name="Picture 6">
            <a:extLst>
              <a:ext uri="{FF2B5EF4-FFF2-40B4-BE49-F238E27FC236}">
                <a16:creationId xmlns:a16="http://schemas.microsoft.com/office/drawing/2014/main" id="{F0DFA46A-6A08-4CAF-9251-523D0CE2D49B}"/>
              </a:ext>
            </a:extLst>
          </p:cNvPr>
          <p:cNvPicPr>
            <a:picLocks noChangeAspect="1"/>
          </p:cNvPicPr>
          <p:nvPr/>
        </p:nvPicPr>
        <p:blipFill>
          <a:blip r:embed="rId2"/>
          <a:stretch>
            <a:fillRect/>
          </a:stretch>
        </p:blipFill>
        <p:spPr>
          <a:xfrm>
            <a:off x="143691" y="1047749"/>
            <a:ext cx="8739052" cy="5461907"/>
          </a:xfrm>
          <a:prstGeom prst="rect">
            <a:avLst/>
          </a:prstGeom>
        </p:spPr>
      </p:pic>
      <p:sp>
        <p:nvSpPr>
          <p:cNvPr id="8" name="TextBox 7">
            <a:extLst>
              <a:ext uri="{FF2B5EF4-FFF2-40B4-BE49-F238E27FC236}">
                <a16:creationId xmlns:a16="http://schemas.microsoft.com/office/drawing/2014/main" id="{B1564799-ADE1-4C26-A3D5-989729F3B69A}"/>
              </a:ext>
            </a:extLst>
          </p:cNvPr>
          <p:cNvSpPr txBox="1"/>
          <p:nvPr/>
        </p:nvSpPr>
        <p:spPr>
          <a:xfrm>
            <a:off x="3992335" y="2032907"/>
            <a:ext cx="239213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7-year running averages</a:t>
            </a:r>
          </a:p>
        </p:txBody>
      </p:sp>
    </p:spTree>
    <p:extLst>
      <p:ext uri="{BB962C8B-B14F-4D97-AF65-F5344CB8AC3E}">
        <p14:creationId xmlns:p14="http://schemas.microsoft.com/office/powerpoint/2010/main" val="1247371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ADE81B-22EA-34F8-D305-C1F0BC535B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537" y="960956"/>
            <a:ext cx="8689076" cy="5432410"/>
          </a:xfrm>
          <a:prstGeom prst="rect">
            <a:avLst/>
          </a:prstGeom>
        </p:spPr>
      </p:pic>
      <p:sp>
        <p:nvSpPr>
          <p:cNvPr id="4" name="TextBox 3">
            <a:extLst>
              <a:ext uri="{FF2B5EF4-FFF2-40B4-BE49-F238E27FC236}">
                <a16:creationId xmlns:a16="http://schemas.microsoft.com/office/drawing/2014/main" id="{5A728264-BD48-12A6-A9E1-EEB34C232BA9}"/>
              </a:ext>
            </a:extLst>
          </p:cNvPr>
          <p:cNvSpPr txBox="1"/>
          <p:nvPr/>
        </p:nvSpPr>
        <p:spPr>
          <a:xfrm>
            <a:off x="973873" y="267629"/>
            <a:ext cx="7270595" cy="523220"/>
          </a:xfrm>
          <a:prstGeom prst="rect">
            <a:avLst/>
          </a:prstGeom>
          <a:noFill/>
        </p:spPr>
        <p:txBody>
          <a:bodyPr wrap="square" rtlCol="0">
            <a:spAutoFit/>
          </a:bodyPr>
          <a:lstStyle/>
          <a:p>
            <a:pPr algn="ctr"/>
            <a:r>
              <a:rPr lang="en-US" sz="2800" dirty="0"/>
              <a:t>U.S. Landfalling Tropical Cyclones</a:t>
            </a:r>
          </a:p>
        </p:txBody>
      </p:sp>
    </p:spTree>
    <p:extLst>
      <p:ext uri="{BB962C8B-B14F-4D97-AF65-F5344CB8AC3E}">
        <p14:creationId xmlns:p14="http://schemas.microsoft.com/office/powerpoint/2010/main" val="4199269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E69805-B9C9-4B57-B5A0-BAB7225D9BC4}"/>
              </a:ext>
            </a:extLst>
          </p:cNvPr>
          <p:cNvPicPr>
            <a:picLocks noChangeAspect="1"/>
          </p:cNvPicPr>
          <p:nvPr/>
        </p:nvPicPr>
        <p:blipFill>
          <a:blip r:embed="rId2"/>
          <a:stretch>
            <a:fillRect/>
          </a:stretch>
        </p:blipFill>
        <p:spPr>
          <a:xfrm>
            <a:off x="268605" y="1054213"/>
            <a:ext cx="8606790" cy="5379244"/>
          </a:xfrm>
          <a:prstGeom prst="rect">
            <a:avLst/>
          </a:prstGeom>
        </p:spPr>
      </p:pic>
      <p:sp>
        <p:nvSpPr>
          <p:cNvPr id="3" name="TextBox 2">
            <a:extLst>
              <a:ext uri="{FF2B5EF4-FFF2-40B4-BE49-F238E27FC236}">
                <a16:creationId xmlns:a16="http://schemas.microsoft.com/office/drawing/2014/main" id="{1C400F2B-924C-4002-AD55-695B29120206}"/>
              </a:ext>
            </a:extLst>
          </p:cNvPr>
          <p:cNvSpPr txBox="1"/>
          <p:nvPr/>
        </p:nvSpPr>
        <p:spPr>
          <a:xfrm>
            <a:off x="400050" y="342900"/>
            <a:ext cx="8139793" cy="523220"/>
          </a:xfrm>
          <a:prstGeom prst="rect">
            <a:avLst/>
          </a:prstGeom>
          <a:noFill/>
        </p:spPr>
        <p:txBody>
          <a:bodyPr wrap="square" rtlCol="0">
            <a:spAutoFit/>
          </a:bodyPr>
          <a:lstStyle/>
          <a:p>
            <a:pPr algn="ctr"/>
            <a:r>
              <a:rPr lang="en-US" sz="2800" dirty="0"/>
              <a:t>All landfalls (not just USA)</a:t>
            </a:r>
          </a:p>
        </p:txBody>
      </p:sp>
      <p:sp>
        <p:nvSpPr>
          <p:cNvPr id="4" name="TextBox 3">
            <a:extLst>
              <a:ext uri="{FF2B5EF4-FFF2-40B4-BE49-F238E27FC236}">
                <a16:creationId xmlns:a16="http://schemas.microsoft.com/office/drawing/2014/main" id="{069D2EA8-D6A9-41E9-AF42-9373637E5B5F}"/>
              </a:ext>
            </a:extLst>
          </p:cNvPr>
          <p:cNvSpPr txBox="1"/>
          <p:nvPr/>
        </p:nvSpPr>
        <p:spPr>
          <a:xfrm>
            <a:off x="3992335" y="2032907"/>
            <a:ext cx="239213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7-year running averages</a:t>
            </a:r>
          </a:p>
        </p:txBody>
      </p:sp>
    </p:spTree>
    <p:extLst>
      <p:ext uri="{BB962C8B-B14F-4D97-AF65-F5344CB8AC3E}">
        <p14:creationId xmlns:p14="http://schemas.microsoft.com/office/powerpoint/2010/main" val="3315395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BC2908-4BE5-4965-A28B-EDBC06DA5433}"/>
              </a:ext>
            </a:extLst>
          </p:cNvPr>
          <p:cNvPicPr>
            <a:picLocks noChangeAspect="1"/>
          </p:cNvPicPr>
          <p:nvPr/>
        </p:nvPicPr>
        <p:blipFill>
          <a:blip r:embed="rId2"/>
          <a:stretch>
            <a:fillRect/>
          </a:stretch>
        </p:blipFill>
        <p:spPr>
          <a:xfrm>
            <a:off x="87084" y="1047749"/>
            <a:ext cx="8969831" cy="5606144"/>
          </a:xfrm>
          <a:prstGeom prst="rect">
            <a:avLst/>
          </a:prstGeom>
        </p:spPr>
      </p:pic>
      <p:sp>
        <p:nvSpPr>
          <p:cNvPr id="3" name="TextBox 2">
            <a:extLst>
              <a:ext uri="{FF2B5EF4-FFF2-40B4-BE49-F238E27FC236}">
                <a16:creationId xmlns:a16="http://schemas.microsoft.com/office/drawing/2014/main" id="{38CE9F66-02C4-4A45-854D-D54AED579281}"/>
              </a:ext>
            </a:extLst>
          </p:cNvPr>
          <p:cNvSpPr txBox="1"/>
          <p:nvPr/>
        </p:nvSpPr>
        <p:spPr>
          <a:xfrm>
            <a:off x="1143000" y="261257"/>
            <a:ext cx="6702879" cy="523220"/>
          </a:xfrm>
          <a:prstGeom prst="rect">
            <a:avLst/>
          </a:prstGeom>
          <a:noFill/>
        </p:spPr>
        <p:txBody>
          <a:bodyPr wrap="square" rtlCol="0">
            <a:spAutoFit/>
          </a:bodyPr>
          <a:lstStyle/>
          <a:p>
            <a:pPr algn="ctr"/>
            <a:r>
              <a:rPr lang="en-US" sz="2800" dirty="0"/>
              <a:t>All Landfalls,  NOAA 20</a:t>
            </a:r>
            <a:r>
              <a:rPr lang="en-US" sz="2800" baseline="30000" dirty="0"/>
              <a:t>th</a:t>
            </a:r>
            <a:r>
              <a:rPr lang="en-US" sz="2800" dirty="0"/>
              <a:t> Century v.3</a:t>
            </a:r>
          </a:p>
        </p:txBody>
      </p:sp>
      <p:sp>
        <p:nvSpPr>
          <p:cNvPr id="4" name="TextBox 3">
            <a:extLst>
              <a:ext uri="{FF2B5EF4-FFF2-40B4-BE49-F238E27FC236}">
                <a16:creationId xmlns:a16="http://schemas.microsoft.com/office/drawing/2014/main" id="{FBA57896-6F6F-400E-A45A-C0549AD6FEE9}"/>
              </a:ext>
            </a:extLst>
          </p:cNvPr>
          <p:cNvSpPr txBox="1"/>
          <p:nvPr/>
        </p:nvSpPr>
        <p:spPr>
          <a:xfrm>
            <a:off x="1469571" y="2514600"/>
            <a:ext cx="2465615" cy="646331"/>
          </a:xfrm>
          <a:prstGeom prst="rect">
            <a:avLst/>
          </a:prstGeom>
          <a:noFill/>
        </p:spPr>
        <p:txBody>
          <a:bodyPr wrap="square" rtlCol="0">
            <a:spAutoFit/>
          </a:bodyPr>
          <a:lstStyle/>
          <a:p>
            <a:pPr algn="ctr"/>
            <a:r>
              <a:rPr lang="en-US" b="1" dirty="0"/>
              <a:t>Suggests some landfalls missed prior to 1900</a:t>
            </a:r>
          </a:p>
        </p:txBody>
      </p:sp>
      <p:cxnSp>
        <p:nvCxnSpPr>
          <p:cNvPr id="6" name="Straight Arrow Connector 5">
            <a:extLst>
              <a:ext uri="{FF2B5EF4-FFF2-40B4-BE49-F238E27FC236}">
                <a16:creationId xmlns:a16="http://schemas.microsoft.com/office/drawing/2014/main" id="{B0AE73BF-EFE8-4807-994A-57CB9C5A4D08}"/>
              </a:ext>
            </a:extLst>
          </p:cNvPr>
          <p:cNvCxnSpPr/>
          <p:nvPr/>
        </p:nvCxnSpPr>
        <p:spPr>
          <a:xfrm>
            <a:off x="2343150" y="3265714"/>
            <a:ext cx="555171" cy="9633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1EFFCF2-CEBD-471D-B08F-1608C246B1B9}"/>
              </a:ext>
            </a:extLst>
          </p:cNvPr>
          <p:cNvSpPr txBox="1"/>
          <p:nvPr/>
        </p:nvSpPr>
        <p:spPr>
          <a:xfrm>
            <a:off x="3510643" y="1875133"/>
            <a:ext cx="239213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7-year running averages</a:t>
            </a:r>
          </a:p>
        </p:txBody>
      </p:sp>
    </p:spTree>
    <p:extLst>
      <p:ext uri="{BB962C8B-B14F-4D97-AF65-F5344CB8AC3E}">
        <p14:creationId xmlns:p14="http://schemas.microsoft.com/office/powerpoint/2010/main" val="88839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BEF1E-B4CC-4111-8DE2-E5B002D6DE65}"/>
              </a:ext>
            </a:extLst>
          </p:cNvPr>
          <p:cNvSpPr>
            <a:spLocks noGrp="1"/>
          </p:cNvSpPr>
          <p:nvPr>
            <p:ph type="title"/>
          </p:nvPr>
        </p:nvSpPr>
        <p:spPr/>
        <p:txBody>
          <a:bodyPr>
            <a:normAutofit fontScale="90000"/>
          </a:bodyPr>
          <a:lstStyle/>
          <a:p>
            <a:r>
              <a:rPr lang="en-US" dirty="0">
                <a:solidFill>
                  <a:schemeClr val="tx1"/>
                </a:solidFill>
                <a:effectLst/>
              </a:rPr>
              <a:t>What may have caused the North Atlantic TC trends and variability?</a:t>
            </a:r>
          </a:p>
        </p:txBody>
      </p:sp>
      <p:sp>
        <p:nvSpPr>
          <p:cNvPr id="5" name="Content Placeholder 4">
            <a:extLst>
              <a:ext uri="{FF2B5EF4-FFF2-40B4-BE49-F238E27FC236}">
                <a16:creationId xmlns:a16="http://schemas.microsoft.com/office/drawing/2014/main" id="{6D9E36C4-7FE7-46D6-BFC5-27CD57804FA3}"/>
              </a:ext>
            </a:extLst>
          </p:cNvPr>
          <p:cNvSpPr>
            <a:spLocks noGrp="1"/>
          </p:cNvSpPr>
          <p:nvPr>
            <p:ph idx="1"/>
          </p:nvPr>
        </p:nvSpPr>
        <p:spPr/>
        <p:txBody>
          <a:bodyPr>
            <a:normAutofit/>
          </a:bodyPr>
          <a:lstStyle/>
          <a:p>
            <a:r>
              <a:rPr lang="en-US" sz="2400" dirty="0"/>
              <a:t>North Atlantic tropical cyclone frequency strongly correlated with potential intensity (PI), the theoretical upper bound on TC intensity that can be calculated from coarse climate data. </a:t>
            </a:r>
          </a:p>
          <a:p>
            <a:r>
              <a:rPr lang="en-US" sz="2400" dirty="0"/>
              <a:t>Technique developed by R. Rousseau-</a:t>
            </a:r>
            <a:r>
              <a:rPr lang="en-US" sz="2400" dirty="0" err="1"/>
              <a:t>Rizzi</a:t>
            </a:r>
            <a:r>
              <a:rPr lang="en-US" sz="2400" dirty="0"/>
              <a:t> partitions PI change into a part owing to global climate change and a separate part due to local or regional climate change</a:t>
            </a:r>
          </a:p>
          <a:p>
            <a:r>
              <a:rPr lang="en-US" sz="2400" dirty="0"/>
              <a:t>We apply this technique to the North Atlantic main genesis region using the reanalysis data to calculate PI and the mean temperature of the tropical free troposphere</a:t>
            </a:r>
          </a:p>
        </p:txBody>
      </p:sp>
    </p:spTree>
    <p:extLst>
      <p:ext uri="{BB962C8B-B14F-4D97-AF65-F5344CB8AC3E}">
        <p14:creationId xmlns:p14="http://schemas.microsoft.com/office/powerpoint/2010/main" val="197750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2AEA8C-5331-4940-A6A1-DDAFEACFC5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721" y="1020536"/>
            <a:ext cx="8229763" cy="5145248"/>
          </a:xfrm>
          <a:prstGeom prst="rect">
            <a:avLst/>
          </a:prstGeom>
        </p:spPr>
      </p:pic>
      <p:sp>
        <p:nvSpPr>
          <p:cNvPr id="4" name="TextBox 3">
            <a:extLst>
              <a:ext uri="{FF2B5EF4-FFF2-40B4-BE49-F238E27FC236}">
                <a16:creationId xmlns:a16="http://schemas.microsoft.com/office/drawing/2014/main" id="{5202D6FF-4080-4D4C-8DB4-A629055386B8}"/>
              </a:ext>
            </a:extLst>
          </p:cNvPr>
          <p:cNvSpPr txBox="1"/>
          <p:nvPr/>
        </p:nvSpPr>
        <p:spPr>
          <a:xfrm>
            <a:off x="693964" y="302079"/>
            <a:ext cx="7592786"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Results:</a:t>
            </a:r>
          </a:p>
        </p:txBody>
      </p:sp>
    </p:spTree>
    <p:extLst>
      <p:ext uri="{BB962C8B-B14F-4D97-AF65-F5344CB8AC3E}">
        <p14:creationId xmlns:p14="http://schemas.microsoft.com/office/powerpoint/2010/main" val="3154387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343" y="655807"/>
            <a:ext cx="7955798" cy="5512080"/>
          </a:xfrm>
          <a:prstGeom prst="rect">
            <a:avLst/>
          </a:prstGeom>
        </p:spPr>
      </p:pic>
      <p:sp>
        <p:nvSpPr>
          <p:cNvPr id="2" name="TextBox 1"/>
          <p:cNvSpPr txBox="1"/>
          <p:nvPr/>
        </p:nvSpPr>
        <p:spPr>
          <a:xfrm>
            <a:off x="2725945" y="595223"/>
            <a:ext cx="428732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Annual European Sulfur Emissions</a:t>
            </a:r>
          </a:p>
        </p:txBody>
      </p:sp>
    </p:spTree>
    <p:extLst>
      <p:ext uri="{BB962C8B-B14F-4D97-AF65-F5344CB8AC3E}">
        <p14:creationId xmlns:p14="http://schemas.microsoft.com/office/powerpoint/2010/main" val="2718749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B5029F-3496-41C6-9E76-7EFB0DDB871F}"/>
              </a:ext>
            </a:extLst>
          </p:cNvPr>
          <p:cNvPicPr>
            <a:picLocks noChangeAspect="1"/>
          </p:cNvPicPr>
          <p:nvPr/>
        </p:nvPicPr>
        <p:blipFill rotWithShape="1">
          <a:blip r:embed="rId2"/>
          <a:srcRect t="3863"/>
          <a:stretch/>
        </p:blipFill>
        <p:spPr>
          <a:xfrm>
            <a:off x="644979" y="97971"/>
            <a:ext cx="7519308" cy="5078550"/>
          </a:xfrm>
          <a:prstGeom prst="rect">
            <a:avLst/>
          </a:prstGeom>
        </p:spPr>
      </p:pic>
      <p:sp>
        <p:nvSpPr>
          <p:cNvPr id="3" name="Rectangle 2">
            <a:extLst>
              <a:ext uri="{FF2B5EF4-FFF2-40B4-BE49-F238E27FC236}">
                <a16:creationId xmlns:a16="http://schemas.microsoft.com/office/drawing/2014/main" id="{4B69A04F-DF2B-4271-A97C-20A371C954A6}"/>
              </a:ext>
            </a:extLst>
          </p:cNvPr>
          <p:cNvSpPr/>
          <p:nvPr/>
        </p:nvSpPr>
        <p:spPr>
          <a:xfrm>
            <a:off x="342900" y="5044585"/>
            <a:ext cx="8801100" cy="1400383"/>
          </a:xfrm>
          <a:prstGeom prst="rect">
            <a:avLst/>
          </a:prstGeom>
        </p:spPr>
        <p:txBody>
          <a:bodyPr wrap="square">
            <a:spAutoFit/>
          </a:bodyPr>
          <a:lstStyle/>
          <a:p>
            <a:r>
              <a:rPr lang="en-US" sz="1700" dirty="0"/>
              <a:t>Patterns of sea-surface temperature (color shading) associated with the global mode (a) and the dust-sulfate mode (c). The dust-sulfate pattern is plotted along with dust aerosol optical depth contours from [14] for τ = [0:150:30:45] (gray contours), and the main development region is indented (dotted black box). Associated components for the global mode (b) and the dust-sulfate mode (d), including variability at all frequencies (gray) and only at low frequencies (black).</a:t>
            </a:r>
          </a:p>
        </p:txBody>
      </p:sp>
      <p:sp>
        <p:nvSpPr>
          <p:cNvPr id="4" name="TextBox 3">
            <a:extLst>
              <a:ext uri="{FF2B5EF4-FFF2-40B4-BE49-F238E27FC236}">
                <a16:creationId xmlns:a16="http://schemas.microsoft.com/office/drawing/2014/main" id="{C805C361-1CA2-47D2-B8B2-8894626F0315}"/>
              </a:ext>
            </a:extLst>
          </p:cNvPr>
          <p:cNvSpPr txBox="1"/>
          <p:nvPr/>
        </p:nvSpPr>
        <p:spPr>
          <a:xfrm>
            <a:off x="2220686" y="6444968"/>
            <a:ext cx="565664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Rousseau-</a:t>
            </a:r>
            <a:r>
              <a:rPr lang="en-US" dirty="0" err="1">
                <a:latin typeface="Arial" panose="020B0604020202020204" pitchFamily="34" charset="0"/>
                <a:cs typeface="Arial" panose="020B0604020202020204" pitchFamily="34" charset="0"/>
              </a:rPr>
              <a:t>Rizzi</a:t>
            </a:r>
            <a:r>
              <a:rPr lang="en-US" dirty="0">
                <a:latin typeface="Arial" panose="020B0604020202020204" pitchFamily="34" charset="0"/>
                <a:cs typeface="Arial" panose="020B0604020202020204" pitchFamily="34" charset="0"/>
              </a:rPr>
              <a:t> and Emanuel, </a:t>
            </a:r>
            <a:r>
              <a:rPr lang="en-US" i="1" dirty="0">
                <a:latin typeface="Arial" panose="020B0604020202020204" pitchFamily="34" charset="0"/>
                <a:cs typeface="Arial" panose="020B0604020202020204" pitchFamily="34" charset="0"/>
              </a:rPr>
              <a:t>Nature Comm</a:t>
            </a:r>
            <a:r>
              <a:rPr lang="en-US" dirty="0">
                <a:latin typeface="Arial" panose="020B0604020202020204" pitchFamily="34" charset="0"/>
                <a:cs typeface="Arial" panose="020B0604020202020204" pitchFamily="34" charset="0"/>
              </a:rPr>
              <a:t>., 2022</a:t>
            </a:r>
          </a:p>
        </p:txBody>
      </p:sp>
    </p:spTree>
    <p:extLst>
      <p:ext uri="{BB962C8B-B14F-4D97-AF65-F5344CB8AC3E}">
        <p14:creationId xmlns:p14="http://schemas.microsoft.com/office/powerpoint/2010/main" val="3946849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D12E0A-13D9-43FE-85F2-066711D57BD7}"/>
              </a:ext>
            </a:extLst>
          </p:cNvPr>
          <p:cNvSpPr txBox="1"/>
          <p:nvPr/>
        </p:nvSpPr>
        <p:spPr>
          <a:xfrm>
            <a:off x="367392" y="1167493"/>
            <a:ext cx="8409215" cy="4031873"/>
          </a:xfrm>
          <a:prstGeom prst="rect">
            <a:avLst/>
          </a:prstGeom>
          <a:noFill/>
        </p:spPr>
        <p:txBody>
          <a:bodyPr wrap="square" rtlCol="0">
            <a:spAutoFit/>
          </a:bodyPr>
          <a:lstStyle/>
          <a:p>
            <a:r>
              <a:rPr lang="en-US" sz="3200" dirty="0">
                <a:solidFill>
                  <a:srgbClr val="0000FF"/>
                </a:solidFill>
                <a:latin typeface="Arial" panose="020B0604020202020204" pitchFamily="34" charset="0"/>
                <a:cs typeface="Arial" panose="020B0604020202020204" pitchFamily="34" charset="0"/>
              </a:rPr>
              <a:t>But the general upward trends in North Atlantic TC metrics are not explained. They are mostly owing to regional SST increases, not the global increase. It is possible that this is related to a trend in the Atlantic sector meridional overturning circulation of the ocean; this may be natural and/or a response to anthropogenic forcing. </a:t>
            </a:r>
          </a:p>
        </p:txBody>
      </p:sp>
    </p:spTree>
    <p:extLst>
      <p:ext uri="{BB962C8B-B14F-4D97-AF65-F5344CB8AC3E}">
        <p14:creationId xmlns:p14="http://schemas.microsoft.com/office/powerpoint/2010/main" val="2880836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9BBC1-38B2-4062-A8A3-6802BAB521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96269"/>
            <a:ext cx="5214265" cy="3259958"/>
          </a:xfrm>
          <a:prstGeom prst="rect">
            <a:avLst/>
          </a:prstGeom>
        </p:spPr>
      </p:pic>
      <p:pic>
        <p:nvPicPr>
          <p:cNvPr id="7" name="Picture 6">
            <a:extLst>
              <a:ext uri="{FF2B5EF4-FFF2-40B4-BE49-F238E27FC236}">
                <a16:creationId xmlns:a16="http://schemas.microsoft.com/office/drawing/2014/main" id="{05BD415C-9F14-411A-ABD7-5DF012E40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9041"/>
            <a:ext cx="5214265" cy="3259959"/>
          </a:xfrm>
          <a:prstGeom prst="rect">
            <a:avLst/>
          </a:prstGeom>
        </p:spPr>
      </p:pic>
      <p:sp>
        <p:nvSpPr>
          <p:cNvPr id="8" name="TextBox 7">
            <a:extLst>
              <a:ext uri="{FF2B5EF4-FFF2-40B4-BE49-F238E27FC236}">
                <a16:creationId xmlns:a16="http://schemas.microsoft.com/office/drawing/2014/main" id="{A5AA65A6-3666-45B4-A931-17F471CF8D54}"/>
              </a:ext>
            </a:extLst>
          </p:cNvPr>
          <p:cNvSpPr txBox="1"/>
          <p:nvPr/>
        </p:nvSpPr>
        <p:spPr>
          <a:xfrm>
            <a:off x="5421086" y="1014190"/>
            <a:ext cx="3241221" cy="1569660"/>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No significant trends in global downscaled tropical cyclone frequency!</a:t>
            </a:r>
          </a:p>
        </p:txBody>
      </p:sp>
      <p:sp>
        <p:nvSpPr>
          <p:cNvPr id="9" name="TextBox 8">
            <a:extLst>
              <a:ext uri="{FF2B5EF4-FFF2-40B4-BE49-F238E27FC236}">
                <a16:creationId xmlns:a16="http://schemas.microsoft.com/office/drawing/2014/main" id="{A44CDD7D-A812-4991-9083-B43E8DAE5738}"/>
              </a:ext>
            </a:extLst>
          </p:cNvPr>
          <p:cNvSpPr txBox="1"/>
          <p:nvPr/>
        </p:nvSpPr>
        <p:spPr>
          <a:xfrm>
            <a:off x="5421086" y="3950412"/>
            <a:ext cx="3363685" cy="1200329"/>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Some upward trend in global downscaled major hurricanes</a:t>
            </a:r>
          </a:p>
        </p:txBody>
      </p:sp>
    </p:spTree>
    <p:extLst>
      <p:ext uri="{BB962C8B-B14F-4D97-AF65-F5344CB8AC3E}">
        <p14:creationId xmlns:p14="http://schemas.microsoft.com/office/powerpoint/2010/main" val="3961922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375" y="86727"/>
            <a:ext cx="5776968" cy="6100714"/>
          </a:xfrm>
          <a:prstGeom prst="rect">
            <a:avLst/>
          </a:prstGeom>
        </p:spPr>
      </p:pic>
      <p:sp>
        <p:nvSpPr>
          <p:cNvPr id="3" name="TextBox 2"/>
          <p:cNvSpPr txBox="1"/>
          <p:nvPr/>
        </p:nvSpPr>
        <p:spPr>
          <a:xfrm>
            <a:off x="6020663" y="2950617"/>
            <a:ext cx="291572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Time series of the latitudes at which tropical cyclones reach maximum intensity.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From </a:t>
            </a:r>
            <a:r>
              <a:rPr kumimoji="0" lang="en-US" sz="1800" b="0" i="1" u="none" strike="noStrike" kern="1200" cap="none" spc="0" normalizeH="0" baseline="0" noProof="0" dirty="0" err="1">
                <a:ln>
                  <a:noFill/>
                </a:ln>
                <a:solidFill>
                  <a:prstClr val="black"/>
                </a:solidFill>
                <a:effectLst/>
                <a:uLnTx/>
                <a:uFillTx/>
                <a:latin typeface="Calibri"/>
                <a:ea typeface="+mn-ea"/>
                <a:cs typeface="Arial" charset="0"/>
              </a:rPr>
              <a:t>Kossin</a:t>
            </a:r>
            <a:r>
              <a:rPr kumimoji="0" lang="en-US" sz="1800" b="0" i="1" u="none" strike="noStrike" kern="1200" cap="none" spc="0" normalizeH="0" baseline="0" noProof="0" dirty="0">
                <a:ln>
                  <a:noFill/>
                </a:ln>
                <a:solidFill>
                  <a:prstClr val="black"/>
                </a:solidFill>
                <a:effectLst/>
                <a:uLnTx/>
                <a:uFillTx/>
                <a:latin typeface="Calibri"/>
                <a:ea typeface="+mn-ea"/>
                <a:cs typeface="Arial" charset="0"/>
              </a:rPr>
              <a:t> et al. (2014)</a:t>
            </a:r>
          </a:p>
        </p:txBody>
      </p:sp>
      <p:sp>
        <p:nvSpPr>
          <p:cNvPr id="4" name="TextBox 3"/>
          <p:cNvSpPr txBox="1"/>
          <p:nvPr/>
        </p:nvSpPr>
        <p:spPr>
          <a:xfrm>
            <a:off x="5923280" y="365760"/>
            <a:ext cx="30988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Calibri"/>
                <a:ea typeface="+mn-ea"/>
                <a:cs typeface="+mn-cs"/>
              </a:rPr>
              <a:t>Hurricanes are reaching peak intensity at higher latitudes</a:t>
            </a:r>
          </a:p>
        </p:txBody>
      </p:sp>
      <p:pic>
        <p:nvPicPr>
          <p:cNvPr id="5" name="Picture 4"/>
          <p:cNvPicPr>
            <a:picLocks noChangeAspect="1"/>
          </p:cNvPicPr>
          <p:nvPr/>
        </p:nvPicPr>
        <p:blipFill>
          <a:blip r:embed="rId3"/>
          <a:stretch>
            <a:fillRect/>
          </a:stretch>
        </p:blipFill>
        <p:spPr>
          <a:xfrm>
            <a:off x="1532419" y="6310480"/>
            <a:ext cx="4065741" cy="442811"/>
          </a:xfrm>
          <a:prstGeom prst="rect">
            <a:avLst/>
          </a:prstGeom>
        </p:spPr>
      </p:pic>
    </p:spTree>
    <p:extLst>
      <p:ext uri="{BB962C8B-B14F-4D97-AF65-F5344CB8AC3E}">
        <p14:creationId xmlns:p14="http://schemas.microsoft.com/office/powerpoint/2010/main" val="2817278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5299" name="Rectangle 3"/>
          <p:cNvSpPr>
            <a:spLocks noGrp="1" noChangeArrowheads="1"/>
          </p:cNvSpPr>
          <p:nvPr>
            <p:ph type="title" idx="4294967295"/>
          </p:nvPr>
        </p:nvSpPr>
        <p:spPr>
          <a:xfrm>
            <a:off x="381000" y="1752600"/>
            <a:ext cx="8229600" cy="3581400"/>
          </a:xfrm>
        </p:spPr>
        <p:txBody>
          <a:bodyPr/>
          <a:lstStyle/>
          <a:p>
            <a:pPr eaLnBrk="1" hangingPunct="1"/>
            <a:r>
              <a:rPr lang="en-US" b="1" dirty="0">
                <a:solidFill>
                  <a:srgbClr val="0033CC"/>
                </a:solidFill>
                <a:effectLst>
                  <a:outerShdw blurRad="38100" dist="38100" dir="2700000" algn="tl">
                    <a:srgbClr val="000000">
                      <a:alpha val="43137"/>
                    </a:srgbClr>
                  </a:outerShdw>
                </a:effectLst>
              </a:rPr>
              <a:t>Present and Future Hurricane Risk in New England</a:t>
            </a:r>
            <a:br>
              <a:rPr lang="en-US" dirty="0"/>
            </a:br>
            <a:endParaRPr lang="en-US" dirty="0"/>
          </a:p>
        </p:txBody>
      </p:sp>
    </p:spTree>
    <p:extLst>
      <p:ext uri="{BB962C8B-B14F-4D97-AF65-F5344CB8AC3E}">
        <p14:creationId xmlns:p14="http://schemas.microsoft.com/office/powerpoint/2010/main" val="627707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90600"/>
          </a:xfrm>
        </p:spPr>
        <p:txBody>
          <a:bodyPr rtlCol="0">
            <a:normAutofit/>
          </a:bodyPr>
          <a:lstStyle/>
          <a:p>
            <a:pPr eaLnBrk="1" fontAlgn="auto" hangingPunct="1">
              <a:spcAft>
                <a:spcPts val="0"/>
              </a:spcAft>
              <a:defRPr/>
            </a:pPr>
            <a:r>
              <a:rPr lang="en-US" sz="3200" dirty="0">
                <a:solidFill>
                  <a:srgbClr val="0F2AB1"/>
                </a:solidFill>
                <a:effectLst>
                  <a:outerShdw blurRad="38100" dist="38100" dir="2700000" algn="tl">
                    <a:srgbClr val="000000">
                      <a:alpha val="43137"/>
                    </a:srgbClr>
                  </a:outerShdw>
                </a:effectLst>
                <a:latin typeface="Arial" pitchFamily="34" charset="0"/>
                <a:cs typeface="Arial" pitchFamily="34" charset="0"/>
              </a:rPr>
              <a:t>Return Periods</a:t>
            </a:r>
          </a:p>
        </p:txBody>
      </p:sp>
      <p:pic>
        <p:nvPicPr>
          <p:cNvPr id="18435" name="Picture 4" descr="C:\Documents and Settings\Kerry Emanuel\My Documents\riskproject\fig2ct.png"/>
          <p:cNvPicPr>
            <a:picLocks noChangeAspect="1" noChangeArrowheads="1"/>
          </p:cNvPicPr>
          <p:nvPr/>
        </p:nvPicPr>
        <p:blipFill>
          <a:blip r:embed="rId3" cstate="print"/>
          <a:srcRect/>
          <a:stretch>
            <a:fillRect/>
          </a:stretch>
        </p:blipFill>
        <p:spPr bwMode="auto">
          <a:xfrm>
            <a:off x="685800" y="914400"/>
            <a:ext cx="7572375" cy="5676900"/>
          </a:xfrm>
          <a:prstGeom prst="rect">
            <a:avLst/>
          </a:prstGeom>
          <a:noFill/>
          <a:ln w="9525">
            <a:noFill/>
            <a:miter lim="800000"/>
            <a:headEnd/>
            <a:tailEnd/>
          </a:ln>
        </p:spPr>
      </p:pic>
      <p:sp>
        <p:nvSpPr>
          <p:cNvPr id="2" name="TextBox 1">
            <a:extLst>
              <a:ext uri="{FF2B5EF4-FFF2-40B4-BE49-F238E27FC236}">
                <a16:creationId xmlns:a16="http://schemas.microsoft.com/office/drawing/2014/main" id="{F0F8B84C-9FCB-9DCA-C57B-22882CA18F29}"/>
              </a:ext>
            </a:extLst>
          </p:cNvPr>
          <p:cNvSpPr txBox="1"/>
          <p:nvPr/>
        </p:nvSpPr>
        <p:spPr>
          <a:xfrm>
            <a:off x="6731620" y="495300"/>
            <a:ext cx="1955180" cy="646331"/>
          </a:xfrm>
          <a:prstGeom prst="rect">
            <a:avLst/>
          </a:prstGeom>
          <a:noFill/>
        </p:spPr>
        <p:txBody>
          <a:bodyPr wrap="square" rtlCol="0">
            <a:spAutoFit/>
          </a:bodyPr>
          <a:lstStyle/>
          <a:p>
            <a:r>
              <a:rPr lang="en-US" dirty="0"/>
              <a:t>Based on 6,700 TCs, 1949-2015</a:t>
            </a:r>
          </a:p>
        </p:txBody>
      </p:sp>
    </p:spTree>
    <p:extLst>
      <p:ext uri="{BB962C8B-B14F-4D97-AF65-F5344CB8AC3E}">
        <p14:creationId xmlns:p14="http://schemas.microsoft.com/office/powerpoint/2010/main" val="1828646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F7DE-086F-1FF7-6DAC-6247BA1A1BA5}"/>
              </a:ext>
            </a:extLst>
          </p:cNvPr>
          <p:cNvSpPr>
            <a:spLocks noGrp="1"/>
          </p:cNvSpPr>
          <p:nvPr>
            <p:ph type="title"/>
          </p:nvPr>
        </p:nvSpPr>
        <p:spPr/>
        <p:txBody>
          <a:bodyPr>
            <a:normAutofit/>
          </a:bodyPr>
          <a:lstStyle/>
          <a:p>
            <a:r>
              <a:rPr lang="en-US" sz="3200" dirty="0"/>
              <a:t>Application of MIT downscaling to assess long term TC risk near Boston</a:t>
            </a:r>
          </a:p>
        </p:txBody>
      </p:sp>
      <p:sp>
        <p:nvSpPr>
          <p:cNvPr id="3" name="Content Placeholder 2">
            <a:extLst>
              <a:ext uri="{FF2B5EF4-FFF2-40B4-BE49-F238E27FC236}">
                <a16:creationId xmlns:a16="http://schemas.microsoft.com/office/drawing/2014/main" id="{4C8DD190-8B0D-C801-0722-3E732737D6A2}"/>
              </a:ext>
            </a:extLst>
          </p:cNvPr>
          <p:cNvSpPr>
            <a:spLocks noGrp="1"/>
          </p:cNvSpPr>
          <p:nvPr>
            <p:ph idx="1"/>
          </p:nvPr>
        </p:nvSpPr>
        <p:spPr/>
        <p:txBody>
          <a:bodyPr>
            <a:noAutofit/>
          </a:bodyPr>
          <a:lstStyle/>
          <a:p>
            <a:r>
              <a:rPr lang="en-US" sz="2800" dirty="0"/>
              <a:t>All events passing within 150 km of downtown 	Boston with winds in excess of 40 kts 	within that circle</a:t>
            </a:r>
          </a:p>
          <a:p>
            <a:r>
              <a:rPr lang="en-US" sz="2800" dirty="0"/>
              <a:t>5,000 events downscaled from each of 5 CMIP5-	generation climate models for:</a:t>
            </a:r>
          </a:p>
          <a:p>
            <a:pPr marL="1097280" lvl="1"/>
            <a:r>
              <a:rPr lang="en-US" dirty="0"/>
              <a:t>20</a:t>
            </a:r>
            <a:r>
              <a:rPr lang="en-US" baseline="30000" dirty="0"/>
              <a:t>th</a:t>
            </a:r>
            <a:r>
              <a:rPr lang="en-US" dirty="0"/>
              <a:t> century: 	1981-2000</a:t>
            </a:r>
          </a:p>
          <a:p>
            <a:pPr marL="1097280" lvl="1"/>
            <a:r>
              <a:rPr lang="en-US" dirty="0"/>
              <a:t>RCP 8.5:		2081-2100</a:t>
            </a:r>
          </a:p>
        </p:txBody>
      </p:sp>
    </p:spTree>
    <p:extLst>
      <p:ext uri="{BB962C8B-B14F-4D97-AF65-F5344CB8AC3E}">
        <p14:creationId xmlns:p14="http://schemas.microsoft.com/office/powerpoint/2010/main" val="133637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913D7E-CCD9-D8F8-F56A-11FD5837EA8E}"/>
              </a:ext>
            </a:extLst>
          </p:cNvPr>
          <p:cNvPicPr>
            <a:picLocks noChangeAspect="1"/>
          </p:cNvPicPr>
          <p:nvPr/>
        </p:nvPicPr>
        <p:blipFill rotWithShape="1">
          <a:blip r:embed="rId2"/>
          <a:srcRect l="6992" r="6830" b="4469"/>
          <a:stretch/>
        </p:blipFill>
        <p:spPr>
          <a:xfrm>
            <a:off x="631902" y="748848"/>
            <a:ext cx="7880195" cy="6001357"/>
          </a:xfrm>
          <a:prstGeom prst="rect">
            <a:avLst/>
          </a:prstGeom>
        </p:spPr>
      </p:pic>
      <p:sp>
        <p:nvSpPr>
          <p:cNvPr id="9" name="TextBox 8">
            <a:extLst>
              <a:ext uri="{FF2B5EF4-FFF2-40B4-BE49-F238E27FC236}">
                <a16:creationId xmlns:a16="http://schemas.microsoft.com/office/drawing/2014/main" id="{15D32123-C648-4305-7325-6D567D0AF517}"/>
              </a:ext>
            </a:extLst>
          </p:cNvPr>
          <p:cNvSpPr txBox="1"/>
          <p:nvPr/>
        </p:nvSpPr>
        <p:spPr>
          <a:xfrm>
            <a:off x="973872" y="193288"/>
            <a:ext cx="7411844" cy="461665"/>
          </a:xfrm>
          <a:prstGeom prst="rect">
            <a:avLst/>
          </a:prstGeom>
          <a:noFill/>
        </p:spPr>
        <p:txBody>
          <a:bodyPr wrap="square" rtlCol="0">
            <a:spAutoFit/>
          </a:bodyPr>
          <a:lstStyle/>
          <a:p>
            <a:pPr algn="ctr"/>
            <a:r>
              <a:rPr lang="en-US" sz="2400" dirty="0"/>
              <a:t>Top 100 of 1500 tropical cyclones affecting Boston</a:t>
            </a:r>
          </a:p>
        </p:txBody>
      </p:sp>
    </p:spTree>
    <p:extLst>
      <p:ext uri="{BB962C8B-B14F-4D97-AF65-F5344CB8AC3E}">
        <p14:creationId xmlns:p14="http://schemas.microsoft.com/office/powerpoint/2010/main" val="1223355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7588B-901F-B6A9-83B6-D0FF2E093B61}"/>
              </a:ext>
            </a:extLst>
          </p:cNvPr>
          <p:cNvPicPr>
            <a:picLocks noChangeAspect="1"/>
          </p:cNvPicPr>
          <p:nvPr/>
        </p:nvPicPr>
        <p:blipFill rotWithShape="1">
          <a:blip r:embed="rId2"/>
          <a:srcRect l="4309" r="6993" b="5179"/>
          <a:stretch/>
        </p:blipFill>
        <p:spPr>
          <a:xfrm>
            <a:off x="401444" y="778586"/>
            <a:ext cx="8110653" cy="5956752"/>
          </a:xfrm>
          <a:prstGeom prst="rect">
            <a:avLst/>
          </a:prstGeom>
        </p:spPr>
      </p:pic>
      <p:sp>
        <p:nvSpPr>
          <p:cNvPr id="4" name="TextBox 3">
            <a:extLst>
              <a:ext uri="{FF2B5EF4-FFF2-40B4-BE49-F238E27FC236}">
                <a16:creationId xmlns:a16="http://schemas.microsoft.com/office/drawing/2014/main" id="{FAFBC757-1ABE-4C7C-80FD-4E521197ADDF}"/>
              </a:ext>
            </a:extLst>
          </p:cNvPr>
          <p:cNvSpPr txBox="1"/>
          <p:nvPr/>
        </p:nvSpPr>
        <p:spPr>
          <a:xfrm>
            <a:off x="750849" y="267629"/>
            <a:ext cx="7515922" cy="461665"/>
          </a:xfrm>
          <a:prstGeom prst="rect">
            <a:avLst/>
          </a:prstGeom>
          <a:noFill/>
        </p:spPr>
        <p:txBody>
          <a:bodyPr wrap="square" rtlCol="0">
            <a:spAutoFit/>
          </a:bodyPr>
          <a:lstStyle/>
          <a:p>
            <a:pPr algn="ctr"/>
            <a:r>
              <a:rPr lang="en-US" sz="2400" dirty="0"/>
              <a:t>Same, but with 10 historical tracks added</a:t>
            </a:r>
          </a:p>
        </p:txBody>
      </p:sp>
    </p:spTree>
    <p:extLst>
      <p:ext uri="{BB962C8B-B14F-4D97-AF65-F5344CB8AC3E}">
        <p14:creationId xmlns:p14="http://schemas.microsoft.com/office/powerpoint/2010/main" val="30525187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F05C28-659F-A101-5B96-8ED94C52BB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85799"/>
            <a:ext cx="9144000" cy="5486401"/>
          </a:xfrm>
          <a:prstGeom prst="rect">
            <a:avLst/>
          </a:prstGeom>
        </p:spPr>
      </p:pic>
    </p:spTree>
    <p:extLst>
      <p:ext uri="{BB962C8B-B14F-4D97-AF65-F5344CB8AC3E}">
        <p14:creationId xmlns:p14="http://schemas.microsoft.com/office/powerpoint/2010/main" val="295106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CE0800-ABBA-5945-372B-1C4753EFD1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85799"/>
            <a:ext cx="9144000" cy="5486401"/>
          </a:xfrm>
          <a:prstGeom prst="rect">
            <a:avLst/>
          </a:prstGeom>
        </p:spPr>
      </p:pic>
      <p:sp>
        <p:nvSpPr>
          <p:cNvPr id="4" name="TextBox 3">
            <a:extLst>
              <a:ext uri="{FF2B5EF4-FFF2-40B4-BE49-F238E27FC236}">
                <a16:creationId xmlns:a16="http://schemas.microsoft.com/office/drawing/2014/main" id="{981EED6F-26AE-5C8A-B46E-D5A1D2E7DE1A}"/>
              </a:ext>
            </a:extLst>
          </p:cNvPr>
          <p:cNvSpPr txBox="1"/>
          <p:nvPr/>
        </p:nvSpPr>
        <p:spPr>
          <a:xfrm>
            <a:off x="5464098" y="2921620"/>
            <a:ext cx="3427141" cy="646331"/>
          </a:xfrm>
          <a:prstGeom prst="rect">
            <a:avLst/>
          </a:prstGeom>
          <a:noFill/>
        </p:spPr>
        <p:txBody>
          <a:bodyPr wrap="square" rtlCol="0">
            <a:spAutoFit/>
          </a:bodyPr>
          <a:lstStyle/>
          <a:p>
            <a:r>
              <a:rPr lang="en-US" dirty="0"/>
              <a:t>Rainfall at single point, downtown Boston</a:t>
            </a:r>
          </a:p>
        </p:txBody>
      </p:sp>
    </p:spTree>
    <p:extLst>
      <p:ext uri="{BB962C8B-B14F-4D97-AF65-F5344CB8AC3E}">
        <p14:creationId xmlns:p14="http://schemas.microsoft.com/office/powerpoint/2010/main" val="33291644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6EC327-1946-9045-01F9-5C2DE7EEC608}"/>
              </a:ext>
            </a:extLst>
          </p:cNvPr>
          <p:cNvPicPr>
            <a:picLocks noChangeAspect="1"/>
          </p:cNvPicPr>
          <p:nvPr/>
        </p:nvPicPr>
        <p:blipFill>
          <a:blip r:embed="rId2"/>
          <a:stretch>
            <a:fillRect/>
          </a:stretch>
        </p:blipFill>
        <p:spPr>
          <a:xfrm>
            <a:off x="81281" y="476831"/>
            <a:ext cx="8548839" cy="6215221"/>
          </a:xfrm>
          <a:prstGeom prst="rect">
            <a:avLst/>
          </a:prstGeom>
        </p:spPr>
      </p:pic>
      <p:sp>
        <p:nvSpPr>
          <p:cNvPr id="4" name="TextBox 3">
            <a:extLst>
              <a:ext uri="{FF2B5EF4-FFF2-40B4-BE49-F238E27FC236}">
                <a16:creationId xmlns:a16="http://schemas.microsoft.com/office/drawing/2014/main" id="{DE53D9D7-EFF2-4B55-1C19-AB52752B96E4}"/>
              </a:ext>
            </a:extLst>
          </p:cNvPr>
          <p:cNvSpPr txBox="1"/>
          <p:nvPr/>
        </p:nvSpPr>
        <p:spPr>
          <a:xfrm>
            <a:off x="6495627" y="1794933"/>
            <a:ext cx="2228426" cy="923330"/>
          </a:xfrm>
          <a:prstGeom prst="rect">
            <a:avLst/>
          </a:prstGeom>
          <a:noFill/>
        </p:spPr>
        <p:txBody>
          <a:bodyPr wrap="square" rtlCol="0">
            <a:spAutoFit/>
          </a:bodyPr>
          <a:lstStyle/>
          <a:p>
            <a:pPr algn="ctr"/>
            <a:r>
              <a:rPr lang="en-US" dirty="0"/>
              <a:t>Strong wind event in Boston, end of the century</a:t>
            </a:r>
          </a:p>
        </p:txBody>
      </p:sp>
    </p:spTree>
    <p:extLst>
      <p:ext uri="{BB962C8B-B14F-4D97-AF65-F5344CB8AC3E}">
        <p14:creationId xmlns:p14="http://schemas.microsoft.com/office/powerpoint/2010/main" val="2108729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B204A-13DC-C68F-554C-6AC504C6901B}"/>
              </a:ext>
            </a:extLst>
          </p:cNvPr>
          <p:cNvPicPr>
            <a:picLocks noChangeAspect="1"/>
          </p:cNvPicPr>
          <p:nvPr/>
        </p:nvPicPr>
        <p:blipFill>
          <a:blip r:embed="rId2"/>
          <a:stretch>
            <a:fillRect/>
          </a:stretch>
        </p:blipFill>
        <p:spPr>
          <a:xfrm>
            <a:off x="74506" y="102776"/>
            <a:ext cx="9069494" cy="6652447"/>
          </a:xfrm>
          <a:prstGeom prst="rect">
            <a:avLst/>
          </a:prstGeom>
        </p:spPr>
      </p:pic>
    </p:spTree>
    <p:extLst>
      <p:ext uri="{BB962C8B-B14F-4D97-AF65-F5344CB8AC3E}">
        <p14:creationId xmlns:p14="http://schemas.microsoft.com/office/powerpoint/2010/main" val="4013372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DA623A-B49F-B240-DC24-DAB60E97EEE6}"/>
              </a:ext>
            </a:extLst>
          </p:cNvPr>
          <p:cNvPicPr>
            <a:picLocks noChangeAspect="1"/>
          </p:cNvPicPr>
          <p:nvPr/>
        </p:nvPicPr>
        <p:blipFill>
          <a:blip r:embed="rId2"/>
          <a:stretch>
            <a:fillRect/>
          </a:stretch>
        </p:blipFill>
        <p:spPr>
          <a:xfrm>
            <a:off x="419947" y="908804"/>
            <a:ext cx="8177359" cy="5949196"/>
          </a:xfrm>
          <a:prstGeom prst="rect">
            <a:avLst/>
          </a:prstGeom>
        </p:spPr>
      </p:pic>
      <p:sp>
        <p:nvSpPr>
          <p:cNvPr id="4" name="TextBox 3">
            <a:extLst>
              <a:ext uri="{FF2B5EF4-FFF2-40B4-BE49-F238E27FC236}">
                <a16:creationId xmlns:a16="http://schemas.microsoft.com/office/drawing/2014/main" id="{C2999CD6-1288-3CC2-D590-5797D709518A}"/>
              </a:ext>
            </a:extLst>
          </p:cNvPr>
          <p:cNvSpPr txBox="1"/>
          <p:nvPr/>
        </p:nvSpPr>
        <p:spPr>
          <a:xfrm>
            <a:off x="1036320" y="291253"/>
            <a:ext cx="7186507" cy="461665"/>
          </a:xfrm>
          <a:prstGeom prst="rect">
            <a:avLst/>
          </a:prstGeom>
          <a:noFill/>
        </p:spPr>
        <p:txBody>
          <a:bodyPr wrap="square" rtlCol="0">
            <a:spAutoFit/>
          </a:bodyPr>
          <a:lstStyle/>
          <a:p>
            <a:pPr algn="ctr"/>
            <a:r>
              <a:rPr lang="en-US" sz="2400" dirty="0"/>
              <a:t>A 1,000-year rainfall event in 2086</a:t>
            </a:r>
          </a:p>
        </p:txBody>
      </p:sp>
      <p:sp>
        <p:nvSpPr>
          <p:cNvPr id="5" name="TextBox 4">
            <a:extLst>
              <a:ext uri="{FF2B5EF4-FFF2-40B4-BE49-F238E27FC236}">
                <a16:creationId xmlns:a16="http://schemas.microsoft.com/office/drawing/2014/main" id="{888F360F-5646-C870-F63E-59C95D48E175}"/>
              </a:ext>
            </a:extLst>
          </p:cNvPr>
          <p:cNvSpPr txBox="1"/>
          <p:nvPr/>
        </p:nvSpPr>
        <p:spPr>
          <a:xfrm>
            <a:off x="7721600" y="3108960"/>
            <a:ext cx="1198880" cy="738664"/>
          </a:xfrm>
          <a:prstGeom prst="rect">
            <a:avLst/>
          </a:prstGeom>
          <a:noFill/>
        </p:spPr>
        <p:txBody>
          <a:bodyPr wrap="square" rtlCol="0">
            <a:spAutoFit/>
          </a:bodyPr>
          <a:lstStyle/>
          <a:p>
            <a:r>
              <a:rPr lang="en-US" sz="1400" dirty="0"/>
              <a:t>Red dots every 12 hours</a:t>
            </a:r>
          </a:p>
        </p:txBody>
      </p:sp>
    </p:spTree>
    <p:extLst>
      <p:ext uri="{BB962C8B-B14F-4D97-AF65-F5344CB8AC3E}">
        <p14:creationId xmlns:p14="http://schemas.microsoft.com/office/powerpoint/2010/main" val="3934274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7757652" y="1482213"/>
            <a:ext cx="958645" cy="634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2"/>
          <a:stretch>
            <a:fillRect/>
          </a:stretch>
        </p:blipFill>
        <p:spPr>
          <a:xfrm>
            <a:off x="551542" y="926083"/>
            <a:ext cx="4572000" cy="5256321"/>
          </a:xfrm>
          <a:prstGeom prst="rect">
            <a:avLst/>
          </a:prstGeom>
        </p:spPr>
      </p:pic>
      <p:sp>
        <p:nvSpPr>
          <p:cNvPr id="7" name="TextBox 6"/>
          <p:cNvSpPr txBox="1"/>
          <p:nvPr/>
        </p:nvSpPr>
        <p:spPr>
          <a:xfrm>
            <a:off x="370114" y="246743"/>
            <a:ext cx="59871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Satellite-derived proportion of major hurricane fixes</a:t>
            </a:r>
          </a:p>
        </p:txBody>
      </p:sp>
      <p:sp>
        <p:nvSpPr>
          <p:cNvPr id="8" name="Rectangle 7"/>
          <p:cNvSpPr/>
          <p:nvPr/>
        </p:nvSpPr>
        <p:spPr>
          <a:xfrm>
            <a:off x="4862286" y="2298804"/>
            <a:ext cx="3854011" cy="31085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series of fractional proportion of global major hurricane estimates to all hurricane estimates for the period 1979–2017. Each point, except the earliest, represents the data in a sequence of 3-y periods. The first data point is based on only 2 y (1979 and 1981) to avoid the years with no eastern hemisphere coverage. The linear Theil−Sen trend (black line) is significant at the 98% confidence level (Mann−Kendall P value = 0.02). The proportion increases by 25% in the 39-y period (about 6% per decade).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Kossin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PNAS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2020</a:t>
            </a:r>
          </a:p>
        </p:txBody>
      </p:sp>
    </p:spTree>
    <p:extLst>
      <p:ext uri="{BB962C8B-B14F-4D97-AF65-F5344CB8AC3E}">
        <p14:creationId xmlns:p14="http://schemas.microsoft.com/office/powerpoint/2010/main" val="32338512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95E42-0B41-4B1F-A06B-EF9AAD34E18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A70E410-608B-45AF-85C1-80922F82A5FA}"/>
              </a:ext>
            </a:extLst>
          </p:cNvPr>
          <p:cNvSpPr>
            <a:spLocks noGrp="1"/>
          </p:cNvSpPr>
          <p:nvPr>
            <p:ph idx="1"/>
          </p:nvPr>
        </p:nvSpPr>
        <p:spPr/>
        <p:txBody>
          <a:bodyPr/>
          <a:lstStyle/>
          <a:p>
            <a:r>
              <a:rPr lang="en-US" dirty="0">
                <a:solidFill>
                  <a:schemeClr val="tx1"/>
                </a:solidFill>
              </a:rPr>
              <a:t>Historical observations and synthetic 	tropical cyclones both show substantial 	upward trends in the North Atlantic, 	interrupted by a prominent “hurricane 	drought” in the 1970s and 80s</a:t>
            </a:r>
          </a:p>
          <a:p>
            <a:r>
              <a:rPr lang="en-US" dirty="0">
                <a:solidFill>
                  <a:schemeClr val="tx1"/>
                </a:solidFill>
              </a:rPr>
              <a:t>Previous work may have overestimated 	the number of missing storms earlier in 	the record</a:t>
            </a:r>
          </a:p>
        </p:txBody>
      </p:sp>
    </p:spTree>
    <p:extLst>
      <p:ext uri="{BB962C8B-B14F-4D97-AF65-F5344CB8AC3E}">
        <p14:creationId xmlns:p14="http://schemas.microsoft.com/office/powerpoint/2010/main" val="19836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1DA806-3615-46F6-9293-1F16448650A5}"/>
              </a:ext>
            </a:extLst>
          </p:cNvPr>
          <p:cNvSpPr>
            <a:spLocks noGrp="1"/>
          </p:cNvSpPr>
          <p:nvPr>
            <p:ph idx="1"/>
          </p:nvPr>
        </p:nvSpPr>
        <p:spPr>
          <a:xfrm>
            <a:off x="391886" y="579665"/>
            <a:ext cx="8229600" cy="5257799"/>
          </a:xfrm>
        </p:spPr>
        <p:txBody>
          <a:bodyPr>
            <a:normAutofit/>
          </a:bodyPr>
          <a:lstStyle/>
          <a:p>
            <a:r>
              <a:rPr lang="en-US" dirty="0">
                <a:solidFill>
                  <a:schemeClr val="tx1"/>
                </a:solidFill>
              </a:rPr>
              <a:t>Hurricane drought was probably caused 	by Saharan dust anomalies associated 	with drought caused by European 	sulfate aerosol-induced cooling</a:t>
            </a:r>
          </a:p>
          <a:p>
            <a:r>
              <a:rPr lang="en-US" dirty="0">
                <a:solidFill>
                  <a:schemeClr val="tx1"/>
                </a:solidFill>
              </a:rPr>
              <a:t>No detectable frequency trend in global 	tropical cyclones</a:t>
            </a:r>
          </a:p>
          <a:p>
            <a:r>
              <a:rPr lang="en-US" dirty="0">
                <a:solidFill>
                  <a:schemeClr val="tx1"/>
                </a:solidFill>
              </a:rPr>
              <a:t>Upward trend in the Atlantic may be 	related to changes in the meridional 	overturning circulation of the ocean</a:t>
            </a:r>
          </a:p>
        </p:txBody>
      </p:sp>
    </p:spTree>
    <p:extLst>
      <p:ext uri="{BB962C8B-B14F-4D97-AF65-F5344CB8AC3E}">
        <p14:creationId xmlns:p14="http://schemas.microsoft.com/office/powerpoint/2010/main" val="12073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534BDF-0693-2020-5864-64AE3E4AAC2C}"/>
              </a:ext>
            </a:extLst>
          </p:cNvPr>
          <p:cNvSpPr>
            <a:spLocks noGrp="1"/>
          </p:cNvSpPr>
          <p:nvPr>
            <p:ph idx="1"/>
          </p:nvPr>
        </p:nvSpPr>
        <p:spPr>
          <a:xfrm>
            <a:off x="518160" y="1078654"/>
            <a:ext cx="8229600" cy="4525963"/>
          </a:xfrm>
        </p:spPr>
        <p:txBody>
          <a:bodyPr>
            <a:normAutofit/>
          </a:bodyPr>
          <a:lstStyle/>
          <a:p>
            <a:r>
              <a:rPr lang="en-US" dirty="0">
                <a:solidFill>
                  <a:schemeClr val="tx1"/>
                </a:solidFill>
              </a:rPr>
              <a:t>Modest but worsening wind threat of 	tropical cyclones to Boston</a:t>
            </a:r>
          </a:p>
          <a:p>
            <a:r>
              <a:rPr lang="en-US" dirty="0">
                <a:solidFill>
                  <a:schemeClr val="tx1"/>
                </a:solidFill>
              </a:rPr>
              <a:t>Hurricanes and transitioning storms  	pose a serious flooding threat to the 	region</a:t>
            </a:r>
          </a:p>
          <a:p>
            <a:r>
              <a:rPr lang="en-US" dirty="0">
                <a:solidFill>
                  <a:schemeClr val="tx1"/>
                </a:solidFill>
              </a:rPr>
              <a:t>We project that unchecked global warming 	will substantially increase wind and 	flooding risk in New England</a:t>
            </a:r>
          </a:p>
        </p:txBody>
      </p:sp>
    </p:spTree>
    <p:extLst>
      <p:ext uri="{BB962C8B-B14F-4D97-AF65-F5344CB8AC3E}">
        <p14:creationId xmlns:p14="http://schemas.microsoft.com/office/powerpoint/2010/main" val="388001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55299" name="Rectangle 3"/>
          <p:cNvSpPr>
            <a:spLocks noGrp="1" noChangeArrowheads="1"/>
          </p:cNvSpPr>
          <p:nvPr>
            <p:ph type="title" idx="4294967295"/>
          </p:nvPr>
        </p:nvSpPr>
        <p:spPr>
          <a:xfrm>
            <a:off x="381000" y="1752600"/>
            <a:ext cx="8229600" cy="3581400"/>
          </a:xfrm>
        </p:spPr>
        <p:txBody>
          <a:bodyPr/>
          <a:lstStyle/>
          <a:p>
            <a:pPr eaLnBrk="1" hangingPunct="1"/>
            <a:r>
              <a:rPr lang="en-US" b="1" dirty="0">
                <a:solidFill>
                  <a:srgbClr val="0033CC"/>
                </a:solidFill>
                <a:effectLst>
                  <a:outerShdw blurRad="38100" dist="38100" dir="2700000" algn="tl">
                    <a:srgbClr val="000000">
                      <a:alpha val="43137"/>
                    </a:srgbClr>
                  </a:outerShdw>
                </a:effectLst>
              </a:rPr>
              <a:t>Feedback of Global Tropical Cyclone Activity on the Climate System</a:t>
            </a:r>
            <a:br>
              <a:rPr lang="en-US" dirty="0"/>
            </a:br>
            <a:endParaRPr lang="en-US" dirty="0"/>
          </a:p>
        </p:txBody>
      </p:sp>
    </p:spTree>
    <p:extLst>
      <p:ext uri="{BB962C8B-B14F-4D97-AF65-F5344CB8AC3E}">
        <p14:creationId xmlns:p14="http://schemas.microsoft.com/office/powerpoint/2010/main" val="30729340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emily_sst"/>
          <p:cNvPicPr>
            <a:picLocks noChangeAspect="1" noChangeArrowheads="1"/>
          </p:cNvPicPr>
          <p:nvPr/>
        </p:nvPicPr>
        <p:blipFill>
          <a:blip r:embed="rId3" cstate="print"/>
          <a:srcRect/>
          <a:stretch>
            <a:fillRect/>
          </a:stretch>
        </p:blipFill>
        <p:spPr bwMode="auto">
          <a:xfrm>
            <a:off x="1219200" y="0"/>
            <a:ext cx="7081838" cy="6838950"/>
          </a:xfrm>
          <a:prstGeom prst="rect">
            <a:avLst/>
          </a:prstGeom>
          <a:noFill/>
          <a:ln w="9525">
            <a:noFill/>
            <a:miter lim="800000"/>
            <a:headEnd/>
            <a:tailEnd/>
          </a:ln>
        </p:spPr>
      </p:pic>
      <p:sp>
        <p:nvSpPr>
          <p:cNvPr id="56323" name="Freeform 3"/>
          <p:cNvSpPr>
            <a:spLocks/>
          </p:cNvSpPr>
          <p:nvPr/>
        </p:nvSpPr>
        <p:spPr bwMode="auto">
          <a:xfrm>
            <a:off x="1828800" y="2590800"/>
            <a:ext cx="4953000" cy="2209800"/>
          </a:xfrm>
          <a:custGeom>
            <a:avLst/>
            <a:gdLst>
              <a:gd name="T0" fmla="*/ 0 w 3120"/>
              <a:gd name="T1" fmla="*/ 0 h 1392"/>
              <a:gd name="T2" fmla="*/ 2147483647 w 3120"/>
              <a:gd name="T3" fmla="*/ 2147483647 h 1392"/>
              <a:gd name="T4" fmla="*/ 2147483647 w 3120"/>
              <a:gd name="T5" fmla="*/ 2147483647 h 1392"/>
              <a:gd name="T6" fmla="*/ 2147483647 w 3120"/>
              <a:gd name="T7" fmla="*/ 2147483647 h 1392"/>
              <a:gd name="T8" fmla="*/ 2147483647 w 3120"/>
              <a:gd name="T9" fmla="*/ 2147483647 h 1392"/>
              <a:gd name="T10" fmla="*/ 2147483647 w 3120"/>
              <a:gd name="T11" fmla="*/ 2147483647 h 1392"/>
              <a:gd name="T12" fmla="*/ 2147483647 w 3120"/>
              <a:gd name="T13" fmla="*/ 2147483647 h 1392"/>
              <a:gd name="T14" fmla="*/ 2147483647 w 3120"/>
              <a:gd name="T15" fmla="*/ 2147483647 h 1392"/>
              <a:gd name="T16" fmla="*/ 2147483647 w 3120"/>
              <a:gd name="T17" fmla="*/ 2147483647 h 1392"/>
              <a:gd name="T18" fmla="*/ 2147483647 w 3120"/>
              <a:gd name="T19" fmla="*/ 2147483647 h 1392"/>
              <a:gd name="T20" fmla="*/ 2147483647 w 3120"/>
              <a:gd name="T21" fmla="*/ 2147483647 h 13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20"/>
              <a:gd name="T34" fmla="*/ 0 h 1392"/>
              <a:gd name="T35" fmla="*/ 3120 w 3120"/>
              <a:gd name="T36" fmla="*/ 1392 h 13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20" h="1392">
                <a:moveTo>
                  <a:pt x="0" y="0"/>
                </a:moveTo>
                <a:cubicBezTo>
                  <a:pt x="30" y="10"/>
                  <a:pt x="122" y="38"/>
                  <a:pt x="181" y="60"/>
                </a:cubicBezTo>
                <a:cubicBezTo>
                  <a:pt x="240" y="82"/>
                  <a:pt x="290" y="112"/>
                  <a:pt x="356" y="134"/>
                </a:cubicBezTo>
                <a:cubicBezTo>
                  <a:pt x="422" y="156"/>
                  <a:pt x="507" y="166"/>
                  <a:pt x="576" y="192"/>
                </a:cubicBezTo>
                <a:cubicBezTo>
                  <a:pt x="645" y="218"/>
                  <a:pt x="672" y="248"/>
                  <a:pt x="768" y="288"/>
                </a:cubicBezTo>
                <a:cubicBezTo>
                  <a:pt x="864" y="328"/>
                  <a:pt x="1016" y="376"/>
                  <a:pt x="1152" y="432"/>
                </a:cubicBezTo>
                <a:cubicBezTo>
                  <a:pt x="1288" y="488"/>
                  <a:pt x="1448" y="544"/>
                  <a:pt x="1584" y="624"/>
                </a:cubicBezTo>
                <a:cubicBezTo>
                  <a:pt x="1720" y="704"/>
                  <a:pt x="1840" y="832"/>
                  <a:pt x="1968" y="912"/>
                </a:cubicBezTo>
                <a:cubicBezTo>
                  <a:pt x="2096" y="992"/>
                  <a:pt x="2224" y="1040"/>
                  <a:pt x="2352" y="1104"/>
                </a:cubicBezTo>
                <a:cubicBezTo>
                  <a:pt x="2480" y="1168"/>
                  <a:pt x="2608" y="1248"/>
                  <a:pt x="2736" y="1296"/>
                </a:cubicBezTo>
                <a:cubicBezTo>
                  <a:pt x="2864" y="1344"/>
                  <a:pt x="3056" y="1376"/>
                  <a:pt x="3120" y="1392"/>
                </a:cubicBezTo>
              </a:path>
            </a:pathLst>
          </a:custGeom>
          <a:noFill/>
          <a:ln w="762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56324" name="Text Box 4"/>
          <p:cNvSpPr txBox="1">
            <a:spLocks noChangeArrowheads="1"/>
          </p:cNvSpPr>
          <p:nvPr/>
        </p:nvSpPr>
        <p:spPr bwMode="auto">
          <a:xfrm>
            <a:off x="1447800" y="152400"/>
            <a:ext cx="6599238" cy="519113"/>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en-US" sz="2800" dirty="0">
                <a:solidFill>
                  <a:srgbClr val="002060"/>
                </a:solidFill>
                <a:latin typeface="Arial" charset="0"/>
                <a:cs typeface="Arial" charset="0"/>
              </a:rPr>
              <a:t>The wake of Hurricane Emily (July 2005)</a:t>
            </a:r>
          </a:p>
        </p:txBody>
      </p:sp>
      <p:sp>
        <p:nvSpPr>
          <p:cNvPr id="56325" name="Freeform 5"/>
          <p:cNvSpPr>
            <a:spLocks/>
          </p:cNvSpPr>
          <p:nvPr/>
        </p:nvSpPr>
        <p:spPr bwMode="auto">
          <a:xfrm>
            <a:off x="5105400" y="685800"/>
            <a:ext cx="2362200" cy="3124200"/>
          </a:xfrm>
          <a:custGeom>
            <a:avLst/>
            <a:gdLst>
              <a:gd name="T0" fmla="*/ 0 w 1488"/>
              <a:gd name="T1" fmla="*/ 0 h 1968"/>
              <a:gd name="T2" fmla="*/ 2147483647 w 1488"/>
              <a:gd name="T3" fmla="*/ 2147483647 h 1968"/>
              <a:gd name="T4" fmla="*/ 2147483647 w 1488"/>
              <a:gd name="T5" fmla="*/ 2147483647 h 1968"/>
              <a:gd name="T6" fmla="*/ 2147483647 w 1488"/>
              <a:gd name="T7" fmla="*/ 2147483647 h 1968"/>
              <a:gd name="T8" fmla="*/ 2147483647 w 1488"/>
              <a:gd name="T9" fmla="*/ 2147483647 h 1968"/>
              <a:gd name="T10" fmla="*/ 2147483647 w 1488"/>
              <a:gd name="T11" fmla="*/ 2147483647 h 1968"/>
              <a:gd name="T12" fmla="*/ 2147483647 w 1488"/>
              <a:gd name="T13" fmla="*/ 2147483647 h 1968"/>
              <a:gd name="T14" fmla="*/ 0 60000 65536"/>
              <a:gd name="T15" fmla="*/ 0 60000 65536"/>
              <a:gd name="T16" fmla="*/ 0 60000 65536"/>
              <a:gd name="T17" fmla="*/ 0 60000 65536"/>
              <a:gd name="T18" fmla="*/ 0 60000 65536"/>
              <a:gd name="T19" fmla="*/ 0 60000 65536"/>
              <a:gd name="T20" fmla="*/ 0 60000 65536"/>
              <a:gd name="T21" fmla="*/ 0 w 1488"/>
              <a:gd name="T22" fmla="*/ 0 h 1968"/>
              <a:gd name="T23" fmla="*/ 1488 w 1488"/>
              <a:gd name="T24" fmla="*/ 1968 h 1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8" h="1968">
                <a:moveTo>
                  <a:pt x="0" y="0"/>
                </a:moveTo>
                <a:cubicBezTo>
                  <a:pt x="24" y="60"/>
                  <a:pt x="48" y="120"/>
                  <a:pt x="96" y="240"/>
                </a:cubicBezTo>
                <a:cubicBezTo>
                  <a:pt x="144" y="360"/>
                  <a:pt x="224" y="592"/>
                  <a:pt x="288" y="720"/>
                </a:cubicBezTo>
                <a:cubicBezTo>
                  <a:pt x="352" y="848"/>
                  <a:pt x="416" y="928"/>
                  <a:pt x="480" y="1008"/>
                </a:cubicBezTo>
                <a:cubicBezTo>
                  <a:pt x="544" y="1088"/>
                  <a:pt x="576" y="1104"/>
                  <a:pt x="672" y="1200"/>
                </a:cubicBezTo>
                <a:cubicBezTo>
                  <a:pt x="768" y="1296"/>
                  <a:pt x="920" y="1456"/>
                  <a:pt x="1056" y="1584"/>
                </a:cubicBezTo>
                <a:cubicBezTo>
                  <a:pt x="1192" y="1712"/>
                  <a:pt x="1416" y="1904"/>
                  <a:pt x="1488" y="1968"/>
                </a:cubicBezTo>
              </a:path>
            </a:pathLst>
          </a:custGeom>
          <a:noFill/>
          <a:ln w="76200">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56326" name="Text Box 6"/>
          <p:cNvSpPr txBox="1">
            <a:spLocks noChangeArrowheads="1"/>
          </p:cNvSpPr>
          <p:nvPr/>
        </p:nvSpPr>
        <p:spPr bwMode="auto">
          <a:xfrm>
            <a:off x="6172200" y="1981200"/>
            <a:ext cx="2932113" cy="82391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800">
                <a:solidFill>
                  <a:prstClr val="black"/>
                </a:solidFill>
                <a:latin typeface="Arial" charset="0"/>
                <a:cs typeface="Arial" charset="0"/>
              </a:rPr>
              <a:t>Hurricane Dennis</a:t>
            </a:r>
          </a:p>
          <a:p>
            <a:pPr algn="ctr" fontAlgn="base">
              <a:spcBef>
                <a:spcPct val="0"/>
              </a:spcBef>
              <a:spcAft>
                <a:spcPct val="0"/>
              </a:spcAft>
            </a:pPr>
            <a:r>
              <a:rPr lang="en-US" sz="2000">
                <a:solidFill>
                  <a:prstClr val="black"/>
                </a:solidFill>
                <a:latin typeface="Arial" charset="0"/>
                <a:cs typeface="Arial" charset="0"/>
              </a:rPr>
              <a:t>(one week earlier)</a:t>
            </a:r>
            <a:endParaRPr lang="en-US" sz="2800">
              <a:solidFill>
                <a:prstClr val="black"/>
              </a:solidFill>
              <a:latin typeface="Arial" charset="0"/>
              <a:cs typeface="Arial" charset="0"/>
            </a:endParaRPr>
          </a:p>
        </p:txBody>
      </p:sp>
      <p:sp>
        <p:nvSpPr>
          <p:cNvPr id="56327" name="Line 7"/>
          <p:cNvSpPr>
            <a:spLocks noChangeShapeType="1"/>
          </p:cNvSpPr>
          <p:nvPr/>
        </p:nvSpPr>
        <p:spPr bwMode="auto">
          <a:xfrm flipH="1">
            <a:off x="7010400" y="2743200"/>
            <a:ext cx="1219200" cy="533400"/>
          </a:xfrm>
          <a:prstGeom prst="line">
            <a:avLst/>
          </a:prstGeom>
          <a:noFill/>
          <a:ln w="9525">
            <a:solidFill>
              <a:schemeClr val="tx1"/>
            </a:solidFill>
            <a:round/>
            <a:headEnd/>
            <a:tailEnd type="triangle" w="med" len="me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56328" name="Text Box 8"/>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fontAlgn="base">
              <a:spcBef>
                <a:spcPct val="50000"/>
              </a:spcBef>
              <a:spcAft>
                <a:spcPct val="0"/>
              </a:spcAft>
            </a:pPr>
            <a:r>
              <a:rPr lang="en-US" sz="1400" b="1">
                <a:solidFill>
                  <a:prstClr val="black"/>
                </a:solidFill>
                <a:latin typeface="Arial" charset="0"/>
                <a:cs typeface="Arial" charset="0"/>
              </a:rPr>
              <a:t>Source:  Rob Korty, CalTech</a:t>
            </a:r>
          </a:p>
        </p:txBody>
      </p:sp>
      <p:sp>
        <p:nvSpPr>
          <p:cNvPr id="208905" name="Text Box 9"/>
          <p:cNvSpPr txBox="1">
            <a:spLocks noChangeArrowheads="1"/>
          </p:cNvSpPr>
          <p:nvPr/>
        </p:nvSpPr>
        <p:spPr bwMode="auto">
          <a:xfrm>
            <a:off x="0" y="1066800"/>
            <a:ext cx="1752600" cy="1311275"/>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2000" dirty="0">
                <a:solidFill>
                  <a:srgbClr val="002060"/>
                </a:solidFill>
                <a:effectLst>
                  <a:outerShdw blurRad="38100" dist="38100" dir="2700000" algn="tl">
                    <a:srgbClr val="C0C0C0"/>
                  </a:outerShdw>
                </a:effectLst>
                <a:latin typeface="Arial" charset="0"/>
                <a:cs typeface="Arial" charset="0"/>
              </a:rPr>
              <a:t>Sea Surface Temperature in the Wakes of Hurricanes</a:t>
            </a:r>
          </a:p>
        </p:txBody>
      </p:sp>
    </p:spTree>
    <p:extLst>
      <p:ext uri="{BB962C8B-B14F-4D97-AF65-F5344CB8AC3E}">
        <p14:creationId xmlns:p14="http://schemas.microsoft.com/office/powerpoint/2010/main" val="7135127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1" name="Picture 3"/>
          <p:cNvPicPr>
            <a:picLocks noChangeAspect="1" noChangeArrowheads="1"/>
          </p:cNvPicPr>
          <p:nvPr/>
        </p:nvPicPr>
        <p:blipFill>
          <a:blip r:embed="rId2" cstate="print"/>
          <a:srcRect/>
          <a:stretch>
            <a:fillRect/>
          </a:stretch>
        </p:blipFill>
        <p:spPr bwMode="auto">
          <a:xfrm>
            <a:off x="381000" y="1295400"/>
            <a:ext cx="8082342" cy="3886200"/>
          </a:xfrm>
          <a:prstGeom prst="rect">
            <a:avLst/>
          </a:prstGeom>
          <a:noFill/>
          <a:ln w="9525">
            <a:noFill/>
            <a:miter lim="800000"/>
            <a:headEnd/>
            <a:tailEnd/>
          </a:ln>
        </p:spPr>
      </p:pic>
      <p:sp>
        <p:nvSpPr>
          <p:cNvPr id="4" name="TextBox 3"/>
          <p:cNvSpPr txBox="1"/>
          <p:nvPr/>
        </p:nvSpPr>
        <p:spPr>
          <a:xfrm>
            <a:off x="762000" y="228600"/>
            <a:ext cx="7772400" cy="523220"/>
          </a:xfrm>
          <a:prstGeom prst="rect">
            <a:avLst/>
          </a:prstGeom>
          <a:noFill/>
        </p:spPr>
        <p:txBody>
          <a:bodyPr wrap="square" rtlCol="0">
            <a:spAutoFit/>
          </a:bodyPr>
          <a:lstStyle/>
          <a:p>
            <a:pPr algn="ctr" fontAlgn="base">
              <a:spcBef>
                <a:spcPct val="0"/>
              </a:spcBef>
              <a:spcAft>
                <a:spcPct val="0"/>
              </a:spcAft>
            </a:pPr>
            <a:r>
              <a:rPr lang="en-US" sz="2800" dirty="0">
                <a:solidFill>
                  <a:srgbClr val="0033CC"/>
                </a:solidFill>
                <a:effectLst>
                  <a:outerShdw blurRad="38100" dist="38100" dir="2700000" algn="tl">
                    <a:srgbClr val="000000">
                      <a:alpha val="43137"/>
                    </a:srgbClr>
                  </a:outerShdw>
                </a:effectLst>
                <a:latin typeface="Arial" charset="0"/>
                <a:cs typeface="Arial" charset="0"/>
              </a:rPr>
              <a:t>Wake Recovery</a:t>
            </a:r>
          </a:p>
        </p:txBody>
      </p:sp>
      <p:sp>
        <p:nvSpPr>
          <p:cNvPr id="5" name="TextBox 4"/>
          <p:cNvSpPr txBox="1"/>
          <p:nvPr/>
        </p:nvSpPr>
        <p:spPr>
          <a:xfrm>
            <a:off x="1295400" y="5715000"/>
            <a:ext cx="7162800" cy="369332"/>
          </a:xfrm>
          <a:prstGeom prst="rect">
            <a:avLst/>
          </a:prstGeom>
          <a:noFill/>
        </p:spPr>
        <p:txBody>
          <a:bodyPr wrap="square" rtlCol="0">
            <a:spAutoFit/>
          </a:bodyPr>
          <a:lstStyle/>
          <a:p>
            <a:pPr algn="ctr" fontAlgn="base">
              <a:spcBef>
                <a:spcPct val="0"/>
              </a:spcBef>
              <a:spcAft>
                <a:spcPct val="0"/>
              </a:spcAft>
            </a:pPr>
            <a:r>
              <a:rPr lang="en-US" dirty="0">
                <a:solidFill>
                  <a:srgbClr val="002060"/>
                </a:solidFill>
                <a:latin typeface="Arial" charset="0"/>
                <a:cs typeface="Arial" charset="0"/>
              </a:rPr>
              <a:t>Hart, Maue, and Watson, </a:t>
            </a:r>
            <a:r>
              <a:rPr lang="en-US" i="1" dirty="0">
                <a:solidFill>
                  <a:srgbClr val="002060"/>
                </a:solidFill>
                <a:latin typeface="Arial" charset="0"/>
                <a:cs typeface="Arial" charset="0"/>
              </a:rPr>
              <a:t>Mon. </a:t>
            </a:r>
            <a:r>
              <a:rPr lang="en-US" i="1" dirty="0" err="1">
                <a:solidFill>
                  <a:srgbClr val="002060"/>
                </a:solidFill>
                <a:latin typeface="Arial" charset="0"/>
                <a:cs typeface="Arial" charset="0"/>
              </a:rPr>
              <a:t>Wea</a:t>
            </a:r>
            <a:r>
              <a:rPr lang="en-US" i="1" dirty="0">
                <a:solidFill>
                  <a:srgbClr val="002060"/>
                </a:solidFill>
                <a:latin typeface="Arial" charset="0"/>
                <a:cs typeface="Arial" charset="0"/>
              </a:rPr>
              <a:t>. Rev</a:t>
            </a:r>
            <a:r>
              <a:rPr lang="en-US" dirty="0">
                <a:solidFill>
                  <a:srgbClr val="002060"/>
                </a:solidFill>
                <a:latin typeface="Arial" charset="0"/>
                <a:cs typeface="Arial" charset="0"/>
              </a:rPr>
              <a:t>., 2007</a:t>
            </a:r>
          </a:p>
        </p:txBody>
      </p:sp>
    </p:spTree>
    <p:extLst>
      <p:ext uri="{BB962C8B-B14F-4D97-AF65-F5344CB8AC3E}">
        <p14:creationId xmlns:p14="http://schemas.microsoft.com/office/powerpoint/2010/main" val="8885549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3"/>
          <p:cNvSpPr txBox="1">
            <a:spLocks noChangeArrowheads="1"/>
          </p:cNvSpPr>
          <p:nvPr/>
        </p:nvSpPr>
        <p:spPr bwMode="auto">
          <a:xfrm>
            <a:off x="457200" y="0"/>
            <a:ext cx="8077200" cy="579438"/>
          </a:xfrm>
          <a:prstGeom prst="rect">
            <a:avLst/>
          </a:prstGeom>
          <a:noFill/>
          <a:ln w="9525">
            <a:noFill/>
            <a:miter lim="800000"/>
            <a:headEnd/>
            <a:tailEnd/>
          </a:ln>
        </p:spPr>
        <p:txBody>
          <a:bodyPr>
            <a:spAutoFit/>
          </a:bodyPr>
          <a:lstStyle/>
          <a:p>
            <a:pPr algn="ctr" fontAlgn="base">
              <a:spcBef>
                <a:spcPct val="50000"/>
              </a:spcBef>
              <a:spcAft>
                <a:spcPct val="0"/>
              </a:spcAft>
            </a:pPr>
            <a:r>
              <a:rPr lang="en-US" sz="3200" dirty="0">
                <a:solidFill>
                  <a:srgbClr val="0033CC"/>
                </a:solidFill>
                <a:effectLst>
                  <a:outerShdw blurRad="38100" dist="38100" dir="2700000" algn="tl">
                    <a:srgbClr val="000000">
                      <a:alpha val="43137"/>
                    </a:srgbClr>
                  </a:outerShdw>
                </a:effectLst>
                <a:latin typeface="Arial" charset="0"/>
                <a:cs typeface="Arial" charset="0"/>
              </a:rPr>
              <a:t>Direct mixing by tropical cyclones</a:t>
            </a:r>
          </a:p>
        </p:txBody>
      </p:sp>
      <p:sp>
        <p:nvSpPr>
          <p:cNvPr id="57347" name="Text Box 4"/>
          <p:cNvSpPr txBox="1">
            <a:spLocks noChangeArrowheads="1"/>
          </p:cNvSpPr>
          <p:nvPr/>
        </p:nvSpPr>
        <p:spPr bwMode="auto">
          <a:xfrm>
            <a:off x="0" y="6553200"/>
            <a:ext cx="8686800" cy="304800"/>
          </a:xfrm>
          <a:prstGeom prst="rect">
            <a:avLst/>
          </a:prstGeom>
          <a:noFill/>
          <a:ln w="9525">
            <a:noFill/>
            <a:miter lim="800000"/>
            <a:headEnd/>
            <a:tailEnd/>
          </a:ln>
        </p:spPr>
        <p:txBody>
          <a:bodyPr>
            <a:spAutoFit/>
          </a:bodyPr>
          <a:lstStyle/>
          <a:p>
            <a:pPr fontAlgn="base">
              <a:spcBef>
                <a:spcPct val="50000"/>
              </a:spcBef>
              <a:spcAft>
                <a:spcPct val="0"/>
              </a:spcAft>
            </a:pPr>
            <a:r>
              <a:rPr lang="en-US" sz="1400" b="1">
                <a:solidFill>
                  <a:prstClr val="black"/>
                </a:solidFill>
                <a:latin typeface="Arial" charset="0"/>
                <a:cs typeface="Arial" charset="0"/>
              </a:rPr>
              <a:t>Source:  Rob Korty, CalTech</a:t>
            </a:r>
          </a:p>
        </p:txBody>
      </p:sp>
      <p:pic>
        <p:nvPicPr>
          <p:cNvPr id="57348" name="Picture 5" descr="mixing"/>
          <p:cNvPicPr>
            <a:picLocks noGrp="1" noChangeAspect="1" noChangeArrowheads="1"/>
          </p:cNvPicPr>
          <p:nvPr>
            <p:ph idx="4294967295"/>
          </p:nvPr>
        </p:nvPicPr>
        <p:blipFill>
          <a:blip r:embed="rId3" cstate="print"/>
          <a:srcRect/>
          <a:stretch>
            <a:fillRect/>
          </a:stretch>
        </p:blipFill>
        <p:spPr>
          <a:xfrm>
            <a:off x="0" y="609600"/>
            <a:ext cx="8915400" cy="4437063"/>
          </a:xfrm>
          <a:noFill/>
        </p:spPr>
      </p:pic>
      <p:sp>
        <p:nvSpPr>
          <p:cNvPr id="57349" name="Text Box 7"/>
          <p:cNvSpPr txBox="1">
            <a:spLocks noChangeArrowheads="1"/>
          </p:cNvSpPr>
          <p:nvPr/>
        </p:nvSpPr>
        <p:spPr bwMode="auto">
          <a:xfrm>
            <a:off x="304800" y="4953000"/>
            <a:ext cx="8839200" cy="396875"/>
          </a:xfrm>
          <a:prstGeom prst="rect">
            <a:avLst/>
          </a:prstGeom>
          <a:noFill/>
          <a:ln w="9525">
            <a:noFill/>
            <a:miter lim="800000"/>
            <a:headEnd/>
            <a:tailEnd/>
          </a:ln>
        </p:spPr>
        <p:txBody>
          <a:bodyPr>
            <a:spAutoFit/>
          </a:bodyPr>
          <a:lstStyle/>
          <a:p>
            <a:pPr fontAlgn="base">
              <a:spcBef>
                <a:spcPct val="50000"/>
              </a:spcBef>
              <a:spcAft>
                <a:spcPct val="0"/>
              </a:spcAft>
            </a:pPr>
            <a:r>
              <a:rPr lang="en-US" sz="2000" b="1" dirty="0">
                <a:solidFill>
                  <a:srgbClr val="0033CC"/>
                </a:solidFill>
                <a:latin typeface="Arial" charset="0"/>
                <a:cs typeface="Arial" charset="0"/>
              </a:rPr>
              <a:t>Emanuel (2001) estimated global rate of heat input as 1.4 X 10</a:t>
            </a:r>
            <a:r>
              <a:rPr lang="en-US" sz="2000" b="1" baseline="30000" dirty="0">
                <a:solidFill>
                  <a:srgbClr val="0033CC"/>
                </a:solidFill>
                <a:latin typeface="Arial" charset="0"/>
                <a:cs typeface="Arial" charset="0"/>
              </a:rPr>
              <a:t>15</a:t>
            </a:r>
            <a:r>
              <a:rPr lang="en-US" sz="2000" b="1" dirty="0">
                <a:solidFill>
                  <a:srgbClr val="0033CC"/>
                </a:solidFill>
                <a:latin typeface="Arial" charset="0"/>
                <a:cs typeface="Arial" charset="0"/>
              </a:rPr>
              <a:t> Watts</a:t>
            </a:r>
          </a:p>
        </p:txBody>
      </p:sp>
    </p:spTree>
    <p:extLst>
      <p:ext uri="{BB962C8B-B14F-4D97-AF65-F5344CB8AC3E}">
        <p14:creationId xmlns:p14="http://schemas.microsoft.com/office/powerpoint/2010/main" val="84577160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trenberth"/>
          <p:cNvPicPr>
            <a:picLocks noChangeAspect="1" noChangeArrowheads="1"/>
          </p:cNvPicPr>
          <p:nvPr/>
        </p:nvPicPr>
        <p:blipFill>
          <a:blip r:embed="rId3" cstate="print">
            <a:lum bright="14000" contrast="-16000"/>
          </a:blip>
          <a:srcRect/>
          <a:stretch>
            <a:fillRect/>
          </a:stretch>
        </p:blipFill>
        <p:spPr bwMode="auto">
          <a:xfrm>
            <a:off x="228600" y="1311275"/>
            <a:ext cx="8610600" cy="5546725"/>
          </a:xfrm>
          <a:prstGeom prst="rect">
            <a:avLst/>
          </a:prstGeom>
          <a:noFill/>
          <a:ln w="9525">
            <a:noFill/>
            <a:miter lim="800000"/>
            <a:headEnd/>
            <a:tailEnd/>
          </a:ln>
        </p:spPr>
      </p:pic>
      <p:sp>
        <p:nvSpPr>
          <p:cNvPr id="58371" name="Text Box 3"/>
          <p:cNvSpPr txBox="1">
            <a:spLocks noChangeArrowheads="1"/>
          </p:cNvSpPr>
          <p:nvPr/>
        </p:nvSpPr>
        <p:spPr bwMode="auto">
          <a:xfrm>
            <a:off x="304800" y="228600"/>
            <a:ext cx="8686800" cy="946150"/>
          </a:xfrm>
          <a:prstGeom prst="rect">
            <a:avLst/>
          </a:prstGeom>
          <a:noFill/>
          <a:ln w="9525">
            <a:noFill/>
            <a:miter lim="800000"/>
            <a:headEnd/>
            <a:tailEnd/>
          </a:ln>
        </p:spPr>
        <p:txBody>
          <a:bodyPr>
            <a:spAutoFit/>
          </a:bodyPr>
          <a:lstStyle/>
          <a:p>
            <a:pPr algn="ctr" fontAlgn="base">
              <a:spcBef>
                <a:spcPct val="50000"/>
              </a:spcBef>
              <a:spcAft>
                <a:spcPct val="0"/>
              </a:spcAft>
            </a:pPr>
            <a:r>
              <a:rPr lang="en-US" sz="2800" b="1" dirty="0">
                <a:solidFill>
                  <a:srgbClr val="0033CC"/>
                </a:solidFill>
                <a:latin typeface="Arial" charset="0"/>
                <a:cs typeface="Arial" charset="0"/>
              </a:rPr>
              <a:t>TC Mixing May Induce Some of the Observed Poleward Heat Flux by the Oceans</a:t>
            </a:r>
          </a:p>
        </p:txBody>
      </p:sp>
    </p:spTree>
    <p:extLst>
      <p:ext uri="{BB962C8B-B14F-4D97-AF65-F5344CB8AC3E}">
        <p14:creationId xmlns:p14="http://schemas.microsoft.com/office/powerpoint/2010/main" val="6184871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Kerry Emaanuel\CHIP\Data\THC_heat_flux.tif"/>
          <p:cNvPicPr>
            <a:picLocks noChangeAspect="1" noChangeArrowheads="1"/>
          </p:cNvPicPr>
          <p:nvPr/>
        </p:nvPicPr>
        <p:blipFill>
          <a:blip r:embed="rId2" cstate="print"/>
          <a:srcRect/>
          <a:stretch>
            <a:fillRect/>
          </a:stretch>
        </p:blipFill>
        <p:spPr bwMode="auto">
          <a:xfrm>
            <a:off x="0" y="609599"/>
            <a:ext cx="9144000" cy="5563705"/>
          </a:xfrm>
          <a:prstGeom prst="rect">
            <a:avLst/>
          </a:prstGeom>
          <a:noFill/>
        </p:spPr>
      </p:pic>
      <p:sp>
        <p:nvSpPr>
          <p:cNvPr id="3" name="TextBox 2"/>
          <p:cNvSpPr txBox="1"/>
          <p:nvPr/>
        </p:nvSpPr>
        <p:spPr>
          <a:xfrm>
            <a:off x="685800" y="5943600"/>
            <a:ext cx="2743200" cy="584775"/>
          </a:xfrm>
          <a:prstGeom prst="rect">
            <a:avLst/>
          </a:prstGeom>
          <a:noFill/>
        </p:spPr>
        <p:txBody>
          <a:bodyPr wrap="square" rtlCol="0">
            <a:spAutoFit/>
          </a:bodyPr>
          <a:lstStyle/>
          <a:p>
            <a:pPr algn="ctr" fontAlgn="base">
              <a:spcBef>
                <a:spcPct val="0"/>
              </a:spcBef>
              <a:spcAft>
                <a:spcPct val="0"/>
              </a:spcAft>
            </a:pPr>
            <a:r>
              <a:rPr lang="en-US" sz="1600" b="1" dirty="0">
                <a:solidFill>
                  <a:srgbClr val="FF0000"/>
                </a:solidFill>
                <a:latin typeface="Arial" pitchFamily="34" charset="0"/>
                <a:cs typeface="Arial" pitchFamily="34" charset="0"/>
              </a:rPr>
              <a:t>Estimate of total heat uptake by tropical oceans</a:t>
            </a:r>
          </a:p>
        </p:txBody>
      </p:sp>
      <p:sp>
        <p:nvSpPr>
          <p:cNvPr id="4" name="TextBox 3"/>
          <p:cNvSpPr txBox="1"/>
          <p:nvPr/>
        </p:nvSpPr>
        <p:spPr>
          <a:xfrm>
            <a:off x="4724400" y="5867400"/>
            <a:ext cx="1828800" cy="830997"/>
          </a:xfrm>
          <a:prstGeom prst="rect">
            <a:avLst/>
          </a:prstGeom>
          <a:noFill/>
        </p:spPr>
        <p:txBody>
          <a:bodyPr wrap="square" rtlCol="0">
            <a:spAutoFit/>
          </a:bodyPr>
          <a:lstStyle/>
          <a:p>
            <a:pPr algn="ctr" fontAlgn="base">
              <a:spcBef>
                <a:spcPct val="0"/>
              </a:spcBef>
              <a:spcAft>
                <a:spcPct val="0"/>
              </a:spcAft>
            </a:pPr>
            <a:r>
              <a:rPr lang="en-US" sz="1600" b="1" dirty="0">
                <a:solidFill>
                  <a:prstClr val="black"/>
                </a:solidFill>
                <a:latin typeface="Arial" charset="0"/>
                <a:cs typeface="Arial" charset="0"/>
              </a:rPr>
              <a:t>Estimate from satellite-derived wake recoveries</a:t>
            </a:r>
          </a:p>
        </p:txBody>
      </p:sp>
      <p:sp>
        <p:nvSpPr>
          <p:cNvPr id="5" name="TextBox 4"/>
          <p:cNvSpPr txBox="1"/>
          <p:nvPr/>
        </p:nvSpPr>
        <p:spPr>
          <a:xfrm>
            <a:off x="6553200" y="5780782"/>
            <a:ext cx="2362200" cy="1077218"/>
          </a:xfrm>
          <a:prstGeom prst="rect">
            <a:avLst/>
          </a:prstGeom>
          <a:noFill/>
        </p:spPr>
        <p:txBody>
          <a:bodyPr wrap="square" rtlCol="0">
            <a:spAutoFit/>
          </a:bodyPr>
          <a:lstStyle/>
          <a:p>
            <a:pPr algn="ctr" fontAlgn="base">
              <a:spcBef>
                <a:spcPct val="0"/>
              </a:spcBef>
              <a:spcAft>
                <a:spcPct val="0"/>
              </a:spcAft>
            </a:pPr>
            <a:r>
              <a:rPr lang="en-US" sz="1600" b="1" dirty="0">
                <a:solidFill>
                  <a:prstClr val="black"/>
                </a:solidFill>
                <a:latin typeface="Arial" charset="0"/>
                <a:cs typeface="Arial" charset="0"/>
              </a:rPr>
              <a:t>Extrapolation from detailed ocean measurements of one storm</a:t>
            </a:r>
          </a:p>
        </p:txBody>
      </p:sp>
    </p:spTree>
    <p:extLst>
      <p:ext uri="{BB962C8B-B14F-4D97-AF65-F5344CB8AC3E}">
        <p14:creationId xmlns:p14="http://schemas.microsoft.com/office/powerpoint/2010/main" val="1604275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white"/>
          <p:cNvPicPr>
            <a:picLocks noChangeAspect="1" noChangeArrowheads="1"/>
          </p:cNvPicPr>
          <p:nvPr/>
        </p:nvPicPr>
        <p:blipFill>
          <a:blip r:embed="rId2" cstate="print"/>
          <a:srcRect/>
          <a:stretch>
            <a:fillRect/>
          </a:stretch>
        </p:blipFill>
        <p:spPr bwMode="auto">
          <a:xfrm>
            <a:off x="0" y="0"/>
            <a:ext cx="9144000" cy="6888163"/>
          </a:xfrm>
          <a:prstGeom prst="rect">
            <a:avLst/>
          </a:prstGeom>
          <a:noFill/>
        </p:spPr>
      </p:pic>
      <p:pic>
        <p:nvPicPr>
          <p:cNvPr id="57347" name="Picture 3" descr="enso"/>
          <p:cNvPicPr>
            <a:picLocks noChangeAspect="1" noChangeArrowheads="1"/>
          </p:cNvPicPr>
          <p:nvPr/>
        </p:nvPicPr>
        <p:blipFill>
          <a:blip r:embed="rId3" cstate="print"/>
          <a:srcRect/>
          <a:stretch>
            <a:fillRect/>
          </a:stretch>
        </p:blipFill>
        <p:spPr bwMode="auto">
          <a:xfrm>
            <a:off x="3505200" y="304800"/>
            <a:ext cx="5486400" cy="5638800"/>
          </a:xfrm>
          <a:prstGeom prst="rect">
            <a:avLst/>
          </a:prstGeom>
          <a:noFill/>
        </p:spPr>
      </p:pic>
      <p:sp>
        <p:nvSpPr>
          <p:cNvPr id="57348" name="Text Box 4"/>
          <p:cNvSpPr txBox="1">
            <a:spLocks noChangeArrowheads="1"/>
          </p:cNvSpPr>
          <p:nvPr/>
        </p:nvSpPr>
        <p:spPr bwMode="auto">
          <a:xfrm>
            <a:off x="228600" y="1828800"/>
            <a:ext cx="3292475" cy="3387725"/>
          </a:xfrm>
          <a:prstGeom prst="rect">
            <a:avLst/>
          </a:prstGeom>
          <a:noFill/>
          <a:ln w="12700" cap="sq">
            <a:noFill/>
            <a:miter lim="800000"/>
            <a:headEnd type="none" w="sm" len="sm"/>
            <a:tailEnd type="none" w="sm" len="sm"/>
          </a:ln>
          <a:effectLst/>
        </p:spPr>
        <p:txBody>
          <a:bodyPr>
            <a:spAutoFit/>
          </a:bodyPr>
          <a:lstStyle/>
          <a:p>
            <a:pPr fontAlgn="base">
              <a:spcBef>
                <a:spcPct val="0"/>
              </a:spcBef>
              <a:spcAft>
                <a:spcPct val="0"/>
              </a:spcAft>
            </a:pPr>
            <a:r>
              <a:rPr lang="en-US">
                <a:solidFill>
                  <a:prstClr val="black"/>
                </a:solidFill>
                <a:latin typeface="Arial" charset="0"/>
                <a:cs typeface="Arial" charset="0"/>
              </a:rPr>
              <a:t>This plot shows a measure of El Niño/La Niña (green) and a measure of the power put into the far western Pacific Ocean by tropical cyclones (blue). The blue curve has been shifted rightward by two years on this graph. There is the suggestion that powerful cyclones in the western Pacific can trigger El Niño/La Niña cycles. </a:t>
            </a:r>
          </a:p>
        </p:txBody>
      </p:sp>
      <p:sp>
        <p:nvSpPr>
          <p:cNvPr id="5" name="TextBox 4"/>
          <p:cNvSpPr txBox="1"/>
          <p:nvPr/>
        </p:nvSpPr>
        <p:spPr>
          <a:xfrm>
            <a:off x="5257800" y="1371600"/>
            <a:ext cx="2133600" cy="381000"/>
          </a:xfrm>
          <a:prstGeom prst="rect">
            <a:avLst/>
          </a:prstGeom>
          <a:noFill/>
        </p:spPr>
        <p:txBody>
          <a:bodyPr wrap="square" rtlCol="0">
            <a:spAutoFit/>
          </a:bodyPr>
          <a:lstStyle/>
          <a:p>
            <a:pPr fontAlgn="base">
              <a:spcBef>
                <a:spcPct val="0"/>
              </a:spcBef>
              <a:spcAft>
                <a:spcPct val="0"/>
              </a:spcAft>
            </a:pPr>
            <a:r>
              <a:rPr lang="en-US" dirty="0">
                <a:solidFill>
                  <a:srgbClr val="00B050"/>
                </a:solidFill>
                <a:latin typeface="Arial" charset="0"/>
                <a:cs typeface="Arial" charset="0"/>
              </a:rPr>
              <a:t>ENSO index</a:t>
            </a:r>
          </a:p>
        </p:txBody>
      </p:sp>
      <p:cxnSp>
        <p:nvCxnSpPr>
          <p:cNvPr id="7" name="Straight Arrow Connector 6"/>
          <p:cNvCxnSpPr/>
          <p:nvPr/>
        </p:nvCxnSpPr>
        <p:spPr>
          <a:xfrm>
            <a:off x="6477000" y="1752600"/>
            <a:ext cx="609600" cy="685800"/>
          </a:xfrm>
          <a:prstGeom prst="straightConnector1">
            <a:avLst/>
          </a:prstGeom>
          <a:ln w="19050">
            <a:solidFill>
              <a:srgbClr val="32961A"/>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191000" y="2057400"/>
            <a:ext cx="2667000" cy="646331"/>
          </a:xfrm>
          <a:prstGeom prst="rect">
            <a:avLst/>
          </a:prstGeom>
          <a:noFill/>
        </p:spPr>
        <p:txBody>
          <a:bodyPr wrap="square" rtlCol="0">
            <a:spAutoFit/>
          </a:bodyPr>
          <a:lstStyle/>
          <a:p>
            <a:pPr algn="ctr" fontAlgn="base">
              <a:spcBef>
                <a:spcPct val="0"/>
              </a:spcBef>
              <a:spcAft>
                <a:spcPct val="0"/>
              </a:spcAft>
            </a:pPr>
            <a:r>
              <a:rPr lang="en-US" dirty="0">
                <a:solidFill>
                  <a:srgbClr val="0033CC"/>
                </a:solidFill>
                <a:latin typeface="Arial" charset="0"/>
                <a:cs typeface="Arial" charset="0"/>
              </a:rPr>
              <a:t>TC power dissipation</a:t>
            </a:r>
          </a:p>
          <a:p>
            <a:pPr algn="ctr" fontAlgn="base">
              <a:spcBef>
                <a:spcPct val="0"/>
              </a:spcBef>
              <a:spcAft>
                <a:spcPct val="0"/>
              </a:spcAft>
            </a:pPr>
            <a:r>
              <a:rPr lang="en-US" dirty="0">
                <a:solidFill>
                  <a:srgbClr val="0033CC"/>
                </a:solidFill>
                <a:latin typeface="Arial" charset="0"/>
                <a:cs typeface="Arial" charset="0"/>
              </a:rPr>
              <a:t>two years before</a:t>
            </a:r>
          </a:p>
        </p:txBody>
      </p:sp>
      <p:cxnSp>
        <p:nvCxnSpPr>
          <p:cNvPr id="11" name="Straight Arrow Connector 10"/>
          <p:cNvCxnSpPr/>
          <p:nvPr/>
        </p:nvCxnSpPr>
        <p:spPr>
          <a:xfrm flipH="1">
            <a:off x="5105400" y="2743200"/>
            <a:ext cx="304800" cy="304800"/>
          </a:xfrm>
          <a:prstGeom prst="straightConnector1">
            <a:avLst/>
          </a:prstGeom>
          <a:ln w="19050">
            <a:solidFill>
              <a:srgbClr val="0033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339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7ACBE1-5F50-82EB-CCA6-F8CCB5E245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368" y="1029054"/>
            <a:ext cx="6315597" cy="5684038"/>
          </a:xfrm>
          <a:prstGeom prst="rect">
            <a:avLst/>
          </a:prstGeom>
        </p:spPr>
      </p:pic>
      <p:sp>
        <p:nvSpPr>
          <p:cNvPr id="2" name="TextBox 1">
            <a:extLst>
              <a:ext uri="{FF2B5EF4-FFF2-40B4-BE49-F238E27FC236}">
                <a16:creationId xmlns:a16="http://schemas.microsoft.com/office/drawing/2014/main" id="{46049177-A3A2-DDE3-93F0-D30DECBE1CDE}"/>
              </a:ext>
            </a:extLst>
          </p:cNvPr>
          <p:cNvSpPr txBox="1"/>
          <p:nvPr/>
        </p:nvSpPr>
        <p:spPr>
          <a:xfrm>
            <a:off x="780585" y="185854"/>
            <a:ext cx="6222380" cy="461665"/>
          </a:xfrm>
          <a:prstGeom prst="rect">
            <a:avLst/>
          </a:prstGeom>
          <a:noFill/>
        </p:spPr>
        <p:txBody>
          <a:bodyPr wrap="square" rtlCol="0">
            <a:spAutoFit/>
          </a:bodyPr>
          <a:lstStyle/>
          <a:p>
            <a:pPr algn="ctr"/>
            <a:r>
              <a:rPr lang="en-US" sz="2400" b="1" dirty="0"/>
              <a:t>The North Atlantic tropical cyclone record</a:t>
            </a:r>
          </a:p>
        </p:txBody>
      </p:sp>
      <p:sp>
        <p:nvSpPr>
          <p:cNvPr id="3" name="TextBox 2">
            <a:extLst>
              <a:ext uri="{FF2B5EF4-FFF2-40B4-BE49-F238E27FC236}">
                <a16:creationId xmlns:a16="http://schemas.microsoft.com/office/drawing/2014/main" id="{644A7A00-7867-122A-5861-C97F5A8BDF2A}"/>
              </a:ext>
            </a:extLst>
          </p:cNvPr>
          <p:cNvSpPr txBox="1"/>
          <p:nvPr/>
        </p:nvSpPr>
        <p:spPr>
          <a:xfrm>
            <a:off x="7225990" y="2103863"/>
            <a:ext cx="1665249" cy="646331"/>
          </a:xfrm>
          <a:prstGeom prst="rect">
            <a:avLst/>
          </a:prstGeom>
          <a:noFill/>
        </p:spPr>
        <p:txBody>
          <a:bodyPr wrap="square" rtlCol="0">
            <a:spAutoFit/>
          </a:bodyPr>
          <a:lstStyle/>
          <a:p>
            <a:pPr algn="ctr"/>
            <a:r>
              <a:rPr lang="en-US" b="1" dirty="0"/>
              <a:t>Hurricane Ian, 2022</a:t>
            </a:r>
          </a:p>
        </p:txBody>
      </p:sp>
    </p:spTree>
    <p:extLst>
      <p:ext uri="{BB962C8B-B14F-4D97-AF65-F5344CB8AC3E}">
        <p14:creationId xmlns:p14="http://schemas.microsoft.com/office/powerpoint/2010/main" val="4499151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fig32"/>
          <p:cNvPicPr>
            <a:picLocks noChangeAspect="1" noChangeArrowheads="1"/>
          </p:cNvPicPr>
          <p:nvPr/>
        </p:nvPicPr>
        <p:blipFill>
          <a:blip r:embed="rId3" cstate="print"/>
          <a:srcRect/>
          <a:stretch>
            <a:fillRect/>
          </a:stretch>
        </p:blipFill>
        <p:spPr bwMode="auto">
          <a:xfrm>
            <a:off x="1600200" y="1524000"/>
            <a:ext cx="5638800" cy="5018088"/>
          </a:xfrm>
          <a:prstGeom prst="rect">
            <a:avLst/>
          </a:prstGeom>
          <a:noFill/>
          <a:ln w="9525">
            <a:noFill/>
            <a:miter lim="800000"/>
            <a:headEnd/>
            <a:tailEnd/>
          </a:ln>
        </p:spPr>
      </p:pic>
      <p:sp>
        <p:nvSpPr>
          <p:cNvPr id="60419" name="Text Box 5"/>
          <p:cNvSpPr txBox="1">
            <a:spLocks noChangeArrowheads="1"/>
          </p:cNvSpPr>
          <p:nvPr/>
        </p:nvSpPr>
        <p:spPr bwMode="auto">
          <a:xfrm>
            <a:off x="457200" y="0"/>
            <a:ext cx="8077200" cy="1187450"/>
          </a:xfrm>
          <a:prstGeom prst="rect">
            <a:avLst/>
          </a:prstGeom>
          <a:noFill/>
          <a:ln w="9525">
            <a:noFill/>
            <a:miter lim="800000"/>
            <a:headEnd/>
            <a:tailEnd/>
          </a:ln>
        </p:spPr>
        <p:txBody>
          <a:bodyPr>
            <a:spAutoFit/>
          </a:bodyPr>
          <a:lstStyle/>
          <a:p>
            <a:pPr algn="ctr" fontAlgn="base">
              <a:spcBef>
                <a:spcPct val="50000"/>
              </a:spcBef>
              <a:spcAft>
                <a:spcPct val="0"/>
              </a:spcAft>
            </a:pPr>
            <a:r>
              <a:rPr lang="en-US" b="1">
                <a:solidFill>
                  <a:srgbClr val="000066"/>
                </a:solidFill>
                <a:latin typeface="Arial" charset="0"/>
                <a:cs typeface="Arial" charset="0"/>
              </a:rPr>
              <a:t>TC-Mixing may be Crucial for High-Latitude Warmth and Low-Latitude Moderation During Warm Climates, such as that of the Eocene</a:t>
            </a:r>
          </a:p>
        </p:txBody>
      </p:sp>
    </p:spTree>
    <p:extLst>
      <p:ext uri="{BB962C8B-B14F-4D97-AF65-F5344CB8AC3E}">
        <p14:creationId xmlns:p14="http://schemas.microsoft.com/office/powerpoint/2010/main" val="20702102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95E42-0B41-4B1F-A06B-EF9AAD34E18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A70E410-608B-45AF-85C1-80922F82A5FA}"/>
              </a:ext>
            </a:extLst>
          </p:cNvPr>
          <p:cNvSpPr>
            <a:spLocks noGrp="1"/>
          </p:cNvSpPr>
          <p:nvPr>
            <p:ph idx="1"/>
          </p:nvPr>
        </p:nvSpPr>
        <p:spPr/>
        <p:txBody>
          <a:bodyPr/>
          <a:lstStyle/>
          <a:p>
            <a:r>
              <a:rPr lang="en-US" dirty="0">
                <a:solidFill>
                  <a:schemeClr val="tx1"/>
                </a:solidFill>
              </a:rPr>
              <a:t>Historical observations and synthetic tropical cyclones both show substantial upward trends in the North Atlantic, interrupted by a prominent “hurricane drought” in the 1970s and 80s</a:t>
            </a:r>
          </a:p>
          <a:p>
            <a:r>
              <a:rPr lang="en-US" dirty="0">
                <a:solidFill>
                  <a:schemeClr val="tx1"/>
                </a:solidFill>
              </a:rPr>
              <a:t>Previous work may have overestimated the number of missing storms earlier in the record</a:t>
            </a:r>
          </a:p>
        </p:txBody>
      </p:sp>
    </p:spTree>
    <p:extLst>
      <p:ext uri="{BB962C8B-B14F-4D97-AF65-F5344CB8AC3E}">
        <p14:creationId xmlns:p14="http://schemas.microsoft.com/office/powerpoint/2010/main" val="94607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1DA806-3615-46F6-9293-1F16448650A5}"/>
              </a:ext>
            </a:extLst>
          </p:cNvPr>
          <p:cNvSpPr>
            <a:spLocks noGrp="1"/>
          </p:cNvSpPr>
          <p:nvPr>
            <p:ph idx="1"/>
          </p:nvPr>
        </p:nvSpPr>
        <p:spPr>
          <a:xfrm>
            <a:off x="391886" y="579665"/>
            <a:ext cx="8229600" cy="5257799"/>
          </a:xfrm>
        </p:spPr>
        <p:txBody>
          <a:bodyPr>
            <a:normAutofit/>
          </a:bodyPr>
          <a:lstStyle/>
          <a:p>
            <a:r>
              <a:rPr lang="en-US" dirty="0">
                <a:solidFill>
                  <a:schemeClr val="tx1"/>
                </a:solidFill>
              </a:rPr>
              <a:t>Hurricane drought was probably caused by Saharan dust anomalies associated with drought caused by European sulfate aerosol-induced cooling</a:t>
            </a:r>
          </a:p>
          <a:p>
            <a:r>
              <a:rPr lang="en-US" dirty="0">
                <a:solidFill>
                  <a:schemeClr val="tx1"/>
                </a:solidFill>
              </a:rPr>
              <a:t>No detectable frequency trend in global tropical cyclones</a:t>
            </a:r>
          </a:p>
          <a:p>
            <a:r>
              <a:rPr lang="en-US" dirty="0">
                <a:solidFill>
                  <a:schemeClr val="tx1"/>
                </a:solidFill>
              </a:rPr>
              <a:t>Upward trend in the Atlantic may be related to changes in the meridional overturning circulation of the ocean. </a:t>
            </a:r>
          </a:p>
        </p:txBody>
      </p:sp>
    </p:spTree>
    <p:extLst>
      <p:ext uri="{BB962C8B-B14F-4D97-AF65-F5344CB8AC3E}">
        <p14:creationId xmlns:p14="http://schemas.microsoft.com/office/powerpoint/2010/main" val="376079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292EAD-32AA-4F31-83D3-D7C222F3D319}"/>
              </a:ext>
            </a:extLst>
          </p:cNvPr>
          <p:cNvSpPr>
            <a:spLocks noGrp="1"/>
          </p:cNvSpPr>
          <p:nvPr>
            <p:ph idx="1"/>
          </p:nvPr>
        </p:nvSpPr>
        <p:spPr/>
        <p:txBody>
          <a:bodyPr/>
          <a:lstStyle/>
          <a:p>
            <a:r>
              <a:rPr lang="en-US" dirty="0"/>
              <a:t> Tropical cyclones dry the atmosphere and 	may thereby cool the tropics through 	increase in OLR</a:t>
            </a:r>
          </a:p>
          <a:p>
            <a:r>
              <a:rPr lang="en-US" dirty="0"/>
              <a:t> While TCs operate by extracting heat 	from the ocean, their net effect is to 	export heat away in ocean currents, 	thus cooling the tropics</a:t>
            </a:r>
          </a:p>
        </p:txBody>
      </p:sp>
    </p:spTree>
    <p:extLst>
      <p:ext uri="{BB962C8B-B14F-4D97-AF65-F5344CB8AC3E}">
        <p14:creationId xmlns:p14="http://schemas.microsoft.com/office/powerpoint/2010/main" val="150640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spect="1" noChangeArrowheads="1"/>
          </p:cNvSpPr>
          <p:nvPr/>
        </p:nvSpPr>
        <p:spPr bwMode="auto">
          <a:xfrm>
            <a:off x="365125" y="4757738"/>
            <a:ext cx="7939088" cy="1549400"/>
          </a:xfrm>
          <a:prstGeom prst="rect">
            <a:avLst/>
          </a:prstGeom>
          <a:solidFill>
            <a:srgbClr val="0070C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1" name="Freeform 3"/>
          <p:cNvSpPr>
            <a:spLocks noChangeAspect="1"/>
          </p:cNvSpPr>
          <p:nvPr/>
        </p:nvSpPr>
        <p:spPr bwMode="auto">
          <a:xfrm>
            <a:off x="433388" y="4675188"/>
            <a:ext cx="5024437" cy="1636712"/>
          </a:xfrm>
          <a:custGeom>
            <a:avLst/>
            <a:gdLst>
              <a:gd name="T0" fmla="*/ 2147483647 w 3165"/>
              <a:gd name="T1" fmla="*/ 0 h 1031"/>
              <a:gd name="T2" fmla="*/ 2147483647 w 3165"/>
              <a:gd name="T3" fmla="*/ 2147483647 h 1031"/>
              <a:gd name="T4" fmla="*/ 2147483647 w 3165"/>
              <a:gd name="T5" fmla="*/ 2147483647 h 1031"/>
              <a:gd name="T6" fmla="*/ 2147483647 w 3165"/>
              <a:gd name="T7" fmla="*/ 2147483647 h 1031"/>
              <a:gd name="T8" fmla="*/ 2147483647 w 3165"/>
              <a:gd name="T9" fmla="*/ 2147483647 h 1031"/>
              <a:gd name="T10" fmla="*/ 0 w 3165"/>
              <a:gd name="T11" fmla="*/ 2147483647 h 1031"/>
              <a:gd name="T12" fmla="*/ 2147483647 w 3165"/>
              <a:gd name="T13" fmla="*/ 0 h 1031"/>
              <a:gd name="T14" fmla="*/ 0 60000 65536"/>
              <a:gd name="T15" fmla="*/ 0 60000 65536"/>
              <a:gd name="T16" fmla="*/ 0 60000 65536"/>
              <a:gd name="T17" fmla="*/ 0 60000 65536"/>
              <a:gd name="T18" fmla="*/ 0 60000 65536"/>
              <a:gd name="T19" fmla="*/ 0 60000 65536"/>
              <a:gd name="T20" fmla="*/ 0 60000 65536"/>
              <a:gd name="T21" fmla="*/ 0 w 3165"/>
              <a:gd name="T22" fmla="*/ 0 h 1031"/>
              <a:gd name="T23" fmla="*/ 3165 w 3165"/>
              <a:gd name="T24" fmla="*/ 1031 h 10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31">
                <a:moveTo>
                  <a:pt x="1137" y="0"/>
                </a:moveTo>
                <a:lnTo>
                  <a:pt x="2709" y="40"/>
                </a:lnTo>
                <a:lnTo>
                  <a:pt x="2893" y="72"/>
                </a:lnTo>
                <a:lnTo>
                  <a:pt x="3165" y="160"/>
                </a:lnTo>
                <a:lnTo>
                  <a:pt x="2063" y="1031"/>
                </a:lnTo>
                <a:lnTo>
                  <a:pt x="0" y="1028"/>
                </a:lnTo>
                <a:lnTo>
                  <a:pt x="1137" y="0"/>
                </a:lnTo>
              </a:path>
            </a:pathLst>
          </a:custGeom>
          <a:solidFill>
            <a:schemeClr val="tx2"/>
          </a:solidFill>
          <a:ln w="12700" cap="rnd">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2" name="Freeform 4"/>
          <p:cNvSpPr>
            <a:spLocks noChangeAspect="1"/>
          </p:cNvSpPr>
          <p:nvPr/>
        </p:nvSpPr>
        <p:spPr bwMode="auto">
          <a:xfrm>
            <a:off x="3241675" y="47879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3" name="Freeform 5"/>
          <p:cNvSpPr>
            <a:spLocks/>
          </p:cNvSpPr>
          <p:nvPr/>
        </p:nvSpPr>
        <p:spPr bwMode="auto">
          <a:xfrm>
            <a:off x="6013450" y="47085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4" name="Rectangle 6"/>
          <p:cNvSpPr>
            <a:spLocks noChangeAspect="1" noChangeArrowheads="1"/>
          </p:cNvSpPr>
          <p:nvPr/>
        </p:nvSpPr>
        <p:spPr bwMode="auto">
          <a:xfrm>
            <a:off x="403225" y="1506538"/>
            <a:ext cx="8078788" cy="1549400"/>
          </a:xfrm>
          <a:prstGeom prst="rect">
            <a:avLst/>
          </a:prstGeom>
          <a:solidFill>
            <a:srgbClr val="0070C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5" name="Freeform 7"/>
          <p:cNvSpPr>
            <a:spLocks noChangeAspect="1"/>
          </p:cNvSpPr>
          <p:nvPr/>
        </p:nvSpPr>
        <p:spPr bwMode="auto">
          <a:xfrm>
            <a:off x="471488" y="1423988"/>
            <a:ext cx="5024437" cy="1631950"/>
          </a:xfrm>
          <a:custGeom>
            <a:avLst/>
            <a:gdLst>
              <a:gd name="T0" fmla="*/ 2147483647 w 3165"/>
              <a:gd name="T1" fmla="*/ 0 h 1028"/>
              <a:gd name="T2" fmla="*/ 2147483647 w 3165"/>
              <a:gd name="T3" fmla="*/ 2147483647 h 1028"/>
              <a:gd name="T4" fmla="*/ 2147483647 w 3165"/>
              <a:gd name="T5" fmla="*/ 2147483647 h 1028"/>
              <a:gd name="T6" fmla="*/ 2147483647 w 3165"/>
              <a:gd name="T7" fmla="*/ 2147483647 h 1028"/>
              <a:gd name="T8" fmla="*/ 2147483647 w 3165"/>
              <a:gd name="T9" fmla="*/ 2147483647 h 1028"/>
              <a:gd name="T10" fmla="*/ 0 w 3165"/>
              <a:gd name="T11" fmla="*/ 2147483647 h 1028"/>
              <a:gd name="T12" fmla="*/ 2147483647 w 3165"/>
              <a:gd name="T13" fmla="*/ 0 h 1028"/>
              <a:gd name="T14" fmla="*/ 0 60000 65536"/>
              <a:gd name="T15" fmla="*/ 0 60000 65536"/>
              <a:gd name="T16" fmla="*/ 0 60000 65536"/>
              <a:gd name="T17" fmla="*/ 0 60000 65536"/>
              <a:gd name="T18" fmla="*/ 0 60000 65536"/>
              <a:gd name="T19" fmla="*/ 0 60000 65536"/>
              <a:gd name="T20" fmla="*/ 0 60000 65536"/>
              <a:gd name="T21" fmla="*/ 0 w 3165"/>
              <a:gd name="T22" fmla="*/ 0 h 1028"/>
              <a:gd name="T23" fmla="*/ 3165 w 3165"/>
              <a:gd name="T24" fmla="*/ 1028 h 10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28">
                <a:moveTo>
                  <a:pt x="1137" y="0"/>
                </a:moveTo>
                <a:lnTo>
                  <a:pt x="2709" y="40"/>
                </a:lnTo>
                <a:lnTo>
                  <a:pt x="2893" y="72"/>
                </a:lnTo>
                <a:lnTo>
                  <a:pt x="3165" y="160"/>
                </a:lnTo>
                <a:lnTo>
                  <a:pt x="2290" y="1028"/>
                </a:lnTo>
                <a:lnTo>
                  <a:pt x="0" y="1028"/>
                </a:lnTo>
                <a:lnTo>
                  <a:pt x="1137" y="0"/>
                </a:lnTo>
              </a:path>
            </a:pathLst>
          </a:custGeom>
          <a:solidFill>
            <a:schemeClr val="tx2"/>
          </a:solidFill>
          <a:ln w="12700" cap="rnd">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6" name="Freeform 8"/>
          <p:cNvSpPr>
            <a:spLocks noChangeAspect="1"/>
          </p:cNvSpPr>
          <p:nvPr/>
        </p:nvSpPr>
        <p:spPr bwMode="auto">
          <a:xfrm>
            <a:off x="3279775" y="15367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897" name="Text Box 9"/>
          <p:cNvSpPr txBox="1">
            <a:spLocks noChangeAspect="1" noChangeArrowheads="1"/>
          </p:cNvSpPr>
          <p:nvPr/>
        </p:nvSpPr>
        <p:spPr bwMode="auto">
          <a:xfrm>
            <a:off x="1658938" y="401638"/>
            <a:ext cx="1250950" cy="300037"/>
          </a:xfrm>
          <a:prstGeom prst="rect">
            <a:avLst/>
          </a:prstGeom>
          <a:noFill/>
          <a:ln w="12700">
            <a:noFill/>
            <a:miter lim="800000"/>
            <a:headEnd/>
            <a:tailEnd/>
          </a:ln>
        </p:spPr>
        <p:txBody>
          <a:bodyPr wrap="none" lIns="101882" tIns="50941" rIns="101882" bIns="50941">
            <a:spAutoFit/>
          </a:bodyPr>
          <a:lstStyle/>
          <a:p>
            <a:pPr marL="0" marR="0" lvl="0" indent="0" algn="l" defTabSz="1019175"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Arial" charset="0"/>
                <a:ea typeface="+mn-ea"/>
                <a:cs typeface="Arial" charset="0"/>
              </a:rPr>
              <a:t>barrier beach</a:t>
            </a:r>
          </a:p>
        </p:txBody>
      </p:sp>
      <p:sp>
        <p:nvSpPr>
          <p:cNvPr id="37898" name="Freeform 10" descr="25%"/>
          <p:cNvSpPr>
            <a:spLocks noChangeAspect="1"/>
          </p:cNvSpPr>
          <p:nvPr/>
        </p:nvSpPr>
        <p:spPr bwMode="auto">
          <a:xfrm>
            <a:off x="406400" y="1428750"/>
            <a:ext cx="5800725" cy="1628775"/>
          </a:xfrm>
          <a:custGeom>
            <a:avLst/>
            <a:gdLst>
              <a:gd name="T0" fmla="*/ 2147483647 w 3654"/>
              <a:gd name="T1" fmla="*/ 2147483647 h 1026"/>
              <a:gd name="T2" fmla="*/ 2147483647 w 3654"/>
              <a:gd name="T3" fmla="*/ 2147483647 h 1026"/>
              <a:gd name="T4" fmla="*/ 2147483647 w 3654"/>
              <a:gd name="T5" fmla="*/ 0 h 1026"/>
              <a:gd name="T6" fmla="*/ 2147483647 w 3654"/>
              <a:gd name="T7" fmla="*/ 2147483647 h 1026"/>
              <a:gd name="T8" fmla="*/ 2147483647 w 3654"/>
              <a:gd name="T9" fmla="*/ 2147483647 h 1026"/>
              <a:gd name="T10" fmla="*/ 2147483647 w 3654"/>
              <a:gd name="T11" fmla="*/ 2147483647 h 1026"/>
              <a:gd name="T12" fmla="*/ 2147483647 w 3654"/>
              <a:gd name="T13" fmla="*/ 2147483647 h 1026"/>
              <a:gd name="T14" fmla="*/ 2147483647 w 3654"/>
              <a:gd name="T15" fmla="*/ 2147483647 h 1026"/>
              <a:gd name="T16" fmla="*/ 2147483647 w 3654"/>
              <a:gd name="T17" fmla="*/ 2147483647 h 1026"/>
              <a:gd name="T18" fmla="*/ 2147483647 w 3654"/>
              <a:gd name="T19" fmla="*/ 2147483647 h 1026"/>
              <a:gd name="T20" fmla="*/ 2147483647 w 3654"/>
              <a:gd name="T21" fmla="*/ 2147483647 h 1026"/>
              <a:gd name="T22" fmla="*/ 2147483647 w 3654"/>
              <a:gd name="T23" fmla="*/ 2147483647 h 1026"/>
              <a:gd name="T24" fmla="*/ 2147483647 w 3654"/>
              <a:gd name="T25" fmla="*/ 2147483647 h 1026"/>
              <a:gd name="T26" fmla="*/ 2147483647 w 3654"/>
              <a:gd name="T27" fmla="*/ 2147483647 h 1026"/>
              <a:gd name="T28" fmla="*/ 2147483647 w 3654"/>
              <a:gd name="T29" fmla="*/ 2147483647 h 1026"/>
              <a:gd name="T30" fmla="*/ 2147483647 w 3654"/>
              <a:gd name="T31" fmla="*/ 2147483647 h 1026"/>
              <a:gd name="T32" fmla="*/ 2147483647 w 3654"/>
              <a:gd name="T33" fmla="*/ 2147483647 h 1026"/>
              <a:gd name="T34" fmla="*/ 2147483647 w 3654"/>
              <a:gd name="T35" fmla="*/ 2147483647 h 1026"/>
              <a:gd name="T36" fmla="*/ 2147483647 w 3654"/>
              <a:gd name="T37" fmla="*/ 2147483647 h 1026"/>
              <a:gd name="T38" fmla="*/ 2147483647 w 3654"/>
              <a:gd name="T39" fmla="*/ 2147483647 h 1026"/>
              <a:gd name="T40" fmla="*/ 2147483647 w 3654"/>
              <a:gd name="T41" fmla="*/ 2147483647 h 1026"/>
              <a:gd name="T42" fmla="*/ 2147483647 w 3654"/>
              <a:gd name="T43" fmla="*/ 2147483647 h 1026"/>
              <a:gd name="T44" fmla="*/ 2147483647 w 3654"/>
              <a:gd name="T45" fmla="*/ 2147483647 h 1026"/>
              <a:gd name="T46" fmla="*/ 2147483647 w 3654"/>
              <a:gd name="T47" fmla="*/ 2147483647 h 1026"/>
              <a:gd name="T48" fmla="*/ 2147483647 w 3654"/>
              <a:gd name="T49" fmla="*/ 2147483647 h 1026"/>
              <a:gd name="T50" fmla="*/ 2147483647 w 3654"/>
              <a:gd name="T51" fmla="*/ 2147483647 h 1026"/>
              <a:gd name="T52" fmla="*/ 2147483647 w 3654"/>
              <a:gd name="T53" fmla="*/ 2147483647 h 1026"/>
              <a:gd name="T54" fmla="*/ 2147483647 w 3654"/>
              <a:gd name="T55" fmla="*/ 2147483647 h 1026"/>
              <a:gd name="T56" fmla="*/ 2147483647 w 3654"/>
              <a:gd name="T57" fmla="*/ 2147483647 h 1026"/>
              <a:gd name="T58" fmla="*/ 2147483647 w 3654"/>
              <a:gd name="T59" fmla="*/ 2147483647 h 1026"/>
              <a:gd name="T60" fmla="*/ 2147483647 w 3654"/>
              <a:gd name="T61" fmla="*/ 2147483647 h 1026"/>
              <a:gd name="T62" fmla="*/ 2147483647 w 3654"/>
              <a:gd name="T63" fmla="*/ 2147483647 h 1026"/>
              <a:gd name="T64" fmla="*/ 2147483647 w 3654"/>
              <a:gd name="T65" fmla="*/ 2147483647 h 1026"/>
              <a:gd name="T66" fmla="*/ 2147483647 w 3654"/>
              <a:gd name="T67" fmla="*/ 2147483647 h 1026"/>
              <a:gd name="T68" fmla="*/ 2147483647 w 3654"/>
              <a:gd name="T69" fmla="*/ 2147483647 h 1026"/>
              <a:gd name="T70" fmla="*/ 2147483647 w 3654"/>
              <a:gd name="T71" fmla="*/ 2147483647 h 1026"/>
              <a:gd name="T72" fmla="*/ 2147483647 w 3654"/>
              <a:gd name="T73" fmla="*/ 2147483647 h 1026"/>
              <a:gd name="T74" fmla="*/ 2147483647 w 3654"/>
              <a:gd name="T75" fmla="*/ 2147483647 h 1026"/>
              <a:gd name="T76" fmla="*/ 2147483647 w 3654"/>
              <a:gd name="T77" fmla="*/ 2147483647 h 1026"/>
              <a:gd name="T78" fmla="*/ 2147483647 w 3654"/>
              <a:gd name="T79" fmla="*/ 2147483647 h 1026"/>
              <a:gd name="T80" fmla="*/ 2147483647 w 3654"/>
              <a:gd name="T81" fmla="*/ 2147483647 h 1026"/>
              <a:gd name="T82" fmla="*/ 2147483647 w 3654"/>
              <a:gd name="T83" fmla="*/ 2147483647 h 1026"/>
              <a:gd name="T84" fmla="*/ 2147483647 w 3654"/>
              <a:gd name="T85" fmla="*/ 2147483647 h 1026"/>
              <a:gd name="T86" fmla="*/ 2147483647 w 3654"/>
              <a:gd name="T87" fmla="*/ 2147483647 h 1026"/>
              <a:gd name="T88" fmla="*/ 2147483647 w 3654"/>
              <a:gd name="T89" fmla="*/ 2147483647 h 1026"/>
              <a:gd name="T90" fmla="*/ 0 w 3654"/>
              <a:gd name="T91" fmla="*/ 2147483647 h 1026"/>
              <a:gd name="T92" fmla="*/ 2147483647 w 3654"/>
              <a:gd name="T93" fmla="*/ 2147483647 h 10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54"/>
              <a:gd name="T142" fmla="*/ 0 h 1026"/>
              <a:gd name="T143" fmla="*/ 3654 w 3654"/>
              <a:gd name="T144" fmla="*/ 1026 h 10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54"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7" y="456"/>
                </a:lnTo>
                <a:lnTo>
                  <a:pt x="1004" y="447"/>
                </a:lnTo>
                <a:lnTo>
                  <a:pt x="2113" y="548"/>
                </a:lnTo>
                <a:lnTo>
                  <a:pt x="2868" y="653"/>
                </a:lnTo>
                <a:lnTo>
                  <a:pt x="2135" y="593"/>
                </a:lnTo>
                <a:lnTo>
                  <a:pt x="2120" y="593"/>
                </a:lnTo>
                <a:lnTo>
                  <a:pt x="778" y="539"/>
                </a:lnTo>
                <a:lnTo>
                  <a:pt x="1062" y="578"/>
                </a:lnTo>
                <a:lnTo>
                  <a:pt x="767" y="582"/>
                </a:lnTo>
                <a:lnTo>
                  <a:pt x="880" y="617"/>
                </a:lnTo>
                <a:lnTo>
                  <a:pt x="698" y="617"/>
                </a:lnTo>
                <a:lnTo>
                  <a:pt x="1110" y="706"/>
                </a:lnTo>
                <a:lnTo>
                  <a:pt x="512" y="681"/>
                </a:lnTo>
                <a:lnTo>
                  <a:pt x="1503" y="797"/>
                </a:lnTo>
                <a:lnTo>
                  <a:pt x="552" y="748"/>
                </a:lnTo>
                <a:lnTo>
                  <a:pt x="924" y="805"/>
                </a:lnTo>
                <a:lnTo>
                  <a:pt x="482" y="807"/>
                </a:lnTo>
                <a:lnTo>
                  <a:pt x="1821" y="862"/>
                </a:lnTo>
                <a:lnTo>
                  <a:pt x="2630" y="969"/>
                </a:lnTo>
                <a:lnTo>
                  <a:pt x="1761" y="900"/>
                </a:lnTo>
                <a:lnTo>
                  <a:pt x="272" y="867"/>
                </a:lnTo>
                <a:lnTo>
                  <a:pt x="1112" y="975"/>
                </a:lnTo>
                <a:lnTo>
                  <a:pt x="134" y="951"/>
                </a:lnTo>
                <a:lnTo>
                  <a:pt x="452" y="1017"/>
                </a:lnTo>
                <a:lnTo>
                  <a:pt x="0" y="1026"/>
                </a:lnTo>
                <a:lnTo>
                  <a:pt x="2" y="621"/>
                </a:lnTo>
                <a:close/>
              </a:path>
            </a:pathLst>
          </a:custGeom>
          <a:pattFill prst="pct25">
            <a:fgClr>
              <a:schemeClr val="tx2"/>
            </a:fgClr>
            <a:bgClr>
              <a:schemeClr val="bg1"/>
            </a:bgClr>
          </a:patt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2" name="Group 11"/>
          <p:cNvGrpSpPr>
            <a:grpSpLocks/>
          </p:cNvGrpSpPr>
          <p:nvPr/>
        </p:nvGrpSpPr>
        <p:grpSpPr bwMode="auto">
          <a:xfrm rot="-385665">
            <a:off x="4157663" y="1417638"/>
            <a:ext cx="200025" cy="65087"/>
            <a:chOff x="3134" y="1124"/>
            <a:chExt cx="264" cy="58"/>
          </a:xfrm>
        </p:grpSpPr>
        <p:sp>
          <p:nvSpPr>
            <p:cNvPr id="38574" name="Arc 12"/>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75" name="Arc 13"/>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76" name="Arc 14"/>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 name="Group 15"/>
          <p:cNvGrpSpPr>
            <a:grpSpLocks/>
          </p:cNvGrpSpPr>
          <p:nvPr/>
        </p:nvGrpSpPr>
        <p:grpSpPr bwMode="auto">
          <a:xfrm rot="-385665">
            <a:off x="4371975" y="1422400"/>
            <a:ext cx="196850" cy="65088"/>
            <a:chOff x="3416" y="1144"/>
            <a:chExt cx="262" cy="57"/>
          </a:xfrm>
        </p:grpSpPr>
        <p:sp>
          <p:nvSpPr>
            <p:cNvPr id="38571" name="Arc 16"/>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72" name="Arc 17"/>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73" name="Arc 18"/>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4" name="Group 19"/>
          <p:cNvGrpSpPr>
            <a:grpSpLocks/>
          </p:cNvGrpSpPr>
          <p:nvPr/>
        </p:nvGrpSpPr>
        <p:grpSpPr bwMode="auto">
          <a:xfrm rot="-385665">
            <a:off x="4278313" y="1419225"/>
            <a:ext cx="196850" cy="63500"/>
            <a:chOff x="3290" y="1135"/>
            <a:chExt cx="263" cy="55"/>
          </a:xfrm>
        </p:grpSpPr>
        <p:sp>
          <p:nvSpPr>
            <p:cNvPr id="38568" name="Arc 20"/>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9" name="Arc 21"/>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70" name="Arc 22"/>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5" name="Group 23"/>
          <p:cNvGrpSpPr>
            <a:grpSpLocks/>
          </p:cNvGrpSpPr>
          <p:nvPr/>
        </p:nvGrpSpPr>
        <p:grpSpPr bwMode="auto">
          <a:xfrm rot="-385665">
            <a:off x="4527550" y="1436688"/>
            <a:ext cx="195263" cy="63500"/>
            <a:chOff x="3624" y="1152"/>
            <a:chExt cx="262" cy="57"/>
          </a:xfrm>
        </p:grpSpPr>
        <p:sp>
          <p:nvSpPr>
            <p:cNvPr id="38565" name="Arc 24"/>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6" name="Arc 25"/>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7" name="Arc 26"/>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6" name="Group 27"/>
          <p:cNvGrpSpPr>
            <a:grpSpLocks/>
          </p:cNvGrpSpPr>
          <p:nvPr/>
        </p:nvGrpSpPr>
        <p:grpSpPr bwMode="auto">
          <a:xfrm rot="-385665">
            <a:off x="4449763" y="1420813"/>
            <a:ext cx="196850" cy="65087"/>
            <a:chOff x="3520" y="1148"/>
            <a:chExt cx="262" cy="57"/>
          </a:xfrm>
        </p:grpSpPr>
        <p:sp>
          <p:nvSpPr>
            <p:cNvPr id="38562" name="Arc 28"/>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3" name="Arc 29"/>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4" name="Arc 30"/>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7" name="Group 31"/>
          <p:cNvGrpSpPr>
            <a:grpSpLocks/>
          </p:cNvGrpSpPr>
          <p:nvPr/>
        </p:nvGrpSpPr>
        <p:grpSpPr bwMode="auto">
          <a:xfrm rot="599682">
            <a:off x="4605338" y="1443038"/>
            <a:ext cx="196850" cy="65087"/>
            <a:chOff x="3729" y="1156"/>
            <a:chExt cx="262" cy="57"/>
          </a:xfrm>
        </p:grpSpPr>
        <p:sp>
          <p:nvSpPr>
            <p:cNvPr id="38559" name="Arc 32"/>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0" name="Arc 33"/>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61" name="Arc 34"/>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8" name="Group 35"/>
          <p:cNvGrpSpPr>
            <a:grpSpLocks/>
          </p:cNvGrpSpPr>
          <p:nvPr/>
        </p:nvGrpSpPr>
        <p:grpSpPr bwMode="auto">
          <a:xfrm rot="-385665">
            <a:off x="3709988" y="1408113"/>
            <a:ext cx="196850" cy="66675"/>
            <a:chOff x="2574" y="1091"/>
            <a:chExt cx="262" cy="58"/>
          </a:xfrm>
        </p:grpSpPr>
        <p:sp>
          <p:nvSpPr>
            <p:cNvPr id="38556" name="Arc 36"/>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57" name="Arc 37"/>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58" name="Arc 38"/>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9" name="Group 39"/>
          <p:cNvGrpSpPr>
            <a:grpSpLocks/>
          </p:cNvGrpSpPr>
          <p:nvPr/>
        </p:nvGrpSpPr>
        <p:grpSpPr bwMode="auto">
          <a:xfrm rot="-385665">
            <a:off x="3848100" y="1411288"/>
            <a:ext cx="198438" cy="66675"/>
            <a:chOff x="2757" y="1102"/>
            <a:chExt cx="263" cy="58"/>
          </a:xfrm>
        </p:grpSpPr>
        <p:sp>
          <p:nvSpPr>
            <p:cNvPr id="38553" name="Arc 40"/>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54" name="Arc 41"/>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55" name="Arc 42"/>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0" name="Group 43"/>
          <p:cNvGrpSpPr>
            <a:grpSpLocks/>
          </p:cNvGrpSpPr>
          <p:nvPr/>
        </p:nvGrpSpPr>
        <p:grpSpPr bwMode="auto">
          <a:xfrm rot="-385665">
            <a:off x="4508500" y="1436688"/>
            <a:ext cx="195263" cy="63500"/>
            <a:chOff x="3600" y="1151"/>
            <a:chExt cx="260" cy="57"/>
          </a:xfrm>
        </p:grpSpPr>
        <p:sp>
          <p:nvSpPr>
            <p:cNvPr id="38550" name="Arc 44"/>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51" name="Arc 45"/>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52" name="Arc 46"/>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1" name="Group 47"/>
          <p:cNvGrpSpPr>
            <a:grpSpLocks/>
          </p:cNvGrpSpPr>
          <p:nvPr/>
        </p:nvGrpSpPr>
        <p:grpSpPr bwMode="auto">
          <a:xfrm rot="-385665">
            <a:off x="4387850" y="1412875"/>
            <a:ext cx="196850" cy="63500"/>
            <a:chOff x="3440" y="1137"/>
            <a:chExt cx="261" cy="56"/>
          </a:xfrm>
        </p:grpSpPr>
        <p:sp>
          <p:nvSpPr>
            <p:cNvPr id="38547" name="Arc 48"/>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8" name="Arc 49"/>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9" name="Arc 50"/>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2" name="Group 51"/>
          <p:cNvGrpSpPr>
            <a:grpSpLocks/>
          </p:cNvGrpSpPr>
          <p:nvPr/>
        </p:nvGrpSpPr>
        <p:grpSpPr bwMode="auto">
          <a:xfrm rot="-385665">
            <a:off x="4108450" y="1422400"/>
            <a:ext cx="195263" cy="65088"/>
            <a:chOff x="3075" y="1110"/>
            <a:chExt cx="261" cy="57"/>
          </a:xfrm>
        </p:grpSpPr>
        <p:sp>
          <p:nvSpPr>
            <p:cNvPr id="38544" name="Arc 52"/>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5" name="Arc 53"/>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6" name="Arc 54"/>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3" name="Group 55"/>
          <p:cNvGrpSpPr>
            <a:grpSpLocks/>
          </p:cNvGrpSpPr>
          <p:nvPr/>
        </p:nvGrpSpPr>
        <p:grpSpPr bwMode="auto">
          <a:xfrm>
            <a:off x="3905250" y="1414463"/>
            <a:ext cx="349250" cy="87312"/>
            <a:chOff x="2460" y="891"/>
            <a:chExt cx="220" cy="55"/>
          </a:xfrm>
        </p:grpSpPr>
        <p:grpSp>
          <p:nvGrpSpPr>
            <p:cNvPr id="14" name="Group 56"/>
            <p:cNvGrpSpPr>
              <a:grpSpLocks/>
            </p:cNvGrpSpPr>
            <p:nvPr/>
          </p:nvGrpSpPr>
          <p:grpSpPr bwMode="auto">
            <a:xfrm rot="-385665">
              <a:off x="2460" y="894"/>
              <a:ext cx="124" cy="40"/>
              <a:chOff x="2830" y="1113"/>
              <a:chExt cx="262" cy="56"/>
            </a:xfrm>
          </p:grpSpPr>
          <p:sp>
            <p:nvSpPr>
              <p:cNvPr id="38541" name="Arc 57"/>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2" name="Arc 58"/>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3" name="Arc 59"/>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5" name="Group 60"/>
            <p:cNvGrpSpPr>
              <a:grpSpLocks/>
            </p:cNvGrpSpPr>
            <p:nvPr/>
          </p:nvGrpSpPr>
          <p:grpSpPr bwMode="auto">
            <a:xfrm rot="-385665">
              <a:off x="2556" y="905"/>
              <a:ext cx="124" cy="41"/>
              <a:chOff x="3005" y="1120"/>
              <a:chExt cx="261" cy="58"/>
            </a:xfrm>
          </p:grpSpPr>
          <p:sp>
            <p:nvSpPr>
              <p:cNvPr id="38538" name="Arc 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39" name="Arc 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40" name="Arc 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6" name="Group 64"/>
            <p:cNvGrpSpPr>
              <a:grpSpLocks/>
            </p:cNvGrpSpPr>
            <p:nvPr/>
          </p:nvGrpSpPr>
          <p:grpSpPr bwMode="auto">
            <a:xfrm rot="-385665">
              <a:off x="2467" y="900"/>
              <a:ext cx="124" cy="41"/>
              <a:chOff x="2844" y="1123"/>
              <a:chExt cx="260" cy="56"/>
            </a:xfrm>
          </p:grpSpPr>
          <p:sp>
            <p:nvSpPr>
              <p:cNvPr id="38535" name="Arc 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36" name="Arc 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37" name="Arc 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7" name="Group 68"/>
            <p:cNvGrpSpPr>
              <a:grpSpLocks/>
            </p:cNvGrpSpPr>
            <p:nvPr/>
          </p:nvGrpSpPr>
          <p:grpSpPr bwMode="auto">
            <a:xfrm rot="-385665">
              <a:off x="2503" y="891"/>
              <a:ext cx="122" cy="41"/>
              <a:chOff x="2920" y="1108"/>
              <a:chExt cx="259" cy="58"/>
            </a:xfrm>
          </p:grpSpPr>
          <p:sp>
            <p:nvSpPr>
              <p:cNvPr id="38532" name="Arc 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33" name="Arc 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34" name="Arc 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grpSp>
        <p:nvGrpSpPr>
          <p:cNvPr id="18" name="Group 72"/>
          <p:cNvGrpSpPr>
            <a:grpSpLocks/>
          </p:cNvGrpSpPr>
          <p:nvPr/>
        </p:nvGrpSpPr>
        <p:grpSpPr bwMode="auto">
          <a:xfrm rot="-385665">
            <a:off x="4225925" y="1411288"/>
            <a:ext cx="195263" cy="68262"/>
            <a:chOff x="3265" y="1129"/>
            <a:chExt cx="262" cy="59"/>
          </a:xfrm>
        </p:grpSpPr>
        <p:sp>
          <p:nvSpPr>
            <p:cNvPr id="38525" name="Arc 73"/>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26" name="Arc 74"/>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27" name="Arc 75"/>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9" name="Group 76"/>
          <p:cNvGrpSpPr>
            <a:grpSpLocks/>
          </p:cNvGrpSpPr>
          <p:nvPr/>
        </p:nvGrpSpPr>
        <p:grpSpPr bwMode="auto">
          <a:xfrm rot="-385665">
            <a:off x="3621088" y="1408113"/>
            <a:ext cx="195262" cy="61912"/>
            <a:chOff x="2497" y="1085"/>
            <a:chExt cx="261" cy="55"/>
          </a:xfrm>
        </p:grpSpPr>
        <p:sp>
          <p:nvSpPr>
            <p:cNvPr id="38522" name="Arc 77"/>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23" name="Arc 78"/>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24" name="Arc 79"/>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0" name="Group 80"/>
          <p:cNvGrpSpPr>
            <a:grpSpLocks/>
          </p:cNvGrpSpPr>
          <p:nvPr/>
        </p:nvGrpSpPr>
        <p:grpSpPr bwMode="auto">
          <a:xfrm rot="-385665">
            <a:off x="3759200" y="1398588"/>
            <a:ext cx="198438" cy="63500"/>
            <a:chOff x="2640" y="1086"/>
            <a:chExt cx="263" cy="56"/>
          </a:xfrm>
        </p:grpSpPr>
        <p:sp>
          <p:nvSpPr>
            <p:cNvPr id="38519" name="Arc 81"/>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20" name="Arc 82"/>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21" name="Arc 83"/>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1" name="Group 84"/>
          <p:cNvGrpSpPr>
            <a:grpSpLocks/>
          </p:cNvGrpSpPr>
          <p:nvPr/>
        </p:nvGrpSpPr>
        <p:grpSpPr bwMode="auto">
          <a:xfrm rot="-385665">
            <a:off x="3338513" y="1423988"/>
            <a:ext cx="204787" cy="74612"/>
            <a:chOff x="2053" y="1058"/>
            <a:chExt cx="274" cy="66"/>
          </a:xfrm>
        </p:grpSpPr>
        <p:sp>
          <p:nvSpPr>
            <p:cNvPr id="38516" name="Arc 85"/>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17" name="Arc 86"/>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18" name="Arc 87"/>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2" name="Group 88"/>
          <p:cNvGrpSpPr>
            <a:grpSpLocks/>
          </p:cNvGrpSpPr>
          <p:nvPr/>
        </p:nvGrpSpPr>
        <p:grpSpPr bwMode="auto">
          <a:xfrm rot="-385665">
            <a:off x="3244850" y="1406525"/>
            <a:ext cx="204788" cy="77788"/>
            <a:chOff x="1932" y="1036"/>
            <a:chExt cx="274" cy="68"/>
          </a:xfrm>
        </p:grpSpPr>
        <p:sp>
          <p:nvSpPr>
            <p:cNvPr id="38513" name="Arc 89"/>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14" name="Arc 90"/>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15" name="Arc 91"/>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3" name="Group 92"/>
          <p:cNvGrpSpPr>
            <a:grpSpLocks/>
          </p:cNvGrpSpPr>
          <p:nvPr/>
        </p:nvGrpSpPr>
        <p:grpSpPr bwMode="auto">
          <a:xfrm rot="-385665">
            <a:off x="3097213" y="1400175"/>
            <a:ext cx="203200" cy="76200"/>
            <a:chOff x="1729" y="1031"/>
            <a:chExt cx="273" cy="67"/>
          </a:xfrm>
        </p:grpSpPr>
        <p:sp>
          <p:nvSpPr>
            <p:cNvPr id="38510" name="Arc 93"/>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11" name="Arc 94"/>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12" name="Arc 95"/>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4" name="Group 96"/>
          <p:cNvGrpSpPr>
            <a:grpSpLocks/>
          </p:cNvGrpSpPr>
          <p:nvPr/>
        </p:nvGrpSpPr>
        <p:grpSpPr bwMode="auto">
          <a:xfrm rot="-385665">
            <a:off x="3113088" y="1408113"/>
            <a:ext cx="204787" cy="74612"/>
            <a:chOff x="1752" y="1038"/>
            <a:chExt cx="273" cy="66"/>
          </a:xfrm>
        </p:grpSpPr>
        <p:sp>
          <p:nvSpPr>
            <p:cNvPr id="38507" name="Arc 97"/>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8" name="Arc 98"/>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9" name="Arc 99"/>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5" name="Group 100"/>
          <p:cNvGrpSpPr>
            <a:grpSpLocks/>
          </p:cNvGrpSpPr>
          <p:nvPr/>
        </p:nvGrpSpPr>
        <p:grpSpPr bwMode="auto">
          <a:xfrm rot="-385665">
            <a:off x="3017838" y="1401763"/>
            <a:ext cx="203200" cy="77787"/>
            <a:chOff x="1625" y="1026"/>
            <a:chExt cx="273" cy="68"/>
          </a:xfrm>
        </p:grpSpPr>
        <p:sp>
          <p:nvSpPr>
            <p:cNvPr id="38504" name="Arc 101"/>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5" name="Arc 102"/>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6" name="Arc 103"/>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6" name="Group 104"/>
          <p:cNvGrpSpPr>
            <a:grpSpLocks/>
          </p:cNvGrpSpPr>
          <p:nvPr/>
        </p:nvGrpSpPr>
        <p:grpSpPr bwMode="auto">
          <a:xfrm rot="-385665">
            <a:off x="2938463" y="1403350"/>
            <a:ext cx="204787" cy="74613"/>
            <a:chOff x="1520" y="1021"/>
            <a:chExt cx="274" cy="66"/>
          </a:xfrm>
        </p:grpSpPr>
        <p:sp>
          <p:nvSpPr>
            <p:cNvPr id="38501" name="Arc 105"/>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2" name="Arc 106"/>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3" name="Arc 107"/>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7" name="Group 108"/>
          <p:cNvGrpSpPr>
            <a:grpSpLocks/>
          </p:cNvGrpSpPr>
          <p:nvPr/>
        </p:nvGrpSpPr>
        <p:grpSpPr bwMode="auto">
          <a:xfrm rot="-385665">
            <a:off x="3246438" y="1430338"/>
            <a:ext cx="201612" cy="77787"/>
            <a:chOff x="1928" y="1056"/>
            <a:chExt cx="271" cy="69"/>
          </a:xfrm>
        </p:grpSpPr>
        <p:sp>
          <p:nvSpPr>
            <p:cNvPr id="38498" name="Arc 109"/>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9" name="Arc 110"/>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500" name="Arc 111"/>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8" name="Group 112"/>
          <p:cNvGrpSpPr>
            <a:grpSpLocks/>
          </p:cNvGrpSpPr>
          <p:nvPr/>
        </p:nvGrpSpPr>
        <p:grpSpPr bwMode="auto">
          <a:xfrm rot="-385665">
            <a:off x="2703513" y="1400175"/>
            <a:ext cx="201612" cy="76200"/>
            <a:chOff x="1212" y="1001"/>
            <a:chExt cx="271" cy="67"/>
          </a:xfrm>
        </p:grpSpPr>
        <p:sp>
          <p:nvSpPr>
            <p:cNvPr id="38495" name="Arc 113"/>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6" name="Arc 114"/>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7" name="Arc 115"/>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29" name="Group 116"/>
          <p:cNvGrpSpPr>
            <a:grpSpLocks/>
          </p:cNvGrpSpPr>
          <p:nvPr/>
        </p:nvGrpSpPr>
        <p:grpSpPr bwMode="auto">
          <a:xfrm rot="-385665">
            <a:off x="2606675" y="1398588"/>
            <a:ext cx="203200" cy="76200"/>
            <a:chOff x="1084" y="991"/>
            <a:chExt cx="273" cy="67"/>
          </a:xfrm>
        </p:grpSpPr>
        <p:sp>
          <p:nvSpPr>
            <p:cNvPr id="38492" name="Arc 117"/>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3" name="Arc 118"/>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4" name="Arc 119"/>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0" name="Group 120"/>
          <p:cNvGrpSpPr>
            <a:grpSpLocks/>
          </p:cNvGrpSpPr>
          <p:nvPr/>
        </p:nvGrpSpPr>
        <p:grpSpPr bwMode="auto">
          <a:xfrm rot="-385665">
            <a:off x="2768600" y="1416050"/>
            <a:ext cx="203200" cy="74613"/>
            <a:chOff x="1300" y="1012"/>
            <a:chExt cx="272" cy="65"/>
          </a:xfrm>
        </p:grpSpPr>
        <p:sp>
          <p:nvSpPr>
            <p:cNvPr id="38489" name="Arc 121"/>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0" name="Arc 122"/>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91" name="Arc 123"/>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1" name="Group 124"/>
          <p:cNvGrpSpPr>
            <a:grpSpLocks/>
          </p:cNvGrpSpPr>
          <p:nvPr/>
        </p:nvGrpSpPr>
        <p:grpSpPr bwMode="auto">
          <a:xfrm rot="-385665">
            <a:off x="2505075" y="1393825"/>
            <a:ext cx="206375" cy="73025"/>
            <a:chOff x="952" y="980"/>
            <a:chExt cx="273" cy="65"/>
          </a:xfrm>
        </p:grpSpPr>
        <p:sp>
          <p:nvSpPr>
            <p:cNvPr id="38486" name="Arc 125"/>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87" name="Arc 126"/>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88" name="Arc 127"/>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28" name="Group 128"/>
          <p:cNvGrpSpPr>
            <a:grpSpLocks/>
          </p:cNvGrpSpPr>
          <p:nvPr/>
        </p:nvGrpSpPr>
        <p:grpSpPr bwMode="auto">
          <a:xfrm rot="-385665">
            <a:off x="2867025" y="1416050"/>
            <a:ext cx="204788" cy="76200"/>
            <a:chOff x="1429" y="1017"/>
            <a:chExt cx="274" cy="68"/>
          </a:xfrm>
        </p:grpSpPr>
        <p:sp>
          <p:nvSpPr>
            <p:cNvPr id="38483" name="Arc 129"/>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84" name="Arc 130"/>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85" name="Arc 131"/>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29" name="Group 132"/>
          <p:cNvGrpSpPr>
            <a:grpSpLocks/>
          </p:cNvGrpSpPr>
          <p:nvPr/>
        </p:nvGrpSpPr>
        <p:grpSpPr bwMode="auto">
          <a:xfrm rot="-385665">
            <a:off x="2384425" y="1373188"/>
            <a:ext cx="201613" cy="76200"/>
            <a:chOff x="707" y="957"/>
            <a:chExt cx="269" cy="68"/>
          </a:xfrm>
        </p:grpSpPr>
        <p:sp>
          <p:nvSpPr>
            <p:cNvPr id="38480" name="Arc 133"/>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81" name="Arc 134"/>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82" name="Arc 135"/>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30" name="Group 136"/>
          <p:cNvGrpSpPr>
            <a:grpSpLocks/>
          </p:cNvGrpSpPr>
          <p:nvPr/>
        </p:nvGrpSpPr>
        <p:grpSpPr bwMode="auto">
          <a:xfrm rot="-385665">
            <a:off x="2419350" y="1387475"/>
            <a:ext cx="204788" cy="77788"/>
            <a:chOff x="828" y="967"/>
            <a:chExt cx="270" cy="68"/>
          </a:xfrm>
        </p:grpSpPr>
        <p:sp>
          <p:nvSpPr>
            <p:cNvPr id="38477" name="Arc 137"/>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8" name="Arc 138"/>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9" name="Arc 139"/>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31" name="Group 140"/>
          <p:cNvGrpSpPr>
            <a:grpSpLocks/>
          </p:cNvGrpSpPr>
          <p:nvPr/>
        </p:nvGrpSpPr>
        <p:grpSpPr bwMode="auto">
          <a:xfrm rot="-385665">
            <a:off x="2284413" y="1366838"/>
            <a:ext cx="204787" cy="76200"/>
            <a:chOff x="578" y="951"/>
            <a:chExt cx="274" cy="66"/>
          </a:xfrm>
        </p:grpSpPr>
        <p:sp>
          <p:nvSpPr>
            <p:cNvPr id="38474" name="Arc 141"/>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5" name="Arc 142"/>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6" name="Arc 143"/>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77" name="Group 144"/>
          <p:cNvGrpSpPr>
            <a:grpSpLocks/>
          </p:cNvGrpSpPr>
          <p:nvPr/>
        </p:nvGrpSpPr>
        <p:grpSpPr bwMode="auto">
          <a:xfrm rot="-385665">
            <a:off x="2355850" y="1373188"/>
            <a:ext cx="204788" cy="76200"/>
            <a:chOff x="669" y="956"/>
            <a:chExt cx="272" cy="66"/>
          </a:xfrm>
        </p:grpSpPr>
        <p:sp>
          <p:nvSpPr>
            <p:cNvPr id="38471" name="Arc 145"/>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2" name="Arc 146"/>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3" name="Arc 147"/>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78" name="Group 148"/>
          <p:cNvGrpSpPr>
            <a:grpSpLocks/>
          </p:cNvGrpSpPr>
          <p:nvPr/>
        </p:nvGrpSpPr>
        <p:grpSpPr bwMode="auto">
          <a:xfrm rot="-385665">
            <a:off x="2630488" y="1397000"/>
            <a:ext cx="203200" cy="76200"/>
            <a:chOff x="1115" y="992"/>
            <a:chExt cx="273" cy="67"/>
          </a:xfrm>
        </p:grpSpPr>
        <p:sp>
          <p:nvSpPr>
            <p:cNvPr id="38468" name="Arc 149"/>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9" name="Arc 150"/>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70" name="Arc 151"/>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79" name="Group 152"/>
          <p:cNvGrpSpPr>
            <a:grpSpLocks/>
          </p:cNvGrpSpPr>
          <p:nvPr/>
        </p:nvGrpSpPr>
        <p:grpSpPr bwMode="auto">
          <a:xfrm rot="-385665">
            <a:off x="3509963" y="1411288"/>
            <a:ext cx="206375" cy="74612"/>
            <a:chOff x="2285" y="1058"/>
            <a:chExt cx="274" cy="66"/>
          </a:xfrm>
        </p:grpSpPr>
        <p:sp>
          <p:nvSpPr>
            <p:cNvPr id="38465" name="Arc 153"/>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6" name="Arc 154"/>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7" name="Arc 155"/>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0" name="Group 156"/>
          <p:cNvGrpSpPr>
            <a:grpSpLocks/>
          </p:cNvGrpSpPr>
          <p:nvPr/>
        </p:nvGrpSpPr>
        <p:grpSpPr bwMode="auto">
          <a:xfrm rot="-385665">
            <a:off x="3419475" y="1392238"/>
            <a:ext cx="204788" cy="77787"/>
            <a:chOff x="2164" y="1036"/>
            <a:chExt cx="274" cy="68"/>
          </a:xfrm>
        </p:grpSpPr>
        <p:sp>
          <p:nvSpPr>
            <p:cNvPr id="38462" name="Arc 157"/>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3" name="Arc 158"/>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4" name="Arc 159"/>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1" name="Group 160"/>
          <p:cNvGrpSpPr>
            <a:grpSpLocks/>
          </p:cNvGrpSpPr>
          <p:nvPr/>
        </p:nvGrpSpPr>
        <p:grpSpPr bwMode="auto">
          <a:xfrm rot="-385665">
            <a:off x="3267075" y="1398588"/>
            <a:ext cx="203200" cy="76200"/>
            <a:chOff x="1961" y="1031"/>
            <a:chExt cx="273" cy="67"/>
          </a:xfrm>
        </p:grpSpPr>
        <p:sp>
          <p:nvSpPr>
            <p:cNvPr id="38459" name="Arc 161"/>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0" name="Arc 162"/>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61" name="Arc 163"/>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2" name="Group 164"/>
          <p:cNvGrpSpPr>
            <a:grpSpLocks/>
          </p:cNvGrpSpPr>
          <p:nvPr/>
        </p:nvGrpSpPr>
        <p:grpSpPr bwMode="auto">
          <a:xfrm rot="-385665">
            <a:off x="3282950" y="1406525"/>
            <a:ext cx="204788" cy="74613"/>
            <a:chOff x="1984" y="1038"/>
            <a:chExt cx="273" cy="66"/>
          </a:xfrm>
        </p:grpSpPr>
        <p:sp>
          <p:nvSpPr>
            <p:cNvPr id="38456" name="Arc 165"/>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57" name="Arc 166"/>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58" name="Arc 167"/>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3" name="Group 168"/>
          <p:cNvGrpSpPr>
            <a:grpSpLocks/>
          </p:cNvGrpSpPr>
          <p:nvPr/>
        </p:nvGrpSpPr>
        <p:grpSpPr bwMode="auto">
          <a:xfrm rot="-385665">
            <a:off x="3189288" y="1400175"/>
            <a:ext cx="203200" cy="77788"/>
            <a:chOff x="1857" y="1026"/>
            <a:chExt cx="273" cy="68"/>
          </a:xfrm>
        </p:grpSpPr>
        <p:sp>
          <p:nvSpPr>
            <p:cNvPr id="38453" name="Arc 169"/>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54" name="Arc 170"/>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55" name="Arc 171"/>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4" name="Group 172"/>
          <p:cNvGrpSpPr>
            <a:grpSpLocks/>
          </p:cNvGrpSpPr>
          <p:nvPr/>
        </p:nvGrpSpPr>
        <p:grpSpPr bwMode="auto">
          <a:xfrm rot="-385665">
            <a:off x="3113088" y="1387475"/>
            <a:ext cx="204787" cy="76200"/>
            <a:chOff x="1752" y="1021"/>
            <a:chExt cx="274" cy="66"/>
          </a:xfrm>
        </p:grpSpPr>
        <p:sp>
          <p:nvSpPr>
            <p:cNvPr id="38450" name="Arc 173"/>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51" name="Arc 174"/>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52" name="Arc 175"/>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5" name="Group 176"/>
          <p:cNvGrpSpPr>
            <a:grpSpLocks/>
          </p:cNvGrpSpPr>
          <p:nvPr/>
        </p:nvGrpSpPr>
        <p:grpSpPr bwMode="auto">
          <a:xfrm rot="-385665">
            <a:off x="3419475" y="1414463"/>
            <a:ext cx="201613" cy="79375"/>
            <a:chOff x="2160" y="1056"/>
            <a:chExt cx="271" cy="69"/>
          </a:xfrm>
        </p:grpSpPr>
        <p:sp>
          <p:nvSpPr>
            <p:cNvPr id="38447" name="Arc 177"/>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8" name="Arc 178"/>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9" name="Arc 179"/>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6" name="Group 180"/>
          <p:cNvGrpSpPr>
            <a:grpSpLocks/>
          </p:cNvGrpSpPr>
          <p:nvPr/>
        </p:nvGrpSpPr>
        <p:grpSpPr bwMode="auto">
          <a:xfrm rot="-385665">
            <a:off x="2876550" y="1395413"/>
            <a:ext cx="201613" cy="77787"/>
            <a:chOff x="1444" y="1001"/>
            <a:chExt cx="271" cy="67"/>
          </a:xfrm>
        </p:grpSpPr>
        <p:sp>
          <p:nvSpPr>
            <p:cNvPr id="38444" name="Arc 181"/>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5" name="Arc 182"/>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6" name="Arc 183"/>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7" name="Group 184"/>
          <p:cNvGrpSpPr>
            <a:grpSpLocks/>
          </p:cNvGrpSpPr>
          <p:nvPr/>
        </p:nvGrpSpPr>
        <p:grpSpPr bwMode="auto">
          <a:xfrm rot="-385665">
            <a:off x="2779713" y="1392238"/>
            <a:ext cx="203200" cy="76200"/>
            <a:chOff x="1316" y="991"/>
            <a:chExt cx="273" cy="67"/>
          </a:xfrm>
        </p:grpSpPr>
        <p:sp>
          <p:nvSpPr>
            <p:cNvPr id="38441" name="Arc 185"/>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2" name="Arc 186"/>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3" name="Arc 187"/>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8" name="Group 188"/>
          <p:cNvGrpSpPr>
            <a:grpSpLocks/>
          </p:cNvGrpSpPr>
          <p:nvPr/>
        </p:nvGrpSpPr>
        <p:grpSpPr bwMode="auto">
          <a:xfrm rot="-385665">
            <a:off x="2946400" y="1392238"/>
            <a:ext cx="203200" cy="73025"/>
            <a:chOff x="1532" y="1012"/>
            <a:chExt cx="272" cy="65"/>
          </a:xfrm>
        </p:grpSpPr>
        <p:sp>
          <p:nvSpPr>
            <p:cNvPr id="38438" name="Arc 189"/>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9" name="Arc 190"/>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40" name="Arc 191"/>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89" name="Group 192"/>
          <p:cNvGrpSpPr>
            <a:grpSpLocks/>
          </p:cNvGrpSpPr>
          <p:nvPr/>
        </p:nvGrpSpPr>
        <p:grpSpPr bwMode="auto">
          <a:xfrm rot="-385665">
            <a:off x="2678113" y="1377950"/>
            <a:ext cx="204787" cy="74613"/>
            <a:chOff x="1184" y="980"/>
            <a:chExt cx="273" cy="65"/>
          </a:xfrm>
        </p:grpSpPr>
        <p:sp>
          <p:nvSpPr>
            <p:cNvPr id="38435" name="Arc 193"/>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6" name="Arc 194"/>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7" name="Arc 195"/>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90" name="Group 196"/>
          <p:cNvGrpSpPr>
            <a:grpSpLocks/>
          </p:cNvGrpSpPr>
          <p:nvPr/>
        </p:nvGrpSpPr>
        <p:grpSpPr bwMode="auto">
          <a:xfrm rot="-385665">
            <a:off x="3043238" y="1389063"/>
            <a:ext cx="206375" cy="77787"/>
            <a:chOff x="1661" y="1017"/>
            <a:chExt cx="274" cy="68"/>
          </a:xfrm>
        </p:grpSpPr>
        <p:sp>
          <p:nvSpPr>
            <p:cNvPr id="38432" name="Arc 197"/>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3" name="Arc 198"/>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4" name="Arc 199"/>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591" name="Group 200"/>
          <p:cNvGrpSpPr>
            <a:grpSpLocks/>
          </p:cNvGrpSpPr>
          <p:nvPr/>
        </p:nvGrpSpPr>
        <p:grpSpPr bwMode="auto">
          <a:xfrm rot="-385665">
            <a:off x="2490788" y="1368425"/>
            <a:ext cx="203200" cy="77788"/>
            <a:chOff x="939" y="957"/>
            <a:chExt cx="269" cy="68"/>
          </a:xfrm>
        </p:grpSpPr>
        <p:sp>
          <p:nvSpPr>
            <p:cNvPr id="38429" name="Arc 201"/>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0" name="Arc 202"/>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31" name="Arc 203"/>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888" name="Group 204"/>
          <p:cNvGrpSpPr>
            <a:grpSpLocks/>
          </p:cNvGrpSpPr>
          <p:nvPr/>
        </p:nvGrpSpPr>
        <p:grpSpPr bwMode="auto">
          <a:xfrm rot="-385665">
            <a:off x="2582863" y="1371600"/>
            <a:ext cx="204787" cy="77788"/>
            <a:chOff x="1060" y="967"/>
            <a:chExt cx="270" cy="68"/>
          </a:xfrm>
        </p:grpSpPr>
        <p:sp>
          <p:nvSpPr>
            <p:cNvPr id="38426" name="Arc 205"/>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27" name="Arc 206"/>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28" name="Arc 207"/>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889" name="Group 208"/>
          <p:cNvGrpSpPr>
            <a:grpSpLocks/>
          </p:cNvGrpSpPr>
          <p:nvPr/>
        </p:nvGrpSpPr>
        <p:grpSpPr bwMode="auto">
          <a:xfrm rot="-385665">
            <a:off x="2395538" y="1376363"/>
            <a:ext cx="204787" cy="76200"/>
            <a:chOff x="810" y="951"/>
            <a:chExt cx="274" cy="66"/>
          </a:xfrm>
        </p:grpSpPr>
        <p:sp>
          <p:nvSpPr>
            <p:cNvPr id="38423" name="Arc 209"/>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24" name="Arc 210"/>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25" name="Arc 211"/>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899" name="Group 212"/>
          <p:cNvGrpSpPr>
            <a:grpSpLocks/>
          </p:cNvGrpSpPr>
          <p:nvPr/>
        </p:nvGrpSpPr>
        <p:grpSpPr bwMode="auto">
          <a:xfrm rot="-385665">
            <a:off x="2463800" y="1368425"/>
            <a:ext cx="203200" cy="74613"/>
            <a:chOff x="901" y="956"/>
            <a:chExt cx="272" cy="66"/>
          </a:xfrm>
        </p:grpSpPr>
        <p:sp>
          <p:nvSpPr>
            <p:cNvPr id="38420" name="Arc 213"/>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21" name="Arc 214"/>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22" name="Arc 215"/>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0" name="Group 216"/>
          <p:cNvGrpSpPr>
            <a:grpSpLocks/>
          </p:cNvGrpSpPr>
          <p:nvPr/>
        </p:nvGrpSpPr>
        <p:grpSpPr bwMode="auto">
          <a:xfrm rot="-385665">
            <a:off x="2801938" y="1392238"/>
            <a:ext cx="204787" cy="76200"/>
            <a:chOff x="1347" y="992"/>
            <a:chExt cx="273" cy="67"/>
          </a:xfrm>
        </p:grpSpPr>
        <p:sp>
          <p:nvSpPr>
            <p:cNvPr id="38417" name="Arc 217"/>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8" name="Arc 218"/>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9" name="Arc 219"/>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48" name="Arc 220"/>
          <p:cNvSpPr>
            <a:spLocks noChangeAspect="1"/>
          </p:cNvSpPr>
          <p:nvPr/>
        </p:nvSpPr>
        <p:spPr bwMode="auto">
          <a:xfrm rot="-120000">
            <a:off x="5016500" y="13684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49" name="Arc 221"/>
          <p:cNvSpPr>
            <a:spLocks noChangeAspect="1"/>
          </p:cNvSpPr>
          <p:nvPr/>
        </p:nvSpPr>
        <p:spPr bwMode="auto">
          <a:xfrm rot="-120000">
            <a:off x="5148263" y="13890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01" name="Group 222"/>
          <p:cNvGrpSpPr>
            <a:grpSpLocks noChangeAspect="1"/>
          </p:cNvGrpSpPr>
          <p:nvPr/>
        </p:nvGrpSpPr>
        <p:grpSpPr bwMode="auto">
          <a:xfrm>
            <a:off x="5192713" y="1373188"/>
            <a:ext cx="74612" cy="217487"/>
            <a:chOff x="4579" y="1161"/>
            <a:chExt cx="94" cy="274"/>
          </a:xfrm>
        </p:grpSpPr>
        <p:sp>
          <p:nvSpPr>
            <p:cNvPr id="38414" name="Arc 223"/>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5" name="Arc 224"/>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6" name="Arc 225"/>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51" name="Arc 226"/>
          <p:cNvSpPr>
            <a:spLocks noChangeAspect="1"/>
          </p:cNvSpPr>
          <p:nvPr/>
        </p:nvSpPr>
        <p:spPr bwMode="auto">
          <a:xfrm rot="-120000">
            <a:off x="4830763" y="13700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52" name="Arc 227"/>
          <p:cNvSpPr>
            <a:spLocks noChangeAspect="1"/>
          </p:cNvSpPr>
          <p:nvPr/>
        </p:nvSpPr>
        <p:spPr bwMode="auto">
          <a:xfrm rot="-120000">
            <a:off x="4806950" y="14128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02" name="Group 228"/>
          <p:cNvGrpSpPr>
            <a:grpSpLocks noChangeAspect="1"/>
          </p:cNvGrpSpPr>
          <p:nvPr/>
        </p:nvGrpSpPr>
        <p:grpSpPr bwMode="auto">
          <a:xfrm>
            <a:off x="5172075" y="1387475"/>
            <a:ext cx="74613" cy="217488"/>
            <a:chOff x="4553" y="1211"/>
            <a:chExt cx="94" cy="274"/>
          </a:xfrm>
        </p:grpSpPr>
        <p:sp>
          <p:nvSpPr>
            <p:cNvPr id="38411" name="Arc 229"/>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2" name="Arc 230"/>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3" name="Arc 231"/>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3" name="Group 232"/>
          <p:cNvGrpSpPr>
            <a:grpSpLocks noChangeAspect="1"/>
          </p:cNvGrpSpPr>
          <p:nvPr/>
        </p:nvGrpSpPr>
        <p:grpSpPr bwMode="auto">
          <a:xfrm>
            <a:off x="5143500" y="1343025"/>
            <a:ext cx="74613" cy="217488"/>
            <a:chOff x="4516" y="1156"/>
            <a:chExt cx="94" cy="273"/>
          </a:xfrm>
        </p:grpSpPr>
        <p:sp>
          <p:nvSpPr>
            <p:cNvPr id="38408" name="Arc 233"/>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9" name="Arc 234"/>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10" name="Arc 235"/>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4" name="Group 236"/>
          <p:cNvGrpSpPr>
            <a:grpSpLocks noChangeAspect="1"/>
          </p:cNvGrpSpPr>
          <p:nvPr/>
        </p:nvGrpSpPr>
        <p:grpSpPr bwMode="auto">
          <a:xfrm>
            <a:off x="5245100" y="1392238"/>
            <a:ext cx="76200" cy="219075"/>
            <a:chOff x="4645" y="1217"/>
            <a:chExt cx="95" cy="277"/>
          </a:xfrm>
        </p:grpSpPr>
        <p:sp>
          <p:nvSpPr>
            <p:cNvPr id="38405" name="Arc 237"/>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6" name="Arc 238"/>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7" name="Arc 239"/>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5" name="Group 240"/>
          <p:cNvGrpSpPr>
            <a:grpSpLocks noChangeAspect="1"/>
          </p:cNvGrpSpPr>
          <p:nvPr/>
        </p:nvGrpSpPr>
        <p:grpSpPr bwMode="auto">
          <a:xfrm>
            <a:off x="5118100" y="1341438"/>
            <a:ext cx="74613" cy="215900"/>
            <a:chOff x="4485" y="1154"/>
            <a:chExt cx="93" cy="272"/>
          </a:xfrm>
        </p:grpSpPr>
        <p:sp>
          <p:nvSpPr>
            <p:cNvPr id="38402" name="Arc 241"/>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3" name="Arc 242"/>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4" name="Arc 243"/>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6" name="Group 244"/>
          <p:cNvGrpSpPr>
            <a:grpSpLocks noChangeAspect="1"/>
          </p:cNvGrpSpPr>
          <p:nvPr/>
        </p:nvGrpSpPr>
        <p:grpSpPr bwMode="auto">
          <a:xfrm>
            <a:off x="5087938" y="1333500"/>
            <a:ext cx="73025" cy="217488"/>
            <a:chOff x="4451" y="1096"/>
            <a:chExt cx="92" cy="273"/>
          </a:xfrm>
        </p:grpSpPr>
        <p:sp>
          <p:nvSpPr>
            <p:cNvPr id="38399" name="Arc 245"/>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0" name="Arc 246"/>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401" name="Arc 247"/>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58" name="Arc 248"/>
          <p:cNvSpPr>
            <a:spLocks noChangeAspect="1"/>
          </p:cNvSpPr>
          <p:nvPr/>
        </p:nvSpPr>
        <p:spPr bwMode="auto">
          <a:xfrm rot="-120000">
            <a:off x="5035550" y="13589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07" name="Group 249"/>
          <p:cNvGrpSpPr>
            <a:grpSpLocks noChangeAspect="1"/>
          </p:cNvGrpSpPr>
          <p:nvPr/>
        </p:nvGrpSpPr>
        <p:grpSpPr bwMode="auto">
          <a:xfrm>
            <a:off x="5062538" y="1331913"/>
            <a:ext cx="74612" cy="215900"/>
            <a:chOff x="4419" y="1093"/>
            <a:chExt cx="93" cy="273"/>
          </a:xfrm>
        </p:grpSpPr>
        <p:sp>
          <p:nvSpPr>
            <p:cNvPr id="38396" name="Arc 250"/>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97" name="Arc 251"/>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98" name="Arc 252"/>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8" name="Group 253"/>
          <p:cNvGrpSpPr>
            <a:grpSpLocks noChangeAspect="1"/>
          </p:cNvGrpSpPr>
          <p:nvPr/>
        </p:nvGrpSpPr>
        <p:grpSpPr bwMode="auto">
          <a:xfrm>
            <a:off x="5029200" y="1368425"/>
            <a:ext cx="73025" cy="215900"/>
            <a:chOff x="4356" y="1087"/>
            <a:chExt cx="92" cy="272"/>
          </a:xfrm>
        </p:grpSpPr>
        <p:sp>
          <p:nvSpPr>
            <p:cNvPr id="38393" name="Arc 254"/>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94" name="Arc 255"/>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95" name="Arc 256"/>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09" name="Group 257"/>
          <p:cNvGrpSpPr>
            <a:grpSpLocks noChangeAspect="1"/>
          </p:cNvGrpSpPr>
          <p:nvPr/>
        </p:nvGrpSpPr>
        <p:grpSpPr bwMode="auto">
          <a:xfrm>
            <a:off x="5218113" y="1392238"/>
            <a:ext cx="74612" cy="217487"/>
            <a:chOff x="4611" y="1217"/>
            <a:chExt cx="93" cy="274"/>
          </a:xfrm>
        </p:grpSpPr>
        <p:sp>
          <p:nvSpPr>
            <p:cNvPr id="38390" name="Arc 258"/>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91" name="Arc 259"/>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92" name="Arc 260"/>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62" name="Arc 261"/>
          <p:cNvSpPr>
            <a:spLocks noChangeAspect="1"/>
          </p:cNvSpPr>
          <p:nvPr/>
        </p:nvSpPr>
        <p:spPr bwMode="auto">
          <a:xfrm rot="-450511">
            <a:off x="4733925" y="13303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63" name="Arc 262"/>
          <p:cNvSpPr>
            <a:spLocks noChangeAspect="1"/>
          </p:cNvSpPr>
          <p:nvPr/>
        </p:nvSpPr>
        <p:spPr bwMode="auto">
          <a:xfrm rot="-450511">
            <a:off x="4870450" y="13858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10" name="Group 263"/>
          <p:cNvGrpSpPr>
            <a:grpSpLocks noChangeAspect="1"/>
          </p:cNvGrpSpPr>
          <p:nvPr/>
        </p:nvGrpSpPr>
        <p:grpSpPr bwMode="auto">
          <a:xfrm rot="-390511">
            <a:off x="4919663" y="1347788"/>
            <a:ext cx="82550" cy="161925"/>
            <a:chOff x="4362" y="1124"/>
            <a:chExt cx="104" cy="204"/>
          </a:xfrm>
        </p:grpSpPr>
        <p:sp>
          <p:nvSpPr>
            <p:cNvPr id="38387" name="Arc 264"/>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8" name="Arc 265"/>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9" name="Arc 266"/>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65" name="Arc 267"/>
          <p:cNvSpPr>
            <a:spLocks noChangeAspect="1"/>
          </p:cNvSpPr>
          <p:nvPr/>
        </p:nvSpPr>
        <p:spPr bwMode="auto">
          <a:xfrm rot="-450511">
            <a:off x="4706938" y="13350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66" name="Arc 268"/>
          <p:cNvSpPr>
            <a:spLocks noChangeAspect="1"/>
          </p:cNvSpPr>
          <p:nvPr/>
        </p:nvSpPr>
        <p:spPr bwMode="auto">
          <a:xfrm rot="-450511">
            <a:off x="4703763" y="13319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11" name="Group 269"/>
          <p:cNvGrpSpPr>
            <a:grpSpLocks noChangeAspect="1"/>
          </p:cNvGrpSpPr>
          <p:nvPr/>
        </p:nvGrpSpPr>
        <p:grpSpPr bwMode="auto">
          <a:xfrm rot="-390511">
            <a:off x="4897438" y="1382713"/>
            <a:ext cx="82550" cy="161925"/>
            <a:chOff x="4328" y="1166"/>
            <a:chExt cx="103" cy="205"/>
          </a:xfrm>
        </p:grpSpPr>
        <p:sp>
          <p:nvSpPr>
            <p:cNvPr id="38384" name="Arc 270"/>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5" name="Arc 271"/>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6" name="Arc 272"/>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12" name="Group 273"/>
          <p:cNvGrpSpPr>
            <a:grpSpLocks noChangeAspect="1"/>
          </p:cNvGrpSpPr>
          <p:nvPr/>
        </p:nvGrpSpPr>
        <p:grpSpPr bwMode="auto">
          <a:xfrm rot="-390511">
            <a:off x="4865688" y="1352550"/>
            <a:ext cx="80962" cy="163513"/>
            <a:chOff x="4294" y="1125"/>
            <a:chExt cx="102" cy="205"/>
          </a:xfrm>
        </p:grpSpPr>
        <p:sp>
          <p:nvSpPr>
            <p:cNvPr id="38381" name="Arc 274"/>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2" name="Arc 275"/>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3" name="Arc 276"/>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13" name="Group 277"/>
          <p:cNvGrpSpPr>
            <a:grpSpLocks noChangeAspect="1"/>
          </p:cNvGrpSpPr>
          <p:nvPr/>
        </p:nvGrpSpPr>
        <p:grpSpPr bwMode="auto">
          <a:xfrm rot="-390511">
            <a:off x="4978400" y="1370013"/>
            <a:ext cx="80963" cy="163512"/>
            <a:chOff x="4431" y="1163"/>
            <a:chExt cx="102" cy="205"/>
          </a:xfrm>
        </p:grpSpPr>
        <p:sp>
          <p:nvSpPr>
            <p:cNvPr id="38378" name="Arc 278"/>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9" name="Arc 279"/>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80" name="Arc 280"/>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14" name="Group 281"/>
          <p:cNvGrpSpPr>
            <a:grpSpLocks noChangeAspect="1"/>
          </p:cNvGrpSpPr>
          <p:nvPr/>
        </p:nvGrpSpPr>
        <p:grpSpPr bwMode="auto">
          <a:xfrm rot="-390511">
            <a:off x="4840288" y="1357313"/>
            <a:ext cx="80962" cy="161925"/>
            <a:chOff x="4259" y="1126"/>
            <a:chExt cx="102" cy="205"/>
          </a:xfrm>
        </p:grpSpPr>
        <p:sp>
          <p:nvSpPr>
            <p:cNvPr id="38375" name="Arc 282"/>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6" name="Arc 283"/>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7" name="Arc 284"/>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15" name="Group 285"/>
          <p:cNvGrpSpPr>
            <a:grpSpLocks noChangeAspect="1"/>
          </p:cNvGrpSpPr>
          <p:nvPr/>
        </p:nvGrpSpPr>
        <p:grpSpPr bwMode="auto">
          <a:xfrm rot="-390511">
            <a:off x="4791075" y="1352550"/>
            <a:ext cx="82550" cy="161925"/>
            <a:chOff x="4224" y="1086"/>
            <a:chExt cx="103" cy="205"/>
          </a:xfrm>
        </p:grpSpPr>
        <p:sp>
          <p:nvSpPr>
            <p:cNvPr id="38372" name="Arc 286"/>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3" name="Arc 287"/>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4" name="Arc 288"/>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72" name="Arc 289"/>
          <p:cNvSpPr>
            <a:spLocks noChangeAspect="1"/>
          </p:cNvSpPr>
          <p:nvPr/>
        </p:nvSpPr>
        <p:spPr bwMode="auto">
          <a:xfrm rot="-450511">
            <a:off x="4737100" y="13589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16" name="Group 290"/>
          <p:cNvGrpSpPr>
            <a:grpSpLocks noChangeAspect="1"/>
          </p:cNvGrpSpPr>
          <p:nvPr/>
        </p:nvGrpSpPr>
        <p:grpSpPr bwMode="auto">
          <a:xfrm rot="-390511">
            <a:off x="4767263" y="1355725"/>
            <a:ext cx="80962" cy="161925"/>
            <a:chOff x="4192" y="1089"/>
            <a:chExt cx="102" cy="204"/>
          </a:xfrm>
        </p:grpSpPr>
        <p:sp>
          <p:nvSpPr>
            <p:cNvPr id="38369" name="Arc 291"/>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0" name="Arc 292"/>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71" name="Arc 293"/>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17" name="Group 294"/>
          <p:cNvGrpSpPr>
            <a:grpSpLocks noChangeAspect="1"/>
          </p:cNvGrpSpPr>
          <p:nvPr/>
        </p:nvGrpSpPr>
        <p:grpSpPr bwMode="auto">
          <a:xfrm rot="-390511">
            <a:off x="4713288" y="1362075"/>
            <a:ext cx="80962" cy="161925"/>
            <a:chOff x="4123" y="1089"/>
            <a:chExt cx="102" cy="204"/>
          </a:xfrm>
        </p:grpSpPr>
        <p:sp>
          <p:nvSpPr>
            <p:cNvPr id="38366" name="Arc 295"/>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67" name="Arc 296"/>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68" name="Arc 297"/>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18" name="Group 298"/>
          <p:cNvGrpSpPr>
            <a:grpSpLocks noChangeAspect="1"/>
          </p:cNvGrpSpPr>
          <p:nvPr/>
        </p:nvGrpSpPr>
        <p:grpSpPr bwMode="auto">
          <a:xfrm rot="-390511">
            <a:off x="4945063" y="1376363"/>
            <a:ext cx="82550" cy="161925"/>
            <a:chOff x="4390" y="1165"/>
            <a:chExt cx="104" cy="203"/>
          </a:xfrm>
        </p:grpSpPr>
        <p:sp>
          <p:nvSpPr>
            <p:cNvPr id="38363" name="Arc 299"/>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64" name="Arc 300"/>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65" name="Arc 301"/>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7976" name="Freeform 302" descr="25%"/>
          <p:cNvSpPr>
            <a:spLocks noChangeAspect="1"/>
          </p:cNvSpPr>
          <p:nvPr/>
        </p:nvSpPr>
        <p:spPr bwMode="auto">
          <a:xfrm>
            <a:off x="1514475" y="6937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7977" name="Text Box 303"/>
          <p:cNvSpPr txBox="1">
            <a:spLocks noChangeArrowheads="1"/>
          </p:cNvSpPr>
          <p:nvPr/>
        </p:nvSpPr>
        <p:spPr bwMode="auto">
          <a:xfrm>
            <a:off x="2768600" y="1008063"/>
            <a:ext cx="1957388"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backbarrier marsh</a:t>
            </a:r>
          </a:p>
        </p:txBody>
      </p:sp>
      <p:sp>
        <p:nvSpPr>
          <p:cNvPr id="37978" name="Text Box 304"/>
          <p:cNvSpPr txBox="1">
            <a:spLocks noChangeArrowheads="1"/>
          </p:cNvSpPr>
          <p:nvPr/>
        </p:nvSpPr>
        <p:spPr bwMode="auto">
          <a:xfrm>
            <a:off x="6416675" y="1166813"/>
            <a:ext cx="849313"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lagoon</a:t>
            </a:r>
          </a:p>
        </p:txBody>
      </p:sp>
      <p:sp>
        <p:nvSpPr>
          <p:cNvPr id="37979" name="Text Box 305"/>
          <p:cNvSpPr txBox="1">
            <a:spLocks noChangeAspect="1" noChangeArrowheads="1"/>
          </p:cNvSpPr>
          <p:nvPr/>
        </p:nvSpPr>
        <p:spPr bwMode="auto">
          <a:xfrm>
            <a:off x="1620838" y="3652838"/>
            <a:ext cx="1250950" cy="300037"/>
          </a:xfrm>
          <a:prstGeom prst="rect">
            <a:avLst/>
          </a:prstGeom>
          <a:noFill/>
          <a:ln w="12700">
            <a:noFill/>
            <a:miter lim="800000"/>
            <a:headEnd/>
            <a:tailEnd/>
          </a:ln>
        </p:spPr>
        <p:txBody>
          <a:bodyPr wrap="none" lIns="101882" tIns="50941" rIns="101882" bIns="50941">
            <a:spAutoFit/>
          </a:bodyPr>
          <a:lstStyle/>
          <a:p>
            <a:pPr marL="0" marR="0" lvl="0" indent="0" algn="l" defTabSz="1019175"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Arial" charset="0"/>
                <a:ea typeface="+mn-ea"/>
                <a:cs typeface="Arial" charset="0"/>
              </a:rPr>
              <a:t>barrier beach</a:t>
            </a:r>
          </a:p>
        </p:txBody>
      </p:sp>
      <p:sp>
        <p:nvSpPr>
          <p:cNvPr id="37980" name="Freeform 306" descr="25%"/>
          <p:cNvSpPr>
            <a:spLocks noChangeAspect="1"/>
          </p:cNvSpPr>
          <p:nvPr/>
        </p:nvSpPr>
        <p:spPr bwMode="auto">
          <a:xfrm>
            <a:off x="368300" y="4679950"/>
            <a:ext cx="5842000" cy="1628775"/>
          </a:xfrm>
          <a:custGeom>
            <a:avLst/>
            <a:gdLst>
              <a:gd name="T0" fmla="*/ 2147483647 w 3680"/>
              <a:gd name="T1" fmla="*/ 2147483647 h 1026"/>
              <a:gd name="T2" fmla="*/ 2147483647 w 3680"/>
              <a:gd name="T3" fmla="*/ 2147483647 h 1026"/>
              <a:gd name="T4" fmla="*/ 2147483647 w 3680"/>
              <a:gd name="T5" fmla="*/ 0 h 1026"/>
              <a:gd name="T6" fmla="*/ 2147483647 w 3680"/>
              <a:gd name="T7" fmla="*/ 2147483647 h 1026"/>
              <a:gd name="T8" fmla="*/ 2147483647 w 3680"/>
              <a:gd name="T9" fmla="*/ 2147483647 h 1026"/>
              <a:gd name="T10" fmla="*/ 2147483647 w 3680"/>
              <a:gd name="T11" fmla="*/ 2147483647 h 1026"/>
              <a:gd name="T12" fmla="*/ 2147483647 w 3680"/>
              <a:gd name="T13" fmla="*/ 2147483647 h 1026"/>
              <a:gd name="T14" fmla="*/ 2147483647 w 3680"/>
              <a:gd name="T15" fmla="*/ 2147483647 h 1026"/>
              <a:gd name="T16" fmla="*/ 2147483647 w 3680"/>
              <a:gd name="T17" fmla="*/ 2147483647 h 1026"/>
              <a:gd name="T18" fmla="*/ 2147483647 w 3680"/>
              <a:gd name="T19" fmla="*/ 2147483647 h 1026"/>
              <a:gd name="T20" fmla="*/ 2147483647 w 3680"/>
              <a:gd name="T21" fmla="*/ 2147483647 h 1026"/>
              <a:gd name="T22" fmla="*/ 2147483647 w 3680"/>
              <a:gd name="T23" fmla="*/ 2147483647 h 1026"/>
              <a:gd name="T24" fmla="*/ 2147483647 w 3680"/>
              <a:gd name="T25" fmla="*/ 2147483647 h 1026"/>
              <a:gd name="T26" fmla="*/ 2147483647 w 3680"/>
              <a:gd name="T27" fmla="*/ 2147483647 h 1026"/>
              <a:gd name="T28" fmla="*/ 2147483647 w 3680"/>
              <a:gd name="T29" fmla="*/ 2147483647 h 1026"/>
              <a:gd name="T30" fmla="*/ 2147483647 w 3680"/>
              <a:gd name="T31" fmla="*/ 2147483647 h 1026"/>
              <a:gd name="T32" fmla="*/ 2147483647 w 3680"/>
              <a:gd name="T33" fmla="*/ 2147483647 h 1026"/>
              <a:gd name="T34" fmla="*/ 2147483647 w 3680"/>
              <a:gd name="T35" fmla="*/ 2147483647 h 1026"/>
              <a:gd name="T36" fmla="*/ 2147483647 w 3680"/>
              <a:gd name="T37" fmla="*/ 2147483647 h 1026"/>
              <a:gd name="T38" fmla="*/ 2147483647 w 3680"/>
              <a:gd name="T39" fmla="*/ 2147483647 h 1026"/>
              <a:gd name="T40" fmla="*/ 2147483647 w 3680"/>
              <a:gd name="T41" fmla="*/ 2147483647 h 1026"/>
              <a:gd name="T42" fmla="*/ 2147483647 w 3680"/>
              <a:gd name="T43" fmla="*/ 2147483647 h 1026"/>
              <a:gd name="T44" fmla="*/ 2147483647 w 3680"/>
              <a:gd name="T45" fmla="*/ 2147483647 h 1026"/>
              <a:gd name="T46" fmla="*/ 2147483647 w 3680"/>
              <a:gd name="T47" fmla="*/ 2147483647 h 1026"/>
              <a:gd name="T48" fmla="*/ 2147483647 w 3680"/>
              <a:gd name="T49" fmla="*/ 2147483647 h 1026"/>
              <a:gd name="T50" fmla="*/ 2147483647 w 3680"/>
              <a:gd name="T51" fmla="*/ 2147483647 h 1026"/>
              <a:gd name="T52" fmla="*/ 2147483647 w 3680"/>
              <a:gd name="T53" fmla="*/ 2147483647 h 1026"/>
              <a:gd name="T54" fmla="*/ 2147483647 w 3680"/>
              <a:gd name="T55" fmla="*/ 2147483647 h 1026"/>
              <a:gd name="T56" fmla="*/ 2147483647 w 3680"/>
              <a:gd name="T57" fmla="*/ 2147483647 h 1026"/>
              <a:gd name="T58" fmla="*/ 2147483647 w 3680"/>
              <a:gd name="T59" fmla="*/ 2147483647 h 1026"/>
              <a:gd name="T60" fmla="*/ 2147483647 w 3680"/>
              <a:gd name="T61" fmla="*/ 2147483647 h 1026"/>
              <a:gd name="T62" fmla="*/ 2147483647 w 3680"/>
              <a:gd name="T63" fmla="*/ 2147483647 h 1026"/>
              <a:gd name="T64" fmla="*/ 2147483647 w 3680"/>
              <a:gd name="T65" fmla="*/ 2147483647 h 1026"/>
              <a:gd name="T66" fmla="*/ 2147483647 w 3680"/>
              <a:gd name="T67" fmla="*/ 2147483647 h 1026"/>
              <a:gd name="T68" fmla="*/ 2147483647 w 3680"/>
              <a:gd name="T69" fmla="*/ 2147483647 h 1026"/>
              <a:gd name="T70" fmla="*/ 2147483647 w 3680"/>
              <a:gd name="T71" fmla="*/ 2147483647 h 1026"/>
              <a:gd name="T72" fmla="*/ 2147483647 w 3680"/>
              <a:gd name="T73" fmla="*/ 2147483647 h 1026"/>
              <a:gd name="T74" fmla="*/ 2147483647 w 3680"/>
              <a:gd name="T75" fmla="*/ 2147483647 h 1026"/>
              <a:gd name="T76" fmla="*/ 2147483647 w 3680"/>
              <a:gd name="T77" fmla="*/ 2147483647 h 1026"/>
              <a:gd name="T78" fmla="*/ 2147483647 w 3680"/>
              <a:gd name="T79" fmla="*/ 2147483647 h 1026"/>
              <a:gd name="T80" fmla="*/ 2147483647 w 3680"/>
              <a:gd name="T81" fmla="*/ 2147483647 h 1026"/>
              <a:gd name="T82" fmla="*/ 2147483647 w 3680"/>
              <a:gd name="T83" fmla="*/ 2147483647 h 1026"/>
              <a:gd name="T84" fmla="*/ 2147483647 w 3680"/>
              <a:gd name="T85" fmla="*/ 2147483647 h 1026"/>
              <a:gd name="T86" fmla="*/ 2147483647 w 3680"/>
              <a:gd name="T87" fmla="*/ 2147483647 h 1026"/>
              <a:gd name="T88" fmla="*/ 2147483647 w 3680"/>
              <a:gd name="T89" fmla="*/ 2147483647 h 1026"/>
              <a:gd name="T90" fmla="*/ 2147483647 w 3680"/>
              <a:gd name="T91" fmla="*/ 2147483647 h 1026"/>
              <a:gd name="T92" fmla="*/ 2147483647 w 3680"/>
              <a:gd name="T93" fmla="*/ 2147483647 h 1026"/>
              <a:gd name="T94" fmla="*/ 2147483647 w 3680"/>
              <a:gd name="T95" fmla="*/ 2147483647 h 1026"/>
              <a:gd name="T96" fmla="*/ 0 w 3680"/>
              <a:gd name="T97" fmla="*/ 2147483647 h 1026"/>
              <a:gd name="T98" fmla="*/ 2147483647 w 3680"/>
              <a:gd name="T99" fmla="*/ 2147483647 h 10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80"/>
              <a:gd name="T151" fmla="*/ 0 h 1026"/>
              <a:gd name="T152" fmla="*/ 3680 w 3680"/>
              <a:gd name="T153" fmla="*/ 1026 h 10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80"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4" y="449"/>
                </a:lnTo>
                <a:lnTo>
                  <a:pt x="1004" y="447"/>
                </a:lnTo>
                <a:lnTo>
                  <a:pt x="2170" y="517"/>
                </a:lnTo>
                <a:lnTo>
                  <a:pt x="3240" y="636"/>
                </a:lnTo>
                <a:lnTo>
                  <a:pt x="3664" y="714"/>
                </a:lnTo>
                <a:lnTo>
                  <a:pt x="3126" y="688"/>
                </a:lnTo>
                <a:lnTo>
                  <a:pt x="3680" y="766"/>
                </a:lnTo>
                <a:lnTo>
                  <a:pt x="2848" y="724"/>
                </a:lnTo>
                <a:lnTo>
                  <a:pt x="3528" y="804"/>
                </a:lnTo>
                <a:lnTo>
                  <a:pt x="2888" y="788"/>
                </a:lnTo>
                <a:lnTo>
                  <a:pt x="3430" y="870"/>
                </a:lnTo>
                <a:lnTo>
                  <a:pt x="3294" y="872"/>
                </a:lnTo>
                <a:lnTo>
                  <a:pt x="3192" y="868"/>
                </a:lnTo>
                <a:lnTo>
                  <a:pt x="2976" y="852"/>
                </a:lnTo>
                <a:lnTo>
                  <a:pt x="2592" y="836"/>
                </a:lnTo>
                <a:lnTo>
                  <a:pt x="3264" y="916"/>
                </a:lnTo>
                <a:lnTo>
                  <a:pt x="2713" y="901"/>
                </a:lnTo>
                <a:lnTo>
                  <a:pt x="2541" y="901"/>
                </a:lnTo>
                <a:lnTo>
                  <a:pt x="2444" y="901"/>
                </a:lnTo>
                <a:lnTo>
                  <a:pt x="2268" y="898"/>
                </a:lnTo>
                <a:lnTo>
                  <a:pt x="2794" y="952"/>
                </a:lnTo>
                <a:lnTo>
                  <a:pt x="1702" y="929"/>
                </a:lnTo>
                <a:lnTo>
                  <a:pt x="977" y="931"/>
                </a:lnTo>
                <a:lnTo>
                  <a:pt x="828" y="946"/>
                </a:lnTo>
                <a:lnTo>
                  <a:pt x="1114" y="948"/>
                </a:lnTo>
                <a:lnTo>
                  <a:pt x="134" y="951"/>
                </a:lnTo>
                <a:lnTo>
                  <a:pt x="730" y="1006"/>
                </a:lnTo>
                <a:lnTo>
                  <a:pt x="0" y="1026"/>
                </a:lnTo>
                <a:lnTo>
                  <a:pt x="2" y="621"/>
                </a:lnTo>
                <a:close/>
              </a:path>
            </a:pathLst>
          </a:custGeom>
          <a:pattFill prst="pct25">
            <a:fgClr>
              <a:schemeClr val="tx2"/>
            </a:fgClr>
            <a:bgClr>
              <a:schemeClr val="bg1"/>
            </a:bgClr>
          </a:patt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7919" name="Group 307"/>
          <p:cNvGrpSpPr>
            <a:grpSpLocks/>
          </p:cNvGrpSpPr>
          <p:nvPr/>
        </p:nvGrpSpPr>
        <p:grpSpPr bwMode="auto">
          <a:xfrm rot="-385665">
            <a:off x="3867150" y="4670425"/>
            <a:ext cx="196850" cy="63500"/>
            <a:chOff x="2830" y="1113"/>
            <a:chExt cx="262" cy="56"/>
          </a:xfrm>
        </p:grpSpPr>
        <p:sp>
          <p:nvSpPr>
            <p:cNvPr id="38360" name="Arc 308"/>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61" name="Arc 309"/>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62" name="Arc 310"/>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0" name="Group 311"/>
          <p:cNvGrpSpPr>
            <a:grpSpLocks/>
          </p:cNvGrpSpPr>
          <p:nvPr/>
        </p:nvGrpSpPr>
        <p:grpSpPr bwMode="auto">
          <a:xfrm rot="-385665">
            <a:off x="4019550" y="4687888"/>
            <a:ext cx="196850" cy="65087"/>
            <a:chOff x="3005" y="1120"/>
            <a:chExt cx="261" cy="58"/>
          </a:xfrm>
        </p:grpSpPr>
        <p:sp>
          <p:nvSpPr>
            <p:cNvPr id="38357" name="Arc 312"/>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8" name="Arc 313"/>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9" name="Arc 314"/>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1" name="Group 315"/>
          <p:cNvGrpSpPr>
            <a:grpSpLocks/>
          </p:cNvGrpSpPr>
          <p:nvPr/>
        </p:nvGrpSpPr>
        <p:grpSpPr bwMode="auto">
          <a:xfrm rot="-385665">
            <a:off x="4119563" y="4668838"/>
            <a:ext cx="200025" cy="65087"/>
            <a:chOff x="3134" y="1124"/>
            <a:chExt cx="264" cy="58"/>
          </a:xfrm>
        </p:grpSpPr>
        <p:sp>
          <p:nvSpPr>
            <p:cNvPr id="38354" name="Arc 316"/>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5" name="Arc 317"/>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6" name="Arc 318"/>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2" name="Group 319"/>
          <p:cNvGrpSpPr>
            <a:grpSpLocks/>
          </p:cNvGrpSpPr>
          <p:nvPr/>
        </p:nvGrpSpPr>
        <p:grpSpPr bwMode="auto">
          <a:xfrm rot="-385665">
            <a:off x="4333875" y="4673600"/>
            <a:ext cx="196850" cy="65088"/>
            <a:chOff x="3416" y="1144"/>
            <a:chExt cx="262" cy="57"/>
          </a:xfrm>
        </p:grpSpPr>
        <p:sp>
          <p:nvSpPr>
            <p:cNvPr id="38351" name="Arc 320"/>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2" name="Arc 321"/>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3" name="Arc 322"/>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3" name="Group 323"/>
          <p:cNvGrpSpPr>
            <a:grpSpLocks/>
          </p:cNvGrpSpPr>
          <p:nvPr/>
        </p:nvGrpSpPr>
        <p:grpSpPr bwMode="auto">
          <a:xfrm rot="-385665">
            <a:off x="4240213" y="4670425"/>
            <a:ext cx="196850" cy="63500"/>
            <a:chOff x="3290" y="1135"/>
            <a:chExt cx="263" cy="55"/>
          </a:xfrm>
        </p:grpSpPr>
        <p:sp>
          <p:nvSpPr>
            <p:cNvPr id="38348" name="Arc 324"/>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9" name="Arc 325"/>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50" name="Arc 326"/>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4" name="Group 327"/>
          <p:cNvGrpSpPr>
            <a:grpSpLocks/>
          </p:cNvGrpSpPr>
          <p:nvPr/>
        </p:nvGrpSpPr>
        <p:grpSpPr bwMode="auto">
          <a:xfrm rot="-385665">
            <a:off x="4489450" y="4687888"/>
            <a:ext cx="195263" cy="63500"/>
            <a:chOff x="3624" y="1152"/>
            <a:chExt cx="262" cy="57"/>
          </a:xfrm>
        </p:grpSpPr>
        <p:sp>
          <p:nvSpPr>
            <p:cNvPr id="38345" name="Arc 328"/>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6" name="Arc 329"/>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7" name="Arc 330"/>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5" name="Group 331"/>
          <p:cNvGrpSpPr>
            <a:grpSpLocks/>
          </p:cNvGrpSpPr>
          <p:nvPr/>
        </p:nvGrpSpPr>
        <p:grpSpPr bwMode="auto">
          <a:xfrm rot="-385665">
            <a:off x="4411663" y="4672013"/>
            <a:ext cx="196850" cy="65087"/>
            <a:chOff x="3520" y="1148"/>
            <a:chExt cx="262" cy="57"/>
          </a:xfrm>
        </p:grpSpPr>
        <p:sp>
          <p:nvSpPr>
            <p:cNvPr id="38342" name="Arc 332"/>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3" name="Arc 333"/>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4" name="Arc 334"/>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6" name="Group 335"/>
          <p:cNvGrpSpPr>
            <a:grpSpLocks/>
          </p:cNvGrpSpPr>
          <p:nvPr/>
        </p:nvGrpSpPr>
        <p:grpSpPr bwMode="auto">
          <a:xfrm rot="599682">
            <a:off x="4567238" y="4694238"/>
            <a:ext cx="196850" cy="65087"/>
            <a:chOff x="3729" y="1156"/>
            <a:chExt cx="262" cy="57"/>
          </a:xfrm>
        </p:grpSpPr>
        <p:sp>
          <p:nvSpPr>
            <p:cNvPr id="38339" name="Arc 336"/>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0" name="Arc 337"/>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41" name="Arc 338"/>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7" name="Group 339"/>
          <p:cNvGrpSpPr>
            <a:grpSpLocks/>
          </p:cNvGrpSpPr>
          <p:nvPr/>
        </p:nvGrpSpPr>
        <p:grpSpPr bwMode="auto">
          <a:xfrm rot="-385665">
            <a:off x="3671888" y="4659313"/>
            <a:ext cx="196850" cy="66675"/>
            <a:chOff x="2574" y="1091"/>
            <a:chExt cx="262" cy="58"/>
          </a:xfrm>
        </p:grpSpPr>
        <p:sp>
          <p:nvSpPr>
            <p:cNvPr id="38336" name="Arc 340"/>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37" name="Arc 341"/>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38" name="Arc 342"/>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8" name="Group 343"/>
          <p:cNvGrpSpPr>
            <a:grpSpLocks/>
          </p:cNvGrpSpPr>
          <p:nvPr/>
        </p:nvGrpSpPr>
        <p:grpSpPr bwMode="auto">
          <a:xfrm rot="-385665">
            <a:off x="3810000" y="4662488"/>
            <a:ext cx="198438" cy="66675"/>
            <a:chOff x="2757" y="1102"/>
            <a:chExt cx="263" cy="58"/>
          </a:xfrm>
        </p:grpSpPr>
        <p:sp>
          <p:nvSpPr>
            <p:cNvPr id="38333" name="Arc 344"/>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34" name="Arc 345"/>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35" name="Arc 346"/>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29" name="Group 347"/>
          <p:cNvGrpSpPr>
            <a:grpSpLocks/>
          </p:cNvGrpSpPr>
          <p:nvPr/>
        </p:nvGrpSpPr>
        <p:grpSpPr bwMode="auto">
          <a:xfrm rot="-385665">
            <a:off x="4470400" y="4687888"/>
            <a:ext cx="195263" cy="63500"/>
            <a:chOff x="3600" y="1151"/>
            <a:chExt cx="260" cy="57"/>
          </a:xfrm>
        </p:grpSpPr>
        <p:sp>
          <p:nvSpPr>
            <p:cNvPr id="38330" name="Arc 348"/>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31" name="Arc 349"/>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32" name="Arc 350"/>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0" name="Group 351"/>
          <p:cNvGrpSpPr>
            <a:grpSpLocks/>
          </p:cNvGrpSpPr>
          <p:nvPr/>
        </p:nvGrpSpPr>
        <p:grpSpPr bwMode="auto">
          <a:xfrm rot="-385665">
            <a:off x="4349750" y="4664075"/>
            <a:ext cx="196850" cy="63500"/>
            <a:chOff x="3440" y="1137"/>
            <a:chExt cx="261" cy="56"/>
          </a:xfrm>
        </p:grpSpPr>
        <p:sp>
          <p:nvSpPr>
            <p:cNvPr id="38327" name="Arc 352"/>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8" name="Arc 353"/>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9" name="Arc 354"/>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1" name="Group 355"/>
          <p:cNvGrpSpPr>
            <a:grpSpLocks/>
          </p:cNvGrpSpPr>
          <p:nvPr/>
        </p:nvGrpSpPr>
        <p:grpSpPr bwMode="auto">
          <a:xfrm rot="-385665">
            <a:off x="4070350" y="4673600"/>
            <a:ext cx="195263" cy="65088"/>
            <a:chOff x="3075" y="1110"/>
            <a:chExt cx="261" cy="57"/>
          </a:xfrm>
        </p:grpSpPr>
        <p:sp>
          <p:nvSpPr>
            <p:cNvPr id="38324" name="Arc 356"/>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5" name="Arc 357"/>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6" name="Arc 358"/>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2" name="Group 359"/>
          <p:cNvGrpSpPr>
            <a:grpSpLocks/>
          </p:cNvGrpSpPr>
          <p:nvPr/>
        </p:nvGrpSpPr>
        <p:grpSpPr bwMode="auto">
          <a:xfrm rot="-385665">
            <a:off x="3878263" y="4679950"/>
            <a:ext cx="196850" cy="65088"/>
            <a:chOff x="2844" y="1123"/>
            <a:chExt cx="260" cy="56"/>
          </a:xfrm>
        </p:grpSpPr>
        <p:sp>
          <p:nvSpPr>
            <p:cNvPr id="38321" name="Arc 360"/>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2" name="Arc 361"/>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3" name="Arc 362"/>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3" name="Group 363"/>
          <p:cNvGrpSpPr>
            <a:grpSpLocks/>
          </p:cNvGrpSpPr>
          <p:nvPr/>
        </p:nvGrpSpPr>
        <p:grpSpPr bwMode="auto">
          <a:xfrm rot="-385665">
            <a:off x="3935413" y="4665663"/>
            <a:ext cx="193675" cy="65087"/>
            <a:chOff x="2920" y="1108"/>
            <a:chExt cx="259" cy="58"/>
          </a:xfrm>
        </p:grpSpPr>
        <p:sp>
          <p:nvSpPr>
            <p:cNvPr id="38318" name="Arc 364"/>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9" name="Arc 365"/>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20" name="Arc 366"/>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4" name="Group 367"/>
          <p:cNvGrpSpPr>
            <a:grpSpLocks/>
          </p:cNvGrpSpPr>
          <p:nvPr/>
        </p:nvGrpSpPr>
        <p:grpSpPr bwMode="auto">
          <a:xfrm rot="-385665">
            <a:off x="4187825" y="4662488"/>
            <a:ext cx="195263" cy="68262"/>
            <a:chOff x="3265" y="1129"/>
            <a:chExt cx="262" cy="59"/>
          </a:xfrm>
        </p:grpSpPr>
        <p:sp>
          <p:nvSpPr>
            <p:cNvPr id="38315" name="Arc 368"/>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6" name="Arc 369"/>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7" name="Arc 370"/>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5" name="Group 371"/>
          <p:cNvGrpSpPr>
            <a:grpSpLocks/>
          </p:cNvGrpSpPr>
          <p:nvPr/>
        </p:nvGrpSpPr>
        <p:grpSpPr bwMode="auto">
          <a:xfrm rot="-385665">
            <a:off x="3582988" y="4659313"/>
            <a:ext cx="195262" cy="61912"/>
            <a:chOff x="2497" y="1085"/>
            <a:chExt cx="261" cy="55"/>
          </a:xfrm>
        </p:grpSpPr>
        <p:sp>
          <p:nvSpPr>
            <p:cNvPr id="38312" name="Arc 372"/>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3" name="Arc 373"/>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4" name="Arc 374"/>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6" name="Group 375"/>
          <p:cNvGrpSpPr>
            <a:grpSpLocks/>
          </p:cNvGrpSpPr>
          <p:nvPr/>
        </p:nvGrpSpPr>
        <p:grpSpPr bwMode="auto">
          <a:xfrm rot="-385665">
            <a:off x="3721100" y="4649788"/>
            <a:ext cx="198438" cy="63500"/>
            <a:chOff x="2640" y="1086"/>
            <a:chExt cx="263" cy="56"/>
          </a:xfrm>
        </p:grpSpPr>
        <p:sp>
          <p:nvSpPr>
            <p:cNvPr id="38309" name="Arc 376"/>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0" name="Arc 377"/>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11" name="Arc 378"/>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7" name="Group 379"/>
          <p:cNvGrpSpPr>
            <a:grpSpLocks/>
          </p:cNvGrpSpPr>
          <p:nvPr/>
        </p:nvGrpSpPr>
        <p:grpSpPr bwMode="auto">
          <a:xfrm rot="-385665">
            <a:off x="3300413" y="4675188"/>
            <a:ext cx="204787" cy="74612"/>
            <a:chOff x="2053" y="1058"/>
            <a:chExt cx="274" cy="66"/>
          </a:xfrm>
        </p:grpSpPr>
        <p:sp>
          <p:nvSpPr>
            <p:cNvPr id="38306" name="Arc 380"/>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07" name="Arc 381"/>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08" name="Arc 382"/>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8" name="Group 383"/>
          <p:cNvGrpSpPr>
            <a:grpSpLocks/>
          </p:cNvGrpSpPr>
          <p:nvPr/>
        </p:nvGrpSpPr>
        <p:grpSpPr bwMode="auto">
          <a:xfrm rot="-385665">
            <a:off x="3206750" y="4657725"/>
            <a:ext cx="204788" cy="77788"/>
            <a:chOff x="1932" y="1036"/>
            <a:chExt cx="274" cy="68"/>
          </a:xfrm>
        </p:grpSpPr>
        <p:sp>
          <p:nvSpPr>
            <p:cNvPr id="38303" name="Arc 384"/>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04" name="Arc 385"/>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05" name="Arc 386"/>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39" name="Group 387"/>
          <p:cNvGrpSpPr>
            <a:grpSpLocks/>
          </p:cNvGrpSpPr>
          <p:nvPr/>
        </p:nvGrpSpPr>
        <p:grpSpPr bwMode="auto">
          <a:xfrm rot="-385665">
            <a:off x="3059113" y="4651375"/>
            <a:ext cx="203200" cy="76200"/>
            <a:chOff x="1729" y="1031"/>
            <a:chExt cx="273" cy="67"/>
          </a:xfrm>
        </p:grpSpPr>
        <p:sp>
          <p:nvSpPr>
            <p:cNvPr id="38300" name="Arc 388"/>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01" name="Arc 389"/>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302" name="Arc 390"/>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0" name="Group 391"/>
          <p:cNvGrpSpPr>
            <a:grpSpLocks/>
          </p:cNvGrpSpPr>
          <p:nvPr/>
        </p:nvGrpSpPr>
        <p:grpSpPr bwMode="auto">
          <a:xfrm rot="-385665">
            <a:off x="3074988" y="4659313"/>
            <a:ext cx="204787" cy="74612"/>
            <a:chOff x="1752" y="1038"/>
            <a:chExt cx="273" cy="66"/>
          </a:xfrm>
        </p:grpSpPr>
        <p:sp>
          <p:nvSpPr>
            <p:cNvPr id="38297" name="Arc 392"/>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8" name="Arc 393"/>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9" name="Arc 394"/>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1" name="Group 395"/>
          <p:cNvGrpSpPr>
            <a:grpSpLocks/>
          </p:cNvGrpSpPr>
          <p:nvPr/>
        </p:nvGrpSpPr>
        <p:grpSpPr bwMode="auto">
          <a:xfrm rot="-385665">
            <a:off x="2979738" y="4652963"/>
            <a:ext cx="203200" cy="77787"/>
            <a:chOff x="1625" y="1026"/>
            <a:chExt cx="273" cy="68"/>
          </a:xfrm>
        </p:grpSpPr>
        <p:sp>
          <p:nvSpPr>
            <p:cNvPr id="38294" name="Arc 396"/>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5" name="Arc 397"/>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6" name="Arc 398"/>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2" name="Group 399"/>
          <p:cNvGrpSpPr>
            <a:grpSpLocks/>
          </p:cNvGrpSpPr>
          <p:nvPr/>
        </p:nvGrpSpPr>
        <p:grpSpPr bwMode="auto">
          <a:xfrm rot="-385665">
            <a:off x="2900363" y="4654550"/>
            <a:ext cx="204787" cy="74613"/>
            <a:chOff x="1520" y="1021"/>
            <a:chExt cx="274" cy="66"/>
          </a:xfrm>
        </p:grpSpPr>
        <p:sp>
          <p:nvSpPr>
            <p:cNvPr id="38291" name="Arc 400"/>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2" name="Arc 401"/>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3" name="Arc 402"/>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3" name="Group 403"/>
          <p:cNvGrpSpPr>
            <a:grpSpLocks/>
          </p:cNvGrpSpPr>
          <p:nvPr/>
        </p:nvGrpSpPr>
        <p:grpSpPr bwMode="auto">
          <a:xfrm rot="-385665">
            <a:off x="3208338" y="4681538"/>
            <a:ext cx="201612" cy="77787"/>
            <a:chOff x="1928" y="1056"/>
            <a:chExt cx="271" cy="69"/>
          </a:xfrm>
        </p:grpSpPr>
        <p:sp>
          <p:nvSpPr>
            <p:cNvPr id="38288" name="Arc 404"/>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9" name="Arc 405"/>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90" name="Arc 406"/>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4" name="Group 407"/>
          <p:cNvGrpSpPr>
            <a:grpSpLocks/>
          </p:cNvGrpSpPr>
          <p:nvPr/>
        </p:nvGrpSpPr>
        <p:grpSpPr bwMode="auto">
          <a:xfrm rot="-385665">
            <a:off x="2665413" y="4651375"/>
            <a:ext cx="201612" cy="76200"/>
            <a:chOff x="1212" y="1001"/>
            <a:chExt cx="271" cy="67"/>
          </a:xfrm>
        </p:grpSpPr>
        <p:sp>
          <p:nvSpPr>
            <p:cNvPr id="38285" name="Arc 408"/>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6" name="Arc 409"/>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7" name="Arc 410"/>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5" name="Group 411"/>
          <p:cNvGrpSpPr>
            <a:grpSpLocks/>
          </p:cNvGrpSpPr>
          <p:nvPr/>
        </p:nvGrpSpPr>
        <p:grpSpPr bwMode="auto">
          <a:xfrm rot="-385665">
            <a:off x="2568575" y="4649788"/>
            <a:ext cx="203200" cy="76200"/>
            <a:chOff x="1084" y="991"/>
            <a:chExt cx="273" cy="67"/>
          </a:xfrm>
        </p:grpSpPr>
        <p:sp>
          <p:nvSpPr>
            <p:cNvPr id="38282" name="Arc 412"/>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3" name="Arc 413"/>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4" name="Arc 414"/>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6" name="Group 415"/>
          <p:cNvGrpSpPr>
            <a:grpSpLocks/>
          </p:cNvGrpSpPr>
          <p:nvPr/>
        </p:nvGrpSpPr>
        <p:grpSpPr bwMode="auto">
          <a:xfrm rot="-385665">
            <a:off x="2730500" y="4667250"/>
            <a:ext cx="203200" cy="74613"/>
            <a:chOff x="1300" y="1012"/>
            <a:chExt cx="272" cy="65"/>
          </a:xfrm>
        </p:grpSpPr>
        <p:sp>
          <p:nvSpPr>
            <p:cNvPr id="38279" name="Arc 416"/>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0" name="Arc 417"/>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81" name="Arc 418"/>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47" name="Group 419"/>
          <p:cNvGrpSpPr>
            <a:grpSpLocks/>
          </p:cNvGrpSpPr>
          <p:nvPr/>
        </p:nvGrpSpPr>
        <p:grpSpPr bwMode="auto">
          <a:xfrm rot="-385665">
            <a:off x="2466975" y="4645025"/>
            <a:ext cx="206375" cy="73025"/>
            <a:chOff x="952" y="980"/>
            <a:chExt cx="273" cy="65"/>
          </a:xfrm>
        </p:grpSpPr>
        <p:sp>
          <p:nvSpPr>
            <p:cNvPr id="38276" name="Arc 420"/>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77" name="Arc 421"/>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78" name="Arc 422"/>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0" name="Group 423"/>
          <p:cNvGrpSpPr>
            <a:grpSpLocks/>
          </p:cNvGrpSpPr>
          <p:nvPr/>
        </p:nvGrpSpPr>
        <p:grpSpPr bwMode="auto">
          <a:xfrm rot="-385665">
            <a:off x="2828925" y="4667250"/>
            <a:ext cx="204788" cy="76200"/>
            <a:chOff x="1429" y="1017"/>
            <a:chExt cx="274" cy="68"/>
          </a:xfrm>
        </p:grpSpPr>
        <p:sp>
          <p:nvSpPr>
            <p:cNvPr id="38273" name="Arc 424"/>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74" name="Arc 425"/>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75" name="Arc 426"/>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3" name="Group 427"/>
          <p:cNvGrpSpPr>
            <a:grpSpLocks/>
          </p:cNvGrpSpPr>
          <p:nvPr/>
        </p:nvGrpSpPr>
        <p:grpSpPr bwMode="auto">
          <a:xfrm rot="-385665">
            <a:off x="2346325" y="4624388"/>
            <a:ext cx="201613" cy="76200"/>
            <a:chOff x="707" y="957"/>
            <a:chExt cx="269" cy="68"/>
          </a:xfrm>
        </p:grpSpPr>
        <p:sp>
          <p:nvSpPr>
            <p:cNvPr id="38270" name="Arc 428"/>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71" name="Arc 429"/>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72" name="Arc 430"/>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4" name="Group 431"/>
          <p:cNvGrpSpPr>
            <a:grpSpLocks/>
          </p:cNvGrpSpPr>
          <p:nvPr/>
        </p:nvGrpSpPr>
        <p:grpSpPr bwMode="auto">
          <a:xfrm rot="-385665">
            <a:off x="2381250" y="4638675"/>
            <a:ext cx="204788" cy="77788"/>
            <a:chOff x="828" y="967"/>
            <a:chExt cx="270" cy="68"/>
          </a:xfrm>
        </p:grpSpPr>
        <p:sp>
          <p:nvSpPr>
            <p:cNvPr id="38267" name="Arc 432"/>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8" name="Arc 433"/>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9" name="Arc 434"/>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5" name="Group 435"/>
          <p:cNvGrpSpPr>
            <a:grpSpLocks/>
          </p:cNvGrpSpPr>
          <p:nvPr/>
        </p:nvGrpSpPr>
        <p:grpSpPr bwMode="auto">
          <a:xfrm rot="-385665">
            <a:off x="2246313" y="4618038"/>
            <a:ext cx="204787" cy="76200"/>
            <a:chOff x="578" y="951"/>
            <a:chExt cx="274" cy="66"/>
          </a:xfrm>
        </p:grpSpPr>
        <p:sp>
          <p:nvSpPr>
            <p:cNvPr id="38264" name="Arc 436"/>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5" name="Arc 437"/>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6" name="Arc 438"/>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6" name="Group 439"/>
          <p:cNvGrpSpPr>
            <a:grpSpLocks/>
          </p:cNvGrpSpPr>
          <p:nvPr/>
        </p:nvGrpSpPr>
        <p:grpSpPr bwMode="auto">
          <a:xfrm rot="-385665">
            <a:off x="2317750" y="4624388"/>
            <a:ext cx="204788" cy="76200"/>
            <a:chOff x="669" y="956"/>
            <a:chExt cx="272" cy="66"/>
          </a:xfrm>
        </p:grpSpPr>
        <p:sp>
          <p:nvSpPr>
            <p:cNvPr id="38261" name="Arc 440"/>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2" name="Arc 441"/>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3" name="Arc 442"/>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7" name="Group 443"/>
          <p:cNvGrpSpPr>
            <a:grpSpLocks/>
          </p:cNvGrpSpPr>
          <p:nvPr/>
        </p:nvGrpSpPr>
        <p:grpSpPr bwMode="auto">
          <a:xfrm rot="-385665">
            <a:off x="2592388" y="4648200"/>
            <a:ext cx="203200" cy="76200"/>
            <a:chOff x="1115" y="992"/>
            <a:chExt cx="273" cy="67"/>
          </a:xfrm>
        </p:grpSpPr>
        <p:sp>
          <p:nvSpPr>
            <p:cNvPr id="38258" name="Arc 444"/>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9" name="Arc 445"/>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60" name="Arc 446"/>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59" name="Group 447"/>
          <p:cNvGrpSpPr>
            <a:grpSpLocks/>
          </p:cNvGrpSpPr>
          <p:nvPr/>
        </p:nvGrpSpPr>
        <p:grpSpPr bwMode="auto">
          <a:xfrm rot="-385665">
            <a:off x="3471863" y="4662488"/>
            <a:ext cx="206375" cy="74612"/>
            <a:chOff x="2285" y="1058"/>
            <a:chExt cx="274" cy="66"/>
          </a:xfrm>
        </p:grpSpPr>
        <p:sp>
          <p:nvSpPr>
            <p:cNvPr id="38255" name="Arc 448"/>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6" name="Arc 449"/>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7" name="Arc 450"/>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60" name="Group 451"/>
          <p:cNvGrpSpPr>
            <a:grpSpLocks/>
          </p:cNvGrpSpPr>
          <p:nvPr/>
        </p:nvGrpSpPr>
        <p:grpSpPr bwMode="auto">
          <a:xfrm rot="-385665">
            <a:off x="3381375" y="4643438"/>
            <a:ext cx="204788" cy="77787"/>
            <a:chOff x="2164" y="1036"/>
            <a:chExt cx="274" cy="68"/>
          </a:xfrm>
        </p:grpSpPr>
        <p:sp>
          <p:nvSpPr>
            <p:cNvPr id="38252" name="Arc 452"/>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3" name="Arc 453"/>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4" name="Arc 454"/>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61" name="Group 455"/>
          <p:cNvGrpSpPr>
            <a:grpSpLocks/>
          </p:cNvGrpSpPr>
          <p:nvPr/>
        </p:nvGrpSpPr>
        <p:grpSpPr bwMode="auto">
          <a:xfrm rot="-385665">
            <a:off x="3228975" y="4649788"/>
            <a:ext cx="203200" cy="76200"/>
            <a:chOff x="1961" y="1031"/>
            <a:chExt cx="273" cy="67"/>
          </a:xfrm>
        </p:grpSpPr>
        <p:sp>
          <p:nvSpPr>
            <p:cNvPr id="38249" name="Arc 456"/>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0" name="Arc 457"/>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51" name="Arc 458"/>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64" name="Group 459"/>
          <p:cNvGrpSpPr>
            <a:grpSpLocks/>
          </p:cNvGrpSpPr>
          <p:nvPr/>
        </p:nvGrpSpPr>
        <p:grpSpPr bwMode="auto">
          <a:xfrm rot="-385665">
            <a:off x="3244850" y="4657725"/>
            <a:ext cx="204788" cy="74613"/>
            <a:chOff x="1984" y="1038"/>
            <a:chExt cx="273" cy="66"/>
          </a:xfrm>
        </p:grpSpPr>
        <p:sp>
          <p:nvSpPr>
            <p:cNvPr id="38246" name="Arc 460"/>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47" name="Arc 461"/>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48" name="Arc 462"/>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67" name="Group 463"/>
          <p:cNvGrpSpPr>
            <a:grpSpLocks/>
          </p:cNvGrpSpPr>
          <p:nvPr/>
        </p:nvGrpSpPr>
        <p:grpSpPr bwMode="auto">
          <a:xfrm rot="-385665">
            <a:off x="3151188" y="4651375"/>
            <a:ext cx="203200" cy="77788"/>
            <a:chOff x="1857" y="1026"/>
            <a:chExt cx="273" cy="68"/>
          </a:xfrm>
        </p:grpSpPr>
        <p:sp>
          <p:nvSpPr>
            <p:cNvPr id="38243" name="Arc 464"/>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44" name="Arc 465"/>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45" name="Arc 466"/>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68" name="Group 467"/>
          <p:cNvGrpSpPr>
            <a:grpSpLocks/>
          </p:cNvGrpSpPr>
          <p:nvPr/>
        </p:nvGrpSpPr>
        <p:grpSpPr bwMode="auto">
          <a:xfrm rot="-385665">
            <a:off x="3074988" y="4638675"/>
            <a:ext cx="204787" cy="76200"/>
            <a:chOff x="1752" y="1021"/>
            <a:chExt cx="274" cy="66"/>
          </a:xfrm>
        </p:grpSpPr>
        <p:sp>
          <p:nvSpPr>
            <p:cNvPr id="38240" name="Arc 468"/>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41" name="Arc 469"/>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42" name="Arc 470"/>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69" name="Group 471"/>
          <p:cNvGrpSpPr>
            <a:grpSpLocks/>
          </p:cNvGrpSpPr>
          <p:nvPr/>
        </p:nvGrpSpPr>
        <p:grpSpPr bwMode="auto">
          <a:xfrm rot="-385665">
            <a:off x="3381375" y="4665663"/>
            <a:ext cx="201613" cy="79375"/>
            <a:chOff x="2160" y="1056"/>
            <a:chExt cx="271" cy="69"/>
          </a:xfrm>
        </p:grpSpPr>
        <p:sp>
          <p:nvSpPr>
            <p:cNvPr id="38237" name="Arc 472"/>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8" name="Arc 473"/>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9" name="Arc 474"/>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70" name="Group 475"/>
          <p:cNvGrpSpPr>
            <a:grpSpLocks/>
          </p:cNvGrpSpPr>
          <p:nvPr/>
        </p:nvGrpSpPr>
        <p:grpSpPr bwMode="auto">
          <a:xfrm rot="-385665">
            <a:off x="2838450" y="4646613"/>
            <a:ext cx="201613" cy="77787"/>
            <a:chOff x="1444" y="1001"/>
            <a:chExt cx="271" cy="67"/>
          </a:xfrm>
        </p:grpSpPr>
        <p:sp>
          <p:nvSpPr>
            <p:cNvPr id="38234" name="Arc 476"/>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5" name="Arc 477"/>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6" name="Arc 478"/>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71" name="Group 479"/>
          <p:cNvGrpSpPr>
            <a:grpSpLocks/>
          </p:cNvGrpSpPr>
          <p:nvPr/>
        </p:nvGrpSpPr>
        <p:grpSpPr bwMode="auto">
          <a:xfrm rot="-385665">
            <a:off x="2741613" y="4643438"/>
            <a:ext cx="203200" cy="76200"/>
            <a:chOff x="1316" y="991"/>
            <a:chExt cx="273" cy="67"/>
          </a:xfrm>
        </p:grpSpPr>
        <p:sp>
          <p:nvSpPr>
            <p:cNvPr id="38231" name="Arc 480"/>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2" name="Arc 481"/>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3" name="Arc 482"/>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73" name="Group 483"/>
          <p:cNvGrpSpPr>
            <a:grpSpLocks/>
          </p:cNvGrpSpPr>
          <p:nvPr/>
        </p:nvGrpSpPr>
        <p:grpSpPr bwMode="auto">
          <a:xfrm rot="-385665">
            <a:off x="2908300" y="4643438"/>
            <a:ext cx="203200" cy="73025"/>
            <a:chOff x="1532" y="1012"/>
            <a:chExt cx="272" cy="65"/>
          </a:xfrm>
        </p:grpSpPr>
        <p:sp>
          <p:nvSpPr>
            <p:cNvPr id="38228" name="Arc 484"/>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9" name="Arc 485"/>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30" name="Arc 486"/>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74" name="Group 487"/>
          <p:cNvGrpSpPr>
            <a:grpSpLocks/>
          </p:cNvGrpSpPr>
          <p:nvPr/>
        </p:nvGrpSpPr>
        <p:grpSpPr bwMode="auto">
          <a:xfrm rot="-385665">
            <a:off x="2640013" y="4629150"/>
            <a:ext cx="204787" cy="74613"/>
            <a:chOff x="1184" y="980"/>
            <a:chExt cx="273" cy="65"/>
          </a:xfrm>
        </p:grpSpPr>
        <p:sp>
          <p:nvSpPr>
            <p:cNvPr id="38225" name="Arc 488"/>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6" name="Arc 489"/>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7" name="Arc 490"/>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75" name="Group 491"/>
          <p:cNvGrpSpPr>
            <a:grpSpLocks/>
          </p:cNvGrpSpPr>
          <p:nvPr/>
        </p:nvGrpSpPr>
        <p:grpSpPr bwMode="auto">
          <a:xfrm rot="-385665">
            <a:off x="3005138" y="4640263"/>
            <a:ext cx="206375" cy="77787"/>
            <a:chOff x="1661" y="1017"/>
            <a:chExt cx="274" cy="68"/>
          </a:xfrm>
        </p:grpSpPr>
        <p:sp>
          <p:nvSpPr>
            <p:cNvPr id="38222" name="Arc 492"/>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3" name="Arc 493"/>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4" name="Arc 494"/>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81" name="Group 495"/>
          <p:cNvGrpSpPr>
            <a:grpSpLocks/>
          </p:cNvGrpSpPr>
          <p:nvPr/>
        </p:nvGrpSpPr>
        <p:grpSpPr bwMode="auto">
          <a:xfrm rot="-385665">
            <a:off x="2452688" y="4619625"/>
            <a:ext cx="203200" cy="77788"/>
            <a:chOff x="939" y="957"/>
            <a:chExt cx="269" cy="68"/>
          </a:xfrm>
        </p:grpSpPr>
        <p:sp>
          <p:nvSpPr>
            <p:cNvPr id="38219" name="Arc 496"/>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0" name="Arc 497"/>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21" name="Arc 498"/>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82" name="Group 499"/>
          <p:cNvGrpSpPr>
            <a:grpSpLocks/>
          </p:cNvGrpSpPr>
          <p:nvPr/>
        </p:nvGrpSpPr>
        <p:grpSpPr bwMode="auto">
          <a:xfrm rot="-385665">
            <a:off x="2544763" y="4622800"/>
            <a:ext cx="204787" cy="77788"/>
            <a:chOff x="1060" y="967"/>
            <a:chExt cx="270" cy="68"/>
          </a:xfrm>
        </p:grpSpPr>
        <p:sp>
          <p:nvSpPr>
            <p:cNvPr id="38216" name="Arc 500"/>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17" name="Arc 501"/>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18" name="Arc 502"/>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7983" name="Group 503"/>
          <p:cNvGrpSpPr>
            <a:grpSpLocks/>
          </p:cNvGrpSpPr>
          <p:nvPr/>
        </p:nvGrpSpPr>
        <p:grpSpPr bwMode="auto">
          <a:xfrm rot="-385665">
            <a:off x="2357438" y="4627563"/>
            <a:ext cx="204787" cy="76200"/>
            <a:chOff x="810" y="951"/>
            <a:chExt cx="274" cy="66"/>
          </a:xfrm>
        </p:grpSpPr>
        <p:sp>
          <p:nvSpPr>
            <p:cNvPr id="38213" name="Arc 504"/>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14" name="Arc 505"/>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15" name="Arc 506"/>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16" name="Group 507"/>
          <p:cNvGrpSpPr>
            <a:grpSpLocks/>
          </p:cNvGrpSpPr>
          <p:nvPr/>
        </p:nvGrpSpPr>
        <p:grpSpPr bwMode="auto">
          <a:xfrm rot="-385665">
            <a:off x="2425700" y="4619625"/>
            <a:ext cx="203200" cy="74613"/>
            <a:chOff x="901" y="956"/>
            <a:chExt cx="272" cy="66"/>
          </a:xfrm>
        </p:grpSpPr>
        <p:sp>
          <p:nvSpPr>
            <p:cNvPr id="38210" name="Arc 508"/>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11" name="Arc 509"/>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12" name="Arc 510"/>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17" name="Group 511"/>
          <p:cNvGrpSpPr>
            <a:grpSpLocks/>
          </p:cNvGrpSpPr>
          <p:nvPr/>
        </p:nvGrpSpPr>
        <p:grpSpPr bwMode="auto">
          <a:xfrm rot="-385665">
            <a:off x="2763838" y="4643438"/>
            <a:ext cx="204787" cy="76200"/>
            <a:chOff x="1347" y="992"/>
            <a:chExt cx="273" cy="67"/>
          </a:xfrm>
        </p:grpSpPr>
        <p:sp>
          <p:nvSpPr>
            <p:cNvPr id="38207" name="Arc 512"/>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8" name="Arc 513"/>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9" name="Arc 514"/>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33" name="Arc 515"/>
          <p:cNvSpPr>
            <a:spLocks noChangeAspect="1"/>
          </p:cNvSpPr>
          <p:nvPr/>
        </p:nvSpPr>
        <p:spPr bwMode="auto">
          <a:xfrm rot="-120000">
            <a:off x="4978400" y="46196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34" name="Arc 516"/>
          <p:cNvSpPr>
            <a:spLocks noChangeAspect="1"/>
          </p:cNvSpPr>
          <p:nvPr/>
        </p:nvSpPr>
        <p:spPr bwMode="auto">
          <a:xfrm rot="-120000">
            <a:off x="5110163" y="46402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18" name="Group 517"/>
          <p:cNvGrpSpPr>
            <a:grpSpLocks noChangeAspect="1"/>
          </p:cNvGrpSpPr>
          <p:nvPr/>
        </p:nvGrpSpPr>
        <p:grpSpPr bwMode="auto">
          <a:xfrm>
            <a:off x="5154613" y="4624388"/>
            <a:ext cx="74612" cy="217487"/>
            <a:chOff x="4579" y="1161"/>
            <a:chExt cx="94" cy="274"/>
          </a:xfrm>
        </p:grpSpPr>
        <p:sp>
          <p:nvSpPr>
            <p:cNvPr id="38204" name="Arc 518"/>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5" name="Arc 519"/>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6" name="Arc 520"/>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36" name="Arc 521"/>
          <p:cNvSpPr>
            <a:spLocks noChangeAspect="1"/>
          </p:cNvSpPr>
          <p:nvPr/>
        </p:nvSpPr>
        <p:spPr bwMode="auto">
          <a:xfrm rot="-120000">
            <a:off x="4792663" y="46212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37" name="Arc 522"/>
          <p:cNvSpPr>
            <a:spLocks noChangeAspect="1"/>
          </p:cNvSpPr>
          <p:nvPr/>
        </p:nvSpPr>
        <p:spPr bwMode="auto">
          <a:xfrm rot="-120000">
            <a:off x="4768850" y="46640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19" name="Group 523"/>
          <p:cNvGrpSpPr>
            <a:grpSpLocks noChangeAspect="1"/>
          </p:cNvGrpSpPr>
          <p:nvPr/>
        </p:nvGrpSpPr>
        <p:grpSpPr bwMode="auto">
          <a:xfrm>
            <a:off x="5133975" y="4638675"/>
            <a:ext cx="74613" cy="217488"/>
            <a:chOff x="4553" y="1211"/>
            <a:chExt cx="94" cy="274"/>
          </a:xfrm>
        </p:grpSpPr>
        <p:sp>
          <p:nvSpPr>
            <p:cNvPr id="38201" name="Arc 524"/>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2" name="Arc 525"/>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3" name="Arc 526"/>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0" name="Group 527"/>
          <p:cNvGrpSpPr>
            <a:grpSpLocks noChangeAspect="1"/>
          </p:cNvGrpSpPr>
          <p:nvPr/>
        </p:nvGrpSpPr>
        <p:grpSpPr bwMode="auto">
          <a:xfrm>
            <a:off x="5105400" y="4594225"/>
            <a:ext cx="74613" cy="217488"/>
            <a:chOff x="4516" y="1156"/>
            <a:chExt cx="94" cy="273"/>
          </a:xfrm>
        </p:grpSpPr>
        <p:sp>
          <p:nvSpPr>
            <p:cNvPr id="38198" name="Arc 528"/>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9" name="Arc 529"/>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200" name="Arc 530"/>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1" name="Group 531"/>
          <p:cNvGrpSpPr>
            <a:grpSpLocks noChangeAspect="1"/>
          </p:cNvGrpSpPr>
          <p:nvPr/>
        </p:nvGrpSpPr>
        <p:grpSpPr bwMode="auto">
          <a:xfrm>
            <a:off x="5207000" y="4643438"/>
            <a:ext cx="76200" cy="219075"/>
            <a:chOff x="4645" y="1217"/>
            <a:chExt cx="95" cy="277"/>
          </a:xfrm>
        </p:grpSpPr>
        <p:sp>
          <p:nvSpPr>
            <p:cNvPr id="38195" name="Arc 532"/>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6" name="Arc 533"/>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7" name="Arc 534"/>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2" name="Group 535"/>
          <p:cNvGrpSpPr>
            <a:grpSpLocks noChangeAspect="1"/>
          </p:cNvGrpSpPr>
          <p:nvPr/>
        </p:nvGrpSpPr>
        <p:grpSpPr bwMode="auto">
          <a:xfrm>
            <a:off x="5080000" y="4592638"/>
            <a:ext cx="74613" cy="215900"/>
            <a:chOff x="4485" y="1154"/>
            <a:chExt cx="93" cy="272"/>
          </a:xfrm>
        </p:grpSpPr>
        <p:sp>
          <p:nvSpPr>
            <p:cNvPr id="38192" name="Arc 536"/>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3" name="Arc 537"/>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4" name="Arc 538"/>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3" name="Group 539"/>
          <p:cNvGrpSpPr>
            <a:grpSpLocks noChangeAspect="1"/>
          </p:cNvGrpSpPr>
          <p:nvPr/>
        </p:nvGrpSpPr>
        <p:grpSpPr bwMode="auto">
          <a:xfrm>
            <a:off x="5049838" y="4584700"/>
            <a:ext cx="73025" cy="217488"/>
            <a:chOff x="4451" y="1096"/>
            <a:chExt cx="92" cy="273"/>
          </a:xfrm>
        </p:grpSpPr>
        <p:sp>
          <p:nvSpPr>
            <p:cNvPr id="38189" name="Arc 540"/>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0" name="Arc 541"/>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91" name="Arc 542"/>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43" name="Arc 543"/>
          <p:cNvSpPr>
            <a:spLocks noChangeAspect="1"/>
          </p:cNvSpPr>
          <p:nvPr/>
        </p:nvSpPr>
        <p:spPr bwMode="auto">
          <a:xfrm rot="-120000">
            <a:off x="4997450" y="46101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24" name="Group 544"/>
          <p:cNvGrpSpPr>
            <a:grpSpLocks noChangeAspect="1"/>
          </p:cNvGrpSpPr>
          <p:nvPr/>
        </p:nvGrpSpPr>
        <p:grpSpPr bwMode="auto">
          <a:xfrm>
            <a:off x="5024438" y="4583113"/>
            <a:ext cx="74612" cy="215900"/>
            <a:chOff x="4419" y="1093"/>
            <a:chExt cx="93" cy="273"/>
          </a:xfrm>
        </p:grpSpPr>
        <p:sp>
          <p:nvSpPr>
            <p:cNvPr id="38186" name="Arc 545"/>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87" name="Arc 546"/>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88" name="Arc 547"/>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5" name="Group 548"/>
          <p:cNvGrpSpPr>
            <a:grpSpLocks noChangeAspect="1"/>
          </p:cNvGrpSpPr>
          <p:nvPr/>
        </p:nvGrpSpPr>
        <p:grpSpPr bwMode="auto">
          <a:xfrm>
            <a:off x="4991100" y="4619625"/>
            <a:ext cx="73025" cy="215900"/>
            <a:chOff x="4356" y="1087"/>
            <a:chExt cx="92" cy="272"/>
          </a:xfrm>
        </p:grpSpPr>
        <p:sp>
          <p:nvSpPr>
            <p:cNvPr id="38183" name="Arc 549"/>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84" name="Arc 550"/>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85" name="Arc 551"/>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6" name="Group 552"/>
          <p:cNvGrpSpPr>
            <a:grpSpLocks noChangeAspect="1"/>
          </p:cNvGrpSpPr>
          <p:nvPr/>
        </p:nvGrpSpPr>
        <p:grpSpPr bwMode="auto">
          <a:xfrm>
            <a:off x="5180013" y="4643438"/>
            <a:ext cx="74612" cy="217487"/>
            <a:chOff x="4611" y="1217"/>
            <a:chExt cx="93" cy="274"/>
          </a:xfrm>
        </p:grpSpPr>
        <p:sp>
          <p:nvSpPr>
            <p:cNvPr id="38180" name="Arc 553"/>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81" name="Arc 554"/>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82" name="Arc 555"/>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47" name="Arc 556"/>
          <p:cNvSpPr>
            <a:spLocks noChangeAspect="1"/>
          </p:cNvSpPr>
          <p:nvPr/>
        </p:nvSpPr>
        <p:spPr bwMode="auto">
          <a:xfrm rot="-450511">
            <a:off x="4695825" y="45815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48" name="Arc 557"/>
          <p:cNvSpPr>
            <a:spLocks noChangeAspect="1"/>
          </p:cNvSpPr>
          <p:nvPr/>
        </p:nvSpPr>
        <p:spPr bwMode="auto">
          <a:xfrm rot="-450511">
            <a:off x="4832350" y="46370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27" name="Group 558"/>
          <p:cNvGrpSpPr>
            <a:grpSpLocks noChangeAspect="1"/>
          </p:cNvGrpSpPr>
          <p:nvPr/>
        </p:nvGrpSpPr>
        <p:grpSpPr bwMode="auto">
          <a:xfrm rot="-390511">
            <a:off x="4881563" y="4598988"/>
            <a:ext cx="82550" cy="161925"/>
            <a:chOff x="4362" y="1124"/>
            <a:chExt cx="104" cy="204"/>
          </a:xfrm>
        </p:grpSpPr>
        <p:sp>
          <p:nvSpPr>
            <p:cNvPr id="38177" name="Arc 559"/>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8" name="Arc 560"/>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9" name="Arc 561"/>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50" name="Arc 562"/>
          <p:cNvSpPr>
            <a:spLocks noChangeAspect="1"/>
          </p:cNvSpPr>
          <p:nvPr/>
        </p:nvSpPr>
        <p:spPr bwMode="auto">
          <a:xfrm rot="-450511">
            <a:off x="4668838" y="45862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51" name="Arc 563"/>
          <p:cNvSpPr>
            <a:spLocks noChangeAspect="1"/>
          </p:cNvSpPr>
          <p:nvPr/>
        </p:nvSpPr>
        <p:spPr bwMode="auto">
          <a:xfrm rot="-450511">
            <a:off x="4665663" y="45831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28" name="Group 564"/>
          <p:cNvGrpSpPr>
            <a:grpSpLocks noChangeAspect="1"/>
          </p:cNvGrpSpPr>
          <p:nvPr/>
        </p:nvGrpSpPr>
        <p:grpSpPr bwMode="auto">
          <a:xfrm rot="-390511">
            <a:off x="4859338" y="4633913"/>
            <a:ext cx="82550" cy="161925"/>
            <a:chOff x="4328" y="1166"/>
            <a:chExt cx="103" cy="205"/>
          </a:xfrm>
        </p:grpSpPr>
        <p:sp>
          <p:nvSpPr>
            <p:cNvPr id="38174" name="Arc 565"/>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5" name="Arc 566"/>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6" name="Arc 567"/>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29" name="Group 568"/>
          <p:cNvGrpSpPr>
            <a:grpSpLocks noChangeAspect="1"/>
          </p:cNvGrpSpPr>
          <p:nvPr/>
        </p:nvGrpSpPr>
        <p:grpSpPr bwMode="auto">
          <a:xfrm rot="-390511">
            <a:off x="4827588" y="4603750"/>
            <a:ext cx="80962" cy="163513"/>
            <a:chOff x="4294" y="1125"/>
            <a:chExt cx="102" cy="205"/>
          </a:xfrm>
        </p:grpSpPr>
        <p:sp>
          <p:nvSpPr>
            <p:cNvPr id="38171" name="Arc 569"/>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2" name="Arc 570"/>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3" name="Arc 571"/>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30" name="Group 572"/>
          <p:cNvGrpSpPr>
            <a:grpSpLocks noChangeAspect="1"/>
          </p:cNvGrpSpPr>
          <p:nvPr/>
        </p:nvGrpSpPr>
        <p:grpSpPr bwMode="auto">
          <a:xfrm rot="-390511">
            <a:off x="4940300" y="4621213"/>
            <a:ext cx="80963" cy="163512"/>
            <a:chOff x="4431" y="1163"/>
            <a:chExt cx="102" cy="205"/>
          </a:xfrm>
        </p:grpSpPr>
        <p:sp>
          <p:nvSpPr>
            <p:cNvPr id="38168" name="Arc 573"/>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9" name="Arc 574"/>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70" name="Arc 575"/>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31" name="Group 576"/>
          <p:cNvGrpSpPr>
            <a:grpSpLocks noChangeAspect="1"/>
          </p:cNvGrpSpPr>
          <p:nvPr/>
        </p:nvGrpSpPr>
        <p:grpSpPr bwMode="auto">
          <a:xfrm rot="-390511">
            <a:off x="4802188" y="4608513"/>
            <a:ext cx="80962" cy="161925"/>
            <a:chOff x="4259" y="1126"/>
            <a:chExt cx="102" cy="205"/>
          </a:xfrm>
        </p:grpSpPr>
        <p:sp>
          <p:nvSpPr>
            <p:cNvPr id="38165" name="Arc 577"/>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6" name="Arc 578"/>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7" name="Arc 579"/>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32" name="Group 580"/>
          <p:cNvGrpSpPr>
            <a:grpSpLocks noChangeAspect="1"/>
          </p:cNvGrpSpPr>
          <p:nvPr/>
        </p:nvGrpSpPr>
        <p:grpSpPr bwMode="auto">
          <a:xfrm rot="-390511">
            <a:off x="4752975" y="4603750"/>
            <a:ext cx="82550" cy="161925"/>
            <a:chOff x="4224" y="1086"/>
            <a:chExt cx="103" cy="205"/>
          </a:xfrm>
        </p:grpSpPr>
        <p:sp>
          <p:nvSpPr>
            <p:cNvPr id="38162" name="Arc 581"/>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3" name="Arc 582"/>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4" name="Arc 583"/>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57" name="Arc 584"/>
          <p:cNvSpPr>
            <a:spLocks noChangeAspect="1"/>
          </p:cNvSpPr>
          <p:nvPr/>
        </p:nvSpPr>
        <p:spPr bwMode="auto">
          <a:xfrm rot="-450511">
            <a:off x="4699000" y="46101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35" name="Group 585"/>
          <p:cNvGrpSpPr>
            <a:grpSpLocks noChangeAspect="1"/>
          </p:cNvGrpSpPr>
          <p:nvPr/>
        </p:nvGrpSpPr>
        <p:grpSpPr bwMode="auto">
          <a:xfrm rot="-390511">
            <a:off x="4729163" y="4606925"/>
            <a:ext cx="80962" cy="161925"/>
            <a:chOff x="4192" y="1089"/>
            <a:chExt cx="102" cy="204"/>
          </a:xfrm>
        </p:grpSpPr>
        <p:sp>
          <p:nvSpPr>
            <p:cNvPr id="38159" name="Arc 586"/>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0" name="Arc 587"/>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61" name="Arc 588"/>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38" name="Group 589"/>
          <p:cNvGrpSpPr>
            <a:grpSpLocks noChangeAspect="1"/>
          </p:cNvGrpSpPr>
          <p:nvPr/>
        </p:nvGrpSpPr>
        <p:grpSpPr bwMode="auto">
          <a:xfrm rot="-390511">
            <a:off x="4675188" y="4613275"/>
            <a:ext cx="80962" cy="161925"/>
            <a:chOff x="4123" y="1089"/>
            <a:chExt cx="102" cy="204"/>
          </a:xfrm>
        </p:grpSpPr>
        <p:sp>
          <p:nvSpPr>
            <p:cNvPr id="38156" name="Arc 590"/>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57" name="Arc 591"/>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58" name="Arc 592"/>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39" name="Group 593"/>
          <p:cNvGrpSpPr>
            <a:grpSpLocks noChangeAspect="1"/>
          </p:cNvGrpSpPr>
          <p:nvPr/>
        </p:nvGrpSpPr>
        <p:grpSpPr bwMode="auto">
          <a:xfrm rot="-390511">
            <a:off x="4906963" y="4627563"/>
            <a:ext cx="82550" cy="161925"/>
            <a:chOff x="4390" y="1165"/>
            <a:chExt cx="104" cy="203"/>
          </a:xfrm>
        </p:grpSpPr>
        <p:sp>
          <p:nvSpPr>
            <p:cNvPr id="38153" name="Arc 594"/>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54" name="Arc 595"/>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55" name="Arc 596"/>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61" name="Freeform 597" descr="25%"/>
          <p:cNvSpPr>
            <a:spLocks noChangeAspect="1"/>
          </p:cNvSpPr>
          <p:nvPr/>
        </p:nvSpPr>
        <p:spPr bwMode="auto">
          <a:xfrm>
            <a:off x="1476375" y="39449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62" name="Text Box 598"/>
          <p:cNvSpPr txBox="1">
            <a:spLocks noChangeArrowheads="1"/>
          </p:cNvSpPr>
          <p:nvPr/>
        </p:nvSpPr>
        <p:spPr bwMode="auto">
          <a:xfrm>
            <a:off x="2794000" y="4284663"/>
            <a:ext cx="1957388"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backbarrier marsh</a:t>
            </a:r>
          </a:p>
        </p:txBody>
      </p:sp>
      <p:sp>
        <p:nvSpPr>
          <p:cNvPr id="38063" name="Text Box 599"/>
          <p:cNvSpPr txBox="1">
            <a:spLocks noChangeArrowheads="1"/>
          </p:cNvSpPr>
          <p:nvPr/>
        </p:nvSpPr>
        <p:spPr bwMode="auto">
          <a:xfrm>
            <a:off x="6378575" y="4418013"/>
            <a:ext cx="849313"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lagoon</a:t>
            </a:r>
          </a:p>
        </p:txBody>
      </p:sp>
      <p:sp>
        <p:nvSpPr>
          <p:cNvPr id="38064" name="Text Box 600"/>
          <p:cNvSpPr txBox="1">
            <a:spLocks noChangeArrowheads="1"/>
          </p:cNvSpPr>
          <p:nvPr/>
        </p:nvSpPr>
        <p:spPr bwMode="auto">
          <a:xfrm>
            <a:off x="61913" y="1169988"/>
            <a:ext cx="365125"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a)</a:t>
            </a:r>
          </a:p>
        </p:txBody>
      </p:sp>
      <p:sp>
        <p:nvSpPr>
          <p:cNvPr id="38065" name="Text Box 601"/>
          <p:cNvSpPr txBox="1">
            <a:spLocks noChangeArrowheads="1"/>
          </p:cNvSpPr>
          <p:nvPr/>
        </p:nvSpPr>
        <p:spPr bwMode="auto">
          <a:xfrm>
            <a:off x="0" y="4421188"/>
            <a:ext cx="376238"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b)</a:t>
            </a:r>
          </a:p>
        </p:txBody>
      </p:sp>
      <p:grpSp>
        <p:nvGrpSpPr>
          <p:cNvPr id="38040" name="Group 602"/>
          <p:cNvGrpSpPr>
            <a:grpSpLocks/>
          </p:cNvGrpSpPr>
          <p:nvPr/>
        </p:nvGrpSpPr>
        <p:grpSpPr bwMode="auto">
          <a:xfrm>
            <a:off x="7888288" y="1376363"/>
            <a:ext cx="481012" cy="190500"/>
            <a:chOff x="4969" y="867"/>
            <a:chExt cx="303" cy="120"/>
          </a:xfrm>
        </p:grpSpPr>
        <p:sp>
          <p:nvSpPr>
            <p:cNvPr id="38120" name="Arc 603"/>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21" name="Arc 604"/>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22" name="Arc 605"/>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23" name="Arc 606"/>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24" name="Arc 607"/>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41" name="Group 608"/>
            <p:cNvGrpSpPr>
              <a:grpSpLocks noChangeAspect="1"/>
            </p:cNvGrpSpPr>
            <p:nvPr/>
          </p:nvGrpSpPr>
          <p:grpSpPr bwMode="auto">
            <a:xfrm rot="-390511">
              <a:off x="5033" y="871"/>
              <a:ext cx="51" cy="102"/>
              <a:chOff x="4259" y="1126"/>
              <a:chExt cx="102" cy="205"/>
            </a:xfrm>
          </p:grpSpPr>
          <p:sp>
            <p:nvSpPr>
              <p:cNvPr id="38150" name="Arc 609"/>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51" name="Arc 610"/>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52" name="Arc 611"/>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42" name="Group 612"/>
            <p:cNvGrpSpPr>
              <a:grpSpLocks noChangeAspect="1"/>
            </p:cNvGrpSpPr>
            <p:nvPr/>
          </p:nvGrpSpPr>
          <p:grpSpPr bwMode="auto">
            <a:xfrm rot="-390511">
              <a:off x="5002" y="868"/>
              <a:ext cx="52" cy="102"/>
              <a:chOff x="4224" y="1086"/>
              <a:chExt cx="103" cy="205"/>
            </a:xfrm>
          </p:grpSpPr>
          <p:sp>
            <p:nvSpPr>
              <p:cNvPr id="38147" name="Arc 613"/>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8" name="Arc 614"/>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9" name="Arc 615"/>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127" name="Arc 616"/>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44" name="Group 617"/>
            <p:cNvGrpSpPr>
              <a:grpSpLocks noChangeAspect="1"/>
            </p:cNvGrpSpPr>
            <p:nvPr/>
          </p:nvGrpSpPr>
          <p:grpSpPr bwMode="auto">
            <a:xfrm rot="-390511">
              <a:off x="4987" y="870"/>
              <a:ext cx="51" cy="102"/>
              <a:chOff x="4192" y="1089"/>
              <a:chExt cx="102" cy="204"/>
            </a:xfrm>
          </p:grpSpPr>
          <p:sp>
            <p:nvSpPr>
              <p:cNvPr id="38144" name="Arc 618"/>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5" name="Arc 619"/>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6" name="Arc 620"/>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129" name="Arc 621"/>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30" name="Arc 622"/>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31" name="Arc 623"/>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45" name="Group 624"/>
            <p:cNvGrpSpPr>
              <a:grpSpLocks/>
            </p:cNvGrpSpPr>
            <p:nvPr/>
          </p:nvGrpSpPr>
          <p:grpSpPr bwMode="auto">
            <a:xfrm rot="-577286">
              <a:off x="5070" y="896"/>
              <a:ext cx="124" cy="41"/>
              <a:chOff x="3005" y="1120"/>
              <a:chExt cx="261" cy="58"/>
            </a:xfrm>
          </p:grpSpPr>
          <p:sp>
            <p:nvSpPr>
              <p:cNvPr id="38141" name="Arc 625"/>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2" name="Arc 626"/>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3" name="Arc 627"/>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46" name="Group 628"/>
            <p:cNvGrpSpPr>
              <a:grpSpLocks/>
            </p:cNvGrpSpPr>
            <p:nvPr/>
          </p:nvGrpSpPr>
          <p:grpSpPr bwMode="auto">
            <a:xfrm rot="-577286">
              <a:off x="5085" y="892"/>
              <a:ext cx="124" cy="41"/>
              <a:chOff x="2844" y="1123"/>
              <a:chExt cx="260" cy="56"/>
            </a:xfrm>
          </p:grpSpPr>
          <p:sp>
            <p:nvSpPr>
              <p:cNvPr id="38138" name="Arc 629"/>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39" name="Arc 630"/>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40" name="Arc 631"/>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49" name="Group 632"/>
            <p:cNvGrpSpPr>
              <a:grpSpLocks/>
            </p:cNvGrpSpPr>
            <p:nvPr/>
          </p:nvGrpSpPr>
          <p:grpSpPr bwMode="auto">
            <a:xfrm rot="-577286">
              <a:off x="5150" y="889"/>
              <a:ext cx="122" cy="41"/>
              <a:chOff x="2920" y="1108"/>
              <a:chExt cx="259" cy="58"/>
            </a:xfrm>
          </p:grpSpPr>
          <p:sp>
            <p:nvSpPr>
              <p:cNvPr id="38135" name="Arc 633"/>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36" name="Arc 634"/>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37" name="Arc 635"/>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sp>
        <p:nvSpPr>
          <p:cNvPr id="38067" name="Freeform 636"/>
          <p:cNvSpPr>
            <a:spLocks/>
          </p:cNvSpPr>
          <p:nvPr/>
        </p:nvSpPr>
        <p:spPr bwMode="auto">
          <a:xfrm>
            <a:off x="6051550" y="14573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68" name="Freeform 637" descr="Large confetti"/>
          <p:cNvSpPr>
            <a:spLocks/>
          </p:cNvSpPr>
          <p:nvPr/>
        </p:nvSpPr>
        <p:spPr bwMode="auto">
          <a:xfrm>
            <a:off x="6388100" y="6985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52" name="Group 638"/>
          <p:cNvGrpSpPr>
            <a:grpSpLocks/>
          </p:cNvGrpSpPr>
          <p:nvPr/>
        </p:nvGrpSpPr>
        <p:grpSpPr bwMode="auto">
          <a:xfrm>
            <a:off x="7831138" y="4638675"/>
            <a:ext cx="481012" cy="190500"/>
            <a:chOff x="4969" y="867"/>
            <a:chExt cx="303" cy="120"/>
          </a:xfrm>
        </p:grpSpPr>
        <p:sp>
          <p:nvSpPr>
            <p:cNvPr id="38087" name="Arc 639"/>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88" name="Arc 640"/>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89" name="Arc 641"/>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90" name="Arc 642"/>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91" name="Arc 643"/>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53" name="Group 644"/>
            <p:cNvGrpSpPr>
              <a:grpSpLocks noChangeAspect="1"/>
            </p:cNvGrpSpPr>
            <p:nvPr/>
          </p:nvGrpSpPr>
          <p:grpSpPr bwMode="auto">
            <a:xfrm rot="-390511">
              <a:off x="5033" y="871"/>
              <a:ext cx="51" cy="102"/>
              <a:chOff x="4259" y="1126"/>
              <a:chExt cx="102" cy="205"/>
            </a:xfrm>
          </p:grpSpPr>
          <p:sp>
            <p:nvSpPr>
              <p:cNvPr id="38117" name="Arc 645"/>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8" name="Arc 646"/>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9" name="Arc 647"/>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54" name="Group 648"/>
            <p:cNvGrpSpPr>
              <a:grpSpLocks noChangeAspect="1"/>
            </p:cNvGrpSpPr>
            <p:nvPr/>
          </p:nvGrpSpPr>
          <p:grpSpPr bwMode="auto">
            <a:xfrm rot="-390511">
              <a:off x="5002" y="868"/>
              <a:ext cx="52" cy="102"/>
              <a:chOff x="4224" y="1086"/>
              <a:chExt cx="103" cy="205"/>
            </a:xfrm>
          </p:grpSpPr>
          <p:sp>
            <p:nvSpPr>
              <p:cNvPr id="38114" name="Arc 649"/>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5" name="Arc 650"/>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6" name="Arc 651"/>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94" name="Arc 652"/>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55" name="Group 653"/>
            <p:cNvGrpSpPr>
              <a:grpSpLocks noChangeAspect="1"/>
            </p:cNvGrpSpPr>
            <p:nvPr/>
          </p:nvGrpSpPr>
          <p:grpSpPr bwMode="auto">
            <a:xfrm rot="-390511">
              <a:off x="4987" y="870"/>
              <a:ext cx="51" cy="102"/>
              <a:chOff x="4192" y="1089"/>
              <a:chExt cx="102" cy="204"/>
            </a:xfrm>
          </p:grpSpPr>
          <p:sp>
            <p:nvSpPr>
              <p:cNvPr id="38111" name="Arc 654"/>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2" name="Arc 655"/>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3" name="Arc 656"/>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8096" name="Arc 657"/>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97" name="Arc 658"/>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98" name="Arc 659"/>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38056" name="Group 660"/>
            <p:cNvGrpSpPr>
              <a:grpSpLocks/>
            </p:cNvGrpSpPr>
            <p:nvPr/>
          </p:nvGrpSpPr>
          <p:grpSpPr bwMode="auto">
            <a:xfrm rot="-577286">
              <a:off x="5070" y="896"/>
              <a:ext cx="124" cy="41"/>
              <a:chOff x="3005" y="1120"/>
              <a:chExt cx="261" cy="58"/>
            </a:xfrm>
          </p:grpSpPr>
          <p:sp>
            <p:nvSpPr>
              <p:cNvPr id="38108" name="Arc 6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09" name="Arc 6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10" name="Arc 6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58" name="Group 664"/>
            <p:cNvGrpSpPr>
              <a:grpSpLocks/>
            </p:cNvGrpSpPr>
            <p:nvPr/>
          </p:nvGrpSpPr>
          <p:grpSpPr bwMode="auto">
            <a:xfrm rot="-577286">
              <a:off x="5085" y="892"/>
              <a:ext cx="124" cy="41"/>
              <a:chOff x="2844" y="1123"/>
              <a:chExt cx="260" cy="56"/>
            </a:xfrm>
          </p:grpSpPr>
          <p:sp>
            <p:nvSpPr>
              <p:cNvPr id="38105" name="Arc 6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06" name="Arc 6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07" name="Arc 6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38059" name="Group 668"/>
            <p:cNvGrpSpPr>
              <a:grpSpLocks/>
            </p:cNvGrpSpPr>
            <p:nvPr/>
          </p:nvGrpSpPr>
          <p:grpSpPr bwMode="auto">
            <a:xfrm rot="-577286">
              <a:off x="5150" y="889"/>
              <a:ext cx="122" cy="41"/>
              <a:chOff x="2920" y="1108"/>
              <a:chExt cx="259" cy="58"/>
            </a:xfrm>
          </p:grpSpPr>
          <p:sp>
            <p:nvSpPr>
              <p:cNvPr id="38102" name="Arc 6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03" name="Arc 6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104" name="Arc 6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sp>
        <p:nvSpPr>
          <p:cNvPr id="38070" name="Freeform 672" descr="Large confetti"/>
          <p:cNvSpPr>
            <a:spLocks/>
          </p:cNvSpPr>
          <p:nvPr/>
        </p:nvSpPr>
        <p:spPr bwMode="auto">
          <a:xfrm>
            <a:off x="6350000" y="39497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71" name="Text Box 673"/>
          <p:cNvSpPr txBox="1">
            <a:spLocks noChangeArrowheads="1"/>
          </p:cNvSpPr>
          <p:nvPr/>
        </p:nvSpPr>
        <p:spPr bwMode="auto">
          <a:xfrm>
            <a:off x="657225" y="6475413"/>
            <a:ext cx="2636838" cy="30480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charset="0"/>
                <a:ea typeface="+mn-ea"/>
                <a:cs typeface="Arial" charset="0"/>
              </a:rPr>
              <a:t>Source:  Jeff Donnelly, WHOI</a:t>
            </a:r>
          </a:p>
        </p:txBody>
      </p:sp>
      <p:sp>
        <p:nvSpPr>
          <p:cNvPr id="38072" name="Text Box 674"/>
          <p:cNvSpPr txBox="1">
            <a:spLocks noChangeArrowheads="1"/>
          </p:cNvSpPr>
          <p:nvPr/>
        </p:nvSpPr>
        <p:spPr bwMode="auto">
          <a:xfrm>
            <a:off x="7854950" y="3884613"/>
            <a:ext cx="849313"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upland</a:t>
            </a:r>
          </a:p>
        </p:txBody>
      </p:sp>
      <p:sp>
        <p:nvSpPr>
          <p:cNvPr id="38073" name="Text Box 675"/>
          <p:cNvSpPr txBox="1">
            <a:spLocks noChangeArrowheads="1"/>
          </p:cNvSpPr>
          <p:nvPr/>
        </p:nvSpPr>
        <p:spPr bwMode="auto">
          <a:xfrm>
            <a:off x="7880350" y="671513"/>
            <a:ext cx="849313"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upland</a:t>
            </a:r>
          </a:p>
        </p:txBody>
      </p:sp>
      <p:sp>
        <p:nvSpPr>
          <p:cNvPr id="38074" name="Freeform 676" descr="Large confetti"/>
          <p:cNvSpPr>
            <a:spLocks/>
          </p:cNvSpPr>
          <p:nvPr/>
        </p:nvSpPr>
        <p:spPr bwMode="auto">
          <a:xfrm>
            <a:off x="749300" y="6134100"/>
            <a:ext cx="2168525" cy="76200"/>
          </a:xfrm>
          <a:custGeom>
            <a:avLst/>
            <a:gdLst>
              <a:gd name="T0" fmla="*/ 2147483647 w 1366"/>
              <a:gd name="T1" fmla="*/ 2147483647 h 48"/>
              <a:gd name="T2" fmla="*/ 2147483647 w 1366"/>
              <a:gd name="T3" fmla="*/ 0 h 48"/>
              <a:gd name="T4" fmla="*/ 2147483647 w 1366"/>
              <a:gd name="T5" fmla="*/ 2147483647 h 48"/>
              <a:gd name="T6" fmla="*/ 2147483647 w 1366"/>
              <a:gd name="T7" fmla="*/ 2147483647 h 48"/>
              <a:gd name="T8" fmla="*/ 2147483647 w 1366"/>
              <a:gd name="T9" fmla="*/ 2147483647 h 48"/>
              <a:gd name="T10" fmla="*/ 0 w 1366"/>
              <a:gd name="T11" fmla="*/ 2147483647 h 48"/>
              <a:gd name="T12" fmla="*/ 2147483647 w 1366"/>
              <a:gd name="T13" fmla="*/ 2147483647 h 48"/>
              <a:gd name="T14" fmla="*/ 0 60000 65536"/>
              <a:gd name="T15" fmla="*/ 0 60000 65536"/>
              <a:gd name="T16" fmla="*/ 0 60000 65536"/>
              <a:gd name="T17" fmla="*/ 0 60000 65536"/>
              <a:gd name="T18" fmla="*/ 0 60000 65536"/>
              <a:gd name="T19" fmla="*/ 0 60000 65536"/>
              <a:gd name="T20" fmla="*/ 0 60000 65536"/>
              <a:gd name="T21" fmla="*/ 0 w 1366"/>
              <a:gd name="T22" fmla="*/ 0 h 48"/>
              <a:gd name="T23" fmla="*/ 1366 w 1366"/>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6" h="48">
                <a:moveTo>
                  <a:pt x="272" y="8"/>
                </a:moveTo>
                <a:lnTo>
                  <a:pt x="1008" y="0"/>
                </a:lnTo>
                <a:lnTo>
                  <a:pt x="1366" y="14"/>
                </a:lnTo>
                <a:lnTo>
                  <a:pt x="1198" y="45"/>
                </a:lnTo>
                <a:lnTo>
                  <a:pt x="216" y="48"/>
                </a:lnTo>
                <a:lnTo>
                  <a:pt x="0" y="28"/>
                </a:lnTo>
                <a:lnTo>
                  <a:pt x="272" y="8"/>
                </a:lnTo>
                <a:close/>
              </a:path>
            </a:pathLst>
          </a:custGeom>
          <a:pattFill prst="lgConfetti">
            <a:fgClr>
              <a:schemeClr val="tx1"/>
            </a:fgClr>
            <a:bgClr>
              <a:schemeClr val="bg1"/>
            </a:bgClr>
          </a:pattFill>
          <a:ln w="12700">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75" name="Freeform 677" descr="Large confetti"/>
          <p:cNvSpPr>
            <a:spLocks/>
          </p:cNvSpPr>
          <p:nvPr/>
        </p:nvSpPr>
        <p:spPr bwMode="auto">
          <a:xfrm>
            <a:off x="1231900" y="5818188"/>
            <a:ext cx="1930400" cy="55562"/>
          </a:xfrm>
          <a:custGeom>
            <a:avLst/>
            <a:gdLst>
              <a:gd name="T0" fmla="*/ 2147483647 w 1216"/>
              <a:gd name="T1" fmla="*/ 2147483647 h 35"/>
              <a:gd name="T2" fmla="*/ 2147483647 w 1216"/>
              <a:gd name="T3" fmla="*/ 0 h 35"/>
              <a:gd name="T4" fmla="*/ 2147483647 w 1216"/>
              <a:gd name="T5" fmla="*/ 2147483647 h 35"/>
              <a:gd name="T6" fmla="*/ 2147483647 w 1216"/>
              <a:gd name="T7" fmla="*/ 2147483647 h 35"/>
              <a:gd name="T8" fmla="*/ 2147483647 w 1216"/>
              <a:gd name="T9" fmla="*/ 2147483647 h 35"/>
              <a:gd name="T10" fmla="*/ 0 w 1216"/>
              <a:gd name="T11" fmla="*/ 2147483647 h 35"/>
              <a:gd name="T12" fmla="*/ 2147483647 w 1216"/>
              <a:gd name="T13" fmla="*/ 2147483647 h 35"/>
              <a:gd name="T14" fmla="*/ 0 60000 65536"/>
              <a:gd name="T15" fmla="*/ 0 60000 65536"/>
              <a:gd name="T16" fmla="*/ 0 60000 65536"/>
              <a:gd name="T17" fmla="*/ 0 60000 65536"/>
              <a:gd name="T18" fmla="*/ 0 60000 65536"/>
              <a:gd name="T19" fmla="*/ 0 60000 65536"/>
              <a:gd name="T20" fmla="*/ 0 60000 65536"/>
              <a:gd name="T21" fmla="*/ 0 w 1216"/>
              <a:gd name="T22" fmla="*/ 0 h 35"/>
              <a:gd name="T23" fmla="*/ 1216 w 121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6" h="35">
                <a:moveTo>
                  <a:pt x="240" y="8"/>
                </a:moveTo>
                <a:lnTo>
                  <a:pt x="976" y="0"/>
                </a:lnTo>
                <a:lnTo>
                  <a:pt x="1216" y="15"/>
                </a:lnTo>
                <a:lnTo>
                  <a:pt x="872" y="19"/>
                </a:lnTo>
                <a:lnTo>
                  <a:pt x="184" y="35"/>
                </a:lnTo>
                <a:lnTo>
                  <a:pt x="0" y="21"/>
                </a:lnTo>
                <a:lnTo>
                  <a:pt x="240" y="8"/>
                </a:lnTo>
                <a:close/>
              </a:path>
            </a:pathLst>
          </a:custGeom>
          <a:pattFill prst="lgConfetti">
            <a:fgClr>
              <a:schemeClr val="tx1"/>
            </a:fgClr>
            <a:bgClr>
              <a:schemeClr val="bg1"/>
            </a:bgClr>
          </a:pattFill>
          <a:ln w="12700">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76" name="Freeform 678" descr="Large confetti"/>
          <p:cNvSpPr>
            <a:spLocks/>
          </p:cNvSpPr>
          <p:nvPr/>
        </p:nvSpPr>
        <p:spPr bwMode="auto">
          <a:xfrm>
            <a:off x="1517650" y="5962650"/>
            <a:ext cx="1797050" cy="63500"/>
          </a:xfrm>
          <a:custGeom>
            <a:avLst/>
            <a:gdLst>
              <a:gd name="T0" fmla="*/ 2147483647 w 1132"/>
              <a:gd name="T1" fmla="*/ 2147483647 h 40"/>
              <a:gd name="T2" fmla="*/ 2147483647 w 1132"/>
              <a:gd name="T3" fmla="*/ 0 h 40"/>
              <a:gd name="T4" fmla="*/ 2147483647 w 1132"/>
              <a:gd name="T5" fmla="*/ 2147483647 h 40"/>
              <a:gd name="T6" fmla="*/ 2147483647 w 1132"/>
              <a:gd name="T7" fmla="*/ 2147483647 h 40"/>
              <a:gd name="T8" fmla="*/ 2147483647 w 1132"/>
              <a:gd name="T9" fmla="*/ 2147483647 h 40"/>
              <a:gd name="T10" fmla="*/ 0 w 1132"/>
              <a:gd name="T11" fmla="*/ 2147483647 h 40"/>
              <a:gd name="T12" fmla="*/ 2147483647 w 1132"/>
              <a:gd name="T13" fmla="*/ 2147483647 h 40"/>
              <a:gd name="T14" fmla="*/ 0 60000 65536"/>
              <a:gd name="T15" fmla="*/ 0 60000 65536"/>
              <a:gd name="T16" fmla="*/ 0 60000 65536"/>
              <a:gd name="T17" fmla="*/ 0 60000 65536"/>
              <a:gd name="T18" fmla="*/ 0 60000 65536"/>
              <a:gd name="T19" fmla="*/ 0 60000 65536"/>
              <a:gd name="T20" fmla="*/ 0 60000 65536"/>
              <a:gd name="T21" fmla="*/ 0 w 1132"/>
              <a:gd name="T22" fmla="*/ 0 h 40"/>
              <a:gd name="T23" fmla="*/ 1132 w 11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2" h="40">
                <a:moveTo>
                  <a:pt x="156" y="13"/>
                </a:moveTo>
                <a:lnTo>
                  <a:pt x="644" y="0"/>
                </a:lnTo>
                <a:lnTo>
                  <a:pt x="1132" y="20"/>
                </a:lnTo>
                <a:lnTo>
                  <a:pt x="788" y="24"/>
                </a:lnTo>
                <a:lnTo>
                  <a:pt x="100" y="40"/>
                </a:lnTo>
                <a:lnTo>
                  <a:pt x="0" y="24"/>
                </a:lnTo>
                <a:lnTo>
                  <a:pt x="156" y="13"/>
                </a:lnTo>
                <a:close/>
              </a:path>
            </a:pathLst>
          </a:custGeom>
          <a:pattFill prst="lgConfetti">
            <a:fgClr>
              <a:schemeClr val="tx1"/>
            </a:fgClr>
            <a:bgClr>
              <a:schemeClr val="bg1"/>
            </a:bgClr>
          </a:pattFill>
          <a:ln w="12700">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77" name="Freeform 679" descr="Large confetti"/>
          <p:cNvSpPr>
            <a:spLocks/>
          </p:cNvSpPr>
          <p:nvPr/>
        </p:nvSpPr>
        <p:spPr bwMode="auto">
          <a:xfrm>
            <a:off x="1974850" y="5683250"/>
            <a:ext cx="1504950" cy="38100"/>
          </a:xfrm>
          <a:custGeom>
            <a:avLst/>
            <a:gdLst>
              <a:gd name="T0" fmla="*/ 2147483647 w 948"/>
              <a:gd name="T1" fmla="*/ 2147483647 h 24"/>
              <a:gd name="T2" fmla="*/ 2147483647 w 948"/>
              <a:gd name="T3" fmla="*/ 0 h 24"/>
              <a:gd name="T4" fmla="*/ 2147483647 w 948"/>
              <a:gd name="T5" fmla="*/ 2147483647 h 24"/>
              <a:gd name="T6" fmla="*/ 2147483647 w 948"/>
              <a:gd name="T7" fmla="*/ 2147483647 h 24"/>
              <a:gd name="T8" fmla="*/ 2147483647 w 948"/>
              <a:gd name="T9" fmla="*/ 2147483647 h 24"/>
              <a:gd name="T10" fmla="*/ 0 w 948"/>
              <a:gd name="T11" fmla="*/ 2147483647 h 24"/>
              <a:gd name="T12" fmla="*/ 2147483647 w 948"/>
              <a:gd name="T13" fmla="*/ 2147483647 h 24"/>
              <a:gd name="T14" fmla="*/ 0 60000 65536"/>
              <a:gd name="T15" fmla="*/ 0 60000 65536"/>
              <a:gd name="T16" fmla="*/ 0 60000 65536"/>
              <a:gd name="T17" fmla="*/ 0 60000 65536"/>
              <a:gd name="T18" fmla="*/ 0 60000 65536"/>
              <a:gd name="T19" fmla="*/ 0 60000 65536"/>
              <a:gd name="T20" fmla="*/ 0 60000 65536"/>
              <a:gd name="T21" fmla="*/ 0 w 948"/>
              <a:gd name="T22" fmla="*/ 0 h 24"/>
              <a:gd name="T23" fmla="*/ 948 w 94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8" h="24">
                <a:moveTo>
                  <a:pt x="108" y="4"/>
                </a:moveTo>
                <a:lnTo>
                  <a:pt x="460" y="0"/>
                </a:lnTo>
                <a:lnTo>
                  <a:pt x="948" y="20"/>
                </a:lnTo>
                <a:lnTo>
                  <a:pt x="604" y="24"/>
                </a:lnTo>
                <a:lnTo>
                  <a:pt x="188" y="24"/>
                </a:lnTo>
                <a:lnTo>
                  <a:pt x="0" y="12"/>
                </a:lnTo>
                <a:lnTo>
                  <a:pt x="108" y="4"/>
                </a:lnTo>
                <a:close/>
              </a:path>
            </a:pathLst>
          </a:custGeom>
          <a:pattFill prst="lgConfetti">
            <a:fgClr>
              <a:schemeClr val="tx1"/>
            </a:fgClr>
            <a:bgClr>
              <a:schemeClr val="bg1"/>
            </a:bgClr>
          </a:pattFill>
          <a:ln w="12700">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78" name="Text Box 680"/>
          <p:cNvSpPr txBox="1">
            <a:spLocks noChangeArrowheads="1"/>
          </p:cNvSpPr>
          <p:nvPr/>
        </p:nvSpPr>
        <p:spPr bwMode="auto">
          <a:xfrm>
            <a:off x="2520950" y="5592763"/>
            <a:ext cx="1689100"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flood tidal delta</a:t>
            </a:r>
          </a:p>
        </p:txBody>
      </p:sp>
      <p:sp>
        <p:nvSpPr>
          <p:cNvPr id="38079" name="Freeform 681" descr="Large confetti"/>
          <p:cNvSpPr>
            <a:spLocks/>
          </p:cNvSpPr>
          <p:nvPr/>
        </p:nvSpPr>
        <p:spPr bwMode="auto">
          <a:xfrm>
            <a:off x="2101850" y="5562600"/>
            <a:ext cx="1651000" cy="38100"/>
          </a:xfrm>
          <a:custGeom>
            <a:avLst/>
            <a:gdLst>
              <a:gd name="T0" fmla="*/ 2147483647 w 1040"/>
              <a:gd name="T1" fmla="*/ 2147483647 h 24"/>
              <a:gd name="T2" fmla="*/ 2147483647 w 1040"/>
              <a:gd name="T3" fmla="*/ 0 h 24"/>
              <a:gd name="T4" fmla="*/ 2147483647 w 1040"/>
              <a:gd name="T5" fmla="*/ 2147483647 h 24"/>
              <a:gd name="T6" fmla="*/ 2147483647 w 1040"/>
              <a:gd name="T7" fmla="*/ 2147483647 h 24"/>
              <a:gd name="T8" fmla="*/ 2147483647 w 1040"/>
              <a:gd name="T9" fmla="*/ 2147483647 h 24"/>
              <a:gd name="T10" fmla="*/ 0 w 1040"/>
              <a:gd name="T11" fmla="*/ 2147483647 h 24"/>
              <a:gd name="T12" fmla="*/ 2147483647 w 1040"/>
              <a:gd name="T13" fmla="*/ 2147483647 h 24"/>
              <a:gd name="T14" fmla="*/ 0 60000 65536"/>
              <a:gd name="T15" fmla="*/ 0 60000 65536"/>
              <a:gd name="T16" fmla="*/ 0 60000 65536"/>
              <a:gd name="T17" fmla="*/ 0 60000 65536"/>
              <a:gd name="T18" fmla="*/ 0 60000 65536"/>
              <a:gd name="T19" fmla="*/ 0 60000 65536"/>
              <a:gd name="T20" fmla="*/ 0 60000 65536"/>
              <a:gd name="T21" fmla="*/ 0 w 1040"/>
              <a:gd name="T22" fmla="*/ 0 h 24"/>
              <a:gd name="T23" fmla="*/ 1040 w 10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0" h="24">
                <a:moveTo>
                  <a:pt x="64" y="13"/>
                </a:moveTo>
                <a:lnTo>
                  <a:pt x="552" y="0"/>
                </a:lnTo>
                <a:lnTo>
                  <a:pt x="1040" y="20"/>
                </a:lnTo>
                <a:lnTo>
                  <a:pt x="696" y="24"/>
                </a:lnTo>
                <a:lnTo>
                  <a:pt x="280" y="24"/>
                </a:lnTo>
                <a:lnTo>
                  <a:pt x="0" y="20"/>
                </a:lnTo>
                <a:lnTo>
                  <a:pt x="64" y="13"/>
                </a:lnTo>
                <a:close/>
              </a:path>
            </a:pathLst>
          </a:custGeom>
          <a:pattFill prst="lgConfetti">
            <a:fgClr>
              <a:schemeClr val="tx1"/>
            </a:fgClr>
            <a:bgClr>
              <a:schemeClr val="bg1"/>
            </a:bgClr>
          </a:pattFill>
          <a:ln w="12700">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80" name="Text Box 682"/>
          <p:cNvSpPr txBox="1">
            <a:spLocks noChangeArrowheads="1"/>
          </p:cNvSpPr>
          <p:nvPr/>
        </p:nvSpPr>
        <p:spPr bwMode="auto">
          <a:xfrm>
            <a:off x="5597525" y="5332413"/>
            <a:ext cx="1385888" cy="30480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charset="0"/>
                <a:ea typeface="+mn-ea"/>
                <a:cs typeface="Arial" charset="0"/>
              </a:rPr>
              <a:t>terminal lobes</a:t>
            </a:r>
          </a:p>
        </p:txBody>
      </p:sp>
      <p:sp>
        <p:nvSpPr>
          <p:cNvPr id="38081" name="Line 683"/>
          <p:cNvSpPr>
            <a:spLocks noChangeShapeType="1"/>
          </p:cNvSpPr>
          <p:nvPr/>
        </p:nvSpPr>
        <p:spPr bwMode="auto">
          <a:xfrm flipV="1">
            <a:off x="5892800" y="5588000"/>
            <a:ext cx="292100" cy="15240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82" name="Line 684"/>
          <p:cNvSpPr>
            <a:spLocks noChangeShapeType="1"/>
          </p:cNvSpPr>
          <p:nvPr/>
        </p:nvSpPr>
        <p:spPr bwMode="auto">
          <a:xfrm flipV="1">
            <a:off x="5232400" y="4378325"/>
            <a:ext cx="406400" cy="7731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83" name="Text Box 685"/>
          <p:cNvSpPr txBox="1">
            <a:spLocks noChangeArrowheads="1"/>
          </p:cNvSpPr>
          <p:nvPr/>
        </p:nvSpPr>
        <p:spPr bwMode="auto">
          <a:xfrm>
            <a:off x="4957763" y="4049713"/>
            <a:ext cx="1482725"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overwash fan</a:t>
            </a:r>
          </a:p>
        </p:txBody>
      </p:sp>
      <p:sp>
        <p:nvSpPr>
          <p:cNvPr id="38084" name="Line 686"/>
          <p:cNvSpPr>
            <a:spLocks noChangeShapeType="1"/>
          </p:cNvSpPr>
          <p:nvPr/>
        </p:nvSpPr>
        <p:spPr bwMode="auto">
          <a:xfrm flipV="1">
            <a:off x="5314950" y="1146175"/>
            <a:ext cx="406400" cy="7731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8085" name="Text Box 687"/>
          <p:cNvSpPr txBox="1">
            <a:spLocks noChangeArrowheads="1"/>
          </p:cNvSpPr>
          <p:nvPr/>
        </p:nvSpPr>
        <p:spPr bwMode="auto">
          <a:xfrm>
            <a:off x="5040313" y="817563"/>
            <a:ext cx="1482725" cy="336550"/>
          </a:xfrm>
          <a:prstGeom prst="rect">
            <a:avLst/>
          </a:prstGeom>
          <a:noFill/>
          <a:ln w="12700">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charset="0"/>
                <a:ea typeface="+mn-ea"/>
                <a:cs typeface="Arial" charset="0"/>
              </a:rPr>
              <a:t>overwash fan</a:t>
            </a:r>
          </a:p>
        </p:txBody>
      </p:sp>
      <p:sp>
        <p:nvSpPr>
          <p:cNvPr id="38086" name="Text Box 688"/>
          <p:cNvSpPr txBox="1">
            <a:spLocks noChangeArrowheads="1"/>
          </p:cNvSpPr>
          <p:nvPr/>
        </p:nvSpPr>
        <p:spPr bwMode="auto">
          <a:xfrm>
            <a:off x="3048000" y="0"/>
            <a:ext cx="4191000" cy="5191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Arial" charset="0"/>
                <a:ea typeface="+mn-ea"/>
                <a:cs typeface="Arial" charset="0"/>
              </a:rPr>
              <a:t>Paleotempestology</a:t>
            </a:r>
          </a:p>
        </p:txBody>
      </p:sp>
    </p:spTree>
    <p:extLst>
      <p:ext uri="{BB962C8B-B14F-4D97-AF65-F5344CB8AC3E}">
        <p14:creationId xmlns:p14="http://schemas.microsoft.com/office/powerpoint/2010/main" val="9185203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29648" y="282667"/>
            <a:ext cx="7253302" cy="5885219"/>
          </a:xfrm>
          <a:prstGeom prst="rect">
            <a:avLst/>
          </a:prstGeom>
        </p:spPr>
      </p:pic>
      <p:sp>
        <p:nvSpPr>
          <p:cNvPr id="6" name="Rectangle 5"/>
          <p:cNvSpPr/>
          <p:nvPr/>
        </p:nvSpPr>
        <p:spPr>
          <a:xfrm>
            <a:off x="4249102" y="6360573"/>
            <a:ext cx="491128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panose="020B0604030504040204" pitchFamily="34" charset="0"/>
                <a:ea typeface="+mn-ea"/>
                <a:cs typeface="+mn-cs"/>
              </a:rPr>
              <a:t>Jeffrey P. Donnelly and Jonathan D. Woodruff, </a:t>
            </a:r>
            <a:r>
              <a:rPr kumimoji="0" lang="en-US" sz="1400" b="0" i="1" u="none" strike="noStrike" kern="1200" cap="none" spc="0" normalizeH="0" baseline="0" noProof="0" dirty="0">
                <a:ln>
                  <a:noFill/>
                </a:ln>
                <a:solidFill>
                  <a:srgbClr val="0000FF"/>
                </a:solidFill>
                <a:effectLst/>
                <a:uLnTx/>
                <a:uFillTx/>
                <a:latin typeface="Tahoma" panose="020B0604030504040204" pitchFamily="34" charset="0"/>
                <a:ea typeface="+mn-ea"/>
                <a:cs typeface="+mn-cs"/>
              </a:rPr>
              <a:t>Nature</a:t>
            </a:r>
            <a:r>
              <a:rPr kumimoji="0" lang="en-US" sz="1400" b="0" i="0" u="none" strike="noStrike" kern="1200" cap="none" spc="0" normalizeH="0" baseline="0" noProof="0" dirty="0">
                <a:ln>
                  <a:noFill/>
                </a:ln>
                <a:solidFill>
                  <a:srgbClr val="0000FF"/>
                </a:solidFill>
                <a:effectLst/>
                <a:uLnTx/>
                <a:uFillTx/>
                <a:latin typeface="Tahoma" panose="020B0604030504040204" pitchFamily="34" charset="0"/>
                <a:ea typeface="+mn-ea"/>
                <a:cs typeface="+mn-cs"/>
              </a:rPr>
              <a:t>, 2007</a:t>
            </a:r>
            <a:endParaRPr kumimoji="0" lang="en-US" sz="1400" b="0" i="0" u="none" strike="noStrike" kern="1200" cap="none" spc="0" normalizeH="0" baseline="30000" noProof="0" dirty="0">
              <a:ln>
                <a:noFill/>
              </a:ln>
              <a:solidFill>
                <a:srgbClr val="0000FF"/>
              </a:solidFill>
              <a:effectLst/>
              <a:uLnTx/>
              <a:uFillTx/>
              <a:latin typeface="HGPHeiseiKakugothictaiW5" panose="020B0600000000000000" pitchFamily="50" charset="-128"/>
              <a:ea typeface="+mn-ea"/>
              <a:cs typeface="+mn-cs"/>
            </a:endParaRPr>
          </a:p>
        </p:txBody>
      </p:sp>
    </p:spTree>
    <p:extLst>
      <p:ext uri="{BB962C8B-B14F-4D97-AF65-F5344CB8AC3E}">
        <p14:creationId xmlns:p14="http://schemas.microsoft.com/office/powerpoint/2010/main" val="11148539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ejw9c\AppData\Local\Temp\Temp1_LIBH_map_vLizzie.zip\LIBH_map_vLizzie-1.png"/>
          <p:cNvPicPr/>
          <p:nvPr/>
        </p:nvPicPr>
        <p:blipFill rotWithShape="1">
          <a:blip r:embed="rId2" cstate="print">
            <a:extLst>
              <a:ext uri="{28A0092B-C50C-407E-A947-70E740481C1C}">
                <a14:useLocalDpi xmlns:a14="http://schemas.microsoft.com/office/drawing/2010/main" val="0"/>
              </a:ext>
            </a:extLst>
          </a:blip>
          <a:srcRect l="1121" t="830" r="470" b="1272"/>
          <a:stretch/>
        </p:blipFill>
        <p:spPr bwMode="auto">
          <a:xfrm>
            <a:off x="1144745" y="872519"/>
            <a:ext cx="6819608" cy="5242093"/>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830638" y="167524"/>
            <a:ext cx="76991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Calibri"/>
                <a:ea typeface="+mn-ea"/>
                <a:cs typeface="+mn-cs"/>
              </a:rPr>
              <a:t>Extension to “Blue Holes” (e.g. in the Bahamas)</a:t>
            </a:r>
          </a:p>
        </p:txBody>
      </p:sp>
      <p:sp>
        <p:nvSpPr>
          <p:cNvPr id="4" name="TextBox 3"/>
          <p:cNvSpPr txBox="1"/>
          <p:nvPr/>
        </p:nvSpPr>
        <p:spPr>
          <a:xfrm>
            <a:off x="5681844" y="6372880"/>
            <a:ext cx="32667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Courtesy Lizzie Wallace, WHOI</a:t>
            </a:r>
          </a:p>
        </p:txBody>
      </p:sp>
    </p:spTree>
    <p:extLst>
      <p:ext uri="{BB962C8B-B14F-4D97-AF65-F5344CB8AC3E}">
        <p14:creationId xmlns:p14="http://schemas.microsoft.com/office/powerpoint/2010/main" val="9576010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ejw9c\AppData\Local\Microsoft\Windows\INetCache\Content.Word\CAOS5&amp;7_compare-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5905" y="94077"/>
            <a:ext cx="5943600" cy="6390640"/>
          </a:xfrm>
          <a:prstGeom prst="rect">
            <a:avLst/>
          </a:prstGeom>
          <a:noFill/>
          <a:ln>
            <a:noFill/>
          </a:ln>
        </p:spPr>
      </p:pic>
      <p:sp>
        <p:nvSpPr>
          <p:cNvPr id="3" name="TextBox 2"/>
          <p:cNvSpPr txBox="1"/>
          <p:nvPr/>
        </p:nvSpPr>
        <p:spPr>
          <a:xfrm>
            <a:off x="5877289" y="6484717"/>
            <a:ext cx="32667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Courtesy Lizzie Wallace, WHOI</a:t>
            </a:r>
          </a:p>
        </p:txBody>
      </p:sp>
    </p:spTree>
    <p:extLst>
      <p:ext uri="{BB962C8B-B14F-4D97-AF65-F5344CB8AC3E}">
        <p14:creationId xmlns:p14="http://schemas.microsoft.com/office/powerpoint/2010/main" val="2016412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23199"/>
            <a:ext cx="9144000" cy="3811896"/>
          </a:xfrm>
          <a:prstGeom prst="rect">
            <a:avLst/>
          </a:prstGeom>
        </p:spPr>
      </p:pic>
      <p:sp>
        <p:nvSpPr>
          <p:cNvPr id="3" name="TextBox 2"/>
          <p:cNvSpPr txBox="1"/>
          <p:nvPr/>
        </p:nvSpPr>
        <p:spPr>
          <a:xfrm>
            <a:off x="1012122" y="342027"/>
            <a:ext cx="684753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Add nearby cycle; take difference between two cycles</a:t>
            </a:r>
          </a:p>
        </p:txBody>
      </p:sp>
    </p:spTree>
    <p:extLst>
      <p:ext uri="{BB962C8B-B14F-4D97-AF65-F5344CB8AC3E}">
        <p14:creationId xmlns:p14="http://schemas.microsoft.com/office/powerpoint/2010/main" val="38949357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defRPr/>
            </a:pPr>
            <a:r>
              <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rPr>
              <a:t>Theoretical Steady-State Maximum Hurricane Wind Speed:</a:t>
            </a:r>
          </a:p>
        </p:txBody>
      </p:sp>
      <p:sp>
        <p:nvSpPr>
          <p:cNvPr id="4100" name="Text Box 4"/>
          <p:cNvSpPr txBox="1">
            <a:spLocks noChangeArrowheads="1"/>
          </p:cNvSpPr>
          <p:nvPr/>
        </p:nvSpPr>
        <p:spPr bwMode="auto">
          <a:xfrm>
            <a:off x="5867399" y="4495800"/>
            <a:ext cx="2344947" cy="92333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charset="0"/>
                <a:ea typeface="+mn-ea"/>
                <a:cs typeface="Arial" charset="0"/>
              </a:rPr>
              <a:t>Air-sea enthalpy disequilibrium of moist static energy</a:t>
            </a:r>
          </a:p>
        </p:txBody>
      </p:sp>
      <p:sp>
        <p:nvSpPr>
          <p:cNvPr id="4101" name="Text Box 5"/>
          <p:cNvSpPr txBox="1">
            <a:spLocks noChangeArrowheads="1"/>
          </p:cNvSpPr>
          <p:nvPr/>
        </p:nvSpPr>
        <p:spPr bwMode="auto">
          <a:xfrm>
            <a:off x="4191000" y="1752600"/>
            <a:ext cx="1676400" cy="6413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charset="0"/>
                <a:ea typeface="+mn-ea"/>
                <a:cs typeface="Arial" charset="0"/>
              </a:rPr>
              <a:t>Surface temperature</a:t>
            </a:r>
          </a:p>
        </p:txBody>
      </p:sp>
      <p:sp>
        <p:nvSpPr>
          <p:cNvPr id="4102" name="Text Box 6"/>
          <p:cNvSpPr txBox="1">
            <a:spLocks noChangeArrowheads="1"/>
          </p:cNvSpPr>
          <p:nvPr/>
        </p:nvSpPr>
        <p:spPr bwMode="auto">
          <a:xfrm>
            <a:off x="4343400" y="4495800"/>
            <a:ext cx="1600200" cy="6413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charset="0"/>
                <a:ea typeface="+mn-ea"/>
                <a:cs typeface="Arial" charset="0"/>
              </a:rPr>
              <a:t>Outflow temperature</a:t>
            </a:r>
          </a:p>
        </p:txBody>
      </p:sp>
      <p:sp>
        <p:nvSpPr>
          <p:cNvPr id="4103" name="Line 7"/>
          <p:cNvSpPr>
            <a:spLocks noChangeShapeType="1"/>
          </p:cNvSpPr>
          <p:nvPr/>
        </p:nvSpPr>
        <p:spPr bwMode="auto">
          <a:xfrm flipV="1">
            <a:off x="4648200" y="4038600"/>
            <a:ext cx="228600" cy="457200"/>
          </a:xfrm>
          <a:prstGeom prst="line">
            <a:avLst/>
          </a:prstGeom>
          <a:noFill/>
          <a:ln w="952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104" name="Line 8"/>
          <p:cNvSpPr>
            <a:spLocks noChangeShapeType="1"/>
          </p:cNvSpPr>
          <p:nvPr/>
        </p:nvSpPr>
        <p:spPr bwMode="auto">
          <a:xfrm flipH="1">
            <a:off x="4648200" y="2362199"/>
            <a:ext cx="457200" cy="436841"/>
          </a:xfrm>
          <a:prstGeom prst="line">
            <a:avLst/>
          </a:prstGeom>
          <a:noFill/>
          <a:ln w="952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105" name="Text Box 9"/>
          <p:cNvSpPr txBox="1">
            <a:spLocks noChangeArrowheads="1"/>
          </p:cNvSpPr>
          <p:nvPr/>
        </p:nvSpPr>
        <p:spPr bwMode="auto">
          <a:xfrm>
            <a:off x="1905000" y="4495800"/>
            <a:ext cx="1981200" cy="146526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charset="0"/>
                <a:ea typeface="+mn-ea"/>
                <a:cs typeface="Arial" charset="0"/>
              </a:rPr>
              <a:t>Ratio of surface exchange coefficients of enthalpy and momentum</a:t>
            </a:r>
          </a:p>
        </p:txBody>
      </p:sp>
      <p:sp>
        <p:nvSpPr>
          <p:cNvPr id="4106" name="Line 10"/>
          <p:cNvSpPr>
            <a:spLocks noChangeShapeType="1"/>
          </p:cNvSpPr>
          <p:nvPr/>
        </p:nvSpPr>
        <p:spPr bwMode="auto">
          <a:xfrm flipV="1">
            <a:off x="2514600" y="4038600"/>
            <a:ext cx="838200" cy="457200"/>
          </a:xfrm>
          <a:prstGeom prst="line">
            <a:avLst/>
          </a:prstGeom>
          <a:noFill/>
          <a:ln w="9525">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aphicFrame>
        <p:nvGraphicFramePr>
          <p:cNvPr id="4" name="Object 3"/>
          <p:cNvGraphicFramePr>
            <a:graphicFrameLocks noChangeAspect="1"/>
          </p:cNvGraphicFramePr>
          <p:nvPr/>
        </p:nvGraphicFramePr>
        <p:xfrm>
          <a:off x="1308100" y="2722762"/>
          <a:ext cx="6070600" cy="1555750"/>
        </p:xfrm>
        <a:graphic>
          <a:graphicData uri="http://schemas.openxmlformats.org/presentationml/2006/ole">
            <mc:AlternateContent xmlns:mc="http://schemas.openxmlformats.org/markup-compatibility/2006">
              <mc:Choice xmlns:v="urn:schemas-microsoft-com:vml" Requires="v">
                <p:oleObj name="Equation" r:id="rId3" imgW="1981080" imgH="507960" progId="Equation.DSMT4">
                  <p:embed/>
                </p:oleObj>
              </mc:Choice>
              <mc:Fallback>
                <p:oleObj name="Equation" r:id="rId3" imgW="1981080" imgH="507960" progId="Equation.DSMT4">
                  <p:embed/>
                  <p:pic>
                    <p:nvPicPr>
                      <p:cNvPr id="4" name="Object 3"/>
                      <p:cNvPicPr/>
                      <p:nvPr/>
                    </p:nvPicPr>
                    <p:blipFill>
                      <a:blip r:embed="rId4"/>
                      <a:stretch>
                        <a:fillRect/>
                      </a:stretch>
                    </p:blipFill>
                    <p:spPr>
                      <a:xfrm>
                        <a:off x="1308100" y="2722762"/>
                        <a:ext cx="6070600" cy="1555750"/>
                      </a:xfrm>
                      <a:prstGeom prst="rect">
                        <a:avLst/>
                      </a:prstGeom>
                    </p:spPr>
                  </p:pic>
                </p:oleObj>
              </mc:Fallback>
            </mc:AlternateContent>
          </a:graphicData>
        </a:graphic>
      </p:graphicFrame>
      <p:cxnSp>
        <p:nvCxnSpPr>
          <p:cNvPr id="7" name="Straight Arrow Connector 6"/>
          <p:cNvCxnSpPr/>
          <p:nvPr/>
        </p:nvCxnSpPr>
        <p:spPr>
          <a:xfrm flipH="1" flipV="1">
            <a:off x="6599208" y="3631721"/>
            <a:ext cx="296892" cy="7246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 Box 5"/>
          <p:cNvSpPr txBox="1">
            <a:spLocks noChangeArrowheads="1"/>
          </p:cNvSpPr>
          <p:nvPr/>
        </p:nvSpPr>
        <p:spPr bwMode="auto">
          <a:xfrm>
            <a:off x="5761008" y="1710532"/>
            <a:ext cx="1968530" cy="92333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charset="0"/>
                <a:ea typeface="+mn-ea"/>
                <a:cs typeface="Arial" charset="0"/>
              </a:rPr>
              <a:t>Saturation static energy of sea surface</a:t>
            </a:r>
          </a:p>
        </p:txBody>
      </p:sp>
      <p:cxnSp>
        <p:nvCxnSpPr>
          <p:cNvPr id="3" name="Straight Arrow Connector 2"/>
          <p:cNvCxnSpPr/>
          <p:nvPr/>
        </p:nvCxnSpPr>
        <p:spPr>
          <a:xfrm flipH="1">
            <a:off x="6051792" y="2633862"/>
            <a:ext cx="176481" cy="4094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 Box 5"/>
          <p:cNvSpPr txBox="1">
            <a:spLocks noChangeArrowheads="1"/>
          </p:cNvSpPr>
          <p:nvPr/>
        </p:nvSpPr>
        <p:spPr bwMode="auto">
          <a:xfrm>
            <a:off x="7228081" y="2514600"/>
            <a:ext cx="196853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charset="0"/>
                <a:ea typeface="+mn-ea"/>
                <a:cs typeface="Arial" charset="0"/>
              </a:rPr>
              <a:t>Saturation static energy of the boundary layer</a:t>
            </a:r>
          </a:p>
        </p:txBody>
      </p:sp>
      <p:cxnSp>
        <p:nvCxnSpPr>
          <p:cNvPr id="6" name="Straight Arrow Connector 5"/>
          <p:cNvCxnSpPr/>
          <p:nvPr/>
        </p:nvCxnSpPr>
        <p:spPr>
          <a:xfrm flipH="1">
            <a:off x="6896100" y="2667000"/>
            <a:ext cx="434916" cy="559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60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0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1" grpId="0"/>
      <p:bldP spid="4102" grpId="0"/>
      <p:bldP spid="4103" grpId="0" animBg="1"/>
      <p:bldP spid="4104" grpId="0" animBg="1"/>
      <p:bldP spid="4105" grpId="0"/>
      <p:bldP spid="4106" grpId="0" animBg="1"/>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F64F9-3053-4176-9BEC-0600A98DDF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421" y="739028"/>
            <a:ext cx="8638060" cy="5400515"/>
          </a:xfrm>
          <a:prstGeom prst="rect">
            <a:avLst/>
          </a:prstGeom>
        </p:spPr>
      </p:pic>
      <p:sp>
        <p:nvSpPr>
          <p:cNvPr id="4" name="Left Brace 3">
            <a:extLst>
              <a:ext uri="{FF2B5EF4-FFF2-40B4-BE49-F238E27FC236}">
                <a16:creationId xmlns:a16="http://schemas.microsoft.com/office/drawing/2014/main" id="{1BD28C48-C364-4B92-BF34-9081BB740925}"/>
              </a:ext>
            </a:extLst>
          </p:cNvPr>
          <p:cNvSpPr/>
          <p:nvPr/>
        </p:nvSpPr>
        <p:spPr>
          <a:xfrm rot="16200000">
            <a:off x="5272149" y="3398444"/>
            <a:ext cx="942975" cy="231037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1FA71145-AC9C-49F0-BC66-551FE9B5E5E8}"/>
              </a:ext>
            </a:extLst>
          </p:cNvPr>
          <p:cNvSpPr txBox="1"/>
          <p:nvPr/>
        </p:nvSpPr>
        <p:spPr>
          <a:xfrm>
            <a:off x="4367954" y="5049610"/>
            <a:ext cx="2751364" cy="369332"/>
          </a:xfrm>
          <a:prstGeom prst="rect">
            <a:avLst/>
          </a:prstGeom>
          <a:noFill/>
        </p:spPr>
        <p:txBody>
          <a:bodyPr wrap="square" rtlCol="0">
            <a:spAutoFit/>
          </a:bodyPr>
          <a:lstStyle/>
          <a:p>
            <a:pPr algn="ctr"/>
            <a:r>
              <a:rPr lang="en-US" dirty="0"/>
              <a:t>Hurricane Drought</a:t>
            </a:r>
          </a:p>
        </p:txBody>
      </p:sp>
      <p:sp>
        <p:nvSpPr>
          <p:cNvPr id="6" name="TextBox 5">
            <a:extLst>
              <a:ext uri="{FF2B5EF4-FFF2-40B4-BE49-F238E27FC236}">
                <a16:creationId xmlns:a16="http://schemas.microsoft.com/office/drawing/2014/main" id="{99D07992-89CE-44AD-8C84-D3F00D5F64FF}"/>
              </a:ext>
            </a:extLst>
          </p:cNvPr>
          <p:cNvSpPr txBox="1"/>
          <p:nvPr/>
        </p:nvSpPr>
        <p:spPr>
          <a:xfrm>
            <a:off x="710291" y="244929"/>
            <a:ext cx="7911193" cy="369332"/>
          </a:xfrm>
          <a:prstGeom prst="rect">
            <a:avLst/>
          </a:prstGeom>
          <a:noFill/>
        </p:spPr>
        <p:txBody>
          <a:bodyPr wrap="square" rtlCol="0">
            <a:spAutoFit/>
          </a:bodyPr>
          <a:lstStyle/>
          <a:p>
            <a:r>
              <a:rPr lang="en-US" b="1" dirty="0"/>
              <a:t>North Atlantic tropical cyclone database extends back to 19</a:t>
            </a:r>
            <a:r>
              <a:rPr lang="en-US" b="1" baseline="30000" dirty="0"/>
              <a:t>th</a:t>
            </a:r>
            <a:r>
              <a:rPr lang="en-US" b="1" dirty="0"/>
              <a:t> century</a:t>
            </a:r>
          </a:p>
        </p:txBody>
      </p:sp>
      <p:sp>
        <p:nvSpPr>
          <p:cNvPr id="2" name="TextBox 1">
            <a:extLst>
              <a:ext uri="{FF2B5EF4-FFF2-40B4-BE49-F238E27FC236}">
                <a16:creationId xmlns:a16="http://schemas.microsoft.com/office/drawing/2014/main" id="{556F014F-90A6-A941-18E7-5666F67E0381}"/>
              </a:ext>
            </a:extLst>
          </p:cNvPr>
          <p:cNvSpPr txBox="1"/>
          <p:nvPr/>
        </p:nvSpPr>
        <p:spPr>
          <a:xfrm>
            <a:off x="2831985" y="797918"/>
            <a:ext cx="854926" cy="369332"/>
          </a:xfrm>
          <a:prstGeom prst="rect">
            <a:avLst/>
          </a:prstGeom>
          <a:solidFill>
            <a:schemeClr val="bg1"/>
          </a:solidFill>
        </p:spPr>
        <p:txBody>
          <a:bodyPr wrap="square" rtlCol="0">
            <a:spAutoFit/>
          </a:bodyPr>
          <a:lstStyle/>
          <a:p>
            <a:r>
              <a:rPr lang="en-US" b="1" dirty="0"/>
              <a:t>North</a:t>
            </a:r>
            <a:endParaRPr lang="en-US" dirty="0"/>
          </a:p>
        </p:txBody>
      </p:sp>
      <p:sp>
        <p:nvSpPr>
          <p:cNvPr id="7" name="TextBox 6">
            <a:extLst>
              <a:ext uri="{FF2B5EF4-FFF2-40B4-BE49-F238E27FC236}">
                <a16:creationId xmlns:a16="http://schemas.microsoft.com/office/drawing/2014/main" id="{F09603B3-AE3D-394E-4CCF-5E32C7CE5F27}"/>
              </a:ext>
            </a:extLst>
          </p:cNvPr>
          <p:cNvSpPr txBox="1"/>
          <p:nvPr/>
        </p:nvSpPr>
        <p:spPr>
          <a:xfrm>
            <a:off x="1754294" y="6211147"/>
            <a:ext cx="6224693" cy="369332"/>
          </a:xfrm>
          <a:prstGeom prst="rect">
            <a:avLst/>
          </a:prstGeom>
          <a:noFill/>
        </p:spPr>
        <p:txBody>
          <a:bodyPr wrap="square" rtlCol="0">
            <a:spAutoFit/>
          </a:bodyPr>
          <a:lstStyle/>
          <a:p>
            <a:pPr algn="ctr"/>
            <a:r>
              <a:rPr lang="en-US" dirty="0"/>
              <a:t>7-year running mean</a:t>
            </a:r>
          </a:p>
        </p:txBody>
      </p:sp>
    </p:spTree>
    <p:extLst>
      <p:ext uri="{BB962C8B-B14F-4D97-AF65-F5344CB8AC3E}">
        <p14:creationId xmlns:p14="http://schemas.microsoft.com/office/powerpoint/2010/main" val="91408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7472" y="549109"/>
            <a:ext cx="8103957" cy="5980516"/>
          </a:xfrm>
          <a:prstGeom prst="rect">
            <a:avLst/>
          </a:prstGeom>
        </p:spPr>
      </p:pic>
      <p:sp>
        <p:nvSpPr>
          <p:cNvPr id="3" name="TextBox 2"/>
          <p:cNvSpPr txBox="1"/>
          <p:nvPr/>
        </p:nvSpPr>
        <p:spPr>
          <a:xfrm>
            <a:off x="5528281" y="6344959"/>
            <a:ext cx="32736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Courtesy Raphael Rousseau-</a:t>
            </a:r>
            <a:r>
              <a:rPr kumimoji="0" lang="en-US" sz="1800" b="0" i="0" u="none" strike="noStrike" kern="1200" cap="none" spc="0" normalizeH="0" baseline="0" noProof="0" dirty="0" err="1">
                <a:ln>
                  <a:noFill/>
                </a:ln>
                <a:solidFill>
                  <a:prstClr val="black"/>
                </a:solidFill>
                <a:effectLst/>
                <a:uLnTx/>
                <a:uFillTx/>
                <a:latin typeface="Calibri"/>
                <a:ea typeface="+mn-ea"/>
                <a:cs typeface="+mn-cs"/>
              </a:rPr>
              <a:t>Rizzi</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984202" y="132623"/>
            <a:ext cx="746178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FF"/>
                </a:solidFill>
                <a:effectLst/>
                <a:uLnTx/>
                <a:uFillTx/>
                <a:latin typeface="Calibri"/>
                <a:ea typeface="+mn-ea"/>
                <a:cs typeface="+mn-cs"/>
              </a:rPr>
              <a:t>Comparison of numerically simulated and theoretical intensities</a:t>
            </a:r>
          </a:p>
        </p:txBody>
      </p:sp>
    </p:spTree>
    <p:extLst>
      <p:ext uri="{BB962C8B-B14F-4D97-AF65-F5344CB8AC3E}">
        <p14:creationId xmlns:p14="http://schemas.microsoft.com/office/powerpoint/2010/main" val="5403473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hurprob"/>
          <p:cNvPicPr>
            <a:picLocks noChangeAspect="1" noChangeArrowheads="1"/>
          </p:cNvPicPr>
          <p:nvPr/>
        </p:nvPicPr>
        <p:blipFill>
          <a:blip r:embed="rId2" cstate="print"/>
          <a:srcRect/>
          <a:stretch>
            <a:fillRect/>
          </a:stretch>
        </p:blipFill>
        <p:spPr bwMode="auto">
          <a:xfrm>
            <a:off x="1102024" y="1186980"/>
            <a:ext cx="6707037" cy="5446673"/>
          </a:xfrm>
          <a:prstGeom prst="rect">
            <a:avLst/>
          </a:prstGeom>
          <a:noFill/>
          <a:ln w="9525">
            <a:noFill/>
            <a:miter lim="800000"/>
            <a:headEnd/>
            <a:tailEnd/>
          </a:ln>
        </p:spPr>
      </p:pic>
      <p:sp>
        <p:nvSpPr>
          <p:cNvPr id="2" name="TextBox 1"/>
          <p:cNvSpPr txBox="1"/>
          <p:nvPr/>
        </p:nvSpPr>
        <p:spPr>
          <a:xfrm>
            <a:off x="336430" y="155275"/>
            <a:ext cx="82382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a:ea typeface="+mn-ea"/>
                <a:cs typeface="+mn-cs"/>
              </a:rPr>
              <a:t>Cumulative Frequency of Storm Lifetime Maximum Intensity Normalized by Potential Intensity</a:t>
            </a:r>
          </a:p>
        </p:txBody>
      </p:sp>
    </p:spTree>
    <p:extLst>
      <p:ext uri="{BB962C8B-B14F-4D97-AF65-F5344CB8AC3E}">
        <p14:creationId xmlns:p14="http://schemas.microsoft.com/office/powerpoint/2010/main" val="9988962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609" y="755064"/>
            <a:ext cx="7891288" cy="5934468"/>
          </a:xfrm>
          <a:prstGeom prst="rect">
            <a:avLst/>
          </a:prstGeom>
        </p:spPr>
      </p:pic>
      <p:sp>
        <p:nvSpPr>
          <p:cNvPr id="3" name="TextBox 2"/>
          <p:cNvSpPr txBox="1"/>
          <p:nvPr/>
        </p:nvSpPr>
        <p:spPr>
          <a:xfrm>
            <a:off x="809197" y="215661"/>
            <a:ext cx="75601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a:ea typeface="+mn-ea"/>
                <a:cs typeface="+mn-cs"/>
              </a:rPr>
              <a:t>Potential Intensity and CO</a:t>
            </a:r>
            <a:r>
              <a:rPr kumimoji="0" lang="en-US" sz="2400" b="0" i="0" u="none" strike="noStrike" kern="1200" cap="none" spc="0" normalizeH="0" baseline="-25000" noProof="0" dirty="0">
                <a:ln>
                  <a:noFill/>
                </a:ln>
                <a:solidFill>
                  <a:srgbClr val="0000FF"/>
                </a:solidFill>
                <a:effectLst/>
                <a:uLnTx/>
                <a:uFillTx/>
                <a:latin typeface="Arial"/>
                <a:ea typeface="+mn-ea"/>
                <a:cs typeface="+mn-cs"/>
              </a:rPr>
              <a:t>2</a:t>
            </a:r>
          </a:p>
        </p:txBody>
      </p:sp>
    </p:spTree>
    <p:extLst>
      <p:ext uri="{BB962C8B-B14F-4D97-AF65-F5344CB8AC3E}">
        <p14:creationId xmlns:p14="http://schemas.microsoft.com/office/powerpoint/2010/main" val="1778402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4268"/>
          </a:xfrm>
        </p:spPr>
        <p:txBody>
          <a:bodyPr/>
          <a:lstStyle/>
          <a:p>
            <a:r>
              <a:rPr lang="en-US" sz="2800" dirty="0">
                <a:solidFill>
                  <a:srgbClr val="0000FF"/>
                </a:solidFill>
              </a:rPr>
              <a:t>Inferences from Spanish Shipwrecks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622" y="948906"/>
            <a:ext cx="5978106" cy="5384966"/>
          </a:xfrm>
          <a:prstGeom prst="rect">
            <a:avLst/>
          </a:prstGeom>
        </p:spPr>
      </p:pic>
      <p:sp>
        <p:nvSpPr>
          <p:cNvPr id="4" name="TextBox 3"/>
          <p:cNvSpPr txBox="1"/>
          <p:nvPr/>
        </p:nvSpPr>
        <p:spPr>
          <a:xfrm>
            <a:off x="5909094" y="6457890"/>
            <a:ext cx="33470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FF"/>
                </a:solidFill>
                <a:effectLst/>
                <a:uLnTx/>
                <a:uFillTx/>
                <a:latin typeface="Calibri"/>
                <a:ea typeface="+mn-ea"/>
                <a:cs typeface="+mn-cs"/>
              </a:rPr>
              <a:t>Trouet</a:t>
            </a:r>
            <a:r>
              <a:rPr kumimoji="0" lang="en-US" sz="2000" b="0" i="0" u="none" strike="noStrike" kern="1200" cap="none" spc="0" normalizeH="0" baseline="0" noProof="0" dirty="0">
                <a:ln>
                  <a:noFill/>
                </a:ln>
                <a:solidFill>
                  <a:srgbClr val="0000FF"/>
                </a:solidFill>
                <a:effectLst/>
                <a:uLnTx/>
                <a:uFillTx/>
                <a:latin typeface="Calibri"/>
                <a:ea typeface="+mn-ea"/>
                <a:cs typeface="+mn-cs"/>
              </a:rPr>
              <a:t> at al., PNAS. 2016</a:t>
            </a:r>
          </a:p>
        </p:txBody>
      </p:sp>
    </p:spTree>
    <p:extLst>
      <p:ext uri="{BB962C8B-B14F-4D97-AF65-F5344CB8AC3E}">
        <p14:creationId xmlns:p14="http://schemas.microsoft.com/office/powerpoint/2010/main" val="26132938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1600" y="76199"/>
            <a:ext cx="2915892" cy="6781801"/>
          </a:xfrm>
          <a:prstGeom prst="rect">
            <a:avLst/>
          </a:prstGeom>
        </p:spPr>
      </p:pic>
      <p:sp>
        <p:nvSpPr>
          <p:cNvPr id="3" name="Rectangle 2"/>
          <p:cNvSpPr/>
          <p:nvPr/>
        </p:nvSpPr>
        <p:spPr>
          <a:xfrm>
            <a:off x="4953000" y="2133600"/>
            <a:ext cx="3124200" cy="289310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Arial" charset="0"/>
              </a:rPr>
              <a:t>The YOK-GTC reconstruction compared to documentary records of hurricane landfall in the Caribbean and North Atlantic Basins. </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Frequency distributions (relative %) of hurricanes affecting (</a:t>
            </a:r>
            <a:r>
              <a:rPr kumimoji="0" lang="en-US" sz="1400" b="1" i="0" u="none" strike="noStrike" kern="1200" cap="none" spc="0" normalizeH="0" baseline="0" noProof="0" dirty="0">
                <a:ln>
                  <a:noFill/>
                </a:ln>
                <a:solidFill>
                  <a:prstClr val="black"/>
                </a:solidFill>
                <a:effectLst/>
                <a:uLnTx/>
                <a:uFillTx/>
                <a:latin typeface="Calibri"/>
                <a:ea typeface="+mn-ea"/>
                <a:cs typeface="Arial" charset="0"/>
              </a:rPr>
              <a:t>a</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 the entire North Atlantic Basin and locations along the western margin of the North Atlantic (</a:t>
            </a:r>
            <a:r>
              <a:rPr kumimoji="0" lang="en-US" sz="1400" b="1" i="0" u="none" strike="noStrike" kern="1200" cap="none" spc="0" normalizeH="0" baseline="0" noProof="0" dirty="0">
                <a:ln>
                  <a:noFill/>
                </a:ln>
                <a:solidFill>
                  <a:prstClr val="black"/>
                </a:solidFill>
                <a:effectLst/>
                <a:uLnTx/>
                <a:uFillTx/>
                <a:latin typeface="Calibri"/>
                <a:ea typeface="+mn-ea"/>
                <a:cs typeface="Arial" charset="0"/>
              </a:rPr>
              <a:t>b</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 Bermuda, (</a:t>
            </a:r>
            <a:r>
              <a:rPr kumimoji="0" lang="en-US" sz="1400" b="1" i="0" u="none" strike="noStrike" kern="1200" cap="none" spc="0" normalizeH="0" baseline="0" noProof="0" dirty="0">
                <a:ln>
                  <a:noFill/>
                </a:ln>
                <a:solidFill>
                  <a:prstClr val="black"/>
                </a:solidFill>
                <a:effectLst/>
                <a:uLnTx/>
                <a:uFillTx/>
                <a:latin typeface="Calibri"/>
                <a:ea typeface="+mn-ea"/>
                <a:cs typeface="Arial" charset="0"/>
              </a:rPr>
              <a:t>c</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Florida, (</a:t>
            </a:r>
            <a:r>
              <a:rPr kumimoji="0" lang="en-US" sz="1400" b="1" i="0" u="none" strike="noStrike" kern="1200" cap="none" spc="0" normalizeH="0" baseline="0" noProof="0" dirty="0">
                <a:ln>
                  <a:noFill/>
                </a:ln>
                <a:solidFill>
                  <a:prstClr val="black"/>
                </a:solidFill>
                <a:effectLst/>
                <a:uLnTx/>
                <a:uFillTx/>
                <a:latin typeface="Calibri"/>
                <a:ea typeface="+mn-ea"/>
                <a:cs typeface="Arial" charset="0"/>
              </a:rPr>
              <a:t>d</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 Puerto Rico, and (</a:t>
            </a:r>
            <a:r>
              <a:rPr kumimoji="0" lang="en-US" sz="1400" b="1" i="0" u="none" strike="noStrike" kern="1200" cap="none" spc="0" normalizeH="0" baseline="0" noProof="0" dirty="0">
                <a:ln>
                  <a:noFill/>
                </a:ln>
                <a:solidFill>
                  <a:prstClr val="black"/>
                </a:solidFill>
                <a:effectLst/>
                <a:uLnTx/>
                <a:uFillTx/>
                <a:latin typeface="Calibri"/>
                <a:ea typeface="+mn-ea"/>
                <a:cs typeface="Arial" charset="0"/>
              </a:rPr>
              <a:t>e</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 Jamaica, calculated from previously published documentary data. From </a:t>
            </a:r>
            <a:r>
              <a:rPr kumimoji="0" lang="en-US" sz="1400" b="0" i="0" u="none" strike="noStrike" kern="1200" cap="none" spc="0" normalizeH="0" baseline="0" noProof="0" dirty="0" err="1">
                <a:ln>
                  <a:noFill/>
                </a:ln>
                <a:solidFill>
                  <a:prstClr val="black"/>
                </a:solidFill>
                <a:effectLst/>
                <a:uLnTx/>
                <a:uFillTx/>
                <a:latin typeface="Calibri"/>
                <a:ea typeface="+mn-ea"/>
                <a:cs typeface="Arial" charset="0"/>
              </a:rPr>
              <a:t>Baldini</a:t>
            </a: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 et al., Nature Scientific Reports, 2016, DOI: 10.1038/srep37522</a:t>
            </a:r>
          </a:p>
        </p:txBody>
      </p:sp>
      <p:sp>
        <p:nvSpPr>
          <p:cNvPr id="4" name="TextBox 3"/>
          <p:cNvSpPr txBox="1"/>
          <p:nvPr/>
        </p:nvSpPr>
        <p:spPr>
          <a:xfrm>
            <a:off x="4770407" y="5693433"/>
            <a:ext cx="391639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Belize data based on stable isotope analysis of stalagmites at Yoks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Balum</a:t>
            </a:r>
            <a:r>
              <a:rPr kumimoji="0" lang="en-US" sz="1800" b="0" i="0" u="none" strike="noStrike" kern="1200" cap="none" spc="0" normalizeH="0" baseline="0" noProof="0" dirty="0">
                <a:ln>
                  <a:noFill/>
                </a:ln>
                <a:solidFill>
                  <a:prstClr val="black"/>
                </a:solidFill>
                <a:effectLst/>
                <a:uLnTx/>
                <a:uFillTx/>
                <a:latin typeface="Calibri"/>
                <a:ea typeface="+mn-ea"/>
                <a:cs typeface="+mn-cs"/>
              </a:rPr>
              <a:t> cave in southern Belize</a:t>
            </a:r>
          </a:p>
        </p:txBody>
      </p:sp>
    </p:spTree>
    <p:extLst>
      <p:ext uri="{BB962C8B-B14F-4D97-AF65-F5344CB8AC3E}">
        <p14:creationId xmlns:p14="http://schemas.microsoft.com/office/powerpoint/2010/main" val="11289051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153231"/>
            <a:ext cx="5747011" cy="2901622"/>
            <a:chOff x="0" y="2153231"/>
            <a:chExt cx="5747011" cy="2901622"/>
          </a:xfrm>
        </p:grpSpPr>
        <p:pic>
          <p:nvPicPr>
            <p:cNvPr id="1026" name="Picture 2" descr="C:\Users\Kerry Emaanuel\Graphics\Transparent Figures\Intensity_histo_models.png"/>
            <p:cNvPicPr>
              <a:picLocks noChangeAspect="1" noChangeArrowheads="1"/>
            </p:cNvPicPr>
            <p:nvPr/>
          </p:nvPicPr>
          <p:blipFill rotWithShape="1">
            <a:blip r:embed="rId2" cstate="print"/>
            <a:srcRect l="9368" t="35641" r="10172" b="35511"/>
            <a:stretch/>
          </p:blipFill>
          <p:spPr bwMode="auto">
            <a:xfrm>
              <a:off x="0" y="2153231"/>
              <a:ext cx="5747011" cy="2901622"/>
            </a:xfrm>
            <a:prstGeom prst="rect">
              <a:avLst/>
            </a:prstGeom>
            <a:noFill/>
          </p:spPr>
        </p:pic>
        <p:cxnSp>
          <p:nvCxnSpPr>
            <p:cNvPr id="11" name="Straight Connector 10"/>
            <p:cNvCxnSpPr/>
            <p:nvPr/>
          </p:nvCxnSpPr>
          <p:spPr>
            <a:xfrm>
              <a:off x="3048000" y="2667000"/>
              <a:ext cx="20128" cy="18933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3662022" y="3703027"/>
              <a:ext cx="4572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a:off x="3048000" y="2345749"/>
              <a:ext cx="1312871" cy="7667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93630" y="4769001"/>
              <a:ext cx="44641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Wind Speed (meters per second)</a:t>
              </a:r>
            </a:p>
          </p:txBody>
        </p:sp>
      </p:grpSp>
      <p:sp>
        <p:nvSpPr>
          <p:cNvPr id="6" name="TextBox 5"/>
          <p:cNvSpPr txBox="1"/>
          <p:nvPr/>
        </p:nvSpPr>
        <p:spPr>
          <a:xfrm>
            <a:off x="5623208" y="1509002"/>
            <a:ext cx="35052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Histograms of Tropical Cyclone Intensity as Simulated by a Global Model with 30 mile grid point spacing. (Courtesy Isaac Held, GFDL)</a:t>
            </a:r>
          </a:p>
        </p:txBody>
      </p:sp>
      <p:sp>
        <p:nvSpPr>
          <p:cNvPr id="17" name="TextBox 16"/>
          <p:cNvSpPr txBox="1"/>
          <p:nvPr/>
        </p:nvSpPr>
        <p:spPr>
          <a:xfrm>
            <a:off x="3602971" y="1980564"/>
            <a:ext cx="14593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Category 3</a:t>
            </a:r>
          </a:p>
        </p:txBody>
      </p:sp>
      <p:sp>
        <p:nvSpPr>
          <p:cNvPr id="9" name="TextBox 8"/>
          <p:cNvSpPr txBox="1"/>
          <p:nvPr/>
        </p:nvSpPr>
        <p:spPr>
          <a:xfrm>
            <a:off x="5610667" y="4445835"/>
            <a:ext cx="33528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a:ea typeface="+mn-ea"/>
                <a:cs typeface="+mn-cs"/>
              </a:rPr>
              <a:t>Global models do not simulate the storms that cause destruction</a:t>
            </a:r>
          </a:p>
        </p:txBody>
      </p:sp>
      <p:sp>
        <p:nvSpPr>
          <p:cNvPr id="13" name="TextBox 12"/>
          <p:cNvSpPr txBox="1"/>
          <p:nvPr/>
        </p:nvSpPr>
        <p:spPr>
          <a:xfrm>
            <a:off x="3395523" y="3199682"/>
            <a:ext cx="10842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Observed</a:t>
            </a:r>
          </a:p>
        </p:txBody>
      </p:sp>
      <p:sp>
        <p:nvSpPr>
          <p:cNvPr id="18" name="TextBox 17"/>
          <p:cNvSpPr txBox="1"/>
          <p:nvPr/>
        </p:nvSpPr>
        <p:spPr>
          <a:xfrm>
            <a:off x="2045274" y="2786775"/>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Modeled</a:t>
            </a:r>
          </a:p>
        </p:txBody>
      </p:sp>
      <p:cxnSp>
        <p:nvCxnSpPr>
          <p:cNvPr id="20" name="Straight Arrow Connector 19"/>
          <p:cNvCxnSpPr/>
          <p:nvPr/>
        </p:nvCxnSpPr>
        <p:spPr>
          <a:xfrm rot="10800000" flipV="1">
            <a:off x="2269994" y="3094699"/>
            <a:ext cx="3810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90282" y="107576"/>
            <a:ext cx="78082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Problem:  Today’s models are far too coarse to simulate destructive hurricanes</a:t>
            </a:r>
          </a:p>
        </p:txBody>
      </p:sp>
    </p:spTree>
    <p:extLst>
      <p:ext uri="{BB962C8B-B14F-4D97-AF65-F5344CB8AC3E}">
        <p14:creationId xmlns:p14="http://schemas.microsoft.com/office/powerpoint/2010/main" val="307844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9" grpId="0"/>
      <p:bldP spid="13" grpId="0"/>
      <p:bldP spid="1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829" y="1095548"/>
            <a:ext cx="7594077" cy="5564044"/>
          </a:xfrm>
          <a:prstGeom prst="rect">
            <a:avLst/>
          </a:prstGeom>
        </p:spPr>
      </p:pic>
      <p:sp>
        <p:nvSpPr>
          <p:cNvPr id="3" name="TextBox 2"/>
          <p:cNvSpPr txBox="1"/>
          <p:nvPr/>
        </p:nvSpPr>
        <p:spPr>
          <a:xfrm>
            <a:off x="448574" y="224287"/>
            <a:ext cx="81605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North Atlantic Major Hurricanes Downscaled from NOAA 20</a:t>
            </a:r>
            <a:r>
              <a:rPr kumimoji="0" lang="en-US" sz="2000" b="1" i="0" u="none" strike="noStrike" kern="1200" cap="none" spc="0" normalizeH="0" baseline="30000" noProof="0" dirty="0">
                <a:ln>
                  <a:noFill/>
                </a:ln>
                <a:solidFill>
                  <a:srgbClr val="0000FF"/>
                </a:solidFill>
                <a:effectLst/>
                <a:uLnTx/>
                <a:uFillTx/>
                <a:latin typeface="Calibri"/>
                <a:ea typeface="+mn-ea"/>
                <a:cs typeface="+mn-cs"/>
              </a:rPr>
              <a:t>th</a:t>
            </a:r>
            <a:r>
              <a:rPr kumimoji="0" lang="en-US" sz="2000" b="1" i="0" u="none" strike="noStrike" kern="1200" cap="none" spc="0" normalizeH="0" baseline="0" noProof="0" dirty="0">
                <a:ln>
                  <a:noFill/>
                </a:ln>
                <a:solidFill>
                  <a:srgbClr val="0000FF"/>
                </a:solidFill>
                <a:effectLst/>
                <a:uLnTx/>
                <a:uFillTx/>
                <a:latin typeface="Calibri"/>
                <a:ea typeface="+mn-ea"/>
                <a:cs typeface="+mn-cs"/>
              </a:rPr>
              <a:t> Century Reanalysis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Calibri"/>
                <a:ea typeface="+mn-ea"/>
                <a:cs typeface="+mn-cs"/>
              </a:rPr>
              <a:t>(Forced by sea surface temperature, surface pressure, and sea ice only)</a:t>
            </a:r>
          </a:p>
        </p:txBody>
      </p:sp>
    </p:spTree>
    <p:extLst>
      <p:ext uri="{BB962C8B-B14F-4D97-AF65-F5344CB8AC3E}">
        <p14:creationId xmlns:p14="http://schemas.microsoft.com/office/powerpoint/2010/main" val="40425558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491" y="1104175"/>
            <a:ext cx="7558753" cy="5538163"/>
          </a:xfrm>
          <a:prstGeom prst="rect">
            <a:avLst/>
          </a:prstGeom>
        </p:spPr>
      </p:pic>
      <p:sp>
        <p:nvSpPr>
          <p:cNvPr id="3" name="TextBox 2"/>
          <p:cNvSpPr txBox="1"/>
          <p:nvPr/>
        </p:nvSpPr>
        <p:spPr>
          <a:xfrm>
            <a:off x="448574" y="224287"/>
            <a:ext cx="81605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North Atlantic Major Hurricanes Downscaled from NOAA 20</a:t>
            </a:r>
            <a:r>
              <a:rPr kumimoji="0" lang="en-US" sz="2000" b="1" i="0" u="none" strike="noStrike" kern="1200" cap="none" spc="0" normalizeH="0" baseline="30000" noProof="0" dirty="0">
                <a:ln>
                  <a:noFill/>
                </a:ln>
                <a:solidFill>
                  <a:srgbClr val="0000FF"/>
                </a:solidFill>
                <a:effectLst/>
                <a:uLnTx/>
                <a:uFillTx/>
                <a:latin typeface="Calibri"/>
                <a:ea typeface="+mn-ea"/>
                <a:cs typeface="+mn-cs"/>
              </a:rPr>
              <a:t>th</a:t>
            </a:r>
            <a:r>
              <a:rPr kumimoji="0" lang="en-US" sz="2000" b="1" i="0" u="none" strike="noStrike" kern="1200" cap="none" spc="0" normalizeH="0" baseline="0" noProof="0" dirty="0">
                <a:ln>
                  <a:noFill/>
                </a:ln>
                <a:solidFill>
                  <a:srgbClr val="0000FF"/>
                </a:solidFill>
                <a:effectLst/>
                <a:uLnTx/>
                <a:uFillTx/>
                <a:latin typeface="Calibri"/>
                <a:ea typeface="+mn-ea"/>
                <a:cs typeface="+mn-cs"/>
              </a:rPr>
              <a:t> Century Reanalysis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Calibri"/>
                <a:ea typeface="+mn-ea"/>
                <a:cs typeface="+mn-cs"/>
              </a:rPr>
              <a:t>(Forced by sea surface temperature, surface pressure, and sea ice only)</a:t>
            </a:r>
          </a:p>
        </p:txBody>
      </p:sp>
    </p:spTree>
    <p:extLst>
      <p:ext uri="{BB962C8B-B14F-4D97-AF65-F5344CB8AC3E}">
        <p14:creationId xmlns:p14="http://schemas.microsoft.com/office/powerpoint/2010/main" val="6195602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250B-981E-4DD6-85DE-465A1F949EB0}"/>
              </a:ext>
            </a:extLst>
          </p:cNvPr>
          <p:cNvSpPr>
            <a:spLocks noGrp="1"/>
          </p:cNvSpPr>
          <p:nvPr>
            <p:ph type="title"/>
          </p:nvPr>
        </p:nvSpPr>
        <p:spPr>
          <a:xfrm>
            <a:off x="628650" y="218621"/>
            <a:ext cx="7886700" cy="924831"/>
          </a:xfrm>
        </p:spPr>
        <p:txBody>
          <a:bodyPr/>
          <a:lstStyle/>
          <a:p>
            <a:r>
              <a:rPr lang="en-US" dirty="0"/>
              <a:t>Our Approach</a:t>
            </a:r>
          </a:p>
        </p:txBody>
      </p:sp>
      <p:sp>
        <p:nvSpPr>
          <p:cNvPr id="3" name="Content Placeholder 2">
            <a:extLst>
              <a:ext uri="{FF2B5EF4-FFF2-40B4-BE49-F238E27FC236}">
                <a16:creationId xmlns:a16="http://schemas.microsoft.com/office/drawing/2014/main" id="{1BE0CA2E-6470-4A01-AB31-BB05309587BA}"/>
              </a:ext>
            </a:extLst>
          </p:cNvPr>
          <p:cNvSpPr>
            <a:spLocks noGrp="1"/>
          </p:cNvSpPr>
          <p:nvPr>
            <p:ph idx="1"/>
          </p:nvPr>
        </p:nvSpPr>
        <p:spPr>
          <a:xfrm>
            <a:off x="628650" y="1143452"/>
            <a:ext cx="7886700" cy="5257348"/>
          </a:xfrm>
        </p:spPr>
        <p:txBody>
          <a:bodyPr/>
          <a:lstStyle/>
          <a:p>
            <a:pPr>
              <a:spcAft>
                <a:spcPts val="1500"/>
              </a:spcAft>
            </a:pPr>
            <a:r>
              <a:rPr lang="en-US" dirty="0"/>
              <a:t>   </a:t>
            </a:r>
            <a:r>
              <a:rPr lang="en-US" sz="2400" dirty="0"/>
              <a:t>Apply dynamical tropical cyclone downscaling to 20th 	century reanalyses</a:t>
            </a:r>
          </a:p>
          <a:p>
            <a:pPr>
              <a:spcAft>
                <a:spcPts val="1500"/>
              </a:spcAft>
            </a:pPr>
            <a:r>
              <a:rPr lang="en-US" sz="2400" dirty="0"/>
              <a:t>  These reanalyses, in contrast with standard 	reanalyses (like ERA 5) assimilate ONLY sea 	surface temperature, sea level pressure, and sea 	ice</a:t>
            </a:r>
          </a:p>
          <a:p>
            <a:pPr>
              <a:spcAft>
                <a:spcPts val="1500"/>
              </a:spcAft>
            </a:pPr>
            <a:r>
              <a:rPr lang="en-US" sz="2400" dirty="0"/>
              <a:t>  We use three 20</a:t>
            </a:r>
            <a:r>
              <a:rPr lang="en-US" sz="2400" baseline="30000" dirty="0"/>
              <a:t>th</a:t>
            </a:r>
            <a:r>
              <a:rPr lang="en-US" sz="2400" dirty="0"/>
              <a:t> century reanalyses:  NOAA v. 2c 	(1851-2014), NOAA v.3 (1836-2015), and CERA 	20c (1901-2010). </a:t>
            </a:r>
          </a:p>
          <a:p>
            <a:pPr>
              <a:spcAft>
                <a:spcPts val="1500"/>
              </a:spcAft>
            </a:pPr>
            <a:r>
              <a:rPr lang="en-US" sz="2400" dirty="0"/>
              <a:t>  CERA 20c assimilates marine surface winds and uses 	a coupled model with SSTs relaxed back to 	</a:t>
            </a:r>
            <a:r>
              <a:rPr lang="en-US" sz="2400" dirty="0" err="1"/>
              <a:t>HadISST</a:t>
            </a:r>
            <a:r>
              <a:rPr lang="en-US" sz="2400" dirty="0"/>
              <a:t> 2</a:t>
            </a:r>
          </a:p>
        </p:txBody>
      </p:sp>
    </p:spTree>
    <p:extLst>
      <p:ext uri="{BB962C8B-B14F-4D97-AF65-F5344CB8AC3E}">
        <p14:creationId xmlns:p14="http://schemas.microsoft.com/office/powerpoint/2010/main" val="160748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BA6E6-A2D6-4525-BCF5-80FB83122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0585"/>
            <a:ext cx="9116419" cy="5699586"/>
          </a:xfrm>
          <a:prstGeom prst="rect">
            <a:avLst/>
          </a:prstGeom>
        </p:spPr>
      </p:pic>
      <p:sp>
        <p:nvSpPr>
          <p:cNvPr id="2" name="TextBox 1">
            <a:extLst>
              <a:ext uri="{FF2B5EF4-FFF2-40B4-BE49-F238E27FC236}">
                <a16:creationId xmlns:a16="http://schemas.microsoft.com/office/drawing/2014/main" id="{8F306BCC-A124-E9DF-1FCA-F95BE7FD8823}"/>
              </a:ext>
            </a:extLst>
          </p:cNvPr>
          <p:cNvSpPr txBox="1"/>
          <p:nvPr/>
        </p:nvSpPr>
        <p:spPr>
          <a:xfrm>
            <a:off x="1673014" y="6270171"/>
            <a:ext cx="6224693" cy="369332"/>
          </a:xfrm>
          <a:prstGeom prst="rect">
            <a:avLst/>
          </a:prstGeom>
          <a:noFill/>
        </p:spPr>
        <p:txBody>
          <a:bodyPr wrap="square" rtlCol="0">
            <a:spAutoFit/>
          </a:bodyPr>
          <a:lstStyle/>
          <a:p>
            <a:pPr algn="ctr"/>
            <a:r>
              <a:rPr lang="en-US" dirty="0"/>
              <a:t>7-year running mean</a:t>
            </a:r>
          </a:p>
        </p:txBody>
      </p:sp>
    </p:spTree>
    <p:extLst>
      <p:ext uri="{BB962C8B-B14F-4D97-AF65-F5344CB8AC3E}">
        <p14:creationId xmlns:p14="http://schemas.microsoft.com/office/powerpoint/2010/main" val="301748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711" y="1177818"/>
            <a:ext cx="8068072" cy="4002032"/>
          </a:xfrm>
          <a:prstGeom prst="rect">
            <a:avLst/>
          </a:prstGeom>
        </p:spPr>
      </p:pic>
      <p:sp>
        <p:nvSpPr>
          <p:cNvPr id="4" name="Title 3"/>
          <p:cNvSpPr>
            <a:spLocks noGrp="1"/>
          </p:cNvSpPr>
          <p:nvPr>
            <p:ph type="title"/>
          </p:nvPr>
        </p:nvSpPr>
        <p:spPr>
          <a:xfrm>
            <a:off x="457200" y="274638"/>
            <a:ext cx="8229600" cy="1016690"/>
          </a:xfrm>
        </p:spPr>
        <p:txBody>
          <a:bodyPr/>
          <a:lstStyle/>
          <a:p>
            <a:r>
              <a:rPr lang="en-US" sz="2800" dirty="0"/>
              <a:t>North Atlantic standard database extends back to 1851 but there are problems</a:t>
            </a:r>
          </a:p>
        </p:txBody>
      </p:sp>
      <p:sp>
        <p:nvSpPr>
          <p:cNvPr id="7" name="Rectangle 6"/>
          <p:cNvSpPr/>
          <p:nvPr/>
        </p:nvSpPr>
        <p:spPr>
          <a:xfrm>
            <a:off x="1017917" y="5344366"/>
            <a:ext cx="7277568"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800" b="0" i="1"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rPr>
              <a:t>Major hurricanes in the North Atlantic</a:t>
            </a:r>
            <a:r>
              <a:rPr kumimoji="0" lang="en-US" sz="1800" b="0" i="1" u="none" strike="noStrike" kern="120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Times New Roman" panose="02020603050405020304" pitchFamily="18" charset="0"/>
              </a:rPr>
              <a:t>, 1851-2016, smoothed using a 10-year running average. Shown in blue are storms that either passed through the chain of Lesser Antilles or made landfall in the continental U.S.; all other major hurricanes are shown in red. The dashed lines show the best fit trend lines for each data set. </a:t>
            </a:r>
          </a:p>
        </p:txBody>
      </p:sp>
    </p:spTree>
    <p:extLst>
      <p:ext uri="{BB962C8B-B14F-4D97-AF65-F5344CB8AC3E}">
        <p14:creationId xmlns:p14="http://schemas.microsoft.com/office/powerpoint/2010/main" val="368995779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00109C1-9E3E-415F-B081-EC0A5234AD4F}" vid="{BB90F691-B0D9-41FB-A84E-B9652A2AE85B}"/>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Ariel2</Template>
  <TotalTime>11127</TotalTime>
  <Words>2262</Words>
  <Application>Microsoft Office PowerPoint</Application>
  <PresentationFormat>On-screen Show (4:3)</PresentationFormat>
  <Paragraphs>225</Paragraphs>
  <Slides>78</Slides>
  <Notes>14</Notes>
  <HiddenSlides>0</HiddenSlides>
  <MMClips>1</MMClips>
  <ScaleCrop>false</ScaleCrop>
  <HeadingPairs>
    <vt:vector size="8" baseType="variant">
      <vt:variant>
        <vt:lpstr>Fonts Used</vt:lpstr>
      </vt:variant>
      <vt:variant>
        <vt:i4>7</vt:i4>
      </vt:variant>
      <vt:variant>
        <vt:lpstr>Theme</vt:lpstr>
      </vt:variant>
      <vt:variant>
        <vt:i4>14</vt:i4>
      </vt:variant>
      <vt:variant>
        <vt:lpstr>Embedded OLE Servers</vt:lpstr>
      </vt:variant>
      <vt:variant>
        <vt:i4>1</vt:i4>
      </vt:variant>
      <vt:variant>
        <vt:lpstr>Slide Titles</vt:lpstr>
      </vt:variant>
      <vt:variant>
        <vt:i4>78</vt:i4>
      </vt:variant>
    </vt:vector>
  </HeadingPairs>
  <TitlesOfParts>
    <vt:vector size="100" baseType="lpstr">
      <vt:lpstr>Arial</vt:lpstr>
      <vt:lpstr>Calibri</vt:lpstr>
      <vt:lpstr>Calibri Light</vt:lpstr>
      <vt:lpstr>HGPHeiseiKakugothictaiW5</vt:lpstr>
      <vt:lpstr>Roboto</vt:lpstr>
      <vt:lpstr>Tahoma</vt:lpstr>
      <vt:lpstr>Times New Roman</vt:lpstr>
      <vt:lpstr>1_Office Theme</vt:lpstr>
      <vt:lpstr>Ariel</vt:lpstr>
      <vt:lpstr>2_Office Theme</vt:lpstr>
      <vt:lpstr>3_Office Theme</vt:lpstr>
      <vt:lpstr>Office Theme</vt:lpstr>
      <vt:lpstr>4_Office Theme</vt:lpstr>
      <vt:lpstr>16_Office Theme</vt:lpstr>
      <vt:lpstr>5_Office Theme</vt:lpstr>
      <vt:lpstr>6_Office Theme</vt:lpstr>
      <vt:lpstr>1_Default Design</vt:lpstr>
      <vt:lpstr>Default Design</vt:lpstr>
      <vt:lpstr>7_Office Theme</vt:lpstr>
      <vt:lpstr>1_Ariel</vt:lpstr>
      <vt:lpstr>8_Office Theme</vt:lpstr>
      <vt:lpstr>Equation</vt:lpstr>
      <vt:lpstr>Is Climate Change Affecting Hurricanes?</vt:lpstr>
      <vt:lpstr>Program</vt:lpstr>
      <vt:lpstr>PowerPoint Presentation</vt:lpstr>
      <vt:lpstr>PowerPoint Presentation</vt:lpstr>
      <vt:lpstr>PowerPoint Presentation</vt:lpstr>
      <vt:lpstr>PowerPoint Presentation</vt:lpstr>
      <vt:lpstr>PowerPoint Presentation</vt:lpstr>
      <vt:lpstr>PowerPoint Presentation</vt:lpstr>
      <vt:lpstr>North Atlantic standard database extends back to 1851 but there are problems</vt:lpstr>
      <vt:lpstr>Statistical Corrections to Early Record</vt:lpstr>
      <vt:lpstr>PowerPoint Presentation</vt:lpstr>
      <vt:lpstr>Potential problems with corrections</vt:lpstr>
      <vt:lpstr>PowerPoint Presentation</vt:lpstr>
      <vt:lpstr>PowerPoint Presentation</vt:lpstr>
      <vt:lpstr>Heat Engine Theory Predicts Maximum Hurricane Winds</vt:lpstr>
      <vt:lpstr>PowerPoint Presentation</vt:lpstr>
      <vt:lpstr>Using physics to estimate hurricane risk</vt:lpstr>
      <vt:lpstr>MIT Synthetic Hurricanes</vt:lpstr>
      <vt:lpstr>Risk Assessment Approach:</vt:lpstr>
      <vt:lpstr>PowerPoint Presentation</vt:lpstr>
      <vt:lpstr>PowerPoint Presentation</vt:lpstr>
      <vt:lpstr>Cumulative Distribution of Storm Lifetime Peak Wind Speed, with Sample of 1755 Synthetic Tracks</vt:lpstr>
      <vt:lpstr>PowerPoint Presentation</vt:lpstr>
      <vt:lpstr>PowerPoint Presentation</vt:lpstr>
      <vt:lpstr>Application to Global and Regional Climate Change</vt:lpstr>
      <vt:lpstr>PowerPoint Presentation</vt:lpstr>
      <vt:lpstr>PowerPoint Presentation</vt:lpstr>
      <vt:lpstr>PowerPoint Presentation</vt:lpstr>
      <vt:lpstr>Application to The North Atlantic Hurricane Record: Downscale Three 20th Century Reanalyses: NOAA v.2c, NOAA v.3 and CERA 20c</vt:lpstr>
      <vt:lpstr>PowerPoint Presentation</vt:lpstr>
      <vt:lpstr>PowerPoint Presentation</vt:lpstr>
      <vt:lpstr>PowerPoint Presentation</vt:lpstr>
      <vt:lpstr>PowerPoint Presentation</vt:lpstr>
      <vt:lpstr>What may have caused the North Atlantic TC trends and variability?</vt:lpstr>
      <vt:lpstr>PowerPoint Presentation</vt:lpstr>
      <vt:lpstr>PowerPoint Presentation</vt:lpstr>
      <vt:lpstr>PowerPoint Presentation</vt:lpstr>
      <vt:lpstr>PowerPoint Presentation</vt:lpstr>
      <vt:lpstr>PowerPoint Presentation</vt:lpstr>
      <vt:lpstr>Present and Future Hurricane Risk in New England </vt:lpstr>
      <vt:lpstr>Return Periods</vt:lpstr>
      <vt:lpstr>Application of MIT downscaling to assess long term TC risk near Boston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Feedback of Global Tropical Cyclone Activity on the Climate System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Theoretical Steady-State Maximum Hurricane Wind Speed:</vt:lpstr>
      <vt:lpstr>PowerPoint Presentation</vt:lpstr>
      <vt:lpstr>PowerPoint Presentation</vt:lpstr>
      <vt:lpstr>PowerPoint Presentation</vt:lpstr>
      <vt:lpstr>Inferences from Spanish Shipwrecks</vt:lpstr>
      <vt:lpstr>PowerPoint Presentation</vt:lpstr>
      <vt:lpstr>PowerPoint Presentation</vt:lpstr>
      <vt:lpstr>PowerPoint Presentation</vt:lpstr>
      <vt:lpstr>PowerPoint Presentation</vt:lpstr>
      <vt:lpstr>Our Approach</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Hurricanes and Hurricane Risk in a Changing Climate</dc:title>
  <dc:creator>Kerry Emanuel</dc:creator>
  <cp:lastModifiedBy>Kerry Emanuel</cp:lastModifiedBy>
  <cp:revision>154</cp:revision>
  <dcterms:created xsi:type="dcterms:W3CDTF">2014-03-11T21:13:36Z</dcterms:created>
  <dcterms:modified xsi:type="dcterms:W3CDTF">2022-11-05T14:52:26Z</dcterms:modified>
</cp:coreProperties>
</file>