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erry Emaanuel\Pictures\Seychelles\DSC_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5822" y="605832"/>
            <a:ext cx="6858000" cy="2387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Inferences from Simple Models of Tropical Convection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205822" y="3992926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Kerry Emanuel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Lorenz Center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MIT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9"/>
            <a:ext cx="7886700" cy="69021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Precipitation vs. Column Water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321" y="931910"/>
            <a:ext cx="77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steady solutions varying </a:t>
            </a:r>
            <a:r>
              <a:rPr lang="en-US" sz="20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holding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constant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59" y="4369576"/>
            <a:ext cx="6413682" cy="234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6" y="1447252"/>
            <a:ext cx="6357545" cy="2922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547" y="6564687"/>
            <a:ext cx="324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Column relative humidity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724" y="5097799"/>
            <a:ext cx="1521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Bretherton, Peters, and Back, 2014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9" y="239484"/>
            <a:ext cx="7886700" cy="79134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Walker Circulation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15039"/>
              </p:ext>
            </p:extLst>
          </p:nvPr>
        </p:nvGraphicFramePr>
        <p:xfrm>
          <a:off x="3400692" y="1084454"/>
          <a:ext cx="2089554" cy="53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692" y="1084454"/>
                        <a:ext cx="2089554" cy="537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1747" y="2212709"/>
            <a:ext cx="476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look for steady solutions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13" y="2908222"/>
            <a:ext cx="7824037" cy="359641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6468"/>
              </p:ext>
            </p:extLst>
          </p:nvPr>
        </p:nvGraphicFramePr>
        <p:xfrm>
          <a:off x="2988977" y="1670787"/>
          <a:ext cx="3020935" cy="48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1422360" imgH="228600" progId="Equation.DSMT4">
                  <p:embed/>
                </p:oleObj>
              </mc:Choice>
              <mc:Fallback>
                <p:oleObj name="Equation" r:id="rId6" imgW="1422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8977" y="1670787"/>
                        <a:ext cx="3020935" cy="484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0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922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Self-Aggregation of Convection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38220"/>
              </p:ext>
            </p:extLst>
          </p:nvPr>
        </p:nvGraphicFramePr>
        <p:xfrm>
          <a:off x="2397682" y="1545777"/>
          <a:ext cx="4372640" cy="15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2057400" imgH="711000" progId="Equation.DSMT4">
                  <p:embed/>
                </p:oleObj>
              </mc:Choice>
              <mc:Fallback>
                <p:oleObj name="Equation" r:id="rId3" imgW="20574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682" y="1545777"/>
                        <a:ext cx="4372640" cy="151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8611" y="3189930"/>
            <a:ext cx="830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solve nonlinear, time-dependent problem starting from small perturbation to RCE state. 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21819"/>
              </p:ext>
            </p:extLst>
          </p:nvPr>
        </p:nvGraphicFramePr>
        <p:xfrm>
          <a:off x="1979309" y="4286359"/>
          <a:ext cx="5075120" cy="181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2628720" imgH="939600" progId="Equation.DSMT4">
                  <p:embed/>
                </p:oleObj>
              </mc:Choice>
              <mc:Fallback>
                <p:oleObj name="Equation" r:id="rId5" imgW="26287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309" y="4286359"/>
                        <a:ext cx="5075120" cy="1814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5304" y="2170827"/>
            <a:ext cx="221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(less cooling in moister columns)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Full Nonlinear Analytic Solution: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" y="1690689"/>
            <a:ext cx="8929007" cy="41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2547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Quasi-equilibrium of </a:t>
            </a:r>
            <a:r>
              <a:rPr lang="en-US" dirty="0" err="1" smtClean="0"/>
              <a:t>subcloud</a:t>
            </a:r>
            <a:r>
              <a:rPr lang="en-US" dirty="0" smtClean="0"/>
              <a:t> layer and free tropospheric 	energy are powerful constraints on tropical convective 	systems</a:t>
            </a:r>
          </a:p>
          <a:p>
            <a:r>
              <a:rPr lang="en-US" dirty="0"/>
              <a:t> </a:t>
            </a:r>
            <a:r>
              <a:rPr lang="en-US" dirty="0" smtClean="0"/>
              <a:t> Time-dependence of “slow” systems like the Walker 	Circulation and self-aggregation enters through 	tropospheric moisture (or moist static energy) equation</a:t>
            </a:r>
          </a:p>
          <a:p>
            <a:r>
              <a:rPr lang="en-US" dirty="0"/>
              <a:t> </a:t>
            </a:r>
            <a:r>
              <a:rPr lang="en-US" dirty="0" smtClean="0"/>
              <a:t> Basic properties of the tropical atmosphere, such as 	dependence of equilibrium moisture on cloud physics, 	relationship between column moisture and rainfall, Walker-	type circulations, and self-aggregation, can be understood 	without resort to exotic formulations of entrainment or cloud 	physics</a:t>
            </a:r>
          </a:p>
          <a:p>
            <a:r>
              <a:rPr lang="en-US" dirty="0"/>
              <a:t> </a:t>
            </a:r>
            <a:r>
              <a:rPr lang="en-US" dirty="0" smtClean="0"/>
              <a:t> While this is pedagogically useful, quantitative modeling of the 	tropical atmosphere does require detailed understanding of 	moist convection, including, e.g., entrainment.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Objective: Most Basic Theory for Observed Behavior of Tropical Atmosphere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Basic temperature and humidity profiles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Relationship between rainfall and column 	water vapor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Walker Circulation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Self-Aggregation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95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Application of Three Principles: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Quasi-Equilibrium of </a:t>
            </a:r>
            <a:r>
              <a:rPr lang="en-US" sz="2800" dirty="0" err="1" smtClean="0"/>
              <a:t>subcloud</a:t>
            </a:r>
            <a:r>
              <a:rPr lang="en-US" sz="2800" dirty="0" smtClean="0"/>
              <a:t> layer energy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Quasi-equilibrium of free tropospheric 	energy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Weak Temperature Gradient approximation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9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Boundary Layer Quasi-Equilibrium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5" y="865539"/>
            <a:ext cx="8918532" cy="360280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82425"/>
              </p:ext>
            </p:extLst>
          </p:nvPr>
        </p:nvGraphicFramePr>
        <p:xfrm>
          <a:off x="2173832" y="4809798"/>
          <a:ext cx="4105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701720" imgH="228600" progId="Equation.DSMT4">
                  <p:embed/>
                </p:oleObj>
              </mc:Choice>
              <mc:Fallback>
                <p:oleObj name="Equation" r:id="rId4" imgW="1701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3832" y="4809798"/>
                        <a:ext cx="41052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95759"/>
              </p:ext>
            </p:extLst>
          </p:nvPr>
        </p:nvGraphicFramePr>
        <p:xfrm>
          <a:off x="2173832" y="5527289"/>
          <a:ext cx="4255501" cy="65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828800" imgH="279360" progId="Equation.DSMT4">
                  <p:embed/>
                </p:oleObj>
              </mc:Choice>
              <mc:Fallback>
                <p:oleObj name="Equation" r:id="rId6" imgW="1828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3832" y="5527289"/>
                        <a:ext cx="4255501" cy="65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9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Boundary Layer Quasi-Equilibrium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5" y="865539"/>
            <a:ext cx="8918532" cy="360280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54321"/>
              </p:ext>
            </p:extLst>
          </p:nvPr>
        </p:nvGraphicFramePr>
        <p:xfrm>
          <a:off x="1090212" y="4789803"/>
          <a:ext cx="6423233" cy="57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2857320" imgH="253800" progId="Equation.DSMT4">
                  <p:embed/>
                </p:oleObj>
              </mc:Choice>
              <mc:Fallback>
                <p:oleObj name="Equation" r:id="rId4" imgW="285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212" y="4789803"/>
                        <a:ext cx="6423233" cy="57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20278"/>
              </p:ext>
            </p:extLst>
          </p:nvPr>
        </p:nvGraphicFramePr>
        <p:xfrm>
          <a:off x="1090212" y="5682212"/>
          <a:ext cx="3879657" cy="51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1726920" imgH="228600" progId="Equation.DSMT4">
                  <p:embed/>
                </p:oleObj>
              </mc:Choice>
              <mc:Fallback>
                <p:oleObj name="Equation" r:id="rId6" imgW="1726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0212" y="5682212"/>
                        <a:ext cx="3879657" cy="51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Free Troposphere Dry Static Energy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5" y="865539"/>
            <a:ext cx="8918532" cy="360280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20767"/>
              </p:ext>
            </p:extLst>
          </p:nvPr>
        </p:nvGraphicFramePr>
        <p:xfrm>
          <a:off x="2620029" y="4650200"/>
          <a:ext cx="3363969" cy="64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333440" imgH="253800" progId="Equation.DSMT4">
                  <p:embed/>
                </p:oleObj>
              </mc:Choice>
              <mc:Fallback>
                <p:oleObj name="Equation" r:id="rId4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0029" y="4650200"/>
                        <a:ext cx="3363969" cy="640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8036"/>
              </p:ext>
            </p:extLst>
          </p:nvPr>
        </p:nvGraphicFramePr>
        <p:xfrm>
          <a:off x="1268498" y="5472808"/>
          <a:ext cx="6355362" cy="49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2933640" imgH="228600" progId="Equation.DSMT4">
                  <p:embed/>
                </p:oleObj>
              </mc:Choice>
              <mc:Fallback>
                <p:oleObj name="Equation" r:id="rId6" imgW="2933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8498" y="5472808"/>
                        <a:ext cx="6355362" cy="49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1" y="92900"/>
            <a:ext cx="7886700" cy="6818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Free Troposphere Moisture: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5" y="865539"/>
            <a:ext cx="8918532" cy="360280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14251"/>
              </p:ext>
            </p:extLst>
          </p:nvPr>
        </p:nvGraphicFramePr>
        <p:xfrm>
          <a:off x="2461376" y="4559090"/>
          <a:ext cx="3546762" cy="101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371600" imgH="393480" progId="Equation.DSMT4">
                  <p:embed/>
                </p:oleObj>
              </mc:Choice>
              <mc:Fallback>
                <p:oleObj name="Equation" r:id="rId4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1376" y="4559090"/>
                        <a:ext cx="3546762" cy="1018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84502"/>
              </p:ext>
            </p:extLst>
          </p:nvPr>
        </p:nvGraphicFramePr>
        <p:xfrm>
          <a:off x="1365491" y="5577142"/>
          <a:ext cx="6161705" cy="94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2577960" imgH="393480" progId="Equation.DSMT4">
                  <p:embed/>
                </p:oleObj>
              </mc:Choice>
              <mc:Fallback>
                <p:oleObj name="Equation" r:id="rId6" imgW="257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5491" y="5577142"/>
                        <a:ext cx="6161705" cy="94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9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9" y="260423"/>
            <a:ext cx="7886700" cy="85640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Eliminate </a:t>
            </a:r>
            <a:r>
              <a:rPr lang="en-US" i="1" dirty="0" err="1" smtClean="0">
                <a:solidFill>
                  <a:srgbClr val="0000FF"/>
                </a:solidFill>
              </a:rPr>
              <a:t>M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i="1" baseline="-25000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1200"/>
              </p:ext>
            </p:extLst>
          </p:nvPr>
        </p:nvGraphicFramePr>
        <p:xfrm>
          <a:off x="1998663" y="1416050"/>
          <a:ext cx="48371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663" y="1416050"/>
                        <a:ext cx="4837112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66352"/>
              </p:ext>
            </p:extLst>
          </p:nvPr>
        </p:nvGraphicFramePr>
        <p:xfrm>
          <a:off x="2322512" y="3161561"/>
          <a:ext cx="41894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2512" y="3161561"/>
                        <a:ext cx="4189413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25164"/>
              </p:ext>
            </p:extLst>
          </p:nvPr>
        </p:nvGraphicFramePr>
        <p:xfrm>
          <a:off x="2997200" y="4964170"/>
          <a:ext cx="351472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1358640" imgH="393480" progId="Equation.DSMT4">
                  <p:embed/>
                </p:oleObj>
              </mc:Choice>
              <mc:Fallback>
                <p:oleObj name="Equation" r:id="rId7" imgW="135864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7200" y="4964170"/>
                        <a:ext cx="351472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062" y="5149799"/>
            <a:ext cx="74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Radiative-Convective Equilibrium: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16438"/>
              </p:ext>
            </p:extLst>
          </p:nvPr>
        </p:nvGraphicFramePr>
        <p:xfrm>
          <a:off x="3288961" y="1690689"/>
          <a:ext cx="2734330" cy="64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1028520" imgH="241200" progId="Equation.DSMT4">
                  <p:embed/>
                </p:oleObj>
              </mc:Choice>
              <mc:Fallback>
                <p:oleObj name="Equation" r:id="rId3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8961" y="1690689"/>
                        <a:ext cx="2734330" cy="641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3107"/>
              </p:ext>
            </p:extLst>
          </p:nvPr>
        </p:nvGraphicFramePr>
        <p:xfrm>
          <a:off x="2198507" y="2695785"/>
          <a:ext cx="4498990" cy="96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1841400" imgH="393480" progId="Equation.DSMT4">
                  <p:embed/>
                </p:oleObj>
              </mc:Choice>
              <mc:Fallback>
                <p:oleObj name="Equation" r:id="rId5" imgW="1841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8507" y="2695785"/>
                        <a:ext cx="4498990" cy="961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13514"/>
              </p:ext>
            </p:extLst>
          </p:nvPr>
        </p:nvGraphicFramePr>
        <p:xfrm>
          <a:off x="2891142" y="4146991"/>
          <a:ext cx="2980224" cy="8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1142" y="4146991"/>
                        <a:ext cx="2980224" cy="80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6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402</TotalTime>
  <Words>148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MathType 6.0 Equation</vt:lpstr>
      <vt:lpstr>Inferences from Simple Models of Tropical Convection</vt:lpstr>
      <vt:lpstr>Objective: Most Basic Theory for Observed Behavior of Tropical Atmosphere</vt:lpstr>
      <vt:lpstr>Application of Three Principles:</vt:lpstr>
      <vt:lpstr>Boundary Layer Quasi-Equilibrium</vt:lpstr>
      <vt:lpstr>Boundary Layer Quasi-Equilibrium</vt:lpstr>
      <vt:lpstr>Free Troposphere Dry Static Energy</vt:lpstr>
      <vt:lpstr>Free Troposphere Moisture:</vt:lpstr>
      <vt:lpstr>Eliminate Md and we:</vt:lpstr>
      <vt:lpstr>Radiative-Convective Equilibrium:</vt:lpstr>
      <vt:lpstr>Precipitation vs. Column Water</vt:lpstr>
      <vt:lpstr>Walker Circulation</vt:lpstr>
      <vt:lpstr>Self-Aggregation of Convection</vt:lpstr>
      <vt:lpstr>Full Nonlinear Analytic Solution: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Inferences from Simple Models of Tropical Convection</dc:title>
  <dc:creator>Kerry</dc:creator>
  <cp:lastModifiedBy>Kerry</cp:lastModifiedBy>
  <cp:revision>21</cp:revision>
  <dcterms:created xsi:type="dcterms:W3CDTF">2018-01-05T17:39:20Z</dcterms:created>
  <dcterms:modified xsi:type="dcterms:W3CDTF">2018-01-06T00:21:22Z</dcterms:modified>
</cp:coreProperties>
</file>