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7" r:id="rId2"/>
    <p:sldId id="256" r:id="rId3"/>
    <p:sldId id="260" r:id="rId4"/>
    <p:sldId id="261" r:id="rId5"/>
    <p:sldId id="265" r:id="rId6"/>
    <p:sldId id="266" r:id="rId7"/>
    <p:sldId id="262" r:id="rId8"/>
    <p:sldId id="264" r:id="rId9"/>
    <p:sldId id="263" r:id="rId10"/>
    <p:sldId id="267" r:id="rId11"/>
    <p:sldId id="268" r:id="rId12"/>
    <p:sldId id="269" r:id="rId13"/>
    <p:sldId id="270" r:id="rId14"/>
    <p:sldId id="258" r:id="rId15"/>
    <p:sldId id="271" r:id="rId16"/>
    <p:sldId id="272" r:id="rId17"/>
    <p:sldId id="273" r:id="rId18"/>
    <p:sldId id="259" r:id="rId19"/>
    <p:sldId id="274"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EC20A"/>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7451" autoAdjust="0"/>
  </p:normalViewPr>
  <p:slideViewPr>
    <p:cSldViewPr snapToGrid="0">
      <p:cViewPr varScale="1">
        <p:scale>
          <a:sx n="68" d="100"/>
          <a:sy n="68" d="100"/>
        </p:scale>
        <p:origin x="991" y="2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E0FC89-A892-4C3C-BD65-60458328DD98}" type="datetimeFigureOut">
              <a:rPr lang="en-US" smtClean="0"/>
              <a:t>1/2/2020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307F4F-DAEE-447D-B7C2-6DB61B7DE340}" type="slidenum">
              <a:rPr lang="en-US" smtClean="0"/>
              <a:t>‹#›</a:t>
            </a:fld>
            <a:endParaRPr lang="en-US"/>
          </a:p>
        </p:txBody>
      </p:sp>
    </p:spTree>
    <p:extLst>
      <p:ext uri="{BB962C8B-B14F-4D97-AF65-F5344CB8AC3E}">
        <p14:creationId xmlns:p14="http://schemas.microsoft.com/office/powerpoint/2010/main" val="1243181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Like performing all of Shakespeare's play in 30 minutes</a:t>
            </a:r>
            <a:endParaRPr lang="en-US" dirty="0"/>
          </a:p>
        </p:txBody>
      </p:sp>
      <p:sp>
        <p:nvSpPr>
          <p:cNvPr id="4" name="Slide Number Placeholder 3"/>
          <p:cNvSpPr>
            <a:spLocks noGrp="1"/>
          </p:cNvSpPr>
          <p:nvPr>
            <p:ph type="sldNum" sz="quarter" idx="10"/>
          </p:nvPr>
        </p:nvSpPr>
        <p:spPr/>
        <p:txBody>
          <a:bodyPr/>
          <a:lstStyle/>
          <a:p>
            <a:fld id="{C4307F4F-DAEE-447D-B7C2-6DB61B7DE340}" type="slidenum">
              <a:rPr lang="en-US" smtClean="0"/>
              <a:t>1</a:t>
            </a:fld>
            <a:endParaRPr lang="en-US"/>
          </a:p>
        </p:txBody>
      </p:sp>
    </p:spTree>
    <p:extLst>
      <p:ext uri="{BB962C8B-B14F-4D97-AF65-F5344CB8AC3E}">
        <p14:creationId xmlns:p14="http://schemas.microsoft.com/office/powerpoint/2010/main" val="124274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307F4F-DAEE-447D-B7C2-6DB61B7DE340}" type="slidenum">
              <a:rPr lang="en-US" smtClean="0"/>
              <a:t>2</a:t>
            </a:fld>
            <a:endParaRPr lang="en-US"/>
          </a:p>
        </p:txBody>
      </p:sp>
    </p:spTree>
    <p:extLst>
      <p:ext uri="{BB962C8B-B14F-4D97-AF65-F5344CB8AC3E}">
        <p14:creationId xmlns:p14="http://schemas.microsoft.com/office/powerpoint/2010/main" val="2330318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t>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2964420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t>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2877160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t>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1929749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t>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2526908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2DAE6FB-3507-458B-9CFF-D59A9CAEE579}" type="datetimeFigureOut">
              <a:rPr lang="en-US" smtClean="0"/>
              <a:t>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552250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DAE6FB-3507-458B-9CFF-D59A9CAEE579}" type="datetimeFigureOut">
              <a:rPr lang="en-US" smtClean="0"/>
              <a:t>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893756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DAE6FB-3507-458B-9CFF-D59A9CAEE579}" type="datetimeFigureOut">
              <a:rPr lang="en-US" smtClean="0"/>
              <a:t>1/2/2020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352983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2DAE6FB-3507-458B-9CFF-D59A9CAEE579}" type="datetimeFigureOut">
              <a:rPr lang="en-US" smtClean="0"/>
              <a:t>1/2/2020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95814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AE6FB-3507-458B-9CFF-D59A9CAEE579}" type="datetimeFigureOut">
              <a:rPr lang="en-US" smtClean="0"/>
              <a:t>1/2/2020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649596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t>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902836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t>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0250980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2DAE6FB-3507-458B-9CFF-D59A9CAEE579}" type="datetimeFigureOut">
              <a:rPr lang="en-US" smtClean="0"/>
              <a:t>1/2/2020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1BD21C-8D66-40C3-9BAD-DDB80803ACAE}" type="slidenum">
              <a:rPr lang="en-US" smtClean="0"/>
              <a:t>‹#›</a:t>
            </a:fld>
            <a:endParaRPr lang="en-US"/>
          </a:p>
        </p:txBody>
      </p:sp>
    </p:spTree>
    <p:extLst>
      <p:ext uri="{BB962C8B-B14F-4D97-AF65-F5344CB8AC3E}">
        <p14:creationId xmlns:p14="http://schemas.microsoft.com/office/powerpoint/2010/main" val="20457706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4.ti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6.xml"/><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gi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3000"/>
            <a:lum/>
          </a:blip>
          <a:srcRect/>
          <a:stretch>
            <a:fillRect l="-15000" r="-15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rgbClr val="FFFF00"/>
                </a:solidFill>
              </a:rPr>
              <a:t>100 Years of Progress in Tropical Cyclone Research</a:t>
            </a:r>
            <a:endParaRPr lang="en-US" dirty="0">
              <a:solidFill>
                <a:srgbClr val="FFFF00"/>
              </a:solidFill>
            </a:endParaRPr>
          </a:p>
        </p:txBody>
      </p:sp>
      <p:sp>
        <p:nvSpPr>
          <p:cNvPr id="3" name="Subtitle 2"/>
          <p:cNvSpPr>
            <a:spLocks noGrp="1"/>
          </p:cNvSpPr>
          <p:nvPr>
            <p:ph type="subTitle" idx="1"/>
          </p:nvPr>
        </p:nvSpPr>
        <p:spPr>
          <a:xfrm>
            <a:off x="1215189" y="4676860"/>
            <a:ext cx="6858000" cy="1655762"/>
          </a:xfrm>
        </p:spPr>
        <p:txBody>
          <a:bodyPr>
            <a:normAutofit/>
          </a:bodyPr>
          <a:lstStyle/>
          <a:p>
            <a:r>
              <a:rPr lang="en-US" sz="2400" b="1" dirty="0" smtClean="0">
                <a:solidFill>
                  <a:srgbClr val="FFFF00"/>
                </a:solidFill>
              </a:rPr>
              <a:t>Kerry Emanuel</a:t>
            </a:r>
          </a:p>
          <a:p>
            <a:r>
              <a:rPr lang="en-US" sz="2400" b="1" dirty="0" smtClean="0">
                <a:solidFill>
                  <a:srgbClr val="FFFF00"/>
                </a:solidFill>
              </a:rPr>
              <a:t>Lorenz Center</a:t>
            </a:r>
          </a:p>
          <a:p>
            <a:r>
              <a:rPr lang="en-US" sz="2400" b="1" dirty="0" smtClean="0">
                <a:solidFill>
                  <a:srgbClr val="FFFF00"/>
                </a:solidFill>
              </a:rPr>
              <a:t>MIT</a:t>
            </a:r>
            <a:endParaRPr lang="en-US" sz="2400" b="1" dirty="0">
              <a:solidFill>
                <a:srgbClr val="FFFF00"/>
              </a:solidFill>
            </a:endParaRPr>
          </a:p>
        </p:txBody>
      </p:sp>
    </p:spTree>
    <p:extLst>
      <p:ext uri="{BB962C8B-B14F-4D97-AF65-F5344CB8AC3E}">
        <p14:creationId xmlns:p14="http://schemas.microsoft.com/office/powerpoint/2010/main" val="14782718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70547" y="328863"/>
            <a:ext cx="7002379" cy="584775"/>
          </a:xfrm>
          <a:prstGeom prst="rect">
            <a:avLst/>
          </a:prstGeom>
          <a:noFill/>
        </p:spPr>
        <p:txBody>
          <a:bodyPr wrap="square" rtlCol="0">
            <a:spAutoFit/>
          </a:bodyPr>
          <a:lstStyle/>
          <a:p>
            <a:pPr algn="ctr"/>
            <a:r>
              <a:rPr lang="en-US" sz="3200" dirty="0" smtClean="0">
                <a:latin typeface="Arial" panose="020B0604020202020204" pitchFamily="34" charset="0"/>
                <a:cs typeface="Arial" panose="020B0604020202020204" pitchFamily="34" charset="0"/>
              </a:rPr>
              <a:t>Satellites</a:t>
            </a:r>
            <a:endParaRPr lang="en-US" sz="3200" dirty="0" smtClean="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5477" y="1052139"/>
            <a:ext cx="3932517" cy="3798454"/>
          </a:xfrm>
          <a:prstGeom prst="rect">
            <a:avLst/>
          </a:prstGeom>
        </p:spPr>
      </p:pic>
      <p:sp>
        <p:nvSpPr>
          <p:cNvPr id="4" name="TextBox 3"/>
          <p:cNvSpPr txBox="1"/>
          <p:nvPr/>
        </p:nvSpPr>
        <p:spPr>
          <a:xfrm>
            <a:off x="2154329" y="4989095"/>
            <a:ext cx="4475748" cy="1323439"/>
          </a:xfrm>
          <a:prstGeom prst="rect">
            <a:avLst/>
          </a:prstGeom>
          <a:noFill/>
        </p:spPr>
        <p:txBody>
          <a:bodyPr wrap="square" rtlCol="0">
            <a:spAutoFit/>
          </a:bodyPr>
          <a:lstStyle/>
          <a:p>
            <a:pPr algn="ctr"/>
            <a:r>
              <a:rPr lang="en-US" sz="2000" dirty="0" smtClean="0">
                <a:latin typeface="Arial" panose="020B0604020202020204" pitchFamily="34" charset="0"/>
                <a:cs typeface="Arial" panose="020B0604020202020204" pitchFamily="34" charset="0"/>
              </a:rPr>
              <a:t>Hurricane Esther of 1961, as photographed from </a:t>
            </a:r>
            <a:r>
              <a:rPr lang="en-US" sz="2000" i="1" dirty="0" smtClean="0">
                <a:latin typeface="Arial" panose="020B0604020202020204" pitchFamily="34" charset="0"/>
                <a:cs typeface="Arial" panose="020B0604020202020204" pitchFamily="34" charset="0"/>
              </a:rPr>
              <a:t>TIROS III</a:t>
            </a:r>
            <a:r>
              <a:rPr lang="en-US" sz="2000" dirty="0" smtClean="0">
                <a:latin typeface="Arial" panose="020B0604020202020204" pitchFamily="34" charset="0"/>
                <a:cs typeface="Arial" panose="020B0604020202020204" pitchFamily="34" charset="0"/>
              </a:rPr>
              <a:t>. This was first tropical cyclone to have been discovered from space.</a:t>
            </a:r>
            <a:endParaRPr lang="en-US" sz="20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2765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utu">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82843" y="929466"/>
            <a:ext cx="6940079" cy="5206639"/>
          </a:xfrm>
          <a:prstGeom prst="rect">
            <a:avLst/>
          </a:prstGeom>
        </p:spPr>
      </p:pic>
      <p:sp>
        <p:nvSpPr>
          <p:cNvPr id="3" name="TextBox 2"/>
          <p:cNvSpPr txBox="1"/>
          <p:nvPr/>
        </p:nvSpPr>
        <p:spPr>
          <a:xfrm>
            <a:off x="946484" y="184484"/>
            <a:ext cx="7395411" cy="461665"/>
          </a:xfrm>
          <a:prstGeom prst="rect">
            <a:avLst/>
          </a:prstGeom>
          <a:noFill/>
        </p:spPr>
        <p:txBody>
          <a:bodyPr wrap="square" rtlCol="0">
            <a:spAutoFit/>
          </a:bodyPr>
          <a:lstStyle/>
          <a:p>
            <a:pPr algn="ctr"/>
            <a:r>
              <a:rPr lang="en-US" sz="2400" dirty="0" smtClean="0">
                <a:latin typeface="Arial" panose="020B0604020202020204" pitchFamily="34" charset="0"/>
                <a:cs typeface="Arial" panose="020B0604020202020204" pitchFamily="34" charset="0"/>
              </a:rPr>
              <a:t>Typhoon </a:t>
            </a:r>
            <a:r>
              <a:rPr lang="en-US" sz="2400" dirty="0" err="1" smtClean="0">
                <a:latin typeface="Arial" panose="020B0604020202020204" pitchFamily="34" charset="0"/>
                <a:cs typeface="Arial" panose="020B0604020202020204" pitchFamily="34" charset="0"/>
              </a:rPr>
              <a:t>Yutu</a:t>
            </a:r>
            <a:r>
              <a:rPr lang="en-US" sz="2400" dirty="0" smtClean="0">
                <a:latin typeface="Arial" panose="020B0604020202020204" pitchFamily="34" charset="0"/>
                <a:cs typeface="Arial" panose="020B0604020202020204" pitchFamily="34" charset="0"/>
              </a:rPr>
              <a:t> on 24 October 2018</a:t>
            </a:r>
            <a:endParaRPr lang="en-US" sz="24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90407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44316" y="417095"/>
            <a:ext cx="5710989" cy="523220"/>
          </a:xfrm>
          <a:prstGeom prst="rect">
            <a:avLst/>
          </a:prstGeom>
          <a:noFill/>
        </p:spPr>
        <p:txBody>
          <a:bodyPr wrap="square" rtlCol="0">
            <a:spAutoFit/>
          </a:bodyPr>
          <a:lstStyle/>
          <a:p>
            <a:pPr algn="ctr"/>
            <a:r>
              <a:rPr lang="en-US" sz="2800" dirty="0" smtClean="0">
                <a:latin typeface="Arial" panose="020B0604020202020204" pitchFamily="34" charset="0"/>
                <a:cs typeface="Arial" panose="020B0604020202020204" pitchFamily="34" charset="0"/>
              </a:rPr>
              <a:t>Models</a:t>
            </a:r>
            <a:endParaRPr lang="en-US" sz="2800" dirty="0" smtClean="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815958" y="3901634"/>
            <a:ext cx="3922639" cy="2210408"/>
          </a:xfrm>
          <a:prstGeom prst="rect">
            <a:avLst/>
          </a:prstGeom>
        </p:spPr>
      </p:pic>
      <p:pic>
        <p:nvPicPr>
          <p:cNvPr id="5" name="Picture 4"/>
          <p:cNvPicPr>
            <a:picLocks noChangeAspect="1"/>
          </p:cNvPicPr>
          <p:nvPr/>
        </p:nvPicPr>
        <p:blipFill rotWithShape="1">
          <a:blip r:embed="rId3"/>
          <a:srcRect b="29364"/>
          <a:stretch/>
        </p:blipFill>
        <p:spPr>
          <a:xfrm>
            <a:off x="5205395" y="1987906"/>
            <a:ext cx="3746099" cy="4332683"/>
          </a:xfrm>
          <a:prstGeom prst="rect">
            <a:avLst/>
          </a:prstGeom>
        </p:spPr>
      </p:pic>
      <p:sp>
        <p:nvSpPr>
          <p:cNvPr id="6" name="TextBox 5"/>
          <p:cNvSpPr txBox="1"/>
          <p:nvPr/>
        </p:nvSpPr>
        <p:spPr>
          <a:xfrm>
            <a:off x="393032" y="1451811"/>
            <a:ext cx="4539915" cy="1015663"/>
          </a:xfrm>
          <a:prstGeom prst="rect">
            <a:avLst/>
          </a:prstGeom>
          <a:noFill/>
        </p:spPr>
        <p:txBody>
          <a:bodyPr wrap="square" rtlCol="0">
            <a:spAutoFit/>
          </a:bodyPr>
          <a:lstStyle/>
          <a:p>
            <a:r>
              <a:rPr lang="en-US" sz="2000" dirty="0" smtClean="0">
                <a:latin typeface="Arial" panose="020B0604020202020204" pitchFamily="34" charset="0"/>
                <a:cs typeface="Arial" panose="020B0604020202020204" pitchFamily="34" charset="0"/>
              </a:rPr>
              <a:t>First successful numerical simulation of a tropical cyclone by Vic Ooyama in </a:t>
            </a:r>
            <a:r>
              <a:rPr lang="en-US" sz="2000" b="1" dirty="0" smtClean="0">
                <a:latin typeface="Arial" panose="020B0604020202020204" pitchFamily="34" charset="0"/>
                <a:cs typeface="Arial" panose="020B0604020202020204" pitchFamily="34" charset="0"/>
              </a:rPr>
              <a:t>1969</a:t>
            </a:r>
            <a:r>
              <a:rPr lang="en-US" sz="2000" dirty="0" smtClean="0">
                <a:latin typeface="Arial" panose="020B0604020202020204" pitchFamily="34" charset="0"/>
                <a:cs typeface="Arial" panose="020B0604020202020204" pitchFamily="34" charset="0"/>
              </a:rPr>
              <a:t>. </a:t>
            </a:r>
            <a:endParaRPr lang="en-US" sz="2000" dirty="0" smtClean="0">
              <a:latin typeface="Arial" panose="020B0604020202020204" pitchFamily="34" charset="0"/>
              <a:cs typeface="Arial" panose="020B0604020202020204" pitchFamily="34" charset="0"/>
            </a:endParaRPr>
          </a:p>
        </p:txBody>
      </p:sp>
      <p:sp>
        <p:nvSpPr>
          <p:cNvPr id="7" name="TextBox 6"/>
          <p:cNvSpPr txBox="1"/>
          <p:nvPr/>
        </p:nvSpPr>
        <p:spPr>
          <a:xfrm>
            <a:off x="928597" y="3360821"/>
            <a:ext cx="3810000" cy="369332"/>
          </a:xfrm>
          <a:prstGeom prst="rect">
            <a:avLst/>
          </a:prstGeom>
          <a:noFill/>
        </p:spPr>
        <p:txBody>
          <a:bodyPr wrap="square" rtlCol="0">
            <a:spAutoFit/>
          </a:bodyPr>
          <a:lstStyle/>
          <a:p>
            <a:pPr algn="ctr"/>
            <a:r>
              <a:rPr lang="en-US" dirty="0" smtClean="0">
                <a:latin typeface="Arial" panose="020B0604020202020204" pitchFamily="34" charset="0"/>
                <a:cs typeface="Arial" panose="020B0604020202020204" pitchFamily="34" charset="0"/>
              </a:rPr>
              <a:t>Model Structure</a:t>
            </a:r>
            <a:endParaRPr lang="en-US" dirty="0" smtClean="0">
              <a:latin typeface="Arial" panose="020B0604020202020204" pitchFamily="34" charset="0"/>
              <a:cs typeface="Arial" panose="020B0604020202020204" pitchFamily="34" charset="0"/>
            </a:endParaRPr>
          </a:p>
        </p:txBody>
      </p:sp>
      <p:sp>
        <p:nvSpPr>
          <p:cNvPr id="8" name="TextBox 7"/>
          <p:cNvSpPr txBox="1"/>
          <p:nvPr/>
        </p:nvSpPr>
        <p:spPr>
          <a:xfrm>
            <a:off x="5494420" y="1020270"/>
            <a:ext cx="3344779" cy="923330"/>
          </a:xfrm>
          <a:prstGeom prst="rect">
            <a:avLst/>
          </a:prstGeom>
          <a:noFill/>
        </p:spPr>
        <p:txBody>
          <a:bodyPr wrap="square" rtlCol="0">
            <a:spAutoFit/>
          </a:bodyPr>
          <a:lstStyle/>
          <a:p>
            <a:pPr algn="ctr"/>
            <a:r>
              <a:rPr lang="en-US" dirty="0" smtClean="0">
                <a:latin typeface="Arial" panose="020B0604020202020204" pitchFamily="34" charset="0"/>
                <a:cs typeface="Arial" panose="020B0604020202020204" pitchFamily="34" charset="0"/>
              </a:rPr>
              <a:t>Time evolutions of maximum wind speed, and radius of maximum winds</a:t>
            </a:r>
            <a:endParaRPr 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1405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1473" y="5768824"/>
            <a:ext cx="8333873" cy="1169551"/>
          </a:xfrm>
          <a:prstGeom prst="rect">
            <a:avLst/>
          </a:prstGeom>
        </p:spPr>
        <p:txBody>
          <a:bodyPr wrap="square">
            <a:spAutoFit/>
          </a:bodyPr>
          <a:lstStyle/>
          <a:p>
            <a:r>
              <a:rPr lang="en-US" sz="1400" dirty="0">
                <a:latin typeface="Segoe UI" panose="020B0502040204020203" pitchFamily="34" charset="0"/>
              </a:rPr>
              <a:t>Zhang, F., M. </a:t>
            </a:r>
            <a:r>
              <a:rPr lang="en-US" sz="1400" dirty="0" err="1">
                <a:latin typeface="Segoe UI" panose="020B0502040204020203" pitchFamily="34" charset="0"/>
              </a:rPr>
              <a:t>Minamide</a:t>
            </a:r>
            <a:r>
              <a:rPr lang="en-US" sz="1400" dirty="0">
                <a:latin typeface="Segoe UI" panose="020B0502040204020203" pitchFamily="34" charset="0"/>
              </a:rPr>
              <a:t>, R. G. Nystrom, X. Chen, S.-J. Lin, and L. M. Harris, 2019: Improving </a:t>
            </a:r>
            <a:r>
              <a:rPr lang="en-US" sz="1400" dirty="0" smtClean="0">
                <a:latin typeface="Segoe UI" panose="020B0502040204020203" pitchFamily="34" charset="0"/>
              </a:rPr>
              <a:t>Harvey </a:t>
            </a:r>
            <a:r>
              <a:rPr lang="en-US" sz="1400" dirty="0">
                <a:latin typeface="Segoe UI" panose="020B0502040204020203" pitchFamily="34" charset="0"/>
              </a:rPr>
              <a:t>forecasts with next-generation weather satellites: Advanced hurricane analysis and prediction with assimilation of GOES-r all-sky radiances. </a:t>
            </a:r>
            <a:r>
              <a:rPr lang="en-US" sz="1400" i="1" dirty="0">
                <a:latin typeface="Segoe UI" panose="020B0502040204020203" pitchFamily="34" charset="0"/>
              </a:rPr>
              <a:t>Bull. Amer. Meteor. Soc.</a:t>
            </a:r>
            <a:r>
              <a:rPr lang="en-US" sz="1400" dirty="0">
                <a:latin typeface="Segoe UI" panose="020B0502040204020203" pitchFamily="34" charset="0"/>
              </a:rPr>
              <a:t>, </a:t>
            </a:r>
            <a:r>
              <a:rPr lang="en-US" sz="1400" b="1" dirty="0">
                <a:latin typeface="Segoe UI" panose="020B0502040204020203" pitchFamily="34" charset="0"/>
              </a:rPr>
              <a:t>100,</a:t>
            </a:r>
            <a:r>
              <a:rPr lang="en-US" sz="1400" dirty="0">
                <a:latin typeface="Segoe UI" panose="020B0502040204020203" pitchFamily="34" charset="0"/>
              </a:rPr>
              <a:t> 1217-1222, doi:10.1175/bams-d-18-0149.1.</a:t>
            </a:r>
          </a:p>
          <a:p>
            <a:pPr algn="ctr"/>
            <a:r>
              <a:rPr lang="en-US" sz="1400" dirty="0" smtClean="0">
                <a:latin typeface="Segoe UI" panose="020B0502040204020203" pitchFamily="34" charset="0"/>
              </a:rPr>
              <a:t>.</a:t>
            </a:r>
            <a:endParaRPr lang="en-US" sz="1400" dirty="0">
              <a:latin typeface="Segoe UI" panose="020B0502040204020203" pitchFamily="34" charset="0"/>
            </a:endParaRPr>
          </a:p>
        </p:txBody>
      </p:sp>
      <p:grpSp>
        <p:nvGrpSpPr>
          <p:cNvPr id="5" name="Group 4"/>
          <p:cNvGrpSpPr/>
          <p:nvPr/>
        </p:nvGrpSpPr>
        <p:grpSpPr>
          <a:xfrm>
            <a:off x="2558715" y="901862"/>
            <a:ext cx="6184231" cy="4704854"/>
            <a:chOff x="3814331" y="572999"/>
            <a:chExt cx="5008826" cy="3404587"/>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39236"/>
            <a:stretch/>
          </p:blipFill>
          <p:spPr>
            <a:xfrm>
              <a:off x="3814331" y="572999"/>
              <a:ext cx="5008826" cy="2996369"/>
            </a:xfrm>
            <a:prstGeom prst="rect">
              <a:avLst/>
            </a:prstGeom>
          </p:spPr>
        </p:pic>
        <p:pic>
          <p:nvPicPr>
            <p:cNvPr id="4" name="Picture 3"/>
            <p:cNvPicPr>
              <a:picLocks noChangeAspect="1"/>
            </p:cNvPicPr>
            <p:nvPr/>
          </p:nvPicPr>
          <p:blipFill rotWithShape="1">
            <a:blip r:embed="rId3"/>
            <a:srcRect t="89609"/>
            <a:stretch/>
          </p:blipFill>
          <p:spPr>
            <a:xfrm>
              <a:off x="3817907" y="3465095"/>
              <a:ext cx="5005250" cy="512491"/>
            </a:xfrm>
            <a:prstGeom prst="rect">
              <a:avLst/>
            </a:prstGeom>
          </p:spPr>
        </p:pic>
      </p:grpSp>
      <p:sp>
        <p:nvSpPr>
          <p:cNvPr id="6" name="TextBox 5"/>
          <p:cNvSpPr txBox="1"/>
          <p:nvPr/>
        </p:nvSpPr>
        <p:spPr>
          <a:xfrm>
            <a:off x="1788695" y="312821"/>
            <a:ext cx="5959642" cy="523220"/>
          </a:xfrm>
          <a:prstGeom prst="rect">
            <a:avLst/>
          </a:prstGeom>
          <a:noFill/>
        </p:spPr>
        <p:txBody>
          <a:bodyPr wrap="square" rtlCol="0">
            <a:spAutoFit/>
          </a:bodyPr>
          <a:lstStyle/>
          <a:p>
            <a:pPr algn="ctr"/>
            <a:r>
              <a:rPr lang="en-US" sz="2800" dirty="0" smtClean="0">
                <a:latin typeface="Arial" panose="020B0604020202020204" pitchFamily="34" charset="0"/>
                <a:cs typeface="Arial" panose="020B0604020202020204" pitchFamily="34" charset="0"/>
              </a:rPr>
              <a:t>2019</a:t>
            </a:r>
            <a:endParaRPr lang="en-US" sz="2800" dirty="0" smtClean="0">
              <a:latin typeface="Arial" panose="020B0604020202020204" pitchFamily="34" charset="0"/>
              <a:cs typeface="Arial" panose="020B0604020202020204" pitchFamily="34" charset="0"/>
            </a:endParaRPr>
          </a:p>
        </p:txBody>
      </p:sp>
      <p:sp>
        <p:nvSpPr>
          <p:cNvPr id="7" name="TextBox 6"/>
          <p:cNvSpPr txBox="1"/>
          <p:nvPr/>
        </p:nvSpPr>
        <p:spPr>
          <a:xfrm>
            <a:off x="128337" y="1636294"/>
            <a:ext cx="2430378" cy="923330"/>
          </a:xfrm>
          <a:prstGeom prst="rect">
            <a:avLst/>
          </a:prstGeom>
          <a:noFill/>
        </p:spPr>
        <p:txBody>
          <a:bodyPr wrap="square" rtlCol="0">
            <a:spAutoFit/>
          </a:bodyPr>
          <a:lstStyle/>
          <a:p>
            <a:pPr algn="ctr"/>
            <a:r>
              <a:rPr lang="en-US" dirty="0" smtClean="0">
                <a:latin typeface="Arial" panose="020B0604020202020204" pitchFamily="34" charset="0"/>
                <a:cs typeface="Arial" panose="020B0604020202020204" pitchFamily="34" charset="0"/>
              </a:rPr>
              <a:t>Observed Brightness Temperature, TC Harvey of 2012</a:t>
            </a:r>
            <a:endParaRPr lang="en-US" dirty="0" smtClean="0">
              <a:latin typeface="Arial" panose="020B0604020202020204" pitchFamily="34" charset="0"/>
              <a:cs typeface="Arial" panose="020B0604020202020204" pitchFamily="34" charset="0"/>
            </a:endParaRPr>
          </a:p>
        </p:txBody>
      </p:sp>
      <p:sp>
        <p:nvSpPr>
          <p:cNvPr id="8" name="TextBox 7"/>
          <p:cNvSpPr txBox="1"/>
          <p:nvPr/>
        </p:nvSpPr>
        <p:spPr>
          <a:xfrm>
            <a:off x="128337" y="3847946"/>
            <a:ext cx="2430378" cy="923330"/>
          </a:xfrm>
          <a:prstGeom prst="rect">
            <a:avLst/>
          </a:prstGeom>
          <a:noFill/>
        </p:spPr>
        <p:txBody>
          <a:bodyPr wrap="square" rtlCol="0">
            <a:spAutoFit/>
          </a:bodyPr>
          <a:lstStyle/>
          <a:p>
            <a:pPr algn="ctr"/>
            <a:r>
              <a:rPr lang="en-US" dirty="0" smtClean="0">
                <a:latin typeface="Arial" panose="020B0604020202020204" pitchFamily="34" charset="0"/>
                <a:cs typeface="Arial" panose="020B0604020202020204" pitchFamily="34" charset="0"/>
              </a:rPr>
              <a:t>WRF-simulated</a:t>
            </a:r>
            <a:r>
              <a:rPr lang="en-US" dirty="0" smtClean="0">
                <a:latin typeface="Arial" panose="020B0604020202020204" pitchFamily="34" charset="0"/>
                <a:cs typeface="Arial" panose="020B0604020202020204" pitchFamily="34" charset="0"/>
              </a:rPr>
              <a:t> Brightness Temperature</a:t>
            </a:r>
            <a:endParaRPr 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05302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cc_run-L512-f2e-4-TS300-EF0.000-TT200-QR1.0-vmag85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7895" t="14129" r="11296" b="12511"/>
          <a:stretch/>
        </p:blipFill>
        <p:spPr>
          <a:xfrm>
            <a:off x="1240715" y="225136"/>
            <a:ext cx="6820443" cy="6191706"/>
          </a:xfrm>
          <a:prstGeom prst="rect">
            <a:avLst/>
          </a:prstGeom>
        </p:spPr>
      </p:pic>
      <p:sp>
        <p:nvSpPr>
          <p:cNvPr id="5" name="TextBox 4"/>
          <p:cNvSpPr txBox="1"/>
          <p:nvPr/>
        </p:nvSpPr>
        <p:spPr>
          <a:xfrm>
            <a:off x="4299284" y="120316"/>
            <a:ext cx="4195011" cy="369332"/>
          </a:xfrm>
          <a:prstGeom prst="rect">
            <a:avLst/>
          </a:prstGeom>
          <a:noFill/>
        </p:spPr>
        <p:txBody>
          <a:bodyPr wrap="square" rtlCol="0">
            <a:spAutoFit/>
          </a:bodyPr>
          <a:lstStyle/>
          <a:p>
            <a:pPr algn="r"/>
            <a:r>
              <a:rPr lang="en-US" dirty="0" smtClean="0">
                <a:latin typeface="Arial" panose="020B0604020202020204" pitchFamily="34" charset="0"/>
                <a:cs typeface="Arial" panose="020B0604020202020204" pitchFamily="34" charset="0"/>
              </a:rPr>
              <a:t>Courtesy Tim Cronin, MIT</a:t>
            </a:r>
            <a:endParaRPr 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96826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76369"/>
            <a:ext cx="7886700" cy="509168"/>
          </a:xfrm>
        </p:spPr>
        <p:txBody>
          <a:bodyPr>
            <a:normAutofit fontScale="90000"/>
          </a:bodyPr>
          <a:lstStyle/>
          <a:p>
            <a:r>
              <a:rPr lang="en-US" dirty="0" smtClean="0"/>
              <a:t>Basic Understanding</a:t>
            </a:r>
            <a:endParaRPr lang="en-US" dirty="0"/>
          </a:p>
        </p:txBody>
      </p:sp>
      <p:sp>
        <p:nvSpPr>
          <p:cNvPr id="3" name="Content Placeholder 2"/>
          <p:cNvSpPr>
            <a:spLocks noGrp="1"/>
          </p:cNvSpPr>
          <p:nvPr>
            <p:ph idx="1"/>
          </p:nvPr>
        </p:nvSpPr>
        <p:spPr>
          <a:xfrm>
            <a:off x="628650" y="1825624"/>
            <a:ext cx="7886700" cy="4887997"/>
          </a:xfrm>
        </p:spPr>
        <p:txBody>
          <a:bodyPr>
            <a:normAutofit/>
          </a:bodyPr>
          <a:lstStyle/>
          <a:p>
            <a:r>
              <a:rPr lang="en-US" dirty="0" smtClean="0"/>
              <a:t>  Energy cycle</a:t>
            </a:r>
          </a:p>
          <a:p>
            <a:r>
              <a:rPr lang="en-US" dirty="0"/>
              <a:t> </a:t>
            </a:r>
            <a:r>
              <a:rPr lang="en-US" dirty="0" smtClean="0"/>
              <a:t> Tropical cyclone structure</a:t>
            </a:r>
          </a:p>
          <a:p>
            <a:r>
              <a:rPr lang="en-US" dirty="0"/>
              <a:t> </a:t>
            </a:r>
            <a:r>
              <a:rPr lang="en-US" dirty="0" smtClean="0"/>
              <a:t> Movement</a:t>
            </a:r>
          </a:p>
          <a:p>
            <a:r>
              <a:rPr lang="en-US" dirty="0"/>
              <a:t> </a:t>
            </a:r>
            <a:r>
              <a:rPr lang="en-US" dirty="0" smtClean="0"/>
              <a:t> Intensification physics</a:t>
            </a:r>
          </a:p>
          <a:p>
            <a:r>
              <a:rPr lang="en-US" dirty="0"/>
              <a:t> </a:t>
            </a:r>
            <a:r>
              <a:rPr lang="en-US" dirty="0" smtClean="0"/>
              <a:t> Eye dynamics</a:t>
            </a:r>
          </a:p>
          <a:p>
            <a:r>
              <a:rPr lang="en-US" dirty="0"/>
              <a:t> </a:t>
            </a:r>
            <a:r>
              <a:rPr lang="en-US" dirty="0" smtClean="0"/>
              <a:t> Tropical cyclone boundary layers</a:t>
            </a:r>
          </a:p>
          <a:p>
            <a:r>
              <a:rPr lang="en-US" dirty="0"/>
              <a:t> </a:t>
            </a:r>
            <a:r>
              <a:rPr lang="en-US" dirty="0" smtClean="0"/>
              <a:t> Ocean response and feedback</a:t>
            </a:r>
          </a:p>
          <a:p>
            <a:r>
              <a:rPr lang="en-US" dirty="0"/>
              <a:t> </a:t>
            </a:r>
            <a:r>
              <a:rPr lang="en-US" dirty="0" smtClean="0"/>
              <a:t> Interaction with atmospheric environment (including shear)</a:t>
            </a:r>
          </a:p>
          <a:p>
            <a:r>
              <a:rPr lang="en-US" dirty="0"/>
              <a:t> </a:t>
            </a:r>
            <a:r>
              <a:rPr lang="en-US" dirty="0" smtClean="0"/>
              <a:t> Extratropical transition</a:t>
            </a:r>
          </a:p>
          <a:p>
            <a:r>
              <a:rPr lang="en-US" dirty="0"/>
              <a:t> </a:t>
            </a:r>
            <a:r>
              <a:rPr lang="en-US" dirty="0" smtClean="0"/>
              <a:t> </a:t>
            </a:r>
            <a:r>
              <a:rPr lang="en-US" sz="2000" dirty="0" smtClean="0"/>
              <a:t>Subtropical </a:t>
            </a:r>
            <a:r>
              <a:rPr lang="en-US" sz="2000" dirty="0"/>
              <a:t>storms, </a:t>
            </a:r>
            <a:r>
              <a:rPr lang="en-US" sz="2000" dirty="0" err="1"/>
              <a:t>medicanes</a:t>
            </a:r>
            <a:r>
              <a:rPr lang="en-US" sz="2000" dirty="0"/>
              <a:t>, polar lows, </a:t>
            </a:r>
            <a:r>
              <a:rPr lang="en-US" sz="2000" dirty="0" smtClean="0"/>
              <a:t>and </a:t>
            </a:r>
            <a:r>
              <a:rPr lang="en-US" sz="2000" dirty="0" err="1" smtClean="0"/>
              <a:t>agukabams</a:t>
            </a:r>
            <a:endParaRPr lang="en-US" sz="2000" dirty="0" smtClean="0"/>
          </a:p>
          <a:p>
            <a:r>
              <a:rPr lang="en-US" sz="2000" dirty="0"/>
              <a:t> </a:t>
            </a:r>
            <a:r>
              <a:rPr lang="en-US" sz="2000" dirty="0" smtClean="0"/>
              <a:t> Tropical cyclones and climate</a:t>
            </a:r>
          </a:p>
          <a:p>
            <a:r>
              <a:rPr lang="en-US" sz="2000" dirty="0"/>
              <a:t> </a:t>
            </a:r>
            <a:r>
              <a:rPr lang="en-US" sz="2000" dirty="0" smtClean="0"/>
              <a:t> (Genesis)</a:t>
            </a:r>
            <a:endParaRPr lang="en-US" sz="2000" dirty="0"/>
          </a:p>
        </p:txBody>
      </p:sp>
      <p:sp>
        <p:nvSpPr>
          <p:cNvPr id="4" name="TextBox 3"/>
          <p:cNvSpPr txBox="1"/>
          <p:nvPr/>
        </p:nvSpPr>
        <p:spPr>
          <a:xfrm>
            <a:off x="469231" y="697749"/>
            <a:ext cx="8205537" cy="1015663"/>
          </a:xfrm>
          <a:prstGeom prst="rect">
            <a:avLst/>
          </a:prstGeom>
          <a:noFill/>
        </p:spPr>
        <p:txBody>
          <a:bodyPr wrap="square" rtlCol="0">
            <a:spAutoFit/>
          </a:bodyPr>
          <a:lstStyle/>
          <a:p>
            <a:r>
              <a:rPr lang="en-US" sz="2000" dirty="0" smtClean="0">
                <a:solidFill>
                  <a:srgbClr val="0000FF"/>
                </a:solidFill>
                <a:latin typeface="Arial" panose="020B0604020202020204" pitchFamily="34" charset="0"/>
                <a:cs typeface="Arial" panose="020B0604020202020204" pitchFamily="34" charset="0"/>
              </a:rPr>
              <a:t>In 1919 we had essentially no understanding of tropical cyclones, only empirical knowledge of their climatology. In th</a:t>
            </a:r>
            <a:r>
              <a:rPr lang="en-US" sz="2000" dirty="0" smtClean="0">
                <a:solidFill>
                  <a:srgbClr val="0000FF"/>
                </a:solidFill>
                <a:latin typeface="Arial" panose="020B0604020202020204" pitchFamily="34" charset="0"/>
                <a:cs typeface="Arial" panose="020B0604020202020204" pitchFamily="34" charset="0"/>
              </a:rPr>
              <a:t>e mean time, there has been enormous progress in understanding many aspects of TCs:</a:t>
            </a:r>
            <a:endParaRPr lang="en-US" sz="2000" dirty="0" smtClean="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6879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11643" y="212726"/>
            <a:ext cx="3542297" cy="958348"/>
          </a:xfrm>
        </p:spPr>
        <p:txBody>
          <a:bodyPr/>
          <a:lstStyle/>
          <a:p>
            <a:r>
              <a:rPr lang="en-US" dirty="0" smtClean="0"/>
              <a:t>Forecasting</a:t>
            </a:r>
            <a:endParaRPr lang="en-US"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5669" b="48538"/>
          <a:stretch/>
        </p:blipFill>
        <p:spPr>
          <a:xfrm>
            <a:off x="264695" y="1171074"/>
            <a:ext cx="4136646" cy="4092709"/>
          </a:xfrm>
          <a:prstGeom prst="rect">
            <a:avLst/>
          </a:prstGeom>
        </p:spPr>
      </p:pic>
      <p:pic>
        <p:nvPicPr>
          <p:cNvPr id="6" name="Picture 5"/>
          <p:cNvPicPr>
            <a:picLocks noChangeAspect="1"/>
          </p:cNvPicPr>
          <p:nvPr/>
        </p:nvPicPr>
        <p:blipFill rotWithShape="1">
          <a:blip r:embed="rId3"/>
          <a:srcRect l="6286" t="50756"/>
          <a:stretch/>
        </p:blipFill>
        <p:spPr>
          <a:xfrm>
            <a:off x="4547937" y="1171074"/>
            <a:ext cx="4185707" cy="3990967"/>
          </a:xfrm>
          <a:prstGeom prst="rect">
            <a:avLst/>
          </a:prstGeom>
        </p:spPr>
      </p:pic>
      <p:sp>
        <p:nvSpPr>
          <p:cNvPr id="7" name="TextBox 6"/>
          <p:cNvSpPr txBox="1"/>
          <p:nvPr/>
        </p:nvSpPr>
        <p:spPr>
          <a:xfrm>
            <a:off x="954505" y="5162041"/>
            <a:ext cx="3312695" cy="400110"/>
          </a:xfrm>
          <a:prstGeom prst="rect">
            <a:avLst/>
          </a:prstGeom>
          <a:noFill/>
        </p:spPr>
        <p:txBody>
          <a:bodyPr wrap="square" rtlCol="0">
            <a:spAutoFit/>
          </a:bodyPr>
          <a:lstStyle/>
          <a:p>
            <a:pPr algn="ctr"/>
            <a:r>
              <a:rPr lang="en-US" sz="2000" dirty="0" smtClean="0">
                <a:latin typeface="Arial" panose="020B0604020202020204" pitchFamily="34" charset="0"/>
                <a:cs typeface="Arial" panose="020B0604020202020204" pitchFamily="34" charset="0"/>
              </a:rPr>
              <a:t>Track</a:t>
            </a:r>
            <a:endParaRPr lang="en-US" sz="2000" dirty="0" smtClean="0">
              <a:latin typeface="Arial" panose="020B0604020202020204" pitchFamily="34" charset="0"/>
              <a:cs typeface="Arial" panose="020B0604020202020204" pitchFamily="34" charset="0"/>
            </a:endParaRPr>
          </a:p>
        </p:txBody>
      </p:sp>
      <p:sp>
        <p:nvSpPr>
          <p:cNvPr id="8" name="TextBox 7"/>
          <p:cNvSpPr txBox="1"/>
          <p:nvPr/>
        </p:nvSpPr>
        <p:spPr>
          <a:xfrm>
            <a:off x="5189620" y="5162041"/>
            <a:ext cx="3312695" cy="400110"/>
          </a:xfrm>
          <a:prstGeom prst="rect">
            <a:avLst/>
          </a:prstGeom>
          <a:noFill/>
        </p:spPr>
        <p:txBody>
          <a:bodyPr wrap="square" rtlCol="0">
            <a:spAutoFit/>
          </a:bodyPr>
          <a:lstStyle/>
          <a:p>
            <a:pPr algn="ctr"/>
            <a:r>
              <a:rPr lang="en-US" sz="2000" dirty="0" smtClean="0">
                <a:latin typeface="Arial" panose="020B0604020202020204" pitchFamily="34" charset="0"/>
                <a:cs typeface="Arial" panose="020B0604020202020204" pitchFamily="34" charset="0"/>
              </a:rPr>
              <a:t>Intensity</a:t>
            </a:r>
            <a:endParaRPr lang="en-US" sz="2000" dirty="0" smtClean="0">
              <a:latin typeface="Arial" panose="020B0604020202020204" pitchFamily="34" charset="0"/>
              <a:cs typeface="Arial" panose="020B0604020202020204" pitchFamily="34" charset="0"/>
            </a:endParaRPr>
          </a:p>
        </p:txBody>
      </p:sp>
      <p:sp>
        <p:nvSpPr>
          <p:cNvPr id="9" name="TextBox 8"/>
          <p:cNvSpPr txBox="1"/>
          <p:nvPr/>
        </p:nvSpPr>
        <p:spPr>
          <a:xfrm>
            <a:off x="336884" y="5975684"/>
            <a:ext cx="8237621" cy="707886"/>
          </a:xfrm>
          <a:prstGeom prst="rect">
            <a:avLst/>
          </a:prstGeom>
          <a:noFill/>
        </p:spPr>
        <p:txBody>
          <a:bodyPr wrap="square" rtlCol="0">
            <a:spAutoFit/>
          </a:bodyPr>
          <a:lstStyle/>
          <a:p>
            <a:pPr algn="ctr"/>
            <a:r>
              <a:rPr lang="en-US" sz="2000" dirty="0" smtClean="0">
                <a:latin typeface="Arial" panose="020B0604020202020204" pitchFamily="34" charset="0"/>
                <a:cs typeface="Arial" panose="020B0604020202020204" pitchFamily="34" charset="0"/>
              </a:rPr>
              <a:t>Note:  Not easy to rule out the hypothesis that </a:t>
            </a:r>
            <a:r>
              <a:rPr lang="en-US" sz="2000" i="1" dirty="0" smtClean="0">
                <a:latin typeface="Arial" panose="020B0604020202020204" pitchFamily="34" charset="0"/>
                <a:cs typeface="Arial" panose="020B0604020202020204" pitchFamily="34" charset="0"/>
              </a:rPr>
              <a:t>all </a:t>
            </a:r>
            <a:r>
              <a:rPr lang="en-US" sz="2000" dirty="0" smtClean="0">
                <a:latin typeface="Arial" panose="020B0604020202020204" pitchFamily="34" charset="0"/>
                <a:cs typeface="Arial" panose="020B0604020202020204" pitchFamily="34" charset="0"/>
              </a:rPr>
              <a:t>of the improvement in the intensity skill came from improvements in track forecasts </a:t>
            </a:r>
            <a:endParaRPr lang="en-US" sz="20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503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3000"/>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80524" y="2322263"/>
            <a:ext cx="7886700" cy="1325563"/>
          </a:xfrm>
        </p:spPr>
        <p:txBody>
          <a:bodyPr/>
          <a:lstStyle/>
          <a:p>
            <a:r>
              <a:rPr lang="en-US" dirty="0" smtClean="0"/>
              <a:t>We Need to Accelerate the Migration to Pointwise Probabilistic Forecasts</a:t>
            </a:r>
            <a:endParaRPr lang="en-US" dirty="0"/>
          </a:p>
        </p:txBody>
      </p:sp>
    </p:spTree>
    <p:extLst>
      <p:ext uri="{BB962C8B-B14F-4D97-AF65-F5344CB8AC3E}">
        <p14:creationId xmlns:p14="http://schemas.microsoft.com/office/powerpoint/2010/main" val="37260011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88938" y="136112"/>
            <a:ext cx="6362327" cy="2419067"/>
          </a:xfrm>
          <a:prstGeom prst="rect">
            <a:avLst/>
          </a:prstGeom>
        </p:spPr>
      </p:pic>
      <p:sp>
        <p:nvSpPr>
          <p:cNvPr id="3" name="Rectangle 2"/>
          <p:cNvSpPr/>
          <p:nvPr/>
        </p:nvSpPr>
        <p:spPr>
          <a:xfrm>
            <a:off x="746774" y="2664130"/>
            <a:ext cx="7619999" cy="738664"/>
          </a:xfrm>
          <a:prstGeom prst="rect">
            <a:avLst/>
          </a:prstGeom>
        </p:spPr>
        <p:txBody>
          <a:bodyPr wrap="square">
            <a:spAutoFit/>
          </a:bodyPr>
          <a:lstStyle/>
          <a:p>
            <a:r>
              <a:rPr lang="en-US" sz="1400" dirty="0">
                <a:latin typeface="NimbusRomNo9L-Regu"/>
              </a:rPr>
              <a:t>50-km strike probability (color), for Hurricane Irma in the Atlantic Basin, using 1000 synthetic </a:t>
            </a:r>
            <a:r>
              <a:rPr lang="en-US" sz="1400" dirty="0" smtClean="0">
                <a:latin typeface="NimbusRomNo9L-Regu"/>
              </a:rPr>
              <a:t>tracks generated </a:t>
            </a:r>
            <a:r>
              <a:rPr lang="en-US" sz="1400" dirty="0">
                <a:latin typeface="NimbusRomNo9L-Regu"/>
              </a:rPr>
              <a:t>from the ECMWF </a:t>
            </a:r>
            <a:r>
              <a:rPr lang="en-US" sz="1400" dirty="0" smtClean="0">
                <a:latin typeface="NimbusRomNo9L-Regu"/>
              </a:rPr>
              <a:t>ensemble. Overlaid lines (black</a:t>
            </a:r>
            <a:r>
              <a:rPr lang="en-US" sz="1400" dirty="0">
                <a:latin typeface="NimbusRomNo9L-Regu"/>
              </a:rPr>
              <a:t>) depict TC centers from the ECMWF ensemble</a:t>
            </a:r>
            <a:r>
              <a:rPr lang="en-US" sz="1000" dirty="0">
                <a:latin typeface="NimbusRomNo9L-Regu"/>
              </a:rPr>
              <a:t>.</a:t>
            </a:r>
            <a:endParaRPr lang="en-US" dirty="0"/>
          </a:p>
        </p:txBody>
      </p:sp>
      <p:pic>
        <p:nvPicPr>
          <p:cNvPr id="4" name="Picture 3"/>
          <p:cNvPicPr>
            <a:picLocks noChangeAspect="1"/>
          </p:cNvPicPr>
          <p:nvPr/>
        </p:nvPicPr>
        <p:blipFill>
          <a:blip r:embed="rId3"/>
          <a:stretch>
            <a:fillRect/>
          </a:stretch>
        </p:blipFill>
        <p:spPr>
          <a:xfrm>
            <a:off x="1409254" y="3402794"/>
            <a:ext cx="6322028" cy="2428511"/>
          </a:xfrm>
          <a:prstGeom prst="rect">
            <a:avLst/>
          </a:prstGeom>
        </p:spPr>
      </p:pic>
      <p:sp>
        <p:nvSpPr>
          <p:cNvPr id="5" name="Rectangle 4"/>
          <p:cNvSpPr/>
          <p:nvPr/>
        </p:nvSpPr>
        <p:spPr>
          <a:xfrm>
            <a:off x="842211" y="5913022"/>
            <a:ext cx="7524562" cy="738664"/>
          </a:xfrm>
          <a:prstGeom prst="rect">
            <a:avLst/>
          </a:prstGeom>
        </p:spPr>
        <p:txBody>
          <a:bodyPr wrap="square">
            <a:spAutoFit/>
          </a:bodyPr>
          <a:lstStyle/>
          <a:p>
            <a:r>
              <a:rPr lang="en-US" sz="1400" dirty="0">
                <a:latin typeface="NimbusRomNo9L-Regu"/>
              </a:rPr>
              <a:t>Probability of wind exceeding 64-kts over a 5-day period (color), for Hurricane Irma in the </a:t>
            </a:r>
            <a:r>
              <a:rPr lang="en-US" sz="1400" dirty="0" smtClean="0">
                <a:latin typeface="NimbusRomNo9L-Regu"/>
              </a:rPr>
              <a:t>Atlantic Basin</a:t>
            </a:r>
            <a:r>
              <a:rPr lang="en-US" sz="1400" dirty="0">
                <a:latin typeface="NimbusRomNo9L-Regu"/>
              </a:rPr>
              <a:t>, using 1000 ensemble members bootstrapped from the ECMWF ensemble. </a:t>
            </a:r>
            <a:r>
              <a:rPr lang="en-US" sz="1400" dirty="0" smtClean="0">
                <a:latin typeface="NimbusRomNo9L-Regu"/>
              </a:rPr>
              <a:t>Black </a:t>
            </a:r>
            <a:r>
              <a:rPr lang="en-US" sz="1400" dirty="0">
                <a:latin typeface="NimbusRomNo9L-Regu"/>
              </a:rPr>
              <a:t>contour depicts extent of the observed 64-kt winds</a:t>
            </a:r>
            <a:endParaRPr lang="en-US" sz="1400" dirty="0"/>
          </a:p>
        </p:txBody>
      </p:sp>
      <p:sp>
        <p:nvSpPr>
          <p:cNvPr id="6" name="TextBox 5"/>
          <p:cNvSpPr txBox="1"/>
          <p:nvPr/>
        </p:nvSpPr>
        <p:spPr>
          <a:xfrm>
            <a:off x="7731282" y="352926"/>
            <a:ext cx="1164065" cy="830997"/>
          </a:xfrm>
          <a:prstGeom prst="rect">
            <a:avLst/>
          </a:prstGeom>
          <a:noFill/>
        </p:spPr>
        <p:txBody>
          <a:bodyPr wrap="square" rtlCol="0">
            <a:spAutoFit/>
          </a:bodyPr>
          <a:lstStyle/>
          <a:p>
            <a:r>
              <a:rPr lang="en-US" sz="1600" dirty="0" smtClean="0">
                <a:latin typeface="Arial" panose="020B0604020202020204" pitchFamily="34" charset="0"/>
                <a:cs typeface="Arial" panose="020B0604020202020204" pitchFamily="34" charset="0"/>
              </a:rPr>
              <a:t>Work of Jonathan Lin, MIT</a:t>
            </a:r>
            <a:endParaRPr lang="en-US" sz="16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97226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628650" y="1604211"/>
            <a:ext cx="7886700" cy="4756484"/>
          </a:xfrm>
        </p:spPr>
        <p:txBody>
          <a:bodyPr/>
          <a:lstStyle/>
          <a:p>
            <a:r>
              <a:rPr lang="en-US" dirty="0" smtClean="0"/>
              <a:t>  Aside from empirical studies of TC climatology, the science of 	tropical cyclones did not begin in earnest until the 1940s</a:t>
            </a:r>
          </a:p>
          <a:p>
            <a:r>
              <a:rPr lang="en-US" dirty="0"/>
              <a:t> </a:t>
            </a:r>
            <a:r>
              <a:rPr lang="en-US" dirty="0" smtClean="0"/>
              <a:t> There has been very satisfying progress in virtually all facets 	of tropical cyclone science, though there remain many 	interesting issues such as genesis and spiral bands</a:t>
            </a:r>
          </a:p>
          <a:p>
            <a:r>
              <a:rPr lang="en-US" dirty="0"/>
              <a:t> </a:t>
            </a:r>
            <a:r>
              <a:rPr lang="en-US" dirty="0" smtClean="0"/>
              <a:t> Beginning with reconnaissance aircraft and radar deployment 	in the 1940s, there have been spectacular advances in the 	measurement of tropical cyclones (e.g. satellites and 	Doppler radar)  while numerical forecasts did not overtake 	statistical methods until the 1990s</a:t>
            </a:r>
          </a:p>
          <a:p>
            <a:r>
              <a:rPr lang="en-US" dirty="0"/>
              <a:t> </a:t>
            </a:r>
            <a:r>
              <a:rPr lang="en-US" dirty="0" smtClean="0"/>
              <a:t>Tropical cyclone forecast skill increased rapidly in parallel with 	the aforementioned developments</a:t>
            </a:r>
          </a:p>
          <a:p>
            <a:r>
              <a:rPr lang="en-US" dirty="0"/>
              <a:t> </a:t>
            </a:r>
            <a:r>
              <a:rPr lang="en-US" dirty="0" smtClean="0"/>
              <a:t>We need to migrate more rapidly away from traditional track 	and intensity metrics to pointwise probabilistic metrics</a:t>
            </a:r>
          </a:p>
          <a:p>
            <a:endParaRPr lang="en-US" dirty="0"/>
          </a:p>
        </p:txBody>
      </p:sp>
    </p:spTree>
    <p:extLst>
      <p:ext uri="{BB962C8B-B14F-4D97-AF65-F5344CB8AC3E}">
        <p14:creationId xmlns:p14="http://schemas.microsoft.com/office/powerpoint/2010/main" val="4033284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Major Advances in the Meteorology of Tropica</a:t>
            </a:r>
            <a:r>
              <a:rPr lang="en-US" dirty="0" smtClean="0"/>
              <a:t>l Cyclones</a:t>
            </a:r>
            <a:endParaRPr lang="en-US" dirty="0"/>
          </a:p>
        </p:txBody>
      </p:sp>
      <p:sp>
        <p:nvSpPr>
          <p:cNvPr id="6" name="Content Placeholder 5"/>
          <p:cNvSpPr>
            <a:spLocks noGrp="1"/>
          </p:cNvSpPr>
          <p:nvPr>
            <p:ph idx="1"/>
          </p:nvPr>
        </p:nvSpPr>
        <p:spPr>
          <a:xfrm>
            <a:off x="628650" y="2338973"/>
            <a:ext cx="7886700" cy="3396080"/>
          </a:xfrm>
        </p:spPr>
        <p:txBody>
          <a:bodyPr>
            <a:normAutofit/>
          </a:bodyPr>
          <a:lstStyle/>
          <a:p>
            <a:pPr>
              <a:spcBef>
                <a:spcPts val="2000"/>
              </a:spcBef>
            </a:pPr>
            <a:r>
              <a:rPr lang="en-US" sz="2800" dirty="0" smtClean="0"/>
              <a:t> Instrumentation </a:t>
            </a:r>
          </a:p>
          <a:p>
            <a:pPr>
              <a:spcBef>
                <a:spcPts val="2000"/>
              </a:spcBef>
            </a:pPr>
            <a:r>
              <a:rPr lang="en-US" sz="2800" dirty="0" smtClean="0"/>
              <a:t> Observing Platforms</a:t>
            </a:r>
          </a:p>
          <a:p>
            <a:pPr>
              <a:spcBef>
                <a:spcPts val="2000"/>
              </a:spcBef>
            </a:pPr>
            <a:r>
              <a:rPr lang="en-US" sz="2800" dirty="0"/>
              <a:t> </a:t>
            </a:r>
            <a:r>
              <a:rPr lang="en-US" sz="2800" dirty="0" smtClean="0"/>
              <a:t>Models</a:t>
            </a:r>
          </a:p>
          <a:p>
            <a:pPr>
              <a:spcBef>
                <a:spcPts val="2000"/>
              </a:spcBef>
            </a:pPr>
            <a:r>
              <a:rPr lang="en-US" sz="2800" dirty="0"/>
              <a:t> </a:t>
            </a:r>
            <a:r>
              <a:rPr lang="en-US" sz="2800" dirty="0" smtClean="0"/>
              <a:t>Basic Understanding</a:t>
            </a:r>
          </a:p>
          <a:p>
            <a:pPr>
              <a:spcBef>
                <a:spcPts val="2000"/>
              </a:spcBef>
            </a:pPr>
            <a:r>
              <a:rPr lang="en-US" sz="2800" dirty="0"/>
              <a:t> </a:t>
            </a:r>
            <a:r>
              <a:rPr lang="en-US" sz="2800" dirty="0" smtClean="0"/>
              <a:t>Forecasting</a:t>
            </a:r>
            <a:endParaRPr lang="en-US" sz="2800" dirty="0"/>
          </a:p>
        </p:txBody>
      </p:sp>
    </p:spTree>
    <p:extLst>
      <p:ext uri="{BB962C8B-B14F-4D97-AF65-F5344CB8AC3E}">
        <p14:creationId xmlns:p14="http://schemas.microsoft.com/office/powerpoint/2010/main" val="33180764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52713" y="180984"/>
            <a:ext cx="7886700" cy="453021"/>
          </a:xfrm>
        </p:spPr>
        <p:txBody>
          <a:bodyPr>
            <a:normAutofit fontScale="90000"/>
          </a:bodyPr>
          <a:lstStyle/>
          <a:p>
            <a:r>
              <a:rPr lang="en-US" dirty="0" smtClean="0"/>
              <a:t>Instrumentation</a:t>
            </a:r>
            <a:endParaRPr lang="en-US" dirty="0"/>
          </a:p>
        </p:txBody>
      </p:sp>
      <p:sp>
        <p:nvSpPr>
          <p:cNvPr id="5" name="TextBox 4"/>
          <p:cNvSpPr txBox="1"/>
          <p:nvPr/>
        </p:nvSpPr>
        <p:spPr>
          <a:xfrm>
            <a:off x="401053" y="784285"/>
            <a:ext cx="2759242" cy="461665"/>
          </a:xfrm>
          <a:prstGeom prst="rect">
            <a:avLst/>
          </a:prstGeom>
          <a:noFill/>
        </p:spPr>
        <p:txBody>
          <a:bodyPr wrap="square" rtlCol="0">
            <a:spAutoFit/>
          </a:bodyPr>
          <a:lstStyle/>
          <a:p>
            <a:r>
              <a:rPr lang="en-US" sz="2400" dirty="0" smtClean="0">
                <a:latin typeface="Arial" panose="020B0604020202020204" pitchFamily="34" charset="0"/>
                <a:cs typeface="Arial" panose="020B0604020202020204" pitchFamily="34" charset="0"/>
              </a:rPr>
              <a:t>Circa 1919:</a:t>
            </a:r>
            <a:endParaRPr lang="en-US" sz="2400" dirty="0" smtClean="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39117" y="634005"/>
            <a:ext cx="2935495" cy="2935495"/>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2328" y="798187"/>
            <a:ext cx="3120742" cy="255900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053" y="4275221"/>
            <a:ext cx="3392905" cy="2544679"/>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98259" y="4301160"/>
            <a:ext cx="3619046" cy="2492799"/>
          </a:xfrm>
          <a:prstGeom prst="rect">
            <a:avLst/>
          </a:prstGeom>
        </p:spPr>
      </p:pic>
      <p:sp>
        <p:nvSpPr>
          <p:cNvPr id="11" name="TextBox 10"/>
          <p:cNvSpPr txBox="1"/>
          <p:nvPr/>
        </p:nvSpPr>
        <p:spPr>
          <a:xfrm>
            <a:off x="1163052" y="3767491"/>
            <a:ext cx="2919664" cy="400110"/>
          </a:xfrm>
          <a:prstGeom prst="rect">
            <a:avLst/>
          </a:prstGeom>
          <a:noFill/>
        </p:spPr>
        <p:txBody>
          <a:bodyPr wrap="square" rtlCol="0">
            <a:spAutoFit/>
          </a:bodyPr>
          <a:lstStyle/>
          <a:p>
            <a:r>
              <a:rPr lang="en-US" sz="2000" dirty="0" smtClean="0">
                <a:latin typeface="Arial" panose="020B0604020202020204" pitchFamily="34" charset="0"/>
                <a:cs typeface="Arial" panose="020B0604020202020204" pitchFamily="34" charset="0"/>
              </a:rPr>
              <a:t>State of the sky</a:t>
            </a:r>
            <a:endParaRPr lang="en-US" sz="2000" dirty="0" smtClean="0">
              <a:latin typeface="Arial" panose="020B0604020202020204" pitchFamily="34" charset="0"/>
              <a:cs typeface="Arial" panose="020B0604020202020204" pitchFamily="34" charset="0"/>
            </a:endParaRPr>
          </a:p>
        </p:txBody>
      </p:sp>
      <p:sp>
        <p:nvSpPr>
          <p:cNvPr id="12" name="TextBox 11"/>
          <p:cNvSpPr txBox="1"/>
          <p:nvPr/>
        </p:nvSpPr>
        <p:spPr>
          <a:xfrm>
            <a:off x="4944203" y="3767491"/>
            <a:ext cx="2727158" cy="400110"/>
          </a:xfrm>
          <a:prstGeom prst="rect">
            <a:avLst/>
          </a:prstGeom>
          <a:noFill/>
        </p:spPr>
        <p:txBody>
          <a:bodyPr wrap="square" rtlCol="0">
            <a:spAutoFit/>
          </a:bodyPr>
          <a:lstStyle/>
          <a:p>
            <a:pPr algn="ctr"/>
            <a:r>
              <a:rPr lang="en-US" sz="2000" dirty="0" smtClean="0">
                <a:latin typeface="Arial" panose="020B0604020202020204" pitchFamily="34" charset="0"/>
                <a:cs typeface="Arial" panose="020B0604020202020204" pitchFamily="34" charset="0"/>
              </a:rPr>
              <a:t>Sea state</a:t>
            </a:r>
            <a:endParaRPr lang="en-US" sz="2000" dirty="0" smtClean="0">
              <a:latin typeface="Arial" panose="020B0604020202020204" pitchFamily="34" charset="0"/>
              <a:cs typeface="Arial" panose="020B0604020202020204" pitchFamily="34" charset="0"/>
            </a:endParaRPr>
          </a:p>
        </p:txBody>
      </p:sp>
      <p:sp>
        <p:nvSpPr>
          <p:cNvPr id="13" name="TextBox 12"/>
          <p:cNvSpPr txBox="1"/>
          <p:nvPr/>
        </p:nvSpPr>
        <p:spPr>
          <a:xfrm>
            <a:off x="2719137" y="3367381"/>
            <a:ext cx="2727158"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B</a:t>
            </a:r>
            <a:r>
              <a:rPr lang="en-US" sz="2000" dirty="0" smtClean="0">
                <a:latin typeface="Arial" panose="020B0604020202020204" pitchFamily="34" charset="0"/>
                <a:cs typeface="Arial" panose="020B0604020202020204" pitchFamily="34" charset="0"/>
              </a:rPr>
              <a:t>arometer</a:t>
            </a:r>
            <a:endParaRPr lang="en-US" sz="2000" dirty="0" smtClean="0">
              <a:latin typeface="Arial" panose="020B0604020202020204" pitchFamily="34" charset="0"/>
              <a:cs typeface="Arial" panose="020B0604020202020204" pitchFamily="34" charset="0"/>
            </a:endParaRPr>
          </a:p>
        </p:txBody>
      </p:sp>
      <p:sp>
        <p:nvSpPr>
          <p:cNvPr id="14" name="TextBox 13"/>
          <p:cNvSpPr txBox="1"/>
          <p:nvPr/>
        </p:nvSpPr>
        <p:spPr>
          <a:xfrm>
            <a:off x="5969120" y="3355132"/>
            <a:ext cx="2727158" cy="400110"/>
          </a:xfrm>
          <a:prstGeom prst="rect">
            <a:avLst/>
          </a:prstGeom>
          <a:noFill/>
        </p:spPr>
        <p:txBody>
          <a:bodyPr wrap="square" rtlCol="0">
            <a:spAutoFit/>
          </a:bodyPr>
          <a:lstStyle/>
          <a:p>
            <a:pPr algn="ctr"/>
            <a:r>
              <a:rPr lang="en-US" sz="2000" dirty="0" smtClean="0">
                <a:latin typeface="Arial" panose="020B0604020202020204" pitchFamily="34" charset="0"/>
                <a:cs typeface="Arial" panose="020B0604020202020204" pitchFamily="34" charset="0"/>
              </a:rPr>
              <a:t>Anemometer</a:t>
            </a:r>
            <a:endParaRPr lang="en-US" sz="20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5223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2" grpId="0"/>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3138" y="204809"/>
            <a:ext cx="1163052" cy="523220"/>
          </a:xfrm>
          <a:prstGeom prst="rect">
            <a:avLst/>
          </a:prstGeom>
          <a:noFill/>
        </p:spPr>
        <p:txBody>
          <a:bodyPr wrap="square" rtlCol="0">
            <a:spAutoFit/>
          </a:bodyPr>
          <a:lstStyle/>
          <a:p>
            <a:r>
              <a:rPr lang="en-US" sz="2800" dirty="0" smtClean="0">
                <a:latin typeface="Arial" panose="020B0604020202020204" pitchFamily="34" charset="0"/>
                <a:cs typeface="Arial" panose="020B0604020202020204" pitchFamily="34" charset="0"/>
              </a:rPr>
              <a:t>Now</a:t>
            </a:r>
            <a:r>
              <a:rPr lang="en-US" sz="2800" dirty="0" smtClean="0">
                <a:latin typeface="Arial" panose="020B0604020202020204" pitchFamily="34" charset="0"/>
                <a:cs typeface="Arial" panose="020B0604020202020204" pitchFamily="34" charset="0"/>
              </a:rPr>
              <a:t>:</a:t>
            </a:r>
            <a:endParaRPr lang="en-US" sz="2800" dirty="0" smtClean="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7537" y="858253"/>
            <a:ext cx="6641432" cy="4981074"/>
          </a:xfrm>
          <a:prstGeom prst="rect">
            <a:avLst/>
          </a:prstGeom>
        </p:spPr>
      </p:pic>
      <p:sp>
        <p:nvSpPr>
          <p:cNvPr id="5" name="Rectangle 4"/>
          <p:cNvSpPr/>
          <p:nvPr/>
        </p:nvSpPr>
        <p:spPr>
          <a:xfrm>
            <a:off x="1251284" y="5969551"/>
            <a:ext cx="6609347" cy="707886"/>
          </a:xfrm>
          <a:prstGeom prst="rect">
            <a:avLst/>
          </a:prstGeom>
        </p:spPr>
        <p:txBody>
          <a:bodyPr wrap="square">
            <a:spAutoFit/>
          </a:bodyPr>
          <a:lstStyle/>
          <a:p>
            <a:pPr algn="ctr"/>
            <a:r>
              <a:rPr lang="en-US" sz="2000" dirty="0"/>
              <a:t>Joseph </a:t>
            </a:r>
            <a:r>
              <a:rPr lang="en-US" sz="2000" dirty="0" err="1"/>
              <a:t>Cione</a:t>
            </a:r>
            <a:r>
              <a:rPr lang="en-US" sz="2000" dirty="0"/>
              <a:t> shows a Coyote drone, soon to be dropped into a hurricane from the P-3 behind them. (NOAA/AOML)</a:t>
            </a:r>
          </a:p>
        </p:txBody>
      </p:sp>
    </p:spTree>
    <p:extLst>
      <p:ext uri="{BB962C8B-B14F-4D97-AF65-F5344CB8AC3E}">
        <p14:creationId xmlns:p14="http://schemas.microsoft.com/office/powerpoint/2010/main" val="972182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9854" y="892188"/>
            <a:ext cx="4620126" cy="4666328"/>
          </a:xfrm>
          <a:prstGeom prst="rect">
            <a:avLst/>
          </a:prstGeom>
        </p:spPr>
      </p:pic>
      <p:sp>
        <p:nvSpPr>
          <p:cNvPr id="4" name="Rectangle 3"/>
          <p:cNvSpPr/>
          <p:nvPr/>
        </p:nvSpPr>
        <p:spPr>
          <a:xfrm>
            <a:off x="1291390" y="5694947"/>
            <a:ext cx="6801853" cy="923330"/>
          </a:xfrm>
          <a:prstGeom prst="rect">
            <a:avLst/>
          </a:prstGeom>
        </p:spPr>
        <p:txBody>
          <a:bodyPr wrap="square">
            <a:spAutoFit/>
          </a:bodyPr>
          <a:lstStyle/>
          <a:p>
            <a:r>
              <a:rPr lang="en-US" dirty="0">
                <a:latin typeface="Times New Roman" panose="02020603050405020304" pitchFamily="18" charset="0"/>
              </a:rPr>
              <a:t>Radar image of Typhoon Cobra </a:t>
            </a:r>
            <a:r>
              <a:rPr lang="en-US" dirty="0" smtClean="0">
                <a:latin typeface="Times New Roman" panose="02020603050405020304" pitchFamily="18" charset="0"/>
              </a:rPr>
              <a:t>captured on 18 December 1944  </a:t>
            </a:r>
            <a:r>
              <a:rPr lang="en-US" dirty="0">
                <a:latin typeface="Times New Roman" panose="02020603050405020304" pitchFamily="18" charset="0"/>
              </a:rPr>
              <a:t>from one </a:t>
            </a:r>
            <a:r>
              <a:rPr lang="en-US" dirty="0" smtClean="0">
                <a:latin typeface="Times New Roman" panose="02020603050405020304" pitchFamily="18" charset="0"/>
              </a:rPr>
              <a:t>of the </a:t>
            </a:r>
            <a:r>
              <a:rPr lang="en-US" dirty="0">
                <a:latin typeface="Times New Roman" panose="02020603050405020304" pitchFamily="18" charset="0"/>
              </a:rPr>
              <a:t>ships of Admiral Halsey’s Third Fleet, east of the Philippines</a:t>
            </a:r>
            <a:r>
              <a:rPr lang="en-US" dirty="0" smtClean="0">
                <a:latin typeface="Times New Roman" panose="02020603050405020304" pitchFamily="18" charset="0"/>
              </a:rPr>
              <a:t>. This </a:t>
            </a:r>
            <a:r>
              <a:rPr lang="en-US" dirty="0">
                <a:latin typeface="Times New Roman" panose="02020603050405020304" pitchFamily="18" charset="0"/>
              </a:rPr>
              <a:t>was only the second tropical cyclone captured on radar. </a:t>
            </a:r>
            <a:endParaRPr lang="en-US" dirty="0"/>
          </a:p>
        </p:txBody>
      </p:sp>
      <p:sp>
        <p:nvSpPr>
          <p:cNvPr id="5" name="TextBox 4"/>
          <p:cNvSpPr txBox="1"/>
          <p:nvPr/>
        </p:nvSpPr>
        <p:spPr>
          <a:xfrm>
            <a:off x="2378243" y="112294"/>
            <a:ext cx="4323347" cy="523220"/>
          </a:xfrm>
          <a:prstGeom prst="rect">
            <a:avLst/>
          </a:prstGeom>
          <a:noFill/>
        </p:spPr>
        <p:txBody>
          <a:bodyPr wrap="square" rtlCol="0">
            <a:spAutoFit/>
          </a:bodyPr>
          <a:lstStyle/>
          <a:p>
            <a:pPr algn="ctr"/>
            <a:r>
              <a:rPr lang="en-US" sz="2800" dirty="0" smtClean="0">
                <a:latin typeface="Arial" panose="020B0604020202020204" pitchFamily="34" charset="0"/>
                <a:cs typeface="Arial" panose="020B0604020202020204" pitchFamily="34" charset="0"/>
              </a:rPr>
              <a:t>Radar</a:t>
            </a:r>
            <a:endParaRPr lang="en-US" sz="2800" dirty="0" smtClean="0">
              <a:latin typeface="Arial" panose="020B0604020202020204" pitchFamily="34" charset="0"/>
              <a:cs typeface="Arial" panose="020B0604020202020204" pitchFamily="34" charset="0"/>
            </a:endParaRPr>
          </a:p>
        </p:txBody>
      </p:sp>
      <p:sp>
        <p:nvSpPr>
          <p:cNvPr id="6" name="TextBox 5"/>
          <p:cNvSpPr txBox="1"/>
          <p:nvPr/>
        </p:nvSpPr>
        <p:spPr>
          <a:xfrm>
            <a:off x="88232" y="1082842"/>
            <a:ext cx="1692442" cy="461665"/>
          </a:xfrm>
          <a:prstGeom prst="rect">
            <a:avLst/>
          </a:prstGeom>
          <a:noFill/>
        </p:spPr>
        <p:txBody>
          <a:bodyPr wrap="square" rtlCol="0">
            <a:spAutoFit/>
          </a:bodyPr>
          <a:lstStyle/>
          <a:p>
            <a:r>
              <a:rPr lang="en-US" sz="2400" dirty="0" smtClean="0">
                <a:latin typeface="Arial" panose="020B0604020202020204" pitchFamily="34" charset="0"/>
                <a:cs typeface="Arial" panose="020B0604020202020204" pitchFamily="34" charset="0"/>
              </a:rPr>
              <a:t>1944:</a:t>
            </a:r>
            <a:endParaRPr lang="en-US" sz="24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7581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9180" y="857454"/>
            <a:ext cx="8300043" cy="4773325"/>
          </a:xfrm>
          <a:prstGeom prst="rect">
            <a:avLst/>
          </a:prstGeom>
        </p:spPr>
      </p:pic>
      <p:sp>
        <p:nvSpPr>
          <p:cNvPr id="3" name="TextBox 2"/>
          <p:cNvSpPr txBox="1"/>
          <p:nvPr/>
        </p:nvSpPr>
        <p:spPr>
          <a:xfrm>
            <a:off x="449180" y="181834"/>
            <a:ext cx="1163052" cy="523220"/>
          </a:xfrm>
          <a:prstGeom prst="rect">
            <a:avLst/>
          </a:prstGeom>
          <a:noFill/>
        </p:spPr>
        <p:txBody>
          <a:bodyPr wrap="square" rtlCol="0">
            <a:spAutoFit/>
          </a:bodyPr>
          <a:lstStyle/>
          <a:p>
            <a:r>
              <a:rPr lang="en-US" sz="2800" dirty="0" smtClean="0">
                <a:latin typeface="Arial" panose="020B0604020202020204" pitchFamily="34" charset="0"/>
                <a:cs typeface="Arial" panose="020B0604020202020204" pitchFamily="34" charset="0"/>
              </a:rPr>
              <a:t>Now</a:t>
            </a:r>
            <a:r>
              <a:rPr lang="en-US" sz="2800" dirty="0" smtClean="0">
                <a:latin typeface="Arial" panose="020B0604020202020204" pitchFamily="34" charset="0"/>
                <a:cs typeface="Arial" panose="020B0604020202020204" pitchFamily="34" charset="0"/>
              </a:rPr>
              <a:t>:</a:t>
            </a:r>
            <a:endParaRPr lang="en-US" sz="2800" dirty="0" smtClean="0">
              <a:latin typeface="Arial" panose="020B0604020202020204" pitchFamily="34" charset="0"/>
              <a:cs typeface="Arial" panose="020B0604020202020204" pitchFamily="34" charset="0"/>
            </a:endParaRPr>
          </a:p>
        </p:txBody>
      </p:sp>
      <p:sp>
        <p:nvSpPr>
          <p:cNvPr id="4" name="Rectangle 3"/>
          <p:cNvSpPr/>
          <p:nvPr/>
        </p:nvSpPr>
        <p:spPr>
          <a:xfrm>
            <a:off x="449180" y="5694364"/>
            <a:ext cx="8293769" cy="923330"/>
          </a:xfrm>
          <a:prstGeom prst="rect">
            <a:avLst/>
          </a:prstGeom>
        </p:spPr>
        <p:txBody>
          <a:bodyPr wrap="square">
            <a:spAutoFit/>
          </a:bodyPr>
          <a:lstStyle/>
          <a:p>
            <a:r>
              <a:rPr lang="en-US" dirty="0">
                <a:latin typeface="Times New Roman" panose="02020603050405020304" pitchFamily="18" charset="0"/>
              </a:rPr>
              <a:t>NOAA/NEXRAD image from Brownsville, Texas, showing Hurricane Dolly approaching the Texas–Mexico border on </a:t>
            </a:r>
            <a:r>
              <a:rPr lang="en-US" dirty="0" smtClean="0">
                <a:latin typeface="Times New Roman" panose="02020603050405020304" pitchFamily="18" charset="0"/>
              </a:rPr>
              <a:t>23 Jul </a:t>
            </a:r>
            <a:r>
              <a:rPr lang="en-US" dirty="0">
                <a:latin typeface="Times New Roman" panose="02020603050405020304" pitchFamily="18" charset="0"/>
              </a:rPr>
              <a:t>2008. The radar reflectivity scale (</a:t>
            </a:r>
            <a:r>
              <a:rPr lang="en-US" dirty="0" err="1">
                <a:latin typeface="Times New Roman" panose="02020603050405020304" pitchFamily="18" charset="0"/>
              </a:rPr>
              <a:t>dBZ</a:t>
            </a:r>
            <a:r>
              <a:rPr lang="en-US" dirty="0">
                <a:latin typeface="Times New Roman" panose="02020603050405020304" pitchFamily="18" charset="0"/>
              </a:rPr>
              <a:t>) is given at the right. </a:t>
            </a:r>
            <a:endParaRPr lang="en-US" dirty="0"/>
          </a:p>
        </p:txBody>
      </p:sp>
    </p:spTree>
    <p:extLst>
      <p:ext uri="{BB962C8B-B14F-4D97-AF65-F5344CB8AC3E}">
        <p14:creationId xmlns:p14="http://schemas.microsoft.com/office/powerpoint/2010/main" val="42122213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365126"/>
            <a:ext cx="7886700" cy="998453"/>
          </a:xfrm>
        </p:spPr>
        <p:txBody>
          <a:bodyPr/>
          <a:lstStyle/>
          <a:p>
            <a:r>
              <a:rPr lang="en-US" dirty="0" smtClean="0"/>
              <a:t>Observing Platforms</a:t>
            </a:r>
            <a:endParaRPr lang="en-US" dirty="0"/>
          </a:p>
        </p:txBody>
      </p:sp>
      <p:sp>
        <p:nvSpPr>
          <p:cNvPr id="5" name="TextBox 4"/>
          <p:cNvSpPr txBox="1"/>
          <p:nvPr/>
        </p:nvSpPr>
        <p:spPr>
          <a:xfrm>
            <a:off x="3324890" y="1343573"/>
            <a:ext cx="27592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prstClr val="black"/>
                </a:solidFill>
                <a:latin typeface="Arial" panose="020B0604020202020204" pitchFamily="34" charset="0"/>
                <a:cs typeface="Arial" panose="020B0604020202020204" pitchFamily="34" charset="0"/>
              </a:rPr>
              <a:t>Early 20</a:t>
            </a:r>
            <a:r>
              <a:rPr lang="en-US" sz="2400" baseline="30000" dirty="0" smtClean="0">
                <a:solidFill>
                  <a:prstClr val="black"/>
                </a:solidFill>
                <a:latin typeface="Arial" panose="020B0604020202020204" pitchFamily="34" charset="0"/>
                <a:cs typeface="Arial" panose="020B0604020202020204" pitchFamily="34" charset="0"/>
              </a:rPr>
              <a:t>th</a:t>
            </a:r>
            <a:r>
              <a:rPr lang="en-US" sz="2400" dirty="0" smtClean="0">
                <a:solidFill>
                  <a:prstClr val="black"/>
                </a:solidFill>
                <a:latin typeface="Arial" panose="020B0604020202020204" pitchFamily="34" charset="0"/>
                <a:cs typeface="Arial" panose="020B0604020202020204" pitchFamily="34" charset="0"/>
              </a:rPr>
              <a:t> Century</a:t>
            </a:r>
            <a:r>
              <a:rPr kumimoji="0" lang="en-US"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459" y="2286000"/>
            <a:ext cx="3838914" cy="3272588"/>
          </a:xfrm>
          <a:prstGeom prst="rect">
            <a:avLst/>
          </a:prstGeom>
        </p:spPr>
      </p:pic>
      <p:sp>
        <p:nvSpPr>
          <p:cNvPr id="3" name="TextBox 2"/>
          <p:cNvSpPr txBox="1"/>
          <p:nvPr/>
        </p:nvSpPr>
        <p:spPr>
          <a:xfrm>
            <a:off x="493459" y="5743074"/>
            <a:ext cx="3874168" cy="646331"/>
          </a:xfrm>
          <a:prstGeom prst="rect">
            <a:avLst/>
          </a:prstGeom>
          <a:noFill/>
        </p:spPr>
        <p:txBody>
          <a:bodyPr wrap="square" rtlCol="0">
            <a:spAutoFit/>
          </a:bodyPr>
          <a:lstStyle/>
          <a:p>
            <a:pPr algn="ctr"/>
            <a:r>
              <a:rPr lang="en-US" dirty="0" smtClean="0">
                <a:latin typeface="Arial" panose="020B0604020202020204" pitchFamily="34" charset="0"/>
                <a:cs typeface="Arial" panose="020B0604020202020204" pitchFamily="34" charset="0"/>
              </a:rPr>
              <a:t>Surface network during the Labor Day Hurricane of 1935</a:t>
            </a:r>
            <a:endParaRPr lang="en-US" dirty="0" smtClean="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4511" y="2799346"/>
            <a:ext cx="4228473" cy="2414351"/>
          </a:xfrm>
          <a:prstGeom prst="rect">
            <a:avLst/>
          </a:prstGeom>
        </p:spPr>
      </p:pic>
      <p:sp>
        <p:nvSpPr>
          <p:cNvPr id="9" name="TextBox 8"/>
          <p:cNvSpPr txBox="1"/>
          <p:nvPr/>
        </p:nvSpPr>
        <p:spPr>
          <a:xfrm>
            <a:off x="4881663" y="5558588"/>
            <a:ext cx="3874168" cy="369332"/>
          </a:xfrm>
          <a:prstGeom prst="rect">
            <a:avLst/>
          </a:prstGeom>
          <a:noFill/>
        </p:spPr>
        <p:txBody>
          <a:bodyPr wrap="square" rtlCol="0">
            <a:spAutoFit/>
          </a:bodyPr>
          <a:lstStyle/>
          <a:p>
            <a:pPr algn="ctr"/>
            <a:r>
              <a:rPr lang="en-US" dirty="0" smtClean="0">
                <a:latin typeface="Arial" panose="020B0604020202020204" pitchFamily="34" charset="0"/>
                <a:cs typeface="Arial" panose="020B0604020202020204" pitchFamily="34" charset="0"/>
              </a:rPr>
              <a:t>Ships of Opportunity</a:t>
            </a:r>
            <a:endParaRPr lang="en-US" dirty="0" smtClean="0">
              <a:latin typeface="Arial" panose="020B0604020202020204" pitchFamily="34" charset="0"/>
              <a:cs typeface="Arial" panose="020B0604020202020204" pitchFamily="34" charset="0"/>
            </a:endParaRPr>
          </a:p>
        </p:txBody>
      </p:sp>
      <p:sp>
        <p:nvSpPr>
          <p:cNvPr id="10" name="TextBox 9"/>
          <p:cNvSpPr txBox="1"/>
          <p:nvPr/>
        </p:nvSpPr>
        <p:spPr>
          <a:xfrm>
            <a:off x="4704511" y="6097017"/>
            <a:ext cx="4175810" cy="584775"/>
          </a:xfrm>
          <a:prstGeom prst="rect">
            <a:avLst/>
          </a:prstGeom>
          <a:noFill/>
        </p:spPr>
        <p:txBody>
          <a:bodyPr wrap="square" rtlCol="0">
            <a:spAutoFit/>
          </a:bodyPr>
          <a:lstStyle/>
          <a:p>
            <a:pPr algn="ctr"/>
            <a:r>
              <a:rPr lang="en-US" sz="1600" dirty="0" smtClean="0">
                <a:latin typeface="Arial" panose="020B0604020202020204" pitchFamily="34" charset="0"/>
                <a:cs typeface="Arial" panose="020B0604020202020204" pitchFamily="34" charset="0"/>
              </a:rPr>
              <a:t>Note: Wireless telegraphs became common on ships in the 1920s</a:t>
            </a:r>
            <a:endParaRPr lang="en-US" sz="16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0821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54505" y="316696"/>
            <a:ext cx="7202906" cy="523220"/>
          </a:xfrm>
          <a:prstGeom prst="rect">
            <a:avLst/>
          </a:prstGeom>
          <a:noFill/>
        </p:spPr>
        <p:txBody>
          <a:bodyPr wrap="square" rtlCol="0">
            <a:spAutoFit/>
          </a:bodyPr>
          <a:lstStyle/>
          <a:p>
            <a:pPr algn="ctr"/>
            <a:r>
              <a:rPr lang="en-US" sz="2800" dirty="0" smtClean="0">
                <a:latin typeface="Arial" panose="020B0604020202020204" pitchFamily="34" charset="0"/>
                <a:cs typeface="Arial" panose="020B0604020202020204" pitchFamily="34" charset="0"/>
              </a:rPr>
              <a:t>Aircraft</a:t>
            </a:r>
            <a:endParaRPr lang="en-US" sz="2800" dirty="0" smtClean="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280" y="964378"/>
            <a:ext cx="4670374" cy="274971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280" y="3987082"/>
            <a:ext cx="4650475" cy="2710562"/>
          </a:xfrm>
          <a:prstGeom prst="rect">
            <a:avLst/>
          </a:prstGeom>
        </p:spPr>
      </p:pic>
      <p:sp>
        <p:nvSpPr>
          <p:cNvPr id="6" name="Rectangle 5"/>
          <p:cNvSpPr/>
          <p:nvPr/>
        </p:nvSpPr>
        <p:spPr>
          <a:xfrm>
            <a:off x="5590673" y="1647102"/>
            <a:ext cx="3120190" cy="1631216"/>
          </a:xfrm>
          <a:prstGeom prst="rect">
            <a:avLst/>
          </a:prstGeom>
        </p:spPr>
        <p:txBody>
          <a:bodyPr wrap="square">
            <a:spAutoFit/>
          </a:bodyPr>
          <a:lstStyle/>
          <a:p>
            <a:r>
              <a:rPr lang="en-US" sz="2000" dirty="0">
                <a:solidFill>
                  <a:srgbClr val="1C1C1A"/>
                </a:solidFill>
              </a:rPr>
              <a:t>An AT-6, </a:t>
            </a:r>
            <a:r>
              <a:rPr lang="en-US" sz="2000" dirty="0" smtClean="0">
                <a:solidFill>
                  <a:srgbClr val="1C1C1A"/>
                </a:solidFill>
              </a:rPr>
              <a:t>like the </a:t>
            </a:r>
            <a:r>
              <a:rPr lang="en-US" sz="2000" dirty="0">
                <a:solidFill>
                  <a:srgbClr val="1C1C1A"/>
                </a:solidFill>
              </a:rPr>
              <a:t>plane used by </a:t>
            </a:r>
            <a:r>
              <a:rPr lang="en-US" sz="2000" dirty="0" smtClean="0">
                <a:solidFill>
                  <a:srgbClr val="1C1C1A"/>
                </a:solidFill>
              </a:rPr>
              <a:t>Joseph Duckworth to achieve the first penetration of the </a:t>
            </a:r>
            <a:r>
              <a:rPr lang="en-US" sz="2000" dirty="0">
                <a:solidFill>
                  <a:srgbClr val="1C1C1A"/>
                </a:solidFill>
              </a:rPr>
              <a:t>core of </a:t>
            </a:r>
            <a:r>
              <a:rPr lang="en-US" sz="2000" dirty="0" smtClean="0">
                <a:solidFill>
                  <a:srgbClr val="1C1C1A"/>
                </a:solidFill>
              </a:rPr>
              <a:t>a hurricane </a:t>
            </a:r>
            <a:r>
              <a:rPr lang="en-US" sz="2000" dirty="0">
                <a:solidFill>
                  <a:srgbClr val="1C1C1A"/>
                </a:solidFill>
              </a:rPr>
              <a:t>in 1943</a:t>
            </a:r>
            <a:endParaRPr lang="en-US" sz="2000" dirty="0"/>
          </a:p>
        </p:txBody>
      </p:sp>
      <p:sp>
        <p:nvSpPr>
          <p:cNvPr id="7" name="Rectangle 6"/>
          <p:cNvSpPr/>
          <p:nvPr/>
        </p:nvSpPr>
        <p:spPr>
          <a:xfrm>
            <a:off x="5590673" y="4942253"/>
            <a:ext cx="3120190" cy="400110"/>
          </a:xfrm>
          <a:prstGeom prst="rect">
            <a:avLst/>
          </a:prstGeom>
        </p:spPr>
        <p:txBody>
          <a:bodyPr wrap="square">
            <a:spAutoFit/>
          </a:bodyPr>
          <a:lstStyle/>
          <a:p>
            <a:r>
              <a:rPr lang="en-US" sz="2000" dirty="0" smtClean="0">
                <a:solidFill>
                  <a:srgbClr val="1C1C1A"/>
                </a:solidFill>
              </a:rPr>
              <a:t>NOAA Gulfstream IV-SP</a:t>
            </a:r>
            <a:endParaRPr lang="en-US" sz="2000" dirty="0"/>
          </a:p>
        </p:txBody>
      </p:sp>
    </p:spTree>
    <p:extLst>
      <p:ext uri="{BB962C8B-B14F-4D97-AF65-F5344CB8AC3E}">
        <p14:creationId xmlns:p14="http://schemas.microsoft.com/office/powerpoint/2010/main" val="2389213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6311" y="1283370"/>
            <a:ext cx="7208749" cy="4050630"/>
          </a:xfrm>
          <a:prstGeom prst="rect">
            <a:avLst/>
          </a:prstGeom>
        </p:spPr>
      </p:pic>
      <p:sp>
        <p:nvSpPr>
          <p:cNvPr id="6" name="TextBox 5"/>
          <p:cNvSpPr txBox="1"/>
          <p:nvPr/>
        </p:nvSpPr>
        <p:spPr>
          <a:xfrm>
            <a:off x="385011" y="280737"/>
            <a:ext cx="27592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noProof="0" dirty="0" smtClean="0">
                <a:solidFill>
                  <a:prstClr val="black"/>
                </a:solidFill>
                <a:latin typeface="Arial" panose="020B0604020202020204" pitchFamily="34" charset="0"/>
                <a:cs typeface="Arial" panose="020B0604020202020204" pitchFamily="34" charset="0"/>
              </a:rPr>
              <a:t>2020</a:t>
            </a:r>
            <a:r>
              <a:rPr kumimoji="0" lang="en-US"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7" name="TextBox 6"/>
          <p:cNvSpPr txBox="1"/>
          <p:nvPr/>
        </p:nvSpPr>
        <p:spPr>
          <a:xfrm>
            <a:off x="353538" y="5674913"/>
            <a:ext cx="8494294" cy="400110"/>
          </a:xfrm>
          <a:prstGeom prst="rect">
            <a:avLst/>
          </a:prstGeom>
          <a:noFill/>
        </p:spPr>
        <p:txBody>
          <a:bodyPr wrap="square" rtlCol="0">
            <a:spAutoFit/>
          </a:bodyPr>
          <a:lstStyle/>
          <a:p>
            <a:pPr algn="ctr"/>
            <a:r>
              <a:rPr lang="en-US" sz="2000" dirty="0" smtClean="0">
                <a:latin typeface="Arial" panose="020B0604020202020204" pitchFamily="34" charset="0"/>
                <a:cs typeface="Arial" panose="020B0604020202020204" pitchFamily="34" charset="0"/>
              </a:rPr>
              <a:t>Boeing-Aurora Odysseus solar-powered drone flying at 20 km altitude</a:t>
            </a:r>
            <a:endParaRPr lang="en-US" sz="20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119242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Presentation1" id="{2A6F739F-3A09-4ADA-8776-2093663EFD9D}" vid="{40672A34-E831-4C6B-9417-51759A73FF0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Ariel</Template>
  <TotalTime>574</TotalTime>
  <Words>592</Words>
  <Application>Microsoft Office PowerPoint</Application>
  <PresentationFormat>On-screen Show (4:3)</PresentationFormat>
  <Paragraphs>77</Paragraphs>
  <Slides>19</Slides>
  <Notes>2</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Calibri</vt:lpstr>
      <vt:lpstr>Calibri Light</vt:lpstr>
      <vt:lpstr>NimbusRomNo9L-Regu</vt:lpstr>
      <vt:lpstr>Segoe UI</vt:lpstr>
      <vt:lpstr>Times New Roman</vt:lpstr>
      <vt:lpstr>Office Theme</vt:lpstr>
      <vt:lpstr>100 Years of Progress in Tropical Cyclone Research</vt:lpstr>
      <vt:lpstr>Major Advances in the Meteorology of Tropical Cyclones</vt:lpstr>
      <vt:lpstr>Instrumentation</vt:lpstr>
      <vt:lpstr>PowerPoint Presentation</vt:lpstr>
      <vt:lpstr>PowerPoint Presentation</vt:lpstr>
      <vt:lpstr>PowerPoint Presentation</vt:lpstr>
      <vt:lpstr>Observing Platforms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Basic Understanding</vt:lpstr>
      <vt:lpstr>Forecasting</vt:lpstr>
      <vt:lpstr>We Need to Accelerate the Migration to Pointwise Probabilistic Forecasts</vt:lpstr>
      <vt:lpstr>PowerPoint Presentation</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100 Years of Progress in Tropical Cyclone Research</dc:title>
  <dc:creator>Kerry</dc:creator>
  <cp:lastModifiedBy>Kerry</cp:lastModifiedBy>
  <cp:revision>25</cp:revision>
  <dcterms:created xsi:type="dcterms:W3CDTF">2020-01-02T13:10:05Z</dcterms:created>
  <dcterms:modified xsi:type="dcterms:W3CDTF">2020-01-02T22:44:11Z</dcterms:modified>
</cp:coreProperties>
</file>