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67"/>
  </p:notesMasterIdLst>
  <p:sldIdLst>
    <p:sldId id="263" r:id="rId7"/>
    <p:sldId id="265" r:id="rId8"/>
    <p:sldId id="327" r:id="rId9"/>
    <p:sldId id="267" r:id="rId10"/>
    <p:sldId id="268" r:id="rId11"/>
    <p:sldId id="376" r:id="rId12"/>
    <p:sldId id="377" r:id="rId13"/>
    <p:sldId id="274" r:id="rId14"/>
    <p:sldId id="387" r:id="rId15"/>
    <p:sldId id="276" r:id="rId16"/>
    <p:sldId id="388" r:id="rId17"/>
    <p:sldId id="278" r:id="rId18"/>
    <p:sldId id="279" r:id="rId19"/>
    <p:sldId id="336" r:id="rId20"/>
    <p:sldId id="371" r:id="rId21"/>
    <p:sldId id="339" r:id="rId22"/>
    <p:sldId id="340" r:id="rId23"/>
    <p:sldId id="341" r:id="rId24"/>
    <p:sldId id="368" r:id="rId25"/>
    <p:sldId id="370" r:id="rId26"/>
    <p:sldId id="351" r:id="rId27"/>
    <p:sldId id="347" r:id="rId28"/>
    <p:sldId id="352" r:id="rId29"/>
    <p:sldId id="354" r:id="rId30"/>
    <p:sldId id="348" r:id="rId31"/>
    <p:sldId id="349" r:id="rId32"/>
    <p:sldId id="350" r:id="rId33"/>
    <p:sldId id="372" r:id="rId34"/>
    <p:sldId id="373" r:id="rId35"/>
    <p:sldId id="374" r:id="rId36"/>
    <p:sldId id="302" r:id="rId37"/>
    <p:sldId id="394" r:id="rId38"/>
    <p:sldId id="307" r:id="rId39"/>
    <p:sldId id="308" r:id="rId40"/>
    <p:sldId id="309" r:id="rId41"/>
    <p:sldId id="305" r:id="rId42"/>
    <p:sldId id="389" r:id="rId43"/>
    <p:sldId id="390" r:id="rId44"/>
    <p:sldId id="392" r:id="rId45"/>
    <p:sldId id="395" r:id="rId46"/>
    <p:sldId id="396" r:id="rId47"/>
    <p:sldId id="391" r:id="rId48"/>
    <p:sldId id="397" r:id="rId49"/>
    <p:sldId id="317" r:id="rId50"/>
    <p:sldId id="318" r:id="rId51"/>
    <p:sldId id="393" r:id="rId52"/>
    <p:sldId id="319" r:id="rId53"/>
    <p:sldId id="313" r:id="rId54"/>
    <p:sldId id="261" r:id="rId55"/>
    <p:sldId id="362" r:id="rId56"/>
    <p:sldId id="262" r:id="rId57"/>
    <p:sldId id="256" r:id="rId58"/>
    <p:sldId id="257" r:id="rId59"/>
    <p:sldId id="258" r:id="rId60"/>
    <p:sldId id="260" r:id="rId61"/>
    <p:sldId id="303" r:id="rId62"/>
    <p:sldId id="355" r:id="rId63"/>
    <p:sldId id="357" r:id="rId64"/>
    <p:sldId id="358" r:id="rId65"/>
    <p:sldId id="38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3797" autoAdjust="0"/>
  </p:normalViewPr>
  <p:slideViewPr>
    <p:cSldViewPr snapToGrid="0">
      <p:cViewPr varScale="1">
        <p:scale>
          <a:sx n="75" d="100"/>
          <a:sy n="75" d="100"/>
        </p:scale>
        <p:origin x="1704"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11/11/2015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81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http://tamino.wordpress.com/2011/01/20/how-fast-is-earth-warming/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52</a:t>
            </a:fld>
            <a:endParaRPr lang="en-US"/>
          </a:p>
        </p:txBody>
      </p:sp>
    </p:spTree>
    <p:extLst>
      <p:ext uri="{BB962C8B-B14F-4D97-AF65-F5344CB8AC3E}">
        <p14:creationId xmlns:p14="http://schemas.microsoft.com/office/powerpoint/2010/main" val="113659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53</a:t>
            </a:fld>
            <a:endParaRPr lang="en-US"/>
          </a:p>
        </p:txBody>
      </p:sp>
    </p:spTree>
    <p:extLst>
      <p:ext uri="{BB962C8B-B14F-4D97-AF65-F5344CB8AC3E}">
        <p14:creationId xmlns:p14="http://schemas.microsoft.com/office/powerpoint/2010/main" val="191223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54</a:t>
            </a:fld>
            <a:endParaRPr lang="en-US"/>
          </a:p>
        </p:txBody>
      </p:sp>
    </p:spTree>
    <p:extLst>
      <p:ext uri="{BB962C8B-B14F-4D97-AF65-F5344CB8AC3E}">
        <p14:creationId xmlns:p14="http://schemas.microsoft.com/office/powerpoint/2010/main" val="98152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55</a:t>
            </a:fld>
            <a:endParaRPr lang="en-US"/>
          </a:p>
        </p:txBody>
      </p:sp>
    </p:spTree>
    <p:extLst>
      <p:ext uri="{BB962C8B-B14F-4D97-AF65-F5344CB8AC3E}">
        <p14:creationId xmlns:p14="http://schemas.microsoft.com/office/powerpoint/2010/main" val="70241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56</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extLst>
      <p:ext uri="{BB962C8B-B14F-4D97-AF65-F5344CB8AC3E}">
        <p14:creationId xmlns:p14="http://schemas.microsoft.com/office/powerpoint/2010/main" val="48329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solidFill>
                  <a:prstClr val="black"/>
                </a:solidFill>
              </a:rPr>
              <a:pPr/>
              <a:t>57</a:t>
            </a:fld>
            <a:endParaRPr lang="en-US" smtClean="0">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solidFill>
                  <a:prstClr val="black"/>
                </a:solidFill>
              </a:rPr>
              <a:pPr algn="r"/>
              <a:t>57</a:t>
            </a:fld>
            <a:endParaRPr lang="en-US" sz="120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95797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6</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819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7</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596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91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solidFill>
                  <a:prstClr val="black"/>
                </a:solidFill>
              </a:rPr>
              <a:pPr/>
              <a:t>15</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585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E7924-4FCC-4EEE-9ABC-B61EE2FA4EBD}" type="slidenum">
              <a:rPr lang="en-US">
                <a:solidFill>
                  <a:prstClr val="black"/>
                </a:solidFill>
              </a:rPr>
              <a:pPr/>
              <a:t>16</a:t>
            </a:fld>
            <a:endParaRPr lang="en-US">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11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solidFill>
                  <a:prstClr val="black"/>
                </a:solidFill>
              </a:rPr>
              <a:pPr/>
              <a:t>19</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558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http://www.skepticalscience.com/graphics.php?g=46</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9895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25</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70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7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453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318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3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68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7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7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344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99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016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74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990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44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14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73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206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111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89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414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339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31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31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077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7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84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0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60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75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7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96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07950"/>
            <a:ext cx="9101138" cy="6750050"/>
            <a:chOff x="0" y="68"/>
            <a:chExt cx="5733" cy="4252"/>
          </a:xfrm>
        </p:grpSpPr>
        <p:grpSp>
          <p:nvGrpSpPr>
            <p:cNvPr id="5" name="Group 3"/>
            <p:cNvGrpSpPr>
              <a:grpSpLocks/>
            </p:cNvGrpSpPr>
            <p:nvPr/>
          </p:nvGrpSpPr>
          <p:grpSpPr bwMode="auto">
            <a:xfrm>
              <a:off x="0" y="68"/>
              <a:ext cx="6556" cy="4088"/>
              <a:chOff x="0" y="68"/>
              <a:chExt cx="6556" cy="4088"/>
            </a:xfrm>
          </p:grpSpPr>
          <p:grpSp>
            <p:nvGrpSpPr>
              <p:cNvPr id="37" name="Group 4"/>
              <p:cNvGrpSpPr>
                <a:grpSpLocks/>
              </p:cNvGrpSpPr>
              <p:nvPr userDrawn="1"/>
            </p:nvGrpSpPr>
            <p:grpSpPr bwMode="auto">
              <a:xfrm>
                <a:off x="0" y="144"/>
                <a:ext cx="6556" cy="4012"/>
                <a:chOff x="0" y="144"/>
                <a:chExt cx="6556" cy="4012"/>
              </a:xfrm>
            </p:grpSpPr>
            <p:sp>
              <p:nvSpPr>
                <p:cNvPr id="50" name="Line 5"/>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1" name="Line 6"/>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2" name="Line 7"/>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3" name="Line 8"/>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4" name="Line 9"/>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5" name="Line 10"/>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6" name="Line 11"/>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7" name="Line 12"/>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nvGrpSpPr>
                <p:cNvPr id="58" name="Group 13"/>
                <p:cNvGrpSpPr>
                  <a:grpSpLocks/>
                </p:cNvGrpSpPr>
                <p:nvPr userDrawn="1"/>
              </p:nvGrpSpPr>
              <p:grpSpPr bwMode="auto">
                <a:xfrm>
                  <a:off x="483" y="144"/>
                  <a:ext cx="1801" cy="4012"/>
                  <a:chOff x="483" y="144"/>
                  <a:chExt cx="1801" cy="4012"/>
                </a:xfrm>
              </p:grpSpPr>
              <p:grpSp>
                <p:nvGrpSpPr>
                  <p:cNvPr id="207" name="Group 14"/>
                  <p:cNvGrpSpPr>
                    <a:grpSpLocks/>
                  </p:cNvGrpSpPr>
                  <p:nvPr userDrawn="1"/>
                </p:nvGrpSpPr>
                <p:grpSpPr bwMode="auto">
                  <a:xfrm>
                    <a:off x="483" y="144"/>
                    <a:ext cx="975" cy="947"/>
                    <a:chOff x="483" y="144"/>
                    <a:chExt cx="975" cy="947"/>
                  </a:xfrm>
                </p:grpSpPr>
                <p:sp>
                  <p:nvSpPr>
                    <p:cNvPr id="235" name="Line 15"/>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6" name="Line 16"/>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7" name="Line 17"/>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8" name="Line 18"/>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9" name="Line 19"/>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0" name="Line 20"/>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1" name="Line 21"/>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2" name="Line 22"/>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8" name="Group 23"/>
                  <p:cNvGrpSpPr>
                    <a:grpSpLocks/>
                  </p:cNvGrpSpPr>
                  <p:nvPr/>
                </p:nvGrpSpPr>
                <p:grpSpPr bwMode="auto">
                  <a:xfrm>
                    <a:off x="604" y="1166"/>
                    <a:ext cx="1680" cy="947"/>
                    <a:chOff x="288" y="528"/>
                    <a:chExt cx="1680" cy="1632"/>
                  </a:xfrm>
                </p:grpSpPr>
                <p:sp>
                  <p:nvSpPr>
                    <p:cNvPr id="227" name="Line 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8" name="Line 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9" name="Line 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0" name="Line 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1" name="Line 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2" name="Line 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3" name="Line 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4" name="Line 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9" name="Group 32"/>
                  <p:cNvGrpSpPr>
                    <a:grpSpLocks/>
                  </p:cNvGrpSpPr>
                  <p:nvPr/>
                </p:nvGrpSpPr>
                <p:grpSpPr bwMode="auto">
                  <a:xfrm>
                    <a:off x="604" y="2187"/>
                    <a:ext cx="1680" cy="947"/>
                    <a:chOff x="288" y="528"/>
                    <a:chExt cx="1680" cy="1632"/>
                  </a:xfrm>
                </p:grpSpPr>
                <p:sp>
                  <p:nvSpPr>
                    <p:cNvPr id="219" name="Line 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0" name="Line 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1" name="Line 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2" name="Line 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3" name="Line 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4" name="Line 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5" name="Line 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6" name="Line 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10" name="Group 41"/>
                  <p:cNvGrpSpPr>
                    <a:grpSpLocks/>
                  </p:cNvGrpSpPr>
                  <p:nvPr/>
                </p:nvGrpSpPr>
                <p:grpSpPr bwMode="auto">
                  <a:xfrm>
                    <a:off x="604" y="3209"/>
                    <a:ext cx="1680" cy="947"/>
                    <a:chOff x="288" y="528"/>
                    <a:chExt cx="1680" cy="1632"/>
                  </a:xfrm>
                </p:grpSpPr>
                <p:sp>
                  <p:nvSpPr>
                    <p:cNvPr id="211" name="Line 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2" name="Line 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3" name="Line 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4" name="Line 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5" name="Line 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6" name="Line 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7" name="Line 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8" name="Line 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59" name="Group 50"/>
                <p:cNvGrpSpPr>
                  <a:grpSpLocks/>
                </p:cNvGrpSpPr>
                <p:nvPr userDrawn="1"/>
              </p:nvGrpSpPr>
              <p:grpSpPr bwMode="auto">
                <a:xfrm>
                  <a:off x="1551" y="144"/>
                  <a:ext cx="1801" cy="4012"/>
                  <a:chOff x="1551" y="144"/>
                  <a:chExt cx="1801" cy="4012"/>
                </a:xfrm>
              </p:grpSpPr>
              <p:grpSp>
                <p:nvGrpSpPr>
                  <p:cNvPr id="171" name="Group 51"/>
                  <p:cNvGrpSpPr>
                    <a:grpSpLocks/>
                  </p:cNvGrpSpPr>
                  <p:nvPr userDrawn="1"/>
                </p:nvGrpSpPr>
                <p:grpSpPr bwMode="auto">
                  <a:xfrm>
                    <a:off x="1551" y="144"/>
                    <a:ext cx="975" cy="947"/>
                    <a:chOff x="1551" y="144"/>
                    <a:chExt cx="975" cy="947"/>
                  </a:xfrm>
                </p:grpSpPr>
                <p:sp>
                  <p:nvSpPr>
                    <p:cNvPr id="199" name="Line 52"/>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0" name="Line 53"/>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1" name="Line 54"/>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2" name="Line 55"/>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3" name="Line 56"/>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4" name="Line 57"/>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5" name="Line 58"/>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6" name="Line 59"/>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2" name="Group 60"/>
                  <p:cNvGrpSpPr>
                    <a:grpSpLocks/>
                  </p:cNvGrpSpPr>
                  <p:nvPr/>
                </p:nvGrpSpPr>
                <p:grpSpPr bwMode="auto">
                  <a:xfrm>
                    <a:off x="1672" y="1166"/>
                    <a:ext cx="1680" cy="947"/>
                    <a:chOff x="288" y="528"/>
                    <a:chExt cx="1680" cy="1632"/>
                  </a:xfrm>
                </p:grpSpPr>
                <p:sp>
                  <p:nvSpPr>
                    <p:cNvPr id="191" name="Line 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2" name="Line 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3" name="Line 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4" name="Line 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5" name="Line 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6" name="Line 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7" name="Line 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8" name="Line 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3" name="Group 69"/>
                  <p:cNvGrpSpPr>
                    <a:grpSpLocks/>
                  </p:cNvGrpSpPr>
                  <p:nvPr/>
                </p:nvGrpSpPr>
                <p:grpSpPr bwMode="auto">
                  <a:xfrm>
                    <a:off x="1672" y="2187"/>
                    <a:ext cx="1680" cy="947"/>
                    <a:chOff x="288" y="528"/>
                    <a:chExt cx="1680" cy="1632"/>
                  </a:xfrm>
                </p:grpSpPr>
                <p:sp>
                  <p:nvSpPr>
                    <p:cNvPr id="183" name="Line 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4" name="Line 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5" name="Line 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6" name="Line 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7" name="Line 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8" name="Line 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9" name="Line 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0" name="Line 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4" name="Group 78"/>
                  <p:cNvGrpSpPr>
                    <a:grpSpLocks/>
                  </p:cNvGrpSpPr>
                  <p:nvPr/>
                </p:nvGrpSpPr>
                <p:grpSpPr bwMode="auto">
                  <a:xfrm>
                    <a:off x="1672" y="3209"/>
                    <a:ext cx="1680" cy="947"/>
                    <a:chOff x="288" y="528"/>
                    <a:chExt cx="1680" cy="1632"/>
                  </a:xfrm>
                </p:grpSpPr>
                <p:sp>
                  <p:nvSpPr>
                    <p:cNvPr id="175" name="Line 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6" name="Line 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7" name="Line 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8" name="Line 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9" name="Line 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0" name="Line 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1" name="Line 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2" name="Line 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0" name="Group 87"/>
                <p:cNvGrpSpPr>
                  <a:grpSpLocks/>
                </p:cNvGrpSpPr>
                <p:nvPr userDrawn="1"/>
              </p:nvGrpSpPr>
              <p:grpSpPr bwMode="auto">
                <a:xfrm>
                  <a:off x="2619" y="144"/>
                  <a:ext cx="1801" cy="4012"/>
                  <a:chOff x="2619" y="144"/>
                  <a:chExt cx="1801" cy="4012"/>
                </a:xfrm>
              </p:grpSpPr>
              <p:grpSp>
                <p:nvGrpSpPr>
                  <p:cNvPr id="135" name="Group 88"/>
                  <p:cNvGrpSpPr>
                    <a:grpSpLocks/>
                  </p:cNvGrpSpPr>
                  <p:nvPr userDrawn="1"/>
                </p:nvGrpSpPr>
                <p:grpSpPr bwMode="auto">
                  <a:xfrm>
                    <a:off x="2619" y="144"/>
                    <a:ext cx="975" cy="947"/>
                    <a:chOff x="2619" y="144"/>
                    <a:chExt cx="975" cy="947"/>
                  </a:xfrm>
                </p:grpSpPr>
                <p:sp>
                  <p:nvSpPr>
                    <p:cNvPr id="163" name="Line 89"/>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4" name="Line 90"/>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5" name="Line 91"/>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6" name="Line 92"/>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7" name="Line 93"/>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8" name="Line 94"/>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9" name="Line 95"/>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0" name="Line 96"/>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6" name="Group 97"/>
                  <p:cNvGrpSpPr>
                    <a:grpSpLocks/>
                  </p:cNvGrpSpPr>
                  <p:nvPr/>
                </p:nvGrpSpPr>
                <p:grpSpPr bwMode="auto">
                  <a:xfrm>
                    <a:off x="2740" y="1166"/>
                    <a:ext cx="1680" cy="947"/>
                    <a:chOff x="288" y="528"/>
                    <a:chExt cx="1680" cy="1632"/>
                  </a:xfrm>
                </p:grpSpPr>
                <p:sp>
                  <p:nvSpPr>
                    <p:cNvPr id="155" name="Line 9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6" name="Line 9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7" name="Line 10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8" name="Line 10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9" name="Line 10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0" name="Line 10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1" name="Line 10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2" name="Line 10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7" name="Group 106"/>
                  <p:cNvGrpSpPr>
                    <a:grpSpLocks/>
                  </p:cNvGrpSpPr>
                  <p:nvPr/>
                </p:nvGrpSpPr>
                <p:grpSpPr bwMode="auto">
                  <a:xfrm>
                    <a:off x="2740" y="2187"/>
                    <a:ext cx="1680" cy="947"/>
                    <a:chOff x="288" y="528"/>
                    <a:chExt cx="1680" cy="1632"/>
                  </a:xfrm>
                </p:grpSpPr>
                <p:sp>
                  <p:nvSpPr>
                    <p:cNvPr id="147" name="Line 10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8" name="Line 10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9" name="Line 10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0" name="Line 11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1" name="Line 11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2" name="Line 11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3" name="Line 11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4" name="Line 11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8" name="Group 115"/>
                  <p:cNvGrpSpPr>
                    <a:grpSpLocks/>
                  </p:cNvGrpSpPr>
                  <p:nvPr/>
                </p:nvGrpSpPr>
                <p:grpSpPr bwMode="auto">
                  <a:xfrm>
                    <a:off x="2740" y="3209"/>
                    <a:ext cx="1680" cy="947"/>
                    <a:chOff x="288" y="528"/>
                    <a:chExt cx="1680" cy="1632"/>
                  </a:xfrm>
                </p:grpSpPr>
                <p:sp>
                  <p:nvSpPr>
                    <p:cNvPr id="139" name="Line 11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0" name="Line 11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1" name="Line 11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2" name="Line 11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3" name="Line 12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4" name="Line 12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5" name="Line 12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6" name="Line 12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1" name="Group 124"/>
                <p:cNvGrpSpPr>
                  <a:grpSpLocks/>
                </p:cNvGrpSpPr>
                <p:nvPr userDrawn="1"/>
              </p:nvGrpSpPr>
              <p:grpSpPr bwMode="auto">
                <a:xfrm>
                  <a:off x="3687" y="144"/>
                  <a:ext cx="1801" cy="4012"/>
                  <a:chOff x="3687" y="144"/>
                  <a:chExt cx="1801" cy="4012"/>
                </a:xfrm>
              </p:grpSpPr>
              <p:grpSp>
                <p:nvGrpSpPr>
                  <p:cNvPr id="99" name="Group 125"/>
                  <p:cNvGrpSpPr>
                    <a:grpSpLocks/>
                  </p:cNvGrpSpPr>
                  <p:nvPr userDrawn="1"/>
                </p:nvGrpSpPr>
                <p:grpSpPr bwMode="auto">
                  <a:xfrm>
                    <a:off x="3687" y="144"/>
                    <a:ext cx="975" cy="947"/>
                    <a:chOff x="3687" y="144"/>
                    <a:chExt cx="975" cy="947"/>
                  </a:xfrm>
                </p:grpSpPr>
                <p:sp>
                  <p:nvSpPr>
                    <p:cNvPr id="127" name="Line 126"/>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8" name="Line 127"/>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9" name="Line 128"/>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0" name="Line 129"/>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1" name="Line 130"/>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2" name="Line 131"/>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3" name="Line 132"/>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4" name="Line 133"/>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0" name="Group 134"/>
                  <p:cNvGrpSpPr>
                    <a:grpSpLocks/>
                  </p:cNvGrpSpPr>
                  <p:nvPr/>
                </p:nvGrpSpPr>
                <p:grpSpPr bwMode="auto">
                  <a:xfrm>
                    <a:off x="3808" y="1166"/>
                    <a:ext cx="1680" cy="947"/>
                    <a:chOff x="288" y="528"/>
                    <a:chExt cx="1680" cy="1632"/>
                  </a:xfrm>
                </p:grpSpPr>
                <p:sp>
                  <p:nvSpPr>
                    <p:cNvPr id="119" name="Line 13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0" name="Line 13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1" name="Line 13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2" name="Line 13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3" name="Line 13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4" name="Line 14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5" name="Line 14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6" name="Line 14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1" name="Group 143"/>
                  <p:cNvGrpSpPr>
                    <a:grpSpLocks/>
                  </p:cNvGrpSpPr>
                  <p:nvPr/>
                </p:nvGrpSpPr>
                <p:grpSpPr bwMode="auto">
                  <a:xfrm>
                    <a:off x="3808" y="2187"/>
                    <a:ext cx="1680" cy="947"/>
                    <a:chOff x="288" y="528"/>
                    <a:chExt cx="1680" cy="1632"/>
                  </a:xfrm>
                </p:grpSpPr>
                <p:sp>
                  <p:nvSpPr>
                    <p:cNvPr id="111" name="Line 14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2" name="Line 14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3" name="Line 14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4" name="Line 14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5" name="Line 14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6" name="Line 14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7" name="Line 15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8" name="Line 15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2" name="Group 152"/>
                  <p:cNvGrpSpPr>
                    <a:grpSpLocks/>
                  </p:cNvGrpSpPr>
                  <p:nvPr/>
                </p:nvGrpSpPr>
                <p:grpSpPr bwMode="auto">
                  <a:xfrm>
                    <a:off x="3808" y="3209"/>
                    <a:ext cx="1680" cy="947"/>
                    <a:chOff x="288" y="528"/>
                    <a:chExt cx="1680" cy="1632"/>
                  </a:xfrm>
                </p:grpSpPr>
                <p:sp>
                  <p:nvSpPr>
                    <p:cNvPr id="103" name="Line 15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4" name="Line 15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5" name="Line 15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6" name="Line 15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7" name="Line 15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8" name="Line 15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9" name="Line 15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0" name="Line 16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2" name="Group 161"/>
                <p:cNvGrpSpPr>
                  <a:grpSpLocks/>
                </p:cNvGrpSpPr>
                <p:nvPr userDrawn="1"/>
              </p:nvGrpSpPr>
              <p:grpSpPr bwMode="auto">
                <a:xfrm>
                  <a:off x="4755" y="144"/>
                  <a:ext cx="1801" cy="4012"/>
                  <a:chOff x="4755" y="144"/>
                  <a:chExt cx="1801" cy="4012"/>
                </a:xfrm>
              </p:grpSpPr>
              <p:grpSp>
                <p:nvGrpSpPr>
                  <p:cNvPr id="63" name="Group 162"/>
                  <p:cNvGrpSpPr>
                    <a:grpSpLocks/>
                  </p:cNvGrpSpPr>
                  <p:nvPr userDrawn="1"/>
                </p:nvGrpSpPr>
                <p:grpSpPr bwMode="auto">
                  <a:xfrm>
                    <a:off x="4755" y="144"/>
                    <a:ext cx="975" cy="947"/>
                    <a:chOff x="4755" y="144"/>
                    <a:chExt cx="975" cy="947"/>
                  </a:xfrm>
                </p:grpSpPr>
                <p:sp>
                  <p:nvSpPr>
                    <p:cNvPr id="91" name="Line 163"/>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2" name="Line 164"/>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3" name="Line 165"/>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4" name="Line 166"/>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5" name="Line 167"/>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6" name="Line 168"/>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7" name="Line 169"/>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8" name="Line 170"/>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4" name="Group 171"/>
                  <p:cNvGrpSpPr>
                    <a:grpSpLocks/>
                  </p:cNvGrpSpPr>
                  <p:nvPr/>
                </p:nvGrpSpPr>
                <p:grpSpPr bwMode="auto">
                  <a:xfrm>
                    <a:off x="4876" y="1166"/>
                    <a:ext cx="1680" cy="947"/>
                    <a:chOff x="288" y="528"/>
                    <a:chExt cx="1680" cy="1632"/>
                  </a:xfrm>
                </p:grpSpPr>
                <p:sp>
                  <p:nvSpPr>
                    <p:cNvPr id="83" name="Line 17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4" name="Line 17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5" name="Line 17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6" name="Line 17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7" name="Line 17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8" name="Line 17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9" name="Line 17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0" name="Line 17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5" name="Group 180"/>
                  <p:cNvGrpSpPr>
                    <a:grpSpLocks/>
                  </p:cNvGrpSpPr>
                  <p:nvPr/>
                </p:nvGrpSpPr>
                <p:grpSpPr bwMode="auto">
                  <a:xfrm>
                    <a:off x="4876" y="2187"/>
                    <a:ext cx="1680" cy="947"/>
                    <a:chOff x="288" y="528"/>
                    <a:chExt cx="1680" cy="1632"/>
                  </a:xfrm>
                </p:grpSpPr>
                <p:sp>
                  <p:nvSpPr>
                    <p:cNvPr id="75" name="Line 18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6" name="Line 18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7" name="Line 18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8" name="Line 18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9" name="Line 18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0" name="Line 18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1" name="Line 18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2" name="Line 18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6" name="Group 189"/>
                  <p:cNvGrpSpPr>
                    <a:grpSpLocks/>
                  </p:cNvGrpSpPr>
                  <p:nvPr/>
                </p:nvGrpSpPr>
                <p:grpSpPr bwMode="auto">
                  <a:xfrm>
                    <a:off x="4876" y="3209"/>
                    <a:ext cx="1680" cy="947"/>
                    <a:chOff x="288" y="528"/>
                    <a:chExt cx="1680" cy="1632"/>
                  </a:xfrm>
                </p:grpSpPr>
                <p:sp>
                  <p:nvSpPr>
                    <p:cNvPr id="67" name="Line 19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8" name="Line 19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9" name="Line 19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0" name="Line 19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1" name="Line 19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2" name="Line 19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3" name="Line 19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4" name="Line 19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grpSp>
            <p:nvGrpSpPr>
              <p:cNvPr id="38" name="Group 198"/>
              <p:cNvGrpSpPr>
                <a:grpSpLocks/>
              </p:cNvGrpSpPr>
              <p:nvPr userDrawn="1"/>
            </p:nvGrpSpPr>
            <p:grpSpPr bwMode="auto">
              <a:xfrm>
                <a:off x="3" y="68"/>
                <a:ext cx="5730" cy="0"/>
                <a:chOff x="3" y="68"/>
                <a:chExt cx="5730" cy="0"/>
              </a:xfrm>
            </p:grpSpPr>
            <p:sp>
              <p:nvSpPr>
                <p:cNvPr id="39" name="Line 199"/>
                <p:cNvSpPr>
                  <a:spLocks noChangeShapeType="1"/>
                </p:cNvSpPr>
                <p:nvPr/>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0" name="Line 200"/>
                <p:cNvSpPr>
                  <a:spLocks noChangeShapeType="1"/>
                </p:cNvSpPr>
                <p:nvPr/>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1" name="Line 201"/>
                <p:cNvSpPr>
                  <a:spLocks noChangeShapeType="1"/>
                </p:cNvSpPr>
                <p:nvPr/>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2" name="Line 202"/>
                <p:cNvSpPr>
                  <a:spLocks noChangeShapeType="1"/>
                </p:cNvSpPr>
                <p:nvPr/>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3" name="Line 203"/>
                <p:cNvSpPr>
                  <a:spLocks noChangeShapeType="1"/>
                </p:cNvSpPr>
                <p:nvPr/>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4" name="Line 204"/>
                <p:cNvSpPr>
                  <a:spLocks noChangeShapeType="1"/>
                </p:cNvSpPr>
                <p:nvPr/>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5" name="Line 205"/>
                <p:cNvSpPr>
                  <a:spLocks noChangeShapeType="1"/>
                </p:cNvSpPr>
                <p:nvPr/>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6" name="Line 206"/>
                <p:cNvSpPr>
                  <a:spLocks noChangeShapeType="1"/>
                </p:cNvSpPr>
                <p:nvPr/>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7" name="Line 207"/>
                <p:cNvSpPr>
                  <a:spLocks noChangeShapeType="1"/>
                </p:cNvSpPr>
                <p:nvPr/>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8" name="Line 208"/>
                <p:cNvSpPr>
                  <a:spLocks noChangeShapeType="1"/>
                </p:cNvSpPr>
                <p:nvPr/>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9" name="Line 209"/>
                <p:cNvSpPr>
                  <a:spLocks noChangeShapeType="1"/>
                </p:cNvSpPr>
                <p:nvPr/>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 name="Group 210"/>
            <p:cNvGrpSpPr>
              <a:grpSpLocks/>
            </p:cNvGrpSpPr>
            <p:nvPr/>
          </p:nvGrpSpPr>
          <p:grpSpPr bwMode="auto">
            <a:xfrm>
              <a:off x="336" y="1200"/>
              <a:ext cx="5088" cy="1056"/>
              <a:chOff x="336" y="1200"/>
              <a:chExt cx="5088" cy="1056"/>
            </a:xfrm>
          </p:grpSpPr>
          <p:sp>
            <p:nvSpPr>
              <p:cNvPr id="32" name="Rectangle 211"/>
              <p:cNvSpPr>
                <a:spLocks noChangeArrowheads="1"/>
              </p:cNvSpPr>
              <p:nvPr/>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3" name="Rectangle 212"/>
              <p:cNvSpPr>
                <a:spLocks noChangeArrowheads="1"/>
              </p:cNvSpPr>
              <p:nvPr/>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4" name="Rectangle 213"/>
              <p:cNvSpPr>
                <a:spLocks noChangeArrowheads="1"/>
              </p:cNvSpPr>
              <p:nvPr/>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5" name="Rectangle 214"/>
              <p:cNvSpPr>
                <a:spLocks noChangeArrowheads="1"/>
              </p:cNvSpPr>
              <p:nvPr/>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6" name="Rectangle 215"/>
              <p:cNvSpPr>
                <a:spLocks noChangeArrowheads="1"/>
              </p:cNvSpPr>
              <p:nvPr/>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7" name="Group 216"/>
            <p:cNvGrpSpPr>
              <a:grpSpLocks/>
            </p:cNvGrpSpPr>
            <p:nvPr/>
          </p:nvGrpSpPr>
          <p:grpSpPr bwMode="auto">
            <a:xfrm>
              <a:off x="192" y="4273"/>
              <a:ext cx="5328" cy="47"/>
              <a:chOff x="192" y="3840"/>
              <a:chExt cx="5328" cy="47"/>
            </a:xfrm>
          </p:grpSpPr>
          <p:grpSp>
            <p:nvGrpSpPr>
              <p:cNvPr id="8" name="Group 217"/>
              <p:cNvGrpSpPr>
                <a:grpSpLocks/>
              </p:cNvGrpSpPr>
              <p:nvPr userDrawn="1"/>
            </p:nvGrpSpPr>
            <p:grpSpPr bwMode="auto">
              <a:xfrm>
                <a:off x="192" y="3840"/>
                <a:ext cx="624" cy="47"/>
                <a:chOff x="624" y="3706"/>
                <a:chExt cx="1056" cy="106"/>
              </a:xfrm>
            </p:grpSpPr>
            <p:sp>
              <p:nvSpPr>
                <p:cNvPr id="30" name="Rectangle 218"/>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1" name="Rectangle 219"/>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9" name="Group 220"/>
              <p:cNvGrpSpPr>
                <a:grpSpLocks/>
              </p:cNvGrpSpPr>
              <p:nvPr userDrawn="1"/>
            </p:nvGrpSpPr>
            <p:grpSpPr bwMode="auto">
              <a:xfrm>
                <a:off x="864" y="3840"/>
                <a:ext cx="624" cy="47"/>
                <a:chOff x="624" y="3600"/>
                <a:chExt cx="1056" cy="106"/>
              </a:xfrm>
            </p:grpSpPr>
            <p:sp>
              <p:nvSpPr>
                <p:cNvPr id="28" name="Rectangle 221"/>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9" name="Rectangle 222"/>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0" name="Group 223"/>
              <p:cNvGrpSpPr>
                <a:grpSpLocks/>
              </p:cNvGrpSpPr>
              <p:nvPr userDrawn="1"/>
            </p:nvGrpSpPr>
            <p:grpSpPr bwMode="auto">
              <a:xfrm>
                <a:off x="1536" y="3840"/>
                <a:ext cx="624" cy="47"/>
                <a:chOff x="624" y="3706"/>
                <a:chExt cx="1056" cy="106"/>
              </a:xfrm>
            </p:grpSpPr>
            <p:sp>
              <p:nvSpPr>
                <p:cNvPr id="26" name="Rectangle 224"/>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7" name="Rectangle 225"/>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1" name="Group 226"/>
              <p:cNvGrpSpPr>
                <a:grpSpLocks/>
              </p:cNvGrpSpPr>
              <p:nvPr userDrawn="1"/>
            </p:nvGrpSpPr>
            <p:grpSpPr bwMode="auto">
              <a:xfrm>
                <a:off x="2208" y="3840"/>
                <a:ext cx="624" cy="47"/>
                <a:chOff x="624" y="3600"/>
                <a:chExt cx="1056" cy="106"/>
              </a:xfrm>
            </p:grpSpPr>
            <p:sp>
              <p:nvSpPr>
                <p:cNvPr id="24" name="Rectangle 227"/>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5" name="Rectangle 228"/>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2" name="Group 229"/>
              <p:cNvGrpSpPr>
                <a:grpSpLocks/>
              </p:cNvGrpSpPr>
              <p:nvPr userDrawn="1"/>
            </p:nvGrpSpPr>
            <p:grpSpPr bwMode="auto">
              <a:xfrm>
                <a:off x="2880" y="3840"/>
                <a:ext cx="624" cy="47"/>
                <a:chOff x="624" y="3706"/>
                <a:chExt cx="1056" cy="106"/>
              </a:xfrm>
            </p:grpSpPr>
            <p:sp>
              <p:nvSpPr>
                <p:cNvPr id="22" name="Rectangle 230"/>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3" name="Rectangle 231"/>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3" name="Group 232"/>
              <p:cNvGrpSpPr>
                <a:grpSpLocks/>
              </p:cNvGrpSpPr>
              <p:nvPr userDrawn="1"/>
            </p:nvGrpSpPr>
            <p:grpSpPr bwMode="auto">
              <a:xfrm>
                <a:off x="3552" y="3840"/>
                <a:ext cx="624" cy="47"/>
                <a:chOff x="624" y="3600"/>
                <a:chExt cx="1056" cy="106"/>
              </a:xfrm>
            </p:grpSpPr>
            <p:sp>
              <p:nvSpPr>
                <p:cNvPr id="20" name="Rectangle 233"/>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1" name="Rectangle 234"/>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4" name="Group 235"/>
              <p:cNvGrpSpPr>
                <a:grpSpLocks/>
              </p:cNvGrpSpPr>
              <p:nvPr userDrawn="1"/>
            </p:nvGrpSpPr>
            <p:grpSpPr bwMode="auto">
              <a:xfrm>
                <a:off x="4224" y="3840"/>
                <a:ext cx="624" cy="47"/>
                <a:chOff x="624" y="3706"/>
                <a:chExt cx="1056" cy="106"/>
              </a:xfrm>
            </p:grpSpPr>
            <p:sp>
              <p:nvSpPr>
                <p:cNvPr id="18" name="Rectangle 236"/>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9" name="Rectangle 237"/>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5" name="Group 238"/>
              <p:cNvGrpSpPr>
                <a:grpSpLocks/>
              </p:cNvGrpSpPr>
              <p:nvPr userDrawn="1"/>
            </p:nvGrpSpPr>
            <p:grpSpPr bwMode="auto">
              <a:xfrm>
                <a:off x="4896" y="3840"/>
                <a:ext cx="624" cy="47"/>
                <a:chOff x="624" y="3600"/>
                <a:chExt cx="1056" cy="106"/>
              </a:xfrm>
            </p:grpSpPr>
            <p:sp>
              <p:nvSpPr>
                <p:cNvPr id="16" name="Rectangle 239"/>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7" name="Rectangle 240"/>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grpSp>
      <p:pic>
        <p:nvPicPr>
          <p:cNvPr id="243" name="Picture 246"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41" name="Rectangle 241"/>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25842"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Date Placeholder 243"/>
          <p:cNvSpPr>
            <a:spLocks noGrp="1" noChangeArrowheads="1"/>
          </p:cNvSpPr>
          <p:nvPr>
            <p:ph type="dt" sz="half" idx="10"/>
          </p:nvPr>
        </p:nvSpPr>
        <p:spPr>
          <a:xfrm>
            <a:off x="6858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5" name="Footer Placeholder 244"/>
          <p:cNvSpPr>
            <a:spLocks noGrp="1" noChangeArrowheads="1"/>
          </p:cNvSpPr>
          <p:nvPr>
            <p:ph type="ftr" sz="quarter" idx="11"/>
          </p:nvPr>
        </p:nvSpPr>
        <p:spPr>
          <a:xfrm>
            <a:off x="3124200" y="62484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6" name="Slide Number Placeholder 245"/>
          <p:cNvSpPr>
            <a:spLocks noGrp="1" noChangeArrowheads="1"/>
          </p:cNvSpPr>
          <p:nvPr>
            <p:ph type="sldNum" sz="quarter" idx="12"/>
          </p:nvPr>
        </p:nvSpPr>
        <p:spPr>
          <a:xfrm>
            <a:off x="65532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3A44A8A-C672-43AD-8EE9-2A93EDE53B3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479866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258681E-A4EA-45BF-8462-D786F4F4C1DA}"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291581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86F32A6-97E3-4EE3-B8C6-B81927BD54F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72768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95D480C8-0D51-491F-8A3E-5BECDFDFDD68}"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8495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9"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BCE3C888-C247-48C1-9358-F4FE62EE8BF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879726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C3775D00-76B5-40EF-8221-2D10ADD57CD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24630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82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DB3EE73D-963D-4A74-B823-07C14701662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957872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7F0C2A1E-BD10-49FE-9A86-746DFAA2F4E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923729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081E53E5-09D6-410A-B3C0-D85AFB2BB0B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82645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12EA2E69-B1C3-4BF9-80C6-C36CA87608B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25859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84E680CA-6080-4E78-A25F-8A9A109ABC3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94100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602BADA5-B55A-4DAF-90EE-A1381BC89E6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9136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ED182923-7725-4974-ABD6-D477A476CEDE}"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91451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2254DEC3-985A-4656-BC8D-08A62938F13F}"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739993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DE877B7-2A46-4AB5-807E-93EB4957AA40}"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10498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11/11/2015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354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760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11/11/2015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72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921862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SzPct val="80000"/>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62.xml"/><Relationship Id="rId5" Type="http://schemas.openxmlformats.org/officeDocument/2006/relationships/image" Target="../media/image45.pn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We Know About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a:xfrm>
            <a:off x="1073989" y="4016106"/>
            <a:ext cx="6858000" cy="1655762"/>
          </a:xfrm>
        </p:spPr>
        <p:txBody>
          <a:bodyPr>
            <a:normAutofit/>
          </a:bodyPr>
          <a:lstStyle/>
          <a:p>
            <a:r>
              <a:rPr lang="en-US" sz="2000" dirty="0" smtClean="0">
                <a:solidFill>
                  <a:srgbClr val="0033CC"/>
                </a:solidFill>
                <a:latin typeface="Arial" pitchFamily="34" charset="0"/>
                <a:cs typeface="Arial" pitchFamily="34" charset="0"/>
              </a:rPr>
              <a:t>Kerry Emanuel</a:t>
            </a:r>
          </a:p>
          <a:p>
            <a:r>
              <a:rPr lang="en-US" sz="2000" b="1" dirty="0" smtClean="0">
                <a:solidFill>
                  <a:srgbClr val="0033CC"/>
                </a:solidFill>
              </a:rPr>
              <a:t>Lorenz Center</a:t>
            </a:r>
          </a:p>
          <a:p>
            <a:r>
              <a:rPr lang="en-US" sz="2000" dirty="0" smtClean="0">
                <a:solidFill>
                  <a:srgbClr val="0033CC"/>
                </a:solidFill>
                <a:latin typeface="Arial" pitchFamily="34" charset="0"/>
                <a:cs typeface="Arial" pitchFamily="34" charset="0"/>
              </a:rPr>
              <a:t>Department of Earth, Atmospheric, and Planetary Sciences, MIT</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7419" y="5313872"/>
            <a:ext cx="8471139"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The orange sliver (can you see it?) makes the difference between a mean surface temperature of 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and of 60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t>
            </a:r>
          </a:p>
        </p:txBody>
      </p:sp>
    </p:spTree>
    <p:extLst>
      <p:ext uri="{BB962C8B-B14F-4D97-AF65-F5344CB8AC3E}">
        <p14:creationId xmlns:p14="http://schemas.microsoft.com/office/powerpoint/2010/main" val="32923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973320"/>
          </a:xfrm>
        </p:spPr>
        <p:txBody>
          <a:bodyPr>
            <a:normAutofit lnSpcReduction="10000"/>
          </a:bodyPr>
          <a:lstStyle/>
          <a:p>
            <a:pPr>
              <a:buSzPct val="70000"/>
              <a:buBlip>
                <a:blip r:embed="rId2"/>
              </a:buBlip>
            </a:pPr>
            <a:r>
              <a:rPr lang="en-US" sz="2800" b="1" dirty="0" smtClean="0">
                <a:solidFill>
                  <a:srgbClr val="0033CC"/>
                </a:solidFill>
                <a:cs typeface="Arial" pitchFamily="34" charset="0"/>
              </a:rPr>
              <a:t> Water </a:t>
            </a:r>
            <a:r>
              <a:rPr lang="en-US" sz="2800" b="1" dirty="0" smtClean="0">
                <a:solidFill>
                  <a:srgbClr val="0033CC"/>
                </a:solidFill>
                <a:cs typeface="Arial" pitchFamily="34" charset="0"/>
              </a:rPr>
              <a:t>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a:t>
            </a:r>
            <a:r>
              <a:rPr lang="en-US" sz="2800" b="1" dirty="0" smtClean="0">
                <a:solidFill>
                  <a:srgbClr val="0033CC"/>
                </a:solidFill>
                <a:cs typeface="Arial" pitchFamily="34" charset="0"/>
              </a:rPr>
              <a:t>	of </a:t>
            </a:r>
            <a:r>
              <a:rPr lang="en-US" sz="2800" b="1" dirty="0" smtClean="0">
                <a:solidFill>
                  <a:srgbClr val="0033CC"/>
                </a:solidFill>
                <a:cs typeface="Arial" pitchFamily="34" charset="0"/>
              </a:rPr>
              <a:t>the atmosphere, is the most important </a:t>
            </a:r>
            <a:r>
              <a:rPr lang="en-US" sz="2800" b="1" dirty="0" smtClean="0">
                <a:solidFill>
                  <a:srgbClr val="0033CC"/>
                </a:solidFill>
                <a:cs typeface="Arial" pitchFamily="34" charset="0"/>
              </a:rPr>
              <a:t>	greenhouse </a:t>
            </a:r>
            <a:r>
              <a:rPr lang="en-US" sz="2800" b="1" dirty="0" smtClean="0">
                <a:solidFill>
                  <a:srgbClr val="0033CC"/>
                </a:solidFill>
                <a:cs typeface="Arial" pitchFamily="34" charset="0"/>
              </a:rPr>
              <a:t>gas, but responds to </a:t>
            </a:r>
            <a:r>
              <a:rPr lang="en-US" sz="2800" b="1" dirty="0" smtClean="0">
                <a:solidFill>
                  <a:srgbClr val="0033CC"/>
                </a:solidFill>
                <a:cs typeface="Arial" pitchFamily="34" charset="0"/>
              </a:rPr>
              <a:t>	atmospheric </a:t>
            </a:r>
            <a:r>
              <a:rPr lang="en-US" sz="2800" b="1" dirty="0" smtClean="0">
                <a:solidFill>
                  <a:srgbClr val="0033CC"/>
                </a:solidFill>
                <a:cs typeface="Arial" pitchFamily="34" charset="0"/>
              </a:rPr>
              <a:t>temperature change on a time </a:t>
            </a:r>
            <a:r>
              <a:rPr lang="en-US" sz="2800" b="1" dirty="0" smtClean="0">
                <a:solidFill>
                  <a:srgbClr val="0033CC"/>
                </a:solidFill>
                <a:cs typeface="Arial" pitchFamily="34" charset="0"/>
              </a:rPr>
              <a:t>	scale </a:t>
            </a:r>
            <a:r>
              <a:rPr lang="en-US" sz="2800" b="1" dirty="0" smtClean="0">
                <a:solidFill>
                  <a:srgbClr val="0033CC"/>
                </a:solidFill>
                <a:cs typeface="Arial" pitchFamily="34" charset="0"/>
              </a:rPr>
              <a:t>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 Climate </a:t>
            </a:r>
            <a:r>
              <a:rPr lang="en-US" sz="2800" b="1" dirty="0" smtClean="0">
                <a:solidFill>
                  <a:srgbClr val="0033CC"/>
                </a:solidFill>
                <a:cs typeface="Arial" pitchFamily="34" charset="0"/>
              </a:rPr>
              <a:t>is therefore strongly influenced by </a:t>
            </a:r>
            <a:r>
              <a:rPr lang="en-US" sz="2800" b="1" dirty="0" smtClean="0">
                <a:solidFill>
                  <a:srgbClr val="0033CC"/>
                </a:solidFill>
                <a:cs typeface="Arial" pitchFamily="34" charset="0"/>
              </a:rPr>
              <a:t>	long-lived </a:t>
            </a:r>
            <a:r>
              <a:rPr lang="en-US" sz="2800" b="1" dirty="0" smtClean="0">
                <a:solidFill>
                  <a:srgbClr val="0033CC"/>
                </a:solidFill>
                <a:cs typeface="Arial" pitchFamily="34" charset="0"/>
              </a:rPr>
              <a:t>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0033CC"/>
                </a:solidFill>
                <a:cs typeface="Arial" pitchFamily="34" charset="0"/>
              </a:rPr>
              <a:t>	</a:t>
            </a:r>
            <a:r>
              <a:rPr lang="en-US" sz="2800" b="1" dirty="0" smtClean="0">
                <a:solidFill>
                  <a:srgbClr val="FF0000"/>
                </a:solidFill>
                <a:cs typeface="Arial" pitchFamily="34" charset="0"/>
              </a:rPr>
              <a:t>0.04</a:t>
            </a:r>
            <a:r>
              <a:rPr lang="en-US" sz="2800" b="1" dirty="0" smtClean="0">
                <a:solidFill>
                  <a:srgbClr val="FF0000"/>
                </a:solidFill>
                <a:cs typeface="Arial" pitchFamily="34" charset="0"/>
              </a:rPr>
              <a:t>%</a:t>
            </a:r>
            <a:r>
              <a:rPr lang="en-US" sz="2800" b="1" dirty="0" smtClean="0">
                <a:solidFill>
                  <a:srgbClr val="0033CC"/>
                </a:solidFill>
                <a:cs typeface="Arial" pitchFamily="34" charset="0"/>
              </a:rPr>
              <a:t> of the mass of the atmosphere. </a:t>
            </a:r>
            <a:r>
              <a:rPr lang="en-US" sz="2800" b="1" dirty="0" smtClean="0">
                <a:solidFill>
                  <a:srgbClr val="0033CC"/>
                </a:solidFill>
                <a:cs typeface="Arial" pitchFamily="34" charset="0"/>
              </a:rPr>
              <a:t>	Concentration </a:t>
            </a:r>
            <a:r>
              <a:rPr lang="en-US" sz="2800" b="1" dirty="0" smtClean="0">
                <a:solidFill>
                  <a:srgbClr val="0033CC"/>
                </a:solidFill>
                <a:cs typeface="Arial" pitchFamily="34" charset="0"/>
              </a:rPr>
              <a:t>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a:t>
            </a:r>
            <a:r>
              <a:rPr lang="en-US" sz="2800" b="1" dirty="0" smtClean="0">
                <a:solidFill>
                  <a:srgbClr val="0033CC"/>
                </a:solidFill>
                <a:cs typeface="Arial" pitchFamily="34" charset="0"/>
              </a:rPr>
              <a:t>	43</a:t>
            </a:r>
            <a:r>
              <a:rPr lang="en-US" sz="2800" b="1" dirty="0" smtClean="0">
                <a:solidFill>
                  <a:srgbClr val="0033CC"/>
                </a:solidFill>
                <a:cs typeface="Arial" pitchFamily="34" charset="0"/>
              </a:rPr>
              <a:t>% </a:t>
            </a:r>
            <a:r>
              <a:rPr lang="en-US" sz="2800" b="1" dirty="0" smtClean="0">
                <a:solidFill>
                  <a:srgbClr val="0033CC"/>
                </a:solidFill>
                <a:cs typeface="Arial" pitchFamily="34" charset="0"/>
              </a:rPr>
              <a:t>since </a:t>
            </a:r>
            <a:r>
              <a:rPr lang="en-US" sz="2800" b="1" dirty="0" smtClean="0">
                <a:solidFill>
                  <a:srgbClr val="0033CC"/>
                </a:solidFill>
                <a:cs typeface="Arial" pitchFamily="34" charset="0"/>
              </a:rPr>
              <a:t>the dawn of the industrial </a:t>
            </a:r>
            <a:r>
              <a:rPr lang="en-US" sz="2800" b="1" dirty="0" smtClean="0">
                <a:solidFill>
                  <a:srgbClr val="0033CC"/>
                </a:solidFill>
                <a:cs typeface="Arial" pitchFamily="34" charset="0"/>
              </a:rPr>
              <a:t>	revolution</a:t>
            </a:r>
            <a:endParaRPr lang="en-US" sz="2800" b="1" dirty="0">
              <a:solidFill>
                <a:srgbClr val="0033CC"/>
              </a:solidFill>
              <a:cs typeface="Arial" pitchFamily="34" charset="0"/>
            </a:endParaRPr>
          </a:p>
        </p:txBody>
      </p:sp>
    </p:spTree>
    <p:extLst>
      <p:ext uri="{BB962C8B-B14F-4D97-AF65-F5344CB8AC3E}">
        <p14:creationId xmlns:p14="http://schemas.microsoft.com/office/powerpoint/2010/main" val="42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
        <p:nvSpPr>
          <p:cNvPr id="2" name="5-Point Star 1"/>
          <p:cNvSpPr/>
          <p:nvPr/>
        </p:nvSpPr>
        <p:spPr>
          <a:xfrm>
            <a:off x="7548880" y="0"/>
            <a:ext cx="28448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23280" y="213360"/>
            <a:ext cx="1493520" cy="369332"/>
          </a:xfrm>
          <a:prstGeom prst="rect">
            <a:avLst/>
          </a:prstGeom>
          <a:noFill/>
        </p:spPr>
        <p:txBody>
          <a:bodyPr wrap="square" rtlCol="0">
            <a:spAutoFit/>
          </a:bodyPr>
          <a:lstStyle/>
          <a:p>
            <a:r>
              <a:rPr lang="en-US" b="1" dirty="0" smtClean="0">
                <a:solidFill>
                  <a:schemeClr val="accent1"/>
                </a:solidFill>
                <a:latin typeface="Arial" panose="020B0604020202020204" pitchFamily="34" charset="0"/>
                <a:cs typeface="Arial" panose="020B0604020202020204" pitchFamily="34" charset="0"/>
              </a:rPr>
              <a:t>Today</a:t>
            </a:r>
          </a:p>
        </p:txBody>
      </p:sp>
      <p:cxnSp>
        <p:nvCxnSpPr>
          <p:cNvPr id="5" name="Straight Arrow Connector 4"/>
          <p:cNvCxnSpPr/>
          <p:nvPr/>
        </p:nvCxnSpPr>
        <p:spPr>
          <a:xfrm flipV="1">
            <a:off x="6746240" y="213360"/>
            <a:ext cx="670560"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
        <p:nvSpPr>
          <p:cNvPr id="2" name="5-Point Star 1"/>
          <p:cNvSpPr/>
          <p:nvPr/>
        </p:nvSpPr>
        <p:spPr>
          <a:xfrm>
            <a:off x="4338320" y="111760"/>
            <a:ext cx="294640" cy="3149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88000" y="84574"/>
            <a:ext cx="1503680" cy="369332"/>
          </a:xfrm>
          <a:prstGeom prst="rect">
            <a:avLst/>
          </a:prstGeom>
          <a:noFill/>
        </p:spPr>
        <p:txBody>
          <a:bodyPr wrap="square" rtlCol="0">
            <a:spAutoFit/>
          </a:bodyPr>
          <a:lstStyle/>
          <a:p>
            <a:r>
              <a:rPr lang="en-US" dirty="0"/>
              <a:t>T</a:t>
            </a:r>
            <a:r>
              <a:rPr lang="en-US" dirty="0" smtClean="0"/>
              <a:t>oday</a:t>
            </a:r>
            <a:endParaRPr lang="en-US" dirty="0"/>
          </a:p>
        </p:txBody>
      </p:sp>
      <p:cxnSp>
        <p:nvCxnSpPr>
          <p:cNvPr id="5" name="Straight Arrow Connector 4"/>
          <p:cNvCxnSpPr/>
          <p:nvPr/>
        </p:nvCxnSpPr>
        <p:spPr>
          <a:xfrm flipH="1">
            <a:off x="4744720" y="269240"/>
            <a:ext cx="7315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4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914400" y="381000"/>
            <a:ext cx="7391400" cy="830997"/>
          </a:xfrm>
          <a:prstGeom prst="rect">
            <a:avLst/>
          </a:prstGeom>
          <a:noFill/>
          <a:ln w="9525">
            <a:noFill/>
            <a:miter lim="800000"/>
            <a:headEnd/>
            <a:tailEnd/>
          </a:ln>
        </p:spPr>
        <p:txBody>
          <a:bodyPr wrap="square">
            <a:spAutoFit/>
          </a:bodyPr>
          <a:lstStyle/>
          <a:p>
            <a:pPr algn="ctr"/>
            <a:r>
              <a:rPr lang="en-US" sz="24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Arctic </a:t>
            </a:r>
            <a:r>
              <a:rPr 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temperature change reconstructed (blue), observed (red) </a:t>
            </a:r>
          </a:p>
        </p:txBody>
      </p:sp>
      <p:pic>
        <p:nvPicPr>
          <p:cNvPr id="13313" name="Picture 1"/>
          <p:cNvPicPr>
            <a:picLocks noChangeAspect="1" noChangeArrowheads="1"/>
          </p:cNvPicPr>
          <p:nvPr/>
        </p:nvPicPr>
        <p:blipFill>
          <a:blip r:embed="rId3" cstate="print"/>
          <a:srcRect/>
          <a:stretch>
            <a:fillRect/>
          </a:stretch>
        </p:blipFill>
        <p:spPr bwMode="auto">
          <a:xfrm>
            <a:off x="224196" y="1146495"/>
            <a:ext cx="8615004" cy="4187505"/>
          </a:xfrm>
          <a:prstGeom prst="rect">
            <a:avLst/>
          </a:prstGeom>
          <a:noFill/>
          <a:ln w="9525">
            <a:noFill/>
            <a:miter lim="800000"/>
            <a:headEnd/>
            <a:tailEnd/>
          </a:ln>
        </p:spPr>
      </p:pic>
      <p:sp>
        <p:nvSpPr>
          <p:cNvPr id="5" name="Rectangle 4"/>
          <p:cNvSpPr/>
          <p:nvPr/>
        </p:nvSpPr>
        <p:spPr>
          <a:xfrm>
            <a:off x="304800" y="5486400"/>
            <a:ext cx="8534400" cy="1323439"/>
          </a:xfrm>
          <a:prstGeom prst="rect">
            <a:avLst/>
          </a:prstGeom>
        </p:spPr>
        <p:txBody>
          <a:bodyPr wrap="square">
            <a:spAutoFit/>
          </a:bodyPr>
          <a:lstStyle/>
          <a:p>
            <a:r>
              <a:rPr lang="en-US" sz="1600" dirty="0" smtClean="0">
                <a:solidFill>
                  <a:prstClr val="black"/>
                </a:solidFill>
                <a:latin typeface="Arial" panose="020B0604020202020204" pitchFamily="34" charset="0"/>
                <a:cs typeface="Arial" panose="020B0604020202020204" pitchFamily="34" charset="0"/>
              </a:rPr>
              <a:t>The long-term cooling trend in the Arctic was reversed during recent decades. The blue line shows the estimated Arctic average summer temperature over the last 2000 years, based on proxy records from lake sediments, ice cores, and tree rings. The shaded area represents variability among the 23 sites use for the reconstruction. The red line shows the recent warming based on instrumental temperatures. From Kaufman et al. (2009). </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63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Instrumental Record</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1574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atic.berkeleyearth.org/img/decadal-comparison-small.png"/>
          <p:cNvPicPr>
            <a:picLocks noChangeAspect="1" noChangeArrowheads="1"/>
          </p:cNvPicPr>
          <p:nvPr/>
        </p:nvPicPr>
        <p:blipFill>
          <a:blip r:embed="rId2" cstate="print"/>
          <a:srcRect/>
          <a:stretch>
            <a:fillRect/>
          </a:stretch>
        </p:blipFill>
        <p:spPr bwMode="auto">
          <a:xfrm>
            <a:off x="990600" y="586491"/>
            <a:ext cx="7176135" cy="5509509"/>
          </a:xfrm>
          <a:prstGeom prst="rect">
            <a:avLst/>
          </a:prstGeom>
          <a:noFill/>
        </p:spPr>
      </p:pic>
    </p:spTree>
    <p:extLst>
      <p:ext uri="{BB962C8B-B14F-4D97-AF65-F5344CB8AC3E}">
        <p14:creationId xmlns:p14="http://schemas.microsoft.com/office/powerpoint/2010/main" val="1598177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extLst>
      <p:ext uri="{BB962C8B-B14F-4D97-AF65-F5344CB8AC3E}">
        <p14:creationId xmlns:p14="http://schemas.microsoft.com/office/powerpoint/2010/main" val="168775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90690"/>
            <a:ext cx="8229600" cy="4588190"/>
          </a:xfrm>
        </p:spPr>
        <p:txBody>
          <a:bodyPr>
            <a:normAutofit fontScale="85000" lnSpcReduction="20000"/>
          </a:bodyPr>
          <a:lstStyle/>
          <a:p>
            <a:pPr>
              <a:lnSpc>
                <a:spcPct val="120000"/>
              </a:lnSpc>
              <a:spcAft>
                <a:spcPts val="2000"/>
              </a:spcAft>
              <a:buSzPct val="70000"/>
              <a:buBlip>
                <a:blip r:embed="rId2"/>
              </a:buBlip>
            </a:pPr>
            <a:r>
              <a:rPr lang="en-US" sz="2400" dirty="0" smtClean="0">
                <a:latin typeface="Arial" pitchFamily="34" charset="0"/>
                <a:cs typeface="Arial" pitchFamily="34" charset="0"/>
              </a:rPr>
              <a:t> Earth’s </a:t>
            </a:r>
            <a:r>
              <a:rPr lang="en-US" sz="2400" dirty="0" smtClean="0">
                <a:latin typeface="Arial" pitchFamily="34" charset="0"/>
                <a:cs typeface="Arial" pitchFamily="34" charset="0"/>
              </a:rPr>
              <a:t>climate is </a:t>
            </a:r>
            <a:r>
              <a:rPr lang="en-US" sz="2400" dirty="0" smtClean="0"/>
              <a:t>stable within certain limits, but sensitive to change </a:t>
            </a:r>
            <a:r>
              <a:rPr lang="en-US" sz="2400" dirty="0" smtClean="0"/>
              <a:t>	in </a:t>
            </a:r>
            <a:r>
              <a:rPr lang="en-US" sz="2400" dirty="0" smtClean="0"/>
              <a:t>forcing within those limits.</a:t>
            </a:r>
            <a:endParaRPr lang="en-US" sz="2400" dirty="0" smtClean="0">
              <a:latin typeface="Arial" pitchFamily="34" charset="0"/>
              <a:cs typeface="Arial" pitchFamily="34" charset="0"/>
            </a:endParaRPr>
          </a:p>
          <a:p>
            <a:pPr>
              <a:lnSpc>
                <a:spcPct val="120000"/>
              </a:lnSpc>
              <a:spcAft>
                <a:spcPts val="2000"/>
              </a:spcAft>
              <a:buSzPct val="70000"/>
              <a:buBlip>
                <a:blip r:embed="rId2"/>
              </a:buBlip>
            </a:pPr>
            <a:r>
              <a:rPr lang="en-US" sz="2400" dirty="0" smtClean="0">
                <a:latin typeface="Arial" pitchFamily="34" charset="0"/>
                <a:cs typeface="Arial" pitchFamily="34" charset="0"/>
              </a:rPr>
              <a:t> Climate </a:t>
            </a:r>
            <a:r>
              <a:rPr lang="en-US" sz="2400" dirty="0" smtClean="0">
                <a:latin typeface="Arial" pitchFamily="34" charset="0"/>
                <a:cs typeface="Arial" pitchFamily="34" charset="0"/>
              </a:rPr>
              <a:t>science has a long and illustrious history</a:t>
            </a:r>
          </a:p>
          <a:p>
            <a:pPr>
              <a:lnSpc>
                <a:spcPct val="120000"/>
              </a:lnSpc>
              <a:spcAft>
                <a:spcPts val="2000"/>
              </a:spcAft>
              <a:buSzPct val="70000"/>
              <a:buBlip>
                <a:blip r:embed="rId2"/>
              </a:buBlip>
            </a:pPr>
            <a:r>
              <a:rPr lang="en-US" sz="2400" dirty="0" smtClean="0">
                <a:latin typeface="Arial" pitchFamily="34" charset="0"/>
                <a:cs typeface="Arial" pitchFamily="34" charset="0"/>
              </a:rPr>
              <a:t> The </a:t>
            </a:r>
            <a:r>
              <a:rPr lang="en-US" sz="2400" dirty="0" smtClean="0">
                <a:latin typeface="Arial" pitchFamily="34" charset="0"/>
                <a:cs typeface="Arial" pitchFamily="34" charset="0"/>
              </a:rPr>
              <a:t>idea that we are altering climate is based on simple physics, </a:t>
            </a:r>
            <a:r>
              <a:rPr lang="en-US" sz="2400" dirty="0" smtClean="0">
                <a:latin typeface="Arial" pitchFamily="34" charset="0"/>
                <a:cs typeface="Arial" pitchFamily="34" charset="0"/>
              </a:rPr>
              <a:t>	simple </a:t>
            </a:r>
            <a:r>
              <a:rPr lang="en-US" sz="2400" dirty="0" smtClean="0">
                <a:latin typeface="Arial" pitchFamily="34" charset="0"/>
                <a:cs typeface="Arial" pitchFamily="34" charset="0"/>
              </a:rPr>
              <a:t>models, and complex models</a:t>
            </a:r>
          </a:p>
          <a:p>
            <a:pPr>
              <a:lnSpc>
                <a:spcPct val="120000"/>
              </a:lnSpc>
              <a:spcAft>
                <a:spcPts val="2000"/>
              </a:spcAft>
              <a:buSzPct val="70000"/>
              <a:buBlip>
                <a:blip r:embed="rId2"/>
              </a:buBlip>
            </a:pPr>
            <a:r>
              <a:rPr lang="en-US" sz="2400" dirty="0" smtClean="0"/>
              <a:t> Human </a:t>
            </a:r>
            <a:r>
              <a:rPr lang="en-US" sz="2400" dirty="0"/>
              <a:t>activities can and do have a strong effect on </a:t>
            </a:r>
            <a:r>
              <a:rPr lang="en-US" sz="2400" dirty="0" smtClean="0"/>
              <a:t>climate</a:t>
            </a:r>
          </a:p>
          <a:p>
            <a:pPr>
              <a:lnSpc>
                <a:spcPct val="120000"/>
              </a:lnSpc>
              <a:spcAft>
                <a:spcPts val="2000"/>
              </a:spcAft>
              <a:buSzPct val="70000"/>
              <a:buBlip>
                <a:blip r:embed="rId2"/>
              </a:buBlip>
            </a:pPr>
            <a:r>
              <a:rPr lang="en-US" sz="2400" dirty="0" smtClean="0"/>
              <a:t> There </a:t>
            </a:r>
            <a:r>
              <a:rPr lang="en-US" sz="2400" dirty="0" smtClean="0"/>
              <a:t>is a definite risk of catastrophic climate change</a:t>
            </a:r>
          </a:p>
          <a:p>
            <a:pPr>
              <a:lnSpc>
                <a:spcPct val="120000"/>
              </a:lnSpc>
              <a:spcAft>
                <a:spcPts val="2000"/>
              </a:spcAft>
              <a:buSzPct val="70000"/>
              <a:buBlip>
                <a:blip r:embed="rId2"/>
              </a:buBlip>
            </a:pPr>
            <a:r>
              <a:rPr lang="en-US" sz="2400" dirty="0" smtClean="0"/>
              <a:t> Where </a:t>
            </a:r>
            <a:r>
              <a:rPr lang="en-US" sz="2400" dirty="0" smtClean="0"/>
              <a:t>there is risk there is also opportunity</a:t>
            </a:r>
          </a:p>
          <a:p>
            <a:pPr>
              <a:spcAft>
                <a:spcPts val="2000"/>
              </a:spcAft>
              <a:buSzPct val="70000"/>
              <a:buBlip>
                <a:blip r:embed="rId2"/>
              </a:buBlip>
            </a:pPr>
            <a:endParaRPr lang="en-US" sz="2400" dirty="0"/>
          </a:p>
          <a:p>
            <a:pPr marL="0" indent="0">
              <a:spcAft>
                <a:spcPts val="2000"/>
              </a:spcAft>
              <a:buSzPct val="70000"/>
              <a:buNone/>
            </a:pPr>
            <a:endParaRPr lang="en-US" dirty="0"/>
          </a:p>
        </p:txBody>
      </p:sp>
    </p:spTree>
    <p:extLst>
      <p:ext uri="{BB962C8B-B14F-4D97-AF65-F5344CB8AC3E}">
        <p14:creationId xmlns:p14="http://schemas.microsoft.com/office/powerpoint/2010/main" val="17647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RSS_troposphere_stratosphere_trend.png"/>
          <p:cNvPicPr>
            <a:picLocks noChangeAspect="1" noChangeArrowheads="1"/>
          </p:cNvPicPr>
          <p:nvPr/>
        </p:nvPicPr>
        <p:blipFill>
          <a:blip r:embed="rId2" cstate="print"/>
          <a:srcRect r="161" b="47059"/>
          <a:stretch>
            <a:fillRect/>
          </a:stretch>
        </p:blipFill>
        <p:spPr bwMode="auto">
          <a:xfrm>
            <a:off x="457200" y="0"/>
            <a:ext cx="6262471" cy="3630743"/>
          </a:xfrm>
          <a:prstGeom prst="rect">
            <a:avLst/>
          </a:prstGeom>
          <a:noFill/>
        </p:spPr>
      </p:pic>
      <p:sp>
        <p:nvSpPr>
          <p:cNvPr id="3" name="Rectangle 2"/>
          <p:cNvSpPr/>
          <p:nvPr/>
        </p:nvSpPr>
        <p:spPr>
          <a:xfrm>
            <a:off x="6858000" y="1143000"/>
            <a:ext cx="2286000" cy="1477328"/>
          </a:xfrm>
          <a:prstGeom prst="rect">
            <a:avLst/>
          </a:prstGeom>
        </p:spPr>
        <p:txBody>
          <a:bodyPr wrap="square">
            <a:spAutoFit/>
          </a:bodyPr>
          <a:lstStyle/>
          <a:p>
            <a:r>
              <a:rPr lang="en-US" b="1" dirty="0" smtClean="0">
                <a:solidFill>
                  <a:prstClr val="black"/>
                </a:solidFill>
              </a:rPr>
              <a:t>Tropospheric temperature trend from 1979-2012 based on satellite measurements (RSS)</a:t>
            </a:r>
            <a:endParaRPr lang="en-US" b="1" dirty="0">
              <a:solidFill>
                <a:prstClr val="black"/>
              </a:solidFill>
            </a:endParaRPr>
          </a:p>
        </p:txBody>
      </p:sp>
      <p:pic>
        <p:nvPicPr>
          <p:cNvPr id="1028" name="Picture 4" descr="File:STAR TTS SSU Trend.png"/>
          <p:cNvPicPr>
            <a:picLocks noChangeAspect="1" noChangeArrowheads="1"/>
          </p:cNvPicPr>
          <p:nvPr/>
        </p:nvPicPr>
        <p:blipFill>
          <a:blip r:embed="rId3" cstate="print"/>
          <a:srcRect/>
          <a:stretch>
            <a:fillRect/>
          </a:stretch>
        </p:blipFill>
        <p:spPr bwMode="auto">
          <a:xfrm>
            <a:off x="381000" y="3581400"/>
            <a:ext cx="5334000" cy="2973706"/>
          </a:xfrm>
          <a:prstGeom prst="rect">
            <a:avLst/>
          </a:prstGeom>
          <a:noFill/>
        </p:spPr>
      </p:pic>
      <p:sp>
        <p:nvSpPr>
          <p:cNvPr id="5" name="Rectangle 4"/>
          <p:cNvSpPr/>
          <p:nvPr/>
        </p:nvSpPr>
        <p:spPr>
          <a:xfrm>
            <a:off x="6934200" y="4267200"/>
            <a:ext cx="2209800" cy="1200329"/>
          </a:xfrm>
          <a:prstGeom prst="rect">
            <a:avLst/>
          </a:prstGeom>
        </p:spPr>
        <p:txBody>
          <a:bodyPr wrap="square">
            <a:spAutoFit/>
          </a:bodyPr>
          <a:lstStyle/>
          <a:p>
            <a:r>
              <a:rPr lang="en-US" b="1" dirty="0" smtClean="0">
                <a:solidFill>
                  <a:prstClr val="black"/>
                </a:solidFill>
              </a:rPr>
              <a:t>Top of the stratosphere (TTS) 1979-2006 temperature trend.</a:t>
            </a:r>
            <a:endParaRPr lang="en-US" b="1" dirty="0">
              <a:solidFill>
                <a:prstClr val="black"/>
              </a:solidFill>
            </a:endParaRPr>
          </a:p>
        </p:txBody>
      </p:sp>
    </p:spTree>
    <p:extLst>
      <p:ext uri="{BB962C8B-B14F-4D97-AF65-F5344CB8AC3E}">
        <p14:creationId xmlns:p14="http://schemas.microsoft.com/office/powerpoint/2010/main" val="25216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5657671"/>
            <a:ext cx="8707120" cy="923330"/>
          </a:xfrm>
          <a:prstGeom prst="rect">
            <a:avLst/>
          </a:prstGeom>
        </p:spPr>
        <p:txBody>
          <a:bodyPr wrap="square">
            <a:spAutoFit/>
          </a:bodyPr>
          <a:lstStyle/>
          <a:p>
            <a:r>
              <a:rPr lang="en-US" dirty="0">
                <a:solidFill>
                  <a:prstClr val="black"/>
                </a:solidFill>
              </a:rPr>
              <a:t>Total amount of heat from global warming that has accumulated in Earth's climate system since 1961, from Church et al. (2011) (many thanks to Neil White from the CSIRO for sharing their data).  </a:t>
            </a:r>
          </a:p>
        </p:txBody>
      </p:sp>
      <p:pic>
        <p:nvPicPr>
          <p:cNvPr id="3076" name="Picture 4" descr="http://www.skepticalscience.com/graphics/Total_Heat_Content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139" y="569466"/>
            <a:ext cx="6547962" cy="49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20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Sea Ice Ex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67" y="1279722"/>
            <a:ext cx="6031865" cy="54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8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10723"/>
            <a:ext cx="7599680" cy="5701945"/>
          </a:xfrm>
          <a:prstGeom prst="rect">
            <a:avLst/>
          </a:prstGeom>
        </p:spPr>
      </p:pic>
      <p:sp>
        <p:nvSpPr>
          <p:cNvPr id="3" name="TextBox 2"/>
          <p:cNvSpPr txBox="1"/>
          <p:nvPr/>
        </p:nvSpPr>
        <p:spPr>
          <a:xfrm>
            <a:off x="609600" y="294640"/>
            <a:ext cx="7955280"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Atlantic Hurricane Power (Green) and Sea Surface Temperature (Blue)</a:t>
            </a:r>
          </a:p>
        </p:txBody>
      </p:sp>
    </p:spTree>
    <p:extLst>
      <p:ext uri="{BB962C8B-B14F-4D97-AF65-F5344CB8AC3E}">
        <p14:creationId xmlns:p14="http://schemas.microsoft.com/office/powerpoint/2010/main" val="3472446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25</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4167989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solidFill>
                  <a:prstClr val="black"/>
                </a:solidFill>
              </a:rPr>
              <a:t>IPCC Estimate:</a:t>
            </a:r>
          </a:p>
          <a:p>
            <a:r>
              <a:rPr lang="en-US" b="1" dirty="0" smtClean="0">
                <a:solidFill>
                  <a:prstClr val="black"/>
                </a:solidFill>
              </a:rPr>
              <a:t>2-4.5 </a:t>
            </a:r>
            <a:r>
              <a:rPr lang="en-US" b="1" baseline="30000" dirty="0" err="1" smtClean="0">
                <a:solidFill>
                  <a:prstClr val="black"/>
                </a:solidFill>
              </a:rPr>
              <a:t>o</a:t>
            </a:r>
            <a:r>
              <a:rPr lang="en-US" b="1" dirty="0" err="1" smtClean="0">
                <a:solidFill>
                  <a:prstClr val="black"/>
                </a:solidFill>
              </a:rPr>
              <a:t>C</a:t>
            </a:r>
            <a:endParaRPr lang="en-US" b="1" dirty="0">
              <a:solidFill>
                <a:prstClr val="black"/>
              </a:solidFill>
            </a:endParaRPr>
          </a:p>
        </p:txBody>
      </p:sp>
    </p:spTree>
    <p:extLst>
      <p:ext uri="{BB962C8B-B14F-4D97-AF65-F5344CB8AC3E}">
        <p14:creationId xmlns:p14="http://schemas.microsoft.com/office/powerpoint/2010/main" val="3115975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Global Climate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1390136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20</a:t>
            </a:r>
            <a:r>
              <a:rPr lang="en-US" sz="3600" baseline="30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a:t>
            </a:r>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Century With and Without Human Influences</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990600" y="1676400"/>
            <a:ext cx="7010400" cy="4571999"/>
          </a:xfrm>
          <a:prstGeom prst="rect">
            <a:avLst/>
          </a:prstGeom>
          <a:noFill/>
          <a:ln w="9525">
            <a:noFill/>
            <a:miter lim="800000"/>
            <a:headEnd/>
            <a:tailEnd/>
          </a:ln>
        </p:spPr>
      </p:pic>
      <p:sp>
        <p:nvSpPr>
          <p:cNvPr id="4" name="TextBox 3"/>
          <p:cNvSpPr txBox="1"/>
          <p:nvPr/>
        </p:nvSpPr>
        <p:spPr>
          <a:xfrm>
            <a:off x="152400" y="6324600"/>
            <a:ext cx="8534400" cy="369332"/>
          </a:xfrm>
          <a:prstGeom prst="rect">
            <a:avLst/>
          </a:prstGeom>
          <a:noFill/>
        </p:spPr>
        <p:txBody>
          <a:bodyPr wrap="square" rtlCol="0">
            <a:spAutoFit/>
          </a:bodyPr>
          <a:lstStyle/>
          <a:p>
            <a:r>
              <a:rPr lang="en-US" dirty="0" smtClean="0">
                <a:solidFill>
                  <a:prstClr val="black"/>
                </a:solidFill>
              </a:rPr>
              <a:t>Based on 4-member PCM ensembles, Meehl et al</a:t>
            </a:r>
            <a:r>
              <a:rPr lang="en-US" i="1" dirty="0" smtClean="0">
                <a:solidFill>
                  <a:prstClr val="black"/>
                </a:solidFill>
              </a:rPr>
              <a:t>., J. Climate</a:t>
            </a:r>
            <a:r>
              <a:rPr lang="en-US" dirty="0" smtClean="0">
                <a:solidFill>
                  <a:prstClr val="black"/>
                </a:solidFill>
              </a:rPr>
              <a:t>, 2004 </a:t>
            </a:r>
            <a:endParaRPr lang="en-US" dirty="0">
              <a:solidFill>
                <a:prstClr val="black"/>
              </a:solidFill>
            </a:endParaRPr>
          </a:p>
        </p:txBody>
      </p:sp>
    </p:spTree>
    <p:extLst>
      <p:ext uri="{BB962C8B-B14F-4D97-AF65-F5344CB8AC3E}">
        <p14:creationId xmlns:p14="http://schemas.microsoft.com/office/powerpoint/2010/main" val="100179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extLst>
      <p:ext uri="{BB962C8B-B14F-4D97-AF65-F5344CB8AC3E}">
        <p14:creationId xmlns:p14="http://schemas.microsoft.com/office/powerpoint/2010/main" val="2576037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Sources of Uncertainty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p:spPr>
        <p:txBody>
          <a:bodyPr/>
          <a:lstStyle/>
          <a:p>
            <a:pPr>
              <a:buSzPct val="70000"/>
              <a:buBlip>
                <a:blip r:embed="rId2"/>
              </a:buBlip>
            </a:pPr>
            <a:r>
              <a:rPr lang="en-US" dirty="0" smtClean="0">
                <a:solidFill>
                  <a:srgbClr val="0033CC"/>
                </a:solidFill>
                <a:latin typeface="Arial" pitchFamily="34" charset="0"/>
                <a:cs typeface="Arial" pitchFamily="34" charset="0"/>
              </a:rPr>
              <a:t>Cloud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Water Vapor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Ocean Response</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Aerosols</a:t>
            </a:r>
          </a:p>
          <a:p>
            <a:endParaRPr lang="en-US" dirty="0"/>
          </a:p>
        </p:txBody>
      </p:sp>
    </p:spTree>
    <p:extLst>
      <p:ext uri="{BB962C8B-B14F-4D97-AF65-F5344CB8AC3E}">
        <p14:creationId xmlns:p14="http://schemas.microsoft.com/office/powerpoint/2010/main" val="40128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Known Risks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Increasing sea level</a:t>
            </a:r>
          </a:p>
          <a:p>
            <a:endParaRPr lang="en-US" dirty="0" smtClean="0"/>
          </a:p>
          <a:p>
            <a:r>
              <a:rPr lang="en-US" dirty="0"/>
              <a:t> </a:t>
            </a:r>
            <a:r>
              <a:rPr lang="en-US" dirty="0" smtClean="0"/>
              <a:t>Increasing hydrological events…  droughts and floods</a:t>
            </a:r>
          </a:p>
          <a:p>
            <a:endParaRPr lang="en-US" dirty="0" smtClean="0"/>
          </a:p>
          <a:p>
            <a:r>
              <a:rPr lang="en-US" dirty="0"/>
              <a:t> </a:t>
            </a:r>
            <a:r>
              <a:rPr lang="en-US" dirty="0" smtClean="0"/>
              <a:t>Increasing incidence of high category hurricanes and </a:t>
            </a:r>
            <a:r>
              <a:rPr lang="en-US" dirty="0" smtClean="0"/>
              <a:t>	associated </a:t>
            </a:r>
            <a:r>
              <a:rPr lang="en-US" dirty="0" smtClean="0"/>
              <a:t>storm surges and freshwater flooding</a:t>
            </a:r>
          </a:p>
          <a:p>
            <a:endParaRPr lang="en-US" dirty="0" smtClean="0"/>
          </a:p>
          <a:p>
            <a:r>
              <a:rPr lang="en-US" dirty="0"/>
              <a:t> </a:t>
            </a:r>
            <a:r>
              <a:rPr lang="en-US" dirty="0" smtClean="0"/>
              <a:t>More heat stress</a:t>
            </a:r>
            <a:endParaRPr lang="en-US" dirty="0"/>
          </a:p>
        </p:txBody>
      </p:sp>
    </p:spTree>
    <p:extLst>
      <p:ext uri="{BB962C8B-B14F-4D97-AF65-F5344CB8AC3E}">
        <p14:creationId xmlns:p14="http://schemas.microsoft.com/office/powerpoint/2010/main" val="38906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i="1" dirty="0" smtClean="0">
                <a:solidFill>
                  <a:srgbClr val="0033CC"/>
                </a:solidFill>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fontAlgn="base">
              <a:spcBef>
                <a:spcPct val="0"/>
              </a:spcBef>
              <a:spcAft>
                <a:spcPct val="0"/>
              </a:spcAf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 Quadrennial Defense Review, U.S. Department of Defense, February, 2010</a:t>
            </a:r>
          </a:p>
        </p:txBody>
      </p:sp>
    </p:spTree>
    <p:extLst>
      <p:ext uri="{BB962C8B-B14F-4D97-AF65-F5344CB8AC3E}">
        <p14:creationId xmlns:p14="http://schemas.microsoft.com/office/powerpoint/2010/main" val="172183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811249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extLst>
      <p:ext uri="{BB962C8B-B14F-4D97-AF65-F5344CB8AC3E}">
        <p14:creationId xmlns:p14="http://schemas.microsoft.com/office/powerpoint/2010/main" val="3059624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Solutions and Opportunities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Renewables (solar and wind)</a:t>
            </a:r>
          </a:p>
          <a:p>
            <a:pPr lvl="1">
              <a:spcBef>
                <a:spcPts val="1200"/>
              </a:spcBef>
            </a:pPr>
            <a:r>
              <a:rPr lang="en-US" dirty="0"/>
              <a:t> </a:t>
            </a:r>
            <a:r>
              <a:rPr lang="en-US" dirty="0" smtClean="0"/>
              <a:t> Might provide up to </a:t>
            </a:r>
            <a:r>
              <a:rPr lang="en-US" dirty="0" smtClean="0"/>
              <a:t>30% </a:t>
            </a:r>
            <a:r>
              <a:rPr lang="en-US" dirty="0" smtClean="0"/>
              <a:t>of current power needs</a:t>
            </a:r>
          </a:p>
          <a:p>
            <a:pPr marL="342900" lvl="1" indent="0">
              <a:buNone/>
            </a:pPr>
            <a:r>
              <a:rPr lang="en-US" dirty="0" smtClean="0"/>
              <a:t>   </a:t>
            </a:r>
          </a:p>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marL="342900" lvl="1" indent="0">
              <a:buNone/>
            </a:pPr>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Next Generation </a:t>
            </a:r>
            <a:r>
              <a:rPr lang="en-US" dirty="0"/>
              <a:t>F</a:t>
            </a:r>
            <a:r>
              <a:rPr lang="en-US" dirty="0" smtClean="0"/>
              <a:t>ission </a:t>
            </a:r>
            <a:r>
              <a:rPr lang="en-US" dirty="0"/>
              <a:t>R</a:t>
            </a:r>
            <a:r>
              <a:rPr lang="en-US" dirty="0" smtClean="0"/>
              <a:t>eactors </a:t>
            </a:r>
            <a:endParaRPr lang="en-US" dirty="0"/>
          </a:p>
        </p:txBody>
      </p:sp>
    </p:spTree>
    <p:extLst>
      <p:ext uri="{BB962C8B-B14F-4D97-AF65-F5344CB8AC3E}">
        <p14:creationId xmlns:p14="http://schemas.microsoft.com/office/powerpoint/2010/main" val="22484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8480" y="5994400"/>
            <a:ext cx="637032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FF"/>
                </a:solidFill>
              </a:rPr>
              <a:t>N</a:t>
            </a:r>
            <a:r>
              <a:rPr lang="en-US" dirty="0" smtClean="0">
                <a:solidFill>
                  <a:srgbClr val="0000FF"/>
                </a:solidFill>
              </a:rPr>
              <a:t>uclear power, by replacing fossil fuels, </a:t>
            </a:r>
            <a:r>
              <a:rPr lang="en-US" dirty="0">
                <a:solidFill>
                  <a:srgbClr val="0000FF"/>
                </a:solidFill>
              </a:rPr>
              <a:t>has prevented an estimated 1.84 </a:t>
            </a:r>
            <a:r>
              <a:rPr lang="en-US" dirty="0" smtClean="0">
                <a:solidFill>
                  <a:srgbClr val="0000FF"/>
                </a:solidFill>
              </a:rPr>
              <a:t>million air-pollution </a:t>
            </a:r>
            <a:r>
              <a:rPr lang="en-US" dirty="0">
                <a:solidFill>
                  <a:srgbClr val="0000FF"/>
                </a:solidFill>
              </a:rPr>
              <a:t>related deaths worldwide</a:t>
            </a:r>
            <a:endParaRPr lang="en-US" dirty="0" smtClean="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2560320" y="1706880"/>
            <a:ext cx="4937760" cy="584775"/>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~13,000 premature deaths annually in the U.S. from coal production and combustion</a:t>
            </a:r>
          </a:p>
        </p:txBody>
      </p:sp>
    </p:spTree>
    <p:extLst>
      <p:ext uri="{BB962C8B-B14F-4D97-AF65-F5344CB8AC3E}">
        <p14:creationId xmlns:p14="http://schemas.microsoft.com/office/powerpoint/2010/main" val="29843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rcp.realclearpolitics.com/144854_5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 y="81279"/>
            <a:ext cx="7894319" cy="6091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9319" y="5973008"/>
            <a:ext cx="725424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FF"/>
                </a:solidFill>
                <a:latin typeface="Arial" panose="020B0604020202020204" pitchFamily="34" charset="0"/>
                <a:cs typeface="Arial" panose="020B0604020202020204" pitchFamily="34" charset="0"/>
              </a:rPr>
              <a:t>However, up-front capital costs of Gen I nuclear are large</a:t>
            </a:r>
          </a:p>
        </p:txBody>
      </p:sp>
    </p:spTree>
    <p:extLst>
      <p:ext uri="{BB962C8B-B14F-4D97-AF65-F5344CB8AC3E}">
        <p14:creationId xmlns:p14="http://schemas.microsoft.com/office/powerpoint/2010/main" val="15982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170" y="274955"/>
            <a:ext cx="6667500" cy="6267450"/>
          </a:xfrm>
          <a:prstGeom prst="rect">
            <a:avLst/>
          </a:prstGeom>
        </p:spPr>
      </p:pic>
      <p:sp>
        <p:nvSpPr>
          <p:cNvPr id="2" name="TextBox 1"/>
          <p:cNvSpPr txBox="1"/>
          <p:nvPr/>
        </p:nvSpPr>
        <p:spPr>
          <a:xfrm>
            <a:off x="7508240" y="3515360"/>
            <a:ext cx="1452880"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 20,000 years before present</a:t>
            </a:r>
          </a:p>
        </p:txBody>
      </p:sp>
    </p:spTree>
    <p:extLst>
      <p:ext uri="{BB962C8B-B14F-4D97-AF65-F5344CB8AC3E}">
        <p14:creationId xmlns:p14="http://schemas.microsoft.com/office/powerpoint/2010/main" val="727807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_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7" y="610552"/>
            <a:ext cx="8466898" cy="540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6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28663"/>
            <a:ext cx="1608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101600"/>
            <a:ext cx="8229600" cy="7620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a:solidFill>
                  <a:srgbClr val="C00000"/>
                </a:solidFill>
              </a:rPr>
              <a:t>O</a:t>
            </a:r>
            <a:r>
              <a:rPr lang="en-US" sz="3400" b="1" kern="0" dirty="0" smtClean="0">
                <a:solidFill>
                  <a:srgbClr val="C00000"/>
                </a:solidFill>
              </a:rPr>
              <a:t>ffshore floating nuclear power plant</a:t>
            </a:r>
            <a:endParaRPr lang="en-US" sz="3400" b="1" kern="0" dirty="0">
              <a:solidFill>
                <a:srgbClr val="C00000"/>
              </a:solidFill>
            </a:endParaRPr>
          </a:p>
        </p:txBody>
      </p:sp>
      <p:sp>
        <p:nvSpPr>
          <p:cNvPr id="5" name="Rectangle 2"/>
          <p:cNvSpPr txBox="1">
            <a:spLocks noChangeArrowheads="1"/>
          </p:cNvSpPr>
          <p:nvPr/>
        </p:nvSpPr>
        <p:spPr>
          <a:xfrm>
            <a:off x="3352800" y="3649663"/>
            <a:ext cx="1885950" cy="633412"/>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eaLnBrk="1" hangingPunct="1">
              <a:lnSpc>
                <a:spcPct val="90000"/>
              </a:lnSpc>
              <a:buFontTx/>
              <a:buNone/>
              <a:defRPr/>
            </a:pPr>
            <a:r>
              <a:rPr lang="en-US" sz="3400" b="1" kern="0" dirty="0" smtClean="0">
                <a:solidFill>
                  <a:srgbClr val="006666"/>
                </a:solidFill>
              </a:rPr>
              <a:t>Nuclear reactor</a:t>
            </a:r>
            <a:endParaRPr lang="en-US" sz="3400" kern="0" dirty="0" smtClean="0">
              <a:solidFill>
                <a:srgbClr val="C08319"/>
              </a:solidFill>
            </a:endParaRPr>
          </a:p>
        </p:txBody>
      </p:sp>
      <p:sp>
        <p:nvSpPr>
          <p:cNvPr id="41989" name="Text Box 7"/>
          <p:cNvSpPr txBox="1">
            <a:spLocks noChangeArrowheads="1"/>
          </p:cNvSpPr>
          <p:nvPr/>
        </p:nvSpPr>
        <p:spPr bwMode="auto">
          <a:xfrm>
            <a:off x="2667000" y="1349375"/>
            <a:ext cx="762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41990" name="Text Box 7"/>
          <p:cNvSpPr txBox="1">
            <a:spLocks noChangeArrowheads="1"/>
          </p:cNvSpPr>
          <p:nvPr/>
        </p:nvSpPr>
        <p:spPr bwMode="auto">
          <a:xfrm>
            <a:off x="5105400" y="1379538"/>
            <a:ext cx="762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12" name="Rectangle 11"/>
          <p:cNvSpPr/>
          <p:nvPr/>
        </p:nvSpPr>
        <p:spPr>
          <a:xfrm>
            <a:off x="152400" y="3609975"/>
            <a:ext cx="2514600" cy="584200"/>
          </a:xfrm>
          <a:prstGeom prst="rect">
            <a:avLst/>
          </a:prstGeom>
        </p:spPr>
        <p:txBody>
          <a:bodyPr>
            <a:spAutoFit/>
          </a:bodyPr>
          <a:lstStyle/>
          <a:p>
            <a:pPr algn="ctr" eaLnBrk="0" fontAlgn="base" hangingPunct="0">
              <a:spcBef>
                <a:spcPct val="0"/>
              </a:spcBef>
              <a:spcAft>
                <a:spcPct val="0"/>
              </a:spcAft>
              <a:defRPr/>
            </a:pPr>
            <a:r>
              <a:rPr lang="en-US" sz="3200" b="1" kern="0" dirty="0">
                <a:solidFill>
                  <a:srgbClr val="006666"/>
                </a:solidFill>
              </a:rPr>
              <a:t>Floating rig</a:t>
            </a:r>
            <a:endParaRPr lang="en-US" sz="3200" dirty="0">
              <a:solidFill>
                <a:srgbClr val="8383AD"/>
              </a:solidFill>
            </a:endParaRPr>
          </a:p>
        </p:txBody>
      </p:sp>
      <p:sp>
        <p:nvSpPr>
          <p:cNvPr id="13" name="Rectangle 2"/>
          <p:cNvSpPr txBox="1">
            <a:spLocks noChangeArrowheads="1"/>
          </p:cNvSpPr>
          <p:nvPr/>
        </p:nvSpPr>
        <p:spPr>
          <a:xfrm>
            <a:off x="5321300" y="3711575"/>
            <a:ext cx="4051300" cy="631825"/>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smtClean="0">
                <a:solidFill>
                  <a:srgbClr val="006666"/>
                </a:solidFill>
              </a:rPr>
              <a:t>OFNP</a:t>
            </a:r>
            <a:endParaRPr lang="en-US" sz="3400" kern="0" dirty="0" smtClean="0">
              <a:solidFill>
                <a:srgbClr val="C08319"/>
              </a:solidFill>
            </a:endParaRPr>
          </a:p>
        </p:txBody>
      </p:sp>
      <p:sp>
        <p:nvSpPr>
          <p:cNvPr id="14" name="Rectangle 2"/>
          <p:cNvSpPr txBox="1">
            <a:spLocks noChangeArrowheads="1"/>
          </p:cNvSpPr>
          <p:nvPr/>
        </p:nvSpPr>
        <p:spPr>
          <a:xfrm>
            <a:off x="76200" y="4751388"/>
            <a:ext cx="9296400" cy="5334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eaLnBrk="1" hangingPunct="1">
              <a:lnSpc>
                <a:spcPct val="90000"/>
              </a:lnSpc>
              <a:buFontTx/>
              <a:buChar char="-"/>
              <a:defRPr/>
            </a:pPr>
            <a:r>
              <a:rPr lang="en-US" sz="2400" kern="0" dirty="0" smtClean="0">
                <a:solidFill>
                  <a:srgbClr val="C08319"/>
                </a:solidFill>
              </a:rPr>
              <a:t>Reduced capital cost (&gt;90% cut in reinforced concrete)</a:t>
            </a:r>
          </a:p>
          <a:p>
            <a:pPr eaLnBrk="1" hangingPunct="1">
              <a:lnSpc>
                <a:spcPct val="90000"/>
              </a:lnSpc>
              <a:buFontTx/>
              <a:buChar char="-"/>
              <a:defRPr/>
            </a:pPr>
            <a:r>
              <a:rPr lang="en-US" sz="2400" kern="0" dirty="0" smtClean="0">
                <a:solidFill>
                  <a:srgbClr val="C08319"/>
                </a:solidFill>
              </a:rPr>
              <a:t>Reduced construction/decommissioning schedule</a:t>
            </a:r>
          </a:p>
          <a:p>
            <a:pPr eaLnBrk="1" hangingPunct="1">
              <a:lnSpc>
                <a:spcPct val="90000"/>
              </a:lnSpc>
              <a:buFontTx/>
              <a:buChar char="-"/>
              <a:defRPr/>
            </a:pPr>
            <a:r>
              <a:rPr lang="en-US" sz="2400" kern="0" dirty="0">
                <a:solidFill>
                  <a:srgbClr val="C08319"/>
                </a:solidFill>
              </a:rPr>
              <a:t>Flexible </a:t>
            </a:r>
            <a:r>
              <a:rPr lang="en-US" sz="2400" kern="0" dirty="0" smtClean="0">
                <a:solidFill>
                  <a:srgbClr val="C08319"/>
                </a:solidFill>
              </a:rPr>
              <a:t>siting + minimal local infrastructure (‘plug and play’)</a:t>
            </a:r>
            <a:endParaRPr lang="en-US" sz="2400" kern="0" dirty="0">
              <a:solidFill>
                <a:srgbClr val="C08319"/>
              </a:solidFill>
            </a:endParaRPr>
          </a:p>
          <a:p>
            <a:pPr eaLnBrk="1" hangingPunct="1">
              <a:lnSpc>
                <a:spcPct val="90000"/>
              </a:lnSpc>
              <a:buFontTx/>
              <a:buChar char="-"/>
              <a:defRPr/>
            </a:pPr>
            <a:r>
              <a:rPr lang="en-US" sz="2400" kern="0" dirty="0" smtClean="0">
                <a:solidFill>
                  <a:srgbClr val="C08319"/>
                </a:solidFill>
              </a:rPr>
              <a:t>Reliable passive cooling; no land/ocean contamination</a:t>
            </a: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marL="0" indent="0" eaLnBrk="1" hangingPunct="1">
              <a:lnSpc>
                <a:spcPct val="90000"/>
              </a:lnSpc>
              <a:buFontTx/>
              <a:buNone/>
              <a:defRPr/>
            </a:pPr>
            <a:endParaRPr lang="en-US" sz="2400" kern="0" dirty="0">
              <a:solidFill>
                <a:srgbClr val="C08319"/>
              </a:solidFill>
            </a:endParaRPr>
          </a:p>
          <a:p>
            <a:pPr marL="0" indent="0" eaLnBrk="1" hangingPunct="1">
              <a:lnSpc>
                <a:spcPct val="90000"/>
              </a:lnSpc>
              <a:buFontTx/>
              <a:buNone/>
              <a:defRPr/>
            </a:pPr>
            <a:endParaRPr lang="en-US" sz="2400" kern="0" dirty="0">
              <a:solidFill>
                <a:srgbClr val="006666"/>
              </a:solidFill>
            </a:endParaRPr>
          </a:p>
          <a:p>
            <a:pPr marL="0" indent="0" eaLnBrk="1" hangingPunct="1">
              <a:lnSpc>
                <a:spcPct val="90000"/>
              </a:lnSpc>
              <a:buFontTx/>
              <a:buNone/>
              <a:defRPr/>
            </a:pPr>
            <a:endParaRPr lang="en-US" sz="2400" kern="0" dirty="0" smtClean="0">
              <a:solidFill>
                <a:srgbClr val="8383AD"/>
              </a:solidFill>
            </a:endParaRPr>
          </a:p>
          <a:p>
            <a:pPr marL="0" indent="0" eaLnBrk="1" hangingPunct="1">
              <a:lnSpc>
                <a:spcPct val="90000"/>
              </a:lnSpc>
              <a:buFontTx/>
              <a:buNone/>
              <a:defRPr/>
            </a:pPr>
            <a:endParaRPr lang="en-US" sz="2400" kern="0" dirty="0" smtClean="0">
              <a:solidFill>
                <a:srgbClr val="C08319"/>
              </a:solidFill>
            </a:endParaRPr>
          </a:p>
        </p:txBody>
      </p:sp>
      <p:pic>
        <p:nvPicPr>
          <p:cNvPr id="4199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50" y="1095375"/>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920750"/>
            <a:ext cx="275113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419725" y="6519863"/>
            <a:ext cx="3735388" cy="338137"/>
          </a:xfrm>
          <a:prstGeom prst="rect">
            <a:avLst/>
          </a:prstGeom>
        </p:spPr>
        <p:txBody>
          <a:bodyPr wrap="none">
            <a:spAutoFit/>
          </a:bodyPr>
          <a:lstStyle/>
          <a:p>
            <a:pPr algn="ctr" eaLnBrk="0" fontAlgn="base" hangingPunct="0">
              <a:spcBef>
                <a:spcPct val="0"/>
              </a:spcBef>
              <a:spcAft>
                <a:spcPct val="0"/>
              </a:spcAft>
              <a:defRPr/>
            </a:pPr>
            <a:r>
              <a:rPr lang="en-US" sz="1600" b="1" dirty="0">
                <a:solidFill>
                  <a:srgbClr val="032EE3"/>
                </a:solidFill>
                <a:latin typeface="Calibri" panose="020F0502020204030204" pitchFamily="34" charset="0"/>
              </a:rPr>
              <a:t>Profs. J. Buongiorno, M. Golay, N. </a:t>
            </a:r>
            <a:r>
              <a:rPr lang="en-US" sz="1600" b="1" dirty="0" err="1">
                <a:solidFill>
                  <a:srgbClr val="032EE3"/>
                </a:solidFill>
                <a:latin typeface="Calibri" panose="020F0502020204030204" pitchFamily="34" charset="0"/>
              </a:rPr>
              <a:t>Todreas</a:t>
            </a:r>
            <a:endParaRPr lang="en-US" sz="1600" b="1" kern="0" dirty="0">
              <a:solidFill>
                <a:srgbClr val="032EE3"/>
              </a:solidFill>
              <a:latin typeface="Calibri" pitchFamily="34" charset="0"/>
            </a:endParaRPr>
          </a:p>
        </p:txBody>
      </p:sp>
    </p:spTree>
    <p:extLst>
      <p:ext uri="{BB962C8B-B14F-4D97-AF65-F5344CB8AC3E}">
        <p14:creationId xmlns:p14="http://schemas.microsoft.com/office/powerpoint/2010/main" val="35737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We Can Do </a:t>
            </a:r>
            <a:r>
              <a:rPr lang="en-US" dirty="0" smtClean="0">
                <a:solidFill>
                  <a:srgbClr val="0000FF"/>
                </a:solidFill>
              </a:rPr>
              <a:t>Even Better</a:t>
            </a:r>
            <a:r>
              <a:rPr lang="en-US" dirty="0" smtClean="0">
                <a:solidFill>
                  <a:srgbClr val="0000FF"/>
                </a:solidFill>
              </a:rPr>
              <a:t>:</a:t>
            </a:r>
            <a:br>
              <a:rPr lang="en-US" dirty="0" smtClean="0">
                <a:solidFill>
                  <a:srgbClr val="0000FF"/>
                </a:solidFill>
              </a:rPr>
            </a:br>
            <a:r>
              <a:rPr lang="en-US" dirty="0" smtClean="0">
                <a:solidFill>
                  <a:srgbClr val="0000FF"/>
                </a:solidFill>
              </a:rPr>
              <a:t>Next Generation (Gen IV) Fission Reactors</a:t>
            </a:r>
            <a:endParaRPr lang="en-US" dirty="0">
              <a:solidFill>
                <a:srgbClr val="0000FF"/>
              </a:solidFill>
            </a:endParaRPr>
          </a:p>
        </p:txBody>
      </p:sp>
      <p:sp>
        <p:nvSpPr>
          <p:cNvPr id="3" name="Content Placeholder 2"/>
          <p:cNvSpPr>
            <a:spLocks noGrp="1"/>
          </p:cNvSpPr>
          <p:nvPr>
            <p:ph idx="1"/>
          </p:nvPr>
        </p:nvSpPr>
        <p:spPr>
          <a:xfrm>
            <a:off x="628650" y="1825625"/>
            <a:ext cx="8271510" cy="4727575"/>
          </a:xfrm>
        </p:spPr>
        <p:txBody>
          <a:bodyPr/>
          <a:lstStyle/>
          <a:p>
            <a:pPr>
              <a:spcAft>
                <a:spcPts val="1200"/>
              </a:spcAft>
            </a:pPr>
            <a:r>
              <a:rPr lang="en-US" dirty="0" smtClean="0"/>
              <a:t>  </a:t>
            </a:r>
            <a:r>
              <a:rPr lang="en-US" sz="2800" dirty="0" smtClean="0"/>
              <a:t>One Example:  Molten Salt Reactors </a:t>
            </a:r>
          </a:p>
          <a:p>
            <a:pPr lvl="1">
              <a:spcAft>
                <a:spcPts val="900"/>
              </a:spcAft>
            </a:pPr>
            <a:r>
              <a:rPr lang="en-US" sz="2400" dirty="0"/>
              <a:t> </a:t>
            </a:r>
            <a:r>
              <a:rPr lang="en-US" sz="2400" dirty="0" smtClean="0"/>
              <a:t> Passively safe</a:t>
            </a:r>
          </a:p>
          <a:p>
            <a:pPr lvl="1">
              <a:spcAft>
                <a:spcPts val="900"/>
              </a:spcAft>
            </a:pPr>
            <a:r>
              <a:rPr lang="en-US" sz="2400" dirty="0"/>
              <a:t> </a:t>
            </a:r>
            <a:r>
              <a:rPr lang="en-US" sz="2400" dirty="0" smtClean="0"/>
              <a:t> Can </a:t>
            </a:r>
            <a:r>
              <a:rPr lang="en-US" sz="2400" dirty="0" smtClean="0"/>
              <a:t>run on</a:t>
            </a:r>
            <a:r>
              <a:rPr lang="en-US" sz="2400" dirty="0" smtClean="0"/>
              <a:t> </a:t>
            </a:r>
            <a:r>
              <a:rPr lang="en-US" sz="2400" dirty="0" smtClean="0"/>
              <a:t>nuclear waste from </a:t>
            </a:r>
            <a:r>
              <a:rPr lang="en-US" sz="2400" dirty="0" smtClean="0"/>
              <a:t>Light Water Reactors</a:t>
            </a:r>
            <a:endParaRPr lang="en-US" sz="2400" dirty="0" smtClean="0"/>
          </a:p>
          <a:p>
            <a:pPr lvl="1">
              <a:spcAft>
                <a:spcPts val="900"/>
              </a:spcAft>
            </a:pPr>
            <a:r>
              <a:rPr lang="en-US" sz="2400" dirty="0"/>
              <a:t> </a:t>
            </a:r>
            <a:r>
              <a:rPr lang="en-US" sz="2400" dirty="0" smtClean="0"/>
              <a:t> Operate at ambient pressure</a:t>
            </a:r>
          </a:p>
          <a:p>
            <a:pPr lvl="1">
              <a:spcAft>
                <a:spcPts val="900"/>
              </a:spcAft>
            </a:pPr>
            <a:r>
              <a:rPr lang="en-US" sz="2400" dirty="0"/>
              <a:t> </a:t>
            </a:r>
            <a:r>
              <a:rPr lang="en-US" sz="2400" dirty="0" smtClean="0"/>
              <a:t> Can run on thorium; unsuitable for weapons</a:t>
            </a:r>
          </a:p>
          <a:p>
            <a:pPr lvl="1">
              <a:spcAft>
                <a:spcPts val="900"/>
              </a:spcAft>
            </a:pPr>
            <a:r>
              <a:rPr lang="en-US" sz="2400" dirty="0"/>
              <a:t> </a:t>
            </a:r>
            <a:r>
              <a:rPr lang="en-US" sz="2400" dirty="0" smtClean="0"/>
              <a:t> </a:t>
            </a:r>
            <a:r>
              <a:rPr lang="en-US" sz="2400" dirty="0"/>
              <a:t>E</a:t>
            </a:r>
            <a:r>
              <a:rPr lang="en-US" sz="2400" dirty="0" smtClean="0"/>
              <a:t>stimated plant lifetime &gt; 80 years</a:t>
            </a:r>
            <a:endParaRPr lang="en-US" sz="2400" dirty="0"/>
          </a:p>
        </p:txBody>
      </p:sp>
    </p:spTree>
    <p:extLst>
      <p:ext uri="{BB962C8B-B14F-4D97-AF65-F5344CB8AC3E}">
        <p14:creationId xmlns:p14="http://schemas.microsoft.com/office/powerpoint/2010/main" val="32489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Turning Electricity into Liquid Fuels</a:t>
            </a:r>
            <a:endParaRPr lang="en-US" dirty="0">
              <a:solidFill>
                <a:srgbClr val="0000FF"/>
              </a:solidFill>
            </a:endParaRPr>
          </a:p>
        </p:txBody>
      </p:sp>
      <p:sp>
        <p:nvSpPr>
          <p:cNvPr id="3" name="Content Placeholder 2"/>
          <p:cNvSpPr>
            <a:spLocks noGrp="1"/>
          </p:cNvSpPr>
          <p:nvPr>
            <p:ph idx="1"/>
          </p:nvPr>
        </p:nvSpPr>
        <p:spPr/>
        <p:txBody>
          <a:bodyPr/>
          <a:lstStyle/>
          <a:p>
            <a:pPr lvl="0"/>
            <a:r>
              <a:rPr lang="en-US" dirty="0" smtClean="0"/>
              <a:t> </a:t>
            </a:r>
            <a:r>
              <a:rPr lang="en-US" sz="2400" b="1" dirty="0"/>
              <a:t>E-CEM (Electrolytic Cation Exchange </a:t>
            </a:r>
            <a:r>
              <a:rPr lang="en-US" sz="2400" b="1" dirty="0" smtClean="0"/>
              <a:t>Module)</a:t>
            </a:r>
          </a:p>
          <a:p>
            <a:pPr lvl="1">
              <a:spcBef>
                <a:spcPts val="1200"/>
              </a:spcBef>
            </a:pPr>
            <a:r>
              <a:rPr lang="en-US" sz="2400" dirty="0" smtClean="0"/>
              <a:t> Developed </a:t>
            </a:r>
            <a:r>
              <a:rPr lang="en-US" sz="2400" dirty="0"/>
              <a:t>by U.S. </a:t>
            </a:r>
            <a:r>
              <a:rPr lang="en-US" sz="2400" dirty="0" smtClean="0"/>
              <a:t>Navy</a:t>
            </a:r>
          </a:p>
          <a:p>
            <a:pPr lvl="1">
              <a:spcBef>
                <a:spcPts val="1200"/>
              </a:spcBef>
            </a:pPr>
            <a:r>
              <a:rPr lang="en-US" sz="2400" dirty="0" smtClean="0"/>
              <a:t> Uses </a:t>
            </a:r>
            <a:r>
              <a:rPr lang="en-US" sz="2400" dirty="0"/>
              <a:t>electricity to synthesize liquid fuel from CO</a:t>
            </a:r>
            <a:r>
              <a:rPr lang="en-US" sz="2400" baseline="-25000" dirty="0"/>
              <a:t>2</a:t>
            </a:r>
            <a:r>
              <a:rPr lang="en-US" sz="2400" dirty="0"/>
              <a:t> in </a:t>
            </a:r>
            <a:r>
              <a:rPr lang="en-US" sz="2400" dirty="0" smtClean="0"/>
              <a:t>	seawater </a:t>
            </a:r>
            <a:r>
              <a:rPr lang="en-US" sz="2400" dirty="0"/>
              <a:t>and electrolysis to get H</a:t>
            </a:r>
            <a:r>
              <a:rPr lang="en-US" sz="2400" baseline="-25000" dirty="0"/>
              <a:t>2</a:t>
            </a:r>
            <a:r>
              <a:rPr lang="en-US" sz="2400" dirty="0"/>
              <a:t>, then combined </a:t>
            </a:r>
            <a:r>
              <a:rPr lang="en-US" sz="2400" dirty="0" smtClean="0"/>
              <a:t>	into hydrocarbons</a:t>
            </a:r>
          </a:p>
          <a:p>
            <a:pPr lvl="1">
              <a:spcBef>
                <a:spcPts val="1200"/>
              </a:spcBef>
            </a:pPr>
            <a:r>
              <a:rPr lang="en-US" sz="2400" dirty="0" smtClean="0"/>
              <a:t> Carbon-neutral</a:t>
            </a:r>
          </a:p>
          <a:p>
            <a:pPr lvl="1">
              <a:spcBef>
                <a:spcPts val="1200"/>
              </a:spcBef>
            </a:pPr>
            <a:r>
              <a:rPr lang="en-US" sz="2400" dirty="0" smtClean="0"/>
              <a:t> Can </a:t>
            </a:r>
            <a:r>
              <a:rPr lang="en-US" sz="2400" dirty="0"/>
              <a:t>be done for $3-6 per gallon. </a:t>
            </a:r>
          </a:p>
          <a:p>
            <a:pPr marL="0" indent="0">
              <a:buNone/>
            </a:pPr>
            <a:endParaRPr lang="en-US" dirty="0"/>
          </a:p>
        </p:txBody>
      </p:sp>
    </p:spTree>
    <p:extLst>
      <p:ext uri="{BB962C8B-B14F-4D97-AF65-F5344CB8AC3E}">
        <p14:creationId xmlns:p14="http://schemas.microsoft.com/office/powerpoint/2010/main" val="353768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Earth’s climate is strongly bounded but shows strong sensitivity within the bounds</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Climate science dates back well into the 19</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century and is well established</a:t>
            </a: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17638"/>
            <a:ext cx="8229600" cy="5308282"/>
          </a:xfrm>
        </p:spPr>
        <p:txBody>
          <a:bodyPr>
            <a:normAutofit fontScale="77500" lnSpcReduction="20000"/>
          </a:bodyPr>
          <a:lstStyle/>
          <a:p>
            <a:pPr>
              <a:buSzPct val="70000"/>
              <a:buBlip>
                <a:blip r:embed="rId2"/>
              </a:buBlip>
            </a:pPr>
            <a:r>
              <a:rPr lang="en-US" dirty="0" smtClean="0">
                <a:latin typeface="Arial" pitchFamily="34" charset="0"/>
                <a:cs typeface="Arial" pitchFamily="34" charset="0"/>
              </a:rPr>
              <a:t>Earth’s greenhouse effect triples the amount of radiation absorbed by the surface though it is regulated by trace gases comprising no more than 0.04% of the mass of the atmosphere. The concentration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has increased by ~45% since the dawn of the industrial revolution</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Beginning with the calculations of Arrhenius more than 100 years ago, simple models predict an increase in global mean surface temperature of around 3 </a:t>
            </a:r>
            <a:r>
              <a:rPr lang="en-US" baseline="30000" dirty="0" err="1" smtClean="0">
                <a:latin typeface="Arial" pitchFamily="34" charset="0"/>
                <a:cs typeface="Arial" pitchFamily="34" charset="0"/>
              </a:rPr>
              <a:t>o</a:t>
            </a:r>
            <a:r>
              <a:rPr lang="en-US" dirty="0" err="1" smtClean="0">
                <a:latin typeface="Arial" pitchFamily="34" charset="0"/>
                <a:cs typeface="Arial" pitchFamily="34" charset="0"/>
              </a:rPr>
              <a:t>C</a:t>
            </a:r>
            <a:r>
              <a:rPr lang="en-US" dirty="0" smtClean="0">
                <a:latin typeface="Arial" pitchFamily="34" charset="0"/>
                <a:cs typeface="Arial" pitchFamily="34" charset="0"/>
              </a:rPr>
              <a:t> for each doubling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These are consistent with the results of global climate models</a:t>
            </a:r>
          </a:p>
          <a:p>
            <a:pPr>
              <a:buSzPct val="70000"/>
              <a:buBlip>
                <a:blip r:embed="rId2"/>
              </a:buBlip>
            </a:pPr>
            <a:endParaRPr lang="en-US" dirty="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Long atmospheric lifetime (~1000 years) of </a:t>
            </a: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smtClean="0">
                <a:latin typeface="Arial" pitchFamily="34" charset="0"/>
                <a:cs typeface="Arial" pitchFamily="34" charset="0"/>
              </a:rPr>
              <a:t> limits window of time in which serious risks could be curtailed</a:t>
            </a:r>
          </a:p>
          <a:p>
            <a:pPr>
              <a:buSzPct val="70000"/>
              <a:buNone/>
            </a:pPr>
            <a:endParaRPr lang="en-US" dirty="0"/>
          </a:p>
        </p:txBody>
      </p:sp>
    </p:spTree>
    <p:extLst>
      <p:ext uri="{BB962C8B-B14F-4D97-AF65-F5344CB8AC3E}">
        <p14:creationId xmlns:p14="http://schemas.microsoft.com/office/powerpoint/2010/main" val="1728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58"/>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17638"/>
            <a:ext cx="8229600" cy="5308282"/>
          </a:xfrm>
        </p:spPr>
        <p:txBody>
          <a:bodyPr>
            <a:normAutofit lnSpcReduction="10000"/>
          </a:bodyPr>
          <a:lstStyle/>
          <a:p>
            <a:pPr>
              <a:buSzPct val="70000"/>
              <a:buBlip>
                <a:blip r:embed="rId2"/>
              </a:buBlip>
            </a:pPr>
            <a:r>
              <a:rPr lang="en-US" dirty="0" smtClean="0">
                <a:latin typeface="Arial" pitchFamily="34" charset="0"/>
                <a:cs typeface="Arial" pitchFamily="34" charset="0"/>
              </a:rPr>
              <a:t>Solar, wind, and </a:t>
            </a:r>
            <a:r>
              <a:rPr lang="en-US" dirty="0" smtClean="0">
                <a:latin typeface="Arial" pitchFamily="34" charset="0"/>
                <a:cs typeface="Arial" pitchFamily="34" charset="0"/>
              </a:rPr>
              <a:t>especially next-gen </a:t>
            </a:r>
            <a:r>
              <a:rPr lang="en-US" dirty="0" smtClean="0">
                <a:latin typeface="Arial" pitchFamily="34" charset="0"/>
                <a:cs typeface="Arial" pitchFamily="34" charset="0"/>
              </a:rPr>
              <a:t>fission can replace existing power generation infrastructure in </a:t>
            </a:r>
            <a:r>
              <a:rPr lang="en-US" dirty="0" smtClean="0">
                <a:latin typeface="Arial" pitchFamily="34" charset="0"/>
                <a:cs typeface="Arial" pitchFamily="34" charset="0"/>
              </a:rPr>
              <a:t>10-20 years</a:t>
            </a:r>
            <a:endParaRPr lang="en-US" dirty="0" smtClean="0">
              <a:latin typeface="Arial" pitchFamily="34" charset="0"/>
              <a:cs typeface="Arial" pitchFamily="34" charset="0"/>
            </a:endParaRP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We will eventually need to do this anyway. Why not start now?</a:t>
            </a:r>
          </a:p>
          <a:p>
            <a:pPr marL="0" indent="0">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Real economics:  </a:t>
            </a:r>
            <a:r>
              <a:rPr lang="en-US" dirty="0" smtClean="0">
                <a:latin typeface="Arial" pitchFamily="34" charset="0"/>
                <a:cs typeface="Arial" pitchFamily="34" charset="0"/>
              </a:rPr>
              <a:t>20 </a:t>
            </a:r>
            <a:r>
              <a:rPr lang="en-US" dirty="0" smtClean="0">
                <a:latin typeface="Arial" pitchFamily="34" charset="0"/>
                <a:cs typeface="Arial" pitchFamily="34" charset="0"/>
              </a:rPr>
              <a:t>years from now, will we be selling clean energy technology to China and India, or buying it from them?</a:t>
            </a:r>
            <a:endParaRPr lang="en-US" dirty="0">
              <a:latin typeface="Arial" pitchFamily="34" charset="0"/>
              <a:cs typeface="Arial" pitchFamily="34" charset="0"/>
            </a:endParaRPr>
          </a:p>
          <a:p>
            <a:pPr>
              <a:buSzPct val="70000"/>
              <a:buNone/>
            </a:pPr>
            <a:endParaRPr lang="en-US" dirty="0"/>
          </a:p>
        </p:txBody>
      </p:sp>
    </p:spTree>
    <p:extLst>
      <p:ext uri="{BB962C8B-B14F-4D97-AF65-F5344CB8AC3E}">
        <p14:creationId xmlns:p14="http://schemas.microsoft.com/office/powerpoint/2010/main" val="38725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13598"/>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1166312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 y="851327"/>
            <a:ext cx="8534400" cy="3416320"/>
          </a:xfrm>
          <a:prstGeom prst="rect">
            <a:avLst/>
          </a:prstGeom>
        </p:spPr>
        <p:txBody>
          <a:bodyPr wrap="square">
            <a:spAutoFit/>
          </a:bodyPr>
          <a:lstStyle/>
          <a:p>
            <a:r>
              <a:rPr lang="en-US" b="1" u="sng" dirty="0"/>
              <a:t>Energy Source</a:t>
            </a:r>
            <a:r>
              <a:rPr lang="en-US" dirty="0"/>
              <a:t>              </a:t>
            </a:r>
            <a:r>
              <a:rPr lang="en-US" dirty="0" smtClean="0"/>
              <a:t>  </a:t>
            </a:r>
            <a:r>
              <a:rPr lang="en-US" dirty="0"/>
              <a:t> </a:t>
            </a:r>
            <a:r>
              <a:rPr lang="en-US" dirty="0" smtClean="0"/>
              <a:t>   </a:t>
            </a:r>
            <a:r>
              <a:rPr lang="en-US" b="1" u="sng" dirty="0" smtClean="0"/>
              <a:t>Mortality </a:t>
            </a:r>
            <a:r>
              <a:rPr lang="en-US" b="1" u="sng" dirty="0"/>
              <a:t>Rate (deaths/</a:t>
            </a:r>
            <a:r>
              <a:rPr lang="en-US" b="1" u="sng" dirty="0" err="1"/>
              <a:t>trillionkWhr</a:t>
            </a:r>
            <a:r>
              <a:rPr lang="en-US" b="1" u="sng" dirty="0" smtClean="0"/>
              <a:t>)</a:t>
            </a:r>
          </a:p>
          <a:p>
            <a:endParaRPr lang="en-US" b="1" u="sng" dirty="0"/>
          </a:p>
          <a:p>
            <a:r>
              <a:rPr lang="en-US" dirty="0"/>
              <a:t>Coal – global average         170,000    (50% global electricity)</a:t>
            </a:r>
          </a:p>
          <a:p>
            <a:r>
              <a:rPr lang="en-US" dirty="0"/>
              <a:t>Coal – China                         280,000 </a:t>
            </a:r>
            <a:r>
              <a:rPr lang="en-US" dirty="0" smtClean="0"/>
              <a:t> </a:t>
            </a:r>
            <a:r>
              <a:rPr lang="en-US" dirty="0"/>
              <a:t>  (75% China’s electricity)</a:t>
            </a:r>
          </a:p>
          <a:p>
            <a:r>
              <a:rPr lang="en-US" dirty="0"/>
              <a:t>Coal – U.S.                               15,000    (44% U.S. electricity)</a:t>
            </a:r>
          </a:p>
          <a:p>
            <a:r>
              <a:rPr lang="en-US" dirty="0"/>
              <a:t>Oil </a:t>
            </a:r>
            <a:r>
              <a:rPr lang="en-US" dirty="0" smtClean="0"/>
              <a:t> (electricity) </a:t>
            </a:r>
            <a:r>
              <a:rPr lang="en-US" dirty="0"/>
              <a:t>                      36,000    (36% of energy, 8% of </a:t>
            </a:r>
            <a:r>
              <a:rPr lang="en-US" dirty="0" smtClean="0"/>
              <a:t>Natural </a:t>
            </a:r>
            <a:r>
              <a:rPr lang="en-US" dirty="0"/>
              <a:t>Gas                             </a:t>
            </a:r>
            <a:r>
              <a:rPr lang="en-US" dirty="0" smtClean="0"/>
              <a:t>              </a:t>
            </a:r>
            <a:r>
              <a:rPr lang="en-US" dirty="0"/>
              <a:t>  </a:t>
            </a:r>
            <a:r>
              <a:rPr lang="en-US" dirty="0" smtClean="0"/>
              <a:t>4,000</a:t>
            </a:r>
            <a:r>
              <a:rPr lang="en-US" dirty="0"/>
              <a:t>    (20% global electricity)</a:t>
            </a:r>
          </a:p>
          <a:p>
            <a:r>
              <a:rPr lang="en-US" dirty="0"/>
              <a:t>Biofuel/Biomass                    24,000    (21% global energy)</a:t>
            </a:r>
          </a:p>
          <a:p>
            <a:r>
              <a:rPr lang="en-US" dirty="0"/>
              <a:t>Solar (rooftop)                            </a:t>
            </a:r>
            <a:r>
              <a:rPr lang="en-US" dirty="0" smtClean="0"/>
              <a:t>440</a:t>
            </a:r>
            <a:r>
              <a:rPr lang="en-US" dirty="0"/>
              <a:t> </a:t>
            </a:r>
            <a:r>
              <a:rPr lang="en-US" dirty="0" smtClean="0"/>
              <a:t> </a:t>
            </a:r>
            <a:r>
              <a:rPr lang="en-US" dirty="0"/>
              <a:t>   (&lt; 1% global electricity)</a:t>
            </a:r>
          </a:p>
          <a:p>
            <a:r>
              <a:rPr lang="en-US" dirty="0"/>
              <a:t>Wind                                            </a:t>
            </a:r>
            <a:r>
              <a:rPr lang="en-US" dirty="0" smtClean="0"/>
              <a:t> 150</a:t>
            </a:r>
            <a:r>
              <a:rPr lang="en-US" dirty="0"/>
              <a:t>    (~ 1% global electricity)</a:t>
            </a:r>
          </a:p>
          <a:p>
            <a:r>
              <a:rPr lang="en-US" dirty="0"/>
              <a:t>Hydro – global average          1,400    (15% global electricity)</a:t>
            </a:r>
          </a:p>
          <a:p>
            <a:r>
              <a:rPr lang="en-US" dirty="0"/>
              <a:t>Nuclear – global average            90    (17%  global electricity w/</a:t>
            </a:r>
            <a:r>
              <a:rPr lang="en-US" dirty="0" err="1"/>
              <a:t>Chern&amp;Fukush</a:t>
            </a:r>
            <a:r>
              <a:rPr lang="en-US" dirty="0"/>
              <a:t>)</a:t>
            </a:r>
          </a:p>
        </p:txBody>
      </p:sp>
    </p:spTree>
    <p:extLst>
      <p:ext uri="{BB962C8B-B14F-4D97-AF65-F5344CB8AC3E}">
        <p14:creationId xmlns:p14="http://schemas.microsoft.com/office/powerpoint/2010/main" val="417947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logs.de/klimalounge/files/had4_v2_g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86715"/>
            <a:ext cx="7403465" cy="51380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694" y="5830391"/>
            <a:ext cx="8185786" cy="646331"/>
          </a:xfrm>
          <a:prstGeom prst="rect">
            <a:avLst/>
          </a:prstGeom>
        </p:spPr>
        <p:txBody>
          <a:bodyPr wrap="square">
            <a:spAutoFit/>
          </a:bodyPr>
          <a:lstStyle/>
          <a:p>
            <a:r>
              <a:rPr lang="en-US" dirty="0"/>
              <a:t>Global temperature (annual values) in the data from NASA GISS (orange) and from </a:t>
            </a:r>
            <a:r>
              <a:rPr lang="en-US" dirty="0" err="1"/>
              <a:t>Cowtan</a:t>
            </a:r>
            <a:r>
              <a:rPr lang="en-US" dirty="0"/>
              <a:t> &amp; Way (blue), i.e. HadCRUT4 with interpolated data gaps. </a:t>
            </a:r>
          </a:p>
        </p:txBody>
      </p:sp>
    </p:spTree>
    <p:extLst>
      <p:ext uri="{BB962C8B-B14F-4D97-AF65-F5344CB8AC3E}">
        <p14:creationId xmlns:p14="http://schemas.microsoft.com/office/powerpoint/2010/main" val="211724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smtClean="0"/>
              <a:t>  Polar radiative forcing:  10 W/m</a:t>
            </a:r>
            <a:r>
              <a:rPr lang="en-US" sz="2000" baseline="30000" dirty="0" smtClean="0"/>
              <a:t>2</a:t>
            </a:r>
            <a:r>
              <a:rPr lang="en-US" sz="2000" dirty="0" smtClean="0"/>
              <a:t>    (</a:t>
            </a:r>
            <a:r>
              <a:rPr lang="en-US" sz="2000" dirty="0"/>
              <a:t>4 </a:t>
            </a:r>
            <a:r>
              <a:rPr lang="en-US" sz="2000" dirty="0" smtClean="0"/>
              <a:t>W/m</a:t>
            </a:r>
            <a:r>
              <a:rPr lang="en-US" sz="1800" baseline="30000" dirty="0" smtClean="0"/>
              <a:t>2</a:t>
            </a:r>
            <a:r>
              <a:rPr lang="en-US" sz="1800" dirty="0" smtClean="0"/>
              <a:t> for 2 x CO</a:t>
            </a:r>
            <a:r>
              <a:rPr lang="en-US" sz="1800" baseline="-25000" dirty="0" smtClean="0"/>
              <a:t>2</a:t>
            </a:r>
            <a:r>
              <a:rPr lang="en-US" sz="1800" dirty="0" smtClean="0"/>
              <a:t>)</a:t>
            </a:r>
            <a:endParaRPr lang="en-US" sz="2000" baseline="30000" dirty="0" smtClean="0"/>
          </a:p>
          <a:p>
            <a:r>
              <a:rPr lang="en-US" sz="2000" baseline="30000" dirty="0"/>
              <a:t> </a:t>
            </a:r>
            <a:r>
              <a:rPr lang="en-US" sz="2000" baseline="30000" dirty="0" smtClean="0"/>
              <a:t>  </a:t>
            </a:r>
            <a:r>
              <a:rPr lang="en-US" sz="2000" dirty="0" smtClean="0"/>
              <a:t>Global mean temperature fluctuation:  ~5 C</a:t>
            </a:r>
            <a:endParaRPr lang="en-US" sz="2000" dirty="0"/>
          </a:p>
        </p:txBody>
      </p: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3811861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logs.de/klimalounge/files/gistemp_nino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 y="1686877"/>
            <a:ext cx="85725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801" y="5077778"/>
            <a:ext cx="7823834" cy="646331"/>
          </a:xfrm>
          <a:prstGeom prst="rect">
            <a:avLst/>
          </a:prstGeom>
        </p:spPr>
        <p:txBody>
          <a:bodyPr wrap="square">
            <a:spAutoFit/>
          </a:bodyPr>
          <a:lstStyle/>
          <a:p>
            <a:r>
              <a:rPr lang="en-US" dirty="0"/>
              <a:t>The GISS data, with El Niño and La Niña conditions highlighted. Neutral years like 2013 are gray. </a:t>
            </a:r>
            <a:endParaRPr lang="en-US" dirty="0">
              <a:effectLst/>
            </a:endParaRPr>
          </a:p>
        </p:txBody>
      </p:sp>
    </p:spTree>
    <p:extLst>
      <p:ext uri="{BB962C8B-B14F-4D97-AF65-F5344CB8AC3E}">
        <p14:creationId xmlns:p14="http://schemas.microsoft.com/office/powerpoint/2010/main" val="2709542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ino trend ENSO volcanic rem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9" y="908654"/>
            <a:ext cx="7306274" cy="4763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5200" y="5528427"/>
            <a:ext cx="7160883" cy="923330"/>
          </a:xfrm>
          <a:prstGeom prst="rect">
            <a:avLst/>
          </a:prstGeom>
        </p:spPr>
        <p:txBody>
          <a:bodyPr wrap="square">
            <a:spAutoFit/>
          </a:bodyPr>
          <a:lstStyle/>
          <a:p>
            <a:r>
              <a:rPr lang="en-US" dirty="0" smtClean="0"/>
              <a:t>Adjusted </a:t>
            </a:r>
            <a:r>
              <a:rPr lang="en-US" dirty="0"/>
              <a:t>annual average temperature data with the estimated impact of El Niño, volcanic eruptions, solar variation, and the residual annual cycle </a:t>
            </a:r>
            <a:r>
              <a:rPr lang="en-US" dirty="0" smtClean="0"/>
              <a:t>removed.</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8907" y="441007"/>
            <a:ext cx="6448425" cy="4391025"/>
          </a:xfrm>
          <a:prstGeom prst="rect">
            <a:avLst/>
          </a:prstGeom>
        </p:spPr>
      </p:pic>
      <p:sp>
        <p:nvSpPr>
          <p:cNvPr id="3" name="Rectangle 2"/>
          <p:cNvSpPr/>
          <p:nvPr/>
        </p:nvSpPr>
        <p:spPr>
          <a:xfrm>
            <a:off x="1249680" y="5122317"/>
            <a:ext cx="7162800" cy="1200329"/>
          </a:xfrm>
          <a:prstGeom prst="rect">
            <a:avLst/>
          </a:prstGeom>
        </p:spPr>
        <p:txBody>
          <a:bodyPr wrap="square">
            <a:spAutoFit/>
          </a:bodyPr>
          <a:lstStyle/>
          <a:p>
            <a:r>
              <a:rPr lang="en-US" dirty="0"/>
              <a:t>Figure 1: Average global temperature surface anomaly multi-model mean from CMIP5 (green) and as measured by the NASA Goddard Institute for Space Studies (GISS black).  Most of this figure is a </a:t>
            </a:r>
            <a:r>
              <a:rPr lang="en-US" dirty="0" err="1"/>
              <a:t>hindcast</a:t>
            </a:r>
            <a:r>
              <a:rPr lang="en-US" dirty="0"/>
              <a:t> of models fitting past temperature data.</a:t>
            </a:r>
          </a:p>
        </p:txBody>
      </p:sp>
    </p:spTree>
    <p:extLst>
      <p:ext uri="{BB962C8B-B14F-4D97-AF65-F5344CB8AC3E}">
        <p14:creationId xmlns:p14="http://schemas.microsoft.com/office/powerpoint/2010/main" val="1185889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midt model-data 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81080"/>
            <a:ext cx="6478906" cy="5416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0" y="5597445"/>
            <a:ext cx="6492240" cy="923330"/>
          </a:xfrm>
          <a:prstGeom prst="rect">
            <a:avLst/>
          </a:prstGeom>
        </p:spPr>
        <p:txBody>
          <a:bodyPr wrap="square">
            <a:spAutoFit/>
          </a:bodyPr>
          <a:lstStyle/>
          <a:p>
            <a:r>
              <a:rPr lang="en-US" dirty="0"/>
              <a:t>Figure 2: 2007 IPCC report model ensemble mean (black) and 95% individual model run envelope (grey) vs. surface temperature </a:t>
            </a:r>
            <a:r>
              <a:rPr lang="en-US" dirty="0" smtClean="0"/>
              <a:t>anomaly </a:t>
            </a:r>
            <a:r>
              <a:rPr lang="en-US" dirty="0"/>
              <a:t>from GISS (blue), NOAA (yellow), and HadCRUT3 (red).</a:t>
            </a:r>
          </a:p>
        </p:txBody>
      </p:sp>
    </p:spTree>
    <p:extLst>
      <p:ext uri="{BB962C8B-B14F-4D97-AF65-F5344CB8AC3E}">
        <p14:creationId xmlns:p14="http://schemas.microsoft.com/office/powerpoint/2010/main" val="1130499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240" y="170180"/>
            <a:ext cx="5471160" cy="2735580"/>
          </a:xfrm>
          <a:prstGeom prst="rect">
            <a:avLst/>
          </a:prstGeom>
        </p:spPr>
      </p:pic>
      <p:sp>
        <p:nvSpPr>
          <p:cNvPr id="3" name="Rectangle 2"/>
          <p:cNvSpPr/>
          <p:nvPr/>
        </p:nvSpPr>
        <p:spPr>
          <a:xfrm>
            <a:off x="731520" y="2828836"/>
            <a:ext cx="6126480" cy="923330"/>
          </a:xfrm>
          <a:prstGeom prst="rect">
            <a:avLst/>
          </a:prstGeom>
        </p:spPr>
        <p:txBody>
          <a:bodyPr wrap="square">
            <a:spAutoFit/>
          </a:bodyPr>
          <a:lstStyle/>
          <a:p>
            <a:r>
              <a:rPr lang="en-US" dirty="0"/>
              <a:t>Figure 5: 1970-1990 aerosol loading of the atmosphere over the lower 48 United States and estimated associated surface air temperature change.</a:t>
            </a:r>
          </a:p>
        </p:txBody>
      </p:sp>
      <p:pic>
        <p:nvPicPr>
          <p:cNvPr id="4" name="Picture 3"/>
          <p:cNvPicPr>
            <a:picLocks noChangeAspect="1"/>
          </p:cNvPicPr>
          <p:nvPr/>
        </p:nvPicPr>
        <p:blipFill>
          <a:blip r:embed="rId4"/>
          <a:stretch>
            <a:fillRect/>
          </a:stretch>
        </p:blipFill>
        <p:spPr>
          <a:xfrm>
            <a:off x="731520" y="4010522"/>
            <a:ext cx="4800600" cy="2400300"/>
          </a:xfrm>
          <a:prstGeom prst="rect">
            <a:avLst/>
          </a:prstGeom>
        </p:spPr>
      </p:pic>
      <p:sp>
        <p:nvSpPr>
          <p:cNvPr id="5" name="Rectangle 4"/>
          <p:cNvSpPr/>
          <p:nvPr/>
        </p:nvSpPr>
        <p:spPr>
          <a:xfrm>
            <a:off x="5750560" y="4702046"/>
            <a:ext cx="3393440" cy="1200329"/>
          </a:xfrm>
          <a:prstGeom prst="rect">
            <a:avLst/>
          </a:prstGeom>
        </p:spPr>
        <p:txBody>
          <a:bodyPr wrap="square">
            <a:spAutoFit/>
          </a:bodyPr>
          <a:lstStyle/>
          <a:p>
            <a:r>
              <a:rPr lang="en-US" dirty="0"/>
              <a:t>Figure 6: Observed total surface temperature change over the lower 48 United States from 1930 to 1990.</a:t>
            </a:r>
          </a:p>
        </p:txBody>
      </p:sp>
    </p:spTree>
    <p:extLst>
      <p:ext uri="{BB962C8B-B14F-4D97-AF65-F5344CB8AC3E}">
        <p14:creationId xmlns:p14="http://schemas.microsoft.com/office/powerpoint/2010/main" val="1575403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extLst>
      <p:ext uri="{BB962C8B-B14F-4D97-AF65-F5344CB8AC3E}">
        <p14:creationId xmlns:p14="http://schemas.microsoft.com/office/powerpoint/2010/main" val="2581938418"/>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71450"/>
            <a:ext cx="7886700" cy="1325563"/>
          </a:xfrm>
        </p:spPr>
        <p:txBody>
          <a:bodyPr>
            <a:normAutofit/>
          </a:bodyPr>
          <a:lstStyle/>
          <a:p>
            <a:pPr algn="ct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solidFill>
                  <a:prstClr val="black"/>
                </a:solidFill>
              </a:rPr>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solidFill>
                  <a:prstClr val="black"/>
                </a:solidFill>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solidFill>
                  <a:prstClr val="black"/>
                </a:solidFill>
              </a:rPr>
              <a:t>“Hockey Stick”</a:t>
            </a:r>
            <a:endParaRPr lang="en-US" sz="2000" dirty="0">
              <a:solidFill>
                <a:prstClr val="black"/>
              </a:solidFill>
            </a:endParaRPr>
          </a:p>
        </p:txBody>
      </p:sp>
    </p:spTree>
    <p:extLst>
      <p:ext uri="{BB962C8B-B14F-4D97-AF65-F5344CB8AC3E}">
        <p14:creationId xmlns:p14="http://schemas.microsoft.com/office/powerpoint/2010/main" val="952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3" r="864" b="2189"/>
          <a:stretch/>
        </p:blipFill>
        <p:spPr>
          <a:xfrm>
            <a:off x="397829" y="1422400"/>
            <a:ext cx="8587280" cy="4257040"/>
          </a:xfrm>
          <a:prstGeom prst="rect">
            <a:avLst/>
          </a:prstGeom>
        </p:spPr>
      </p:pic>
      <p:sp>
        <p:nvSpPr>
          <p:cNvPr id="5" name="Title 4"/>
          <p:cNvSpPr>
            <a:spLocks noGrp="1"/>
          </p:cNvSpPr>
          <p:nvPr>
            <p:ph type="title"/>
          </p:nvPr>
        </p:nvSpPr>
        <p:spPr/>
        <p:txBody>
          <a:bodyPr/>
          <a:lstStyle/>
          <a:p>
            <a:r>
              <a:rPr lang="en-US" dirty="0" smtClean="0"/>
              <a:t>Renewables Require </a:t>
            </a:r>
            <a:r>
              <a:rPr lang="en-US" dirty="0" err="1" smtClean="0"/>
              <a:t>Baseload</a:t>
            </a:r>
            <a:endParaRPr lang="en-US" dirty="0"/>
          </a:p>
        </p:txBody>
      </p:sp>
    </p:spTree>
    <p:extLst>
      <p:ext uri="{BB962C8B-B14F-4D97-AF65-F5344CB8AC3E}">
        <p14:creationId xmlns:p14="http://schemas.microsoft.com/office/powerpoint/2010/main" val="4185248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deployed on 15-25 year time scale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 y="2252578"/>
            <a:ext cx="8505825" cy="3436069"/>
          </a:xfrm>
          <a:prstGeom prst="rect">
            <a:avLst/>
          </a:prstGeom>
        </p:spPr>
      </p:pic>
    </p:spTree>
    <p:extLst>
      <p:ext uri="{BB962C8B-B14F-4D97-AF65-F5344CB8AC3E}">
        <p14:creationId xmlns:p14="http://schemas.microsoft.com/office/powerpoint/2010/main" val="34006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751826" cy="2773362"/>
          </a:xfrm>
        </p:spPr>
        <p:txBody>
          <a:bodyPr>
            <a:normAutofit/>
          </a:bodyPr>
          <a:lstStyle/>
          <a:p>
            <a:pPr algn="ctr" eaLnBrk="1" hangingPunct="1">
              <a:defRPr/>
            </a:pP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Forcing by Orbital Variations (1912)</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b="1">
                <a:solidFill>
                  <a:prstClr val="black"/>
                </a:solidFill>
              </a:rPr>
              <a:t>Milutin Milanković, 1879-1958</a:t>
            </a:r>
            <a:endParaRPr lang="en-US">
              <a:solidFill>
                <a:prstClr val="black"/>
              </a:solidFill>
            </a:endParaRPr>
          </a:p>
        </p:txBody>
      </p:sp>
    </p:spTree>
    <p:extLst>
      <p:ext uri="{BB962C8B-B14F-4D97-AF65-F5344CB8AC3E}">
        <p14:creationId xmlns:p14="http://schemas.microsoft.com/office/powerpoint/2010/main" val="15389490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393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solidFill>
                  <a:prstClr val="black"/>
                </a:solidFill>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381000" y="304800"/>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25605" name="TextBox 6"/>
          <p:cNvSpPr txBox="1">
            <a:spLocks noChangeArrowheads="1"/>
          </p:cNvSpPr>
          <p:nvPr/>
        </p:nvSpPr>
        <p:spPr bwMode="auto">
          <a:xfrm>
            <a:off x="5486400" y="6096000"/>
            <a:ext cx="3352800" cy="369888"/>
          </a:xfrm>
          <a:prstGeom prst="rect">
            <a:avLst/>
          </a:prstGeom>
          <a:noFill/>
          <a:ln w="9525">
            <a:noFill/>
            <a:miter lim="800000"/>
            <a:headEnd/>
            <a:tailEnd/>
          </a:ln>
        </p:spPr>
        <p:txBody>
          <a:bodyPr>
            <a:spAutoFit/>
          </a:bodyPr>
          <a:lstStyle/>
          <a:p>
            <a:r>
              <a:rPr lang="en-US">
                <a:solidFill>
                  <a:prstClr val="black"/>
                </a:solidFill>
              </a:rPr>
              <a:t>P. Huybers, </a:t>
            </a:r>
            <a:r>
              <a:rPr lang="en-US" i="1">
                <a:solidFill>
                  <a:prstClr val="black"/>
                </a:solidFill>
              </a:rPr>
              <a:t>Science</a:t>
            </a:r>
            <a:r>
              <a:rPr lang="en-US">
                <a:solidFill>
                  <a:prstClr val="black"/>
                </a:solidFill>
              </a:rPr>
              <a:t>, 2006</a:t>
            </a:r>
          </a:p>
        </p:txBody>
      </p:sp>
      <p:sp>
        <p:nvSpPr>
          <p:cNvPr id="6" name="Rectangle 5"/>
          <p:cNvSpPr/>
          <p:nvPr/>
        </p:nvSpPr>
        <p:spPr>
          <a:xfrm>
            <a:off x="0" y="1295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3670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extLst>
      <p:ext uri="{BB962C8B-B14F-4D97-AF65-F5344CB8AC3E}">
        <p14:creationId xmlns:p14="http://schemas.microsoft.com/office/powerpoint/2010/main" val="244168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a:buSzPct val="70000"/>
              <a:buBlip>
                <a:blip r:embed="rId2"/>
              </a:buBlip>
            </a:pPr>
            <a:r>
              <a:rPr lang="en-US" sz="2800" b="1" dirty="0" smtClean="0">
                <a:solidFill>
                  <a:srgbClr val="0033CC"/>
                </a:solidFill>
              </a:rPr>
              <a:t> Oxygen </a:t>
            </a:r>
            <a:r>
              <a:rPr lang="en-US" sz="2800" b="1" dirty="0" smtClean="0">
                <a:solidFill>
                  <a:srgbClr val="0033CC"/>
                </a:solidFill>
              </a:rPr>
              <a:t>(O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a:t>
            </a:r>
            <a:r>
              <a:rPr lang="en-US" sz="2800" b="1" dirty="0" smtClean="0">
                <a:solidFill>
                  <a:srgbClr val="0033CC"/>
                </a:solidFill>
              </a:rPr>
              <a:t>	though </a:t>
            </a:r>
            <a:r>
              <a:rPr lang="en-US" sz="2800" b="1" dirty="0" smtClean="0">
                <a:solidFill>
                  <a:srgbClr val="0033CC"/>
                </a:solidFill>
              </a:rPr>
              <a:t>they make up ~99% of the atmosphere, </a:t>
            </a:r>
            <a:r>
              <a:rPr lang="en-US" sz="2800" b="1" dirty="0" smtClean="0">
                <a:solidFill>
                  <a:srgbClr val="0033CC"/>
                </a:solidFill>
              </a:rPr>
              <a:t>	are </a:t>
            </a:r>
            <a:r>
              <a:rPr lang="en-US" sz="2800" b="1" dirty="0" smtClean="0">
                <a:solidFill>
                  <a:srgbClr val="0033CC"/>
                </a:solidFill>
              </a:rPr>
              <a:t>almost entirely transparent to solar and </a:t>
            </a:r>
            <a:r>
              <a:rPr lang="en-US" sz="2800" b="1" dirty="0" smtClean="0">
                <a:solidFill>
                  <a:srgbClr val="0033CC"/>
                </a:solidFill>
              </a:rPr>
              <a:t>	terrestrial </a:t>
            </a:r>
            <a:r>
              <a:rPr lang="en-US" sz="2800" b="1" dirty="0" smtClean="0">
                <a:solidFill>
                  <a:srgbClr val="0033CC"/>
                </a:solidFill>
              </a:rPr>
              <a:t>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 Water </a:t>
            </a:r>
            <a:r>
              <a:rPr lang="en-US" sz="2800" b="1" dirty="0" smtClean="0">
                <a:solidFill>
                  <a:srgbClr val="0033CC"/>
                </a:solidFill>
              </a:rPr>
              <a:t>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a:t>
            </a:r>
            <a:r>
              <a:rPr lang="en-US" sz="2800" b="1" dirty="0" smtClean="0">
                <a:solidFill>
                  <a:srgbClr val="0033CC"/>
                </a:solidFill>
              </a:rPr>
              <a:t>	oxide </a:t>
            </a:r>
            <a:r>
              <a:rPr lang="en-US" sz="2800" b="1" dirty="0" smtClean="0">
                <a:solidFill>
                  <a:srgbClr val="0033CC"/>
                </a:solidFill>
              </a:rPr>
              <a:t>(N</a:t>
            </a:r>
            <a:r>
              <a:rPr lang="en-US" sz="2800" b="1" baseline="-25000" dirty="0" smtClean="0">
                <a:solidFill>
                  <a:srgbClr val="0033CC"/>
                </a:solidFill>
              </a:rPr>
              <a:t>2</a:t>
            </a:r>
            <a:r>
              <a:rPr lang="en-US" sz="2800" b="1" dirty="0" smtClean="0">
                <a:solidFill>
                  <a:srgbClr val="0033CC"/>
                </a:solidFill>
              </a:rPr>
              <a:t>O), and a handful of other trace gases </a:t>
            </a:r>
            <a:r>
              <a:rPr lang="en-US" sz="2800" b="1" dirty="0" smtClean="0">
                <a:solidFill>
                  <a:srgbClr val="0033CC"/>
                </a:solidFill>
              </a:rPr>
              <a:t>	make </a:t>
            </a:r>
            <a:r>
              <a:rPr lang="en-US" sz="2800" b="1" dirty="0" smtClean="0">
                <a:solidFill>
                  <a:srgbClr val="0033CC"/>
                </a:solidFill>
              </a:rPr>
              <a:t>the lower atmosphere nearly opaque to </a:t>
            </a:r>
            <a:r>
              <a:rPr lang="en-US" sz="2800" b="1" dirty="0" smtClean="0">
                <a:solidFill>
                  <a:srgbClr val="0033CC"/>
                </a:solidFill>
              </a:rPr>
              <a:t>	infrared </a:t>
            </a:r>
            <a:r>
              <a:rPr lang="en-US" sz="2800" b="1" dirty="0" smtClean="0">
                <a:solidFill>
                  <a:srgbClr val="0033CC"/>
                </a:solidFill>
              </a:rPr>
              <a:t>radiation, though still largely </a:t>
            </a:r>
            <a:r>
              <a:rPr lang="en-US" sz="2800" b="1" dirty="0" smtClean="0">
                <a:solidFill>
                  <a:srgbClr val="0033CC"/>
                </a:solidFill>
              </a:rPr>
              <a:t>	transparent </a:t>
            </a:r>
            <a:r>
              <a:rPr lang="en-US" sz="2800" b="1" dirty="0" smtClean="0">
                <a:solidFill>
                  <a:srgbClr val="0033CC"/>
                </a:solidFill>
              </a:rPr>
              <a:t>to solar radiation (but clouds have </a:t>
            </a:r>
            <a:r>
              <a:rPr lang="en-US" sz="2800" b="1" dirty="0" smtClean="0">
                <a:solidFill>
                  <a:srgbClr val="0033CC"/>
                </a:solidFill>
              </a:rPr>
              <a:t>	strong </a:t>
            </a:r>
            <a:r>
              <a:rPr lang="en-US" sz="2800" b="1" dirty="0" smtClean="0">
                <a:solidFill>
                  <a:srgbClr val="0033CC"/>
                </a:solidFill>
              </a:rPr>
              <a:t>effects on radiation at all wavelengths). </a:t>
            </a:r>
            <a:r>
              <a:rPr lang="en-US" sz="2800" b="1" dirty="0" smtClean="0">
                <a:solidFill>
                  <a:srgbClr val="0033CC"/>
                </a:solidFill>
              </a:rPr>
              <a:t>	Together </a:t>
            </a:r>
            <a:r>
              <a:rPr lang="en-US" sz="2800" b="1" dirty="0" smtClean="0">
                <a:solidFill>
                  <a:srgbClr val="0033CC"/>
                </a:solidFill>
              </a:rPr>
              <a:t>they increase the Earth’s surface </a:t>
            </a:r>
            <a:r>
              <a:rPr lang="en-US" sz="2800" b="1" dirty="0" smtClean="0">
                <a:solidFill>
                  <a:srgbClr val="0033CC"/>
                </a:solidFill>
              </a:rPr>
              <a:t>	temperature </a:t>
            </a:r>
            <a:r>
              <a:rPr lang="en-US" sz="2800" b="1" dirty="0" smtClean="0">
                <a:solidFill>
                  <a:srgbClr val="0033CC"/>
                </a:solidFill>
              </a:rPr>
              <a:t>from about 0</a:t>
            </a:r>
            <a:r>
              <a:rPr lang="en-US" sz="2800" b="1" baseline="30000" dirty="0" smtClean="0">
                <a:solidFill>
                  <a:srgbClr val="0033CC"/>
                </a:solidFill>
              </a:rPr>
              <a:t>o</a:t>
            </a:r>
            <a:r>
              <a:rPr lang="en-US" sz="2800" b="1" dirty="0" smtClean="0">
                <a:solidFill>
                  <a:srgbClr val="0033CC"/>
                </a:solidFill>
              </a:rPr>
              <a:t>F to around 60</a:t>
            </a:r>
            <a:r>
              <a:rPr lang="en-US" sz="2800" b="1" baseline="30000" dirty="0" smtClean="0">
                <a:solidFill>
                  <a:srgbClr val="0033CC"/>
                </a:solidFill>
              </a:rPr>
              <a:t>o</a:t>
            </a:r>
            <a:r>
              <a:rPr lang="en-US" sz="2800" b="1" dirty="0" smtClean="0">
                <a:solidFill>
                  <a:srgbClr val="0033CC"/>
                </a:solidFill>
              </a:rPr>
              <a:t>F.  </a:t>
            </a:r>
            <a:endParaRPr lang="en-US" sz="2800" b="1" dirty="0">
              <a:solidFill>
                <a:srgbClr val="0033CC"/>
              </a:solidFill>
            </a:endParaRPr>
          </a:p>
        </p:txBody>
      </p:sp>
    </p:spTree>
    <p:extLst>
      <p:ext uri="{BB962C8B-B14F-4D97-AF65-F5344CB8AC3E}">
        <p14:creationId xmlns:p14="http://schemas.microsoft.com/office/powerpoint/2010/main" val="26493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1766</TotalTime>
  <Words>1757</Words>
  <Application>Microsoft Office PowerPoint</Application>
  <PresentationFormat>On-screen Show (4:3)</PresentationFormat>
  <Paragraphs>236</Paragraphs>
  <Slides>60</Slides>
  <Notes>16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60</vt:i4>
      </vt:variant>
    </vt:vector>
  </HeadingPairs>
  <TitlesOfParts>
    <vt:vector size="77" baseType="lpstr">
      <vt:lpstr>ＭＳ Ｐゴシック</vt:lpstr>
      <vt:lpstr>Arial</vt:lpstr>
      <vt:lpstr>Calibri</vt:lpstr>
      <vt:lpstr>Calibri Light</vt:lpstr>
      <vt:lpstr>Frutiger-BlackCn</vt:lpstr>
      <vt:lpstr>LucidaGrande</vt:lpstr>
      <vt:lpstr>Times</vt:lpstr>
      <vt:lpstr>Times New Roman</vt:lpstr>
      <vt:lpstr>TimesTen-Roman</vt:lpstr>
      <vt:lpstr>Wingdings</vt:lpstr>
      <vt:lpstr>Wingdings 3</vt:lpstr>
      <vt:lpstr>Office Theme</vt:lpstr>
      <vt:lpstr>1_Office Theme</vt:lpstr>
      <vt:lpstr>2_Office Theme</vt:lpstr>
      <vt:lpstr>3_Office Theme</vt:lpstr>
      <vt:lpstr>4_Office Theme</vt:lpstr>
      <vt:lpstr>Post Modern</vt:lpstr>
      <vt:lpstr>What We Know About Climate Change</vt:lpstr>
      <vt:lpstr>Important Points about Climate and Climate Science</vt:lpstr>
      <vt:lpstr>Last 450 Thousand Years</vt:lpstr>
      <vt:lpstr>PowerPoint Presentation</vt:lpstr>
      <vt:lpstr>PowerPoint Presentation</vt:lpstr>
      <vt:lpstr>Climate Forcing by Orbital Variations (1912)</vt:lpstr>
      <vt:lpstr>PowerPoint Presentation</vt:lpstr>
      <vt:lpstr>PowerPoint Presentation</vt:lpstr>
      <vt:lpstr>Tyndall’s Essential Results:</vt:lpstr>
      <vt:lpstr>PowerPoint Presentation</vt:lpstr>
      <vt:lpstr>PowerPoint Presentation</vt:lpstr>
      <vt:lpstr>Svante Arrhenius, 1859-1927</vt:lpstr>
      <vt:lpstr>PowerPoint Presentation</vt:lpstr>
      <vt:lpstr>PowerPoint Presentation</vt:lpstr>
      <vt:lpstr>PowerPoint Presentation</vt:lpstr>
      <vt:lpstr>PowerPoint Presentation</vt:lpstr>
      <vt:lpstr>The Instrumental Record</vt:lpstr>
      <vt:lpstr>PowerPoint Presentation</vt:lpstr>
      <vt:lpstr>PowerPoint Presentation</vt:lpstr>
      <vt:lpstr>PowerPoint Presentation</vt:lpstr>
      <vt:lpstr>PowerPoint Presentation</vt:lpstr>
      <vt:lpstr>September Arctic Sea Ice Extent</vt:lpstr>
      <vt:lpstr>PowerPoint Presentation</vt:lpstr>
      <vt:lpstr>PowerPoint Presentation</vt:lpstr>
      <vt:lpstr>PowerPoint Presentation</vt:lpstr>
      <vt:lpstr>Simple Models</vt:lpstr>
      <vt:lpstr>MIT Single Column Model</vt:lpstr>
      <vt:lpstr>Global Climate Models</vt:lpstr>
      <vt:lpstr>20th Century With and Without Human Influences</vt:lpstr>
      <vt:lpstr>Sources of Uncertainty</vt:lpstr>
      <vt:lpstr>Known Risks</vt:lpstr>
      <vt:lpstr>PowerPoint Presentation</vt:lpstr>
      <vt:lpstr>The Future</vt:lpstr>
      <vt:lpstr> Estimate of how much global climate will warm as a result of doubling CO2: a probability distribution</vt:lpstr>
      <vt:lpstr>CO2 Will Go Well Beyond Doubling</vt:lpstr>
      <vt:lpstr>PowerPoint Presentation</vt:lpstr>
      <vt:lpstr>Solutions and Opportunities</vt:lpstr>
      <vt:lpstr>PowerPoint Presentation</vt:lpstr>
      <vt:lpstr>PowerPoint Presentation</vt:lpstr>
      <vt:lpstr>PowerPoint Presentation</vt:lpstr>
      <vt:lpstr>PowerPoint Presentation</vt:lpstr>
      <vt:lpstr>We Can Do Even Better: Next Generation (Gen IV) Fission Reactors</vt:lpstr>
      <vt:lpstr>Turning Electricity into Liquid Fuels</vt:lpstr>
      <vt:lpstr>Summary of Main Points</vt:lpstr>
      <vt:lpstr>Summary of Main Points</vt:lpstr>
      <vt:lpstr>Summary of Main Points</vt:lpstr>
      <vt:lpstr>Spare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and Projected Sea Level vs. Temperature</vt:lpstr>
      <vt:lpstr>Paleo reconstructions of temperature change over the last 2000 years</vt:lpstr>
      <vt:lpstr>Renewables Require Baseload</vt:lpstr>
      <vt:lpstr>Can be deployed on 15-25 year time scale</vt:lpstr>
      <vt:lpstr>Carbon Dioxide and Climate: A Scientific Assessment  Report to the National Academy of Sciences Jule G. Charney and co-authors 1979</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72</cp:revision>
  <dcterms:created xsi:type="dcterms:W3CDTF">2014-01-27T00:55:57Z</dcterms:created>
  <dcterms:modified xsi:type="dcterms:W3CDTF">2015-11-12T12:46:12Z</dcterms:modified>
</cp:coreProperties>
</file>