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6" r:id="rId3"/>
    <p:sldMasterId id="2147483739" r:id="rId4"/>
    <p:sldMasterId id="2147483752" r:id="rId5"/>
    <p:sldMasterId id="2147483777" r:id="rId6"/>
    <p:sldMasterId id="2147483791" r:id="rId7"/>
    <p:sldMasterId id="2147483804" r:id="rId8"/>
    <p:sldMasterId id="2147483817" r:id="rId9"/>
    <p:sldMasterId id="2147483831" r:id="rId10"/>
    <p:sldMasterId id="2147483843" r:id="rId11"/>
  </p:sldMasterIdLst>
  <p:notesMasterIdLst>
    <p:notesMasterId r:id="rId59"/>
  </p:notesMasterIdLst>
  <p:sldIdLst>
    <p:sldId id="257" r:id="rId12"/>
    <p:sldId id="427" r:id="rId13"/>
    <p:sldId id="425" r:id="rId14"/>
    <p:sldId id="426" r:id="rId15"/>
    <p:sldId id="341" r:id="rId16"/>
    <p:sldId id="343" r:id="rId17"/>
    <p:sldId id="352" r:id="rId18"/>
    <p:sldId id="345" r:id="rId19"/>
    <p:sldId id="418" r:id="rId20"/>
    <p:sldId id="356" r:id="rId21"/>
    <p:sldId id="357" r:id="rId22"/>
    <p:sldId id="358" r:id="rId23"/>
    <p:sldId id="359" r:id="rId24"/>
    <p:sldId id="367" r:id="rId25"/>
    <p:sldId id="368" r:id="rId26"/>
    <p:sldId id="363" r:id="rId27"/>
    <p:sldId id="369" r:id="rId28"/>
    <p:sldId id="370" r:id="rId29"/>
    <p:sldId id="420" r:id="rId30"/>
    <p:sldId id="419" r:id="rId31"/>
    <p:sldId id="371" r:id="rId32"/>
    <p:sldId id="351" r:id="rId33"/>
    <p:sldId id="350" r:id="rId34"/>
    <p:sldId id="410" r:id="rId35"/>
    <p:sldId id="373" r:id="rId36"/>
    <p:sldId id="374" r:id="rId37"/>
    <p:sldId id="395" r:id="rId38"/>
    <p:sldId id="438" r:id="rId39"/>
    <p:sldId id="439" r:id="rId40"/>
    <p:sldId id="428" r:id="rId41"/>
    <p:sldId id="429" r:id="rId42"/>
    <p:sldId id="430" r:id="rId43"/>
    <p:sldId id="431" r:id="rId44"/>
    <p:sldId id="432" r:id="rId45"/>
    <p:sldId id="433" r:id="rId46"/>
    <p:sldId id="434" r:id="rId47"/>
    <p:sldId id="435" r:id="rId48"/>
    <p:sldId id="436" r:id="rId49"/>
    <p:sldId id="437" r:id="rId50"/>
    <p:sldId id="442" r:id="rId51"/>
    <p:sldId id="440" r:id="rId52"/>
    <p:sldId id="441" r:id="rId53"/>
    <p:sldId id="408" r:id="rId54"/>
    <p:sldId id="443" r:id="rId55"/>
    <p:sldId id="444" r:id="rId56"/>
    <p:sldId id="445" r:id="rId57"/>
    <p:sldId id="446" r:id="rId5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799"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B9D6A5B-111E-4B8B-BDBE-6531B3E42FB5}" type="datetimeFigureOut">
              <a:rPr lang="en-US" smtClean="0"/>
              <a:pPr/>
              <a:t>2/11/2020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F0F0559-ABCE-4754-8428-3E4A85FFA083}" type="slidenum">
              <a:rPr lang="en-US" smtClean="0"/>
              <a:pPr/>
              <a:t>‹#›</a:t>
            </a:fld>
            <a:endParaRPr lang="en-US"/>
          </a:p>
        </p:txBody>
      </p:sp>
    </p:spTree>
    <p:extLst>
      <p:ext uri="{BB962C8B-B14F-4D97-AF65-F5344CB8AC3E}">
        <p14:creationId xmlns:p14="http://schemas.microsoft.com/office/powerpoint/2010/main" val="212719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F9DE1B8-D5DE-4213-A019-BB1A172DCCB5}" type="slidenum">
              <a:rPr lang="en-US" smtClean="0"/>
              <a:pPr/>
              <a:t>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123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A87E-314B-414A-966A-712BDFF3AF29}" type="slidenum">
              <a:rPr lang="en-US"/>
              <a:pPr/>
              <a:t>14</a:t>
            </a:fld>
            <a:endParaRPr lang="en-US"/>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p:txBody>
          <a:bodyPr>
            <a:normAutofit/>
          </a:bodyPr>
          <a:lstStyle/>
          <a:p>
            <a:r>
              <a:rPr lang="en-US" dirty="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endParaRPr lang="en-US" dirty="0"/>
          </a:p>
          <a:p>
            <a:r>
              <a:rPr lang="en-US" dirty="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endParaRPr lang="en-US" dirty="0"/>
          </a:p>
          <a:p>
            <a:r>
              <a:rPr lang="en-US" dirty="0"/>
              <a:t>Image is copyrighted 2005 by Oxford University Press.  </a:t>
            </a:r>
          </a:p>
          <a:p>
            <a:endParaRPr lang="en-US" dirty="0"/>
          </a:p>
          <a:p>
            <a:r>
              <a:rPr lang="en-US" dirty="0"/>
              <a:t>Image and description from “Divine Wind: The History and Science of Hurricanes”, Kerry Emanuel, 2005, Oxford University Press, 296 p.</a:t>
            </a:r>
          </a:p>
        </p:txBody>
      </p:sp>
    </p:spTree>
    <p:extLst>
      <p:ext uri="{BB962C8B-B14F-4D97-AF65-F5344CB8AC3E}">
        <p14:creationId xmlns:p14="http://schemas.microsoft.com/office/powerpoint/2010/main" val="90579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12E5A-11CF-400E-A552-9CE9986E8E83}" type="slidenum">
              <a:rPr lang="en-US"/>
              <a:pPr/>
              <a:t>15</a:t>
            </a:fld>
            <a:endParaRPr lang="en-US"/>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p:txBody>
          <a:bodyPr/>
          <a:lstStyle/>
          <a:p>
            <a:r>
              <a:rPr lang="en-US"/>
              <a:t>This image shows a composite view of the distribution of updraft (vertical air motion) in a typical hurricane based on computer model calculations.  The yellow and orange represent a strong upward motion in the eyewall.  Although it is too weak to be seen in this figure, there is downward motion in the eye itself, strongest right next to the eyewall, and also in a broad region outside the eyewall.  But since this figure is made by averaging the air motion along circles centered at the storm center, the strong updrafts associated with the spiral rain bands are missed.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pPr>
              <a:spcBef>
                <a:spcPct val="0"/>
              </a:spcBef>
            </a:pPr>
            <a:endParaRPr lang="en-US"/>
          </a:p>
        </p:txBody>
      </p:sp>
    </p:spTree>
    <p:extLst>
      <p:ext uri="{BB962C8B-B14F-4D97-AF65-F5344CB8AC3E}">
        <p14:creationId xmlns:p14="http://schemas.microsoft.com/office/powerpoint/2010/main" val="245398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D60A-417B-4AD0-AD04-889FA57A730A}" type="slidenum">
              <a:rPr lang="en-US"/>
              <a:pPr/>
              <a:t>17</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normAutofit fontScale="92500" lnSpcReduction="20000"/>
          </a:bodyPr>
          <a:lstStyle/>
          <a:p>
            <a:r>
              <a:rPr lang="en-US" dirty="0"/>
              <a:t>This image shows a composite view of the distribution of temperature in a typical hurricane. This actually shows the difference between the temperature at any point and the temperature at the same altitude far away from the storm.  The lightest shade of blue shows no temperature difference, while bright yellow shows air that is more than 16</a:t>
            </a:r>
            <a:r>
              <a:rPr lang="en-US" dirty="0">
                <a:cs typeface="Arial" charset="0"/>
              </a:rPr>
              <a:t>°C (29°F) warmer than its distant environment; each shade represents an increment of 1°C (1.8°F).  Hurricanes are very hot in their centers, especially near their tops.  This great warmth is one consequence of the enormous amount of heat sucked out of the ocean by the storm.  On the other hand, there is very little change in temperature as you move in toward the eye along the surface of the ocean.</a:t>
            </a:r>
          </a:p>
          <a:p>
            <a:endParaRPr lang="en-US" dirty="0">
              <a:cs typeface="Arial" charset="0"/>
            </a:endParaRPr>
          </a:p>
          <a:p>
            <a:r>
              <a:rPr lang="en-US" dirty="0">
                <a:cs typeface="Arial" charset="0"/>
              </a:rPr>
              <a:t>The distributions of temperature and wind in hurricanes are related to each other.  Look carefully at the images in this slide and the slide that shows wind speed.  Notice that the rate at which the wind decreases upward is proportional to the rate at which the temperature decreases outward.  This relationship is fundamental to rotating fluid flows and is called the </a:t>
            </a:r>
            <a:r>
              <a:rPr lang="en-US" b="1" dirty="0">
                <a:cs typeface="Arial" charset="0"/>
              </a:rPr>
              <a:t>thermal wind relation</a:t>
            </a:r>
            <a:r>
              <a:rPr lang="en-US" dirty="0">
                <a:cs typeface="Arial" charset="0"/>
              </a:rPr>
              <a:t>.</a:t>
            </a:r>
            <a:endParaRPr lang="en-US" dirty="0"/>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Thermal wind</a:t>
            </a:r>
            <a:r>
              <a:rPr lang="en-US" dirty="0"/>
              <a:t> is a theoretical concept that describes the </a:t>
            </a:r>
            <a:r>
              <a:rPr lang="en-US" b="1" dirty="0"/>
              <a:t>wind shear</a:t>
            </a:r>
            <a:r>
              <a:rPr lang="en-US" dirty="0"/>
              <a:t> between two levels in terms of the geostrophic wind at those two levels (from and for more information see http://wxman256.home.att.net/fcst/wf-pt5e.html).  The basic principle of the</a:t>
            </a:r>
            <a:r>
              <a:rPr lang="en-US" b="1" dirty="0"/>
              <a:t> thermal wind relationship </a:t>
            </a:r>
            <a:r>
              <a:rPr lang="en-US" dirty="0"/>
              <a:t>is that in the presence of a horizontal temperature gradient, the wind speed must increase with increasing height (from and for more information see http://opwx.db.erau.edu/~mullerb/Therm_wind.html).</a:t>
            </a:r>
          </a:p>
          <a:p>
            <a:endParaRPr lang="en-US" dirty="0"/>
          </a:p>
          <a:p>
            <a:r>
              <a:rPr lang="en-US" b="1" dirty="0"/>
              <a:t>Wind shear</a:t>
            </a:r>
            <a:r>
              <a:rPr lang="en-US" dirty="0"/>
              <a:t> is the change of wind speed or direction with distance, usually vertical (from http://ggweather.com/glossary.htm).</a:t>
            </a:r>
          </a:p>
        </p:txBody>
      </p:sp>
    </p:spTree>
    <p:extLst>
      <p:ext uri="{BB962C8B-B14F-4D97-AF65-F5344CB8AC3E}">
        <p14:creationId xmlns:p14="http://schemas.microsoft.com/office/powerpoint/2010/main" val="173928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AF49C5-BE32-4B36-BEA5-B351F266644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43933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E6709E-8377-426D-B6FA-99DFB5D284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45870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pPr/>
              <a:t>23</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extLst>
      <p:ext uri="{BB962C8B-B14F-4D97-AF65-F5344CB8AC3E}">
        <p14:creationId xmlns:p14="http://schemas.microsoft.com/office/powerpoint/2010/main" val="3770324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3" tIns="48326" rIns="96653" bIns="48326" anchor="b"/>
          <a:lstStyle/>
          <a:p>
            <a:pPr algn="r"/>
            <a:fld id="{67E15B73-017E-4A48-AB4F-562F5ADAC1C9}" type="slidenum">
              <a:rPr lang="en-US" sz="1300"/>
              <a:pPr algn="r"/>
              <a:t>27</a:t>
            </a:fld>
            <a:endParaRPr lang="en-US" sz="1300"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0939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B2E8CC-8C16-41E7-BD3F-A2BF1F473C5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15447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DD54B-57E5-486E-AE86-D0D7A39043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normAutofit fontScale="70000" lnSpcReduction="20000"/>
          </a:bodyPr>
          <a:lstStyle/>
          <a:p>
            <a:r>
              <a:rPr lang="en-US" b="1"/>
              <a:t>NOTE:  We have animated the path of air for this slide and included labels to help our audience understand what you will be describing.  Many of them will have never even heard of a Carnot heat engine and do not have a strong understanding of entropy.  We would like to do whatever we can in to make this information accessible to our audience.  Please let us know if you approve of these changes, and feel free to replace the labels as needed.  The simpler you can keep your description of this, the better.  You do an excellent job of describing the process in your book. </a:t>
            </a:r>
          </a:p>
          <a:p>
            <a:r>
              <a:rPr lang="en-US" b="1"/>
              <a:t>***</a:t>
            </a:r>
          </a:p>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a:t>
            </a:r>
            <a:r>
              <a:rPr lang="en-US" b="1"/>
              <a:t>compression</a:t>
            </a:r>
            <a:r>
              <a:rPr lang="en-US"/>
              <a:t>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p:txBody>
      </p:sp>
    </p:spTree>
    <p:extLst>
      <p:ext uri="{BB962C8B-B14F-4D97-AF65-F5344CB8AC3E}">
        <p14:creationId xmlns:p14="http://schemas.microsoft.com/office/powerpoint/2010/main" val="759935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FC366E-10E7-4BC5-94CD-72C7C930586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78129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F0A999-42EF-4FDB-86B7-7D2CEE37F98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94586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19829-102D-4ACD-96F2-559505CE1B6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36176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4C8232-27DF-421C-A0F0-3E59F1BCADF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99214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3056A3-9FBB-4E2E-B021-EABE4BE381E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4583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408DA8-29FA-47AE-885B-FC0463161E2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72371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7D53C-E5EE-4427-9D05-A003EF1B14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61975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4E23E-CDFD-402F-A5E5-9E08EDBB741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319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1DF2FD-247E-414E-9DE9-1596A755EAC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5909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B6EA6-14FF-4E49-A86D-A3E7A01ADB57}" type="slidenum">
              <a:rPr lang="en-US" altLang="en-US"/>
              <a:pPr/>
              <a:t>4</a:t>
            </a:fld>
            <a:endParaRPr lang="en-US" alt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1420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normAutofit fontScale="77500" lnSpcReduction="20000"/>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extLst>
      <p:ext uri="{BB962C8B-B14F-4D97-AF65-F5344CB8AC3E}">
        <p14:creationId xmlns:p14="http://schemas.microsoft.com/office/powerpoint/2010/main" val="258419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6</a:t>
            </a:fld>
            <a:endParaRPr lang="en-US"/>
          </a:p>
        </p:txBody>
      </p:sp>
    </p:spTree>
    <p:extLst>
      <p:ext uri="{BB962C8B-B14F-4D97-AF65-F5344CB8AC3E}">
        <p14:creationId xmlns:p14="http://schemas.microsoft.com/office/powerpoint/2010/main" val="120788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8</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extLst>
      <p:ext uri="{BB962C8B-B14F-4D97-AF65-F5344CB8AC3E}">
        <p14:creationId xmlns:p14="http://schemas.microsoft.com/office/powerpoint/2010/main" val="240385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AEA497-4F16-468D-8E2F-2EE0E75C5CA3}" type="slidenum">
              <a:rPr lang="en-US" smtClean="0"/>
              <a:pPr/>
              <a:t>11</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971705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6C73B0-C179-4EE2-8378-C4650C53E2BA}" type="slidenum">
              <a:rPr lang="en-US" smtClean="0"/>
              <a:pPr/>
              <a:t>12</a:t>
            </a:fld>
            <a:endParaRPr lang="en-US" smtClean="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37697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408389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255521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159260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926732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89781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93052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558407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505129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967538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49BABF-F942-45AC-A6B0-B4B9C946020E}"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389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70910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811346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79169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766299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996411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6288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54905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632349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57968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0123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45547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4740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59750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64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5071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27112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4647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7904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29740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02761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4881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107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55333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25035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18505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0665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1866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2/11/2020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4664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2/11/2020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167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2/11/2020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4942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2/11/2020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7882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2/11/2020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678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2/11/2020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742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3761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470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7118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1797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19623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577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55253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24821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088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25212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4749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8830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3355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2319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4132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0120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93146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78179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910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pPr/>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2525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8907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6744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1103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1138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67022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1957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0331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26413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6317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pPr/>
              <a:t>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2255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71348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53854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68447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52330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6485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3237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51325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98707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443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pPr/>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8799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8822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05693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68063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32072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41795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30506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613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4686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323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28784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3395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81803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EA739B8-CBD5-4410-8F66-F049B302DAC8}" type="slidenum">
              <a:rPr lang="en-US" altLang="en-US"/>
              <a:pPr/>
              <a:t>‹#›</a:t>
            </a:fld>
            <a:endParaRPr lang="en-US" altLang="en-US"/>
          </a:p>
        </p:txBody>
      </p:sp>
    </p:spTree>
    <p:extLst>
      <p:ext uri="{BB962C8B-B14F-4D97-AF65-F5344CB8AC3E}">
        <p14:creationId xmlns:p14="http://schemas.microsoft.com/office/powerpoint/2010/main" val="1496522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67919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3219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27058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80449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79524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4119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134291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9537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686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96339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75974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66472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31226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22147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5675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9494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62896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673863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35091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84311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90362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9605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607480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936317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8811528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8719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1.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2/11/2020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7410099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4684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2/11/2020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9730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503985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585542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5931058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7580194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7825368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0157458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7416786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image" Target="../media/image20.w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0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7.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2.bin"/><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1.wmf"/><Relationship Id="rId2" Type="http://schemas.openxmlformats.org/officeDocument/2006/relationships/slideLayout" Target="../slideLayouts/slideLayout9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0.w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2.xml"/><Relationship Id="rId7" Type="http://schemas.openxmlformats.org/officeDocument/2006/relationships/image" Target="../media/image44.wmf"/><Relationship Id="rId2" Type="http://schemas.openxmlformats.org/officeDocument/2006/relationships/slideLayout" Target="../slideLayouts/slideLayout9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3.wmf"/><Relationship Id="rId4" Type="http://schemas.openxmlformats.org/officeDocument/2006/relationships/oleObject" Target="../embeddings/oleObject5.bin"/><Relationship Id="rId9" Type="http://schemas.openxmlformats.org/officeDocument/2006/relationships/image" Target="../media/image45.wmf"/></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8.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1295400"/>
            <a:ext cx="7696200" cy="1924050"/>
          </a:xfrm>
        </p:spPr>
        <p:txBody>
          <a:bodyPr/>
          <a:lstStyle/>
          <a:p>
            <a:pPr eaLnBrk="1" hangingPunct="1">
              <a:defRPr/>
            </a:pPr>
            <a:r>
              <a:rPr lang="en-US" sz="4000" b="1" dirty="0" smtClean="0">
                <a:effectLst>
                  <a:outerShdw blurRad="38100" dist="38100" dir="2700000" algn="tl">
                    <a:srgbClr val="C0C0C0"/>
                  </a:outerShdw>
                </a:effectLst>
              </a:rPr>
              <a:t>Introduction to Tropical Cyclones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39000"/>
          </a:schemeClr>
        </a:solidFill>
        <a:effectLst/>
      </p:bgPr>
    </p:bg>
    <p:spTree>
      <p:nvGrpSpPr>
        <p:cNvPr id="1" name=""/>
        <p:cNvGrpSpPr/>
        <p:nvPr/>
      </p:nvGrpSpPr>
      <p:grpSpPr>
        <a:xfrm>
          <a:off x="0" y="0"/>
          <a:ext cx="0" cy="0"/>
          <a:chOff x="0" y="0"/>
          <a:chExt cx="0" cy="0"/>
        </a:xfrm>
      </p:grpSpPr>
      <p:pic>
        <p:nvPicPr>
          <p:cNvPr id="18434" name="Picture 3" descr="g13sea-eye2titlen"/>
          <p:cNvPicPr>
            <a:picLocks noChangeAspect="1" noChangeArrowheads="1"/>
          </p:cNvPicPr>
          <p:nvPr/>
        </p:nvPicPr>
        <p:blipFill>
          <a:blip r:embed="rId2" cstate="print"/>
          <a:srcRect/>
          <a:stretch>
            <a:fillRect/>
          </a:stretch>
        </p:blipFill>
        <p:spPr bwMode="auto">
          <a:xfrm>
            <a:off x="0" y="482600"/>
            <a:ext cx="9144000"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2"/>
          <p:cNvPicPr>
            <a:picLocks noGrp="1" noChangeAspect="1" noChangeArrowheads="1"/>
          </p:cNvPicPr>
          <p:nvPr>
            <p:ph idx="4294967295"/>
          </p:nvPr>
        </p:nvPicPr>
        <p:blipFill>
          <a:blip r:embed="rId3" cstate="print"/>
          <a:srcRect r="17828"/>
          <a:stretch>
            <a:fillRect/>
          </a:stretch>
        </p:blipFill>
        <p:spPr>
          <a:xfrm>
            <a:off x="1600200" y="920750"/>
            <a:ext cx="6315075" cy="5937250"/>
          </a:xfrm>
          <a:noFill/>
        </p:spPr>
      </p:pic>
      <p:sp>
        <p:nvSpPr>
          <p:cNvPr id="19459" name="Text Box 3"/>
          <p:cNvSpPr txBox="1">
            <a:spLocks noChangeArrowheads="1"/>
          </p:cNvSpPr>
          <p:nvPr/>
        </p:nvSpPr>
        <p:spPr bwMode="auto">
          <a:xfrm>
            <a:off x="2286000" y="381000"/>
            <a:ext cx="5029200" cy="369332"/>
          </a:xfrm>
          <a:prstGeom prst="rect">
            <a:avLst/>
          </a:prstGeom>
          <a:noFill/>
          <a:ln w="9525">
            <a:noFill/>
            <a:miter lim="800000"/>
            <a:headEnd/>
            <a:tailEnd/>
          </a:ln>
        </p:spPr>
        <p:txBody>
          <a:bodyPr>
            <a:spAutoFit/>
          </a:bodyPr>
          <a:lstStyle/>
          <a:p>
            <a:pPr algn="ctr">
              <a:spcBef>
                <a:spcPct val="50000"/>
              </a:spcBef>
            </a:pPr>
            <a:r>
              <a:rPr lang="en-US" dirty="0">
                <a:solidFill>
                  <a:srgbClr val="0033CC"/>
                </a:solidFill>
              </a:rPr>
              <a:t>Airborne Radar: Horizontal Map</a:t>
            </a:r>
          </a:p>
        </p:txBody>
      </p:sp>
      <p:sp>
        <p:nvSpPr>
          <p:cNvPr id="19460" name="Text Box 4"/>
          <p:cNvSpPr txBox="1">
            <a:spLocks noChangeArrowheads="1"/>
          </p:cNvSpPr>
          <p:nvPr/>
        </p:nvSpPr>
        <p:spPr bwMode="auto">
          <a:xfrm>
            <a:off x="152400" y="3733800"/>
            <a:ext cx="1371600" cy="457200"/>
          </a:xfrm>
          <a:prstGeom prst="rect">
            <a:avLst/>
          </a:prstGeom>
          <a:noFill/>
          <a:ln w="9525">
            <a:noFill/>
            <a:miter lim="800000"/>
            <a:headEnd/>
            <a:tailEnd/>
          </a:ln>
        </p:spPr>
        <p:txBody>
          <a:bodyPr>
            <a:spAutoFit/>
          </a:bodyPr>
          <a:lstStyle/>
          <a:p>
            <a:pPr>
              <a:spcBef>
                <a:spcPct val="50000"/>
              </a:spcBef>
            </a:pPr>
            <a:r>
              <a:rPr lang="en-US"/>
              <a:t>360 km</a:t>
            </a:r>
          </a:p>
        </p:txBody>
      </p:sp>
      <p:sp>
        <p:nvSpPr>
          <p:cNvPr id="19461" name="Line 5"/>
          <p:cNvSpPr>
            <a:spLocks noChangeShapeType="1"/>
          </p:cNvSpPr>
          <p:nvPr/>
        </p:nvSpPr>
        <p:spPr bwMode="auto">
          <a:xfrm>
            <a:off x="838200" y="4572000"/>
            <a:ext cx="46038" cy="1981200"/>
          </a:xfrm>
          <a:prstGeom prst="line">
            <a:avLst/>
          </a:prstGeom>
          <a:noFill/>
          <a:ln w="38100">
            <a:solidFill>
              <a:schemeClr val="tx1"/>
            </a:solidFill>
            <a:round/>
            <a:headEnd/>
            <a:tailEnd type="triangle" w="med" len="med"/>
          </a:ln>
        </p:spPr>
        <p:txBody>
          <a:bodyPr/>
          <a:lstStyle/>
          <a:p>
            <a:endParaRPr lang="en-US"/>
          </a:p>
        </p:txBody>
      </p:sp>
      <p:sp>
        <p:nvSpPr>
          <p:cNvPr id="19462" name="Line 6"/>
          <p:cNvSpPr>
            <a:spLocks noChangeShapeType="1"/>
          </p:cNvSpPr>
          <p:nvPr/>
        </p:nvSpPr>
        <p:spPr bwMode="auto">
          <a:xfrm flipV="1">
            <a:off x="838200" y="1066800"/>
            <a:ext cx="0" cy="2667000"/>
          </a:xfrm>
          <a:prstGeom prst="line">
            <a:avLst/>
          </a:prstGeom>
          <a:noFill/>
          <a:ln w="38100">
            <a:solidFill>
              <a:schemeClr val="tx1"/>
            </a:solidFill>
            <a:round/>
            <a:headEnd/>
            <a:tailEnd type="triangle" w="med" len="med"/>
          </a:ln>
        </p:spPr>
        <p:txBody>
          <a:bodyPr/>
          <a:lstStyle/>
          <a:p>
            <a:endParaRPr lang="en-US"/>
          </a:p>
        </p:txBody>
      </p:sp>
      <p:sp>
        <p:nvSpPr>
          <p:cNvPr id="19463" name="TextBox 6"/>
          <p:cNvSpPr txBox="1">
            <a:spLocks noChangeArrowheads="1"/>
          </p:cNvSpPr>
          <p:nvPr/>
        </p:nvSpPr>
        <p:spPr bwMode="auto">
          <a:xfrm>
            <a:off x="304800" y="4114800"/>
            <a:ext cx="1295400" cy="369888"/>
          </a:xfrm>
          <a:prstGeom prst="rect">
            <a:avLst/>
          </a:prstGeom>
          <a:noFill/>
          <a:ln w="9525">
            <a:noFill/>
            <a:miter lim="800000"/>
            <a:headEnd/>
            <a:tailEnd/>
          </a:ln>
        </p:spPr>
        <p:txBody>
          <a:bodyPr>
            <a:spAutoFit/>
          </a:bodyPr>
          <a:lstStyle/>
          <a:p>
            <a:r>
              <a:rPr lang="en-US" sz="1800"/>
              <a:t>(220 mi)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2"/>
          <p:cNvPicPr>
            <a:picLocks noGrp="1" noChangeAspect="1" noChangeArrowheads="1"/>
          </p:cNvPicPr>
          <p:nvPr>
            <p:ph idx="4294967295"/>
          </p:nvPr>
        </p:nvPicPr>
        <p:blipFill>
          <a:blip r:embed="rId3" cstate="print"/>
          <a:srcRect b="20731"/>
          <a:stretch>
            <a:fillRect/>
          </a:stretch>
        </p:blipFill>
        <p:spPr>
          <a:xfrm>
            <a:off x="990600" y="609600"/>
            <a:ext cx="8153400" cy="5014913"/>
          </a:xfrm>
          <a:noFill/>
        </p:spPr>
      </p:pic>
      <p:sp>
        <p:nvSpPr>
          <p:cNvPr id="20483" name="Text Box 3"/>
          <p:cNvSpPr txBox="1">
            <a:spLocks noChangeArrowheads="1"/>
          </p:cNvSpPr>
          <p:nvPr/>
        </p:nvSpPr>
        <p:spPr bwMode="auto">
          <a:xfrm>
            <a:off x="4495800" y="5867400"/>
            <a:ext cx="1371600" cy="457200"/>
          </a:xfrm>
          <a:prstGeom prst="rect">
            <a:avLst/>
          </a:prstGeom>
          <a:noFill/>
          <a:ln w="9525">
            <a:noFill/>
            <a:miter lim="800000"/>
            <a:headEnd/>
            <a:tailEnd/>
          </a:ln>
        </p:spPr>
        <p:txBody>
          <a:bodyPr>
            <a:spAutoFit/>
          </a:bodyPr>
          <a:lstStyle/>
          <a:p>
            <a:pPr>
              <a:spcBef>
                <a:spcPct val="50000"/>
              </a:spcBef>
            </a:pPr>
            <a:r>
              <a:rPr lang="en-US"/>
              <a:t>120 km</a:t>
            </a:r>
          </a:p>
        </p:txBody>
      </p:sp>
      <p:sp>
        <p:nvSpPr>
          <p:cNvPr id="20484" name="Text Box 4"/>
          <p:cNvSpPr txBox="1">
            <a:spLocks noChangeArrowheads="1"/>
          </p:cNvSpPr>
          <p:nvPr/>
        </p:nvSpPr>
        <p:spPr bwMode="auto">
          <a:xfrm>
            <a:off x="0" y="2667000"/>
            <a:ext cx="1143000" cy="457200"/>
          </a:xfrm>
          <a:prstGeom prst="rect">
            <a:avLst/>
          </a:prstGeom>
          <a:noFill/>
          <a:ln w="9525">
            <a:noFill/>
            <a:miter lim="800000"/>
            <a:headEnd/>
            <a:tailEnd/>
          </a:ln>
        </p:spPr>
        <p:txBody>
          <a:bodyPr>
            <a:spAutoFit/>
          </a:bodyPr>
          <a:lstStyle/>
          <a:p>
            <a:pPr>
              <a:spcBef>
                <a:spcPct val="50000"/>
              </a:spcBef>
            </a:pPr>
            <a:r>
              <a:rPr lang="en-US"/>
              <a:t>20 km</a:t>
            </a:r>
          </a:p>
        </p:txBody>
      </p:sp>
      <p:sp>
        <p:nvSpPr>
          <p:cNvPr id="20485" name="Line 5"/>
          <p:cNvSpPr>
            <a:spLocks noChangeShapeType="1"/>
          </p:cNvSpPr>
          <p:nvPr/>
        </p:nvSpPr>
        <p:spPr bwMode="auto">
          <a:xfrm>
            <a:off x="5715000" y="6096000"/>
            <a:ext cx="3276600" cy="0"/>
          </a:xfrm>
          <a:prstGeom prst="line">
            <a:avLst/>
          </a:prstGeom>
          <a:noFill/>
          <a:ln w="38100">
            <a:solidFill>
              <a:schemeClr val="tx1"/>
            </a:solidFill>
            <a:round/>
            <a:headEnd/>
            <a:tailEnd type="triangle" w="med" len="med"/>
          </a:ln>
        </p:spPr>
        <p:txBody>
          <a:bodyPr/>
          <a:lstStyle/>
          <a:p>
            <a:endParaRPr lang="en-US"/>
          </a:p>
        </p:txBody>
      </p:sp>
      <p:sp>
        <p:nvSpPr>
          <p:cNvPr id="20486" name="Line 6"/>
          <p:cNvSpPr>
            <a:spLocks noChangeShapeType="1"/>
          </p:cNvSpPr>
          <p:nvPr/>
        </p:nvSpPr>
        <p:spPr bwMode="auto">
          <a:xfrm flipH="1">
            <a:off x="1143000" y="6096000"/>
            <a:ext cx="3352800" cy="0"/>
          </a:xfrm>
          <a:prstGeom prst="line">
            <a:avLst/>
          </a:prstGeom>
          <a:noFill/>
          <a:ln w="38100">
            <a:solidFill>
              <a:schemeClr val="tx1"/>
            </a:solidFill>
            <a:round/>
            <a:headEnd/>
            <a:tailEnd type="triangle" w="med" len="med"/>
          </a:ln>
        </p:spPr>
        <p:txBody>
          <a:bodyPr/>
          <a:lstStyle/>
          <a:p>
            <a:endParaRPr lang="en-US"/>
          </a:p>
        </p:txBody>
      </p:sp>
      <p:sp>
        <p:nvSpPr>
          <p:cNvPr id="20487" name="Line 7"/>
          <p:cNvSpPr>
            <a:spLocks noChangeShapeType="1"/>
          </p:cNvSpPr>
          <p:nvPr/>
        </p:nvSpPr>
        <p:spPr bwMode="auto">
          <a:xfrm>
            <a:off x="533400" y="3505200"/>
            <a:ext cx="0" cy="1600200"/>
          </a:xfrm>
          <a:prstGeom prst="line">
            <a:avLst/>
          </a:prstGeom>
          <a:noFill/>
          <a:ln w="38100">
            <a:solidFill>
              <a:schemeClr val="tx1"/>
            </a:solidFill>
            <a:round/>
            <a:headEnd/>
            <a:tailEnd type="triangle" w="med" len="med"/>
          </a:ln>
        </p:spPr>
        <p:txBody>
          <a:bodyPr/>
          <a:lstStyle/>
          <a:p>
            <a:endParaRPr lang="en-US"/>
          </a:p>
        </p:txBody>
      </p:sp>
      <p:sp>
        <p:nvSpPr>
          <p:cNvPr id="20488" name="Line 8"/>
          <p:cNvSpPr>
            <a:spLocks noChangeShapeType="1"/>
          </p:cNvSpPr>
          <p:nvPr/>
        </p:nvSpPr>
        <p:spPr bwMode="auto">
          <a:xfrm flipV="1">
            <a:off x="533400" y="609600"/>
            <a:ext cx="0" cy="1981200"/>
          </a:xfrm>
          <a:prstGeom prst="line">
            <a:avLst/>
          </a:prstGeom>
          <a:noFill/>
          <a:ln w="38100">
            <a:solidFill>
              <a:schemeClr val="tx1"/>
            </a:solidFill>
            <a:round/>
            <a:headEnd/>
            <a:tailEnd type="triangle" w="med" len="med"/>
          </a:ln>
        </p:spPr>
        <p:txBody>
          <a:bodyPr/>
          <a:lstStyle/>
          <a:p>
            <a:endParaRPr lang="en-US"/>
          </a:p>
        </p:txBody>
      </p:sp>
      <p:sp>
        <p:nvSpPr>
          <p:cNvPr id="20489" name="TextBox 8"/>
          <p:cNvSpPr txBox="1">
            <a:spLocks noChangeArrowheads="1"/>
          </p:cNvSpPr>
          <p:nvPr/>
        </p:nvSpPr>
        <p:spPr bwMode="auto">
          <a:xfrm>
            <a:off x="152400" y="3048000"/>
            <a:ext cx="1066800" cy="369888"/>
          </a:xfrm>
          <a:prstGeom prst="rect">
            <a:avLst/>
          </a:prstGeom>
          <a:noFill/>
          <a:ln w="9525">
            <a:noFill/>
            <a:miter lim="800000"/>
            <a:headEnd/>
            <a:tailEnd/>
          </a:ln>
        </p:spPr>
        <p:txBody>
          <a:bodyPr>
            <a:spAutoFit/>
          </a:bodyPr>
          <a:lstStyle/>
          <a:p>
            <a:r>
              <a:rPr lang="en-US" sz="1800"/>
              <a:t>(12 mi)</a:t>
            </a:r>
          </a:p>
        </p:txBody>
      </p:sp>
      <p:sp>
        <p:nvSpPr>
          <p:cNvPr id="20490" name="TextBox 9"/>
          <p:cNvSpPr txBox="1">
            <a:spLocks noChangeArrowheads="1"/>
          </p:cNvSpPr>
          <p:nvPr/>
        </p:nvSpPr>
        <p:spPr bwMode="auto">
          <a:xfrm>
            <a:off x="4648200" y="6324600"/>
            <a:ext cx="1752600" cy="369888"/>
          </a:xfrm>
          <a:prstGeom prst="rect">
            <a:avLst/>
          </a:prstGeom>
          <a:noFill/>
          <a:ln w="9525">
            <a:noFill/>
            <a:miter lim="800000"/>
            <a:headEnd/>
            <a:tailEnd/>
          </a:ln>
        </p:spPr>
        <p:txBody>
          <a:bodyPr>
            <a:spAutoFit/>
          </a:bodyPr>
          <a:lstStyle/>
          <a:p>
            <a:r>
              <a:rPr lang="en-US" sz="1800"/>
              <a:t>(75 mi)</a:t>
            </a:r>
          </a:p>
        </p:txBody>
      </p:sp>
      <p:sp>
        <p:nvSpPr>
          <p:cNvPr id="20491" name="Text Box 3"/>
          <p:cNvSpPr txBox="1">
            <a:spLocks noChangeArrowheads="1"/>
          </p:cNvSpPr>
          <p:nvPr/>
        </p:nvSpPr>
        <p:spPr bwMode="auto">
          <a:xfrm>
            <a:off x="2590800" y="152400"/>
            <a:ext cx="4648200" cy="369332"/>
          </a:xfrm>
          <a:prstGeom prst="rect">
            <a:avLst/>
          </a:prstGeom>
          <a:noFill/>
          <a:ln w="9525">
            <a:noFill/>
            <a:miter lim="800000"/>
            <a:headEnd/>
            <a:tailEnd/>
          </a:ln>
        </p:spPr>
        <p:txBody>
          <a:bodyPr>
            <a:spAutoFit/>
          </a:bodyPr>
          <a:lstStyle/>
          <a:p>
            <a:pPr algn="ctr">
              <a:spcBef>
                <a:spcPct val="50000"/>
              </a:spcBef>
            </a:pPr>
            <a:r>
              <a:rPr lang="en-US" dirty="0">
                <a:solidFill>
                  <a:srgbClr val="0033CC"/>
                </a:solidFill>
              </a:rPr>
              <a:t>Airborne Radar: Vertical Slice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nexvplan"/>
          <p:cNvPicPr>
            <a:picLocks noChangeAspect="1" noChangeArrowheads="1"/>
          </p:cNvPicPr>
          <p:nvPr/>
        </p:nvPicPr>
        <p:blipFill>
          <a:blip r:embed="rId2" cstate="print"/>
          <a:srcRect/>
          <a:stretch>
            <a:fillRect/>
          </a:stretch>
        </p:blipFill>
        <p:spPr bwMode="auto">
          <a:xfrm>
            <a:off x="1316038" y="0"/>
            <a:ext cx="65135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457200" y="152400"/>
            <a:ext cx="8229600" cy="1143000"/>
          </a:xfrm>
        </p:spPr>
        <p:txBody>
          <a:bodyPr/>
          <a:lstStyle/>
          <a:p>
            <a:r>
              <a:rPr lang="en-US" sz="4000" b="1" dirty="0"/>
              <a:t>Hurricane Structure: Wind Speed</a:t>
            </a:r>
          </a:p>
        </p:txBody>
      </p:sp>
      <p:pic>
        <p:nvPicPr>
          <p:cNvPr id="1064963"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a:ln/>
        </p:spPr>
      </p:pic>
      <p:sp>
        <p:nvSpPr>
          <p:cNvPr id="1064964" name="Text Box 4"/>
          <p:cNvSpPr txBox="1">
            <a:spLocks noChangeArrowheads="1"/>
          </p:cNvSpPr>
          <p:nvPr/>
        </p:nvSpPr>
        <p:spPr bwMode="auto">
          <a:xfrm>
            <a:off x="1828800" y="5867400"/>
            <a:ext cx="54864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33CC"/>
                </a:solidFill>
              </a:rPr>
              <a:t>Azimuthal component of wind</a:t>
            </a:r>
            <a:r>
              <a:rPr lang="en-US" sz="2400" dirty="0">
                <a:solidFill>
                  <a:srgbClr val="0033CC"/>
                </a:solidFill>
              </a:rPr>
              <a:t> </a:t>
            </a:r>
          </a:p>
        </p:txBody>
      </p:sp>
      <p:sp>
        <p:nvSpPr>
          <p:cNvPr id="1064965" name="Text Box 5"/>
          <p:cNvSpPr txBox="1">
            <a:spLocks noChangeArrowheads="1"/>
          </p:cNvSpPr>
          <p:nvPr/>
        </p:nvSpPr>
        <p:spPr bwMode="auto">
          <a:xfrm>
            <a:off x="2590800" y="6324600"/>
            <a:ext cx="3810000" cy="488950"/>
          </a:xfrm>
          <a:prstGeom prst="rect">
            <a:avLst/>
          </a:prstGeom>
          <a:solidFill>
            <a:schemeClr val="bg1"/>
          </a:solidFill>
          <a:ln w="9525">
            <a:noFill/>
            <a:miter lim="800000"/>
            <a:headEnd/>
            <a:tailEnd/>
          </a:ln>
          <a:effectLst/>
        </p:spPr>
        <p:txBody>
          <a:bodyPr>
            <a:spAutoFit/>
          </a:bodyPr>
          <a:lstStyle/>
          <a:p>
            <a:r>
              <a:rPr lang="en-US" sz="2600" b="1" dirty="0">
                <a:solidFill>
                  <a:srgbClr val="000066"/>
                </a:solidFill>
                <a:effectLst>
                  <a:outerShdw blurRad="38100" dist="38100" dir="2700000" algn="tl">
                    <a:srgbClr val="C0C0C0"/>
                  </a:outerShdw>
                </a:effectLst>
              </a:rPr>
              <a:t>&lt; 11 mph </a:t>
            </a:r>
            <a:r>
              <a:rPr lang="en-US" sz="2600" b="1" dirty="0">
                <a:effectLst>
                  <a:outerShdw blurRad="38100" dist="38100" dir="2700000" algn="tl">
                    <a:srgbClr val="C0C0C0"/>
                  </a:outerShdw>
                </a:effectLst>
              </a:rPr>
              <a:t>-</a:t>
            </a:r>
            <a:r>
              <a:rPr lang="en-US" sz="2600" b="1" dirty="0">
                <a:solidFill>
                  <a:srgbClr val="000066"/>
                </a:solidFill>
                <a:effectLst>
                  <a:outerShdw blurRad="38100" dist="38100" dir="2700000" algn="tl">
                    <a:srgbClr val="C0C0C0"/>
                  </a:outerShdw>
                </a:effectLst>
              </a:rPr>
              <a:t> </a:t>
            </a:r>
            <a:r>
              <a:rPr lang="en-US" sz="2600" b="1" dirty="0">
                <a:solidFill>
                  <a:srgbClr val="FF6600"/>
                </a:solidFill>
                <a:effectLst>
                  <a:outerShdw blurRad="38100" dist="38100" dir="2700000" algn="tl">
                    <a:srgbClr val="C0C0C0"/>
                  </a:outerShdw>
                </a:effectLst>
              </a:rPr>
              <a:t>&gt; 145 mph</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010" name="Picture 2" descr="fig2"/>
          <p:cNvPicPr>
            <a:picLocks noChangeAspect="1" noChangeArrowheads="1"/>
          </p:cNvPicPr>
          <p:nvPr/>
        </p:nvPicPr>
        <p:blipFill>
          <a:blip r:embed="rId3" cstate="print"/>
          <a:srcRect/>
          <a:stretch>
            <a:fillRect/>
          </a:stretch>
        </p:blipFill>
        <p:spPr bwMode="auto">
          <a:xfrm>
            <a:off x="679450" y="1143000"/>
            <a:ext cx="7626350" cy="4699000"/>
          </a:xfrm>
          <a:prstGeom prst="rect">
            <a:avLst/>
          </a:prstGeom>
          <a:noFill/>
        </p:spPr>
      </p:pic>
      <p:sp>
        <p:nvSpPr>
          <p:cNvPr id="1067011" name="Text Box 3"/>
          <p:cNvSpPr txBox="1">
            <a:spLocks noChangeArrowheads="1"/>
          </p:cNvSpPr>
          <p:nvPr/>
        </p:nvSpPr>
        <p:spPr bwMode="auto">
          <a:xfrm>
            <a:off x="3505200" y="5867400"/>
            <a:ext cx="2362200" cy="457200"/>
          </a:xfrm>
          <a:prstGeom prst="rect">
            <a:avLst/>
          </a:prstGeom>
          <a:noFill/>
          <a:ln w="9525">
            <a:noFill/>
            <a:miter lim="800000"/>
            <a:headEnd/>
            <a:tailEnd/>
          </a:ln>
          <a:effectLst/>
        </p:spPr>
        <p:txBody>
          <a:bodyPr>
            <a:spAutoFit/>
          </a:bodyPr>
          <a:lstStyle/>
          <a:p>
            <a:pPr>
              <a:spcBef>
                <a:spcPct val="50000"/>
              </a:spcBef>
            </a:pPr>
            <a:r>
              <a:rPr lang="en-US" b="1"/>
              <a:t>Updraft Speed</a:t>
            </a:r>
            <a:r>
              <a:rPr lang="en-US" sz="1800"/>
              <a:t> </a:t>
            </a:r>
          </a:p>
        </p:txBody>
      </p:sp>
      <p:sp>
        <p:nvSpPr>
          <p:cNvPr id="1067012" name="Rectangle 4"/>
          <p:cNvSpPr>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r>
              <a:rPr lang="en-US" sz="4400" b="1" dirty="0">
                <a:solidFill>
                  <a:srgbClr val="0033CC"/>
                </a:solidFill>
              </a:rPr>
              <a:t>Vertical Air Motion</a:t>
            </a:r>
          </a:p>
        </p:txBody>
      </p:sp>
      <p:sp>
        <p:nvSpPr>
          <p:cNvPr id="1067013" name="Text Box 5"/>
          <p:cNvSpPr txBox="1">
            <a:spLocks noChangeArrowheads="1"/>
          </p:cNvSpPr>
          <p:nvPr/>
        </p:nvSpPr>
        <p:spPr bwMode="auto">
          <a:xfrm>
            <a:off x="1524000" y="6297613"/>
            <a:ext cx="5949950" cy="488950"/>
          </a:xfrm>
          <a:prstGeom prst="rect">
            <a:avLst/>
          </a:prstGeom>
          <a:solidFill>
            <a:schemeClr val="bg1"/>
          </a:solidFill>
          <a:ln w="9525">
            <a:noFill/>
            <a:miter lim="800000"/>
            <a:headEnd/>
            <a:tailEnd/>
          </a:ln>
          <a:effectLst/>
        </p:spPr>
        <p:txBody>
          <a:bodyPr wrap="none">
            <a:spAutoFit/>
          </a:bodyPr>
          <a:lstStyle/>
          <a:p>
            <a:r>
              <a:rPr lang="en-US" sz="2600" b="1" dirty="0">
                <a:solidFill>
                  <a:srgbClr val="0033CC"/>
                </a:solidFill>
              </a:rPr>
              <a:t>Strong upward motion in the eyewall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fig2"/>
          <p:cNvPicPr>
            <a:picLocks noGrp="1" noChangeAspect="1" noChangeArrowheads="1"/>
          </p:cNvPicPr>
          <p:nvPr>
            <p:ph idx="4294967295"/>
          </p:nvPr>
        </p:nvPicPr>
        <p:blipFill>
          <a:blip r:embed="rId2" cstate="print"/>
          <a:srcRect/>
          <a:stretch>
            <a:fillRect/>
          </a:stretch>
        </p:blipFill>
        <p:spPr>
          <a:xfrm>
            <a:off x="762000" y="1447800"/>
            <a:ext cx="7772400" cy="4789488"/>
          </a:xfrm>
          <a:noFill/>
        </p:spPr>
      </p:pic>
      <p:sp>
        <p:nvSpPr>
          <p:cNvPr id="21507" name="Text Box 8"/>
          <p:cNvSpPr txBox="1">
            <a:spLocks noChangeArrowheads="1"/>
          </p:cNvSpPr>
          <p:nvPr/>
        </p:nvSpPr>
        <p:spPr bwMode="auto">
          <a:xfrm>
            <a:off x="3733800" y="685800"/>
            <a:ext cx="1905000" cy="461665"/>
          </a:xfrm>
          <a:prstGeom prst="rect">
            <a:avLst/>
          </a:prstGeom>
          <a:noFill/>
          <a:ln w="9525">
            <a:noFill/>
            <a:miter lim="800000"/>
            <a:headEnd/>
            <a:tailEnd/>
          </a:ln>
        </p:spPr>
        <p:txBody>
          <a:bodyPr>
            <a:spAutoFit/>
          </a:bodyPr>
          <a:lstStyle/>
          <a:p>
            <a:pPr algn="ctr">
              <a:spcBef>
                <a:spcPct val="50000"/>
              </a:spcBef>
              <a:defRPr/>
            </a:pPr>
            <a:r>
              <a:rPr lang="en-US" sz="2400" dirty="0">
                <a:solidFill>
                  <a:srgbClr val="0033CC"/>
                </a:solidFill>
                <a:effectLst>
                  <a:outerShdw blurRad="38100" dist="38100" dir="2700000" algn="tl">
                    <a:srgbClr val="000000">
                      <a:alpha val="43137"/>
                    </a:srgbClr>
                  </a:outerShdw>
                </a:effectLst>
              </a:rPr>
              <a:t>Radial wind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descr="fig2"/>
          <p:cNvPicPr>
            <a:picLocks noChangeAspect="1" noChangeArrowheads="1"/>
          </p:cNvPicPr>
          <p:nvPr/>
        </p:nvPicPr>
        <p:blipFill>
          <a:blip r:embed="rId3" cstate="print"/>
          <a:srcRect/>
          <a:stretch>
            <a:fillRect/>
          </a:stretch>
        </p:blipFill>
        <p:spPr bwMode="auto">
          <a:xfrm>
            <a:off x="457200" y="1066800"/>
            <a:ext cx="8077200" cy="4765675"/>
          </a:xfrm>
          <a:prstGeom prst="rect">
            <a:avLst/>
          </a:prstGeom>
          <a:noFill/>
        </p:spPr>
      </p:pic>
      <p:sp>
        <p:nvSpPr>
          <p:cNvPr id="1069060" name="Rectangle 4"/>
          <p:cNvSpPr>
            <a:spLocks noChangeArrowheads="1"/>
          </p:cNvSpPr>
          <p:nvPr/>
        </p:nvSpPr>
        <p:spPr bwMode="auto">
          <a:xfrm>
            <a:off x="457200" y="152400"/>
            <a:ext cx="8229600" cy="838200"/>
          </a:xfrm>
          <a:prstGeom prst="rect">
            <a:avLst/>
          </a:prstGeom>
          <a:noFill/>
          <a:ln w="9525">
            <a:noFill/>
            <a:miter lim="800000"/>
            <a:headEnd/>
            <a:tailEnd/>
          </a:ln>
          <a:effectLst/>
        </p:spPr>
        <p:txBody>
          <a:bodyPr anchor="ctr"/>
          <a:lstStyle/>
          <a:p>
            <a:pPr algn="ctr"/>
            <a:r>
              <a:rPr lang="en-US" sz="3200" b="1" dirty="0">
                <a:solidFill>
                  <a:srgbClr val="0033CC"/>
                </a:solidFill>
              </a:rPr>
              <a:t>Hurricane </a:t>
            </a:r>
            <a:r>
              <a:rPr lang="en-US" sz="3200" b="1" dirty="0" smtClean="0">
                <a:solidFill>
                  <a:srgbClr val="0033CC"/>
                </a:solidFill>
              </a:rPr>
              <a:t>Temperature Perturbations</a:t>
            </a:r>
            <a:endParaRPr lang="en-US" sz="3200" b="1" dirty="0">
              <a:solidFill>
                <a:srgbClr val="0033CC"/>
              </a:solidFill>
            </a:endParaRPr>
          </a:p>
        </p:txBody>
      </p:sp>
      <p:sp>
        <p:nvSpPr>
          <p:cNvPr id="1069061" name="Text Box 5"/>
          <p:cNvSpPr txBox="1">
            <a:spLocks noChangeArrowheads="1"/>
          </p:cNvSpPr>
          <p:nvPr/>
        </p:nvSpPr>
        <p:spPr bwMode="auto">
          <a:xfrm>
            <a:off x="2651125" y="6516688"/>
            <a:ext cx="184150" cy="457200"/>
          </a:xfrm>
          <a:prstGeom prst="rect">
            <a:avLst/>
          </a:prstGeom>
          <a:noFill/>
          <a:ln w="9525">
            <a:noFill/>
            <a:miter lim="800000"/>
            <a:headEnd/>
            <a:tailEnd/>
          </a:ln>
          <a:effectLst/>
        </p:spPr>
        <p:txBody>
          <a:bodyPr wrap="none">
            <a:spAutoFit/>
          </a:bodyPr>
          <a:lstStyle/>
          <a:p>
            <a:endParaRPr lang="en-US"/>
          </a:p>
        </p:txBody>
      </p:sp>
      <p:sp>
        <p:nvSpPr>
          <p:cNvPr id="1069062" name="Text Box 6"/>
          <p:cNvSpPr txBox="1">
            <a:spLocks noChangeArrowheads="1"/>
          </p:cNvSpPr>
          <p:nvPr/>
        </p:nvSpPr>
        <p:spPr bwMode="auto">
          <a:xfrm>
            <a:off x="685800" y="6221413"/>
            <a:ext cx="7894638" cy="488950"/>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sz="2600" b="1" dirty="0">
                <a:solidFill>
                  <a:srgbClr val="66BDE0"/>
                </a:solidFill>
              </a:rPr>
              <a:t>No temperature difference</a:t>
            </a:r>
            <a:r>
              <a:rPr lang="en-US" sz="2600" b="1" dirty="0">
                <a:solidFill>
                  <a:schemeClr val="accent1"/>
                </a:solidFill>
              </a:rPr>
              <a:t> </a:t>
            </a:r>
            <a:r>
              <a:rPr lang="en-US" sz="2600" b="1" dirty="0"/>
              <a:t>- </a:t>
            </a:r>
            <a:r>
              <a:rPr lang="en-US" sz="2600" b="1" dirty="0">
                <a:solidFill>
                  <a:srgbClr val="C00000"/>
                </a:solidFill>
              </a:rPr>
              <a:t>&gt; 16°C (29°F) warmer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nezthe"/>
          <p:cNvPicPr>
            <a:picLocks noChangeAspect="1" noChangeArrowheads="1"/>
          </p:cNvPicPr>
          <p:nvPr/>
        </p:nvPicPr>
        <p:blipFill>
          <a:blip r:embed="rId2" cstate="print"/>
          <a:srcRect/>
          <a:stretch>
            <a:fillRect/>
          </a:stretch>
        </p:blipFill>
        <p:spPr bwMode="auto">
          <a:xfrm>
            <a:off x="381000" y="74613"/>
            <a:ext cx="8458200" cy="676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ezthe"/>
          <p:cNvPicPr>
            <a:picLocks noChangeAspect="1" noChangeArrowheads="1"/>
          </p:cNvPicPr>
          <p:nvPr/>
        </p:nvPicPr>
        <p:blipFill>
          <a:blip r:embed="rId3" cstate="print"/>
          <a:srcRect/>
          <a:stretch>
            <a:fillRect/>
          </a:stretch>
        </p:blipFill>
        <p:spPr bwMode="auto">
          <a:xfrm>
            <a:off x="381000" y="74613"/>
            <a:ext cx="8458200" cy="6769100"/>
          </a:xfrm>
          <a:prstGeom prst="rect">
            <a:avLst/>
          </a:prstGeom>
          <a:noFill/>
          <a:ln w="9525">
            <a:noFill/>
            <a:miter lim="800000"/>
            <a:headEnd/>
            <a:tailEnd/>
          </a:ln>
        </p:spPr>
      </p:pic>
      <p:sp>
        <p:nvSpPr>
          <p:cNvPr id="3" name="TextBox 2"/>
          <p:cNvSpPr txBox="1"/>
          <p:nvPr/>
        </p:nvSpPr>
        <p:spPr>
          <a:xfrm>
            <a:off x="3810000" y="0"/>
            <a:ext cx="1981200" cy="36988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charset="0"/>
                <a:ea typeface="+mn-ea"/>
                <a:cs typeface="+mn-cs"/>
              </a:rPr>
              <a:t>Specific entropy</a:t>
            </a:r>
          </a:p>
        </p:txBody>
      </p:sp>
      <p:cxnSp>
        <p:nvCxnSpPr>
          <p:cNvPr id="6" name="Straight Arrow Connector 5"/>
          <p:cNvCxnSpPr/>
          <p:nvPr/>
        </p:nvCxnSpPr>
        <p:spPr>
          <a:xfrm flipH="1" flipV="1">
            <a:off x="5410200" y="5715000"/>
            <a:ext cx="2209800" cy="228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370871" y="2286000"/>
            <a:ext cx="0" cy="3124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8800" y="1219200"/>
            <a:ext cx="2362200" cy="990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8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457200" y="228600"/>
            <a:ext cx="8229600" cy="990600"/>
          </a:xfrm>
        </p:spPr>
        <p:txBody>
          <a:bodyPr/>
          <a:lstStyle/>
          <a:p>
            <a:pPr eaLnBrk="1" hangingPunct="1">
              <a:defRPr/>
            </a:pPr>
            <a:r>
              <a:rPr lang="en-US" dirty="0" smtClean="0">
                <a:solidFill>
                  <a:srgbClr val="0033CC"/>
                </a:solidFill>
                <a:effectLst>
                  <a:outerShdw blurRad="38100" dist="38100" dir="2700000" algn="tl">
                    <a:srgbClr val="000000">
                      <a:alpha val="43137"/>
                    </a:srgbClr>
                  </a:outerShdw>
                </a:effectLst>
              </a:rPr>
              <a:t>Program</a:t>
            </a:r>
          </a:p>
        </p:txBody>
      </p:sp>
      <p:sp>
        <p:nvSpPr>
          <p:cNvPr id="13316" name="Rectangle 3"/>
          <p:cNvSpPr>
            <a:spLocks noGrp="1" noChangeArrowheads="1"/>
          </p:cNvSpPr>
          <p:nvPr>
            <p:ph type="body" sz="half" idx="1"/>
          </p:nvPr>
        </p:nvSpPr>
        <p:spPr>
          <a:xfrm>
            <a:off x="457200" y="2133600"/>
            <a:ext cx="8229600" cy="3810000"/>
          </a:xfrm>
        </p:spPr>
        <p:txBody>
          <a:bodyPr/>
          <a:lstStyle/>
          <a:p>
            <a:pPr eaLnBrk="1" hangingPunct="1">
              <a:spcBef>
                <a:spcPts val="2400"/>
              </a:spcBef>
              <a:buSzPct val="70000"/>
              <a:buBlip>
                <a:blip r:embed="rId3"/>
              </a:buBlip>
            </a:pPr>
            <a:r>
              <a:rPr lang="en-US" b="1" dirty="0" smtClean="0"/>
              <a:t>Overview of hurricanes </a:t>
            </a:r>
            <a:endParaRPr lang="en-US" b="1" dirty="0"/>
          </a:p>
          <a:p>
            <a:pPr eaLnBrk="1" hangingPunct="1">
              <a:spcBef>
                <a:spcPts val="2400"/>
              </a:spcBef>
              <a:buSzPct val="70000"/>
              <a:buBlip>
                <a:blip r:embed="rId3"/>
              </a:buBlip>
            </a:pPr>
            <a:r>
              <a:rPr lang="en-US" b="1" dirty="0" smtClean="0"/>
              <a:t>Physics </a:t>
            </a:r>
            <a:r>
              <a:rPr lang="en-US" b="1" dirty="0" smtClean="0"/>
              <a:t>of mature, steady </a:t>
            </a:r>
            <a:r>
              <a:rPr lang="en-US" b="1" dirty="0" smtClean="0"/>
              <a:t>hurricanes</a:t>
            </a:r>
          </a:p>
          <a:p>
            <a:pPr eaLnBrk="1" hangingPunct="1">
              <a:spcBef>
                <a:spcPts val="2400"/>
              </a:spcBef>
              <a:buSzPct val="70000"/>
              <a:buBlip>
                <a:blip r:embed="rId3"/>
              </a:buBlip>
            </a:pPr>
            <a:r>
              <a:rPr lang="en-US" b="1" dirty="0" smtClean="0"/>
              <a:t>Hurricanes and </a:t>
            </a:r>
            <a:r>
              <a:rPr lang="en-US" b="1" smtClean="0"/>
              <a:t>climate change</a:t>
            </a:r>
            <a:endParaRPr lang="en-US" b="1" dirty="0" smtClean="0"/>
          </a:p>
          <a:p>
            <a:pPr marL="0" indent="0" eaLnBrk="1" hangingPunct="1">
              <a:spcBef>
                <a:spcPts val="2400"/>
              </a:spcBef>
              <a:buSzPct val="70000"/>
              <a:buNone/>
            </a:pPr>
            <a:endParaRPr lang="en-US" b="1" dirty="0" smtClean="0"/>
          </a:p>
          <a:p>
            <a:pPr eaLnBrk="1" hangingPunct="1">
              <a:buSzPct val="70000"/>
              <a:buBlip>
                <a:blip r:embed="rId3"/>
              </a:buBlip>
            </a:pPr>
            <a:endParaRPr lang="en-US" b="1" dirty="0" smtClean="0"/>
          </a:p>
        </p:txBody>
      </p:sp>
    </p:spTree>
    <p:extLst>
      <p:ext uri="{BB962C8B-B14F-4D97-AF65-F5344CB8AC3E}">
        <p14:creationId xmlns:p14="http://schemas.microsoft.com/office/powerpoint/2010/main" val="19258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960370"/>
            <a:ext cx="7747000" cy="5810250"/>
          </a:xfrm>
          <a:prstGeom prst="rect">
            <a:avLst/>
          </a:prstGeom>
        </p:spPr>
      </p:pic>
      <p:sp>
        <p:nvSpPr>
          <p:cNvPr id="3" name="TextBox 2"/>
          <p:cNvSpPr txBox="1"/>
          <p:nvPr/>
        </p:nvSpPr>
        <p:spPr>
          <a:xfrm>
            <a:off x="457200" y="99731"/>
            <a:ext cx="80772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charset="0"/>
                <a:ea typeface="+mn-ea"/>
                <a:cs typeface="+mn-cs"/>
              </a:rPr>
              <a:t>Absolute angular momentum per unit mass</a:t>
            </a:r>
            <a:endParaRPr kumimoji="0" lang="en-US" sz="2400" b="0" i="0" u="none" strike="noStrike" kern="1200" cap="none" spc="0" normalizeH="0" baseline="0" noProof="0" dirty="0">
              <a:ln>
                <a:noFill/>
              </a:ln>
              <a:solidFill>
                <a:srgbClr val="0033CC"/>
              </a:solidFill>
              <a:effectLst/>
              <a:uLnTx/>
              <a:uFillTx/>
              <a:latin typeface="Arial" charset="0"/>
              <a:ea typeface="+mn-ea"/>
              <a:cs typeface="+mn-cs"/>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797783457"/>
              </p:ext>
            </p:extLst>
          </p:nvPr>
        </p:nvGraphicFramePr>
        <p:xfrm>
          <a:off x="3341689" y="503621"/>
          <a:ext cx="2068512" cy="847342"/>
        </p:xfrm>
        <a:graphic>
          <a:graphicData uri="http://schemas.openxmlformats.org/presentationml/2006/ole">
            <mc:AlternateContent xmlns:mc="http://schemas.openxmlformats.org/markup-compatibility/2006">
              <mc:Choice xmlns:v="urn:schemas-microsoft-com:vml" Requires="v">
                <p:oleObj spid="_x0000_s6151" name="Equation" r:id="rId5" imgW="901440" imgH="368280" progId="Equation.DSMT4">
                  <p:embed/>
                </p:oleObj>
              </mc:Choice>
              <mc:Fallback>
                <p:oleObj name="Equation" r:id="rId5" imgW="901440" imgH="368280" progId="Equation.DSMT4">
                  <p:embed/>
                  <p:pic>
                    <p:nvPicPr>
                      <p:cNvPr id="4" name="Object 3"/>
                      <p:cNvPicPr/>
                      <p:nvPr/>
                    </p:nvPicPr>
                    <p:blipFill>
                      <a:blip r:embed="rId6"/>
                      <a:stretch>
                        <a:fillRect/>
                      </a:stretch>
                    </p:blipFill>
                    <p:spPr>
                      <a:xfrm>
                        <a:off x="3341689" y="503621"/>
                        <a:ext cx="2068512" cy="847342"/>
                      </a:xfrm>
                      <a:prstGeom prst="rect">
                        <a:avLst/>
                      </a:prstGeom>
                    </p:spPr>
                  </p:pic>
                </p:oleObj>
              </mc:Fallback>
            </mc:AlternateContent>
          </a:graphicData>
        </a:graphic>
      </p:graphicFrame>
      <p:cxnSp>
        <p:nvCxnSpPr>
          <p:cNvPr id="6" name="Straight Arrow Connector 5"/>
          <p:cNvCxnSpPr/>
          <p:nvPr/>
        </p:nvCxnSpPr>
        <p:spPr>
          <a:xfrm>
            <a:off x="6400800" y="5715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828800" y="5638800"/>
            <a:ext cx="4876800"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28800" y="2743200"/>
            <a:ext cx="76200" cy="2743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81200" y="2590800"/>
            <a:ext cx="4648200" cy="1524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smtClean="0"/>
              <a:t>Tropical Cyclone Climatology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t> Jan   Feb    Mar    Apr   May   Jun    Jul   Aug    Sep   Oct    Nov   Dec   NH</a:t>
            </a:r>
          </a:p>
          <a:p>
            <a:r>
              <a:rPr lang="en-US" sz="1500" b="1"/>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t>Northern </a:t>
            </a:r>
          </a:p>
          <a:p>
            <a:pPr algn="ctr"/>
            <a:r>
              <a:rPr lang="en-US" sz="2000"/>
              <a:t>Hemisphere</a:t>
            </a:r>
          </a:p>
          <a:p>
            <a:pPr algn="ctr"/>
            <a:r>
              <a:rPr lang="en-US" sz="2000"/>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t>Southern </a:t>
            </a:r>
          </a:p>
          <a:p>
            <a:pPr algn="ctr"/>
            <a:r>
              <a:rPr lang="en-US" sz="2000"/>
              <a:t>Hemisphere</a:t>
            </a:r>
          </a:p>
          <a:p>
            <a:pPr algn="ctr"/>
            <a:r>
              <a:rPr lang="en-US" sz="2000"/>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http://weather.com.ph/theme/weatherph/img/Tropical_Cyclone_101_html_4b5b499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 y="36576"/>
            <a:ext cx="9140839" cy="636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01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8145" t="20000" r="4113" b="24000"/>
          <a:stretch>
            <a:fillRect/>
          </a:stretch>
        </p:blipFill>
        <p:spPr bwMode="auto">
          <a:xfrm>
            <a:off x="1066800" y="1676400"/>
            <a:ext cx="7079226" cy="3657600"/>
          </a:xfrm>
          <a:prstGeom prst="rect">
            <a:avLst/>
          </a:prstGeom>
          <a:noFill/>
          <a:ln w="9525">
            <a:solidFill>
              <a:schemeClr val="tx1"/>
            </a:solidFill>
            <a:miter lim="800000"/>
            <a:headEnd/>
            <a:tailEnd/>
          </a:ln>
        </p:spPr>
      </p:pic>
      <p:sp>
        <p:nvSpPr>
          <p:cNvPr id="3" name="TextBox 2"/>
          <p:cNvSpPr txBox="1"/>
          <p:nvPr/>
        </p:nvSpPr>
        <p:spPr>
          <a:xfrm>
            <a:off x="609600" y="457200"/>
            <a:ext cx="7848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Climatology of Tropical Cyclone Size</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t="5263"/>
          <a:stretch>
            <a:fillRect/>
          </a:stretch>
        </p:blipFill>
        <p:spPr bwMode="auto">
          <a:xfrm>
            <a:off x="346910" y="1933274"/>
            <a:ext cx="8416090" cy="3019727"/>
          </a:xfrm>
          <a:prstGeom prst="rect">
            <a:avLst/>
          </a:prstGeom>
          <a:noFill/>
          <a:ln w="9525">
            <a:noFill/>
            <a:miter lim="800000"/>
            <a:headEnd/>
            <a:tailEnd/>
          </a:ln>
        </p:spPr>
      </p:pic>
      <p:sp>
        <p:nvSpPr>
          <p:cNvPr id="3" name="TextBox 2"/>
          <p:cNvSpPr txBox="1"/>
          <p:nvPr/>
        </p:nvSpPr>
        <p:spPr>
          <a:xfrm>
            <a:off x="457200" y="5181600"/>
            <a:ext cx="8077200" cy="646331"/>
          </a:xfrm>
          <a:prstGeom prst="rect">
            <a:avLst/>
          </a:prstGeom>
          <a:noFill/>
        </p:spPr>
        <p:txBody>
          <a:bodyPr wrap="square" rtlCol="0">
            <a:spAutoFit/>
          </a:bodyPr>
          <a:lstStyle/>
          <a:p>
            <a:pPr algn="ctr"/>
            <a:r>
              <a:rPr lang="en-US" b="1" dirty="0" smtClean="0">
                <a:solidFill>
                  <a:srgbClr val="0033CC"/>
                </a:solidFill>
              </a:rPr>
              <a:t>Outer radius very nearly follows a log-normal distribution with a median value of about 420 km (Courtesy Dan Chavas)</a:t>
            </a:r>
            <a:endParaRPr lang="en-US" b="1" dirty="0">
              <a:solidFill>
                <a:srgbClr val="0033C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smtClean="0">
                <a:solidFill>
                  <a:srgbClr val="0033CC"/>
                </a:solidFill>
                <a:effectLst>
                  <a:outerShdw blurRad="38100" dist="38100" dir="2700000" algn="tl">
                    <a:srgbClr val="C0C0C0"/>
                  </a:outerShdw>
                </a:effectLst>
              </a:rPr>
              <a:t>Global Tropical Cyclone </a:t>
            </a:r>
            <a:r>
              <a:rPr lang="en-US" sz="2800" dirty="0">
                <a:solidFill>
                  <a:srgbClr val="0033CC"/>
                </a:solidFill>
                <a:effectLst>
                  <a:outerShdw blurRad="38100" dist="38100" dir="2700000" algn="tl">
                    <a:srgbClr val="C0C0C0"/>
                  </a:outerShdw>
                </a:effectLst>
              </a:rPr>
              <a:t>Frequency, </a:t>
            </a:r>
            <a:r>
              <a:rPr lang="en-US" sz="2800" dirty="0" smtClean="0">
                <a:solidFill>
                  <a:srgbClr val="0033CC"/>
                </a:solidFill>
                <a:effectLst>
                  <a:outerShdw blurRad="38100" dist="38100" dir="2700000" algn="tl">
                    <a:srgbClr val="C0C0C0"/>
                  </a:outerShdw>
                </a:effectLst>
              </a:rPr>
              <a:t>1978-2017</a:t>
            </a:r>
            <a:endParaRPr lang="en-US" sz="2800" dirty="0">
              <a:solidFill>
                <a:srgbClr val="0033CC"/>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2" name="Picture 1"/>
          <p:cNvPicPr>
            <a:picLocks noChangeAspect="1"/>
          </p:cNvPicPr>
          <p:nvPr/>
        </p:nvPicPr>
        <p:blipFill>
          <a:blip r:embed="rId3"/>
          <a:stretch>
            <a:fillRect/>
          </a:stretch>
        </p:blipFill>
        <p:spPr>
          <a:xfrm>
            <a:off x="685800" y="1115418"/>
            <a:ext cx="7896732" cy="510128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914400"/>
            <a:ext cx="5842000" cy="5842000"/>
          </a:xfrm>
          <a:prstGeom prst="rect">
            <a:avLst/>
          </a:prstGeom>
        </p:spPr>
      </p:pic>
      <p:sp>
        <p:nvSpPr>
          <p:cNvPr id="3" name="TextBox 2"/>
          <p:cNvSpPr txBox="1"/>
          <p:nvPr/>
        </p:nvSpPr>
        <p:spPr>
          <a:xfrm>
            <a:off x="914400" y="152400"/>
            <a:ext cx="7772400" cy="461665"/>
          </a:xfrm>
          <a:prstGeom prst="rect">
            <a:avLst/>
          </a:prstGeom>
          <a:noFill/>
        </p:spPr>
        <p:txBody>
          <a:bodyPr wrap="square" rtlCol="0">
            <a:spAutoFit/>
          </a:bodyPr>
          <a:lstStyle/>
          <a:p>
            <a:pPr algn="ctr"/>
            <a:r>
              <a:rPr lang="en-US" sz="2400" dirty="0" smtClean="0"/>
              <a:t>Tropical Cyclone </a:t>
            </a:r>
            <a:r>
              <a:rPr lang="en-US" sz="2400" dirty="0" err="1" smtClean="0"/>
              <a:t>Uesi</a:t>
            </a:r>
            <a:r>
              <a:rPr lang="en-US" sz="2400" dirty="0" smtClean="0"/>
              <a:t>, February 11 2020 7 AM EST</a:t>
            </a:r>
            <a:endParaRPr lang="en-US" sz="2400" dirty="0"/>
          </a:p>
        </p:txBody>
      </p:sp>
    </p:spTree>
    <p:extLst>
      <p:ext uri="{BB962C8B-B14F-4D97-AF65-F5344CB8AC3E}">
        <p14:creationId xmlns:p14="http://schemas.microsoft.com/office/powerpoint/2010/main" val="1132155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422" r="6059"/>
          <a:stretch/>
        </p:blipFill>
        <p:spPr>
          <a:xfrm>
            <a:off x="228600" y="457200"/>
            <a:ext cx="4800600" cy="53325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438400"/>
            <a:ext cx="5487673" cy="4114579"/>
          </a:xfrm>
          <a:prstGeom prst="rect">
            <a:avLst/>
          </a:prstGeom>
        </p:spPr>
      </p:pic>
    </p:spTree>
    <p:extLst>
      <p:ext uri="{BB962C8B-B14F-4D97-AF65-F5344CB8AC3E}">
        <p14:creationId xmlns:p14="http://schemas.microsoft.com/office/powerpoint/2010/main" val="107281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Grp="1" noChangeArrowheads="1"/>
          </p:cNvSpPr>
          <p:nvPr>
            <p:ph type="ctrTitle"/>
          </p:nvPr>
        </p:nvSpPr>
        <p:spPr>
          <a:xfrm>
            <a:off x="304800" y="152400"/>
            <a:ext cx="8534400" cy="1143000"/>
          </a:xfrm>
        </p:spPr>
        <p:txBody>
          <a:bodyPr/>
          <a:lstStyle/>
          <a:p>
            <a:pPr eaLnBrk="1" hangingPunct="1">
              <a:defRPr/>
            </a:pPr>
            <a:r>
              <a:rPr lang="en-US" sz="4000" b="1" dirty="0" smtClean="0">
                <a:solidFill>
                  <a:srgbClr val="FFFF00"/>
                </a:solidFill>
                <a:effectLst>
                  <a:outerShdw blurRad="38100" dist="38100" dir="2700000" algn="tl">
                    <a:srgbClr val="C0C0C0"/>
                  </a:outerShdw>
                </a:effectLst>
              </a:rPr>
              <a:t> </a:t>
            </a:r>
            <a:r>
              <a:rPr lang="en-US" sz="4000" b="1" dirty="0" smtClean="0">
                <a:solidFill>
                  <a:srgbClr val="0033CC"/>
                </a:solidFill>
                <a:effectLst>
                  <a:outerShdw blurRad="38100" dist="38100" dir="2700000" algn="tl">
                    <a:srgbClr val="C0C0C0"/>
                  </a:outerShdw>
                </a:effectLst>
              </a:rPr>
              <a:t>Overview: What is a Hurricane?</a:t>
            </a:r>
          </a:p>
        </p:txBody>
      </p:sp>
      <p:sp>
        <p:nvSpPr>
          <p:cNvPr id="14340" name="Rectangle 3"/>
          <p:cNvSpPr>
            <a:spLocks noGrp="1" noChangeArrowheads="1"/>
          </p:cNvSpPr>
          <p:nvPr>
            <p:ph type="subTitle" idx="1"/>
          </p:nvPr>
        </p:nvSpPr>
        <p:spPr>
          <a:xfrm>
            <a:off x="1219200" y="1752600"/>
            <a:ext cx="6629400" cy="4267200"/>
          </a:xfrm>
        </p:spPr>
        <p:txBody>
          <a:bodyPr/>
          <a:lstStyle/>
          <a:p>
            <a:pPr algn="l" eaLnBrk="1" hangingPunct="1">
              <a:lnSpc>
                <a:spcPct val="90000"/>
              </a:lnSpc>
            </a:pPr>
            <a:r>
              <a:rPr lang="en-US" sz="2800" b="1" dirty="0" smtClean="0">
                <a:solidFill>
                  <a:srgbClr val="002060"/>
                </a:solidFill>
              </a:rPr>
              <a:t>Formal definition</a:t>
            </a:r>
            <a:r>
              <a:rPr lang="en-US" sz="2800" dirty="0" smtClean="0">
                <a:solidFill>
                  <a:srgbClr val="002060"/>
                </a:solidFill>
              </a:rPr>
              <a:t>: A </a:t>
            </a:r>
            <a:r>
              <a:rPr lang="en-US" sz="2800" i="1" dirty="0" smtClean="0">
                <a:solidFill>
                  <a:srgbClr val="002060"/>
                </a:solidFill>
              </a:rPr>
              <a:t>tropical cyclone</a:t>
            </a:r>
            <a:r>
              <a:rPr lang="en-US" sz="2800" dirty="0" smtClean="0">
                <a:solidFill>
                  <a:srgbClr val="002060"/>
                </a:solidFill>
              </a:rPr>
              <a:t> with 1-min average winds at 10 m altitude in excess of 32 m/s (64 knots or 74 MPH) occurring over the North Atlantic or eastern North Pacific</a:t>
            </a:r>
          </a:p>
          <a:p>
            <a:pPr algn="l" eaLnBrk="1" hangingPunct="1">
              <a:lnSpc>
                <a:spcPct val="90000"/>
              </a:lnSpc>
            </a:pPr>
            <a:endParaRPr lang="en-US" sz="2800" dirty="0" smtClean="0">
              <a:solidFill>
                <a:srgbClr val="002060"/>
              </a:solidFill>
            </a:endParaRPr>
          </a:p>
          <a:p>
            <a:pPr algn="l" eaLnBrk="1" hangingPunct="1">
              <a:lnSpc>
                <a:spcPct val="90000"/>
              </a:lnSpc>
            </a:pPr>
            <a:r>
              <a:rPr lang="en-US" sz="2800" dirty="0" smtClean="0">
                <a:solidFill>
                  <a:srgbClr val="002060"/>
                </a:solidFill>
              </a:rPr>
              <a:t>A </a:t>
            </a:r>
            <a:r>
              <a:rPr lang="en-US" sz="2800" i="1" dirty="0" smtClean="0">
                <a:solidFill>
                  <a:srgbClr val="002060"/>
                </a:solidFill>
              </a:rPr>
              <a:t>tropical cyclone</a:t>
            </a:r>
            <a:r>
              <a:rPr lang="en-US" sz="2800" dirty="0" smtClean="0">
                <a:solidFill>
                  <a:srgbClr val="002060"/>
                </a:solidFill>
              </a:rPr>
              <a:t> is a nearly symmetric, warm-core cyclone powered by wind-induced enthalpy fluxes from the sea surface</a:t>
            </a:r>
          </a:p>
          <a:p>
            <a:pPr algn="l" eaLnBrk="1" hangingPunct="1">
              <a:lnSpc>
                <a:spcPct val="90000"/>
              </a:lnSpc>
            </a:pPr>
            <a:endParaRPr lang="en-US" sz="2800" dirty="0" smtClean="0"/>
          </a:p>
        </p:txBody>
      </p:sp>
    </p:spTree>
    <p:extLst>
      <p:ext uri="{BB962C8B-B14F-4D97-AF65-F5344CB8AC3E}">
        <p14:creationId xmlns:p14="http://schemas.microsoft.com/office/powerpoint/2010/main" val="28005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23555" name="Rectangle 2"/>
          <p:cNvSpPr>
            <a:spLocks noGrp="1" noChangeArrowheads="1"/>
          </p:cNvSpPr>
          <p:nvPr>
            <p:ph type="title"/>
          </p:nvPr>
        </p:nvSpPr>
        <p:spPr>
          <a:xfrm>
            <a:off x="457200" y="2133600"/>
            <a:ext cx="8229600" cy="1143000"/>
          </a:xfrm>
        </p:spPr>
        <p:txBody>
          <a:bodyPr/>
          <a:lstStyle/>
          <a:p>
            <a:pPr eaLnBrk="1" hangingPunct="1">
              <a:defRPr/>
            </a:pPr>
            <a:r>
              <a:rPr lang="en-US" b="1" dirty="0" smtClean="0">
                <a:solidFill>
                  <a:srgbClr val="0033CC"/>
                </a:solidFill>
                <a:effectLst>
                  <a:outerShdw blurRad="38100" dist="38100" dir="2700000" algn="tl">
                    <a:srgbClr val="000000">
                      <a:alpha val="43137"/>
                    </a:srgbClr>
                  </a:outerShdw>
                </a:effectLst>
              </a:rPr>
              <a:t>Physics of Mature Hurricanes</a:t>
            </a:r>
          </a:p>
        </p:txBody>
      </p:sp>
    </p:spTree>
    <p:extLst>
      <p:ext uri="{BB962C8B-B14F-4D97-AF65-F5344CB8AC3E}">
        <p14:creationId xmlns:p14="http://schemas.microsoft.com/office/powerpoint/2010/main" val="847297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609284"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5"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86"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609288"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9"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0"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1"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92"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609293" name="Picture 13"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609294" name="Picture 14"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609295" name="Picture 15"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609296" name="Picture 16"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17"/>
          <p:cNvGrpSpPr>
            <a:grpSpLocks/>
          </p:cNvGrpSpPr>
          <p:nvPr/>
        </p:nvGrpSpPr>
        <p:grpSpPr bwMode="auto">
          <a:xfrm>
            <a:off x="1475160" y="5042693"/>
            <a:ext cx="3609727" cy="384175"/>
            <a:chOff x="1200" y="3408"/>
            <a:chExt cx="1536" cy="242"/>
          </a:xfrm>
          <a:noFill/>
        </p:grpSpPr>
        <p:sp>
          <p:nvSpPr>
            <p:cNvPr id="609298" name="Rectangle 18"/>
            <p:cNvSpPr>
              <a:spLocks noChangeArrowheads="1"/>
            </p:cNvSpPr>
            <p:nvPr/>
          </p:nvSpPr>
          <p:spPr bwMode="auto">
            <a:xfrm>
              <a:off x="1200" y="3408"/>
              <a:ext cx="1536" cy="240"/>
            </a:xfrm>
            <a:prstGeom prst="rect">
              <a:avLst/>
            </a:prstGeom>
            <a:grp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9" name="Text Box 19"/>
            <p:cNvSpPr txBox="1">
              <a:spLocks noChangeArrowheads="1"/>
            </p:cNvSpPr>
            <p:nvPr/>
          </p:nvSpPr>
          <p:spPr bwMode="auto">
            <a:xfrm>
              <a:off x="1344" y="3417"/>
              <a:ext cx="1344" cy="233"/>
            </a:xfrm>
            <a:prstGeom prst="rect">
              <a:avLst/>
            </a:prstGeom>
            <a:solidFill>
              <a:schemeClr val="bg1"/>
            </a:solid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Nearly isothermal expansion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5" name="Group 20"/>
          <p:cNvGrpSpPr>
            <a:grpSpLocks/>
          </p:cNvGrpSpPr>
          <p:nvPr/>
        </p:nvGrpSpPr>
        <p:grpSpPr bwMode="auto">
          <a:xfrm>
            <a:off x="5764213" y="1600202"/>
            <a:ext cx="2743200" cy="392113"/>
            <a:chOff x="3631" y="1056"/>
            <a:chExt cx="1728" cy="247"/>
          </a:xfrm>
        </p:grpSpPr>
        <p:sp>
          <p:nvSpPr>
            <p:cNvPr id="609301" name="Rectangle 21"/>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2" name="Text Box 22"/>
            <p:cNvSpPr txBox="1">
              <a:spLocks noChangeArrowheads="1"/>
            </p:cNvSpPr>
            <p:nvPr/>
          </p:nvSpPr>
          <p:spPr bwMode="auto">
            <a:xfrm>
              <a:off x="3631" y="1072"/>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Isothermal compression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6" name="Group 23"/>
          <p:cNvGrpSpPr>
            <a:grpSpLocks/>
          </p:cNvGrpSpPr>
          <p:nvPr/>
        </p:nvGrpSpPr>
        <p:grpSpPr bwMode="auto">
          <a:xfrm>
            <a:off x="1920472" y="2376488"/>
            <a:ext cx="1590480" cy="923926"/>
            <a:chOff x="1095" y="1601"/>
            <a:chExt cx="1106" cy="582"/>
          </a:xfrm>
        </p:grpSpPr>
        <p:sp>
          <p:nvSpPr>
            <p:cNvPr id="609304" name="Rectangle 24"/>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5" name="Text Box 25"/>
            <p:cNvSpPr txBox="1">
              <a:spLocks noChangeArrowheads="1"/>
            </p:cNvSpPr>
            <p:nvPr/>
          </p:nvSpPr>
          <p:spPr bwMode="auto">
            <a:xfrm rot="18903303">
              <a:off x="1200" y="1601"/>
              <a:ext cx="884" cy="582"/>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Moist adiabatic expansion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7" name="Group 26"/>
          <p:cNvGrpSpPr>
            <a:grpSpLocks/>
          </p:cNvGrpSpPr>
          <p:nvPr/>
        </p:nvGrpSpPr>
        <p:grpSpPr bwMode="auto">
          <a:xfrm>
            <a:off x="5033699" y="3066662"/>
            <a:ext cx="3272102" cy="1077950"/>
            <a:chOff x="3294" y="1871"/>
            <a:chExt cx="1746" cy="479"/>
          </a:xfrm>
        </p:grpSpPr>
        <p:sp>
          <p:nvSpPr>
            <p:cNvPr id="609307" name="Rectangle 27"/>
            <p:cNvSpPr>
              <a:spLocks noChangeArrowheads="1"/>
            </p:cNvSpPr>
            <p:nvPr/>
          </p:nvSpPr>
          <p:spPr bwMode="auto">
            <a:xfrm rot="19262646">
              <a:off x="3294" y="1962"/>
              <a:ext cx="1536" cy="388"/>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8" name="Text Box 28"/>
            <p:cNvSpPr txBox="1">
              <a:spLocks noChangeArrowheads="1"/>
            </p:cNvSpPr>
            <p:nvPr/>
          </p:nvSpPr>
          <p:spPr bwMode="auto">
            <a:xfrm rot="19265493">
              <a:off x="3360" y="1871"/>
              <a:ext cx="1680" cy="34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a:t>
              </a:r>
              <a:r>
                <a:rPr kumimoji="0" lang="en-US" sz="2000" b="0" i="0" u="none" strike="noStrike" kern="1200" cap="none" spc="0" normalizeH="0" baseline="0" noProof="0" dirty="0" err="1" smtClean="0">
                  <a:ln>
                    <a:noFill/>
                  </a:ln>
                  <a:solidFill>
                    <a:prstClr val="black"/>
                  </a:solidFill>
                  <a:effectLst/>
                  <a:uLnTx/>
                  <a:uFillTx/>
                  <a:latin typeface="Arial"/>
                  <a:ea typeface="+mn-ea"/>
                  <a:cs typeface="+mn-cs"/>
                </a:rPr>
                <a:t>iabatic</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 compression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Along a moist adiabat</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 name="Group 29"/>
          <p:cNvGrpSpPr>
            <a:grpSpLocks/>
          </p:cNvGrpSpPr>
          <p:nvPr/>
        </p:nvGrpSpPr>
        <p:grpSpPr bwMode="auto">
          <a:xfrm>
            <a:off x="152400" y="762000"/>
            <a:ext cx="8763000" cy="5913438"/>
            <a:chOff x="96" y="480"/>
            <a:chExt cx="5520" cy="3725"/>
          </a:xfrm>
        </p:grpSpPr>
        <p:sp>
          <p:nvSpPr>
            <p:cNvPr id="609310" name="Text Box 30"/>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609311" name="Text Box 31"/>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609312" name="Text Box 32"/>
            <p:cNvSpPr txBox="1">
              <a:spLocks noChangeArrowheads="1"/>
            </p:cNvSpPr>
            <p:nvPr/>
          </p:nvSpPr>
          <p:spPr bwMode="auto">
            <a:xfrm>
              <a:off x="3852" y="3126"/>
              <a:ext cx="940" cy="2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Low entropy </a:t>
              </a:r>
            </a:p>
          </p:txBody>
        </p:sp>
        <p:sp>
          <p:nvSpPr>
            <p:cNvPr id="609313" name="Text Box 33"/>
            <p:cNvSpPr txBox="1">
              <a:spLocks noChangeArrowheads="1"/>
            </p:cNvSpPr>
            <p:nvPr/>
          </p:nvSpPr>
          <p:spPr bwMode="auto">
            <a:xfrm rot="16200000">
              <a:off x="-753" y="2049"/>
              <a:ext cx="1968"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Height above ocean</a:t>
              </a:r>
            </a:p>
          </p:txBody>
        </p:sp>
        <p:sp>
          <p:nvSpPr>
            <p:cNvPr id="609314" name="Text Box 34"/>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609315" name="Text Box 35"/>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Radius (km)</a:t>
              </a:r>
            </a:p>
          </p:txBody>
        </p:sp>
      </p:grpSp>
    </p:spTree>
    <p:extLst>
      <p:ext uri="{BB962C8B-B14F-4D97-AF65-F5344CB8AC3E}">
        <p14:creationId xmlns:p14="http://schemas.microsoft.com/office/powerpoint/2010/main" val="2232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09292"/>
                                        </p:tgtEl>
                                        <p:attrNameLst>
                                          <p:attrName>style.visibility</p:attrName>
                                        </p:attrNameLst>
                                      </p:cBhvr>
                                      <p:to>
                                        <p:strVal val="visible"/>
                                      </p:to>
                                    </p:set>
                                    <p:anim calcmode="lin" valueType="num">
                                      <p:cBhvr>
                                        <p:cTn id="12" dur="500" fill="hold"/>
                                        <p:tgtEl>
                                          <p:spTgt spid="609292"/>
                                        </p:tgtEl>
                                        <p:attrNameLst>
                                          <p:attrName>ppt_w</p:attrName>
                                        </p:attrNameLst>
                                      </p:cBhvr>
                                      <p:tavLst>
                                        <p:tav tm="0">
                                          <p:val>
                                            <p:fltVal val="0"/>
                                          </p:val>
                                        </p:tav>
                                        <p:tav tm="100000">
                                          <p:val>
                                            <p:strVal val="#ppt_w"/>
                                          </p:val>
                                        </p:tav>
                                      </p:tavLst>
                                    </p:anim>
                                    <p:anim calcmode="lin" valueType="num">
                                      <p:cBhvr>
                                        <p:cTn id="13" dur="500" fill="hold"/>
                                        <p:tgtEl>
                                          <p:spTgt spid="609292"/>
                                        </p:tgtEl>
                                        <p:attrNameLst>
                                          <p:attrName>ppt_h</p:attrName>
                                        </p:attrNameLst>
                                      </p:cBhvr>
                                      <p:tavLst>
                                        <p:tav tm="0">
                                          <p:val>
                                            <p:fltVal val="0"/>
                                          </p:val>
                                        </p:tav>
                                        <p:tav tm="100000">
                                          <p:val>
                                            <p:strVal val="#ppt_h"/>
                                          </p:val>
                                        </p:tav>
                                      </p:tavLst>
                                    </p:anim>
                                    <p:animEffect transition="in" filter="fade">
                                      <p:cBhvr>
                                        <p:cTn id="14" dur="500"/>
                                        <p:tgtEl>
                                          <p:spTgt spid="60929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609293"/>
                                        </p:tgtEl>
                                        <p:attrNameLst>
                                          <p:attrName>style.visibility</p:attrName>
                                        </p:attrNameLst>
                                      </p:cBhvr>
                                      <p:to>
                                        <p:strVal val="visible"/>
                                      </p:to>
                                    </p:set>
                                    <p:animEffect transition="in" filter="wipe(right)">
                                      <p:cBhvr>
                                        <p:cTn id="25" dur="2000"/>
                                        <p:tgtEl>
                                          <p:spTgt spid="6092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09294"/>
                                        </p:tgtEl>
                                        <p:attrNameLst>
                                          <p:attrName>style.visibility</p:attrName>
                                        </p:attrNameLst>
                                      </p:cBhvr>
                                      <p:to>
                                        <p:strVal val="visible"/>
                                      </p:to>
                                    </p:set>
                                    <p:animEffect transition="in" filter="wipe(down)">
                                      <p:cBhvr>
                                        <p:cTn id="30" dur="2000"/>
                                        <p:tgtEl>
                                          <p:spTgt spid="609294"/>
                                        </p:tgtEl>
                                      </p:cBhvr>
                                    </p:animEffec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09295"/>
                                        </p:tgtEl>
                                        <p:attrNameLst>
                                          <p:attrName>style.visibility</p:attrName>
                                        </p:attrNameLst>
                                      </p:cBhvr>
                                      <p:to>
                                        <p:strVal val="visible"/>
                                      </p:to>
                                    </p:set>
                                    <p:animEffect transition="in" filter="wipe(up)">
                                      <p:cBhvr>
                                        <p:cTn id="37" dur="2000"/>
                                        <p:tgtEl>
                                          <p:spTgt spid="609295"/>
                                        </p:tgtEl>
                                      </p:cBhvr>
                                    </p:animEffec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09296"/>
                                        </p:tgtEl>
                                        <p:attrNameLst>
                                          <p:attrName>style.visibility</p:attrName>
                                        </p:attrNameLst>
                                      </p:cBhvr>
                                      <p:to>
                                        <p:strVal val="visible"/>
                                      </p:to>
                                    </p:set>
                                    <p:animEffect transition="in" filter="wipe(up)">
                                      <p:cBhvr>
                                        <p:cTn id="44" dur="2000"/>
                                        <p:tgtEl>
                                          <p:spTgt spid="609296"/>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8" name="Rectangle 3"/>
          <p:cNvSpPr>
            <a:spLocks noGrp="1" noChangeArrowheads="1"/>
          </p:cNvSpPr>
          <p:nvPr>
            <p:ph type="title"/>
          </p:nvPr>
        </p:nvSpPr>
        <p:spPr/>
        <p:txBody>
          <a:bodyPr/>
          <a:lstStyle/>
          <a:p>
            <a:pPr eaLnBrk="1" hangingPunct="1">
              <a:defRPr/>
            </a:pPr>
            <a:r>
              <a:rPr lang="en-US" sz="2800" dirty="0" smtClean="0">
                <a:solidFill>
                  <a:srgbClr val="0033CC"/>
                </a:solidFill>
                <a:effectLst>
                  <a:outerShdw blurRad="38100" dist="38100" dir="2700000" algn="tl">
                    <a:srgbClr val="000000">
                      <a:alpha val="43137"/>
                    </a:srgbClr>
                  </a:outerShdw>
                </a:effectLst>
              </a:rPr>
              <a:t>Carnot Theorem:  Maximum efficiency results from a particular energy cycle:</a:t>
            </a:r>
            <a:br>
              <a:rPr lang="en-US" sz="2800" dirty="0" smtClean="0">
                <a:solidFill>
                  <a:srgbClr val="0033CC"/>
                </a:solidFill>
                <a:effectLst>
                  <a:outerShdw blurRad="38100" dist="38100" dir="2700000" algn="tl">
                    <a:srgbClr val="000000">
                      <a:alpha val="43137"/>
                    </a:srgbClr>
                  </a:outerShdw>
                </a:effectLst>
              </a:rPr>
            </a:br>
            <a:endParaRPr lang="en-US" sz="2800" dirty="0" smtClean="0">
              <a:solidFill>
                <a:srgbClr val="0033CC"/>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lstStyle/>
          <a:p>
            <a:pPr eaLnBrk="1" hangingPunct="1">
              <a:buSzPct val="70000"/>
              <a:buBlip>
                <a:blip r:embed="rId4"/>
              </a:buBlip>
            </a:pPr>
            <a:r>
              <a:rPr lang="en-US" dirty="0" smtClean="0">
                <a:solidFill>
                  <a:srgbClr val="002060"/>
                </a:solidFill>
              </a:rPr>
              <a:t>Isothermal expansion</a:t>
            </a:r>
          </a:p>
          <a:p>
            <a:pPr eaLnBrk="1" hangingPunct="1">
              <a:buSzPct val="70000"/>
              <a:buBlip>
                <a:blip r:embed="rId4"/>
              </a:buBlip>
            </a:pPr>
            <a:r>
              <a:rPr lang="en-US" dirty="0" smtClean="0">
                <a:solidFill>
                  <a:srgbClr val="002060"/>
                </a:solidFill>
              </a:rPr>
              <a:t>Adiabatic expansion</a:t>
            </a:r>
          </a:p>
          <a:p>
            <a:pPr eaLnBrk="1" hangingPunct="1">
              <a:buSzPct val="70000"/>
              <a:buBlip>
                <a:blip r:embed="rId4"/>
              </a:buBlip>
            </a:pPr>
            <a:r>
              <a:rPr lang="en-US" dirty="0" smtClean="0">
                <a:solidFill>
                  <a:srgbClr val="002060"/>
                </a:solidFill>
              </a:rPr>
              <a:t>Isothermal compression</a:t>
            </a:r>
          </a:p>
          <a:p>
            <a:pPr eaLnBrk="1" hangingPunct="1">
              <a:buSzPct val="70000"/>
              <a:buBlip>
                <a:blip r:embed="rId4"/>
              </a:buBlip>
            </a:pPr>
            <a:r>
              <a:rPr lang="en-US" dirty="0" smtClean="0">
                <a:solidFill>
                  <a:srgbClr val="002060"/>
                </a:solidFill>
              </a:rPr>
              <a:t>Adiabatic compression</a:t>
            </a:r>
          </a:p>
          <a:p>
            <a:pPr eaLnBrk="1" hangingPunct="1"/>
            <a:endParaRPr lang="en-US" dirty="0" smtClean="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charset="0"/>
                <a:ea typeface="+mn-ea"/>
                <a:cs typeface="+mn-cs"/>
              </a:rPr>
              <a:t>Note:  Last leg is not adiabatic in </a:t>
            </a:r>
            <a:r>
              <a:rPr kumimoji="0" lang="en-US" sz="1800" b="0" i="0" u="none" strike="noStrike" kern="1200" cap="none" spc="0" normalizeH="0" baseline="0" noProof="0" dirty="0" smtClean="0">
                <a:ln>
                  <a:noFill/>
                </a:ln>
                <a:solidFill>
                  <a:srgbClr val="002060"/>
                </a:solidFill>
                <a:effectLst/>
                <a:uLnTx/>
                <a:uFillTx/>
                <a:latin typeface="Arial" charset="0"/>
                <a:ea typeface="+mn-ea"/>
                <a:cs typeface="+mn-cs"/>
              </a:rPr>
              <a:t>hurricanes: </a:t>
            </a:r>
            <a:r>
              <a:rPr kumimoji="0" lang="en-US" sz="1800" b="0" i="0" u="none" strike="noStrike" kern="1200" cap="none" spc="0" normalizeH="0" baseline="0" noProof="0" dirty="0">
                <a:ln>
                  <a:noFill/>
                </a:ln>
                <a:solidFill>
                  <a:srgbClr val="002060"/>
                </a:solidFill>
                <a:effectLst/>
                <a:uLnTx/>
                <a:uFillTx/>
                <a:latin typeface="Arial" charset="0"/>
                <a:ea typeface="+mn-ea"/>
                <a:cs typeface="+mn-cs"/>
              </a:rPr>
              <a:t>Air cools </a:t>
            </a:r>
            <a:r>
              <a:rPr kumimoji="0" lang="en-US" sz="1800" b="0" i="0" u="none" strike="noStrike" kern="1200" cap="none" spc="0" normalizeH="0" baseline="0" noProof="0" dirty="0" err="1">
                <a:ln>
                  <a:noFill/>
                </a:ln>
                <a:solidFill>
                  <a:srgbClr val="002060"/>
                </a:solidFill>
                <a:effectLst/>
                <a:uLnTx/>
                <a:uFillTx/>
                <a:latin typeface="Arial" charset="0"/>
                <a:ea typeface="+mn-ea"/>
                <a:cs typeface="+mn-cs"/>
              </a:rPr>
              <a:t>radiatively</a:t>
            </a:r>
            <a:r>
              <a:rPr kumimoji="0" lang="en-US" sz="1800" b="0" i="0" u="none" strike="noStrike" kern="1200" cap="none" spc="0" normalizeH="0" baseline="0" noProof="0" dirty="0">
                <a:ln>
                  <a:noFill/>
                </a:ln>
                <a:solidFill>
                  <a:srgbClr val="002060"/>
                </a:solidFill>
                <a:effectLst/>
                <a:uLnTx/>
                <a:uFillTx/>
                <a:latin typeface="Arial" charset="0"/>
                <a:ea typeface="+mn-ea"/>
                <a:cs typeface="+mn-cs"/>
              </a:rPr>
              <a:t>. But since </a:t>
            </a:r>
            <a:r>
              <a:rPr kumimoji="0" lang="en-US" sz="1800" b="0" i="0" u="none" strike="noStrike" kern="1200" cap="none" spc="0" normalizeH="0" baseline="0" noProof="0" dirty="0" smtClean="0">
                <a:ln>
                  <a:noFill/>
                </a:ln>
                <a:solidFill>
                  <a:srgbClr val="002060"/>
                </a:solidFill>
                <a:effectLst/>
                <a:uLnTx/>
                <a:uFillTx/>
                <a:latin typeface="Arial" charset="0"/>
                <a:ea typeface="+mn-ea"/>
                <a:cs typeface="+mn-cs"/>
              </a:rPr>
              <a:t>the environmental </a:t>
            </a:r>
            <a:r>
              <a:rPr kumimoji="0" lang="en-US" sz="1800" b="0" i="0" u="none" strike="noStrike" kern="1200" cap="none" spc="0" normalizeH="0" baseline="0" noProof="0" dirty="0">
                <a:ln>
                  <a:noFill/>
                </a:ln>
                <a:solidFill>
                  <a:srgbClr val="002060"/>
                </a:solidFill>
                <a:effectLst/>
                <a:uLnTx/>
                <a:uFillTx/>
                <a:latin typeface="Arial" charset="0"/>
                <a:ea typeface="+mn-ea"/>
                <a:cs typeface="+mn-cs"/>
              </a:rPr>
              <a:t>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334000"/>
            <a:ext cx="51054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charset="0"/>
                <a:ea typeface="+mn-ea"/>
                <a:cs typeface="+mn-cs"/>
              </a:rPr>
              <a:t>Maximum rate of </a:t>
            </a:r>
            <a:r>
              <a:rPr kumimoji="0" lang="en-US" sz="1800" b="0" i="0" u="none" strike="noStrike" kern="1200" cap="none" spc="0" normalizeH="0" baseline="0" noProof="0" dirty="0" smtClean="0">
                <a:ln>
                  <a:noFill/>
                </a:ln>
                <a:solidFill>
                  <a:srgbClr val="002060"/>
                </a:solidFill>
                <a:effectLst/>
                <a:uLnTx/>
                <a:uFillTx/>
                <a:latin typeface="Arial" charset="0"/>
                <a:ea typeface="+mn-ea"/>
                <a:cs typeface="+mn-cs"/>
              </a:rPr>
              <a:t>energy production:</a:t>
            </a:r>
            <a:endParaRPr kumimoji="0" lang="en-US" sz="1800" b="0" i="0" u="none" strike="noStrike" kern="1200" cap="none" spc="0" normalizeH="0" baseline="0" noProof="0" dirty="0">
              <a:ln>
                <a:noFill/>
              </a:ln>
              <a:solidFill>
                <a:srgbClr val="002060"/>
              </a:solidFill>
              <a:effectLst/>
              <a:uLnTx/>
              <a:uFillTx/>
              <a:latin typeface="Arial" charset="0"/>
              <a:ea typeface="+mn-ea"/>
              <a:cs typeface="+mn-cs"/>
            </a:endParaRPr>
          </a:p>
        </p:txBody>
      </p:sp>
      <p:graphicFrame>
        <p:nvGraphicFramePr>
          <p:cNvPr id="1026" name="Object 7"/>
          <p:cNvGraphicFramePr>
            <a:graphicFrameLocks noChangeAspect="1"/>
          </p:cNvGraphicFramePr>
          <p:nvPr/>
        </p:nvGraphicFramePr>
        <p:xfrm>
          <a:off x="3429000" y="5562600"/>
          <a:ext cx="2144713" cy="1089025"/>
        </p:xfrm>
        <a:graphic>
          <a:graphicData uri="http://schemas.openxmlformats.org/presentationml/2006/ole">
            <mc:AlternateContent xmlns:mc="http://schemas.openxmlformats.org/markup-compatibility/2006">
              <mc:Choice xmlns:v="urn:schemas-microsoft-com:vml" Requires="v">
                <p:oleObj spid="_x0000_s7171" name="Equation" r:id="rId5" imgW="850680" imgH="431640" progId="Equation.DSMT4">
                  <p:embed/>
                </p:oleObj>
              </mc:Choice>
              <mc:Fallback>
                <p:oleObj name="Equation" r:id="rId5" imgW="850680" imgH="431640" progId="Equation.DSMT4">
                  <p:embed/>
                  <p:pic>
                    <p:nvPicPr>
                      <p:cNvPr id="1026"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562600"/>
                        <a:ext cx="2144713"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08283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ntropy_temperature"/>
          <p:cNvPicPr>
            <a:picLocks noGrp="1" noChangeAspect="1" noChangeArrowheads="1"/>
          </p:cNvPicPr>
          <p:nvPr>
            <p:ph idx="4294967295"/>
          </p:nvPr>
        </p:nvPicPr>
        <p:blipFill>
          <a:blip r:embed="rId3" cstate="print"/>
          <a:srcRect/>
          <a:stretch>
            <a:fillRect/>
          </a:stretch>
        </p:blipFill>
        <p:spPr>
          <a:xfrm>
            <a:off x="533400" y="762000"/>
            <a:ext cx="7848600" cy="5443538"/>
          </a:xfrm>
          <a:noFill/>
        </p:spPr>
      </p:pic>
    </p:spTree>
    <p:extLst>
      <p:ext uri="{BB962C8B-B14F-4D97-AF65-F5344CB8AC3E}">
        <p14:creationId xmlns:p14="http://schemas.microsoft.com/office/powerpoint/2010/main" val="32506371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457200" y="381000"/>
            <a:ext cx="64770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Arial" charset="0"/>
                <a:ea typeface="+mn-ea"/>
                <a:cs typeface="+mn-cs"/>
              </a:rPr>
              <a:t>Total rate of heat input to hurricane:</a:t>
            </a:r>
          </a:p>
        </p:txBody>
      </p:sp>
      <p:graphicFrame>
        <p:nvGraphicFramePr>
          <p:cNvPr id="2050" name="Object 3"/>
          <p:cNvGraphicFramePr>
            <a:graphicFrameLocks noChangeAspect="1"/>
          </p:cNvGraphicFramePr>
          <p:nvPr/>
        </p:nvGraphicFramePr>
        <p:xfrm>
          <a:off x="381000" y="914400"/>
          <a:ext cx="8153400" cy="1004888"/>
        </p:xfrm>
        <a:graphic>
          <a:graphicData uri="http://schemas.openxmlformats.org/presentationml/2006/ole">
            <mc:AlternateContent xmlns:mc="http://schemas.openxmlformats.org/markup-compatibility/2006">
              <mc:Choice xmlns:v="urn:schemas-microsoft-com:vml" Requires="v">
                <p:oleObj spid="_x0000_s8196" name="Equation" r:id="rId4" imgW="2679480" imgH="330120" progId="Equation.DSMT4">
                  <p:embed/>
                </p:oleObj>
              </mc:Choice>
              <mc:Fallback>
                <p:oleObj name="Equation" r:id="rId4" imgW="2679480" imgH="330120" progId="Equation.DSMT4">
                  <p:embed/>
                  <p:pic>
                    <p:nvPicPr>
                      <p:cNvPr id="205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14400"/>
                        <a:ext cx="8153400" cy="1004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 Box 4"/>
          <p:cNvSpPr txBox="1">
            <a:spLocks noChangeArrowheads="1"/>
          </p:cNvSpPr>
          <p:nvPr/>
        </p:nvSpPr>
        <p:spPr bwMode="auto">
          <a:xfrm>
            <a:off x="2971800" y="2209800"/>
            <a:ext cx="27432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9999"/>
                </a:solidFill>
                <a:effectLst/>
                <a:uLnTx/>
                <a:uFillTx/>
                <a:latin typeface="Arial" charset="0"/>
                <a:ea typeface="+mn-ea"/>
                <a:cs typeface="+mn-cs"/>
              </a:rPr>
              <a:t>Surface enthalpy flux</a:t>
            </a:r>
          </a:p>
        </p:txBody>
      </p:sp>
      <p:sp>
        <p:nvSpPr>
          <p:cNvPr id="2054" name="Text Box 5"/>
          <p:cNvSpPr txBox="1">
            <a:spLocks noChangeArrowheads="1"/>
          </p:cNvSpPr>
          <p:nvPr/>
        </p:nvSpPr>
        <p:spPr bwMode="auto">
          <a:xfrm>
            <a:off x="6019800" y="2057400"/>
            <a:ext cx="15240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9999"/>
                </a:solidFill>
                <a:effectLst/>
                <a:uLnTx/>
                <a:uFillTx/>
                <a:latin typeface="Arial" charset="0"/>
                <a:ea typeface="+mn-ea"/>
                <a:cs typeface="+mn-cs"/>
              </a:rPr>
              <a:t>Dissipative heating</a:t>
            </a:r>
          </a:p>
        </p:txBody>
      </p:sp>
      <p:sp>
        <p:nvSpPr>
          <p:cNvPr id="2055" name="Line 6"/>
          <p:cNvSpPr>
            <a:spLocks noChangeShapeType="1"/>
          </p:cNvSpPr>
          <p:nvPr/>
        </p:nvSpPr>
        <p:spPr bwMode="auto">
          <a:xfrm flipV="1">
            <a:off x="3886200" y="1752600"/>
            <a:ext cx="0" cy="38100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56" name="Line 7"/>
          <p:cNvSpPr>
            <a:spLocks noChangeShapeType="1"/>
          </p:cNvSpPr>
          <p:nvPr/>
        </p:nvSpPr>
        <p:spPr bwMode="auto">
          <a:xfrm flipV="1">
            <a:off x="6629400" y="1752600"/>
            <a:ext cx="228600" cy="30480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57" name="Text Box 8"/>
          <p:cNvSpPr txBox="1">
            <a:spLocks noChangeArrowheads="1"/>
          </p:cNvSpPr>
          <p:nvPr/>
        </p:nvSpPr>
        <p:spPr bwMode="auto">
          <a:xfrm>
            <a:off x="228600" y="3124200"/>
            <a:ext cx="8610600" cy="830997"/>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charset="0"/>
                <a:ea typeface="+mn-ea"/>
                <a:cs typeface="+mn-cs"/>
              </a:rPr>
              <a:t>In steady state, </a:t>
            </a:r>
            <a:r>
              <a:rPr kumimoji="0" lang="en-US" sz="2400" b="0" i="0" u="none" strike="noStrike" kern="1200" cap="none" spc="0" normalizeH="0" baseline="0" noProof="0" dirty="0" smtClean="0">
                <a:ln>
                  <a:noFill/>
                </a:ln>
                <a:solidFill>
                  <a:srgbClr val="002060"/>
                </a:solidFill>
                <a:effectLst/>
                <a:uLnTx/>
                <a:uFillTx/>
                <a:latin typeface="Arial" charset="0"/>
                <a:ea typeface="+mn-ea"/>
                <a:cs typeface="+mn-cs"/>
              </a:rPr>
              <a:t>energy production </a:t>
            </a:r>
            <a:r>
              <a:rPr kumimoji="0" lang="en-US" sz="2400" b="0" i="0" u="none" strike="noStrike" kern="1200" cap="none" spc="0" normalizeH="0" baseline="0" noProof="0" dirty="0">
                <a:ln>
                  <a:noFill/>
                </a:ln>
                <a:solidFill>
                  <a:srgbClr val="002060"/>
                </a:solidFill>
                <a:effectLst/>
                <a:uLnTx/>
                <a:uFillTx/>
                <a:latin typeface="Arial" charset="0"/>
                <a:ea typeface="+mn-ea"/>
                <a:cs typeface="+mn-cs"/>
              </a:rPr>
              <a:t>is used to balance frictional dissipation:</a:t>
            </a:r>
          </a:p>
        </p:txBody>
      </p:sp>
      <p:graphicFrame>
        <p:nvGraphicFramePr>
          <p:cNvPr id="2051" name="Object 9"/>
          <p:cNvGraphicFramePr>
            <a:graphicFrameLocks noChangeAspect="1"/>
          </p:cNvGraphicFramePr>
          <p:nvPr/>
        </p:nvGraphicFramePr>
        <p:xfrm>
          <a:off x="1789113" y="4343400"/>
          <a:ext cx="4878387" cy="982663"/>
        </p:xfrm>
        <a:graphic>
          <a:graphicData uri="http://schemas.openxmlformats.org/presentationml/2006/ole">
            <mc:AlternateContent xmlns:mc="http://schemas.openxmlformats.org/markup-compatibility/2006">
              <mc:Choice xmlns:v="urn:schemas-microsoft-com:vml" Requires="v">
                <p:oleObj spid="_x0000_s8197" name="Equation" r:id="rId6" imgW="1638000" imgH="330120" progId="Equation.DSMT4">
                  <p:embed/>
                </p:oleObj>
              </mc:Choice>
              <mc:Fallback>
                <p:oleObj name="Equation" r:id="rId6" imgW="1638000" imgH="330120" progId="Equation.DSMT4">
                  <p:embed/>
                  <p:pic>
                    <p:nvPicPr>
                      <p:cNvPr id="2051"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9113" y="4343400"/>
                        <a:ext cx="4878387"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367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3600"/>
            <a:ext cx="9144000" cy="3811896"/>
          </a:xfrm>
          <a:prstGeom prst="rect">
            <a:avLst/>
          </a:prstGeom>
        </p:spPr>
      </p:pic>
      <p:sp>
        <p:nvSpPr>
          <p:cNvPr id="3" name="TextBox 2"/>
          <p:cNvSpPr txBox="1"/>
          <p:nvPr/>
        </p:nvSpPr>
        <p:spPr>
          <a:xfrm>
            <a:off x="457200" y="609600"/>
            <a:ext cx="7696200" cy="4572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charset="0"/>
                <a:ea typeface="+mn-ea"/>
                <a:cs typeface="+mn-cs"/>
              </a:rPr>
              <a:t>Differential Carnot Cycle</a:t>
            </a:r>
            <a:endParaRPr kumimoji="0" lang="en-US" sz="2400" b="0" i="0" u="none" strike="noStrike" kern="1200" cap="none" spc="0" normalizeH="0" baseline="0" noProof="0" dirty="0">
              <a:ln>
                <a:noFill/>
              </a:ln>
              <a:solidFill>
                <a:srgbClr val="0033CC"/>
              </a:solidFill>
              <a:effectLst/>
              <a:uLnTx/>
              <a:uFillTx/>
              <a:latin typeface="Arial" charset="0"/>
              <a:ea typeface="+mn-ea"/>
              <a:cs typeface="+mn-cs"/>
            </a:endParaRPr>
          </a:p>
        </p:txBody>
      </p:sp>
    </p:spTree>
    <p:extLst>
      <p:ext uri="{BB962C8B-B14F-4D97-AF65-F5344CB8AC3E}">
        <p14:creationId xmlns:p14="http://schemas.microsoft.com/office/powerpoint/2010/main" val="3588471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extLst/>
          </p:nvPr>
        </p:nvGraphicFramePr>
        <p:xfrm>
          <a:off x="1187450" y="1981200"/>
          <a:ext cx="7038975" cy="1068388"/>
        </p:xfrm>
        <a:graphic>
          <a:graphicData uri="http://schemas.openxmlformats.org/presentationml/2006/ole">
            <mc:AlternateContent xmlns:mc="http://schemas.openxmlformats.org/markup-compatibility/2006">
              <mc:Choice xmlns:v="urn:schemas-microsoft-com:vml" Requires="v">
                <p:oleObj spid="_x0000_s9221" name="Equation" r:id="rId4" imgW="2844720" imgH="431640" progId="Equation.DSMT4">
                  <p:embed/>
                </p:oleObj>
              </mc:Choice>
              <mc:Fallback>
                <p:oleObj name="Equation" r:id="rId4" imgW="2844720" imgH="431640" progId="Equation.DSMT4">
                  <p:embed/>
                  <p:pic>
                    <p:nvPicPr>
                      <p:cNvPr id="3074" name="Object 3"/>
                      <p:cNvPicPr>
                        <a:picLocks noChangeAspect="1" noChangeArrowheads="1"/>
                      </p:cNvPicPr>
                      <p:nvPr/>
                    </p:nvPicPr>
                    <p:blipFill>
                      <a:blip r:embed="rId5"/>
                      <a:srcRect/>
                      <a:stretch>
                        <a:fillRect/>
                      </a:stretch>
                    </p:blipFill>
                    <p:spPr bwMode="auto">
                      <a:xfrm>
                        <a:off x="1187450" y="1981200"/>
                        <a:ext cx="7038975" cy="1068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5"/>
          <p:cNvGraphicFramePr>
            <a:graphicFrameLocks noChangeAspect="1"/>
          </p:cNvGraphicFramePr>
          <p:nvPr>
            <p:extLst/>
          </p:nvPr>
        </p:nvGraphicFramePr>
        <p:xfrm>
          <a:off x="1474788" y="3581400"/>
          <a:ext cx="6042025" cy="1328738"/>
        </p:xfrm>
        <a:graphic>
          <a:graphicData uri="http://schemas.openxmlformats.org/presentationml/2006/ole">
            <mc:AlternateContent xmlns:mc="http://schemas.openxmlformats.org/markup-compatibility/2006">
              <mc:Choice xmlns:v="urn:schemas-microsoft-com:vml" Requires="v">
                <p:oleObj spid="_x0000_s9222" name="Equation" r:id="rId6" imgW="2234880" imgH="495000" progId="Equation.DSMT4">
                  <p:embed/>
                </p:oleObj>
              </mc:Choice>
              <mc:Fallback>
                <p:oleObj name="Equation" r:id="rId6" imgW="2234880" imgH="495000" progId="Equation.DSMT4">
                  <p:embed/>
                  <p:pic>
                    <p:nvPicPr>
                      <p:cNvPr id="3075" name="Object 5"/>
                      <p:cNvPicPr>
                        <a:picLocks noChangeAspect="1" noChangeArrowheads="1"/>
                      </p:cNvPicPr>
                      <p:nvPr/>
                    </p:nvPicPr>
                    <p:blipFill>
                      <a:blip r:embed="rId7"/>
                      <a:srcRect/>
                      <a:stretch>
                        <a:fillRect/>
                      </a:stretch>
                    </p:blipFill>
                    <p:spPr bwMode="auto">
                      <a:xfrm>
                        <a:off x="1474788" y="3581400"/>
                        <a:ext cx="6042025"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nvPr>
        </p:nvGraphicFramePr>
        <p:xfrm>
          <a:off x="3315752" y="204787"/>
          <a:ext cx="2094448" cy="1081005"/>
        </p:xfrm>
        <a:graphic>
          <a:graphicData uri="http://schemas.openxmlformats.org/presentationml/2006/ole">
            <mc:AlternateContent xmlns:mc="http://schemas.openxmlformats.org/markup-compatibility/2006">
              <mc:Choice xmlns:v="urn:schemas-microsoft-com:vml" Requires="v">
                <p:oleObj spid="_x0000_s9223" name="Equation" r:id="rId8" imgW="787320" imgH="406080" progId="Equation.DSMT4">
                  <p:embed/>
                </p:oleObj>
              </mc:Choice>
              <mc:Fallback>
                <p:oleObj name="Equation" r:id="rId8" imgW="787320" imgH="406080" progId="Equation.DSMT4">
                  <p:embed/>
                  <p:pic>
                    <p:nvPicPr>
                      <p:cNvPr id="2" name="Object 1"/>
                      <p:cNvPicPr/>
                      <p:nvPr/>
                    </p:nvPicPr>
                    <p:blipFill>
                      <a:blip r:embed="rId9"/>
                      <a:stretch>
                        <a:fillRect/>
                      </a:stretch>
                    </p:blipFill>
                    <p:spPr>
                      <a:xfrm>
                        <a:off x="3315752" y="204787"/>
                        <a:ext cx="2094448" cy="1081005"/>
                      </a:xfrm>
                      <a:prstGeom prst="rect">
                        <a:avLst/>
                      </a:prstGeom>
                    </p:spPr>
                  </p:pic>
                </p:oleObj>
              </mc:Fallback>
            </mc:AlternateContent>
          </a:graphicData>
        </a:graphic>
      </p:graphicFrame>
      <p:sp>
        <p:nvSpPr>
          <p:cNvPr id="3" name="TextBox 2"/>
          <p:cNvSpPr txBox="1"/>
          <p:nvPr/>
        </p:nvSpPr>
        <p:spPr>
          <a:xfrm>
            <a:off x="1066800" y="5257800"/>
            <a:ext cx="70104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Note that this is valid between </a:t>
            </a:r>
            <a:r>
              <a:rPr kumimoji="0" lang="en-US" sz="2400" b="0" i="1" u="none" strike="noStrike" kern="1200" cap="none" spc="0" normalizeH="0" baseline="0" noProof="0" dirty="0" smtClean="0">
                <a:ln>
                  <a:noFill/>
                </a:ln>
                <a:solidFill>
                  <a:srgbClr val="000000"/>
                </a:solidFill>
                <a:effectLst/>
                <a:uLnTx/>
                <a:uFillTx/>
                <a:latin typeface="Arial" charset="0"/>
                <a:ea typeface="+mn-ea"/>
                <a:cs typeface="+mn-cs"/>
              </a:rPr>
              <a:t>ANY</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 two streamlines in the region of ascent</a:t>
            </a: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extBox 3"/>
          <p:cNvSpPr txBox="1"/>
          <p:nvPr/>
        </p:nvSpPr>
        <p:spPr>
          <a:xfrm>
            <a:off x="5638800" y="3124200"/>
            <a:ext cx="2438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33CC"/>
                </a:solidFill>
                <a:effectLst/>
                <a:uLnTx/>
                <a:uFillTx/>
                <a:latin typeface="Arial" charset="0"/>
                <a:ea typeface="+mn-ea"/>
                <a:cs typeface="+mn-cs"/>
              </a:rPr>
              <a:t>Internally determined</a:t>
            </a:r>
            <a:endParaRPr kumimoji="0" lang="en-US" sz="1800" b="0" i="0" u="none" strike="noStrike" kern="1200" cap="none" spc="0" normalizeH="0" baseline="0" noProof="0" dirty="0">
              <a:ln>
                <a:noFill/>
              </a:ln>
              <a:solidFill>
                <a:srgbClr val="0033CC"/>
              </a:solidFill>
              <a:effectLst/>
              <a:uLnTx/>
              <a:uFillTx/>
              <a:latin typeface="Arial" charset="0"/>
              <a:ea typeface="+mn-ea"/>
              <a:cs typeface="+mn-cs"/>
            </a:endParaRPr>
          </a:p>
        </p:txBody>
      </p:sp>
      <p:cxnSp>
        <p:nvCxnSpPr>
          <p:cNvPr id="6" name="Straight Arrow Connector 5"/>
          <p:cNvCxnSpPr/>
          <p:nvPr/>
        </p:nvCxnSpPr>
        <p:spPr>
          <a:xfrm flipH="1">
            <a:off x="5715000" y="3493532"/>
            <a:ext cx="533400" cy="3926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29400" y="3472462"/>
            <a:ext cx="533400" cy="5450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60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m"/>
          <p:cNvPicPr>
            <a:picLocks noChangeAspect="1" noChangeArrowheads="1"/>
          </p:cNvPicPr>
          <p:nvPr/>
        </p:nvPicPr>
        <p:blipFill>
          <a:blip r:embed="rId3" cstate="print"/>
          <a:srcRect/>
          <a:stretch>
            <a:fillRect/>
          </a:stretch>
        </p:blipFill>
        <p:spPr bwMode="auto">
          <a:xfrm>
            <a:off x="228600" y="515938"/>
            <a:ext cx="8610600" cy="5775325"/>
          </a:xfrm>
          <a:prstGeom prst="rect">
            <a:avLst/>
          </a:prstGeom>
          <a:noFill/>
          <a:ln w="9525">
            <a:noFill/>
            <a:miter lim="800000"/>
            <a:headEnd/>
            <a:tailEnd/>
          </a:ln>
        </p:spPr>
      </p:pic>
    </p:spTree>
    <p:extLst>
      <p:ext uri="{BB962C8B-B14F-4D97-AF65-F5344CB8AC3E}">
        <p14:creationId xmlns:p14="http://schemas.microsoft.com/office/powerpoint/2010/main" val="19544662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Arial" charset="0"/>
                <a:ea typeface="+mn-ea"/>
                <a:cs typeface="+mn-cs"/>
              </a:rPr>
              <a:t>Annual Maximum Potential Intensity (m/s)</a:t>
            </a:r>
          </a:p>
        </p:txBody>
      </p:sp>
    </p:spTree>
    <p:extLst>
      <p:ext uri="{BB962C8B-B14F-4D97-AF65-F5344CB8AC3E}">
        <p14:creationId xmlns:p14="http://schemas.microsoft.com/office/powerpoint/2010/main" val="398777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urprob"/>
          <p:cNvPicPr>
            <a:picLocks noChangeAspect="1" noChangeArrowheads="1"/>
          </p:cNvPicPr>
          <p:nvPr/>
        </p:nvPicPr>
        <p:blipFill>
          <a:blip r:embed="rId3" cstate="print"/>
          <a:srcRect/>
          <a:stretch>
            <a:fillRect/>
          </a:stretch>
        </p:blipFill>
        <p:spPr bwMode="auto">
          <a:xfrm>
            <a:off x="685800" y="273050"/>
            <a:ext cx="7620000" cy="6188075"/>
          </a:xfrm>
          <a:prstGeom prst="rect">
            <a:avLst/>
          </a:prstGeom>
          <a:noFill/>
          <a:ln w="9525">
            <a:noFill/>
            <a:miter lim="800000"/>
            <a:headEnd/>
            <a:tailEnd/>
          </a:ln>
        </p:spPr>
      </p:pic>
    </p:spTree>
    <p:extLst>
      <p:ext uri="{BB962C8B-B14F-4D97-AF65-F5344CB8AC3E}">
        <p14:creationId xmlns:p14="http://schemas.microsoft.com/office/powerpoint/2010/main" val="1333641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381000" y="381000"/>
            <a:ext cx="8229600" cy="1981200"/>
          </a:xfrm>
        </p:spPr>
        <p:txBody>
          <a:bodyPr/>
          <a:lstStyle/>
          <a:p>
            <a:pPr algn="l"/>
            <a:r>
              <a:rPr lang="en-US" altLang="en-US" sz="3200"/>
              <a:t>The word </a:t>
            </a:r>
            <a:r>
              <a:rPr lang="en-US" altLang="en-US" sz="3200" i="1"/>
              <a:t>Hurricane</a:t>
            </a:r>
            <a:r>
              <a:rPr lang="en-US" altLang="en-US" sz="3200"/>
              <a:t> is derived from the Mayan word </a:t>
            </a:r>
            <a:r>
              <a:rPr lang="en-US" altLang="en-US" sz="3200" i="1"/>
              <a:t>Huracan</a:t>
            </a:r>
            <a:r>
              <a:rPr lang="en-US" altLang="en-US" sz="3200"/>
              <a:t> and the Taino and Carib word </a:t>
            </a:r>
            <a:r>
              <a:rPr lang="en-US" altLang="en-US" sz="3200" i="1"/>
              <a:t>Hunraken</a:t>
            </a:r>
            <a:r>
              <a:rPr lang="en-US" altLang="en-US" sz="3200"/>
              <a:t>, a terrible God of Evil, and brought to the West by Spanish explorers</a:t>
            </a:r>
          </a:p>
        </p:txBody>
      </p:sp>
      <p:pic>
        <p:nvPicPr>
          <p:cNvPr id="6149" name="Picture 5" descr="fig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3048000"/>
            <a:ext cx="4343400" cy="290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descr="hur_symbol"/>
          <p:cNvPicPr>
            <a:picLocks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715000" y="2895600"/>
            <a:ext cx="2433638" cy="320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2656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229600" cy="1143000"/>
          </a:xfrm>
        </p:spPr>
        <p:txBody>
          <a:bodyPr/>
          <a:lstStyle/>
          <a:p>
            <a:r>
              <a:rPr lang="en-US" sz="3600" b="1" dirty="0" smtClean="0">
                <a:solidFill>
                  <a:srgbClr val="FFFF00"/>
                </a:solidFill>
              </a:rPr>
              <a:t>Hurricanes and Climate Change</a:t>
            </a:r>
            <a:endParaRPr lang="en-US" sz="3600" b="1" dirty="0">
              <a:solidFill>
                <a:srgbClr val="FFFF00"/>
              </a:solidFill>
            </a:endParaRPr>
          </a:p>
        </p:txBody>
      </p:sp>
    </p:spTree>
    <p:extLst>
      <p:ext uri="{BB962C8B-B14F-4D97-AF65-F5344CB8AC3E}">
        <p14:creationId xmlns:p14="http://schemas.microsoft.com/office/powerpoint/2010/main" val="2181546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984201"/>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Potential Intensity Trend, 1979-2018, ERA 5 Reanalysis</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(Trend shown only where p value &lt; 0.05)</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64280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6411"/>
          </a:xfrm>
        </p:spPr>
        <p:txBody>
          <a:bodyPr/>
          <a:lstStyle/>
          <a:p>
            <a:r>
              <a:rPr lang="en-US" sz="2800" dirty="0" smtClean="0">
                <a:solidFill>
                  <a:srgbClr val="0000FF"/>
                </a:solidFill>
              </a:rPr>
              <a:t>Projected Trend Over 21</a:t>
            </a:r>
            <a:r>
              <a:rPr lang="en-US" sz="2800" baseline="30000" dirty="0" smtClean="0">
                <a:solidFill>
                  <a:srgbClr val="0000FF"/>
                </a:solidFill>
              </a:rPr>
              <a:t>st</a:t>
            </a:r>
            <a:r>
              <a:rPr lang="en-US" sz="2800" dirty="0" smtClean="0">
                <a:solidFill>
                  <a:srgbClr val="0000FF"/>
                </a:solidFill>
              </a:rPr>
              <a:t> Century: GFDL model under RCP 8.5 </a:t>
            </a:r>
            <a:endParaRPr lang="en-US" sz="2800" dirty="0">
              <a:solidFill>
                <a:srgbClr val="0000FF"/>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3" t="17340" r="6501" b="20881"/>
          <a:stretch/>
        </p:blipFill>
        <p:spPr>
          <a:xfrm>
            <a:off x="402194" y="1531620"/>
            <a:ext cx="8284606" cy="4511040"/>
          </a:xfrm>
          <a:prstGeom prst="rect">
            <a:avLst/>
          </a:prstGeom>
        </p:spPr>
      </p:pic>
      <p:sp>
        <p:nvSpPr>
          <p:cNvPr id="5" name="TextBox 4"/>
          <p:cNvSpPr txBox="1"/>
          <p:nvPr/>
        </p:nvSpPr>
        <p:spPr>
          <a:xfrm>
            <a:off x="7264016" y="1531620"/>
            <a:ext cx="1724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a:t>
            </a:r>
            <a:r>
              <a:rPr kumimoji="0" lang="en-US" sz="1800" b="0" i="0" u="none" strike="noStrike" kern="1200" cap="none" spc="0" normalizeH="0" baseline="0" noProof="0" dirty="0" smtClean="0">
                <a:ln>
                  <a:noFill/>
                </a:ln>
                <a:solidFill>
                  <a:srgbClr val="000000"/>
                </a:solidFill>
                <a:effectLst/>
                <a:uLnTx/>
                <a:uFillTx/>
                <a:latin typeface="Arial"/>
                <a:ea typeface="+mn-ea"/>
                <a:cs typeface="Arial" charset="0"/>
              </a:rPr>
              <a:t>s</a:t>
            </a:r>
            <a:r>
              <a:rPr kumimoji="0" lang="en-US" sz="1800" b="0" i="0" u="none" strike="noStrike" kern="1200" cap="none" spc="0" normalizeH="0" baseline="30000" noProof="0" dirty="0" smtClean="0">
                <a:ln>
                  <a:noFill/>
                </a:ln>
                <a:solidFill>
                  <a:srgbClr val="000000"/>
                </a:solidFill>
                <a:effectLst/>
                <a:uLnTx/>
                <a:uFillTx/>
                <a:latin typeface="Arial"/>
                <a:ea typeface="+mn-ea"/>
                <a:cs typeface="Arial" charset="0"/>
              </a:rPr>
              <a:t>-1</a:t>
            </a:r>
            <a:r>
              <a:rPr kumimoji="0" lang="en-US" sz="1800" b="0" i="0" u="none" strike="noStrike" kern="1200" cap="none" spc="0" normalizeH="0" baseline="0" noProof="0" dirty="0" smtClean="0">
                <a:ln>
                  <a:noFill/>
                </a:ln>
                <a:solidFill>
                  <a:srgbClr val="000000"/>
                </a:solidFill>
                <a:effectLst/>
                <a:uLnTx/>
                <a:uFillTx/>
                <a:latin typeface="Arial"/>
                <a:ea typeface="+mn-ea"/>
                <a:cs typeface="Arial" charset="0"/>
              </a:rPr>
              <a:t>decade</a:t>
            </a:r>
            <a:r>
              <a:rPr kumimoji="0" lang="en-US" sz="1800" b="0" i="0" u="none" strike="noStrike" kern="1200" cap="none" spc="0" normalizeH="0" baseline="30000" noProof="0" dirty="0" smtClean="0">
                <a:ln>
                  <a:noFill/>
                </a:ln>
                <a:solidFill>
                  <a:srgbClr val="000000"/>
                </a:solidFill>
                <a:effectLst/>
                <a:uLnTx/>
                <a:uFillTx/>
                <a:latin typeface="Arial"/>
                <a:ea typeface="+mn-ea"/>
                <a:cs typeface="Arial" charset="0"/>
              </a:rPr>
              <a:t>-1</a:t>
            </a:r>
            <a:endParaRPr kumimoji="0" lang="en-US" sz="1800" b="0" i="0" u="none" strike="noStrike" kern="1200" cap="none" spc="0" normalizeH="0" baseline="30000" noProof="0" dirty="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19479927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4" y="86726"/>
            <a:ext cx="6255867" cy="6606451"/>
          </a:xfrm>
          <a:prstGeom prst="rect">
            <a:avLst/>
          </a:prstGeom>
        </p:spPr>
      </p:pic>
      <p:sp>
        <p:nvSpPr>
          <p:cNvPr id="3" name="TextBox 2"/>
          <p:cNvSpPr txBox="1"/>
          <p:nvPr/>
        </p:nvSpPr>
        <p:spPr>
          <a:xfrm>
            <a:off x="6081623" y="1233577"/>
            <a:ext cx="2915728" cy="1477328"/>
          </a:xfrm>
          <a:prstGeom prst="rect">
            <a:avLst/>
          </a:prstGeom>
          <a:noFill/>
        </p:spPr>
        <p:txBody>
          <a:bodyPr wrap="square" rtlCol="0">
            <a:spAutoFit/>
          </a:bodyPr>
          <a:lstStyle/>
          <a:p>
            <a:r>
              <a:rPr lang="en-US" dirty="0" smtClean="0">
                <a:solidFill>
                  <a:prstClr val="black"/>
                </a:solidFill>
              </a:rPr>
              <a:t>Time series of the latitudes at which tropical cyclones reach maximum intensity.</a:t>
            </a:r>
          </a:p>
          <a:p>
            <a:endParaRPr lang="en-US" dirty="0">
              <a:solidFill>
                <a:prstClr val="black"/>
              </a:solidFill>
            </a:endParaRPr>
          </a:p>
          <a:p>
            <a:r>
              <a:rPr lang="en-US" dirty="0" smtClean="0">
                <a:solidFill>
                  <a:prstClr val="black"/>
                </a:solidFill>
              </a:rPr>
              <a:t>From </a:t>
            </a:r>
            <a:r>
              <a:rPr lang="en-US" i="1" dirty="0" err="1" smtClean="0">
                <a:solidFill>
                  <a:prstClr val="black"/>
                </a:solidFill>
              </a:rPr>
              <a:t>Kossin</a:t>
            </a:r>
            <a:r>
              <a:rPr lang="en-US" i="1" dirty="0" smtClean="0">
                <a:solidFill>
                  <a:prstClr val="black"/>
                </a:solidFill>
              </a:rPr>
              <a:t> et al. (2014)</a:t>
            </a:r>
            <a:endParaRPr lang="en-US" i="1" dirty="0">
              <a:solidFill>
                <a:prstClr val="black"/>
              </a:solidFill>
            </a:endParaRPr>
          </a:p>
        </p:txBody>
      </p:sp>
    </p:spTree>
    <p:extLst>
      <p:ext uri="{BB962C8B-B14F-4D97-AF65-F5344CB8AC3E}">
        <p14:creationId xmlns:p14="http://schemas.microsoft.com/office/powerpoint/2010/main" val="30305153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solidFill>
                  <a:srgbClr val="0000FF"/>
                </a:solidFill>
                <a:effectLst/>
              </a:rPr>
              <a:t>“Downscaling” hurricanes from global analyses and models</a:t>
            </a:r>
            <a:endParaRPr lang="en-US" sz="3600" dirty="0">
              <a:solidFill>
                <a:srgbClr val="0000FF"/>
              </a:solidFill>
              <a:effectLst/>
            </a:endParaRPr>
          </a:p>
        </p:txBody>
      </p:sp>
      <p:sp>
        <p:nvSpPr>
          <p:cNvPr id="4" name="Content Placeholder 3"/>
          <p:cNvSpPr>
            <a:spLocks noGrp="1"/>
          </p:cNvSpPr>
          <p:nvPr>
            <p:ph idx="1"/>
          </p:nvPr>
        </p:nvSpPr>
        <p:spPr/>
        <p:txBody>
          <a:bodyPr/>
          <a:lstStyle/>
          <a:p>
            <a:r>
              <a:rPr lang="en-US" dirty="0" smtClean="0">
                <a:solidFill>
                  <a:schemeClr val="tx1"/>
                </a:solidFill>
              </a:rPr>
              <a:t>Embed detailed hurricane forecast model 	in global climate analyses or climate 	models</a:t>
            </a:r>
          </a:p>
          <a:p>
            <a:r>
              <a:rPr lang="en-US" dirty="0" smtClean="0">
                <a:solidFill>
                  <a:schemeClr val="tx1"/>
                </a:solidFill>
              </a:rPr>
              <a:t>Generate thousands of synthetic hurricane 	tracks consistent with global climate</a:t>
            </a:r>
          </a:p>
          <a:p>
            <a:r>
              <a:rPr lang="en-US" dirty="0" smtClean="0">
                <a:solidFill>
                  <a:schemeClr val="tx1"/>
                </a:solidFill>
              </a:rPr>
              <a:t>Use these synthetic hurricanes to estimate 	hurricane risk</a:t>
            </a:r>
            <a:endParaRPr lang="en-US" dirty="0">
              <a:solidFill>
                <a:schemeClr val="tx1"/>
              </a:solidFill>
            </a:endParaRPr>
          </a:p>
        </p:txBody>
      </p:sp>
    </p:spTree>
    <p:extLst>
      <p:ext uri="{BB962C8B-B14F-4D97-AF65-F5344CB8AC3E}">
        <p14:creationId xmlns:p14="http://schemas.microsoft.com/office/powerpoint/2010/main" val="134908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67" b="379"/>
          <a:stretch/>
        </p:blipFill>
        <p:spPr>
          <a:xfrm>
            <a:off x="400050" y="819151"/>
            <a:ext cx="8391525" cy="5105400"/>
          </a:xfrm>
          <a:prstGeom prst="rect">
            <a:avLst/>
          </a:prstGeom>
        </p:spPr>
      </p:pic>
    </p:spTree>
    <p:extLst>
      <p:ext uri="{BB962C8B-B14F-4D97-AF65-F5344CB8AC3E}">
        <p14:creationId xmlns:p14="http://schemas.microsoft.com/office/powerpoint/2010/main" val="2710871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295400"/>
            <a:ext cx="7029450" cy="5272088"/>
          </a:xfrm>
          <a:prstGeom prst="rect">
            <a:avLst/>
          </a:prstGeom>
        </p:spPr>
      </p:pic>
      <p:sp>
        <p:nvSpPr>
          <p:cNvPr id="3" name="TextBox 2"/>
          <p:cNvSpPr txBox="1"/>
          <p:nvPr/>
        </p:nvSpPr>
        <p:spPr>
          <a:xfrm>
            <a:off x="457200" y="304800"/>
            <a:ext cx="8229600" cy="830997"/>
          </a:xfrm>
          <a:prstGeom prst="rect">
            <a:avLst/>
          </a:prstGeom>
          <a:noFill/>
        </p:spPr>
        <p:txBody>
          <a:bodyPr wrap="square" rtlCol="0">
            <a:spAutoFit/>
          </a:bodyPr>
          <a:lstStyle/>
          <a:p>
            <a:pPr algn="ctr"/>
            <a:r>
              <a:rPr lang="en-US" sz="2400" dirty="0" smtClean="0"/>
              <a:t>Downscale 9 climate models with observed </a:t>
            </a:r>
            <a:r>
              <a:rPr lang="en-US" sz="2400" dirty="0" err="1" smtClean="0"/>
              <a:t>forcings</a:t>
            </a:r>
            <a:r>
              <a:rPr lang="en-US" sz="2400" dirty="0" smtClean="0"/>
              <a:t>, 1850-2015 and with CO</a:t>
            </a:r>
            <a:r>
              <a:rPr lang="en-US" sz="2400" baseline="-25000" dirty="0" smtClean="0"/>
              <a:t>2</a:t>
            </a:r>
            <a:r>
              <a:rPr lang="en-US" sz="2400" dirty="0" smtClean="0"/>
              <a:t> increasing at 1% per year from 1970 to 2120</a:t>
            </a:r>
            <a:endParaRPr lang="en-US" sz="2400" dirty="0"/>
          </a:p>
        </p:txBody>
      </p:sp>
    </p:spTree>
    <p:extLst>
      <p:ext uri="{BB962C8B-B14F-4D97-AF65-F5344CB8AC3E}">
        <p14:creationId xmlns:p14="http://schemas.microsoft.com/office/powerpoint/2010/main" val="1154908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685800"/>
            <a:ext cx="7816849" cy="5862637"/>
          </a:xfrm>
          <a:prstGeom prst="rect">
            <a:avLst/>
          </a:prstGeom>
        </p:spPr>
      </p:pic>
    </p:spTree>
    <p:extLst>
      <p:ext uri="{BB962C8B-B14F-4D97-AF65-F5344CB8AC3E}">
        <p14:creationId xmlns:p14="http://schemas.microsoft.com/office/powerpoint/2010/main" val="1264834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effectLst>
                  <a:outerShdw blurRad="38100" dist="38100" dir="2700000" algn="tl">
                    <a:srgbClr val="000000">
                      <a:alpha val="43137"/>
                    </a:srgbClr>
                  </a:outerShdw>
                </a:effectLst>
              </a:rPr>
              <a:t>Igor, 2010</a:t>
            </a:r>
            <a:endParaRPr lang="en-US" dirty="0">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1266" name="Picture 2" descr="4243"/>
          <p:cNvPicPr>
            <a:picLocks noChangeAspect="1" noChangeArrowheads="1"/>
          </p:cNvPicPr>
          <p:nvPr/>
        </p:nvPicPr>
        <p:blipFill>
          <a:blip r:embed="rId2" cstate="print"/>
          <a:srcRect/>
          <a:stretch>
            <a:fillRect/>
          </a:stretch>
        </p:blipFill>
        <p:spPr bwMode="auto">
          <a:xfrm>
            <a:off x="609600" y="228600"/>
            <a:ext cx="7772400" cy="617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343400" y="6019800"/>
            <a:ext cx="4572000" cy="738664"/>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View of the eye of Hurricane Katrina on August 28</a:t>
            </a:r>
            <a:r>
              <a:rPr kumimoji="0" lang="en-US" sz="1400" b="0"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th</a:t>
            </a: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2005, as seen from a NOAA WP-3D hurricane reconnaissance aircraft. </a:t>
            </a:r>
            <a:endParaRPr kumimoji="0" lang="en-US" sz="1400" b="0" i="0" u="none" strike="noStrike" kern="1200" cap="none" spc="0" normalizeH="0" baseline="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1697088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911</TotalTime>
  <Words>2860</Words>
  <Application>Microsoft Office PowerPoint</Application>
  <PresentationFormat>On-screen Show (4:3)</PresentationFormat>
  <Paragraphs>178</Paragraphs>
  <Slides>47</Slides>
  <Notes>25</Notes>
  <HiddenSlides>0</HiddenSlides>
  <MMClips>0</MMClips>
  <ScaleCrop>false</ScaleCrop>
  <HeadingPairs>
    <vt:vector size="8" baseType="variant">
      <vt:variant>
        <vt:lpstr>Fonts Used</vt:lpstr>
      </vt:variant>
      <vt:variant>
        <vt:i4>3</vt:i4>
      </vt:variant>
      <vt:variant>
        <vt:lpstr>Theme</vt:lpstr>
      </vt:variant>
      <vt:variant>
        <vt:i4>11</vt:i4>
      </vt:variant>
      <vt:variant>
        <vt:lpstr>Embedded OLE Servers</vt:lpstr>
      </vt:variant>
      <vt:variant>
        <vt:i4>1</vt:i4>
      </vt:variant>
      <vt:variant>
        <vt:lpstr>Slide Titles</vt:lpstr>
      </vt:variant>
      <vt:variant>
        <vt:i4>47</vt:i4>
      </vt:variant>
    </vt:vector>
  </HeadingPairs>
  <TitlesOfParts>
    <vt:vector size="62" baseType="lpstr">
      <vt:lpstr>Arial</vt:lpstr>
      <vt:lpstr>Calibri</vt:lpstr>
      <vt:lpstr>Times New Roman</vt:lpstr>
      <vt:lpstr>Ariel</vt:lpstr>
      <vt:lpstr>4_Office Theme</vt:lpstr>
      <vt:lpstr>Default Design</vt:lpstr>
      <vt:lpstr>1_Default Design</vt:lpstr>
      <vt:lpstr>2_Default Design</vt:lpstr>
      <vt:lpstr>3_Default Design</vt:lpstr>
      <vt:lpstr>4_Default Design</vt:lpstr>
      <vt:lpstr>5_Default Design</vt:lpstr>
      <vt:lpstr>3_Ariel</vt:lpstr>
      <vt:lpstr>6_Default Design</vt:lpstr>
      <vt:lpstr>2_Office Theme</vt:lpstr>
      <vt:lpstr>Equation</vt:lpstr>
      <vt:lpstr>Introduction to Tropical Cyclones</vt:lpstr>
      <vt:lpstr>Program</vt:lpstr>
      <vt:lpstr> Overview: What is a Hurricane?</vt:lpstr>
      <vt:lpstr>The word Hurricane is derived from the Mayan word Huracan and the Taino and Carib word Hunraken, a terrible God of Evil, and brought to the West by Spanish explorers</vt:lpstr>
      <vt:lpstr>The View from Space</vt:lpstr>
      <vt:lpstr>Igor,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Structure: Wind Speed</vt:lpstr>
      <vt:lpstr>PowerPoint Presentation</vt:lpstr>
      <vt:lpstr>PowerPoint Presentation</vt:lpstr>
      <vt:lpstr>PowerPoint Presentation</vt:lpstr>
      <vt:lpstr>PowerPoint Presentation</vt:lpstr>
      <vt:lpstr>PowerPoint Presentation</vt:lpstr>
      <vt:lpstr>PowerPoint Presentation</vt:lpstr>
      <vt:lpstr>Tropical Cyclone Climatology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Physics of Mature Hurricanes</vt:lpstr>
      <vt:lpstr>PowerPoint Presentation</vt:lpstr>
      <vt:lpstr>Carnot Theorem:  Maximum efficiency results from a particular energy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Hurricanes and Climate Change</vt:lpstr>
      <vt:lpstr>PowerPoint Presentation</vt:lpstr>
      <vt:lpstr>Projected Trend Over 21st Century: GFDL model under RCP 8.5 </vt:lpstr>
      <vt:lpstr>PowerPoint Presentation</vt:lpstr>
      <vt:lpstr>“Downscaling” hurricanes from global analyses and models</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Tropical Cyclones</dc:title>
  <dc:creator>Kerry Emanuel</dc:creator>
  <cp:lastModifiedBy>Kerry</cp:lastModifiedBy>
  <cp:revision>30</cp:revision>
  <cp:lastPrinted>2017-04-21T20:13:51Z</cp:lastPrinted>
  <dcterms:created xsi:type="dcterms:W3CDTF">2013-03-15T11:49:06Z</dcterms:created>
  <dcterms:modified xsi:type="dcterms:W3CDTF">2020-02-11T17:37:40Z</dcterms:modified>
</cp:coreProperties>
</file>