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0" r:id="rId5"/>
    <p:sldMasterId id="2147483726" r:id="rId6"/>
    <p:sldMasterId id="2147483739" r:id="rId7"/>
    <p:sldMasterId id="2147483752" r:id="rId8"/>
    <p:sldMasterId id="2147483765" r:id="rId9"/>
    <p:sldMasterId id="2147483777" r:id="rId10"/>
    <p:sldMasterId id="2147483791" r:id="rId11"/>
  </p:sldMasterIdLst>
  <p:notesMasterIdLst>
    <p:notesMasterId r:id="rId64"/>
  </p:notesMasterIdLst>
  <p:sldIdLst>
    <p:sldId id="257" r:id="rId12"/>
    <p:sldId id="409" r:id="rId13"/>
    <p:sldId id="259" r:id="rId14"/>
    <p:sldId id="341" r:id="rId15"/>
    <p:sldId id="343" r:id="rId16"/>
    <p:sldId id="344" r:id="rId17"/>
    <p:sldId id="352" r:id="rId18"/>
    <p:sldId id="345" r:id="rId19"/>
    <p:sldId id="418" r:id="rId20"/>
    <p:sldId id="353" r:id="rId21"/>
    <p:sldId id="354" r:id="rId22"/>
    <p:sldId id="355" r:id="rId23"/>
    <p:sldId id="356" r:id="rId24"/>
    <p:sldId id="357" r:id="rId25"/>
    <p:sldId id="358" r:id="rId26"/>
    <p:sldId id="359" r:id="rId27"/>
    <p:sldId id="367" r:id="rId28"/>
    <p:sldId id="368" r:id="rId29"/>
    <p:sldId id="363" r:id="rId30"/>
    <p:sldId id="369" r:id="rId31"/>
    <p:sldId id="370" r:id="rId32"/>
    <p:sldId id="420" r:id="rId33"/>
    <p:sldId id="419" r:id="rId34"/>
    <p:sldId id="366" r:id="rId35"/>
    <p:sldId id="371" r:id="rId36"/>
    <p:sldId id="351" r:id="rId37"/>
    <p:sldId id="396" r:id="rId38"/>
    <p:sldId id="350" r:id="rId39"/>
    <p:sldId id="410" r:id="rId40"/>
    <p:sldId id="372" r:id="rId41"/>
    <p:sldId id="411" r:id="rId42"/>
    <p:sldId id="373" r:id="rId43"/>
    <p:sldId id="374" r:id="rId44"/>
    <p:sldId id="395" r:id="rId45"/>
    <p:sldId id="403" r:id="rId46"/>
    <p:sldId id="408" r:id="rId47"/>
    <p:sldId id="479" r:id="rId48"/>
    <p:sldId id="404" r:id="rId49"/>
    <p:sldId id="405" r:id="rId50"/>
    <p:sldId id="406" r:id="rId51"/>
    <p:sldId id="407" r:id="rId52"/>
    <p:sldId id="412" r:id="rId53"/>
    <p:sldId id="279" r:id="rId54"/>
    <p:sldId id="413" r:id="rId55"/>
    <p:sldId id="414" r:id="rId56"/>
    <p:sldId id="476" r:id="rId57"/>
    <p:sldId id="416" r:id="rId58"/>
    <p:sldId id="287" r:id="rId59"/>
    <p:sldId id="477" r:id="rId60"/>
    <p:sldId id="423" r:id="rId61"/>
    <p:sldId id="291" r:id="rId62"/>
    <p:sldId id="292" r:id="rId6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1" d="100"/>
          <a:sy n="71" d="100"/>
        </p:scale>
        <p:origin x="1536" y="3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7B9D6A5B-111E-4B8B-BDBE-6531B3E42FB5}" type="datetimeFigureOut">
              <a:rPr lang="en-US" smtClean="0"/>
              <a:pPr/>
              <a:t>4/30/2021</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0F0F0559-ABCE-4754-8428-3E4A85FFA083}" type="slidenum">
              <a:rPr lang="en-US" smtClean="0"/>
              <a:pPr/>
              <a:t>‹#›</a:t>
            </a:fld>
            <a:endParaRPr lang="en-US"/>
          </a:p>
        </p:txBody>
      </p:sp>
    </p:spTree>
    <p:extLst>
      <p:ext uri="{BB962C8B-B14F-4D97-AF65-F5344CB8AC3E}">
        <p14:creationId xmlns:p14="http://schemas.microsoft.com/office/powerpoint/2010/main" val="2127196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google.com/url?sa=X&amp;start=23&amp;oi=define&amp;q=http://www.terrax.org/sailing/glossary/ge.asp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7F9DE1B8-D5DE-4213-A019-BB1A172DCCB5}" type="slidenum">
              <a:rPr lang="en-US" smtClean="0"/>
              <a:pPr/>
              <a:t>1</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1233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66C73B0-C179-4EE2-8378-C4650C53E2BA}" type="slidenum">
              <a:rPr lang="en-US" smtClean="0"/>
              <a:pPr/>
              <a:t>15</a:t>
            </a:fld>
            <a:endParaRPr lang="en-US"/>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376976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2DA87E-314B-414A-966A-712BDFF3AF29}" type="slidenum">
              <a:rPr lang="en-US"/>
              <a:pPr/>
              <a:t>17</a:t>
            </a:fld>
            <a:endParaRPr lang="en-US"/>
          </a:p>
        </p:txBody>
      </p:sp>
      <p:sp>
        <p:nvSpPr>
          <p:cNvPr id="1065986" name="Rectangle 2"/>
          <p:cNvSpPr>
            <a:spLocks noGrp="1" noRot="1" noChangeAspect="1" noChangeArrowheads="1" noTextEdit="1"/>
          </p:cNvSpPr>
          <p:nvPr>
            <p:ph type="sldImg"/>
          </p:nvPr>
        </p:nvSpPr>
        <p:spPr>
          <a:ln/>
        </p:spPr>
      </p:sp>
      <p:sp>
        <p:nvSpPr>
          <p:cNvPr id="1065987" name="Rectangle 3"/>
          <p:cNvSpPr>
            <a:spLocks noGrp="1" noChangeArrowheads="1"/>
          </p:cNvSpPr>
          <p:nvPr>
            <p:ph type="body" idx="1"/>
          </p:nvPr>
        </p:nvSpPr>
        <p:spPr/>
        <p:txBody>
          <a:bodyPr>
            <a:normAutofit/>
          </a:bodyPr>
          <a:lstStyle/>
          <a:p>
            <a:r>
              <a:rPr lang="en-US" dirty="0"/>
              <a:t>A composite view of the distribution of wind speed in a typical hurricane based on measurements made from research aircraft.  In this image and the two that follow, the center of the hurricane is in the center of the panel and the cutaway extends outward about 200 km (125 miles) and upward to about 18 km (11 miles).  A satellite image of the top of a storm has been superimposed. </a:t>
            </a:r>
          </a:p>
          <a:p>
            <a:endParaRPr lang="en-US" dirty="0"/>
          </a:p>
          <a:p>
            <a:r>
              <a:rPr lang="en-US" dirty="0"/>
              <a:t>This image shows the speed of the wind going counterclockwise around the center of the storm; the black dashed lines show the altitudes at which the aircraft were flying.  The darkest shade of blue indicates the lightest winds, less than 5 meters/second (11 mph).  Each successive color represents an increment of 5 meters/second (11 mph), with bright orange showing winds in excess of 65 meters/second (145 mph).  The strongest winds occur just above the ocean in a ring around the center, slightly outside the eyewall of the storm.  Winds decrease rapidly inward toward the center, which is practically calm.  They also decrease outward from the ring of maximum wind , but much more slowly, so that strong winds can still be found 100 kilometers (60 miles) from the center of the storm.  As we go up from the surface, the counterclockwise winds get lighter and lighter.  If the highest aircraft had flown even higher, it would have actually encountered “negative” wind speed, which here means winds going the other way (clockwise) around the center.  </a:t>
            </a:r>
          </a:p>
          <a:p>
            <a:endParaRPr lang="en-US" dirty="0"/>
          </a:p>
          <a:p>
            <a:r>
              <a:rPr lang="en-US" dirty="0"/>
              <a:t>Image is copyrighted 2005 by Oxford University Press.  </a:t>
            </a:r>
          </a:p>
          <a:p>
            <a:endParaRPr lang="en-US" dirty="0"/>
          </a:p>
          <a:p>
            <a:r>
              <a:rPr lang="en-US" dirty="0"/>
              <a:t>Image and description from “Divine Wind: The History and Science of Hurricanes”, Kerry Emanuel, 2005, Oxford University Press, 296 p.</a:t>
            </a:r>
          </a:p>
        </p:txBody>
      </p:sp>
    </p:spTree>
    <p:extLst>
      <p:ext uri="{BB962C8B-B14F-4D97-AF65-F5344CB8AC3E}">
        <p14:creationId xmlns:p14="http://schemas.microsoft.com/office/powerpoint/2010/main" val="905799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A12E5A-11CF-400E-A552-9CE9986E8E83}" type="slidenum">
              <a:rPr lang="en-US"/>
              <a:pPr/>
              <a:t>18</a:t>
            </a:fld>
            <a:endParaRPr lang="en-US"/>
          </a:p>
        </p:txBody>
      </p:sp>
      <p:sp>
        <p:nvSpPr>
          <p:cNvPr id="1068034" name="Rectangle 2"/>
          <p:cNvSpPr>
            <a:spLocks noGrp="1" noRot="1" noChangeAspect="1" noChangeArrowheads="1" noTextEdit="1"/>
          </p:cNvSpPr>
          <p:nvPr>
            <p:ph type="sldImg"/>
          </p:nvPr>
        </p:nvSpPr>
        <p:spPr>
          <a:ln/>
        </p:spPr>
      </p:sp>
      <p:sp>
        <p:nvSpPr>
          <p:cNvPr id="1068035" name="Rectangle 3"/>
          <p:cNvSpPr>
            <a:spLocks noGrp="1" noChangeArrowheads="1"/>
          </p:cNvSpPr>
          <p:nvPr>
            <p:ph type="body" idx="1"/>
          </p:nvPr>
        </p:nvSpPr>
        <p:spPr/>
        <p:txBody>
          <a:bodyPr/>
          <a:lstStyle/>
          <a:p>
            <a:r>
              <a:rPr lang="en-US"/>
              <a:t>This image shows a composite view of the distribution of updraft (vertical air motion) in a typical hurricane based on computer model calculations.  The yellow and orange represent a strong upward motion in the eyewall.  Although it is too weak to be seen in this figure, there is downward motion in the eye itself, strongest right next to the eyewall, and also in a broad region outside the eyewall.  But since this figure is made by averaging the air motion along circles centered at the storm center, the strong updrafts associated with the spiral rain bands are missed.  </a:t>
            </a:r>
          </a:p>
          <a:p>
            <a:endParaRPr lang="en-US"/>
          </a:p>
          <a:p>
            <a:r>
              <a:rPr lang="en-US"/>
              <a:t>Image is copyrighted 2005 by Oxford University Press. </a:t>
            </a:r>
          </a:p>
          <a:p>
            <a:endParaRPr lang="en-US"/>
          </a:p>
          <a:p>
            <a:r>
              <a:rPr lang="en-US"/>
              <a:t>Description from “Divine Wind: The History and Science of Hurricanes”, Kerry Emanuel, 2005, Oxford University Press, 296 p.</a:t>
            </a:r>
          </a:p>
          <a:p>
            <a:endParaRPr lang="en-US"/>
          </a:p>
          <a:p>
            <a:pPr>
              <a:spcBef>
                <a:spcPct val="0"/>
              </a:spcBef>
            </a:pPr>
            <a:endParaRPr lang="en-US"/>
          </a:p>
        </p:txBody>
      </p:sp>
    </p:spTree>
    <p:extLst>
      <p:ext uri="{BB962C8B-B14F-4D97-AF65-F5344CB8AC3E}">
        <p14:creationId xmlns:p14="http://schemas.microsoft.com/office/powerpoint/2010/main" val="2453984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8DD60A-417B-4AD0-AD04-889FA57A730A}" type="slidenum">
              <a:rPr lang="en-US"/>
              <a:pPr/>
              <a:t>20</a:t>
            </a:fld>
            <a:endParaRPr lang="en-US"/>
          </a:p>
        </p:txBody>
      </p:sp>
      <p:sp>
        <p:nvSpPr>
          <p:cNvPr id="1070082" name="Rectangle 2"/>
          <p:cNvSpPr>
            <a:spLocks noGrp="1" noRot="1" noChangeAspect="1" noChangeArrowheads="1" noTextEdit="1"/>
          </p:cNvSpPr>
          <p:nvPr>
            <p:ph type="sldImg"/>
          </p:nvPr>
        </p:nvSpPr>
        <p:spPr>
          <a:ln/>
        </p:spPr>
      </p:sp>
      <p:sp>
        <p:nvSpPr>
          <p:cNvPr id="1070083" name="Rectangle 3"/>
          <p:cNvSpPr>
            <a:spLocks noGrp="1" noChangeArrowheads="1"/>
          </p:cNvSpPr>
          <p:nvPr>
            <p:ph type="body" idx="1"/>
          </p:nvPr>
        </p:nvSpPr>
        <p:spPr/>
        <p:txBody>
          <a:bodyPr>
            <a:normAutofit fontScale="92500" lnSpcReduction="20000"/>
          </a:bodyPr>
          <a:lstStyle/>
          <a:p>
            <a:r>
              <a:rPr lang="en-US" dirty="0"/>
              <a:t>This image shows a composite view of the distribution of temperature in a typical hurricane. This actually shows the difference between the temperature at any point and the temperature at the same altitude far away from the storm.  The lightest shade of blue shows no temperature difference, while bright yellow shows air that is more than 16</a:t>
            </a:r>
            <a:r>
              <a:rPr lang="en-US" dirty="0">
                <a:cs typeface="Arial" charset="0"/>
              </a:rPr>
              <a:t>°C (29°F) warmer than its distant environment; each shade represents an increment of 1°C (1.8°F).  Hurricanes are very hot in their centers, especially near their tops.  This great warmth is one consequence of the enormous amount of heat sucked out of the ocean by the storm.  On the other hand, there is very little change in temperature as you move in toward the eye along the surface of the ocean.</a:t>
            </a:r>
          </a:p>
          <a:p>
            <a:endParaRPr lang="en-US" dirty="0">
              <a:cs typeface="Arial" charset="0"/>
            </a:endParaRPr>
          </a:p>
          <a:p>
            <a:r>
              <a:rPr lang="en-US" dirty="0">
                <a:cs typeface="Arial" charset="0"/>
              </a:rPr>
              <a:t>The distributions of temperature and wind in hurricanes are related to each other.  Look carefully at the images in this slide and the slide that shows wind speed.  Notice that the rate at which the wind decreases upward is proportional to the rate at which the temperature decreases outward.  This relationship is fundamental to rotating fluid flows and is called the </a:t>
            </a:r>
            <a:r>
              <a:rPr lang="en-US" b="1" dirty="0">
                <a:cs typeface="Arial" charset="0"/>
              </a:rPr>
              <a:t>thermal wind relation</a:t>
            </a:r>
            <a:r>
              <a:rPr lang="en-US" dirty="0">
                <a:cs typeface="Arial" charset="0"/>
              </a:rPr>
              <a:t>.</a:t>
            </a:r>
            <a:endParaRPr lang="en-US" dirty="0"/>
          </a:p>
          <a:p>
            <a:endParaRPr lang="en-US" dirty="0"/>
          </a:p>
          <a:p>
            <a:r>
              <a:rPr lang="en-US" dirty="0"/>
              <a:t>Image is copyrighted 2005 by Oxford University Press.  </a:t>
            </a:r>
          </a:p>
          <a:p>
            <a:endParaRPr lang="en-US" dirty="0"/>
          </a:p>
          <a:p>
            <a:r>
              <a:rPr lang="en-US" dirty="0"/>
              <a:t>Description from “Divine Wind: The History and Science of Hurricanes”, Kerry Emanuel, 2005, Oxford University Press, 296 p.</a:t>
            </a:r>
          </a:p>
          <a:p>
            <a:endParaRPr lang="en-US" dirty="0"/>
          </a:p>
          <a:p>
            <a:r>
              <a:rPr lang="en-US" b="1" u="sng" dirty="0"/>
              <a:t>Definitions</a:t>
            </a:r>
          </a:p>
          <a:p>
            <a:r>
              <a:rPr lang="en-US" b="1" dirty="0"/>
              <a:t>Thermal wind</a:t>
            </a:r>
            <a:r>
              <a:rPr lang="en-US" dirty="0"/>
              <a:t> is a theoretical concept that describes the </a:t>
            </a:r>
            <a:r>
              <a:rPr lang="en-US" b="1" dirty="0"/>
              <a:t>wind shear</a:t>
            </a:r>
            <a:r>
              <a:rPr lang="en-US" dirty="0"/>
              <a:t> between two levels in terms of the geostrophic wind at those two levels (from and for more information see http://wxman256.home.att.net/fcst/wf-pt5e.html).  The basic principle of the</a:t>
            </a:r>
            <a:r>
              <a:rPr lang="en-US" b="1" dirty="0"/>
              <a:t> thermal wind relationship </a:t>
            </a:r>
            <a:r>
              <a:rPr lang="en-US" dirty="0"/>
              <a:t>is that in the presence of a horizontal temperature gradient, the wind speed must increase with increasing height (from and for more information see http://opwx.db.erau.edu/~mullerb/Therm_wind.html).</a:t>
            </a:r>
          </a:p>
          <a:p>
            <a:endParaRPr lang="en-US" dirty="0"/>
          </a:p>
          <a:p>
            <a:r>
              <a:rPr lang="en-US" b="1" dirty="0"/>
              <a:t>Wind shear</a:t>
            </a:r>
            <a:r>
              <a:rPr lang="en-US" dirty="0"/>
              <a:t> is the change of wind speed or direction with distance, usually vertical (from http://ggweather.com/glossary.htm).</a:t>
            </a:r>
          </a:p>
        </p:txBody>
      </p:sp>
    </p:spTree>
    <p:extLst>
      <p:ext uri="{BB962C8B-B14F-4D97-AF65-F5344CB8AC3E}">
        <p14:creationId xmlns:p14="http://schemas.microsoft.com/office/powerpoint/2010/main" val="1739289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AF49C5-BE32-4B36-BEA5-B351F266644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43933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DE6709E-8377-426D-B6FA-99DFB5D2845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45870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6A47A-98FF-4535-B6E5-9BB9E31D6D7F}" type="slidenum">
              <a:rPr lang="en-US"/>
              <a:pPr/>
              <a:t>28</a:t>
            </a:fld>
            <a:endParaRPr lang="en-US"/>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p:txBody>
          <a:bodyPr/>
          <a:lstStyle/>
          <a:p>
            <a:r>
              <a:rPr lang="en-US"/>
              <a:t>This graph shows the average number of tropical cyclones per month in the northern and southern hemispheres.  Hurricanes tend to follow the sun, peaking in the summer and autumn and all but vanishing during the early spring.  Typhoons can develop over the western North Pacific during any month of the year, but they are rare in the winter.</a:t>
            </a:r>
          </a:p>
          <a:p>
            <a:endParaRPr lang="en-US"/>
          </a:p>
          <a:p>
            <a:r>
              <a:rPr lang="en-US"/>
              <a:t>Image is copyrighted 2005 by Oxford University Press.  </a:t>
            </a:r>
          </a:p>
          <a:p>
            <a:endParaRPr lang="en-US"/>
          </a:p>
          <a:p>
            <a:r>
              <a:rPr lang="en-US"/>
              <a:t>Image and description from “Divine Wind: The History and Science of Hurricanes”, Kerry Emanuel, 2005, Oxford University Press, 296 p.</a:t>
            </a:r>
          </a:p>
          <a:p>
            <a:endParaRPr lang="en-US"/>
          </a:p>
        </p:txBody>
      </p:sp>
    </p:spTree>
    <p:extLst>
      <p:ext uri="{BB962C8B-B14F-4D97-AF65-F5344CB8AC3E}">
        <p14:creationId xmlns:p14="http://schemas.microsoft.com/office/powerpoint/2010/main" val="3770324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53" tIns="48326" rIns="96653" bIns="48326" anchor="b"/>
          <a:lstStyle/>
          <a:p>
            <a:pPr algn="r"/>
            <a:fld id="{67E15B73-017E-4A48-AB4F-562F5ADAC1C9}" type="slidenum">
              <a:rPr lang="en-US" sz="1300"/>
              <a:pPr algn="r"/>
              <a:t>34</a:t>
            </a:fld>
            <a:endParaRPr lang="en-US" sz="1300" dirty="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809394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1A29C03E-C48A-46D1-9AAE-34ED6D801CDF}" type="slidenum">
              <a:rPr lang="en-US" sz="1300"/>
              <a:pPr algn="r"/>
              <a:t>38</a:t>
            </a:fld>
            <a:endParaRPr lang="en-US" sz="13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60806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8A7DBC0E-4039-496B-B1BC-21BB046D259F}" type="slidenum">
              <a:rPr lang="en-US" sz="1300"/>
              <a:pPr algn="r"/>
              <a:t>39</a:t>
            </a:fld>
            <a:endParaRPr lang="en-US" sz="13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07619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8986E8-3D3D-49B5-BE29-0FF77821C912}" type="slidenum">
              <a:rPr lang="en-US" smtClean="0">
                <a:solidFill>
                  <a:prstClr val="black"/>
                </a:solidFill>
              </a:rPr>
              <a:pPr fontAlgn="base">
                <a:spcBef>
                  <a:spcPct val="0"/>
                </a:spcBef>
                <a:spcAft>
                  <a:spcPct val="0"/>
                </a:spcAft>
                <a:defRPr/>
              </a:pPr>
              <a:t>2</a:t>
            </a:fld>
            <a:endParaRPr lang="en-US">
              <a:solidFill>
                <a:prstClr val="black"/>
              </a:solidFill>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218438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97EA824C-89BC-40F3-A6F1-FF43C75AD033}" type="slidenum">
              <a:rPr lang="en-US" sz="1300"/>
              <a:pPr algn="r"/>
              <a:t>40</a:t>
            </a:fld>
            <a:endParaRPr lang="en-US" sz="13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93282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653A8F04-0563-45C2-9300-97E69DE304EF}" type="slidenum">
              <a:rPr lang="en-US" sz="1300"/>
              <a:pPr algn="r"/>
              <a:t>41</a:t>
            </a:fld>
            <a:endParaRPr lang="en-US" sz="13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602798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259642-7CA0-4327-A2B7-5968452E2A70}" type="slidenum">
              <a:rPr lang="en-US" smtClean="0"/>
              <a:pPr fontAlgn="base">
                <a:spcBef>
                  <a:spcPct val="0"/>
                </a:spcBef>
                <a:spcAft>
                  <a:spcPct val="0"/>
                </a:spcAft>
                <a:defRPr/>
              </a:pPr>
              <a:t>43</a:t>
            </a:fld>
            <a:endParaRPr lang="en-US"/>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793140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0D1C3D-91E2-4F08-8C51-CB7AC6C2E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3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5EC2F0-EFFE-415D-8266-B17012E9D75A}" type="slidenum">
              <a:rPr lang="en-US" smtClean="0"/>
              <a:pPr fontAlgn="base">
                <a:spcBef>
                  <a:spcPct val="0"/>
                </a:spcBef>
                <a:spcAft>
                  <a:spcPct val="0"/>
                </a:spcAft>
                <a:defRPr/>
              </a:pPr>
              <a:t>48</a:t>
            </a:fld>
            <a:endParaRPr lang="en-US"/>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646601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A9CAC2-4A9C-4B14-8E39-3861C45665CD}" type="slidenum">
              <a:rPr lang="en-US" smtClean="0">
                <a:latin typeface="Arial" charset="0"/>
              </a:rPr>
              <a:pPr fontAlgn="base">
                <a:spcBef>
                  <a:spcPct val="0"/>
                </a:spcBef>
                <a:spcAft>
                  <a:spcPct val="0"/>
                </a:spcAft>
              </a:pPr>
              <a:t>51</a:t>
            </a:fld>
            <a:endParaRPr lang="en-US">
              <a:latin typeface="Arial"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341780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0ACDF2F-F273-42A2-BFEB-EE725052766C}" type="slidenum">
              <a:rPr lang="en-US" smtClean="0"/>
              <a:pPr/>
              <a:t>52</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984257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8986E8-3D3D-49B5-BE29-0FF77821C912}" type="slidenum">
              <a:rPr lang="en-US" smtClean="0"/>
              <a:pPr fontAlgn="base">
                <a:spcBef>
                  <a:spcPct val="0"/>
                </a:spcBef>
                <a:spcAft>
                  <a:spcPct val="0"/>
                </a:spcAft>
                <a:defRPr/>
              </a:pPr>
              <a:t>3</a:t>
            </a:fld>
            <a:endParaRPr lang="en-US"/>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110853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D865566-A9CF-40AD-B089-D6685655DBF7}" type="slidenum">
              <a:rPr lang="en-US" smtClean="0"/>
              <a:pPr/>
              <a:t>4</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normAutofit fontScale="77500" lnSpcReduction="20000"/>
          </a:bodyPr>
          <a:lstStyle/>
          <a:p>
            <a:r>
              <a:rPr lang="en-US" dirty="0"/>
              <a:t>The advent of </a:t>
            </a:r>
            <a:r>
              <a:rPr lang="en-US" b="1" dirty="0"/>
              <a:t>reconnaissance</a:t>
            </a:r>
            <a:r>
              <a:rPr lang="en-US" dirty="0"/>
              <a:t> aircraft and radar in the 1940s, and of satellites in the 1960s, gave scientists the means to determine the detailed structure and evolution of hurricanes.  Today, almost everything we know about hurricanes is based on observations by aircraft, radar, and satellites.  This satellite image shows Hurricane Floyd approaching the east coast of Florida in 1999. This image has been digitally enhanced to lend a three-dimensional perspective.  The swirling mass of clouds is about 300 kilometers (180 miles) across, and Floyd’s eye is about 50 kilometers (30 miles) in diameter.  Surrounding the </a:t>
            </a:r>
            <a:r>
              <a:rPr lang="en-US" b="1" dirty="0"/>
              <a:t>eye</a:t>
            </a:r>
            <a:r>
              <a:rPr lang="en-US" dirty="0"/>
              <a:t> is a deep ring of thick cloud called the </a:t>
            </a:r>
            <a:r>
              <a:rPr lang="en-US" b="1" dirty="0"/>
              <a:t>eyewall.  </a:t>
            </a:r>
            <a:r>
              <a:rPr lang="en-US" dirty="0"/>
              <a:t>A thin veil of very high cloud covers most of the swirling mass of thicker clouds; this is the veil of </a:t>
            </a:r>
            <a:r>
              <a:rPr lang="en-US" b="1" dirty="0"/>
              <a:t>cirrus</a:t>
            </a:r>
            <a:r>
              <a:rPr lang="en-US" dirty="0"/>
              <a:t>, made up of tiny ice crystals.  Underneath it, and thus invisible from above, are several spiral shaped bands of deep, thick </a:t>
            </a:r>
            <a:r>
              <a:rPr lang="en-US" b="1" dirty="0"/>
              <a:t>cumulonimbus </a:t>
            </a:r>
            <a:r>
              <a:rPr lang="en-US" dirty="0"/>
              <a:t>clouds, interspersed between relatively clear sky.  These spiral bands produce heavy rains and gusty winds well outside the eyewall of the hurricane, where the strongest winds are found.</a:t>
            </a:r>
            <a:endParaRPr lang="en-US" b="1" dirty="0"/>
          </a:p>
          <a:p>
            <a:endParaRPr lang="en-US" dirty="0"/>
          </a:p>
          <a:p>
            <a:r>
              <a:rPr lang="en-US" dirty="0"/>
              <a:t>Image: Satellite image of Hurricane Floyd approaching the east coast of Florida in 1999.  The image has been digitally enhanced to lend a three-dimensional perspective.  Credit: NASA/Goddard Space Flight Center. </a:t>
            </a:r>
          </a:p>
          <a:p>
            <a:endParaRPr lang="en-US" dirty="0"/>
          </a:p>
          <a:p>
            <a:r>
              <a:rPr lang="en-US" dirty="0"/>
              <a:t>Description from “Divine Wind: The History and Science of Hurricanes”, Kerry Emanuel, 2005, Oxford University Press, 296 p.</a:t>
            </a:r>
          </a:p>
          <a:p>
            <a:endParaRPr lang="en-US" b="1" u="sng" dirty="0"/>
          </a:p>
          <a:p>
            <a:r>
              <a:rPr lang="en-US" b="1" u="sng" dirty="0"/>
              <a:t>Definitions</a:t>
            </a:r>
          </a:p>
          <a:p>
            <a:r>
              <a:rPr lang="en-US" b="1" dirty="0"/>
              <a:t>Reconnaissance</a:t>
            </a:r>
            <a:r>
              <a:rPr lang="en-US" dirty="0"/>
              <a:t> is the military term for the active gathering of information about an enemy, or other conditions, by physical observation (from and for more information see http://en.wikipedia.org/wiki/Reconnaissance). </a:t>
            </a:r>
          </a:p>
          <a:p>
            <a:endParaRPr lang="en-US" dirty="0"/>
          </a:p>
          <a:p>
            <a:r>
              <a:rPr lang="en-US" dirty="0"/>
              <a:t>The </a:t>
            </a:r>
            <a:r>
              <a:rPr lang="en-US" b="1" dirty="0"/>
              <a:t>eye</a:t>
            </a:r>
            <a:r>
              <a:rPr lang="en-US" dirty="0"/>
              <a:t> is a region of mostly calm weather found at the center of strong tropical cyclones. The eye of a storm is usually circular and typically 25–40–65 kilometers (40 miles) in diameter. It is surrounded by the </a:t>
            </a:r>
            <a:r>
              <a:rPr lang="en-US" b="1" dirty="0"/>
              <a:t>eyewall</a:t>
            </a:r>
            <a:r>
              <a:rPr lang="en-US" dirty="0"/>
              <a:t>, where the most severe weather of a cyclone occurs (from and for more information see http://en.wikipedia.org/wiki/Eyewall). </a:t>
            </a:r>
          </a:p>
          <a:p>
            <a:endParaRPr lang="en-US" b="1" dirty="0"/>
          </a:p>
          <a:p>
            <a:r>
              <a:rPr lang="en-US" b="1" dirty="0"/>
              <a:t>Cirrus clouds </a:t>
            </a:r>
            <a:r>
              <a:rPr lang="en-US" dirty="0"/>
              <a:t>are</a:t>
            </a:r>
            <a:r>
              <a:rPr lang="en-US" b="1" dirty="0"/>
              <a:t> </a:t>
            </a:r>
            <a:r>
              <a:rPr lang="en-US" dirty="0"/>
              <a:t>thin and often wispy clouds that are the most common form of high-level clouds. Typically found at heights greater than 20,000 feet (6,000 meters), cirrus clouds are composed of ice crystals that originate from the freezing of </a:t>
            </a:r>
            <a:r>
              <a:rPr lang="en-US" dirty="0" err="1"/>
              <a:t>supercooled</a:t>
            </a:r>
            <a:r>
              <a:rPr lang="en-US" dirty="0"/>
              <a:t> water droplets (from and for more information see http://weather.about.com/library/glossary/blglossary.htm). </a:t>
            </a:r>
          </a:p>
          <a:p>
            <a:endParaRPr lang="en-US" b="1" dirty="0"/>
          </a:p>
          <a:p>
            <a:r>
              <a:rPr lang="en-US" b="1" dirty="0"/>
              <a:t>Cumulonimbus clouds </a:t>
            </a:r>
            <a:r>
              <a:rPr lang="en-US" dirty="0"/>
              <a:t>are</a:t>
            </a:r>
            <a:r>
              <a:rPr lang="en-US" b="1" dirty="0"/>
              <a:t> </a:t>
            </a:r>
            <a:r>
              <a:rPr lang="en-US" dirty="0"/>
              <a:t>large and vertically developed clouds that are fueled by vigorous </a:t>
            </a:r>
            <a:r>
              <a:rPr lang="en-US" b="1" dirty="0"/>
              <a:t>convective updrafts</a:t>
            </a:r>
            <a:r>
              <a:rPr lang="en-US" dirty="0"/>
              <a:t> (sometimes in excess 50 knots), the tops of cumulonimbus clouds can easily reach 39,000 feet (12,000 meters) or higher (from and for more information see http://weather.about.com/library/glossary/blglossary.htm). </a:t>
            </a:r>
          </a:p>
          <a:p>
            <a:pPr eaLnBrk="1" hangingPunct="1"/>
            <a:endParaRPr lang="en-US" dirty="0"/>
          </a:p>
        </p:txBody>
      </p:sp>
    </p:spTree>
    <p:extLst>
      <p:ext uri="{BB962C8B-B14F-4D97-AF65-F5344CB8AC3E}">
        <p14:creationId xmlns:p14="http://schemas.microsoft.com/office/powerpoint/2010/main" val="2584191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Astronauts aboard the International Space Station took this digital photograph of the eye of Hurricane Igor at 10:56 Atlantic Daylight Time (13:56 UTC) on September 14, 2010. The storm was a category four hurricane on the Saffir-Simpson scale of intensity. At the time of the image, Igor was centered in the Atlantic Ocean near 18°N 52°W and slowly moving west-northwest at 11 kilometers (7 miles) per hour, according to the U.S. National Hurricane Center. Maximum sustained winds of 213 km (132 mi.) per hour, with gusts to 259 km (161 mi.) per hour. Credit: NASA</a:t>
            </a:r>
          </a:p>
        </p:txBody>
      </p:sp>
      <p:sp>
        <p:nvSpPr>
          <p:cNvPr id="4" name="Slide Number Placeholder 3"/>
          <p:cNvSpPr>
            <a:spLocks noGrp="1"/>
          </p:cNvSpPr>
          <p:nvPr>
            <p:ph type="sldNum" sz="quarter" idx="10"/>
          </p:nvPr>
        </p:nvSpPr>
        <p:spPr/>
        <p:txBody>
          <a:bodyPr/>
          <a:lstStyle/>
          <a:p>
            <a:fld id="{65B7F7E8-FB8B-4F4F-941F-D548BD71E3E6}" type="slidenum">
              <a:rPr lang="en-US" smtClean="0"/>
              <a:pPr/>
              <a:t>5</a:t>
            </a:fld>
            <a:endParaRPr lang="en-US"/>
          </a:p>
        </p:txBody>
      </p:sp>
    </p:spTree>
    <p:extLst>
      <p:ext uri="{BB962C8B-B14F-4D97-AF65-F5344CB8AC3E}">
        <p14:creationId xmlns:p14="http://schemas.microsoft.com/office/powerpoint/2010/main" val="1207880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C6B80C36-5D44-45AF-837F-93B34C22AF3D}" type="slidenum">
              <a:rPr lang="en-US" smtClean="0"/>
              <a:pPr/>
              <a:t>6</a:t>
            </a:fld>
            <a:endParaRPr 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normAutofit fontScale="92500" lnSpcReduction="10000"/>
          </a:bodyPr>
          <a:lstStyle/>
          <a:p>
            <a:pPr defTabSz="966612">
              <a:defRPr/>
            </a:pPr>
            <a:r>
              <a:rPr lang="en-US" dirty="0"/>
              <a:t>The eye of Hurricane Emilia over the eastern North Pacific ocean,</a:t>
            </a:r>
            <a:r>
              <a:rPr lang="en-US" baseline="0" dirty="0"/>
              <a:t> as seen from directly above by the crew of the space shuttle Columbia on July 19</a:t>
            </a:r>
            <a:r>
              <a:rPr lang="en-US" baseline="30000" dirty="0"/>
              <a:t>th</a:t>
            </a:r>
            <a:r>
              <a:rPr lang="en-US" baseline="0" dirty="0"/>
              <a:t>, 1994. At this time, Emilia had maximum sustained winds of 155 miles per hour. </a:t>
            </a:r>
            <a:r>
              <a:rPr lang="en-US" dirty="0"/>
              <a:t>Looking at the eye from above is like staring down the middle of a bathtub whirlpool, except that the boundaries are made of cloud</a:t>
            </a:r>
            <a:r>
              <a:rPr lang="en-US" baseline="0" dirty="0"/>
              <a:t> and</a:t>
            </a:r>
            <a:r>
              <a:rPr lang="en-US" dirty="0"/>
              <a:t> the “funnel” comes to an abrupt end at the sea surface.  The eyewall is visible as the stadium of thick, white cloud surrounding the eye.  This is where the strongest winds and heaviest rains are found.  Unlike the bathtub whirlpool, the air inside the eyewall is going up, not down, as it swirls around the eye.  There are spiral </a:t>
            </a:r>
            <a:r>
              <a:rPr lang="en-US" b="1" dirty="0"/>
              <a:t>striations</a:t>
            </a:r>
            <a:r>
              <a:rPr lang="en-US" dirty="0"/>
              <a:t> along the inner edge of the eyewall and two big swirling </a:t>
            </a:r>
            <a:r>
              <a:rPr lang="en-US" b="1" dirty="0"/>
              <a:t>eddies</a:t>
            </a:r>
            <a:r>
              <a:rPr lang="en-US" dirty="0"/>
              <a:t> in the low clouds at the base of the eye.  No mere photograph can do justice to the sensation of being inside the eye of a hurricane.  Imagine a Roman coliseum 20 miles wide and 10 miles high, with a cascade of ice crystals falling along the coliseum’s blinding white walls.</a:t>
            </a:r>
          </a:p>
          <a:p>
            <a:endParaRPr lang="en-US" dirty="0"/>
          </a:p>
          <a:p>
            <a:r>
              <a:rPr lang="en-US" dirty="0"/>
              <a:t>Image: The eye of Hurricane Emilia over the eastern North Pacific on July 19, 1994, at 19:33 GMT.  Credit: NASA Johnson Space Center Digital Image Collection. </a:t>
            </a:r>
          </a:p>
          <a:p>
            <a:endParaRPr lang="en-US" dirty="0"/>
          </a:p>
          <a:p>
            <a:r>
              <a:rPr lang="en-US" dirty="0"/>
              <a:t>Description from “Divine Wind: The History and Science of Hurricanes”, Kerry Emanuel, 2005, Oxford University Press, 296 p.</a:t>
            </a:r>
          </a:p>
          <a:p>
            <a:endParaRPr lang="en-US" dirty="0"/>
          </a:p>
          <a:p>
            <a:r>
              <a:rPr lang="en-US" b="1" u="sng" dirty="0"/>
              <a:t>Definitions</a:t>
            </a:r>
          </a:p>
          <a:p>
            <a:r>
              <a:rPr lang="en-US" b="1" dirty="0"/>
              <a:t>Striations </a:t>
            </a:r>
            <a:r>
              <a:rPr lang="en-US" dirty="0"/>
              <a:t>are</a:t>
            </a:r>
            <a:r>
              <a:rPr lang="en-US" b="1" dirty="0"/>
              <a:t> </a:t>
            </a:r>
            <a:r>
              <a:rPr lang="en-US" dirty="0"/>
              <a:t>grooves or channels in cloud formations, arranged parallel to the flow of air and therefore depicting the airflow relative to the parent cloud. Striations often reveal the presence of rotation, as in the barber pole or "corkscrew" effect often observed with the rotating updraft of an Low Precipitation (LP) storm (from http://www.srh.weather.gov/srh/jetstream/append/glossary_s.htm).</a:t>
            </a:r>
          </a:p>
          <a:p>
            <a:endParaRPr lang="en-US" dirty="0"/>
          </a:p>
          <a:p>
            <a:r>
              <a:rPr lang="en-US" b="1" dirty="0"/>
              <a:t>Eddies </a:t>
            </a:r>
            <a:r>
              <a:rPr lang="en-US" dirty="0"/>
              <a:t>are water or air currents flowing in circular patterns (from </a:t>
            </a:r>
            <a:r>
              <a:rPr lang="en-US" dirty="0">
                <a:hlinkClick r:id="rId3"/>
              </a:rPr>
              <a:t>www.terrax.org/sailing/glossary/ge.aspx</a:t>
            </a:r>
            <a:r>
              <a:rPr lang="en-US" dirty="0"/>
              <a:t>). </a:t>
            </a:r>
          </a:p>
          <a:p>
            <a:endParaRPr lang="en-US" dirty="0"/>
          </a:p>
          <a:p>
            <a:endParaRPr lang="en-US" b="1" dirty="0"/>
          </a:p>
        </p:txBody>
      </p:sp>
    </p:spTree>
    <p:extLst>
      <p:ext uri="{BB962C8B-B14F-4D97-AF65-F5344CB8AC3E}">
        <p14:creationId xmlns:p14="http://schemas.microsoft.com/office/powerpoint/2010/main" val="3659507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8701B33-9208-4969-A286-366ED0A4F0E8}" type="slidenum">
              <a:rPr lang="en-US" smtClean="0"/>
              <a:pPr/>
              <a:t>8</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dirty="0"/>
              <a:t>The eye of Hurricane Georges in this photo taken from a reconnaissance aircraft gives some impression of a hurricane’s eye. </a:t>
            </a:r>
          </a:p>
          <a:p>
            <a:endParaRPr lang="en-US" dirty="0"/>
          </a:p>
          <a:p>
            <a:r>
              <a:rPr lang="en-US" dirty="0"/>
              <a:t>However impressive a hurricane’s visual appearance, it is the instruments aboard satellites and aircraft that reveal the essence of a hurricane’s structure and inner workings.  In the early days of aircraft reconnaissance, the crew estimated wind speeds by looking down and noting how rough the sea appeared.  Today, a sophisticated array of instruments automatically collects large quantities of high-quality data, which are taken back to laboratories and analyzed.</a:t>
            </a:r>
          </a:p>
          <a:p>
            <a:endParaRPr lang="en-US" dirty="0"/>
          </a:p>
          <a:p>
            <a:r>
              <a:rPr lang="en-US" dirty="0"/>
              <a:t>Image:  The eye of Hurricane Georges in photo taken from a reconnaissance aircraft. The eyewall at right is casting a shadow across part of the eyewall ahead. Credit: Michael Black, Hurricane Research Division, NOAA-AOML, Miami, Florida. </a:t>
            </a:r>
          </a:p>
          <a:p>
            <a:endParaRPr lang="en-US" dirty="0"/>
          </a:p>
          <a:p>
            <a:r>
              <a:rPr lang="en-US" dirty="0"/>
              <a:t>Description from “Divine Wind: The History and Science of Hurricanes”, Kerry Emanuel, 2005, Oxford University Press, 296 p.</a:t>
            </a:r>
          </a:p>
          <a:p>
            <a:endParaRPr lang="en-US" dirty="0"/>
          </a:p>
        </p:txBody>
      </p:sp>
    </p:spTree>
    <p:extLst>
      <p:ext uri="{BB962C8B-B14F-4D97-AF65-F5344CB8AC3E}">
        <p14:creationId xmlns:p14="http://schemas.microsoft.com/office/powerpoint/2010/main" val="2403855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86F3AAB-CBEA-4B83-B5DE-B2CE91658836}" type="slidenum">
              <a:rPr lang="en-US" smtClean="0"/>
              <a:pPr/>
              <a:t>10</a:t>
            </a:fld>
            <a:endParaRPr lang="en-US"/>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543654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5AEA497-4F16-468D-8E2F-2EE0E75C5CA3}" type="slidenum">
              <a:rPr lang="en-US" smtClean="0"/>
              <a:pPr/>
              <a:t>14</a:t>
            </a:fld>
            <a:endParaRPr lang="en-US"/>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971705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pPr/>
              <a:t>4/30/2021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pPr/>
              <a:t>4/30/2021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653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8635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7218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4734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0874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3014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45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0704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2901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70E8A08-ABF8-4EE6-BBF5-13A29E2C07D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DF7967A-4208-4CCB-BE70-D504D25DC10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1947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pPr/>
              <a:t>4/30/2021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AD45EF-41AF-4B89-A1F2-858EEB91C28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CADC03-3525-42E6-8E81-CD65FAACA2F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28738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7B464-C855-4106-B044-83714F5B001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D65033-4078-4342-BC08-CBAC01CA180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56080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50EDC1C-705E-478A-B28C-655FAB10D80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D4A49A7-FCEC-4A71-985F-101EA0B1D9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3086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F33C21E-0398-4E89-B501-01219F3D0F1F}"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D7D667-D4E9-441F-AB18-9BCEFFD52F5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27642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10C56D-7FC8-4991-9BFA-594AE38A561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F34EC1F-6B94-429B-8A5E-00FFFF9ADB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91918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9F031C-4021-4A6A-903A-C098C7631CE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93B610-FE10-484A-90C3-09B5E884C9F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702276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0CB717-13BA-4076-8F43-E9075CF70C4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DD33D5-1688-4953-82B6-D3B6EA19FE3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21017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99755AE-D557-4658-86CF-6F4540E455E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19555FF-BE5B-44D6-BCBA-AF8C1F5A91D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84808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0BD1C-930A-4B04-BEFC-B4D0437C57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4CB6BB-FED6-43CB-8A69-982AE0B9B2C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99385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F6641F-BE9A-4809-B8FE-D4FB7487A1DA}"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49EEA-4D9D-4B91-BE7F-5D89205ACF7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2860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45547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D97CE4-62F4-4FC4-B0D2-F260BD3EACC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04112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8A6256A-85DF-4B4B-B2EC-23F697BF299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90745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1846578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5687433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230726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773029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40421176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6435884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35886826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21239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1075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7842981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8183774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256248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1866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4/30/2021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4664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4/30/2021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4167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4/30/2021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4942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4/30/2021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7882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4/30/2021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66787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pPr/>
              <a:t>4/30/2021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4/30/2021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7425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63761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4470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97118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1797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2544831-548C-4C43-8EBF-6D42E670058A}" type="datetimeFigureOut">
              <a:rPr lang="en-US">
                <a:solidFill>
                  <a:prstClr val="black">
                    <a:tint val="75000"/>
                  </a:prstClr>
                </a:solidFill>
              </a:rPr>
              <a:pPr>
                <a:def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CE52CF-BFC7-4A20-9025-FB9495374C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2967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E76753-04BE-4E21-9276-31B877F12417}" type="datetimeFigureOut">
              <a:rPr lang="en-US">
                <a:solidFill>
                  <a:prstClr val="black">
                    <a:tint val="75000"/>
                  </a:prstClr>
                </a:solidFill>
              </a:rPr>
              <a:pPr>
                <a:def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06356CE-A59D-47B7-AB85-E7801F3EA4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23084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A2E604C-88B9-4F6F-8C33-6C899BD9CE54}" type="datetimeFigureOut">
              <a:rPr lang="en-US">
                <a:solidFill>
                  <a:prstClr val="black">
                    <a:tint val="75000"/>
                  </a:prstClr>
                </a:solidFill>
              </a:rPr>
              <a:pPr>
                <a:def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FE55B1-85B1-4A09-9D6C-F72F3624E5D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68138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4E2B4AF-F48A-4BB0-8EC5-80E417F9B74B}" type="datetimeFigureOut">
              <a:rPr lang="en-US">
                <a:solidFill>
                  <a:prstClr val="black">
                    <a:tint val="75000"/>
                  </a:prstClr>
                </a:solidFill>
              </a:rPr>
              <a:pPr>
                <a:defRPr/>
              </a:pPr>
              <a:t>4/30/2021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A6F869-1F8B-4D23-9898-97B72A8A55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7755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518B7AE-E4BC-4E14-A2A3-3D89F3545C7F}" type="datetimeFigureOut">
              <a:rPr lang="en-US">
                <a:solidFill>
                  <a:prstClr val="black">
                    <a:tint val="75000"/>
                  </a:prstClr>
                </a:solidFill>
              </a:rPr>
              <a:pPr>
                <a:defRPr/>
              </a:pPr>
              <a:t>4/30/2021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EE033E3-9240-4A32-8A4F-5236314349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80521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pPr/>
              <a:t>4/30/2021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EBD898F-197B-46F8-8ED0-DEB6AEC845A1}" type="datetimeFigureOut">
              <a:rPr lang="en-US">
                <a:solidFill>
                  <a:prstClr val="black">
                    <a:tint val="75000"/>
                  </a:prstClr>
                </a:solidFill>
              </a:rPr>
              <a:pPr>
                <a:defRPr/>
              </a:pPr>
              <a:t>4/30/2021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6A2232-8287-4082-9D90-D67A4AA4D8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5517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652513-18AF-4773-8695-0B2EEDE20BF0}" type="datetimeFigureOut">
              <a:rPr lang="en-US">
                <a:solidFill>
                  <a:prstClr val="black">
                    <a:tint val="75000"/>
                  </a:prstClr>
                </a:solidFill>
              </a:rPr>
              <a:pPr>
                <a:defRPr/>
              </a:pPr>
              <a:t>4/30/2021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6C57D02-AA83-40B3-8EA9-79F7B6FBF1F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43364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0D58AF5-E919-42BF-A78C-E745DB2E1E51}" type="datetimeFigureOut">
              <a:rPr lang="en-US">
                <a:solidFill>
                  <a:prstClr val="black">
                    <a:tint val="75000"/>
                  </a:prstClr>
                </a:solidFill>
              </a:rPr>
              <a:pPr>
                <a:defRPr/>
              </a:pPr>
              <a:t>4/30/2021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086EF60-FEB5-4358-A6C7-74E06A7E69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2748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542BED0-CE82-454F-A8C3-9352E5E2F821}" type="datetimeFigureOut">
              <a:rPr lang="en-US">
                <a:solidFill>
                  <a:prstClr val="black">
                    <a:tint val="75000"/>
                  </a:prstClr>
                </a:solidFill>
              </a:rPr>
              <a:pPr>
                <a:defRPr/>
              </a:pPr>
              <a:t>4/30/2021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935FAE3-A581-4149-97B5-D058D5D4161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2453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113763C-EA35-439D-AD10-6773E91E264C}" type="datetimeFigureOut">
              <a:rPr lang="en-US">
                <a:solidFill>
                  <a:prstClr val="black">
                    <a:tint val="75000"/>
                  </a:prstClr>
                </a:solidFill>
              </a:rPr>
              <a:pPr>
                <a:def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FE6495-8BFB-4153-AED0-6E52BBB837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9864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26055A7-1592-4784-B2F0-5E175E027D5C}" type="datetimeFigureOut">
              <a:rPr lang="en-US">
                <a:solidFill>
                  <a:prstClr val="black">
                    <a:tint val="75000"/>
                  </a:prstClr>
                </a:solidFill>
              </a:rPr>
              <a:pPr>
                <a:def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02ACD9-7138-42E9-A33C-1CA5CB4B9E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00124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8D49BABF-F942-45AC-A6B0-B4B9C94602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1265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1341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000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087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7315F2-13BA-478B-9B7B-600BB2D17F61}" type="datetimeFigureOut">
              <a:rPr lang="en-US" smtClean="0"/>
              <a:pPr/>
              <a:t>4/30/2021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7215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4/30/2021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196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B34139-B77C-4CAA-AC7A-8E30897225B7}" type="datetimeFigureOut">
              <a:rPr lang="en-US" smtClean="0">
                <a:solidFill>
                  <a:prstClr val="black">
                    <a:tint val="75000"/>
                  </a:prstClr>
                </a:solidFill>
              </a:rPr>
              <a:pPr/>
              <a:t>4/30/2021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1432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B34139-B77C-4CAA-AC7A-8E30897225B7}" type="datetimeFigureOut">
              <a:rPr lang="en-US" smtClean="0">
                <a:solidFill>
                  <a:prstClr val="black">
                    <a:tint val="75000"/>
                  </a:prstClr>
                </a:solidFill>
              </a:rPr>
              <a:pPr/>
              <a:t>4/30/2021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916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34139-B77C-4CAA-AC7A-8E30897225B7}" type="datetimeFigureOut">
              <a:rPr lang="en-US" smtClean="0">
                <a:solidFill>
                  <a:prstClr val="black">
                    <a:tint val="75000"/>
                  </a:prstClr>
                </a:solidFill>
              </a:rPr>
              <a:pPr/>
              <a:t>4/30/2021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1463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4/30/2021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9670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4/30/2021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3181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7314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930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480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7315F2-13BA-478B-9B7B-600BB2D17F61}" type="datetimeFigureOut">
              <a:rPr lang="en-US" smtClean="0"/>
              <a:pPr/>
              <a:t>4/30/2021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0686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3848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4/30/2021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3558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4/30/2021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10183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4/30/2021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5084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4/30/2021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9705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4/30/2021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4679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4/30/2021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6819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47186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4/30/2021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948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7315F2-13BA-478B-9B7B-600BB2D17F61}" type="datetimeFigureOut">
              <a:rPr lang="en-US" smtClean="0"/>
              <a:pPr/>
              <a:t>4/30/2021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423045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4BCD941-05C6-42E0-8E03-8E92EBC18FC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6912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D39A83-D013-4D9C-B823-29B87832437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196236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363B62-0977-4644-8105-9C172A822ED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35771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AD5C7C-4407-4F78-AF49-08D203A9247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552532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21413F-D172-444F-8ED4-A7795F18C1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248218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B96BA6-439D-4FC2-875D-4EA6A7C5C65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908839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C1A908-08A0-42D4-92A7-EF3A8E444CF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252124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703069-C9E6-477D-B0BC-B4BF77BC6C7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747490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C10DCA-80F1-42C4-932B-EE38FD0282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68830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pPr/>
              <a:t>4/30/2021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6647D6-7479-4108-B060-72509FFCD8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33553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C64A4-2855-4D1C-A8C0-DA019EECE48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923199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16CAF4-A234-4123-8087-7B655412D4C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741326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2B031A-F671-4E0A-97A2-9FF5D5778F49}"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801205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D39A83-D013-4D9C-B823-29B87832437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931460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363B62-0977-4644-8105-9C172A822ED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781790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AD5C7C-4407-4F78-AF49-08D203A9247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291033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21413F-D172-444F-8ED4-A7795F18C1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525251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B96BA6-439D-4FC2-875D-4EA6A7C5C65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89072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C1A908-08A0-42D4-92A7-EF3A8E444CF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36744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pPr/>
              <a:t>4/30/2021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703069-C9E6-477D-B0BC-B4BF77BC6C7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511036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C10DCA-80F1-42C4-932B-EE38FD0282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11385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6647D6-7479-4108-B060-72509FFCD8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670228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C64A4-2855-4D1C-A8C0-DA019EECE48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919571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16CAF4-A234-4123-8087-7B655412D4C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003316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2B031A-F671-4E0A-97A2-9FF5D5778F49}"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264138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D39A83-D013-4D9C-B823-29B87832437F}"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631785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3363B62-0977-4644-8105-9C172A822ED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822559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5AD5C7C-4407-4F78-AF49-08D203A92475}"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713481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921413F-D172-444F-8ED4-A7795F18C1F6}"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53854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pPr/>
              <a:t>4/30/2021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2AEEE9-66C9-4F10-BE9D-5193EC1E1DB3}"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B96BA6-439D-4FC2-875D-4EA6A7C5C651}"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684474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C1A908-08A0-42D4-92A7-EF3A8E444CF2}"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523308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703069-C9E6-477D-B0BC-B4BF77BC6C7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664858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FC10DCA-80F1-42C4-932B-EE38FD0282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32374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B6647D6-7479-4108-B060-72509FFCD803}"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513252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CC64A4-2855-4D1C-A8C0-DA019EECE48C}"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987073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16CAF4-A234-4123-8087-7B655412D4C8}"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443851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2B031A-F671-4E0A-97A2-9FF5D5778F49}"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587995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3316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668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2.tiff"/><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tif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1.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pPr/>
              <a:t>4/30/2021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5CB381-7132-451F-9A65-9D78098CFB4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124A04-5CB9-4209-B055-16183C3213D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240076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7315F2-13BA-478B-9B7B-600BB2D17F61}" type="datetimeFigureOut">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62AEEE9-66C9-4F10-BE9D-5193EC1E1DB3}"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8020986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4/30/2021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97309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5062CD2-B6B3-4E15-BBAC-E24493B51961}" type="datetimeFigureOut">
              <a:rPr lang="en-US">
                <a:solidFill>
                  <a:prstClr val="black">
                    <a:tint val="75000"/>
                  </a:prstClr>
                </a:solidFill>
              </a:rPr>
              <a:pPr>
                <a:defRPr/>
              </a:pPr>
              <a:t>4/30/2021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DE284F0-E76D-4C8B-843E-78A171735F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86642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34139-B77C-4CAA-AC7A-8E30897225B7}" type="datetimeFigureOut">
              <a:rPr lang="en-US" smtClean="0">
                <a:solidFill>
                  <a:prstClr val="black">
                    <a:tint val="75000"/>
                  </a:prstClr>
                </a:solidFill>
              </a:rPr>
              <a:pPr/>
              <a:t>4/30/2021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9548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4/30/2021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516412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5"/>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5"/>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B4F2ED-51EF-4601-B832-F5C71EB3A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5039858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B4F2ED-51EF-4601-B832-F5C71EB3A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9585542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B4F2ED-51EF-4601-B832-F5C71EB3A81B}"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5931058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DAE6FB-3507-458B-9CFF-D59A9CAEE57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4/30/2021</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1BD21C-8D66-40C3-9BAD-DDB80803ACAE}"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63625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9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0.xml"/><Relationship Id="rId1" Type="http://schemas.openxmlformats.org/officeDocument/2006/relationships/vmlDrawing" Target="../drawings/vmlDrawing1.vml"/><Relationship Id="rId6" Type="http://schemas.openxmlformats.org/officeDocument/2006/relationships/image" Target="../media/image22.wmf"/><Relationship Id="rId5" Type="http://schemas.openxmlformats.org/officeDocument/2006/relationships/oleObject" Target="../embeddings/oleObject1.bin"/><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50.xml"/><Relationship Id="rId5" Type="http://schemas.openxmlformats.org/officeDocument/2006/relationships/image" Target="../media/image41.png"/><Relationship Id="rId4" Type="http://schemas.openxmlformats.org/officeDocument/2006/relationships/image" Target="../media/image40.jp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3.xml"/></Relationships>
</file>

<file path=ppt/slides/_rels/slide47.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s://www.measuringworth.com/datasets/usgdp/" TargetMode="External"/><Relationship Id="rId2" Type="http://schemas.openxmlformats.org/officeDocument/2006/relationships/hyperlink" Target="http://www.icatdamageestimator.com/" TargetMode="External"/><Relationship Id="rId1" Type="http://schemas.openxmlformats.org/officeDocument/2006/relationships/slideLayout" Target="../slideLayouts/slideLayout104.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38200" y="1295400"/>
            <a:ext cx="7696200" cy="1924050"/>
          </a:xfrm>
        </p:spPr>
        <p:txBody>
          <a:bodyPr/>
          <a:lstStyle/>
          <a:p>
            <a:pPr eaLnBrk="1" hangingPunct="1">
              <a:defRPr/>
            </a:pPr>
            <a:r>
              <a:rPr lang="en-US" sz="4000" b="1" dirty="0">
                <a:effectLst>
                  <a:outerShdw blurRad="38100" dist="38100" dir="2700000" algn="tl">
                    <a:srgbClr val="C0C0C0"/>
                  </a:outerShdw>
                </a:effectLst>
              </a:rPr>
              <a:t>Introduction to Tropical Cyclones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IMG_1011"/>
          <p:cNvPicPr>
            <a:picLocks noGrp="1" noChangeAspect="1" noChangeArrowheads="1"/>
          </p:cNvPicPr>
          <p:nvPr>
            <p:ph idx="4294967295"/>
          </p:nvPr>
        </p:nvPicPr>
        <p:blipFill>
          <a:blip r:embed="rId3" cstate="print"/>
          <a:srcRect/>
          <a:stretch>
            <a:fillRect/>
          </a:stretch>
        </p:blipFill>
        <p:spPr>
          <a:xfrm>
            <a:off x="0" y="11113"/>
            <a:ext cx="9144000" cy="6858000"/>
          </a:xfr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65000"/>
            <a:alpha val="63000"/>
          </a:schemeClr>
        </a:solidFill>
        <a:effectLst/>
      </p:bgPr>
    </p:bg>
    <p:spTree>
      <p:nvGrpSpPr>
        <p:cNvPr id="1" name=""/>
        <p:cNvGrpSpPr/>
        <p:nvPr/>
      </p:nvGrpSpPr>
      <p:grpSpPr>
        <a:xfrm>
          <a:off x="0" y="0"/>
          <a:ext cx="0" cy="0"/>
          <a:chOff x="0" y="0"/>
          <a:chExt cx="0" cy="0"/>
        </a:xfrm>
      </p:grpSpPr>
      <p:pic>
        <p:nvPicPr>
          <p:cNvPr id="16386" name="Picture 2" descr="240_15"/>
          <p:cNvPicPr>
            <a:picLocks noChangeAspect="1" noChangeArrowheads="1"/>
          </p:cNvPicPr>
          <p:nvPr/>
        </p:nvPicPr>
        <p:blipFill>
          <a:blip r:embed="rId2" cstate="print"/>
          <a:srcRect/>
          <a:stretch>
            <a:fillRect/>
          </a:stretch>
        </p:blipFill>
        <p:spPr bwMode="auto">
          <a:xfrm>
            <a:off x="0" y="295275"/>
            <a:ext cx="9144000" cy="626745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50000"/>
            <a:alpha val="79000"/>
          </a:schemeClr>
        </a:solidFill>
        <a:effectLst/>
      </p:bgPr>
    </p:bg>
    <p:spTree>
      <p:nvGrpSpPr>
        <p:cNvPr id="1" name=""/>
        <p:cNvGrpSpPr/>
        <p:nvPr/>
      </p:nvGrpSpPr>
      <p:grpSpPr>
        <a:xfrm>
          <a:off x="0" y="0"/>
          <a:ext cx="0" cy="0"/>
          <a:chOff x="0" y="0"/>
          <a:chExt cx="0" cy="0"/>
        </a:xfrm>
      </p:grpSpPr>
      <p:pic>
        <p:nvPicPr>
          <p:cNvPr id="17410" name="Picture 2" descr="243_23"/>
          <p:cNvPicPr>
            <a:picLocks noChangeAspect="1" noChangeArrowheads="1"/>
          </p:cNvPicPr>
          <p:nvPr/>
        </p:nvPicPr>
        <p:blipFill>
          <a:blip r:embed="rId2" cstate="print"/>
          <a:srcRect/>
          <a:stretch>
            <a:fillRect/>
          </a:stretch>
        </p:blipFill>
        <p:spPr bwMode="auto">
          <a:xfrm>
            <a:off x="0" y="322263"/>
            <a:ext cx="9144000" cy="621506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39000"/>
          </a:schemeClr>
        </a:solidFill>
        <a:effectLst/>
      </p:bgPr>
    </p:bg>
    <p:spTree>
      <p:nvGrpSpPr>
        <p:cNvPr id="1" name=""/>
        <p:cNvGrpSpPr/>
        <p:nvPr/>
      </p:nvGrpSpPr>
      <p:grpSpPr>
        <a:xfrm>
          <a:off x="0" y="0"/>
          <a:ext cx="0" cy="0"/>
          <a:chOff x="0" y="0"/>
          <a:chExt cx="0" cy="0"/>
        </a:xfrm>
      </p:grpSpPr>
      <p:pic>
        <p:nvPicPr>
          <p:cNvPr id="18434" name="Picture 3" descr="g13sea-eye2titlen"/>
          <p:cNvPicPr>
            <a:picLocks noChangeAspect="1" noChangeArrowheads="1"/>
          </p:cNvPicPr>
          <p:nvPr/>
        </p:nvPicPr>
        <p:blipFill>
          <a:blip r:embed="rId2" cstate="print"/>
          <a:srcRect/>
          <a:stretch>
            <a:fillRect/>
          </a:stretch>
        </p:blipFill>
        <p:spPr bwMode="auto">
          <a:xfrm>
            <a:off x="0" y="482600"/>
            <a:ext cx="9144000" cy="58801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ig2"/>
          <p:cNvPicPr>
            <a:picLocks noGrp="1" noChangeAspect="1" noChangeArrowheads="1"/>
          </p:cNvPicPr>
          <p:nvPr>
            <p:ph idx="4294967295"/>
          </p:nvPr>
        </p:nvPicPr>
        <p:blipFill>
          <a:blip r:embed="rId3" cstate="print"/>
          <a:srcRect r="17828"/>
          <a:stretch>
            <a:fillRect/>
          </a:stretch>
        </p:blipFill>
        <p:spPr>
          <a:xfrm>
            <a:off x="1600200" y="920750"/>
            <a:ext cx="6315075" cy="5937250"/>
          </a:xfrm>
          <a:noFill/>
        </p:spPr>
      </p:pic>
      <p:sp>
        <p:nvSpPr>
          <p:cNvPr id="19459" name="Text Box 3"/>
          <p:cNvSpPr txBox="1">
            <a:spLocks noChangeArrowheads="1"/>
          </p:cNvSpPr>
          <p:nvPr/>
        </p:nvSpPr>
        <p:spPr bwMode="auto">
          <a:xfrm>
            <a:off x="2286000" y="381000"/>
            <a:ext cx="5029200" cy="369332"/>
          </a:xfrm>
          <a:prstGeom prst="rect">
            <a:avLst/>
          </a:prstGeom>
          <a:noFill/>
          <a:ln w="9525">
            <a:noFill/>
            <a:miter lim="800000"/>
            <a:headEnd/>
            <a:tailEnd/>
          </a:ln>
        </p:spPr>
        <p:txBody>
          <a:bodyPr>
            <a:spAutoFit/>
          </a:bodyPr>
          <a:lstStyle/>
          <a:p>
            <a:pPr algn="ctr">
              <a:spcBef>
                <a:spcPct val="50000"/>
              </a:spcBef>
            </a:pPr>
            <a:r>
              <a:rPr lang="en-US" dirty="0">
                <a:solidFill>
                  <a:srgbClr val="0033CC"/>
                </a:solidFill>
              </a:rPr>
              <a:t>Airborne Radar: Horizontal Map</a:t>
            </a:r>
          </a:p>
        </p:txBody>
      </p:sp>
      <p:sp>
        <p:nvSpPr>
          <p:cNvPr id="19460" name="Text Box 4"/>
          <p:cNvSpPr txBox="1">
            <a:spLocks noChangeArrowheads="1"/>
          </p:cNvSpPr>
          <p:nvPr/>
        </p:nvSpPr>
        <p:spPr bwMode="auto">
          <a:xfrm>
            <a:off x="152400" y="3733800"/>
            <a:ext cx="1371600" cy="457200"/>
          </a:xfrm>
          <a:prstGeom prst="rect">
            <a:avLst/>
          </a:prstGeom>
          <a:noFill/>
          <a:ln w="9525">
            <a:noFill/>
            <a:miter lim="800000"/>
            <a:headEnd/>
            <a:tailEnd/>
          </a:ln>
        </p:spPr>
        <p:txBody>
          <a:bodyPr>
            <a:spAutoFit/>
          </a:bodyPr>
          <a:lstStyle/>
          <a:p>
            <a:pPr>
              <a:spcBef>
                <a:spcPct val="50000"/>
              </a:spcBef>
            </a:pPr>
            <a:r>
              <a:rPr lang="en-US"/>
              <a:t>360 km</a:t>
            </a:r>
          </a:p>
        </p:txBody>
      </p:sp>
      <p:sp>
        <p:nvSpPr>
          <p:cNvPr id="19461" name="Line 5"/>
          <p:cNvSpPr>
            <a:spLocks noChangeShapeType="1"/>
          </p:cNvSpPr>
          <p:nvPr/>
        </p:nvSpPr>
        <p:spPr bwMode="auto">
          <a:xfrm>
            <a:off x="838200" y="4572000"/>
            <a:ext cx="46038" cy="1981200"/>
          </a:xfrm>
          <a:prstGeom prst="line">
            <a:avLst/>
          </a:prstGeom>
          <a:noFill/>
          <a:ln w="38100">
            <a:solidFill>
              <a:schemeClr val="tx1"/>
            </a:solidFill>
            <a:round/>
            <a:headEnd/>
            <a:tailEnd type="triangle" w="med" len="med"/>
          </a:ln>
        </p:spPr>
        <p:txBody>
          <a:bodyPr/>
          <a:lstStyle/>
          <a:p>
            <a:endParaRPr lang="en-US"/>
          </a:p>
        </p:txBody>
      </p:sp>
      <p:sp>
        <p:nvSpPr>
          <p:cNvPr id="19462" name="Line 6"/>
          <p:cNvSpPr>
            <a:spLocks noChangeShapeType="1"/>
          </p:cNvSpPr>
          <p:nvPr/>
        </p:nvSpPr>
        <p:spPr bwMode="auto">
          <a:xfrm flipV="1">
            <a:off x="838200" y="1066800"/>
            <a:ext cx="0" cy="2667000"/>
          </a:xfrm>
          <a:prstGeom prst="line">
            <a:avLst/>
          </a:prstGeom>
          <a:noFill/>
          <a:ln w="38100">
            <a:solidFill>
              <a:schemeClr val="tx1"/>
            </a:solidFill>
            <a:round/>
            <a:headEnd/>
            <a:tailEnd type="triangle" w="med" len="med"/>
          </a:ln>
        </p:spPr>
        <p:txBody>
          <a:bodyPr/>
          <a:lstStyle/>
          <a:p>
            <a:endParaRPr lang="en-US"/>
          </a:p>
        </p:txBody>
      </p:sp>
      <p:sp>
        <p:nvSpPr>
          <p:cNvPr id="19463" name="TextBox 6"/>
          <p:cNvSpPr txBox="1">
            <a:spLocks noChangeArrowheads="1"/>
          </p:cNvSpPr>
          <p:nvPr/>
        </p:nvSpPr>
        <p:spPr bwMode="auto">
          <a:xfrm>
            <a:off x="304800" y="4114800"/>
            <a:ext cx="1295400" cy="369888"/>
          </a:xfrm>
          <a:prstGeom prst="rect">
            <a:avLst/>
          </a:prstGeom>
          <a:noFill/>
          <a:ln w="9525">
            <a:noFill/>
            <a:miter lim="800000"/>
            <a:headEnd/>
            <a:tailEnd/>
          </a:ln>
        </p:spPr>
        <p:txBody>
          <a:bodyPr>
            <a:spAutoFit/>
          </a:bodyPr>
          <a:lstStyle/>
          <a:p>
            <a:r>
              <a:rPr lang="en-US" sz="1800"/>
              <a:t>(220 mi)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ig2"/>
          <p:cNvPicPr>
            <a:picLocks noGrp="1" noChangeAspect="1" noChangeArrowheads="1"/>
          </p:cNvPicPr>
          <p:nvPr>
            <p:ph idx="4294967295"/>
          </p:nvPr>
        </p:nvPicPr>
        <p:blipFill>
          <a:blip r:embed="rId3" cstate="print"/>
          <a:srcRect b="20731"/>
          <a:stretch>
            <a:fillRect/>
          </a:stretch>
        </p:blipFill>
        <p:spPr>
          <a:xfrm>
            <a:off x="990600" y="609600"/>
            <a:ext cx="8153400" cy="5014913"/>
          </a:xfrm>
          <a:noFill/>
        </p:spPr>
      </p:pic>
      <p:sp>
        <p:nvSpPr>
          <p:cNvPr id="20483" name="Text Box 3"/>
          <p:cNvSpPr txBox="1">
            <a:spLocks noChangeArrowheads="1"/>
          </p:cNvSpPr>
          <p:nvPr/>
        </p:nvSpPr>
        <p:spPr bwMode="auto">
          <a:xfrm>
            <a:off x="4495800" y="5867400"/>
            <a:ext cx="1371600" cy="457200"/>
          </a:xfrm>
          <a:prstGeom prst="rect">
            <a:avLst/>
          </a:prstGeom>
          <a:noFill/>
          <a:ln w="9525">
            <a:noFill/>
            <a:miter lim="800000"/>
            <a:headEnd/>
            <a:tailEnd/>
          </a:ln>
        </p:spPr>
        <p:txBody>
          <a:bodyPr>
            <a:spAutoFit/>
          </a:bodyPr>
          <a:lstStyle/>
          <a:p>
            <a:pPr>
              <a:spcBef>
                <a:spcPct val="50000"/>
              </a:spcBef>
            </a:pPr>
            <a:r>
              <a:rPr lang="en-US"/>
              <a:t>120 km</a:t>
            </a:r>
          </a:p>
        </p:txBody>
      </p:sp>
      <p:sp>
        <p:nvSpPr>
          <p:cNvPr id="20484" name="Text Box 4"/>
          <p:cNvSpPr txBox="1">
            <a:spLocks noChangeArrowheads="1"/>
          </p:cNvSpPr>
          <p:nvPr/>
        </p:nvSpPr>
        <p:spPr bwMode="auto">
          <a:xfrm>
            <a:off x="0" y="2667000"/>
            <a:ext cx="1143000" cy="457200"/>
          </a:xfrm>
          <a:prstGeom prst="rect">
            <a:avLst/>
          </a:prstGeom>
          <a:noFill/>
          <a:ln w="9525">
            <a:noFill/>
            <a:miter lim="800000"/>
            <a:headEnd/>
            <a:tailEnd/>
          </a:ln>
        </p:spPr>
        <p:txBody>
          <a:bodyPr>
            <a:spAutoFit/>
          </a:bodyPr>
          <a:lstStyle/>
          <a:p>
            <a:pPr>
              <a:spcBef>
                <a:spcPct val="50000"/>
              </a:spcBef>
            </a:pPr>
            <a:r>
              <a:rPr lang="en-US"/>
              <a:t>20 km</a:t>
            </a:r>
          </a:p>
        </p:txBody>
      </p:sp>
      <p:sp>
        <p:nvSpPr>
          <p:cNvPr id="20485" name="Line 5"/>
          <p:cNvSpPr>
            <a:spLocks noChangeShapeType="1"/>
          </p:cNvSpPr>
          <p:nvPr/>
        </p:nvSpPr>
        <p:spPr bwMode="auto">
          <a:xfrm>
            <a:off x="5715000" y="6096000"/>
            <a:ext cx="3276600" cy="0"/>
          </a:xfrm>
          <a:prstGeom prst="line">
            <a:avLst/>
          </a:prstGeom>
          <a:noFill/>
          <a:ln w="38100">
            <a:solidFill>
              <a:schemeClr val="tx1"/>
            </a:solidFill>
            <a:round/>
            <a:headEnd/>
            <a:tailEnd type="triangle" w="med" len="med"/>
          </a:ln>
        </p:spPr>
        <p:txBody>
          <a:bodyPr/>
          <a:lstStyle/>
          <a:p>
            <a:endParaRPr lang="en-US"/>
          </a:p>
        </p:txBody>
      </p:sp>
      <p:sp>
        <p:nvSpPr>
          <p:cNvPr id="20486" name="Line 6"/>
          <p:cNvSpPr>
            <a:spLocks noChangeShapeType="1"/>
          </p:cNvSpPr>
          <p:nvPr/>
        </p:nvSpPr>
        <p:spPr bwMode="auto">
          <a:xfrm flipH="1">
            <a:off x="1143000" y="6096000"/>
            <a:ext cx="3352800" cy="0"/>
          </a:xfrm>
          <a:prstGeom prst="line">
            <a:avLst/>
          </a:prstGeom>
          <a:noFill/>
          <a:ln w="38100">
            <a:solidFill>
              <a:schemeClr val="tx1"/>
            </a:solidFill>
            <a:round/>
            <a:headEnd/>
            <a:tailEnd type="triangle" w="med" len="med"/>
          </a:ln>
        </p:spPr>
        <p:txBody>
          <a:bodyPr/>
          <a:lstStyle/>
          <a:p>
            <a:endParaRPr lang="en-US"/>
          </a:p>
        </p:txBody>
      </p:sp>
      <p:sp>
        <p:nvSpPr>
          <p:cNvPr id="20487" name="Line 7"/>
          <p:cNvSpPr>
            <a:spLocks noChangeShapeType="1"/>
          </p:cNvSpPr>
          <p:nvPr/>
        </p:nvSpPr>
        <p:spPr bwMode="auto">
          <a:xfrm>
            <a:off x="533400" y="3505200"/>
            <a:ext cx="0" cy="1600200"/>
          </a:xfrm>
          <a:prstGeom prst="line">
            <a:avLst/>
          </a:prstGeom>
          <a:noFill/>
          <a:ln w="38100">
            <a:solidFill>
              <a:schemeClr val="tx1"/>
            </a:solidFill>
            <a:round/>
            <a:headEnd/>
            <a:tailEnd type="triangle" w="med" len="med"/>
          </a:ln>
        </p:spPr>
        <p:txBody>
          <a:bodyPr/>
          <a:lstStyle/>
          <a:p>
            <a:endParaRPr lang="en-US"/>
          </a:p>
        </p:txBody>
      </p:sp>
      <p:sp>
        <p:nvSpPr>
          <p:cNvPr id="20488" name="Line 8"/>
          <p:cNvSpPr>
            <a:spLocks noChangeShapeType="1"/>
          </p:cNvSpPr>
          <p:nvPr/>
        </p:nvSpPr>
        <p:spPr bwMode="auto">
          <a:xfrm flipV="1">
            <a:off x="533400" y="609600"/>
            <a:ext cx="0" cy="1981200"/>
          </a:xfrm>
          <a:prstGeom prst="line">
            <a:avLst/>
          </a:prstGeom>
          <a:noFill/>
          <a:ln w="38100">
            <a:solidFill>
              <a:schemeClr val="tx1"/>
            </a:solidFill>
            <a:round/>
            <a:headEnd/>
            <a:tailEnd type="triangle" w="med" len="med"/>
          </a:ln>
        </p:spPr>
        <p:txBody>
          <a:bodyPr/>
          <a:lstStyle/>
          <a:p>
            <a:endParaRPr lang="en-US"/>
          </a:p>
        </p:txBody>
      </p:sp>
      <p:sp>
        <p:nvSpPr>
          <p:cNvPr id="20489" name="TextBox 8"/>
          <p:cNvSpPr txBox="1">
            <a:spLocks noChangeArrowheads="1"/>
          </p:cNvSpPr>
          <p:nvPr/>
        </p:nvSpPr>
        <p:spPr bwMode="auto">
          <a:xfrm>
            <a:off x="152400" y="3048000"/>
            <a:ext cx="1066800" cy="369888"/>
          </a:xfrm>
          <a:prstGeom prst="rect">
            <a:avLst/>
          </a:prstGeom>
          <a:noFill/>
          <a:ln w="9525">
            <a:noFill/>
            <a:miter lim="800000"/>
            <a:headEnd/>
            <a:tailEnd/>
          </a:ln>
        </p:spPr>
        <p:txBody>
          <a:bodyPr>
            <a:spAutoFit/>
          </a:bodyPr>
          <a:lstStyle/>
          <a:p>
            <a:r>
              <a:rPr lang="en-US" sz="1800"/>
              <a:t>(12 mi)</a:t>
            </a:r>
          </a:p>
        </p:txBody>
      </p:sp>
      <p:sp>
        <p:nvSpPr>
          <p:cNvPr id="20490" name="TextBox 9"/>
          <p:cNvSpPr txBox="1">
            <a:spLocks noChangeArrowheads="1"/>
          </p:cNvSpPr>
          <p:nvPr/>
        </p:nvSpPr>
        <p:spPr bwMode="auto">
          <a:xfrm>
            <a:off x="4648200" y="6324600"/>
            <a:ext cx="1752600" cy="369888"/>
          </a:xfrm>
          <a:prstGeom prst="rect">
            <a:avLst/>
          </a:prstGeom>
          <a:noFill/>
          <a:ln w="9525">
            <a:noFill/>
            <a:miter lim="800000"/>
            <a:headEnd/>
            <a:tailEnd/>
          </a:ln>
        </p:spPr>
        <p:txBody>
          <a:bodyPr>
            <a:spAutoFit/>
          </a:bodyPr>
          <a:lstStyle/>
          <a:p>
            <a:r>
              <a:rPr lang="en-US" sz="1800"/>
              <a:t>(75 mi)</a:t>
            </a:r>
          </a:p>
        </p:txBody>
      </p:sp>
      <p:sp>
        <p:nvSpPr>
          <p:cNvPr id="20491" name="Text Box 3"/>
          <p:cNvSpPr txBox="1">
            <a:spLocks noChangeArrowheads="1"/>
          </p:cNvSpPr>
          <p:nvPr/>
        </p:nvSpPr>
        <p:spPr bwMode="auto">
          <a:xfrm>
            <a:off x="2590800" y="152400"/>
            <a:ext cx="4648200" cy="369332"/>
          </a:xfrm>
          <a:prstGeom prst="rect">
            <a:avLst/>
          </a:prstGeom>
          <a:noFill/>
          <a:ln w="9525">
            <a:noFill/>
            <a:miter lim="800000"/>
            <a:headEnd/>
            <a:tailEnd/>
          </a:ln>
        </p:spPr>
        <p:txBody>
          <a:bodyPr>
            <a:spAutoFit/>
          </a:bodyPr>
          <a:lstStyle/>
          <a:p>
            <a:pPr algn="ctr">
              <a:spcBef>
                <a:spcPct val="50000"/>
              </a:spcBef>
            </a:pPr>
            <a:r>
              <a:rPr lang="en-US" dirty="0">
                <a:solidFill>
                  <a:srgbClr val="0033CC"/>
                </a:solidFill>
              </a:rPr>
              <a:t>Airborne Radar: Vertical Slice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nexvplan"/>
          <p:cNvPicPr>
            <a:picLocks noChangeAspect="1" noChangeArrowheads="1"/>
          </p:cNvPicPr>
          <p:nvPr/>
        </p:nvPicPr>
        <p:blipFill>
          <a:blip r:embed="rId2" cstate="print"/>
          <a:srcRect/>
          <a:stretch>
            <a:fillRect/>
          </a:stretch>
        </p:blipFill>
        <p:spPr bwMode="auto">
          <a:xfrm>
            <a:off x="1316038" y="0"/>
            <a:ext cx="6513512"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2" name="Rectangle 2"/>
          <p:cNvSpPr>
            <a:spLocks noGrp="1" noChangeArrowheads="1"/>
          </p:cNvSpPr>
          <p:nvPr>
            <p:ph type="title"/>
          </p:nvPr>
        </p:nvSpPr>
        <p:spPr>
          <a:xfrm>
            <a:off x="457200" y="152400"/>
            <a:ext cx="8229600" cy="1143000"/>
          </a:xfrm>
        </p:spPr>
        <p:txBody>
          <a:bodyPr/>
          <a:lstStyle/>
          <a:p>
            <a:r>
              <a:rPr lang="en-US" sz="4000" b="1" dirty="0"/>
              <a:t>Hurricane Structure: Wind Speed</a:t>
            </a:r>
          </a:p>
        </p:txBody>
      </p:sp>
      <p:pic>
        <p:nvPicPr>
          <p:cNvPr id="1064963" name="Picture 3" descr="fig2"/>
          <p:cNvPicPr>
            <a:picLocks noGrp="1" noChangeAspect="1" noChangeArrowheads="1"/>
          </p:cNvPicPr>
          <p:nvPr>
            <p:ph idx="1"/>
          </p:nvPr>
        </p:nvPicPr>
        <p:blipFill>
          <a:blip r:embed="rId3" cstate="print"/>
          <a:srcRect/>
          <a:stretch>
            <a:fillRect/>
          </a:stretch>
        </p:blipFill>
        <p:spPr>
          <a:xfrm>
            <a:off x="457200" y="1143000"/>
            <a:ext cx="8274050" cy="4730750"/>
          </a:xfrm>
          <a:noFill/>
          <a:ln/>
        </p:spPr>
      </p:pic>
      <p:sp>
        <p:nvSpPr>
          <p:cNvPr id="1064964" name="Text Box 4"/>
          <p:cNvSpPr txBox="1">
            <a:spLocks noChangeArrowheads="1"/>
          </p:cNvSpPr>
          <p:nvPr/>
        </p:nvSpPr>
        <p:spPr bwMode="auto">
          <a:xfrm>
            <a:off x="1828800" y="5867400"/>
            <a:ext cx="5486400" cy="461665"/>
          </a:xfrm>
          <a:prstGeom prst="rect">
            <a:avLst/>
          </a:prstGeom>
          <a:noFill/>
          <a:ln w="9525">
            <a:noFill/>
            <a:miter lim="800000"/>
            <a:headEnd/>
            <a:tailEnd/>
          </a:ln>
          <a:effectLst/>
        </p:spPr>
        <p:txBody>
          <a:bodyPr>
            <a:spAutoFit/>
          </a:bodyPr>
          <a:lstStyle/>
          <a:p>
            <a:pPr algn="ctr">
              <a:spcBef>
                <a:spcPct val="50000"/>
              </a:spcBef>
            </a:pPr>
            <a:r>
              <a:rPr lang="en-US" sz="2400" b="1" dirty="0">
                <a:solidFill>
                  <a:srgbClr val="0033CC"/>
                </a:solidFill>
              </a:rPr>
              <a:t>Azimuthal component of wind</a:t>
            </a:r>
            <a:r>
              <a:rPr lang="en-US" sz="2400" dirty="0">
                <a:solidFill>
                  <a:srgbClr val="0033CC"/>
                </a:solidFill>
              </a:rPr>
              <a:t> </a:t>
            </a:r>
          </a:p>
        </p:txBody>
      </p:sp>
      <p:sp>
        <p:nvSpPr>
          <p:cNvPr id="1064965" name="Text Box 5"/>
          <p:cNvSpPr txBox="1">
            <a:spLocks noChangeArrowheads="1"/>
          </p:cNvSpPr>
          <p:nvPr/>
        </p:nvSpPr>
        <p:spPr bwMode="auto">
          <a:xfrm>
            <a:off x="2590800" y="6324600"/>
            <a:ext cx="3810000" cy="488950"/>
          </a:xfrm>
          <a:prstGeom prst="rect">
            <a:avLst/>
          </a:prstGeom>
          <a:solidFill>
            <a:schemeClr val="bg1"/>
          </a:solidFill>
          <a:ln w="9525">
            <a:noFill/>
            <a:miter lim="800000"/>
            <a:headEnd/>
            <a:tailEnd/>
          </a:ln>
          <a:effectLst/>
        </p:spPr>
        <p:txBody>
          <a:bodyPr>
            <a:spAutoFit/>
          </a:bodyPr>
          <a:lstStyle/>
          <a:p>
            <a:r>
              <a:rPr lang="en-US" sz="2600" b="1" dirty="0">
                <a:solidFill>
                  <a:srgbClr val="000066"/>
                </a:solidFill>
                <a:effectLst>
                  <a:outerShdw blurRad="38100" dist="38100" dir="2700000" algn="tl">
                    <a:srgbClr val="C0C0C0"/>
                  </a:outerShdw>
                </a:effectLst>
              </a:rPr>
              <a:t>&lt; 11 mph </a:t>
            </a:r>
            <a:r>
              <a:rPr lang="en-US" sz="2600" b="1" dirty="0">
                <a:effectLst>
                  <a:outerShdw blurRad="38100" dist="38100" dir="2700000" algn="tl">
                    <a:srgbClr val="C0C0C0"/>
                  </a:outerShdw>
                </a:effectLst>
              </a:rPr>
              <a:t>-</a:t>
            </a:r>
            <a:r>
              <a:rPr lang="en-US" sz="2600" b="1" dirty="0">
                <a:solidFill>
                  <a:srgbClr val="000066"/>
                </a:solidFill>
                <a:effectLst>
                  <a:outerShdw blurRad="38100" dist="38100" dir="2700000" algn="tl">
                    <a:srgbClr val="C0C0C0"/>
                  </a:outerShdw>
                </a:effectLst>
              </a:rPr>
              <a:t> </a:t>
            </a:r>
            <a:r>
              <a:rPr lang="en-US" sz="2600" b="1" dirty="0">
                <a:solidFill>
                  <a:srgbClr val="FF6600"/>
                </a:solidFill>
                <a:effectLst>
                  <a:outerShdw blurRad="38100" dist="38100" dir="2700000" algn="tl">
                    <a:srgbClr val="C0C0C0"/>
                  </a:outerShdw>
                </a:effectLst>
              </a:rPr>
              <a:t>&gt; 145 mph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7010" name="Picture 2" descr="fig2"/>
          <p:cNvPicPr>
            <a:picLocks noChangeAspect="1" noChangeArrowheads="1"/>
          </p:cNvPicPr>
          <p:nvPr/>
        </p:nvPicPr>
        <p:blipFill>
          <a:blip r:embed="rId3" cstate="print"/>
          <a:srcRect/>
          <a:stretch>
            <a:fillRect/>
          </a:stretch>
        </p:blipFill>
        <p:spPr bwMode="auto">
          <a:xfrm>
            <a:off x="679450" y="1143000"/>
            <a:ext cx="7626350" cy="4699000"/>
          </a:xfrm>
          <a:prstGeom prst="rect">
            <a:avLst/>
          </a:prstGeom>
          <a:noFill/>
        </p:spPr>
      </p:pic>
      <p:sp>
        <p:nvSpPr>
          <p:cNvPr id="1067011" name="Text Box 3"/>
          <p:cNvSpPr txBox="1">
            <a:spLocks noChangeArrowheads="1"/>
          </p:cNvSpPr>
          <p:nvPr/>
        </p:nvSpPr>
        <p:spPr bwMode="auto">
          <a:xfrm>
            <a:off x="3505200" y="5867400"/>
            <a:ext cx="2362200" cy="457200"/>
          </a:xfrm>
          <a:prstGeom prst="rect">
            <a:avLst/>
          </a:prstGeom>
          <a:noFill/>
          <a:ln w="9525">
            <a:noFill/>
            <a:miter lim="800000"/>
            <a:headEnd/>
            <a:tailEnd/>
          </a:ln>
          <a:effectLst/>
        </p:spPr>
        <p:txBody>
          <a:bodyPr>
            <a:spAutoFit/>
          </a:bodyPr>
          <a:lstStyle/>
          <a:p>
            <a:pPr>
              <a:spcBef>
                <a:spcPct val="50000"/>
              </a:spcBef>
            </a:pPr>
            <a:r>
              <a:rPr lang="en-US" b="1"/>
              <a:t>Updraft Speed</a:t>
            </a:r>
            <a:r>
              <a:rPr lang="en-US" sz="1800"/>
              <a:t> </a:t>
            </a:r>
          </a:p>
        </p:txBody>
      </p:sp>
      <p:sp>
        <p:nvSpPr>
          <p:cNvPr id="1067012" name="Rectangle 4"/>
          <p:cNvSpPr>
            <a:spLocks noChangeArrowheads="1"/>
          </p:cNvSpPr>
          <p:nvPr/>
        </p:nvSpPr>
        <p:spPr bwMode="auto">
          <a:xfrm>
            <a:off x="457200" y="152400"/>
            <a:ext cx="8229600" cy="1143000"/>
          </a:xfrm>
          <a:prstGeom prst="rect">
            <a:avLst/>
          </a:prstGeom>
          <a:noFill/>
          <a:ln w="9525">
            <a:noFill/>
            <a:miter lim="800000"/>
            <a:headEnd/>
            <a:tailEnd/>
          </a:ln>
          <a:effectLst/>
        </p:spPr>
        <p:txBody>
          <a:bodyPr anchor="ctr"/>
          <a:lstStyle/>
          <a:p>
            <a:pPr algn="ctr"/>
            <a:r>
              <a:rPr lang="en-US" sz="4400" b="1" dirty="0">
                <a:solidFill>
                  <a:srgbClr val="0033CC"/>
                </a:solidFill>
              </a:rPr>
              <a:t>Vertical Air Motion</a:t>
            </a:r>
          </a:p>
        </p:txBody>
      </p:sp>
      <p:sp>
        <p:nvSpPr>
          <p:cNvPr id="1067013" name="Text Box 5"/>
          <p:cNvSpPr txBox="1">
            <a:spLocks noChangeArrowheads="1"/>
          </p:cNvSpPr>
          <p:nvPr/>
        </p:nvSpPr>
        <p:spPr bwMode="auto">
          <a:xfrm>
            <a:off x="1524000" y="6297613"/>
            <a:ext cx="5949950" cy="488950"/>
          </a:xfrm>
          <a:prstGeom prst="rect">
            <a:avLst/>
          </a:prstGeom>
          <a:solidFill>
            <a:schemeClr val="bg1"/>
          </a:solidFill>
          <a:ln w="9525">
            <a:noFill/>
            <a:miter lim="800000"/>
            <a:headEnd/>
            <a:tailEnd/>
          </a:ln>
          <a:effectLst/>
        </p:spPr>
        <p:txBody>
          <a:bodyPr wrap="none">
            <a:spAutoFit/>
          </a:bodyPr>
          <a:lstStyle/>
          <a:p>
            <a:r>
              <a:rPr lang="en-US" sz="2600" b="1" dirty="0">
                <a:solidFill>
                  <a:srgbClr val="0033CC"/>
                </a:solidFill>
              </a:rPr>
              <a:t>Strong upward motion in the eyewall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fig2"/>
          <p:cNvPicPr>
            <a:picLocks noGrp="1" noChangeAspect="1" noChangeArrowheads="1"/>
          </p:cNvPicPr>
          <p:nvPr>
            <p:ph idx="4294967295"/>
          </p:nvPr>
        </p:nvPicPr>
        <p:blipFill>
          <a:blip r:embed="rId2" cstate="print"/>
          <a:srcRect/>
          <a:stretch>
            <a:fillRect/>
          </a:stretch>
        </p:blipFill>
        <p:spPr>
          <a:xfrm>
            <a:off x="762000" y="1447800"/>
            <a:ext cx="7772400" cy="4789488"/>
          </a:xfrm>
          <a:noFill/>
        </p:spPr>
      </p:pic>
      <p:sp>
        <p:nvSpPr>
          <p:cNvPr id="21507" name="Text Box 8"/>
          <p:cNvSpPr txBox="1">
            <a:spLocks noChangeArrowheads="1"/>
          </p:cNvSpPr>
          <p:nvPr/>
        </p:nvSpPr>
        <p:spPr bwMode="auto">
          <a:xfrm>
            <a:off x="3733800" y="685800"/>
            <a:ext cx="1905000" cy="461665"/>
          </a:xfrm>
          <a:prstGeom prst="rect">
            <a:avLst/>
          </a:prstGeom>
          <a:noFill/>
          <a:ln w="9525">
            <a:noFill/>
            <a:miter lim="800000"/>
            <a:headEnd/>
            <a:tailEnd/>
          </a:ln>
        </p:spPr>
        <p:txBody>
          <a:bodyPr>
            <a:spAutoFit/>
          </a:bodyPr>
          <a:lstStyle/>
          <a:p>
            <a:pPr algn="ctr">
              <a:spcBef>
                <a:spcPct val="50000"/>
              </a:spcBef>
              <a:defRPr/>
            </a:pPr>
            <a:r>
              <a:rPr lang="en-US" sz="2400" dirty="0">
                <a:solidFill>
                  <a:srgbClr val="0033CC"/>
                </a:solidFill>
                <a:effectLst>
                  <a:outerShdw blurRad="38100" dist="38100" dir="2700000" algn="tl">
                    <a:srgbClr val="000000">
                      <a:alpha val="43137"/>
                    </a:srgbClr>
                  </a:outerShdw>
                </a:effectLst>
              </a:rPr>
              <a:t>Radial wind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5"/>
          <p:cNvSpPr>
            <a:spLocks noGrp="1" noChangeArrowheads="1"/>
          </p:cNvSpPr>
          <p:nvPr>
            <p:ph type="subTitle" idx="1"/>
          </p:nvPr>
        </p:nvSpPr>
        <p:spPr>
          <a:xfrm>
            <a:off x="491706" y="1374475"/>
            <a:ext cx="8238226" cy="4873925"/>
          </a:xfrm>
        </p:spPr>
        <p:txBody>
          <a:bodyPr/>
          <a:lstStyle/>
          <a:p>
            <a:pPr algn="l" eaLnBrk="1" hangingPunct="1"/>
            <a:r>
              <a:rPr lang="en-US" sz="2800" dirty="0">
                <a:solidFill>
                  <a:srgbClr val="002266"/>
                </a:solidFill>
              </a:rPr>
              <a:t>A warm-core non-frontal synoptic-scale cyclone, originating over tropical or subtropical waters, with organized deep convection and a closed surface wind circulation about a well-defined center. Once formed, a tropical cyclone is maintained by the extraction of heat energy from the ocean at high temperature and heat export at the low temperatures of the upper troposphere. In this they differ from extratropical cyclones, which derive their energy from horizontal temperature contrasts in the atmosphere (baroclinic effects).</a:t>
            </a:r>
          </a:p>
        </p:txBody>
      </p:sp>
      <p:sp>
        <p:nvSpPr>
          <p:cNvPr id="4" name="Rectangle 4"/>
          <p:cNvSpPr txBox="1">
            <a:spLocks noChangeArrowheads="1"/>
          </p:cNvSpPr>
          <p:nvPr/>
        </p:nvSpPr>
        <p:spPr>
          <a:xfrm>
            <a:off x="609600" y="152400"/>
            <a:ext cx="77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a:lstStyle>
          <a:p>
            <a:pPr>
              <a:defRPr/>
            </a:pPr>
            <a:r>
              <a:rPr lang="en-US" sz="3200" b="1" dirty="0">
                <a:effectLst>
                  <a:outerShdw blurRad="38100" dist="38100" dir="2700000" algn="tl">
                    <a:srgbClr val="C0C0C0"/>
                  </a:outerShdw>
                </a:effectLst>
                <a:latin typeface="Arial"/>
              </a:rPr>
              <a:t>Tropical Cyclone: Definition</a:t>
            </a:r>
          </a:p>
        </p:txBody>
      </p:sp>
      <p:sp>
        <p:nvSpPr>
          <p:cNvPr id="2" name="TextBox 1"/>
          <p:cNvSpPr txBox="1"/>
          <p:nvPr/>
        </p:nvSpPr>
        <p:spPr>
          <a:xfrm>
            <a:off x="3657600" y="6248400"/>
            <a:ext cx="4724400" cy="461665"/>
          </a:xfrm>
          <a:prstGeom prst="rect">
            <a:avLst/>
          </a:prstGeom>
          <a:noFill/>
        </p:spPr>
        <p:txBody>
          <a:bodyPr wrap="square" rtlCol="0">
            <a:spAutoFit/>
          </a:bodyPr>
          <a:lstStyle/>
          <a:p>
            <a:r>
              <a:rPr lang="en-US" sz="2400" dirty="0"/>
              <a:t>-- NOAA National Hurricane Center</a:t>
            </a:r>
          </a:p>
        </p:txBody>
      </p:sp>
    </p:spTree>
    <p:extLst>
      <p:ext uri="{BB962C8B-B14F-4D97-AF65-F5344CB8AC3E}">
        <p14:creationId xmlns:p14="http://schemas.microsoft.com/office/powerpoint/2010/main" val="38110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9058" name="Picture 2" descr="fig2"/>
          <p:cNvPicPr>
            <a:picLocks noChangeAspect="1" noChangeArrowheads="1"/>
          </p:cNvPicPr>
          <p:nvPr/>
        </p:nvPicPr>
        <p:blipFill>
          <a:blip r:embed="rId3" cstate="print"/>
          <a:srcRect/>
          <a:stretch>
            <a:fillRect/>
          </a:stretch>
        </p:blipFill>
        <p:spPr bwMode="auto">
          <a:xfrm>
            <a:off x="457200" y="1066800"/>
            <a:ext cx="8077200" cy="4765675"/>
          </a:xfrm>
          <a:prstGeom prst="rect">
            <a:avLst/>
          </a:prstGeom>
          <a:noFill/>
        </p:spPr>
      </p:pic>
      <p:sp>
        <p:nvSpPr>
          <p:cNvPr id="1069060" name="Rectangle 4"/>
          <p:cNvSpPr>
            <a:spLocks noChangeArrowheads="1"/>
          </p:cNvSpPr>
          <p:nvPr/>
        </p:nvSpPr>
        <p:spPr bwMode="auto">
          <a:xfrm>
            <a:off x="457200" y="152400"/>
            <a:ext cx="8229600" cy="838200"/>
          </a:xfrm>
          <a:prstGeom prst="rect">
            <a:avLst/>
          </a:prstGeom>
          <a:noFill/>
          <a:ln w="9525">
            <a:noFill/>
            <a:miter lim="800000"/>
            <a:headEnd/>
            <a:tailEnd/>
          </a:ln>
          <a:effectLst/>
        </p:spPr>
        <p:txBody>
          <a:bodyPr anchor="ctr"/>
          <a:lstStyle/>
          <a:p>
            <a:pPr algn="ctr"/>
            <a:r>
              <a:rPr lang="en-US" sz="3200" b="1" dirty="0">
                <a:solidFill>
                  <a:srgbClr val="0033CC"/>
                </a:solidFill>
              </a:rPr>
              <a:t>Hurricane Temperature Perturbations</a:t>
            </a:r>
          </a:p>
        </p:txBody>
      </p:sp>
      <p:sp>
        <p:nvSpPr>
          <p:cNvPr id="1069061" name="Text Box 5"/>
          <p:cNvSpPr txBox="1">
            <a:spLocks noChangeArrowheads="1"/>
          </p:cNvSpPr>
          <p:nvPr/>
        </p:nvSpPr>
        <p:spPr bwMode="auto">
          <a:xfrm>
            <a:off x="2651125" y="6516688"/>
            <a:ext cx="184150" cy="457200"/>
          </a:xfrm>
          <a:prstGeom prst="rect">
            <a:avLst/>
          </a:prstGeom>
          <a:noFill/>
          <a:ln w="9525">
            <a:noFill/>
            <a:miter lim="800000"/>
            <a:headEnd/>
            <a:tailEnd/>
          </a:ln>
          <a:effectLst/>
        </p:spPr>
        <p:txBody>
          <a:bodyPr wrap="none">
            <a:spAutoFit/>
          </a:bodyPr>
          <a:lstStyle/>
          <a:p>
            <a:endParaRPr lang="en-US"/>
          </a:p>
        </p:txBody>
      </p:sp>
      <p:sp>
        <p:nvSpPr>
          <p:cNvPr id="1069062" name="Text Box 6"/>
          <p:cNvSpPr txBox="1">
            <a:spLocks noChangeArrowheads="1"/>
          </p:cNvSpPr>
          <p:nvPr/>
        </p:nvSpPr>
        <p:spPr bwMode="auto">
          <a:xfrm>
            <a:off x="685800" y="6221413"/>
            <a:ext cx="7894638" cy="488950"/>
          </a:xfrm>
          <a:prstGeom prst="rect">
            <a:avLst/>
          </a:prstGeom>
          <a:noFill/>
          <a:ln w="9525">
            <a:noFill/>
            <a:miter lim="800000"/>
            <a:headEnd/>
            <a:tailEnd/>
          </a:ln>
          <a:effectLst>
            <a:outerShdw dist="17961" dir="2700000" algn="ctr" rotWithShape="0">
              <a:schemeClr val="tx1"/>
            </a:outerShdw>
          </a:effectLst>
        </p:spPr>
        <p:txBody>
          <a:bodyPr wrap="none">
            <a:spAutoFit/>
          </a:bodyPr>
          <a:lstStyle/>
          <a:p>
            <a:r>
              <a:rPr lang="en-US" sz="2600" b="1" dirty="0">
                <a:solidFill>
                  <a:srgbClr val="66BDE0"/>
                </a:solidFill>
              </a:rPr>
              <a:t>No temperature difference</a:t>
            </a:r>
            <a:r>
              <a:rPr lang="en-US" sz="2600" b="1" dirty="0">
                <a:solidFill>
                  <a:schemeClr val="accent1"/>
                </a:solidFill>
              </a:rPr>
              <a:t> </a:t>
            </a:r>
            <a:r>
              <a:rPr lang="en-US" sz="2600" b="1" dirty="0"/>
              <a:t>- </a:t>
            </a:r>
            <a:r>
              <a:rPr lang="en-US" sz="2600" b="1" dirty="0">
                <a:solidFill>
                  <a:srgbClr val="C00000"/>
                </a:solidFill>
              </a:rPr>
              <a:t>&gt; 16°C (29°F) warmer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nezthe"/>
          <p:cNvPicPr>
            <a:picLocks noChangeAspect="1" noChangeArrowheads="1"/>
          </p:cNvPicPr>
          <p:nvPr/>
        </p:nvPicPr>
        <p:blipFill>
          <a:blip r:embed="rId2" cstate="print"/>
          <a:srcRect/>
          <a:stretch>
            <a:fillRect/>
          </a:stretch>
        </p:blipFill>
        <p:spPr bwMode="auto">
          <a:xfrm>
            <a:off x="381000" y="74613"/>
            <a:ext cx="8458200" cy="67691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nezthe"/>
          <p:cNvPicPr>
            <a:picLocks noChangeAspect="1" noChangeArrowheads="1"/>
          </p:cNvPicPr>
          <p:nvPr/>
        </p:nvPicPr>
        <p:blipFill>
          <a:blip r:embed="rId3" cstate="print"/>
          <a:srcRect/>
          <a:stretch>
            <a:fillRect/>
          </a:stretch>
        </p:blipFill>
        <p:spPr bwMode="auto">
          <a:xfrm>
            <a:off x="381000" y="74613"/>
            <a:ext cx="8458200" cy="6769100"/>
          </a:xfrm>
          <a:prstGeom prst="rect">
            <a:avLst/>
          </a:prstGeom>
          <a:noFill/>
          <a:ln w="9525">
            <a:noFill/>
            <a:miter lim="800000"/>
            <a:headEnd/>
            <a:tailEnd/>
          </a:ln>
        </p:spPr>
      </p:pic>
      <p:sp>
        <p:nvSpPr>
          <p:cNvPr id="3" name="TextBox 2"/>
          <p:cNvSpPr txBox="1"/>
          <p:nvPr/>
        </p:nvSpPr>
        <p:spPr>
          <a:xfrm>
            <a:off x="3810000" y="0"/>
            <a:ext cx="1981200" cy="369888"/>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Arial" charset="0"/>
                <a:ea typeface="+mn-ea"/>
                <a:cs typeface="+mn-cs"/>
              </a:rPr>
              <a:t>Specific entropy</a:t>
            </a:r>
          </a:p>
        </p:txBody>
      </p:sp>
      <p:cxnSp>
        <p:nvCxnSpPr>
          <p:cNvPr id="6" name="Straight Arrow Connector 5"/>
          <p:cNvCxnSpPr/>
          <p:nvPr/>
        </p:nvCxnSpPr>
        <p:spPr>
          <a:xfrm flipH="1" flipV="1">
            <a:off x="5410200" y="5715000"/>
            <a:ext cx="2209800" cy="2286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370871" y="2286000"/>
            <a:ext cx="0" cy="31242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638800" y="1219200"/>
            <a:ext cx="2362200" cy="9906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81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960370"/>
            <a:ext cx="7747000" cy="5810250"/>
          </a:xfrm>
          <a:prstGeom prst="rect">
            <a:avLst/>
          </a:prstGeom>
        </p:spPr>
      </p:pic>
      <p:sp>
        <p:nvSpPr>
          <p:cNvPr id="3" name="TextBox 2"/>
          <p:cNvSpPr txBox="1"/>
          <p:nvPr/>
        </p:nvSpPr>
        <p:spPr>
          <a:xfrm>
            <a:off x="457200" y="99731"/>
            <a:ext cx="807720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33CC"/>
                </a:solidFill>
                <a:effectLst/>
                <a:uLnTx/>
                <a:uFillTx/>
                <a:latin typeface="Arial" charset="0"/>
                <a:ea typeface="+mn-ea"/>
                <a:cs typeface="+mn-cs"/>
              </a:rPr>
              <a:t>Absolute angular momentum per unit mass</a:t>
            </a:r>
          </a:p>
        </p:txBody>
      </p:sp>
      <p:graphicFrame>
        <p:nvGraphicFramePr>
          <p:cNvPr id="4" name="Object 3"/>
          <p:cNvGraphicFramePr>
            <a:graphicFrameLocks noChangeAspect="1"/>
          </p:cNvGraphicFramePr>
          <p:nvPr>
            <p:extLst>
              <p:ext uri="{D42A27DB-BD31-4B8C-83A1-F6EECF244321}">
                <p14:modId xmlns:p14="http://schemas.microsoft.com/office/powerpoint/2010/main" val="3797783457"/>
              </p:ext>
            </p:extLst>
          </p:nvPr>
        </p:nvGraphicFramePr>
        <p:xfrm>
          <a:off x="3341689" y="503621"/>
          <a:ext cx="2068512" cy="847342"/>
        </p:xfrm>
        <a:graphic>
          <a:graphicData uri="http://schemas.openxmlformats.org/presentationml/2006/ole">
            <mc:AlternateContent xmlns:mc="http://schemas.openxmlformats.org/markup-compatibility/2006">
              <mc:Choice xmlns:v="urn:schemas-microsoft-com:vml" Requires="v">
                <p:oleObj spid="_x0000_s6152" name="Equation" r:id="rId5" imgW="901440" imgH="368280" progId="Equation.DSMT4">
                  <p:embed/>
                </p:oleObj>
              </mc:Choice>
              <mc:Fallback>
                <p:oleObj name="Equation" r:id="rId5" imgW="901440" imgH="368280" progId="Equation.DSMT4">
                  <p:embed/>
                  <p:pic>
                    <p:nvPicPr>
                      <p:cNvPr id="4" name="Object 3"/>
                      <p:cNvPicPr/>
                      <p:nvPr/>
                    </p:nvPicPr>
                    <p:blipFill>
                      <a:blip r:embed="rId6"/>
                      <a:stretch>
                        <a:fillRect/>
                      </a:stretch>
                    </p:blipFill>
                    <p:spPr>
                      <a:xfrm>
                        <a:off x="3341689" y="503621"/>
                        <a:ext cx="2068512" cy="847342"/>
                      </a:xfrm>
                      <a:prstGeom prst="rect">
                        <a:avLst/>
                      </a:prstGeom>
                    </p:spPr>
                  </p:pic>
                </p:oleObj>
              </mc:Fallback>
            </mc:AlternateContent>
          </a:graphicData>
        </a:graphic>
      </p:graphicFrame>
      <p:cxnSp>
        <p:nvCxnSpPr>
          <p:cNvPr id="6" name="Straight Arrow Connector 5"/>
          <p:cNvCxnSpPr/>
          <p:nvPr/>
        </p:nvCxnSpPr>
        <p:spPr>
          <a:xfrm>
            <a:off x="6400800" y="5715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828800" y="5638800"/>
            <a:ext cx="4876800"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828800" y="2743200"/>
            <a:ext cx="76200" cy="27432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981200" y="2590800"/>
            <a:ext cx="4648200" cy="15240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76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Ang_mom_sketch"/>
          <p:cNvPicPr>
            <a:picLocks noChangeAspect="1" noChangeArrowheads="1"/>
          </p:cNvPicPr>
          <p:nvPr/>
        </p:nvPicPr>
        <p:blipFill>
          <a:blip r:embed="rId2" cstate="print"/>
          <a:srcRect/>
          <a:stretch>
            <a:fillRect/>
          </a:stretch>
        </p:blipFill>
        <p:spPr bwMode="auto">
          <a:xfrm>
            <a:off x="974725" y="71438"/>
            <a:ext cx="7192963" cy="671512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8229600" cy="1143000"/>
          </a:xfrm>
        </p:spPr>
        <p:txBody>
          <a:bodyPr/>
          <a:lstStyle/>
          <a:p>
            <a:r>
              <a:rPr lang="en-US" dirty="0"/>
              <a:t>Tropical Cyclone Climatology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2" name="Picture 2"/>
          <p:cNvPicPr>
            <a:picLocks noChangeAspect="1" noChangeArrowheads="1"/>
          </p:cNvPicPr>
          <p:nvPr/>
        </p:nvPicPr>
        <p:blipFill>
          <a:blip r:embed="rId2" cstate="print"/>
          <a:srcRect/>
          <a:stretch>
            <a:fillRect/>
          </a:stretch>
        </p:blipFill>
        <p:spPr bwMode="auto">
          <a:xfrm>
            <a:off x="0" y="381000"/>
            <a:ext cx="9090132" cy="61722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genesislocations"/>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5" name="Picture 5" descr="fig14"/>
          <p:cNvPicPr>
            <a:picLocks noGrp="1" noChangeAspect="1" noChangeArrowheads="1"/>
          </p:cNvPicPr>
          <p:nvPr>
            <p:ph idx="4294967295"/>
          </p:nvPr>
        </p:nvPicPr>
        <p:blipFill>
          <a:blip r:embed="rId3" cstate="print"/>
          <a:srcRect t="6163" b="10425"/>
          <a:stretch>
            <a:fillRect/>
          </a:stretch>
        </p:blipFill>
        <p:spPr>
          <a:xfrm>
            <a:off x="1219200" y="1143000"/>
            <a:ext cx="7010400" cy="4876800"/>
          </a:xfrm>
          <a:noFill/>
          <a:ln/>
        </p:spPr>
      </p:pic>
      <p:sp>
        <p:nvSpPr>
          <p:cNvPr id="512008" name="Text Box 8"/>
          <p:cNvSpPr txBox="1">
            <a:spLocks noChangeArrowheads="1"/>
          </p:cNvSpPr>
          <p:nvPr/>
        </p:nvSpPr>
        <p:spPr bwMode="auto">
          <a:xfrm>
            <a:off x="0" y="152400"/>
            <a:ext cx="91440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0033CC"/>
                </a:solidFill>
              </a:rPr>
              <a:t>Annual Cycle of Tropical Cyclones</a:t>
            </a:r>
          </a:p>
        </p:txBody>
      </p:sp>
      <p:sp>
        <p:nvSpPr>
          <p:cNvPr id="512010" name="Text Box 10"/>
          <p:cNvSpPr txBox="1">
            <a:spLocks noChangeArrowheads="1"/>
          </p:cNvSpPr>
          <p:nvPr/>
        </p:nvSpPr>
        <p:spPr bwMode="auto">
          <a:xfrm>
            <a:off x="1295400" y="6019800"/>
            <a:ext cx="7848600" cy="549275"/>
          </a:xfrm>
          <a:prstGeom prst="rect">
            <a:avLst/>
          </a:prstGeom>
          <a:noFill/>
          <a:ln w="9525">
            <a:noFill/>
            <a:miter lim="800000"/>
            <a:headEnd/>
            <a:tailEnd/>
          </a:ln>
          <a:effectLst/>
        </p:spPr>
        <p:txBody>
          <a:bodyPr>
            <a:spAutoFit/>
          </a:bodyPr>
          <a:lstStyle/>
          <a:p>
            <a:r>
              <a:rPr lang="en-US" sz="1500" b="1"/>
              <a:t> Jan   Feb    Mar    Apr   May   Jun    Jul   Aug    Sep   Oct    Nov   Dec   NH</a:t>
            </a:r>
          </a:p>
          <a:p>
            <a:r>
              <a:rPr lang="en-US" sz="1500" b="1"/>
              <a:t> Jul    Aug   Sep    Oct    Nov   Dec   Jan   Feb    Mar    Apr   May   Jun   SH</a:t>
            </a:r>
          </a:p>
        </p:txBody>
      </p:sp>
      <p:sp>
        <p:nvSpPr>
          <p:cNvPr id="512011" name="Text Box 11"/>
          <p:cNvSpPr txBox="1">
            <a:spLocks noChangeArrowheads="1"/>
          </p:cNvSpPr>
          <p:nvPr/>
        </p:nvSpPr>
        <p:spPr bwMode="auto">
          <a:xfrm>
            <a:off x="6248400" y="2020888"/>
            <a:ext cx="354013" cy="457200"/>
          </a:xfrm>
          <a:prstGeom prst="rect">
            <a:avLst/>
          </a:prstGeom>
          <a:solidFill>
            <a:schemeClr val="bg1"/>
          </a:solidFill>
          <a:ln w="9525">
            <a:noFill/>
            <a:miter lim="800000"/>
            <a:headEnd/>
            <a:tailEnd/>
          </a:ln>
          <a:effectLst/>
        </p:spPr>
        <p:txBody>
          <a:bodyPr wrap="none">
            <a:spAutoFit/>
          </a:bodyPr>
          <a:lstStyle/>
          <a:p>
            <a:r>
              <a:rPr lang="en-US">
                <a:solidFill>
                  <a:schemeClr val="bg1"/>
                </a:solidFill>
              </a:rPr>
              <a:t>a</a:t>
            </a:r>
          </a:p>
        </p:txBody>
      </p:sp>
      <p:sp>
        <p:nvSpPr>
          <p:cNvPr id="512012" name="Text Box 12"/>
          <p:cNvSpPr txBox="1">
            <a:spLocks noChangeArrowheads="1"/>
          </p:cNvSpPr>
          <p:nvPr/>
        </p:nvSpPr>
        <p:spPr bwMode="auto">
          <a:xfrm>
            <a:off x="5360988" y="4267200"/>
            <a:ext cx="354012" cy="457200"/>
          </a:xfrm>
          <a:prstGeom prst="rect">
            <a:avLst/>
          </a:prstGeom>
          <a:solidFill>
            <a:schemeClr val="bg1"/>
          </a:solidFill>
          <a:ln w="9525">
            <a:noFill/>
            <a:miter lim="800000"/>
            <a:headEnd/>
            <a:tailEnd/>
          </a:ln>
          <a:effectLst/>
        </p:spPr>
        <p:txBody>
          <a:bodyPr wrap="none">
            <a:spAutoFit/>
          </a:bodyPr>
          <a:lstStyle/>
          <a:p>
            <a:r>
              <a:rPr lang="en-US">
                <a:solidFill>
                  <a:schemeClr val="bg1"/>
                </a:solidFill>
              </a:rPr>
              <a:t>a</a:t>
            </a:r>
          </a:p>
        </p:txBody>
      </p:sp>
      <p:sp>
        <p:nvSpPr>
          <p:cNvPr id="512013" name="Text Box 13"/>
          <p:cNvSpPr txBox="1">
            <a:spLocks noChangeArrowheads="1"/>
          </p:cNvSpPr>
          <p:nvPr/>
        </p:nvSpPr>
        <p:spPr bwMode="auto">
          <a:xfrm>
            <a:off x="4694238" y="2362200"/>
            <a:ext cx="1554162" cy="1006475"/>
          </a:xfrm>
          <a:prstGeom prst="rect">
            <a:avLst/>
          </a:prstGeom>
          <a:noFill/>
          <a:ln w="9525">
            <a:noFill/>
            <a:miter lim="800000"/>
            <a:headEnd/>
            <a:tailEnd/>
          </a:ln>
          <a:effectLst/>
        </p:spPr>
        <p:txBody>
          <a:bodyPr wrap="none">
            <a:spAutoFit/>
          </a:bodyPr>
          <a:lstStyle/>
          <a:p>
            <a:pPr algn="ctr"/>
            <a:r>
              <a:rPr lang="en-US" sz="2000"/>
              <a:t>Northern </a:t>
            </a:r>
          </a:p>
          <a:p>
            <a:pPr algn="ctr"/>
            <a:r>
              <a:rPr lang="en-US" sz="2000"/>
              <a:t>Hemisphere</a:t>
            </a:r>
          </a:p>
          <a:p>
            <a:pPr algn="ctr"/>
            <a:r>
              <a:rPr lang="en-US" sz="2000"/>
              <a:t>(NH)</a:t>
            </a:r>
          </a:p>
        </p:txBody>
      </p:sp>
      <p:sp>
        <p:nvSpPr>
          <p:cNvPr id="512014" name="Text Box 14"/>
          <p:cNvSpPr txBox="1">
            <a:spLocks noChangeArrowheads="1"/>
          </p:cNvSpPr>
          <p:nvPr/>
        </p:nvSpPr>
        <p:spPr bwMode="auto">
          <a:xfrm>
            <a:off x="4343400" y="4572000"/>
            <a:ext cx="1554163" cy="1006475"/>
          </a:xfrm>
          <a:prstGeom prst="rect">
            <a:avLst/>
          </a:prstGeom>
          <a:noFill/>
          <a:ln w="9525">
            <a:noFill/>
            <a:miter lim="800000"/>
            <a:headEnd/>
            <a:tailEnd/>
          </a:ln>
          <a:effectLst/>
        </p:spPr>
        <p:txBody>
          <a:bodyPr wrap="none">
            <a:spAutoFit/>
          </a:bodyPr>
          <a:lstStyle/>
          <a:p>
            <a:pPr algn="ctr"/>
            <a:r>
              <a:rPr lang="en-US" sz="2000"/>
              <a:t>Southern </a:t>
            </a:r>
          </a:p>
          <a:p>
            <a:pPr algn="ctr"/>
            <a:r>
              <a:rPr lang="en-US" sz="2000"/>
              <a:t>Hemisphere</a:t>
            </a:r>
          </a:p>
          <a:p>
            <a:pPr algn="ctr"/>
            <a:r>
              <a:rPr lang="en-US" sz="2000"/>
              <a:t>(SH)</a:t>
            </a:r>
          </a:p>
        </p:txBody>
      </p:sp>
      <p:sp>
        <p:nvSpPr>
          <p:cNvPr id="512015" name="Text Box 15"/>
          <p:cNvSpPr txBox="1">
            <a:spLocks noChangeArrowheads="1"/>
          </p:cNvSpPr>
          <p:nvPr/>
        </p:nvSpPr>
        <p:spPr bwMode="auto">
          <a:xfrm>
            <a:off x="609600" y="1905000"/>
            <a:ext cx="492443" cy="3596497"/>
          </a:xfrm>
          <a:prstGeom prst="rect">
            <a:avLst/>
          </a:prstGeom>
          <a:noFill/>
          <a:ln w="9525">
            <a:noFill/>
            <a:miter lim="800000"/>
            <a:headEnd/>
            <a:tailEnd/>
          </a:ln>
          <a:effectLst/>
        </p:spPr>
        <p:txBody>
          <a:bodyPr vert="vert270" wrap="none">
            <a:spAutoFit/>
          </a:bodyPr>
          <a:lstStyle/>
          <a:p>
            <a:r>
              <a:rPr lang="en-US" sz="2000" b="1" dirty="0">
                <a:solidFill>
                  <a:srgbClr val="0033CC"/>
                </a:solidFill>
              </a:rPr>
              <a:t>Number of Events per Month</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http://weather.com.ph/theme/weatherph/img/Tropical_Cyclone_101_html_4b5b499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9" y="36576"/>
            <a:ext cx="9140839" cy="6364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01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ctrTitle"/>
          </p:nvPr>
        </p:nvSpPr>
        <p:spPr>
          <a:xfrm>
            <a:off x="609600" y="152400"/>
            <a:ext cx="7772400" cy="1143000"/>
          </a:xfrm>
        </p:spPr>
        <p:txBody>
          <a:bodyPr rtlCol="0">
            <a:normAutofit/>
          </a:bodyPr>
          <a:lstStyle/>
          <a:p>
            <a:pPr eaLnBrk="1" fontAlgn="auto" hangingPunct="1">
              <a:spcAft>
                <a:spcPts val="0"/>
              </a:spcAft>
              <a:defRPr/>
            </a:pPr>
            <a:r>
              <a:rPr lang="en-US" sz="3600" b="1" dirty="0">
                <a:effectLst>
                  <a:outerShdw blurRad="38100" dist="38100" dir="2700000" algn="tl">
                    <a:srgbClr val="C0C0C0"/>
                  </a:outerShdw>
                </a:effectLst>
              </a:rPr>
              <a:t>Hurricane: Definition</a:t>
            </a:r>
          </a:p>
        </p:txBody>
      </p:sp>
      <p:sp>
        <p:nvSpPr>
          <p:cNvPr id="10244" name="Rectangle 5"/>
          <p:cNvSpPr>
            <a:spLocks noGrp="1" noChangeArrowheads="1"/>
          </p:cNvSpPr>
          <p:nvPr>
            <p:ph type="subTitle" idx="1"/>
          </p:nvPr>
        </p:nvSpPr>
        <p:spPr>
          <a:xfrm>
            <a:off x="1371600" y="2590800"/>
            <a:ext cx="6629400" cy="3200400"/>
          </a:xfrm>
        </p:spPr>
        <p:txBody>
          <a:bodyPr/>
          <a:lstStyle/>
          <a:p>
            <a:pPr algn="l" eaLnBrk="1" hangingPunct="1"/>
            <a:r>
              <a:rPr lang="en-US" b="1" dirty="0"/>
              <a:t>Formal definition</a:t>
            </a:r>
            <a:r>
              <a:rPr lang="en-US" dirty="0"/>
              <a:t>: A </a:t>
            </a:r>
            <a:r>
              <a:rPr lang="en-US" i="1" dirty="0"/>
              <a:t>tropical cyclone</a:t>
            </a:r>
            <a:r>
              <a:rPr lang="en-US" dirty="0"/>
              <a:t> with 1-min average winds at 10 m altitude in excess of 32 m/s (64 knots or 74 MPH) occurring over the North Atlantic or eastern North Pacific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fig1"/>
          <p:cNvPicPr>
            <a:picLocks noChangeAspect="1" noChangeArrowheads="1"/>
          </p:cNvPicPr>
          <p:nvPr/>
        </p:nvPicPr>
        <p:blipFill>
          <a:blip r:embed="rId2" cstate="print"/>
          <a:srcRect/>
          <a:stretch>
            <a:fillRect/>
          </a:stretch>
        </p:blipFill>
        <p:spPr bwMode="auto">
          <a:xfrm>
            <a:off x="0" y="138113"/>
            <a:ext cx="9144000" cy="658177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1362" name="Picture 2" descr="http://www.sky-chaser.com/image/schurr/schexc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022080"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10640" y="6096000"/>
            <a:ext cx="6553200" cy="369332"/>
          </a:xfrm>
          <a:prstGeom prst="rect">
            <a:avLst/>
          </a:prstGeom>
          <a:noFill/>
        </p:spPr>
        <p:txBody>
          <a:bodyPr wrap="square" rtlCol="0">
            <a:spAutoFit/>
          </a:bodyPr>
          <a:lstStyle/>
          <a:p>
            <a:r>
              <a:rPr lang="en-US" b="1" dirty="0">
                <a:solidFill>
                  <a:srgbClr val="FFFF00"/>
                </a:solidFill>
              </a:rPr>
              <a:t>Note:  Ike’s record was broken by Hurricane Sandy of 2012</a:t>
            </a:r>
          </a:p>
        </p:txBody>
      </p:sp>
    </p:spTree>
    <p:extLst>
      <p:ext uri="{BB962C8B-B14F-4D97-AF65-F5344CB8AC3E}">
        <p14:creationId xmlns:p14="http://schemas.microsoft.com/office/powerpoint/2010/main" val="146399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28145" t="20000" r="4113" b="24000"/>
          <a:stretch>
            <a:fillRect/>
          </a:stretch>
        </p:blipFill>
        <p:spPr bwMode="auto">
          <a:xfrm>
            <a:off x="1066800" y="1676400"/>
            <a:ext cx="7079226" cy="3657600"/>
          </a:xfrm>
          <a:prstGeom prst="rect">
            <a:avLst/>
          </a:prstGeom>
          <a:noFill/>
          <a:ln w="9525">
            <a:solidFill>
              <a:schemeClr val="tx1"/>
            </a:solidFill>
            <a:miter lim="800000"/>
            <a:headEnd/>
            <a:tailEnd/>
          </a:ln>
        </p:spPr>
      </p:pic>
      <p:sp>
        <p:nvSpPr>
          <p:cNvPr id="3" name="TextBox 2"/>
          <p:cNvSpPr txBox="1"/>
          <p:nvPr/>
        </p:nvSpPr>
        <p:spPr>
          <a:xfrm>
            <a:off x="609600" y="457200"/>
            <a:ext cx="7848600" cy="461665"/>
          </a:xfrm>
          <a:prstGeom prst="rect">
            <a:avLst/>
          </a:prstGeom>
          <a:noFill/>
        </p:spPr>
        <p:txBody>
          <a:bodyPr wrap="square" rtlCol="0">
            <a:spAutoFit/>
          </a:bodyPr>
          <a:lstStyle/>
          <a:p>
            <a:pPr algn="ctr"/>
            <a:r>
              <a:rPr lang="en-US" sz="2400" dirty="0">
                <a:solidFill>
                  <a:srgbClr val="0033CC"/>
                </a:solidFill>
                <a:effectLst>
                  <a:outerShdw blurRad="38100" dist="38100" dir="2700000" algn="tl">
                    <a:srgbClr val="000000">
                      <a:alpha val="43137"/>
                    </a:srgbClr>
                  </a:outerShdw>
                </a:effectLst>
              </a:rPr>
              <a:t>Climatology of Tropical Cyclone Size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t="5263"/>
          <a:stretch>
            <a:fillRect/>
          </a:stretch>
        </p:blipFill>
        <p:spPr bwMode="auto">
          <a:xfrm>
            <a:off x="346910" y="1933274"/>
            <a:ext cx="8416090" cy="3019727"/>
          </a:xfrm>
          <a:prstGeom prst="rect">
            <a:avLst/>
          </a:prstGeom>
          <a:noFill/>
          <a:ln w="9525">
            <a:noFill/>
            <a:miter lim="800000"/>
            <a:headEnd/>
            <a:tailEnd/>
          </a:ln>
        </p:spPr>
      </p:pic>
      <p:sp>
        <p:nvSpPr>
          <p:cNvPr id="3" name="TextBox 2"/>
          <p:cNvSpPr txBox="1"/>
          <p:nvPr/>
        </p:nvSpPr>
        <p:spPr>
          <a:xfrm>
            <a:off x="457200" y="5181600"/>
            <a:ext cx="8077200" cy="646331"/>
          </a:xfrm>
          <a:prstGeom prst="rect">
            <a:avLst/>
          </a:prstGeom>
          <a:noFill/>
        </p:spPr>
        <p:txBody>
          <a:bodyPr wrap="square" rtlCol="0">
            <a:spAutoFit/>
          </a:bodyPr>
          <a:lstStyle/>
          <a:p>
            <a:pPr algn="ctr"/>
            <a:r>
              <a:rPr lang="en-US" b="1" dirty="0">
                <a:solidFill>
                  <a:srgbClr val="0033CC"/>
                </a:solidFill>
              </a:rPr>
              <a:t>Outer radius very nearly follows a log-normal distribution with a median value of about 420 km (Courtesy Dan Chavas)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Text Box 10"/>
          <p:cNvSpPr txBox="1">
            <a:spLocks noChangeArrowheads="1"/>
          </p:cNvSpPr>
          <p:nvPr/>
        </p:nvSpPr>
        <p:spPr bwMode="auto">
          <a:xfrm>
            <a:off x="762000" y="228600"/>
            <a:ext cx="7924800" cy="523220"/>
          </a:xfrm>
          <a:prstGeom prst="rect">
            <a:avLst/>
          </a:prstGeom>
          <a:noFill/>
          <a:ln w="9525">
            <a:noFill/>
            <a:miter lim="800000"/>
            <a:headEnd/>
            <a:tailEnd/>
          </a:ln>
        </p:spPr>
        <p:txBody>
          <a:bodyPr>
            <a:spAutoFit/>
          </a:bodyPr>
          <a:lstStyle/>
          <a:p>
            <a:pPr algn="ctr">
              <a:spcBef>
                <a:spcPct val="50000"/>
              </a:spcBef>
              <a:defRPr/>
            </a:pPr>
            <a:r>
              <a:rPr lang="en-US" sz="2800" dirty="0">
                <a:solidFill>
                  <a:srgbClr val="0033CC"/>
                </a:solidFill>
                <a:effectLst>
                  <a:outerShdw blurRad="38100" dist="38100" dir="2700000" algn="tl">
                    <a:srgbClr val="C0C0C0"/>
                  </a:outerShdw>
                </a:effectLst>
              </a:rPr>
              <a:t>Global Tropical Cyclone Frequency, 1980-2019</a:t>
            </a:r>
          </a:p>
        </p:txBody>
      </p:sp>
      <p:sp>
        <p:nvSpPr>
          <p:cNvPr id="27652" name="Text Box 11"/>
          <p:cNvSpPr txBox="1">
            <a:spLocks noChangeArrowheads="1"/>
          </p:cNvSpPr>
          <p:nvPr/>
        </p:nvSpPr>
        <p:spPr bwMode="auto">
          <a:xfrm>
            <a:off x="0" y="6553200"/>
            <a:ext cx="3962400" cy="304800"/>
          </a:xfrm>
          <a:prstGeom prst="rect">
            <a:avLst/>
          </a:prstGeom>
          <a:noFill/>
          <a:ln w="9525">
            <a:noFill/>
            <a:miter lim="800000"/>
            <a:headEnd/>
            <a:tailEnd/>
          </a:ln>
        </p:spPr>
        <p:txBody>
          <a:bodyPr>
            <a:spAutoFit/>
          </a:bodyPr>
          <a:lstStyle/>
          <a:p>
            <a:pPr>
              <a:spcBef>
                <a:spcPct val="50000"/>
              </a:spcBef>
            </a:pPr>
            <a:r>
              <a:rPr lang="en-US" sz="1400" b="1" dirty="0"/>
              <a:t>Data Sources: NOAA/TPC and NAVY/JTWC</a:t>
            </a:r>
          </a:p>
        </p:txBody>
      </p:sp>
      <p:pic>
        <p:nvPicPr>
          <p:cNvPr id="5" name="Picture 4">
            <a:extLst>
              <a:ext uri="{FF2B5EF4-FFF2-40B4-BE49-F238E27FC236}">
                <a16:creationId xmlns:a16="http://schemas.microsoft.com/office/drawing/2014/main" id="{E55EDBBC-EC3F-41A0-8F64-CBCA7231FBD0}"/>
              </a:ext>
            </a:extLst>
          </p:cNvPr>
          <p:cNvPicPr>
            <a:picLocks noChangeAspect="1"/>
          </p:cNvPicPr>
          <p:nvPr/>
        </p:nvPicPr>
        <p:blipFill>
          <a:blip r:embed="rId3"/>
          <a:stretch>
            <a:fillRect/>
          </a:stretch>
        </p:blipFill>
        <p:spPr>
          <a:xfrm>
            <a:off x="214495" y="999844"/>
            <a:ext cx="9019809" cy="530789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8229600" cy="1143000"/>
          </a:xfrm>
        </p:spPr>
        <p:txBody>
          <a:bodyPr/>
          <a:lstStyle/>
          <a:p>
            <a:r>
              <a:rPr lang="en-US" dirty="0"/>
              <a:t>TC Trends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374" y="86726"/>
            <a:ext cx="6255867" cy="6606451"/>
          </a:xfrm>
          <a:prstGeom prst="rect">
            <a:avLst/>
          </a:prstGeom>
        </p:spPr>
      </p:pic>
      <p:sp>
        <p:nvSpPr>
          <p:cNvPr id="3" name="TextBox 2"/>
          <p:cNvSpPr txBox="1"/>
          <p:nvPr/>
        </p:nvSpPr>
        <p:spPr>
          <a:xfrm>
            <a:off x="6081623" y="1233577"/>
            <a:ext cx="2915728" cy="1477328"/>
          </a:xfrm>
          <a:prstGeom prst="rect">
            <a:avLst/>
          </a:prstGeom>
          <a:noFill/>
        </p:spPr>
        <p:txBody>
          <a:bodyPr wrap="square" rtlCol="0">
            <a:spAutoFit/>
          </a:bodyPr>
          <a:lstStyle/>
          <a:p>
            <a:r>
              <a:rPr lang="en-US" dirty="0">
                <a:solidFill>
                  <a:prstClr val="black"/>
                </a:solidFill>
              </a:rPr>
              <a:t>Time series of the latitudes at which tropical cyclones reach maximum intensity.</a:t>
            </a:r>
          </a:p>
          <a:p>
            <a:endParaRPr lang="en-US" dirty="0">
              <a:solidFill>
                <a:prstClr val="black"/>
              </a:solidFill>
            </a:endParaRPr>
          </a:p>
          <a:p>
            <a:r>
              <a:rPr lang="en-US" dirty="0">
                <a:solidFill>
                  <a:prstClr val="black"/>
                </a:solidFill>
              </a:rPr>
              <a:t>From </a:t>
            </a:r>
            <a:r>
              <a:rPr lang="en-US" i="1" dirty="0" err="1">
                <a:solidFill>
                  <a:prstClr val="black"/>
                </a:solidFill>
              </a:rPr>
              <a:t>Kossin</a:t>
            </a:r>
            <a:r>
              <a:rPr lang="en-US" i="1" dirty="0">
                <a:solidFill>
                  <a:prstClr val="black"/>
                </a:solidFill>
              </a:rPr>
              <a:t> et al. (2014)</a:t>
            </a:r>
          </a:p>
        </p:txBody>
      </p:sp>
    </p:spTree>
    <p:extLst>
      <p:ext uri="{BB962C8B-B14F-4D97-AF65-F5344CB8AC3E}">
        <p14:creationId xmlns:p14="http://schemas.microsoft.com/office/powerpoint/2010/main" val="3030515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7757652" y="1482213"/>
            <a:ext cx="958645" cy="634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2"/>
          <a:stretch>
            <a:fillRect/>
          </a:stretch>
        </p:blipFill>
        <p:spPr>
          <a:xfrm>
            <a:off x="551542" y="926083"/>
            <a:ext cx="4572000" cy="5256321"/>
          </a:xfrm>
          <a:prstGeom prst="rect">
            <a:avLst/>
          </a:prstGeom>
        </p:spPr>
      </p:pic>
      <p:sp>
        <p:nvSpPr>
          <p:cNvPr id="7" name="TextBox 6"/>
          <p:cNvSpPr txBox="1"/>
          <p:nvPr/>
        </p:nvSpPr>
        <p:spPr>
          <a:xfrm>
            <a:off x="370114" y="246743"/>
            <a:ext cx="59871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Satellite-derived proportion of major hurricane fixes</a:t>
            </a:r>
          </a:p>
        </p:txBody>
      </p:sp>
      <p:sp>
        <p:nvSpPr>
          <p:cNvPr id="8" name="Rectangle 7"/>
          <p:cNvSpPr/>
          <p:nvPr/>
        </p:nvSpPr>
        <p:spPr>
          <a:xfrm>
            <a:off x="4862286" y="2298804"/>
            <a:ext cx="3854011" cy="31085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 series of fractional proportion of global major hurricane estimates to all hurricane estimates for the period 1979–2017. Each point, except the earliest, represents the data in a sequence of 3-y periods. The first data point is based on only 2 y (1979 and 1981) to avoid the years with no eastern hemisphere coverage. The linear Theil−Sen trend (black line) is significant at the 98% confidence level (Mann−Kendall P value = 0.02). The proportion increases by 25% in the 39-y period (about 6% per decade).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Kossin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et al., </a:t>
            </a: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PNAS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2020</a:t>
            </a:r>
          </a:p>
        </p:txBody>
      </p:sp>
    </p:spTree>
    <p:extLst>
      <p:ext uri="{BB962C8B-B14F-4D97-AF65-F5344CB8AC3E}">
        <p14:creationId xmlns:p14="http://schemas.microsoft.com/office/powerpoint/2010/main" val="2113413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type="title" idx="4294967295"/>
          </p:nvPr>
        </p:nvSpPr>
        <p:spPr>
          <a:xfrm>
            <a:off x="381000" y="1752600"/>
            <a:ext cx="8229600" cy="3581400"/>
          </a:xfrm>
        </p:spPr>
        <p:txBody>
          <a:bodyPr/>
          <a:lstStyle/>
          <a:p>
            <a:pPr eaLnBrk="1" hangingPunct="1">
              <a:defRPr/>
            </a:pPr>
            <a:r>
              <a:rPr lang="en-US" b="1">
                <a:effectLst>
                  <a:outerShdw blurRad="38100" dist="38100" dir="2700000" algn="tl">
                    <a:srgbClr val="C0C0C0"/>
                  </a:outerShdw>
                </a:effectLst>
              </a:rPr>
              <a:t>Pushing Back the Record of Tropical Cyclone Activity:</a:t>
            </a:r>
            <a:br>
              <a:rPr lang="en-US" b="1">
                <a:effectLst>
                  <a:outerShdw blurRad="38100" dist="38100" dir="2700000" algn="tl">
                    <a:srgbClr val="C0C0C0"/>
                  </a:outerShdw>
                </a:effectLst>
              </a:rPr>
            </a:br>
            <a:br>
              <a:rPr lang="en-US" b="1">
                <a:effectLst>
                  <a:outerShdw blurRad="38100" dist="38100" dir="2700000" algn="tl">
                    <a:srgbClr val="C0C0C0"/>
                  </a:outerShdw>
                </a:effectLst>
              </a:rPr>
            </a:br>
            <a:r>
              <a:rPr lang="en-US" b="1">
                <a:solidFill>
                  <a:srgbClr val="000066"/>
                </a:solidFill>
                <a:effectLst>
                  <a:outerShdw blurRad="38100" dist="38100" dir="2700000" algn="tl">
                    <a:srgbClr val="C0C0C0"/>
                  </a:outerShdw>
                </a:effectLst>
              </a:rPr>
              <a:t>Paleotempestology</a:t>
            </a:r>
            <a:br>
              <a:rPr lang="en-US" b="1">
                <a:effectLst>
                  <a:outerShdw blurRad="38100" dist="38100" dir="2700000" algn="tl">
                    <a:srgbClr val="C0C0C0"/>
                  </a:outerShdw>
                </a:effectLst>
              </a:rPr>
            </a:br>
            <a:endParaRPr lang="en-US" b="1">
              <a:effectLst>
                <a:outerShdw blurRad="38100" dist="38100" dir="2700000" algn="tl">
                  <a:srgbClr val="C0C0C0"/>
                </a:outerShdw>
              </a:effectLs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spect="1" noChangeArrowheads="1"/>
          </p:cNvSpPr>
          <p:nvPr/>
        </p:nvSpPr>
        <p:spPr bwMode="auto">
          <a:xfrm>
            <a:off x="365125" y="4757738"/>
            <a:ext cx="7939088" cy="1549400"/>
          </a:xfrm>
          <a:prstGeom prst="rect">
            <a:avLst/>
          </a:prstGeom>
          <a:solidFill>
            <a:srgbClr val="0070C0"/>
          </a:solidFill>
          <a:ln w="9525">
            <a:solidFill>
              <a:schemeClr val="tx1"/>
            </a:solidFill>
            <a:miter lim="800000"/>
            <a:headEnd/>
            <a:tailEnd/>
          </a:ln>
        </p:spPr>
        <p:txBody>
          <a:bodyPr wrap="none" anchor="ctr"/>
          <a:lstStyle/>
          <a:p>
            <a:endParaRPr lang="en-US" sz="1800"/>
          </a:p>
        </p:txBody>
      </p:sp>
      <p:sp>
        <p:nvSpPr>
          <p:cNvPr id="37891" name="Freeform 3"/>
          <p:cNvSpPr>
            <a:spLocks noChangeAspect="1"/>
          </p:cNvSpPr>
          <p:nvPr/>
        </p:nvSpPr>
        <p:spPr bwMode="auto">
          <a:xfrm>
            <a:off x="433388" y="4675188"/>
            <a:ext cx="5024437" cy="1636712"/>
          </a:xfrm>
          <a:custGeom>
            <a:avLst/>
            <a:gdLst>
              <a:gd name="T0" fmla="*/ 2147483647 w 3165"/>
              <a:gd name="T1" fmla="*/ 0 h 1031"/>
              <a:gd name="T2" fmla="*/ 2147483647 w 3165"/>
              <a:gd name="T3" fmla="*/ 2147483647 h 1031"/>
              <a:gd name="T4" fmla="*/ 2147483647 w 3165"/>
              <a:gd name="T5" fmla="*/ 2147483647 h 1031"/>
              <a:gd name="T6" fmla="*/ 2147483647 w 3165"/>
              <a:gd name="T7" fmla="*/ 2147483647 h 1031"/>
              <a:gd name="T8" fmla="*/ 2147483647 w 3165"/>
              <a:gd name="T9" fmla="*/ 2147483647 h 1031"/>
              <a:gd name="T10" fmla="*/ 0 w 3165"/>
              <a:gd name="T11" fmla="*/ 2147483647 h 1031"/>
              <a:gd name="T12" fmla="*/ 2147483647 w 3165"/>
              <a:gd name="T13" fmla="*/ 0 h 1031"/>
              <a:gd name="T14" fmla="*/ 0 60000 65536"/>
              <a:gd name="T15" fmla="*/ 0 60000 65536"/>
              <a:gd name="T16" fmla="*/ 0 60000 65536"/>
              <a:gd name="T17" fmla="*/ 0 60000 65536"/>
              <a:gd name="T18" fmla="*/ 0 60000 65536"/>
              <a:gd name="T19" fmla="*/ 0 60000 65536"/>
              <a:gd name="T20" fmla="*/ 0 60000 65536"/>
              <a:gd name="T21" fmla="*/ 0 w 3165"/>
              <a:gd name="T22" fmla="*/ 0 h 1031"/>
              <a:gd name="T23" fmla="*/ 3165 w 3165"/>
              <a:gd name="T24" fmla="*/ 1031 h 10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31">
                <a:moveTo>
                  <a:pt x="1137" y="0"/>
                </a:moveTo>
                <a:lnTo>
                  <a:pt x="2709" y="40"/>
                </a:lnTo>
                <a:lnTo>
                  <a:pt x="2893" y="72"/>
                </a:lnTo>
                <a:lnTo>
                  <a:pt x="3165" y="160"/>
                </a:lnTo>
                <a:lnTo>
                  <a:pt x="2063" y="1031"/>
                </a:lnTo>
                <a:lnTo>
                  <a:pt x="0" y="1028"/>
                </a:lnTo>
                <a:lnTo>
                  <a:pt x="1137" y="0"/>
                </a:lnTo>
              </a:path>
            </a:pathLst>
          </a:custGeom>
          <a:solidFill>
            <a:schemeClr val="tx2"/>
          </a:solidFill>
          <a:ln w="12700" cap="rnd">
            <a:noFill/>
            <a:round/>
            <a:headEnd/>
            <a:tailEnd/>
          </a:ln>
        </p:spPr>
        <p:txBody>
          <a:bodyPr/>
          <a:lstStyle/>
          <a:p>
            <a:endParaRPr lang="en-US" sz="1800"/>
          </a:p>
        </p:txBody>
      </p:sp>
      <p:sp>
        <p:nvSpPr>
          <p:cNvPr id="37892" name="Freeform 4"/>
          <p:cNvSpPr>
            <a:spLocks noChangeAspect="1"/>
          </p:cNvSpPr>
          <p:nvPr/>
        </p:nvSpPr>
        <p:spPr bwMode="auto">
          <a:xfrm>
            <a:off x="3241675" y="47879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endParaRPr lang="en-US" sz="1800"/>
          </a:p>
        </p:txBody>
      </p:sp>
      <p:sp>
        <p:nvSpPr>
          <p:cNvPr id="37893" name="Freeform 5"/>
          <p:cNvSpPr>
            <a:spLocks/>
          </p:cNvSpPr>
          <p:nvPr/>
        </p:nvSpPr>
        <p:spPr bwMode="auto">
          <a:xfrm>
            <a:off x="6013450" y="47085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endParaRPr lang="en-US" sz="1800"/>
          </a:p>
        </p:txBody>
      </p:sp>
      <p:sp>
        <p:nvSpPr>
          <p:cNvPr id="37894" name="Rectangle 6"/>
          <p:cNvSpPr>
            <a:spLocks noChangeAspect="1" noChangeArrowheads="1"/>
          </p:cNvSpPr>
          <p:nvPr/>
        </p:nvSpPr>
        <p:spPr bwMode="auto">
          <a:xfrm>
            <a:off x="403225" y="1506538"/>
            <a:ext cx="8078788" cy="1549400"/>
          </a:xfrm>
          <a:prstGeom prst="rect">
            <a:avLst/>
          </a:prstGeom>
          <a:solidFill>
            <a:srgbClr val="0070C0"/>
          </a:solidFill>
          <a:ln w="9525">
            <a:solidFill>
              <a:schemeClr val="tx1"/>
            </a:solidFill>
            <a:miter lim="800000"/>
            <a:headEnd/>
            <a:tailEnd/>
          </a:ln>
        </p:spPr>
        <p:txBody>
          <a:bodyPr wrap="none" anchor="ctr"/>
          <a:lstStyle/>
          <a:p>
            <a:endParaRPr lang="en-US" sz="1800"/>
          </a:p>
        </p:txBody>
      </p:sp>
      <p:sp>
        <p:nvSpPr>
          <p:cNvPr id="37895" name="Freeform 7"/>
          <p:cNvSpPr>
            <a:spLocks noChangeAspect="1"/>
          </p:cNvSpPr>
          <p:nvPr/>
        </p:nvSpPr>
        <p:spPr bwMode="auto">
          <a:xfrm>
            <a:off x="471488" y="1423988"/>
            <a:ext cx="5024437" cy="1631950"/>
          </a:xfrm>
          <a:custGeom>
            <a:avLst/>
            <a:gdLst>
              <a:gd name="T0" fmla="*/ 2147483647 w 3165"/>
              <a:gd name="T1" fmla="*/ 0 h 1028"/>
              <a:gd name="T2" fmla="*/ 2147483647 w 3165"/>
              <a:gd name="T3" fmla="*/ 2147483647 h 1028"/>
              <a:gd name="T4" fmla="*/ 2147483647 w 3165"/>
              <a:gd name="T5" fmla="*/ 2147483647 h 1028"/>
              <a:gd name="T6" fmla="*/ 2147483647 w 3165"/>
              <a:gd name="T7" fmla="*/ 2147483647 h 1028"/>
              <a:gd name="T8" fmla="*/ 2147483647 w 3165"/>
              <a:gd name="T9" fmla="*/ 2147483647 h 1028"/>
              <a:gd name="T10" fmla="*/ 0 w 3165"/>
              <a:gd name="T11" fmla="*/ 2147483647 h 1028"/>
              <a:gd name="T12" fmla="*/ 2147483647 w 3165"/>
              <a:gd name="T13" fmla="*/ 0 h 1028"/>
              <a:gd name="T14" fmla="*/ 0 60000 65536"/>
              <a:gd name="T15" fmla="*/ 0 60000 65536"/>
              <a:gd name="T16" fmla="*/ 0 60000 65536"/>
              <a:gd name="T17" fmla="*/ 0 60000 65536"/>
              <a:gd name="T18" fmla="*/ 0 60000 65536"/>
              <a:gd name="T19" fmla="*/ 0 60000 65536"/>
              <a:gd name="T20" fmla="*/ 0 60000 65536"/>
              <a:gd name="T21" fmla="*/ 0 w 3165"/>
              <a:gd name="T22" fmla="*/ 0 h 1028"/>
              <a:gd name="T23" fmla="*/ 3165 w 3165"/>
              <a:gd name="T24" fmla="*/ 1028 h 10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28">
                <a:moveTo>
                  <a:pt x="1137" y="0"/>
                </a:moveTo>
                <a:lnTo>
                  <a:pt x="2709" y="40"/>
                </a:lnTo>
                <a:lnTo>
                  <a:pt x="2893" y="72"/>
                </a:lnTo>
                <a:lnTo>
                  <a:pt x="3165" y="160"/>
                </a:lnTo>
                <a:lnTo>
                  <a:pt x="2290" y="1028"/>
                </a:lnTo>
                <a:lnTo>
                  <a:pt x="0" y="1028"/>
                </a:lnTo>
                <a:lnTo>
                  <a:pt x="1137" y="0"/>
                </a:lnTo>
              </a:path>
            </a:pathLst>
          </a:custGeom>
          <a:solidFill>
            <a:schemeClr val="tx2"/>
          </a:solidFill>
          <a:ln w="12700" cap="rnd">
            <a:noFill/>
            <a:round/>
            <a:headEnd/>
            <a:tailEnd/>
          </a:ln>
        </p:spPr>
        <p:txBody>
          <a:bodyPr/>
          <a:lstStyle/>
          <a:p>
            <a:endParaRPr lang="en-US" sz="1800"/>
          </a:p>
        </p:txBody>
      </p:sp>
      <p:sp>
        <p:nvSpPr>
          <p:cNvPr id="37896" name="Freeform 8"/>
          <p:cNvSpPr>
            <a:spLocks noChangeAspect="1"/>
          </p:cNvSpPr>
          <p:nvPr/>
        </p:nvSpPr>
        <p:spPr bwMode="auto">
          <a:xfrm>
            <a:off x="3279775" y="15367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endParaRPr lang="en-US" sz="1800"/>
          </a:p>
        </p:txBody>
      </p:sp>
      <p:sp>
        <p:nvSpPr>
          <p:cNvPr id="37897" name="Text Box 9"/>
          <p:cNvSpPr txBox="1">
            <a:spLocks noChangeAspect="1" noChangeArrowheads="1"/>
          </p:cNvSpPr>
          <p:nvPr/>
        </p:nvSpPr>
        <p:spPr bwMode="auto">
          <a:xfrm>
            <a:off x="1658938" y="401638"/>
            <a:ext cx="1250950" cy="300037"/>
          </a:xfrm>
          <a:prstGeom prst="rect">
            <a:avLst/>
          </a:prstGeom>
          <a:noFill/>
          <a:ln w="12700">
            <a:noFill/>
            <a:miter lim="800000"/>
            <a:headEnd/>
            <a:tailEnd/>
          </a:ln>
        </p:spPr>
        <p:txBody>
          <a:bodyPr wrap="none" lIns="101882" tIns="50941" rIns="101882" bIns="50941">
            <a:spAutoFit/>
          </a:bodyPr>
          <a:lstStyle/>
          <a:p>
            <a:pPr defTabSz="1019175" eaLnBrk="0" hangingPunct="0"/>
            <a:r>
              <a:rPr lang="en-US" sz="1300" b="1"/>
              <a:t>barrier beach</a:t>
            </a:r>
          </a:p>
        </p:txBody>
      </p:sp>
      <p:sp>
        <p:nvSpPr>
          <p:cNvPr id="37898" name="Freeform 10" descr="25%"/>
          <p:cNvSpPr>
            <a:spLocks noChangeAspect="1"/>
          </p:cNvSpPr>
          <p:nvPr/>
        </p:nvSpPr>
        <p:spPr bwMode="auto">
          <a:xfrm>
            <a:off x="406400" y="1428750"/>
            <a:ext cx="5800725" cy="1628775"/>
          </a:xfrm>
          <a:custGeom>
            <a:avLst/>
            <a:gdLst>
              <a:gd name="T0" fmla="*/ 2147483647 w 3654"/>
              <a:gd name="T1" fmla="*/ 2147483647 h 1026"/>
              <a:gd name="T2" fmla="*/ 2147483647 w 3654"/>
              <a:gd name="T3" fmla="*/ 2147483647 h 1026"/>
              <a:gd name="T4" fmla="*/ 2147483647 w 3654"/>
              <a:gd name="T5" fmla="*/ 0 h 1026"/>
              <a:gd name="T6" fmla="*/ 2147483647 w 3654"/>
              <a:gd name="T7" fmla="*/ 2147483647 h 1026"/>
              <a:gd name="T8" fmla="*/ 2147483647 w 3654"/>
              <a:gd name="T9" fmla="*/ 2147483647 h 1026"/>
              <a:gd name="T10" fmla="*/ 2147483647 w 3654"/>
              <a:gd name="T11" fmla="*/ 2147483647 h 1026"/>
              <a:gd name="T12" fmla="*/ 2147483647 w 3654"/>
              <a:gd name="T13" fmla="*/ 2147483647 h 1026"/>
              <a:gd name="T14" fmla="*/ 2147483647 w 3654"/>
              <a:gd name="T15" fmla="*/ 2147483647 h 1026"/>
              <a:gd name="T16" fmla="*/ 2147483647 w 3654"/>
              <a:gd name="T17" fmla="*/ 2147483647 h 1026"/>
              <a:gd name="T18" fmla="*/ 2147483647 w 3654"/>
              <a:gd name="T19" fmla="*/ 2147483647 h 1026"/>
              <a:gd name="T20" fmla="*/ 2147483647 w 3654"/>
              <a:gd name="T21" fmla="*/ 2147483647 h 1026"/>
              <a:gd name="T22" fmla="*/ 2147483647 w 3654"/>
              <a:gd name="T23" fmla="*/ 2147483647 h 1026"/>
              <a:gd name="T24" fmla="*/ 2147483647 w 3654"/>
              <a:gd name="T25" fmla="*/ 2147483647 h 1026"/>
              <a:gd name="T26" fmla="*/ 2147483647 w 3654"/>
              <a:gd name="T27" fmla="*/ 2147483647 h 1026"/>
              <a:gd name="T28" fmla="*/ 2147483647 w 3654"/>
              <a:gd name="T29" fmla="*/ 2147483647 h 1026"/>
              <a:gd name="T30" fmla="*/ 2147483647 w 3654"/>
              <a:gd name="T31" fmla="*/ 2147483647 h 1026"/>
              <a:gd name="T32" fmla="*/ 2147483647 w 3654"/>
              <a:gd name="T33" fmla="*/ 2147483647 h 1026"/>
              <a:gd name="T34" fmla="*/ 2147483647 w 3654"/>
              <a:gd name="T35" fmla="*/ 2147483647 h 1026"/>
              <a:gd name="T36" fmla="*/ 2147483647 w 3654"/>
              <a:gd name="T37" fmla="*/ 2147483647 h 1026"/>
              <a:gd name="T38" fmla="*/ 2147483647 w 3654"/>
              <a:gd name="T39" fmla="*/ 2147483647 h 1026"/>
              <a:gd name="T40" fmla="*/ 2147483647 w 3654"/>
              <a:gd name="T41" fmla="*/ 2147483647 h 1026"/>
              <a:gd name="T42" fmla="*/ 2147483647 w 3654"/>
              <a:gd name="T43" fmla="*/ 2147483647 h 1026"/>
              <a:gd name="T44" fmla="*/ 2147483647 w 3654"/>
              <a:gd name="T45" fmla="*/ 2147483647 h 1026"/>
              <a:gd name="T46" fmla="*/ 2147483647 w 3654"/>
              <a:gd name="T47" fmla="*/ 2147483647 h 1026"/>
              <a:gd name="T48" fmla="*/ 2147483647 w 3654"/>
              <a:gd name="T49" fmla="*/ 2147483647 h 1026"/>
              <a:gd name="T50" fmla="*/ 2147483647 w 3654"/>
              <a:gd name="T51" fmla="*/ 2147483647 h 1026"/>
              <a:gd name="T52" fmla="*/ 2147483647 w 3654"/>
              <a:gd name="T53" fmla="*/ 2147483647 h 1026"/>
              <a:gd name="T54" fmla="*/ 2147483647 w 3654"/>
              <a:gd name="T55" fmla="*/ 2147483647 h 1026"/>
              <a:gd name="T56" fmla="*/ 2147483647 w 3654"/>
              <a:gd name="T57" fmla="*/ 2147483647 h 1026"/>
              <a:gd name="T58" fmla="*/ 2147483647 w 3654"/>
              <a:gd name="T59" fmla="*/ 2147483647 h 1026"/>
              <a:gd name="T60" fmla="*/ 2147483647 w 3654"/>
              <a:gd name="T61" fmla="*/ 2147483647 h 1026"/>
              <a:gd name="T62" fmla="*/ 2147483647 w 3654"/>
              <a:gd name="T63" fmla="*/ 2147483647 h 1026"/>
              <a:gd name="T64" fmla="*/ 2147483647 w 3654"/>
              <a:gd name="T65" fmla="*/ 2147483647 h 1026"/>
              <a:gd name="T66" fmla="*/ 2147483647 w 3654"/>
              <a:gd name="T67" fmla="*/ 2147483647 h 1026"/>
              <a:gd name="T68" fmla="*/ 2147483647 w 3654"/>
              <a:gd name="T69" fmla="*/ 2147483647 h 1026"/>
              <a:gd name="T70" fmla="*/ 2147483647 w 3654"/>
              <a:gd name="T71" fmla="*/ 2147483647 h 1026"/>
              <a:gd name="T72" fmla="*/ 2147483647 w 3654"/>
              <a:gd name="T73" fmla="*/ 2147483647 h 1026"/>
              <a:gd name="T74" fmla="*/ 2147483647 w 3654"/>
              <a:gd name="T75" fmla="*/ 2147483647 h 1026"/>
              <a:gd name="T76" fmla="*/ 2147483647 w 3654"/>
              <a:gd name="T77" fmla="*/ 2147483647 h 1026"/>
              <a:gd name="T78" fmla="*/ 2147483647 w 3654"/>
              <a:gd name="T79" fmla="*/ 2147483647 h 1026"/>
              <a:gd name="T80" fmla="*/ 2147483647 w 3654"/>
              <a:gd name="T81" fmla="*/ 2147483647 h 1026"/>
              <a:gd name="T82" fmla="*/ 2147483647 w 3654"/>
              <a:gd name="T83" fmla="*/ 2147483647 h 1026"/>
              <a:gd name="T84" fmla="*/ 2147483647 w 3654"/>
              <a:gd name="T85" fmla="*/ 2147483647 h 1026"/>
              <a:gd name="T86" fmla="*/ 2147483647 w 3654"/>
              <a:gd name="T87" fmla="*/ 2147483647 h 1026"/>
              <a:gd name="T88" fmla="*/ 2147483647 w 3654"/>
              <a:gd name="T89" fmla="*/ 2147483647 h 1026"/>
              <a:gd name="T90" fmla="*/ 0 w 3654"/>
              <a:gd name="T91" fmla="*/ 2147483647 h 1026"/>
              <a:gd name="T92" fmla="*/ 2147483647 w 3654"/>
              <a:gd name="T93" fmla="*/ 2147483647 h 10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54"/>
              <a:gd name="T142" fmla="*/ 0 h 1026"/>
              <a:gd name="T143" fmla="*/ 3654 w 3654"/>
              <a:gd name="T144" fmla="*/ 1026 h 10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54"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7" y="456"/>
                </a:lnTo>
                <a:lnTo>
                  <a:pt x="1004" y="447"/>
                </a:lnTo>
                <a:lnTo>
                  <a:pt x="2113" y="548"/>
                </a:lnTo>
                <a:lnTo>
                  <a:pt x="2868" y="653"/>
                </a:lnTo>
                <a:lnTo>
                  <a:pt x="2135" y="593"/>
                </a:lnTo>
                <a:lnTo>
                  <a:pt x="2120" y="593"/>
                </a:lnTo>
                <a:lnTo>
                  <a:pt x="778" y="539"/>
                </a:lnTo>
                <a:lnTo>
                  <a:pt x="1062" y="578"/>
                </a:lnTo>
                <a:lnTo>
                  <a:pt x="767" y="582"/>
                </a:lnTo>
                <a:lnTo>
                  <a:pt x="880" y="617"/>
                </a:lnTo>
                <a:lnTo>
                  <a:pt x="698" y="617"/>
                </a:lnTo>
                <a:lnTo>
                  <a:pt x="1110" y="706"/>
                </a:lnTo>
                <a:lnTo>
                  <a:pt x="512" y="681"/>
                </a:lnTo>
                <a:lnTo>
                  <a:pt x="1503" y="797"/>
                </a:lnTo>
                <a:lnTo>
                  <a:pt x="552" y="748"/>
                </a:lnTo>
                <a:lnTo>
                  <a:pt x="924" y="805"/>
                </a:lnTo>
                <a:lnTo>
                  <a:pt x="482" y="807"/>
                </a:lnTo>
                <a:lnTo>
                  <a:pt x="1821" y="862"/>
                </a:lnTo>
                <a:lnTo>
                  <a:pt x="2630" y="969"/>
                </a:lnTo>
                <a:lnTo>
                  <a:pt x="1761" y="900"/>
                </a:lnTo>
                <a:lnTo>
                  <a:pt x="272" y="867"/>
                </a:lnTo>
                <a:lnTo>
                  <a:pt x="1112" y="975"/>
                </a:lnTo>
                <a:lnTo>
                  <a:pt x="134" y="951"/>
                </a:lnTo>
                <a:lnTo>
                  <a:pt x="452" y="1017"/>
                </a:lnTo>
                <a:lnTo>
                  <a:pt x="0" y="1026"/>
                </a:lnTo>
                <a:lnTo>
                  <a:pt x="2" y="621"/>
                </a:lnTo>
                <a:close/>
              </a:path>
            </a:pathLst>
          </a:custGeom>
          <a:pattFill prst="pct25">
            <a:fgClr>
              <a:schemeClr val="tx2"/>
            </a:fgClr>
            <a:bgClr>
              <a:schemeClr val="bg1"/>
            </a:bgClr>
          </a:pattFill>
          <a:ln w="9525">
            <a:noFill/>
            <a:round/>
            <a:headEnd/>
            <a:tailEnd/>
          </a:ln>
        </p:spPr>
        <p:txBody>
          <a:bodyPr/>
          <a:lstStyle/>
          <a:p>
            <a:endParaRPr lang="en-US" sz="1800"/>
          </a:p>
        </p:txBody>
      </p:sp>
      <p:grpSp>
        <p:nvGrpSpPr>
          <p:cNvPr id="2" name="Group 11"/>
          <p:cNvGrpSpPr>
            <a:grpSpLocks/>
          </p:cNvGrpSpPr>
          <p:nvPr/>
        </p:nvGrpSpPr>
        <p:grpSpPr bwMode="auto">
          <a:xfrm rot="-385665">
            <a:off x="4157663" y="1417638"/>
            <a:ext cx="200025" cy="65087"/>
            <a:chOff x="3134" y="1124"/>
            <a:chExt cx="264" cy="58"/>
          </a:xfrm>
        </p:grpSpPr>
        <p:sp>
          <p:nvSpPr>
            <p:cNvPr id="38574" name="Arc 12"/>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5" name="Arc 13"/>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6" name="Arc 14"/>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 name="Group 15"/>
          <p:cNvGrpSpPr>
            <a:grpSpLocks/>
          </p:cNvGrpSpPr>
          <p:nvPr/>
        </p:nvGrpSpPr>
        <p:grpSpPr bwMode="auto">
          <a:xfrm rot="-385665">
            <a:off x="4371975" y="1422400"/>
            <a:ext cx="196850" cy="65088"/>
            <a:chOff x="3416" y="1144"/>
            <a:chExt cx="262" cy="57"/>
          </a:xfrm>
        </p:grpSpPr>
        <p:sp>
          <p:nvSpPr>
            <p:cNvPr id="38571" name="Arc 16"/>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2" name="Arc 17"/>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3" name="Arc 18"/>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4" name="Group 19"/>
          <p:cNvGrpSpPr>
            <a:grpSpLocks/>
          </p:cNvGrpSpPr>
          <p:nvPr/>
        </p:nvGrpSpPr>
        <p:grpSpPr bwMode="auto">
          <a:xfrm rot="-385665">
            <a:off x="4278313" y="1419225"/>
            <a:ext cx="196850" cy="63500"/>
            <a:chOff x="3290" y="1135"/>
            <a:chExt cx="263" cy="55"/>
          </a:xfrm>
        </p:grpSpPr>
        <p:sp>
          <p:nvSpPr>
            <p:cNvPr id="38568" name="Arc 20"/>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9" name="Arc 21"/>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70" name="Arc 22"/>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5" name="Group 23"/>
          <p:cNvGrpSpPr>
            <a:grpSpLocks/>
          </p:cNvGrpSpPr>
          <p:nvPr/>
        </p:nvGrpSpPr>
        <p:grpSpPr bwMode="auto">
          <a:xfrm rot="-385665">
            <a:off x="4527550" y="1436688"/>
            <a:ext cx="195263" cy="63500"/>
            <a:chOff x="3624" y="1152"/>
            <a:chExt cx="262" cy="57"/>
          </a:xfrm>
        </p:grpSpPr>
        <p:sp>
          <p:nvSpPr>
            <p:cNvPr id="38565" name="Arc 24"/>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6" name="Arc 25"/>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7" name="Arc 26"/>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6" name="Group 27"/>
          <p:cNvGrpSpPr>
            <a:grpSpLocks/>
          </p:cNvGrpSpPr>
          <p:nvPr/>
        </p:nvGrpSpPr>
        <p:grpSpPr bwMode="auto">
          <a:xfrm rot="-385665">
            <a:off x="4449763" y="1420813"/>
            <a:ext cx="196850" cy="65087"/>
            <a:chOff x="3520" y="1148"/>
            <a:chExt cx="262" cy="57"/>
          </a:xfrm>
        </p:grpSpPr>
        <p:sp>
          <p:nvSpPr>
            <p:cNvPr id="38562" name="Arc 28"/>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3" name="Arc 29"/>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4" name="Arc 30"/>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7" name="Group 31"/>
          <p:cNvGrpSpPr>
            <a:grpSpLocks/>
          </p:cNvGrpSpPr>
          <p:nvPr/>
        </p:nvGrpSpPr>
        <p:grpSpPr bwMode="auto">
          <a:xfrm rot="599682">
            <a:off x="4605338" y="1443038"/>
            <a:ext cx="196850" cy="65087"/>
            <a:chOff x="3729" y="1156"/>
            <a:chExt cx="262" cy="57"/>
          </a:xfrm>
        </p:grpSpPr>
        <p:sp>
          <p:nvSpPr>
            <p:cNvPr id="38559" name="Arc 32"/>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0" name="Arc 33"/>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61" name="Arc 34"/>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8" name="Group 35"/>
          <p:cNvGrpSpPr>
            <a:grpSpLocks/>
          </p:cNvGrpSpPr>
          <p:nvPr/>
        </p:nvGrpSpPr>
        <p:grpSpPr bwMode="auto">
          <a:xfrm rot="-385665">
            <a:off x="3709988" y="1408113"/>
            <a:ext cx="196850" cy="66675"/>
            <a:chOff x="2574" y="1091"/>
            <a:chExt cx="262" cy="58"/>
          </a:xfrm>
        </p:grpSpPr>
        <p:sp>
          <p:nvSpPr>
            <p:cNvPr id="38556" name="Arc 36"/>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7" name="Arc 37"/>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8" name="Arc 38"/>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9" name="Group 39"/>
          <p:cNvGrpSpPr>
            <a:grpSpLocks/>
          </p:cNvGrpSpPr>
          <p:nvPr/>
        </p:nvGrpSpPr>
        <p:grpSpPr bwMode="auto">
          <a:xfrm rot="-385665">
            <a:off x="3848100" y="1411288"/>
            <a:ext cx="198438" cy="66675"/>
            <a:chOff x="2757" y="1102"/>
            <a:chExt cx="263" cy="58"/>
          </a:xfrm>
        </p:grpSpPr>
        <p:sp>
          <p:nvSpPr>
            <p:cNvPr id="38553" name="Arc 40"/>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4" name="Arc 41"/>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5" name="Arc 42"/>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0" name="Group 43"/>
          <p:cNvGrpSpPr>
            <a:grpSpLocks/>
          </p:cNvGrpSpPr>
          <p:nvPr/>
        </p:nvGrpSpPr>
        <p:grpSpPr bwMode="auto">
          <a:xfrm rot="-385665">
            <a:off x="4508500" y="1436688"/>
            <a:ext cx="195263" cy="63500"/>
            <a:chOff x="3600" y="1151"/>
            <a:chExt cx="260" cy="57"/>
          </a:xfrm>
        </p:grpSpPr>
        <p:sp>
          <p:nvSpPr>
            <p:cNvPr id="38550" name="Arc 44"/>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1" name="Arc 45"/>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52" name="Arc 46"/>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1" name="Group 47"/>
          <p:cNvGrpSpPr>
            <a:grpSpLocks/>
          </p:cNvGrpSpPr>
          <p:nvPr/>
        </p:nvGrpSpPr>
        <p:grpSpPr bwMode="auto">
          <a:xfrm rot="-385665">
            <a:off x="4387850" y="1412875"/>
            <a:ext cx="196850" cy="63500"/>
            <a:chOff x="3440" y="1137"/>
            <a:chExt cx="261" cy="56"/>
          </a:xfrm>
        </p:grpSpPr>
        <p:sp>
          <p:nvSpPr>
            <p:cNvPr id="38547" name="Arc 48"/>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8" name="Arc 49"/>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9" name="Arc 50"/>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2" name="Group 51"/>
          <p:cNvGrpSpPr>
            <a:grpSpLocks/>
          </p:cNvGrpSpPr>
          <p:nvPr/>
        </p:nvGrpSpPr>
        <p:grpSpPr bwMode="auto">
          <a:xfrm rot="-385665">
            <a:off x="4108450" y="1422400"/>
            <a:ext cx="195263" cy="65088"/>
            <a:chOff x="3075" y="1110"/>
            <a:chExt cx="261" cy="57"/>
          </a:xfrm>
        </p:grpSpPr>
        <p:sp>
          <p:nvSpPr>
            <p:cNvPr id="38544" name="Arc 52"/>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5" name="Arc 53"/>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6" name="Arc 54"/>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3" name="Group 55"/>
          <p:cNvGrpSpPr>
            <a:grpSpLocks/>
          </p:cNvGrpSpPr>
          <p:nvPr/>
        </p:nvGrpSpPr>
        <p:grpSpPr bwMode="auto">
          <a:xfrm>
            <a:off x="3905250" y="1414463"/>
            <a:ext cx="349250" cy="87312"/>
            <a:chOff x="2460" y="891"/>
            <a:chExt cx="220" cy="55"/>
          </a:xfrm>
        </p:grpSpPr>
        <p:grpSp>
          <p:nvGrpSpPr>
            <p:cNvPr id="14" name="Group 56"/>
            <p:cNvGrpSpPr>
              <a:grpSpLocks/>
            </p:cNvGrpSpPr>
            <p:nvPr/>
          </p:nvGrpSpPr>
          <p:grpSpPr bwMode="auto">
            <a:xfrm rot="-385665">
              <a:off x="2460" y="894"/>
              <a:ext cx="124" cy="40"/>
              <a:chOff x="2830" y="1113"/>
              <a:chExt cx="262" cy="56"/>
            </a:xfrm>
          </p:grpSpPr>
          <p:sp>
            <p:nvSpPr>
              <p:cNvPr id="38541" name="Arc 57"/>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2" name="Arc 58"/>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3" name="Arc 59"/>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5" name="Group 60"/>
            <p:cNvGrpSpPr>
              <a:grpSpLocks/>
            </p:cNvGrpSpPr>
            <p:nvPr/>
          </p:nvGrpSpPr>
          <p:grpSpPr bwMode="auto">
            <a:xfrm rot="-385665">
              <a:off x="2556" y="905"/>
              <a:ext cx="124" cy="41"/>
              <a:chOff x="3005" y="1120"/>
              <a:chExt cx="261" cy="58"/>
            </a:xfrm>
          </p:grpSpPr>
          <p:sp>
            <p:nvSpPr>
              <p:cNvPr id="38538" name="Arc 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9" name="Arc 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40" name="Arc 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6" name="Group 64"/>
            <p:cNvGrpSpPr>
              <a:grpSpLocks/>
            </p:cNvGrpSpPr>
            <p:nvPr/>
          </p:nvGrpSpPr>
          <p:grpSpPr bwMode="auto">
            <a:xfrm rot="-385665">
              <a:off x="2467" y="900"/>
              <a:ext cx="124" cy="41"/>
              <a:chOff x="2844" y="1123"/>
              <a:chExt cx="260" cy="56"/>
            </a:xfrm>
          </p:grpSpPr>
          <p:sp>
            <p:nvSpPr>
              <p:cNvPr id="38535" name="Arc 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6" name="Arc 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7" name="Arc 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7" name="Group 68"/>
            <p:cNvGrpSpPr>
              <a:grpSpLocks/>
            </p:cNvGrpSpPr>
            <p:nvPr/>
          </p:nvGrpSpPr>
          <p:grpSpPr bwMode="auto">
            <a:xfrm rot="-385665">
              <a:off x="2503" y="891"/>
              <a:ext cx="122" cy="41"/>
              <a:chOff x="2920" y="1108"/>
              <a:chExt cx="259" cy="58"/>
            </a:xfrm>
          </p:grpSpPr>
          <p:sp>
            <p:nvSpPr>
              <p:cNvPr id="38532" name="Arc 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3" name="Arc 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34" name="Arc 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grpSp>
        <p:nvGrpSpPr>
          <p:cNvPr id="18" name="Group 72"/>
          <p:cNvGrpSpPr>
            <a:grpSpLocks/>
          </p:cNvGrpSpPr>
          <p:nvPr/>
        </p:nvGrpSpPr>
        <p:grpSpPr bwMode="auto">
          <a:xfrm rot="-385665">
            <a:off x="4225925" y="1411288"/>
            <a:ext cx="195263" cy="68262"/>
            <a:chOff x="3265" y="1129"/>
            <a:chExt cx="262" cy="59"/>
          </a:xfrm>
        </p:grpSpPr>
        <p:sp>
          <p:nvSpPr>
            <p:cNvPr id="38525" name="Arc 73"/>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6" name="Arc 74"/>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7" name="Arc 75"/>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19" name="Group 76"/>
          <p:cNvGrpSpPr>
            <a:grpSpLocks/>
          </p:cNvGrpSpPr>
          <p:nvPr/>
        </p:nvGrpSpPr>
        <p:grpSpPr bwMode="auto">
          <a:xfrm rot="-385665">
            <a:off x="3621088" y="1408113"/>
            <a:ext cx="195262" cy="61912"/>
            <a:chOff x="2497" y="1085"/>
            <a:chExt cx="261" cy="55"/>
          </a:xfrm>
        </p:grpSpPr>
        <p:sp>
          <p:nvSpPr>
            <p:cNvPr id="38522" name="Arc 77"/>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3" name="Arc 78"/>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4" name="Arc 79"/>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0" name="Group 80"/>
          <p:cNvGrpSpPr>
            <a:grpSpLocks/>
          </p:cNvGrpSpPr>
          <p:nvPr/>
        </p:nvGrpSpPr>
        <p:grpSpPr bwMode="auto">
          <a:xfrm rot="-385665">
            <a:off x="3759200" y="1398588"/>
            <a:ext cx="198438" cy="63500"/>
            <a:chOff x="2640" y="1086"/>
            <a:chExt cx="263" cy="56"/>
          </a:xfrm>
        </p:grpSpPr>
        <p:sp>
          <p:nvSpPr>
            <p:cNvPr id="38519" name="Arc 81"/>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0" name="Arc 82"/>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21" name="Arc 83"/>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1" name="Group 84"/>
          <p:cNvGrpSpPr>
            <a:grpSpLocks/>
          </p:cNvGrpSpPr>
          <p:nvPr/>
        </p:nvGrpSpPr>
        <p:grpSpPr bwMode="auto">
          <a:xfrm rot="-385665">
            <a:off x="3338513" y="1423988"/>
            <a:ext cx="204787" cy="74612"/>
            <a:chOff x="2053" y="1058"/>
            <a:chExt cx="274" cy="66"/>
          </a:xfrm>
        </p:grpSpPr>
        <p:sp>
          <p:nvSpPr>
            <p:cNvPr id="38516" name="Arc 85"/>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7" name="Arc 86"/>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8" name="Arc 87"/>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2" name="Group 88"/>
          <p:cNvGrpSpPr>
            <a:grpSpLocks/>
          </p:cNvGrpSpPr>
          <p:nvPr/>
        </p:nvGrpSpPr>
        <p:grpSpPr bwMode="auto">
          <a:xfrm rot="-385665">
            <a:off x="3244850" y="1406525"/>
            <a:ext cx="204788" cy="77788"/>
            <a:chOff x="1932" y="1036"/>
            <a:chExt cx="274" cy="68"/>
          </a:xfrm>
        </p:grpSpPr>
        <p:sp>
          <p:nvSpPr>
            <p:cNvPr id="38513" name="Arc 89"/>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4" name="Arc 90"/>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5" name="Arc 91"/>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3" name="Group 92"/>
          <p:cNvGrpSpPr>
            <a:grpSpLocks/>
          </p:cNvGrpSpPr>
          <p:nvPr/>
        </p:nvGrpSpPr>
        <p:grpSpPr bwMode="auto">
          <a:xfrm rot="-385665">
            <a:off x="3097213" y="1400175"/>
            <a:ext cx="203200" cy="76200"/>
            <a:chOff x="1729" y="1031"/>
            <a:chExt cx="273" cy="67"/>
          </a:xfrm>
        </p:grpSpPr>
        <p:sp>
          <p:nvSpPr>
            <p:cNvPr id="38510" name="Arc 93"/>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1" name="Arc 94"/>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12" name="Arc 95"/>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4" name="Group 96"/>
          <p:cNvGrpSpPr>
            <a:grpSpLocks/>
          </p:cNvGrpSpPr>
          <p:nvPr/>
        </p:nvGrpSpPr>
        <p:grpSpPr bwMode="auto">
          <a:xfrm rot="-385665">
            <a:off x="3113088" y="1408113"/>
            <a:ext cx="204787" cy="74612"/>
            <a:chOff x="1752" y="1038"/>
            <a:chExt cx="273" cy="66"/>
          </a:xfrm>
        </p:grpSpPr>
        <p:sp>
          <p:nvSpPr>
            <p:cNvPr id="38507" name="Arc 97"/>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8" name="Arc 98"/>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9" name="Arc 99"/>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5" name="Group 100"/>
          <p:cNvGrpSpPr>
            <a:grpSpLocks/>
          </p:cNvGrpSpPr>
          <p:nvPr/>
        </p:nvGrpSpPr>
        <p:grpSpPr bwMode="auto">
          <a:xfrm rot="-385665">
            <a:off x="3017838" y="1401763"/>
            <a:ext cx="203200" cy="77787"/>
            <a:chOff x="1625" y="1026"/>
            <a:chExt cx="273" cy="68"/>
          </a:xfrm>
        </p:grpSpPr>
        <p:sp>
          <p:nvSpPr>
            <p:cNvPr id="38504" name="Arc 101"/>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5" name="Arc 102"/>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6" name="Arc 103"/>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6" name="Group 104"/>
          <p:cNvGrpSpPr>
            <a:grpSpLocks/>
          </p:cNvGrpSpPr>
          <p:nvPr/>
        </p:nvGrpSpPr>
        <p:grpSpPr bwMode="auto">
          <a:xfrm rot="-385665">
            <a:off x="2938463" y="1403350"/>
            <a:ext cx="204787" cy="74613"/>
            <a:chOff x="1520" y="1021"/>
            <a:chExt cx="274" cy="66"/>
          </a:xfrm>
        </p:grpSpPr>
        <p:sp>
          <p:nvSpPr>
            <p:cNvPr id="38501" name="Arc 105"/>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2" name="Arc 106"/>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3" name="Arc 107"/>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7" name="Group 108"/>
          <p:cNvGrpSpPr>
            <a:grpSpLocks/>
          </p:cNvGrpSpPr>
          <p:nvPr/>
        </p:nvGrpSpPr>
        <p:grpSpPr bwMode="auto">
          <a:xfrm rot="-385665">
            <a:off x="3246438" y="1430338"/>
            <a:ext cx="201612" cy="77787"/>
            <a:chOff x="1928" y="1056"/>
            <a:chExt cx="271" cy="69"/>
          </a:xfrm>
        </p:grpSpPr>
        <p:sp>
          <p:nvSpPr>
            <p:cNvPr id="38498" name="Arc 109"/>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9" name="Arc 110"/>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500" name="Arc 111"/>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8" name="Group 112"/>
          <p:cNvGrpSpPr>
            <a:grpSpLocks/>
          </p:cNvGrpSpPr>
          <p:nvPr/>
        </p:nvGrpSpPr>
        <p:grpSpPr bwMode="auto">
          <a:xfrm rot="-385665">
            <a:off x="2703513" y="1400175"/>
            <a:ext cx="201612" cy="76200"/>
            <a:chOff x="1212" y="1001"/>
            <a:chExt cx="271" cy="67"/>
          </a:xfrm>
        </p:grpSpPr>
        <p:sp>
          <p:nvSpPr>
            <p:cNvPr id="38495" name="Arc 113"/>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6" name="Arc 114"/>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7" name="Arc 115"/>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29" name="Group 116"/>
          <p:cNvGrpSpPr>
            <a:grpSpLocks/>
          </p:cNvGrpSpPr>
          <p:nvPr/>
        </p:nvGrpSpPr>
        <p:grpSpPr bwMode="auto">
          <a:xfrm rot="-385665">
            <a:off x="2606675" y="1398588"/>
            <a:ext cx="203200" cy="76200"/>
            <a:chOff x="1084" y="991"/>
            <a:chExt cx="273" cy="67"/>
          </a:xfrm>
        </p:grpSpPr>
        <p:sp>
          <p:nvSpPr>
            <p:cNvPr id="38492" name="Arc 117"/>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3" name="Arc 118"/>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4" name="Arc 119"/>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0" name="Group 120"/>
          <p:cNvGrpSpPr>
            <a:grpSpLocks/>
          </p:cNvGrpSpPr>
          <p:nvPr/>
        </p:nvGrpSpPr>
        <p:grpSpPr bwMode="auto">
          <a:xfrm rot="-385665">
            <a:off x="2768600" y="1416050"/>
            <a:ext cx="203200" cy="74613"/>
            <a:chOff x="1300" y="1012"/>
            <a:chExt cx="272" cy="65"/>
          </a:xfrm>
        </p:grpSpPr>
        <p:sp>
          <p:nvSpPr>
            <p:cNvPr id="38489" name="Arc 121"/>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0" name="Arc 122"/>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91" name="Arc 123"/>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1" name="Group 124"/>
          <p:cNvGrpSpPr>
            <a:grpSpLocks/>
          </p:cNvGrpSpPr>
          <p:nvPr/>
        </p:nvGrpSpPr>
        <p:grpSpPr bwMode="auto">
          <a:xfrm rot="-385665">
            <a:off x="2505075" y="1393825"/>
            <a:ext cx="206375" cy="73025"/>
            <a:chOff x="952" y="980"/>
            <a:chExt cx="273" cy="65"/>
          </a:xfrm>
        </p:grpSpPr>
        <p:sp>
          <p:nvSpPr>
            <p:cNvPr id="38486" name="Arc 125"/>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7" name="Arc 126"/>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8" name="Arc 127"/>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28" name="Group 128"/>
          <p:cNvGrpSpPr>
            <a:grpSpLocks/>
          </p:cNvGrpSpPr>
          <p:nvPr/>
        </p:nvGrpSpPr>
        <p:grpSpPr bwMode="auto">
          <a:xfrm rot="-385665">
            <a:off x="2867025" y="1416050"/>
            <a:ext cx="204788" cy="76200"/>
            <a:chOff x="1429" y="1017"/>
            <a:chExt cx="274" cy="68"/>
          </a:xfrm>
        </p:grpSpPr>
        <p:sp>
          <p:nvSpPr>
            <p:cNvPr id="38483" name="Arc 129"/>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4" name="Arc 130"/>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85" name="Arc 131"/>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29" name="Group 132"/>
          <p:cNvGrpSpPr>
            <a:grpSpLocks/>
          </p:cNvGrpSpPr>
          <p:nvPr/>
        </p:nvGrpSpPr>
        <p:grpSpPr bwMode="auto">
          <a:xfrm rot="-385665">
            <a:off x="2384425" y="1373188"/>
            <a:ext cx="201613" cy="76200"/>
            <a:chOff x="707" y="957"/>
            <a:chExt cx="269" cy="68"/>
          </a:xfrm>
        </p:grpSpPr>
        <p:sp>
          <p:nvSpPr>
            <p:cNvPr id="38480" name="Arc 133"/>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81" name="Arc 134"/>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82" name="Arc 135"/>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30" name="Group 136"/>
          <p:cNvGrpSpPr>
            <a:grpSpLocks/>
          </p:cNvGrpSpPr>
          <p:nvPr/>
        </p:nvGrpSpPr>
        <p:grpSpPr bwMode="auto">
          <a:xfrm rot="-385665">
            <a:off x="2419350" y="1387475"/>
            <a:ext cx="204788" cy="77788"/>
            <a:chOff x="828" y="967"/>
            <a:chExt cx="270" cy="68"/>
          </a:xfrm>
        </p:grpSpPr>
        <p:sp>
          <p:nvSpPr>
            <p:cNvPr id="38477" name="Arc 137"/>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8" name="Arc 138"/>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9" name="Arc 139"/>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31" name="Group 140"/>
          <p:cNvGrpSpPr>
            <a:grpSpLocks/>
          </p:cNvGrpSpPr>
          <p:nvPr/>
        </p:nvGrpSpPr>
        <p:grpSpPr bwMode="auto">
          <a:xfrm rot="-385665">
            <a:off x="2284413" y="1366838"/>
            <a:ext cx="204787" cy="76200"/>
            <a:chOff x="578" y="951"/>
            <a:chExt cx="274" cy="66"/>
          </a:xfrm>
        </p:grpSpPr>
        <p:sp>
          <p:nvSpPr>
            <p:cNvPr id="38474" name="Arc 141"/>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5" name="Arc 142"/>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6" name="Arc 143"/>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77" name="Group 144"/>
          <p:cNvGrpSpPr>
            <a:grpSpLocks/>
          </p:cNvGrpSpPr>
          <p:nvPr/>
        </p:nvGrpSpPr>
        <p:grpSpPr bwMode="auto">
          <a:xfrm rot="-385665">
            <a:off x="2355850" y="1373188"/>
            <a:ext cx="204788" cy="76200"/>
            <a:chOff x="669" y="956"/>
            <a:chExt cx="272" cy="66"/>
          </a:xfrm>
        </p:grpSpPr>
        <p:sp>
          <p:nvSpPr>
            <p:cNvPr id="38471" name="Arc 145"/>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2" name="Arc 146"/>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73" name="Arc 147"/>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578" name="Group 148"/>
          <p:cNvGrpSpPr>
            <a:grpSpLocks/>
          </p:cNvGrpSpPr>
          <p:nvPr/>
        </p:nvGrpSpPr>
        <p:grpSpPr bwMode="auto">
          <a:xfrm rot="-385665">
            <a:off x="2630488" y="1397000"/>
            <a:ext cx="203200" cy="76200"/>
            <a:chOff x="1115" y="992"/>
            <a:chExt cx="273" cy="67"/>
          </a:xfrm>
        </p:grpSpPr>
        <p:sp>
          <p:nvSpPr>
            <p:cNvPr id="38468" name="Arc 149"/>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9" name="Arc 150"/>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70" name="Arc 151"/>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79" name="Group 152"/>
          <p:cNvGrpSpPr>
            <a:grpSpLocks/>
          </p:cNvGrpSpPr>
          <p:nvPr/>
        </p:nvGrpSpPr>
        <p:grpSpPr bwMode="auto">
          <a:xfrm rot="-385665">
            <a:off x="3509963" y="1411288"/>
            <a:ext cx="206375" cy="74612"/>
            <a:chOff x="2285" y="1058"/>
            <a:chExt cx="274" cy="66"/>
          </a:xfrm>
        </p:grpSpPr>
        <p:sp>
          <p:nvSpPr>
            <p:cNvPr id="38465" name="Arc 153"/>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6" name="Arc 154"/>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7" name="Arc 155"/>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0" name="Group 156"/>
          <p:cNvGrpSpPr>
            <a:grpSpLocks/>
          </p:cNvGrpSpPr>
          <p:nvPr/>
        </p:nvGrpSpPr>
        <p:grpSpPr bwMode="auto">
          <a:xfrm rot="-385665">
            <a:off x="3419475" y="1392238"/>
            <a:ext cx="204788" cy="77787"/>
            <a:chOff x="2164" y="1036"/>
            <a:chExt cx="274" cy="68"/>
          </a:xfrm>
        </p:grpSpPr>
        <p:sp>
          <p:nvSpPr>
            <p:cNvPr id="38462" name="Arc 157"/>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3" name="Arc 158"/>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4" name="Arc 159"/>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1" name="Group 160"/>
          <p:cNvGrpSpPr>
            <a:grpSpLocks/>
          </p:cNvGrpSpPr>
          <p:nvPr/>
        </p:nvGrpSpPr>
        <p:grpSpPr bwMode="auto">
          <a:xfrm rot="-385665">
            <a:off x="3267075" y="1398588"/>
            <a:ext cx="203200" cy="76200"/>
            <a:chOff x="1961" y="1031"/>
            <a:chExt cx="273" cy="67"/>
          </a:xfrm>
        </p:grpSpPr>
        <p:sp>
          <p:nvSpPr>
            <p:cNvPr id="38459" name="Arc 161"/>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0" name="Arc 162"/>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61" name="Arc 163"/>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2" name="Group 164"/>
          <p:cNvGrpSpPr>
            <a:grpSpLocks/>
          </p:cNvGrpSpPr>
          <p:nvPr/>
        </p:nvGrpSpPr>
        <p:grpSpPr bwMode="auto">
          <a:xfrm rot="-385665">
            <a:off x="3282950" y="1406525"/>
            <a:ext cx="204788" cy="74613"/>
            <a:chOff x="1984" y="1038"/>
            <a:chExt cx="273" cy="66"/>
          </a:xfrm>
        </p:grpSpPr>
        <p:sp>
          <p:nvSpPr>
            <p:cNvPr id="38456" name="Arc 165"/>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7" name="Arc 166"/>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8" name="Arc 167"/>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3" name="Group 168"/>
          <p:cNvGrpSpPr>
            <a:grpSpLocks/>
          </p:cNvGrpSpPr>
          <p:nvPr/>
        </p:nvGrpSpPr>
        <p:grpSpPr bwMode="auto">
          <a:xfrm rot="-385665">
            <a:off x="3189288" y="1400175"/>
            <a:ext cx="203200" cy="77788"/>
            <a:chOff x="1857" y="1026"/>
            <a:chExt cx="273" cy="68"/>
          </a:xfrm>
        </p:grpSpPr>
        <p:sp>
          <p:nvSpPr>
            <p:cNvPr id="38453" name="Arc 169"/>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4" name="Arc 170"/>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5" name="Arc 171"/>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4" name="Group 172"/>
          <p:cNvGrpSpPr>
            <a:grpSpLocks/>
          </p:cNvGrpSpPr>
          <p:nvPr/>
        </p:nvGrpSpPr>
        <p:grpSpPr bwMode="auto">
          <a:xfrm rot="-385665">
            <a:off x="3113088" y="1387475"/>
            <a:ext cx="204787" cy="76200"/>
            <a:chOff x="1752" y="1021"/>
            <a:chExt cx="274" cy="66"/>
          </a:xfrm>
        </p:grpSpPr>
        <p:sp>
          <p:nvSpPr>
            <p:cNvPr id="38450" name="Arc 173"/>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1" name="Arc 174"/>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52" name="Arc 175"/>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5" name="Group 176"/>
          <p:cNvGrpSpPr>
            <a:grpSpLocks/>
          </p:cNvGrpSpPr>
          <p:nvPr/>
        </p:nvGrpSpPr>
        <p:grpSpPr bwMode="auto">
          <a:xfrm rot="-385665">
            <a:off x="3419475" y="1414463"/>
            <a:ext cx="201613" cy="79375"/>
            <a:chOff x="2160" y="1056"/>
            <a:chExt cx="271" cy="69"/>
          </a:xfrm>
        </p:grpSpPr>
        <p:sp>
          <p:nvSpPr>
            <p:cNvPr id="38447" name="Arc 177"/>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8" name="Arc 178"/>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9" name="Arc 179"/>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6" name="Group 180"/>
          <p:cNvGrpSpPr>
            <a:grpSpLocks/>
          </p:cNvGrpSpPr>
          <p:nvPr/>
        </p:nvGrpSpPr>
        <p:grpSpPr bwMode="auto">
          <a:xfrm rot="-385665">
            <a:off x="2876550" y="1395413"/>
            <a:ext cx="201613" cy="77787"/>
            <a:chOff x="1444" y="1001"/>
            <a:chExt cx="271" cy="67"/>
          </a:xfrm>
        </p:grpSpPr>
        <p:sp>
          <p:nvSpPr>
            <p:cNvPr id="38444" name="Arc 181"/>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5" name="Arc 182"/>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6" name="Arc 183"/>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7" name="Group 184"/>
          <p:cNvGrpSpPr>
            <a:grpSpLocks/>
          </p:cNvGrpSpPr>
          <p:nvPr/>
        </p:nvGrpSpPr>
        <p:grpSpPr bwMode="auto">
          <a:xfrm rot="-385665">
            <a:off x="2779713" y="1392238"/>
            <a:ext cx="203200" cy="76200"/>
            <a:chOff x="1316" y="991"/>
            <a:chExt cx="273" cy="67"/>
          </a:xfrm>
        </p:grpSpPr>
        <p:sp>
          <p:nvSpPr>
            <p:cNvPr id="38441" name="Arc 185"/>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2" name="Arc 186"/>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3" name="Arc 187"/>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8" name="Group 188"/>
          <p:cNvGrpSpPr>
            <a:grpSpLocks/>
          </p:cNvGrpSpPr>
          <p:nvPr/>
        </p:nvGrpSpPr>
        <p:grpSpPr bwMode="auto">
          <a:xfrm rot="-385665">
            <a:off x="2946400" y="1392238"/>
            <a:ext cx="203200" cy="73025"/>
            <a:chOff x="1532" y="1012"/>
            <a:chExt cx="272" cy="65"/>
          </a:xfrm>
        </p:grpSpPr>
        <p:sp>
          <p:nvSpPr>
            <p:cNvPr id="38438" name="Arc 189"/>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9" name="Arc 190"/>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40" name="Arc 191"/>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89" name="Group 192"/>
          <p:cNvGrpSpPr>
            <a:grpSpLocks/>
          </p:cNvGrpSpPr>
          <p:nvPr/>
        </p:nvGrpSpPr>
        <p:grpSpPr bwMode="auto">
          <a:xfrm rot="-385665">
            <a:off x="2678113" y="1377950"/>
            <a:ext cx="204787" cy="74613"/>
            <a:chOff x="1184" y="980"/>
            <a:chExt cx="273" cy="65"/>
          </a:xfrm>
        </p:grpSpPr>
        <p:sp>
          <p:nvSpPr>
            <p:cNvPr id="38435" name="Arc 193"/>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6" name="Arc 194"/>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7" name="Arc 195"/>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90" name="Group 196"/>
          <p:cNvGrpSpPr>
            <a:grpSpLocks/>
          </p:cNvGrpSpPr>
          <p:nvPr/>
        </p:nvGrpSpPr>
        <p:grpSpPr bwMode="auto">
          <a:xfrm rot="-385665">
            <a:off x="3043238" y="1389063"/>
            <a:ext cx="206375" cy="77787"/>
            <a:chOff x="1661" y="1017"/>
            <a:chExt cx="274" cy="68"/>
          </a:xfrm>
        </p:grpSpPr>
        <p:sp>
          <p:nvSpPr>
            <p:cNvPr id="38432" name="Arc 197"/>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3" name="Arc 198"/>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4" name="Arc 199"/>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591" name="Group 200"/>
          <p:cNvGrpSpPr>
            <a:grpSpLocks/>
          </p:cNvGrpSpPr>
          <p:nvPr/>
        </p:nvGrpSpPr>
        <p:grpSpPr bwMode="auto">
          <a:xfrm rot="-385665">
            <a:off x="2490788" y="1368425"/>
            <a:ext cx="203200" cy="77788"/>
            <a:chOff x="939" y="957"/>
            <a:chExt cx="269" cy="68"/>
          </a:xfrm>
        </p:grpSpPr>
        <p:sp>
          <p:nvSpPr>
            <p:cNvPr id="38429" name="Arc 201"/>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0" name="Arc 202"/>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31" name="Arc 203"/>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888" name="Group 204"/>
          <p:cNvGrpSpPr>
            <a:grpSpLocks/>
          </p:cNvGrpSpPr>
          <p:nvPr/>
        </p:nvGrpSpPr>
        <p:grpSpPr bwMode="auto">
          <a:xfrm rot="-385665">
            <a:off x="2582863" y="1371600"/>
            <a:ext cx="204787" cy="77788"/>
            <a:chOff x="1060" y="967"/>
            <a:chExt cx="270" cy="68"/>
          </a:xfrm>
        </p:grpSpPr>
        <p:sp>
          <p:nvSpPr>
            <p:cNvPr id="38426" name="Arc 205"/>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7" name="Arc 206"/>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8" name="Arc 207"/>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889" name="Group 208"/>
          <p:cNvGrpSpPr>
            <a:grpSpLocks/>
          </p:cNvGrpSpPr>
          <p:nvPr/>
        </p:nvGrpSpPr>
        <p:grpSpPr bwMode="auto">
          <a:xfrm rot="-385665">
            <a:off x="2395538" y="1376363"/>
            <a:ext cx="204787" cy="76200"/>
            <a:chOff x="810" y="951"/>
            <a:chExt cx="274" cy="66"/>
          </a:xfrm>
        </p:grpSpPr>
        <p:sp>
          <p:nvSpPr>
            <p:cNvPr id="38423" name="Arc 209"/>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24" name="Arc 210"/>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425" name="Arc 211"/>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899" name="Group 212"/>
          <p:cNvGrpSpPr>
            <a:grpSpLocks/>
          </p:cNvGrpSpPr>
          <p:nvPr/>
        </p:nvGrpSpPr>
        <p:grpSpPr bwMode="auto">
          <a:xfrm rot="-385665">
            <a:off x="2463800" y="1368425"/>
            <a:ext cx="203200" cy="74613"/>
            <a:chOff x="901" y="956"/>
            <a:chExt cx="272" cy="66"/>
          </a:xfrm>
        </p:grpSpPr>
        <p:sp>
          <p:nvSpPr>
            <p:cNvPr id="38420" name="Arc 213"/>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1" name="Arc 214"/>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22" name="Arc 215"/>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0" name="Group 216"/>
          <p:cNvGrpSpPr>
            <a:grpSpLocks/>
          </p:cNvGrpSpPr>
          <p:nvPr/>
        </p:nvGrpSpPr>
        <p:grpSpPr bwMode="auto">
          <a:xfrm rot="-385665">
            <a:off x="2801938" y="1392238"/>
            <a:ext cx="204787" cy="76200"/>
            <a:chOff x="1347" y="992"/>
            <a:chExt cx="273" cy="67"/>
          </a:xfrm>
        </p:grpSpPr>
        <p:sp>
          <p:nvSpPr>
            <p:cNvPr id="38417" name="Arc 217"/>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8" name="Arc 218"/>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9" name="Arc 219"/>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48" name="Arc 220"/>
          <p:cNvSpPr>
            <a:spLocks noChangeAspect="1"/>
          </p:cNvSpPr>
          <p:nvPr/>
        </p:nvSpPr>
        <p:spPr bwMode="auto">
          <a:xfrm rot="-120000">
            <a:off x="5016500" y="13684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49" name="Arc 221"/>
          <p:cNvSpPr>
            <a:spLocks noChangeAspect="1"/>
          </p:cNvSpPr>
          <p:nvPr/>
        </p:nvSpPr>
        <p:spPr bwMode="auto">
          <a:xfrm rot="-120000">
            <a:off x="5148263" y="13890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01" name="Group 222"/>
          <p:cNvGrpSpPr>
            <a:grpSpLocks noChangeAspect="1"/>
          </p:cNvGrpSpPr>
          <p:nvPr/>
        </p:nvGrpSpPr>
        <p:grpSpPr bwMode="auto">
          <a:xfrm>
            <a:off x="5192713" y="1373188"/>
            <a:ext cx="74612" cy="217487"/>
            <a:chOff x="4579" y="1161"/>
            <a:chExt cx="94" cy="274"/>
          </a:xfrm>
        </p:grpSpPr>
        <p:sp>
          <p:nvSpPr>
            <p:cNvPr id="38414" name="Arc 223"/>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5" name="Arc 224"/>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6" name="Arc 225"/>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51" name="Arc 226"/>
          <p:cNvSpPr>
            <a:spLocks noChangeAspect="1"/>
          </p:cNvSpPr>
          <p:nvPr/>
        </p:nvSpPr>
        <p:spPr bwMode="auto">
          <a:xfrm rot="-120000">
            <a:off x="4830763" y="13700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52" name="Arc 227"/>
          <p:cNvSpPr>
            <a:spLocks noChangeAspect="1"/>
          </p:cNvSpPr>
          <p:nvPr/>
        </p:nvSpPr>
        <p:spPr bwMode="auto">
          <a:xfrm rot="-120000">
            <a:off x="4806950" y="14128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02" name="Group 228"/>
          <p:cNvGrpSpPr>
            <a:grpSpLocks noChangeAspect="1"/>
          </p:cNvGrpSpPr>
          <p:nvPr/>
        </p:nvGrpSpPr>
        <p:grpSpPr bwMode="auto">
          <a:xfrm>
            <a:off x="5172075" y="1387475"/>
            <a:ext cx="74613" cy="217488"/>
            <a:chOff x="4553" y="1211"/>
            <a:chExt cx="94" cy="274"/>
          </a:xfrm>
        </p:grpSpPr>
        <p:sp>
          <p:nvSpPr>
            <p:cNvPr id="38411" name="Arc 229"/>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2" name="Arc 230"/>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3" name="Arc 231"/>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3" name="Group 232"/>
          <p:cNvGrpSpPr>
            <a:grpSpLocks noChangeAspect="1"/>
          </p:cNvGrpSpPr>
          <p:nvPr/>
        </p:nvGrpSpPr>
        <p:grpSpPr bwMode="auto">
          <a:xfrm>
            <a:off x="5143500" y="1343025"/>
            <a:ext cx="74613" cy="217488"/>
            <a:chOff x="4516" y="1156"/>
            <a:chExt cx="94" cy="273"/>
          </a:xfrm>
        </p:grpSpPr>
        <p:sp>
          <p:nvSpPr>
            <p:cNvPr id="38408" name="Arc 233"/>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9" name="Arc 234"/>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10" name="Arc 235"/>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4" name="Group 236"/>
          <p:cNvGrpSpPr>
            <a:grpSpLocks noChangeAspect="1"/>
          </p:cNvGrpSpPr>
          <p:nvPr/>
        </p:nvGrpSpPr>
        <p:grpSpPr bwMode="auto">
          <a:xfrm>
            <a:off x="5245100" y="1392238"/>
            <a:ext cx="76200" cy="219075"/>
            <a:chOff x="4645" y="1217"/>
            <a:chExt cx="95" cy="277"/>
          </a:xfrm>
        </p:grpSpPr>
        <p:sp>
          <p:nvSpPr>
            <p:cNvPr id="38405" name="Arc 237"/>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6" name="Arc 238"/>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7" name="Arc 239"/>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5" name="Group 240"/>
          <p:cNvGrpSpPr>
            <a:grpSpLocks noChangeAspect="1"/>
          </p:cNvGrpSpPr>
          <p:nvPr/>
        </p:nvGrpSpPr>
        <p:grpSpPr bwMode="auto">
          <a:xfrm>
            <a:off x="5118100" y="1341438"/>
            <a:ext cx="74613" cy="215900"/>
            <a:chOff x="4485" y="1154"/>
            <a:chExt cx="93" cy="272"/>
          </a:xfrm>
        </p:grpSpPr>
        <p:sp>
          <p:nvSpPr>
            <p:cNvPr id="38402" name="Arc 241"/>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3" name="Arc 242"/>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4" name="Arc 243"/>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6" name="Group 244"/>
          <p:cNvGrpSpPr>
            <a:grpSpLocks noChangeAspect="1"/>
          </p:cNvGrpSpPr>
          <p:nvPr/>
        </p:nvGrpSpPr>
        <p:grpSpPr bwMode="auto">
          <a:xfrm>
            <a:off x="5087938" y="1333500"/>
            <a:ext cx="73025" cy="217488"/>
            <a:chOff x="4451" y="1096"/>
            <a:chExt cx="92" cy="273"/>
          </a:xfrm>
        </p:grpSpPr>
        <p:sp>
          <p:nvSpPr>
            <p:cNvPr id="38399" name="Arc 245"/>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0" name="Arc 246"/>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401" name="Arc 247"/>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58" name="Arc 248"/>
          <p:cNvSpPr>
            <a:spLocks noChangeAspect="1"/>
          </p:cNvSpPr>
          <p:nvPr/>
        </p:nvSpPr>
        <p:spPr bwMode="auto">
          <a:xfrm rot="-120000">
            <a:off x="5035550" y="13589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07" name="Group 249"/>
          <p:cNvGrpSpPr>
            <a:grpSpLocks noChangeAspect="1"/>
          </p:cNvGrpSpPr>
          <p:nvPr/>
        </p:nvGrpSpPr>
        <p:grpSpPr bwMode="auto">
          <a:xfrm>
            <a:off x="5062538" y="1331913"/>
            <a:ext cx="74612" cy="215900"/>
            <a:chOff x="4419" y="1093"/>
            <a:chExt cx="93" cy="273"/>
          </a:xfrm>
        </p:grpSpPr>
        <p:sp>
          <p:nvSpPr>
            <p:cNvPr id="38396" name="Arc 250"/>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7" name="Arc 251"/>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8" name="Arc 252"/>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8" name="Group 253"/>
          <p:cNvGrpSpPr>
            <a:grpSpLocks noChangeAspect="1"/>
          </p:cNvGrpSpPr>
          <p:nvPr/>
        </p:nvGrpSpPr>
        <p:grpSpPr bwMode="auto">
          <a:xfrm>
            <a:off x="5029200" y="1368425"/>
            <a:ext cx="73025" cy="215900"/>
            <a:chOff x="4356" y="1087"/>
            <a:chExt cx="92" cy="272"/>
          </a:xfrm>
        </p:grpSpPr>
        <p:sp>
          <p:nvSpPr>
            <p:cNvPr id="38393" name="Arc 254"/>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4" name="Arc 255"/>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5" name="Arc 256"/>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09" name="Group 257"/>
          <p:cNvGrpSpPr>
            <a:grpSpLocks noChangeAspect="1"/>
          </p:cNvGrpSpPr>
          <p:nvPr/>
        </p:nvGrpSpPr>
        <p:grpSpPr bwMode="auto">
          <a:xfrm>
            <a:off x="5218113" y="1392238"/>
            <a:ext cx="74612" cy="217487"/>
            <a:chOff x="4611" y="1217"/>
            <a:chExt cx="93" cy="274"/>
          </a:xfrm>
        </p:grpSpPr>
        <p:sp>
          <p:nvSpPr>
            <p:cNvPr id="38390" name="Arc 258"/>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1" name="Arc 259"/>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92" name="Arc 260"/>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62" name="Arc 261"/>
          <p:cNvSpPr>
            <a:spLocks noChangeAspect="1"/>
          </p:cNvSpPr>
          <p:nvPr/>
        </p:nvSpPr>
        <p:spPr bwMode="auto">
          <a:xfrm rot="-450511">
            <a:off x="4733925" y="13303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63" name="Arc 262"/>
          <p:cNvSpPr>
            <a:spLocks noChangeAspect="1"/>
          </p:cNvSpPr>
          <p:nvPr/>
        </p:nvSpPr>
        <p:spPr bwMode="auto">
          <a:xfrm rot="-450511">
            <a:off x="4870450" y="13858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10" name="Group 263"/>
          <p:cNvGrpSpPr>
            <a:grpSpLocks noChangeAspect="1"/>
          </p:cNvGrpSpPr>
          <p:nvPr/>
        </p:nvGrpSpPr>
        <p:grpSpPr bwMode="auto">
          <a:xfrm rot="-390511">
            <a:off x="4919663" y="1347788"/>
            <a:ext cx="82550" cy="161925"/>
            <a:chOff x="4362" y="1124"/>
            <a:chExt cx="104" cy="204"/>
          </a:xfrm>
        </p:grpSpPr>
        <p:sp>
          <p:nvSpPr>
            <p:cNvPr id="38387" name="Arc 264"/>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8" name="Arc 265"/>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9" name="Arc 266"/>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65" name="Arc 267"/>
          <p:cNvSpPr>
            <a:spLocks noChangeAspect="1"/>
          </p:cNvSpPr>
          <p:nvPr/>
        </p:nvSpPr>
        <p:spPr bwMode="auto">
          <a:xfrm rot="-450511">
            <a:off x="4706938" y="13350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7966" name="Arc 268"/>
          <p:cNvSpPr>
            <a:spLocks noChangeAspect="1"/>
          </p:cNvSpPr>
          <p:nvPr/>
        </p:nvSpPr>
        <p:spPr bwMode="auto">
          <a:xfrm rot="-450511">
            <a:off x="4703763" y="13319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11" name="Group 269"/>
          <p:cNvGrpSpPr>
            <a:grpSpLocks noChangeAspect="1"/>
          </p:cNvGrpSpPr>
          <p:nvPr/>
        </p:nvGrpSpPr>
        <p:grpSpPr bwMode="auto">
          <a:xfrm rot="-390511">
            <a:off x="4897438" y="1382713"/>
            <a:ext cx="82550" cy="161925"/>
            <a:chOff x="4328" y="1166"/>
            <a:chExt cx="103" cy="205"/>
          </a:xfrm>
        </p:grpSpPr>
        <p:sp>
          <p:nvSpPr>
            <p:cNvPr id="38384" name="Arc 270"/>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5" name="Arc 271"/>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6" name="Arc 272"/>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2" name="Group 273"/>
          <p:cNvGrpSpPr>
            <a:grpSpLocks noChangeAspect="1"/>
          </p:cNvGrpSpPr>
          <p:nvPr/>
        </p:nvGrpSpPr>
        <p:grpSpPr bwMode="auto">
          <a:xfrm rot="-390511">
            <a:off x="4865688" y="1352550"/>
            <a:ext cx="80962" cy="163513"/>
            <a:chOff x="4294" y="1125"/>
            <a:chExt cx="102" cy="205"/>
          </a:xfrm>
        </p:grpSpPr>
        <p:sp>
          <p:nvSpPr>
            <p:cNvPr id="38381" name="Arc 274"/>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2" name="Arc 275"/>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3" name="Arc 276"/>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3" name="Group 277"/>
          <p:cNvGrpSpPr>
            <a:grpSpLocks noChangeAspect="1"/>
          </p:cNvGrpSpPr>
          <p:nvPr/>
        </p:nvGrpSpPr>
        <p:grpSpPr bwMode="auto">
          <a:xfrm rot="-390511">
            <a:off x="4978400" y="1370013"/>
            <a:ext cx="80963" cy="163512"/>
            <a:chOff x="4431" y="1163"/>
            <a:chExt cx="102" cy="205"/>
          </a:xfrm>
        </p:grpSpPr>
        <p:sp>
          <p:nvSpPr>
            <p:cNvPr id="38378" name="Arc 278"/>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9" name="Arc 279"/>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80" name="Arc 280"/>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4" name="Group 281"/>
          <p:cNvGrpSpPr>
            <a:grpSpLocks noChangeAspect="1"/>
          </p:cNvGrpSpPr>
          <p:nvPr/>
        </p:nvGrpSpPr>
        <p:grpSpPr bwMode="auto">
          <a:xfrm rot="-390511">
            <a:off x="4840288" y="1357313"/>
            <a:ext cx="80962" cy="161925"/>
            <a:chOff x="4259" y="1126"/>
            <a:chExt cx="102" cy="205"/>
          </a:xfrm>
        </p:grpSpPr>
        <p:sp>
          <p:nvSpPr>
            <p:cNvPr id="38375" name="Arc 282"/>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6" name="Arc 283"/>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7" name="Arc 284"/>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5" name="Group 285"/>
          <p:cNvGrpSpPr>
            <a:grpSpLocks noChangeAspect="1"/>
          </p:cNvGrpSpPr>
          <p:nvPr/>
        </p:nvGrpSpPr>
        <p:grpSpPr bwMode="auto">
          <a:xfrm rot="-390511">
            <a:off x="4791075" y="1352550"/>
            <a:ext cx="82550" cy="161925"/>
            <a:chOff x="4224" y="1086"/>
            <a:chExt cx="103" cy="205"/>
          </a:xfrm>
        </p:grpSpPr>
        <p:sp>
          <p:nvSpPr>
            <p:cNvPr id="38372" name="Arc 286"/>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3" name="Arc 287"/>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4" name="Arc 288"/>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72" name="Arc 289"/>
          <p:cNvSpPr>
            <a:spLocks noChangeAspect="1"/>
          </p:cNvSpPr>
          <p:nvPr/>
        </p:nvSpPr>
        <p:spPr bwMode="auto">
          <a:xfrm rot="-450511">
            <a:off x="4737100" y="13589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7916" name="Group 290"/>
          <p:cNvGrpSpPr>
            <a:grpSpLocks noChangeAspect="1"/>
          </p:cNvGrpSpPr>
          <p:nvPr/>
        </p:nvGrpSpPr>
        <p:grpSpPr bwMode="auto">
          <a:xfrm rot="-390511">
            <a:off x="4767263" y="1355725"/>
            <a:ext cx="80962" cy="161925"/>
            <a:chOff x="4192" y="1089"/>
            <a:chExt cx="102" cy="204"/>
          </a:xfrm>
        </p:grpSpPr>
        <p:sp>
          <p:nvSpPr>
            <p:cNvPr id="38369" name="Arc 291"/>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0" name="Arc 292"/>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71" name="Arc 293"/>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7" name="Group 294"/>
          <p:cNvGrpSpPr>
            <a:grpSpLocks noChangeAspect="1"/>
          </p:cNvGrpSpPr>
          <p:nvPr/>
        </p:nvGrpSpPr>
        <p:grpSpPr bwMode="auto">
          <a:xfrm rot="-390511">
            <a:off x="4713288" y="1362075"/>
            <a:ext cx="80962" cy="161925"/>
            <a:chOff x="4123" y="1089"/>
            <a:chExt cx="102" cy="204"/>
          </a:xfrm>
        </p:grpSpPr>
        <p:sp>
          <p:nvSpPr>
            <p:cNvPr id="38366" name="Arc 295"/>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7" name="Arc 296"/>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8" name="Arc 297"/>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18" name="Group 298"/>
          <p:cNvGrpSpPr>
            <a:grpSpLocks noChangeAspect="1"/>
          </p:cNvGrpSpPr>
          <p:nvPr/>
        </p:nvGrpSpPr>
        <p:grpSpPr bwMode="auto">
          <a:xfrm rot="-390511">
            <a:off x="4945063" y="1376363"/>
            <a:ext cx="82550" cy="161925"/>
            <a:chOff x="4390" y="1165"/>
            <a:chExt cx="104" cy="203"/>
          </a:xfrm>
        </p:grpSpPr>
        <p:sp>
          <p:nvSpPr>
            <p:cNvPr id="38363" name="Arc 299"/>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4" name="Arc 300"/>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5" name="Arc 301"/>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7976" name="Freeform 302" descr="25%"/>
          <p:cNvSpPr>
            <a:spLocks noChangeAspect="1"/>
          </p:cNvSpPr>
          <p:nvPr/>
        </p:nvSpPr>
        <p:spPr bwMode="auto">
          <a:xfrm>
            <a:off x="1514475" y="6937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endParaRPr lang="en-US" sz="1800"/>
          </a:p>
        </p:txBody>
      </p:sp>
      <p:sp>
        <p:nvSpPr>
          <p:cNvPr id="37977" name="Text Box 303"/>
          <p:cNvSpPr txBox="1">
            <a:spLocks noChangeArrowheads="1"/>
          </p:cNvSpPr>
          <p:nvPr/>
        </p:nvSpPr>
        <p:spPr bwMode="auto">
          <a:xfrm>
            <a:off x="2768600" y="1008063"/>
            <a:ext cx="1957388" cy="336550"/>
          </a:xfrm>
          <a:prstGeom prst="rect">
            <a:avLst/>
          </a:prstGeom>
          <a:noFill/>
          <a:ln w="12700">
            <a:noFill/>
            <a:miter lim="800000"/>
            <a:headEnd/>
            <a:tailEnd/>
          </a:ln>
        </p:spPr>
        <p:txBody>
          <a:bodyPr wrap="none">
            <a:spAutoFit/>
          </a:bodyPr>
          <a:lstStyle/>
          <a:p>
            <a:pPr eaLnBrk="0" hangingPunct="0"/>
            <a:r>
              <a:rPr lang="en-US" sz="1600" b="1"/>
              <a:t>backbarrier marsh</a:t>
            </a:r>
          </a:p>
        </p:txBody>
      </p:sp>
      <p:sp>
        <p:nvSpPr>
          <p:cNvPr id="37978" name="Text Box 304"/>
          <p:cNvSpPr txBox="1">
            <a:spLocks noChangeArrowheads="1"/>
          </p:cNvSpPr>
          <p:nvPr/>
        </p:nvSpPr>
        <p:spPr bwMode="auto">
          <a:xfrm>
            <a:off x="6416675" y="1166813"/>
            <a:ext cx="849313" cy="336550"/>
          </a:xfrm>
          <a:prstGeom prst="rect">
            <a:avLst/>
          </a:prstGeom>
          <a:noFill/>
          <a:ln w="12700">
            <a:noFill/>
            <a:miter lim="800000"/>
            <a:headEnd/>
            <a:tailEnd/>
          </a:ln>
        </p:spPr>
        <p:txBody>
          <a:bodyPr wrap="none">
            <a:spAutoFit/>
          </a:bodyPr>
          <a:lstStyle/>
          <a:p>
            <a:pPr eaLnBrk="0" hangingPunct="0"/>
            <a:r>
              <a:rPr lang="en-US" sz="1600" b="1"/>
              <a:t>lagoon</a:t>
            </a:r>
          </a:p>
        </p:txBody>
      </p:sp>
      <p:sp>
        <p:nvSpPr>
          <p:cNvPr id="37979" name="Text Box 305"/>
          <p:cNvSpPr txBox="1">
            <a:spLocks noChangeAspect="1" noChangeArrowheads="1"/>
          </p:cNvSpPr>
          <p:nvPr/>
        </p:nvSpPr>
        <p:spPr bwMode="auto">
          <a:xfrm>
            <a:off x="1620838" y="3652838"/>
            <a:ext cx="1250950" cy="300037"/>
          </a:xfrm>
          <a:prstGeom prst="rect">
            <a:avLst/>
          </a:prstGeom>
          <a:noFill/>
          <a:ln w="12700">
            <a:noFill/>
            <a:miter lim="800000"/>
            <a:headEnd/>
            <a:tailEnd/>
          </a:ln>
        </p:spPr>
        <p:txBody>
          <a:bodyPr wrap="none" lIns="101882" tIns="50941" rIns="101882" bIns="50941">
            <a:spAutoFit/>
          </a:bodyPr>
          <a:lstStyle/>
          <a:p>
            <a:pPr defTabSz="1019175" eaLnBrk="0" hangingPunct="0"/>
            <a:r>
              <a:rPr lang="en-US" sz="1300" b="1"/>
              <a:t>barrier beach</a:t>
            </a:r>
          </a:p>
        </p:txBody>
      </p:sp>
      <p:sp>
        <p:nvSpPr>
          <p:cNvPr id="37980" name="Freeform 306" descr="25%"/>
          <p:cNvSpPr>
            <a:spLocks noChangeAspect="1"/>
          </p:cNvSpPr>
          <p:nvPr/>
        </p:nvSpPr>
        <p:spPr bwMode="auto">
          <a:xfrm>
            <a:off x="368300" y="4679950"/>
            <a:ext cx="5842000" cy="1628775"/>
          </a:xfrm>
          <a:custGeom>
            <a:avLst/>
            <a:gdLst>
              <a:gd name="T0" fmla="*/ 2147483647 w 3680"/>
              <a:gd name="T1" fmla="*/ 2147483647 h 1026"/>
              <a:gd name="T2" fmla="*/ 2147483647 w 3680"/>
              <a:gd name="T3" fmla="*/ 2147483647 h 1026"/>
              <a:gd name="T4" fmla="*/ 2147483647 w 3680"/>
              <a:gd name="T5" fmla="*/ 0 h 1026"/>
              <a:gd name="T6" fmla="*/ 2147483647 w 3680"/>
              <a:gd name="T7" fmla="*/ 2147483647 h 1026"/>
              <a:gd name="T8" fmla="*/ 2147483647 w 3680"/>
              <a:gd name="T9" fmla="*/ 2147483647 h 1026"/>
              <a:gd name="T10" fmla="*/ 2147483647 w 3680"/>
              <a:gd name="T11" fmla="*/ 2147483647 h 1026"/>
              <a:gd name="T12" fmla="*/ 2147483647 w 3680"/>
              <a:gd name="T13" fmla="*/ 2147483647 h 1026"/>
              <a:gd name="T14" fmla="*/ 2147483647 w 3680"/>
              <a:gd name="T15" fmla="*/ 2147483647 h 1026"/>
              <a:gd name="T16" fmla="*/ 2147483647 w 3680"/>
              <a:gd name="T17" fmla="*/ 2147483647 h 1026"/>
              <a:gd name="T18" fmla="*/ 2147483647 w 3680"/>
              <a:gd name="T19" fmla="*/ 2147483647 h 1026"/>
              <a:gd name="T20" fmla="*/ 2147483647 w 3680"/>
              <a:gd name="T21" fmla="*/ 2147483647 h 1026"/>
              <a:gd name="T22" fmla="*/ 2147483647 w 3680"/>
              <a:gd name="T23" fmla="*/ 2147483647 h 1026"/>
              <a:gd name="T24" fmla="*/ 2147483647 w 3680"/>
              <a:gd name="T25" fmla="*/ 2147483647 h 1026"/>
              <a:gd name="T26" fmla="*/ 2147483647 w 3680"/>
              <a:gd name="T27" fmla="*/ 2147483647 h 1026"/>
              <a:gd name="T28" fmla="*/ 2147483647 w 3680"/>
              <a:gd name="T29" fmla="*/ 2147483647 h 1026"/>
              <a:gd name="T30" fmla="*/ 2147483647 w 3680"/>
              <a:gd name="T31" fmla="*/ 2147483647 h 1026"/>
              <a:gd name="T32" fmla="*/ 2147483647 w 3680"/>
              <a:gd name="T33" fmla="*/ 2147483647 h 1026"/>
              <a:gd name="T34" fmla="*/ 2147483647 w 3680"/>
              <a:gd name="T35" fmla="*/ 2147483647 h 1026"/>
              <a:gd name="T36" fmla="*/ 2147483647 w 3680"/>
              <a:gd name="T37" fmla="*/ 2147483647 h 1026"/>
              <a:gd name="T38" fmla="*/ 2147483647 w 3680"/>
              <a:gd name="T39" fmla="*/ 2147483647 h 1026"/>
              <a:gd name="T40" fmla="*/ 2147483647 w 3680"/>
              <a:gd name="T41" fmla="*/ 2147483647 h 1026"/>
              <a:gd name="T42" fmla="*/ 2147483647 w 3680"/>
              <a:gd name="T43" fmla="*/ 2147483647 h 1026"/>
              <a:gd name="T44" fmla="*/ 2147483647 w 3680"/>
              <a:gd name="T45" fmla="*/ 2147483647 h 1026"/>
              <a:gd name="T46" fmla="*/ 2147483647 w 3680"/>
              <a:gd name="T47" fmla="*/ 2147483647 h 1026"/>
              <a:gd name="T48" fmla="*/ 2147483647 w 3680"/>
              <a:gd name="T49" fmla="*/ 2147483647 h 1026"/>
              <a:gd name="T50" fmla="*/ 2147483647 w 3680"/>
              <a:gd name="T51" fmla="*/ 2147483647 h 1026"/>
              <a:gd name="T52" fmla="*/ 2147483647 w 3680"/>
              <a:gd name="T53" fmla="*/ 2147483647 h 1026"/>
              <a:gd name="T54" fmla="*/ 2147483647 w 3680"/>
              <a:gd name="T55" fmla="*/ 2147483647 h 1026"/>
              <a:gd name="T56" fmla="*/ 2147483647 w 3680"/>
              <a:gd name="T57" fmla="*/ 2147483647 h 1026"/>
              <a:gd name="T58" fmla="*/ 2147483647 w 3680"/>
              <a:gd name="T59" fmla="*/ 2147483647 h 1026"/>
              <a:gd name="T60" fmla="*/ 2147483647 w 3680"/>
              <a:gd name="T61" fmla="*/ 2147483647 h 1026"/>
              <a:gd name="T62" fmla="*/ 2147483647 w 3680"/>
              <a:gd name="T63" fmla="*/ 2147483647 h 1026"/>
              <a:gd name="T64" fmla="*/ 2147483647 w 3680"/>
              <a:gd name="T65" fmla="*/ 2147483647 h 1026"/>
              <a:gd name="T66" fmla="*/ 2147483647 w 3680"/>
              <a:gd name="T67" fmla="*/ 2147483647 h 1026"/>
              <a:gd name="T68" fmla="*/ 2147483647 w 3680"/>
              <a:gd name="T69" fmla="*/ 2147483647 h 1026"/>
              <a:gd name="T70" fmla="*/ 2147483647 w 3680"/>
              <a:gd name="T71" fmla="*/ 2147483647 h 1026"/>
              <a:gd name="T72" fmla="*/ 2147483647 w 3680"/>
              <a:gd name="T73" fmla="*/ 2147483647 h 1026"/>
              <a:gd name="T74" fmla="*/ 2147483647 w 3680"/>
              <a:gd name="T75" fmla="*/ 2147483647 h 1026"/>
              <a:gd name="T76" fmla="*/ 2147483647 w 3680"/>
              <a:gd name="T77" fmla="*/ 2147483647 h 1026"/>
              <a:gd name="T78" fmla="*/ 2147483647 w 3680"/>
              <a:gd name="T79" fmla="*/ 2147483647 h 1026"/>
              <a:gd name="T80" fmla="*/ 2147483647 w 3680"/>
              <a:gd name="T81" fmla="*/ 2147483647 h 1026"/>
              <a:gd name="T82" fmla="*/ 2147483647 w 3680"/>
              <a:gd name="T83" fmla="*/ 2147483647 h 1026"/>
              <a:gd name="T84" fmla="*/ 2147483647 w 3680"/>
              <a:gd name="T85" fmla="*/ 2147483647 h 1026"/>
              <a:gd name="T86" fmla="*/ 2147483647 w 3680"/>
              <a:gd name="T87" fmla="*/ 2147483647 h 1026"/>
              <a:gd name="T88" fmla="*/ 2147483647 w 3680"/>
              <a:gd name="T89" fmla="*/ 2147483647 h 1026"/>
              <a:gd name="T90" fmla="*/ 2147483647 w 3680"/>
              <a:gd name="T91" fmla="*/ 2147483647 h 1026"/>
              <a:gd name="T92" fmla="*/ 2147483647 w 3680"/>
              <a:gd name="T93" fmla="*/ 2147483647 h 1026"/>
              <a:gd name="T94" fmla="*/ 2147483647 w 3680"/>
              <a:gd name="T95" fmla="*/ 2147483647 h 1026"/>
              <a:gd name="T96" fmla="*/ 0 w 3680"/>
              <a:gd name="T97" fmla="*/ 2147483647 h 1026"/>
              <a:gd name="T98" fmla="*/ 2147483647 w 3680"/>
              <a:gd name="T99" fmla="*/ 2147483647 h 10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80"/>
              <a:gd name="T151" fmla="*/ 0 h 1026"/>
              <a:gd name="T152" fmla="*/ 3680 w 3680"/>
              <a:gd name="T153" fmla="*/ 1026 h 10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80"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4" y="449"/>
                </a:lnTo>
                <a:lnTo>
                  <a:pt x="1004" y="447"/>
                </a:lnTo>
                <a:lnTo>
                  <a:pt x="2170" y="517"/>
                </a:lnTo>
                <a:lnTo>
                  <a:pt x="3240" y="636"/>
                </a:lnTo>
                <a:lnTo>
                  <a:pt x="3664" y="714"/>
                </a:lnTo>
                <a:lnTo>
                  <a:pt x="3126" y="688"/>
                </a:lnTo>
                <a:lnTo>
                  <a:pt x="3680" y="766"/>
                </a:lnTo>
                <a:lnTo>
                  <a:pt x="2848" y="724"/>
                </a:lnTo>
                <a:lnTo>
                  <a:pt x="3528" y="804"/>
                </a:lnTo>
                <a:lnTo>
                  <a:pt x="2888" y="788"/>
                </a:lnTo>
                <a:lnTo>
                  <a:pt x="3430" y="870"/>
                </a:lnTo>
                <a:lnTo>
                  <a:pt x="3294" y="872"/>
                </a:lnTo>
                <a:lnTo>
                  <a:pt x="3192" y="868"/>
                </a:lnTo>
                <a:lnTo>
                  <a:pt x="2976" y="852"/>
                </a:lnTo>
                <a:lnTo>
                  <a:pt x="2592" y="836"/>
                </a:lnTo>
                <a:lnTo>
                  <a:pt x="3264" y="916"/>
                </a:lnTo>
                <a:lnTo>
                  <a:pt x="2713" y="901"/>
                </a:lnTo>
                <a:lnTo>
                  <a:pt x="2541" y="901"/>
                </a:lnTo>
                <a:lnTo>
                  <a:pt x="2444" y="901"/>
                </a:lnTo>
                <a:lnTo>
                  <a:pt x="2268" y="898"/>
                </a:lnTo>
                <a:lnTo>
                  <a:pt x="2794" y="952"/>
                </a:lnTo>
                <a:lnTo>
                  <a:pt x="1702" y="929"/>
                </a:lnTo>
                <a:lnTo>
                  <a:pt x="977" y="931"/>
                </a:lnTo>
                <a:lnTo>
                  <a:pt x="828" y="946"/>
                </a:lnTo>
                <a:lnTo>
                  <a:pt x="1114" y="948"/>
                </a:lnTo>
                <a:lnTo>
                  <a:pt x="134" y="951"/>
                </a:lnTo>
                <a:lnTo>
                  <a:pt x="730" y="1006"/>
                </a:lnTo>
                <a:lnTo>
                  <a:pt x="0" y="1026"/>
                </a:lnTo>
                <a:lnTo>
                  <a:pt x="2" y="621"/>
                </a:lnTo>
                <a:close/>
              </a:path>
            </a:pathLst>
          </a:custGeom>
          <a:pattFill prst="pct25">
            <a:fgClr>
              <a:schemeClr val="tx2"/>
            </a:fgClr>
            <a:bgClr>
              <a:schemeClr val="bg1"/>
            </a:bgClr>
          </a:pattFill>
          <a:ln w="9525">
            <a:noFill/>
            <a:round/>
            <a:headEnd/>
            <a:tailEnd/>
          </a:ln>
        </p:spPr>
        <p:txBody>
          <a:bodyPr/>
          <a:lstStyle/>
          <a:p>
            <a:endParaRPr lang="en-US" sz="1800"/>
          </a:p>
        </p:txBody>
      </p:sp>
      <p:grpSp>
        <p:nvGrpSpPr>
          <p:cNvPr id="37919" name="Group 307"/>
          <p:cNvGrpSpPr>
            <a:grpSpLocks/>
          </p:cNvGrpSpPr>
          <p:nvPr/>
        </p:nvGrpSpPr>
        <p:grpSpPr bwMode="auto">
          <a:xfrm rot="-385665">
            <a:off x="3867150" y="4670425"/>
            <a:ext cx="196850" cy="63500"/>
            <a:chOff x="2830" y="1113"/>
            <a:chExt cx="262" cy="56"/>
          </a:xfrm>
        </p:grpSpPr>
        <p:sp>
          <p:nvSpPr>
            <p:cNvPr id="38360" name="Arc 308"/>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1" name="Arc 309"/>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62" name="Arc 310"/>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0" name="Group 311"/>
          <p:cNvGrpSpPr>
            <a:grpSpLocks/>
          </p:cNvGrpSpPr>
          <p:nvPr/>
        </p:nvGrpSpPr>
        <p:grpSpPr bwMode="auto">
          <a:xfrm rot="-385665">
            <a:off x="4019550" y="4687888"/>
            <a:ext cx="196850" cy="65087"/>
            <a:chOff x="3005" y="1120"/>
            <a:chExt cx="261" cy="58"/>
          </a:xfrm>
        </p:grpSpPr>
        <p:sp>
          <p:nvSpPr>
            <p:cNvPr id="38357" name="Arc 312"/>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8" name="Arc 313"/>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9" name="Arc 314"/>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1" name="Group 315"/>
          <p:cNvGrpSpPr>
            <a:grpSpLocks/>
          </p:cNvGrpSpPr>
          <p:nvPr/>
        </p:nvGrpSpPr>
        <p:grpSpPr bwMode="auto">
          <a:xfrm rot="-385665">
            <a:off x="4119563" y="4668838"/>
            <a:ext cx="200025" cy="65087"/>
            <a:chOff x="3134" y="1124"/>
            <a:chExt cx="264" cy="58"/>
          </a:xfrm>
        </p:grpSpPr>
        <p:sp>
          <p:nvSpPr>
            <p:cNvPr id="38354" name="Arc 316"/>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5" name="Arc 317"/>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6" name="Arc 318"/>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2" name="Group 319"/>
          <p:cNvGrpSpPr>
            <a:grpSpLocks/>
          </p:cNvGrpSpPr>
          <p:nvPr/>
        </p:nvGrpSpPr>
        <p:grpSpPr bwMode="auto">
          <a:xfrm rot="-385665">
            <a:off x="4333875" y="4673600"/>
            <a:ext cx="196850" cy="65088"/>
            <a:chOff x="3416" y="1144"/>
            <a:chExt cx="262" cy="57"/>
          </a:xfrm>
        </p:grpSpPr>
        <p:sp>
          <p:nvSpPr>
            <p:cNvPr id="38351" name="Arc 320"/>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2" name="Arc 321"/>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3" name="Arc 322"/>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3" name="Group 323"/>
          <p:cNvGrpSpPr>
            <a:grpSpLocks/>
          </p:cNvGrpSpPr>
          <p:nvPr/>
        </p:nvGrpSpPr>
        <p:grpSpPr bwMode="auto">
          <a:xfrm rot="-385665">
            <a:off x="4240213" y="4670425"/>
            <a:ext cx="196850" cy="63500"/>
            <a:chOff x="3290" y="1135"/>
            <a:chExt cx="263" cy="55"/>
          </a:xfrm>
        </p:grpSpPr>
        <p:sp>
          <p:nvSpPr>
            <p:cNvPr id="38348" name="Arc 324"/>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9" name="Arc 325"/>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50" name="Arc 326"/>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4" name="Group 327"/>
          <p:cNvGrpSpPr>
            <a:grpSpLocks/>
          </p:cNvGrpSpPr>
          <p:nvPr/>
        </p:nvGrpSpPr>
        <p:grpSpPr bwMode="auto">
          <a:xfrm rot="-385665">
            <a:off x="4489450" y="4687888"/>
            <a:ext cx="195263" cy="63500"/>
            <a:chOff x="3624" y="1152"/>
            <a:chExt cx="262" cy="57"/>
          </a:xfrm>
        </p:grpSpPr>
        <p:sp>
          <p:nvSpPr>
            <p:cNvPr id="38345" name="Arc 328"/>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6" name="Arc 329"/>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7" name="Arc 330"/>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5" name="Group 331"/>
          <p:cNvGrpSpPr>
            <a:grpSpLocks/>
          </p:cNvGrpSpPr>
          <p:nvPr/>
        </p:nvGrpSpPr>
        <p:grpSpPr bwMode="auto">
          <a:xfrm rot="-385665">
            <a:off x="4411663" y="4672013"/>
            <a:ext cx="196850" cy="65087"/>
            <a:chOff x="3520" y="1148"/>
            <a:chExt cx="262" cy="57"/>
          </a:xfrm>
        </p:grpSpPr>
        <p:sp>
          <p:nvSpPr>
            <p:cNvPr id="38342" name="Arc 332"/>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3" name="Arc 333"/>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4" name="Arc 334"/>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6" name="Group 335"/>
          <p:cNvGrpSpPr>
            <a:grpSpLocks/>
          </p:cNvGrpSpPr>
          <p:nvPr/>
        </p:nvGrpSpPr>
        <p:grpSpPr bwMode="auto">
          <a:xfrm rot="599682">
            <a:off x="4567238" y="4694238"/>
            <a:ext cx="196850" cy="65087"/>
            <a:chOff x="3729" y="1156"/>
            <a:chExt cx="262" cy="57"/>
          </a:xfrm>
        </p:grpSpPr>
        <p:sp>
          <p:nvSpPr>
            <p:cNvPr id="38339" name="Arc 336"/>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0" name="Arc 337"/>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41" name="Arc 338"/>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7" name="Group 339"/>
          <p:cNvGrpSpPr>
            <a:grpSpLocks/>
          </p:cNvGrpSpPr>
          <p:nvPr/>
        </p:nvGrpSpPr>
        <p:grpSpPr bwMode="auto">
          <a:xfrm rot="-385665">
            <a:off x="3671888" y="4659313"/>
            <a:ext cx="196850" cy="66675"/>
            <a:chOff x="2574" y="1091"/>
            <a:chExt cx="262" cy="58"/>
          </a:xfrm>
        </p:grpSpPr>
        <p:sp>
          <p:nvSpPr>
            <p:cNvPr id="38336" name="Arc 340"/>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7" name="Arc 341"/>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8" name="Arc 342"/>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8" name="Group 343"/>
          <p:cNvGrpSpPr>
            <a:grpSpLocks/>
          </p:cNvGrpSpPr>
          <p:nvPr/>
        </p:nvGrpSpPr>
        <p:grpSpPr bwMode="auto">
          <a:xfrm rot="-385665">
            <a:off x="3810000" y="4662488"/>
            <a:ext cx="198438" cy="66675"/>
            <a:chOff x="2757" y="1102"/>
            <a:chExt cx="263" cy="58"/>
          </a:xfrm>
        </p:grpSpPr>
        <p:sp>
          <p:nvSpPr>
            <p:cNvPr id="38333" name="Arc 344"/>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4" name="Arc 345"/>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5" name="Arc 346"/>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29" name="Group 347"/>
          <p:cNvGrpSpPr>
            <a:grpSpLocks/>
          </p:cNvGrpSpPr>
          <p:nvPr/>
        </p:nvGrpSpPr>
        <p:grpSpPr bwMode="auto">
          <a:xfrm rot="-385665">
            <a:off x="4470400" y="4687888"/>
            <a:ext cx="195263" cy="63500"/>
            <a:chOff x="3600" y="1151"/>
            <a:chExt cx="260" cy="57"/>
          </a:xfrm>
        </p:grpSpPr>
        <p:sp>
          <p:nvSpPr>
            <p:cNvPr id="38330" name="Arc 348"/>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1" name="Arc 349"/>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32" name="Arc 350"/>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0" name="Group 351"/>
          <p:cNvGrpSpPr>
            <a:grpSpLocks/>
          </p:cNvGrpSpPr>
          <p:nvPr/>
        </p:nvGrpSpPr>
        <p:grpSpPr bwMode="auto">
          <a:xfrm rot="-385665">
            <a:off x="4349750" y="4664075"/>
            <a:ext cx="196850" cy="63500"/>
            <a:chOff x="3440" y="1137"/>
            <a:chExt cx="261" cy="56"/>
          </a:xfrm>
        </p:grpSpPr>
        <p:sp>
          <p:nvSpPr>
            <p:cNvPr id="38327" name="Arc 352"/>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8" name="Arc 353"/>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9" name="Arc 354"/>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1" name="Group 355"/>
          <p:cNvGrpSpPr>
            <a:grpSpLocks/>
          </p:cNvGrpSpPr>
          <p:nvPr/>
        </p:nvGrpSpPr>
        <p:grpSpPr bwMode="auto">
          <a:xfrm rot="-385665">
            <a:off x="4070350" y="4673600"/>
            <a:ext cx="195263" cy="65088"/>
            <a:chOff x="3075" y="1110"/>
            <a:chExt cx="261" cy="57"/>
          </a:xfrm>
        </p:grpSpPr>
        <p:sp>
          <p:nvSpPr>
            <p:cNvPr id="38324" name="Arc 356"/>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5" name="Arc 357"/>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6" name="Arc 358"/>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2" name="Group 359"/>
          <p:cNvGrpSpPr>
            <a:grpSpLocks/>
          </p:cNvGrpSpPr>
          <p:nvPr/>
        </p:nvGrpSpPr>
        <p:grpSpPr bwMode="auto">
          <a:xfrm rot="-385665">
            <a:off x="3878263" y="4679950"/>
            <a:ext cx="196850" cy="65088"/>
            <a:chOff x="2844" y="1123"/>
            <a:chExt cx="260" cy="56"/>
          </a:xfrm>
        </p:grpSpPr>
        <p:sp>
          <p:nvSpPr>
            <p:cNvPr id="38321" name="Arc 360"/>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2" name="Arc 361"/>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3" name="Arc 362"/>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3" name="Group 363"/>
          <p:cNvGrpSpPr>
            <a:grpSpLocks/>
          </p:cNvGrpSpPr>
          <p:nvPr/>
        </p:nvGrpSpPr>
        <p:grpSpPr bwMode="auto">
          <a:xfrm rot="-385665">
            <a:off x="3935413" y="4665663"/>
            <a:ext cx="193675" cy="65087"/>
            <a:chOff x="2920" y="1108"/>
            <a:chExt cx="259" cy="58"/>
          </a:xfrm>
        </p:grpSpPr>
        <p:sp>
          <p:nvSpPr>
            <p:cNvPr id="38318" name="Arc 364"/>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9" name="Arc 365"/>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20" name="Arc 366"/>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4" name="Group 367"/>
          <p:cNvGrpSpPr>
            <a:grpSpLocks/>
          </p:cNvGrpSpPr>
          <p:nvPr/>
        </p:nvGrpSpPr>
        <p:grpSpPr bwMode="auto">
          <a:xfrm rot="-385665">
            <a:off x="4187825" y="4662488"/>
            <a:ext cx="195263" cy="68262"/>
            <a:chOff x="3265" y="1129"/>
            <a:chExt cx="262" cy="59"/>
          </a:xfrm>
        </p:grpSpPr>
        <p:sp>
          <p:nvSpPr>
            <p:cNvPr id="38315" name="Arc 368"/>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6" name="Arc 369"/>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7" name="Arc 370"/>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5" name="Group 371"/>
          <p:cNvGrpSpPr>
            <a:grpSpLocks/>
          </p:cNvGrpSpPr>
          <p:nvPr/>
        </p:nvGrpSpPr>
        <p:grpSpPr bwMode="auto">
          <a:xfrm rot="-385665">
            <a:off x="3582988" y="4659313"/>
            <a:ext cx="195262" cy="61912"/>
            <a:chOff x="2497" y="1085"/>
            <a:chExt cx="261" cy="55"/>
          </a:xfrm>
        </p:grpSpPr>
        <p:sp>
          <p:nvSpPr>
            <p:cNvPr id="38312" name="Arc 372"/>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3" name="Arc 373"/>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4" name="Arc 374"/>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6" name="Group 375"/>
          <p:cNvGrpSpPr>
            <a:grpSpLocks/>
          </p:cNvGrpSpPr>
          <p:nvPr/>
        </p:nvGrpSpPr>
        <p:grpSpPr bwMode="auto">
          <a:xfrm rot="-385665">
            <a:off x="3721100" y="4649788"/>
            <a:ext cx="198438" cy="63500"/>
            <a:chOff x="2640" y="1086"/>
            <a:chExt cx="263" cy="56"/>
          </a:xfrm>
        </p:grpSpPr>
        <p:sp>
          <p:nvSpPr>
            <p:cNvPr id="38309" name="Arc 376"/>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0" name="Arc 377"/>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11" name="Arc 378"/>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7" name="Group 379"/>
          <p:cNvGrpSpPr>
            <a:grpSpLocks/>
          </p:cNvGrpSpPr>
          <p:nvPr/>
        </p:nvGrpSpPr>
        <p:grpSpPr bwMode="auto">
          <a:xfrm rot="-385665">
            <a:off x="3300413" y="4675188"/>
            <a:ext cx="204787" cy="74612"/>
            <a:chOff x="2053" y="1058"/>
            <a:chExt cx="274" cy="66"/>
          </a:xfrm>
        </p:grpSpPr>
        <p:sp>
          <p:nvSpPr>
            <p:cNvPr id="38306" name="Arc 380"/>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7" name="Arc 381"/>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8" name="Arc 382"/>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8" name="Group 383"/>
          <p:cNvGrpSpPr>
            <a:grpSpLocks/>
          </p:cNvGrpSpPr>
          <p:nvPr/>
        </p:nvGrpSpPr>
        <p:grpSpPr bwMode="auto">
          <a:xfrm rot="-385665">
            <a:off x="3206750" y="4657725"/>
            <a:ext cx="204788" cy="77788"/>
            <a:chOff x="1932" y="1036"/>
            <a:chExt cx="274" cy="68"/>
          </a:xfrm>
        </p:grpSpPr>
        <p:sp>
          <p:nvSpPr>
            <p:cNvPr id="38303" name="Arc 384"/>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4" name="Arc 385"/>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5" name="Arc 386"/>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39" name="Group 387"/>
          <p:cNvGrpSpPr>
            <a:grpSpLocks/>
          </p:cNvGrpSpPr>
          <p:nvPr/>
        </p:nvGrpSpPr>
        <p:grpSpPr bwMode="auto">
          <a:xfrm rot="-385665">
            <a:off x="3059113" y="4651375"/>
            <a:ext cx="203200" cy="76200"/>
            <a:chOff x="1729" y="1031"/>
            <a:chExt cx="273" cy="67"/>
          </a:xfrm>
        </p:grpSpPr>
        <p:sp>
          <p:nvSpPr>
            <p:cNvPr id="38300" name="Arc 388"/>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1" name="Arc 389"/>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302" name="Arc 390"/>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0" name="Group 391"/>
          <p:cNvGrpSpPr>
            <a:grpSpLocks/>
          </p:cNvGrpSpPr>
          <p:nvPr/>
        </p:nvGrpSpPr>
        <p:grpSpPr bwMode="auto">
          <a:xfrm rot="-385665">
            <a:off x="3074988" y="4659313"/>
            <a:ext cx="204787" cy="74612"/>
            <a:chOff x="1752" y="1038"/>
            <a:chExt cx="273" cy="66"/>
          </a:xfrm>
        </p:grpSpPr>
        <p:sp>
          <p:nvSpPr>
            <p:cNvPr id="38297" name="Arc 392"/>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8" name="Arc 393"/>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9" name="Arc 394"/>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1" name="Group 395"/>
          <p:cNvGrpSpPr>
            <a:grpSpLocks/>
          </p:cNvGrpSpPr>
          <p:nvPr/>
        </p:nvGrpSpPr>
        <p:grpSpPr bwMode="auto">
          <a:xfrm rot="-385665">
            <a:off x="2979738" y="4652963"/>
            <a:ext cx="203200" cy="77787"/>
            <a:chOff x="1625" y="1026"/>
            <a:chExt cx="273" cy="68"/>
          </a:xfrm>
        </p:grpSpPr>
        <p:sp>
          <p:nvSpPr>
            <p:cNvPr id="38294" name="Arc 396"/>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5" name="Arc 397"/>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6" name="Arc 398"/>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2" name="Group 399"/>
          <p:cNvGrpSpPr>
            <a:grpSpLocks/>
          </p:cNvGrpSpPr>
          <p:nvPr/>
        </p:nvGrpSpPr>
        <p:grpSpPr bwMode="auto">
          <a:xfrm rot="-385665">
            <a:off x="2900363" y="4654550"/>
            <a:ext cx="204787" cy="74613"/>
            <a:chOff x="1520" y="1021"/>
            <a:chExt cx="274" cy="66"/>
          </a:xfrm>
        </p:grpSpPr>
        <p:sp>
          <p:nvSpPr>
            <p:cNvPr id="38291" name="Arc 400"/>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2" name="Arc 401"/>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3" name="Arc 402"/>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3" name="Group 403"/>
          <p:cNvGrpSpPr>
            <a:grpSpLocks/>
          </p:cNvGrpSpPr>
          <p:nvPr/>
        </p:nvGrpSpPr>
        <p:grpSpPr bwMode="auto">
          <a:xfrm rot="-385665">
            <a:off x="3208338" y="4681538"/>
            <a:ext cx="201612" cy="77787"/>
            <a:chOff x="1928" y="1056"/>
            <a:chExt cx="271" cy="69"/>
          </a:xfrm>
        </p:grpSpPr>
        <p:sp>
          <p:nvSpPr>
            <p:cNvPr id="38288" name="Arc 404"/>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9" name="Arc 405"/>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90" name="Arc 406"/>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4" name="Group 407"/>
          <p:cNvGrpSpPr>
            <a:grpSpLocks/>
          </p:cNvGrpSpPr>
          <p:nvPr/>
        </p:nvGrpSpPr>
        <p:grpSpPr bwMode="auto">
          <a:xfrm rot="-385665">
            <a:off x="2665413" y="4651375"/>
            <a:ext cx="201612" cy="76200"/>
            <a:chOff x="1212" y="1001"/>
            <a:chExt cx="271" cy="67"/>
          </a:xfrm>
        </p:grpSpPr>
        <p:sp>
          <p:nvSpPr>
            <p:cNvPr id="38285" name="Arc 408"/>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6" name="Arc 409"/>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7" name="Arc 410"/>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5" name="Group 411"/>
          <p:cNvGrpSpPr>
            <a:grpSpLocks/>
          </p:cNvGrpSpPr>
          <p:nvPr/>
        </p:nvGrpSpPr>
        <p:grpSpPr bwMode="auto">
          <a:xfrm rot="-385665">
            <a:off x="2568575" y="4649788"/>
            <a:ext cx="203200" cy="76200"/>
            <a:chOff x="1084" y="991"/>
            <a:chExt cx="273" cy="67"/>
          </a:xfrm>
        </p:grpSpPr>
        <p:sp>
          <p:nvSpPr>
            <p:cNvPr id="38282" name="Arc 412"/>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3" name="Arc 413"/>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4" name="Arc 414"/>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6" name="Group 415"/>
          <p:cNvGrpSpPr>
            <a:grpSpLocks/>
          </p:cNvGrpSpPr>
          <p:nvPr/>
        </p:nvGrpSpPr>
        <p:grpSpPr bwMode="auto">
          <a:xfrm rot="-385665">
            <a:off x="2730500" y="4667250"/>
            <a:ext cx="203200" cy="74613"/>
            <a:chOff x="1300" y="1012"/>
            <a:chExt cx="272" cy="65"/>
          </a:xfrm>
        </p:grpSpPr>
        <p:sp>
          <p:nvSpPr>
            <p:cNvPr id="38279" name="Arc 416"/>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0" name="Arc 417"/>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81" name="Arc 418"/>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47" name="Group 419"/>
          <p:cNvGrpSpPr>
            <a:grpSpLocks/>
          </p:cNvGrpSpPr>
          <p:nvPr/>
        </p:nvGrpSpPr>
        <p:grpSpPr bwMode="auto">
          <a:xfrm rot="-385665">
            <a:off x="2466975" y="4645025"/>
            <a:ext cx="206375" cy="73025"/>
            <a:chOff x="952" y="980"/>
            <a:chExt cx="273" cy="65"/>
          </a:xfrm>
        </p:grpSpPr>
        <p:sp>
          <p:nvSpPr>
            <p:cNvPr id="38276" name="Arc 420"/>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7" name="Arc 421"/>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8" name="Arc 422"/>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0" name="Group 423"/>
          <p:cNvGrpSpPr>
            <a:grpSpLocks/>
          </p:cNvGrpSpPr>
          <p:nvPr/>
        </p:nvGrpSpPr>
        <p:grpSpPr bwMode="auto">
          <a:xfrm rot="-385665">
            <a:off x="2828925" y="4667250"/>
            <a:ext cx="204788" cy="76200"/>
            <a:chOff x="1429" y="1017"/>
            <a:chExt cx="274" cy="68"/>
          </a:xfrm>
        </p:grpSpPr>
        <p:sp>
          <p:nvSpPr>
            <p:cNvPr id="38273" name="Arc 424"/>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4" name="Arc 425"/>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75" name="Arc 426"/>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3" name="Group 427"/>
          <p:cNvGrpSpPr>
            <a:grpSpLocks/>
          </p:cNvGrpSpPr>
          <p:nvPr/>
        </p:nvGrpSpPr>
        <p:grpSpPr bwMode="auto">
          <a:xfrm rot="-385665">
            <a:off x="2346325" y="4624388"/>
            <a:ext cx="201613" cy="76200"/>
            <a:chOff x="707" y="957"/>
            <a:chExt cx="269" cy="68"/>
          </a:xfrm>
        </p:grpSpPr>
        <p:sp>
          <p:nvSpPr>
            <p:cNvPr id="38270" name="Arc 428"/>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71" name="Arc 429"/>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72" name="Arc 430"/>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54" name="Group 431"/>
          <p:cNvGrpSpPr>
            <a:grpSpLocks/>
          </p:cNvGrpSpPr>
          <p:nvPr/>
        </p:nvGrpSpPr>
        <p:grpSpPr bwMode="auto">
          <a:xfrm rot="-385665">
            <a:off x="2381250" y="4638675"/>
            <a:ext cx="204788" cy="77788"/>
            <a:chOff x="828" y="967"/>
            <a:chExt cx="270" cy="68"/>
          </a:xfrm>
        </p:grpSpPr>
        <p:sp>
          <p:nvSpPr>
            <p:cNvPr id="38267" name="Arc 432"/>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8" name="Arc 433"/>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9" name="Arc 434"/>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5" name="Group 435"/>
          <p:cNvGrpSpPr>
            <a:grpSpLocks/>
          </p:cNvGrpSpPr>
          <p:nvPr/>
        </p:nvGrpSpPr>
        <p:grpSpPr bwMode="auto">
          <a:xfrm rot="-385665">
            <a:off x="2246313" y="4618038"/>
            <a:ext cx="204787" cy="76200"/>
            <a:chOff x="578" y="951"/>
            <a:chExt cx="274" cy="66"/>
          </a:xfrm>
        </p:grpSpPr>
        <p:sp>
          <p:nvSpPr>
            <p:cNvPr id="38264" name="Arc 436"/>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5" name="Arc 437"/>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6" name="Arc 438"/>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56" name="Group 439"/>
          <p:cNvGrpSpPr>
            <a:grpSpLocks/>
          </p:cNvGrpSpPr>
          <p:nvPr/>
        </p:nvGrpSpPr>
        <p:grpSpPr bwMode="auto">
          <a:xfrm rot="-385665">
            <a:off x="2317750" y="4624388"/>
            <a:ext cx="204788" cy="76200"/>
            <a:chOff x="669" y="956"/>
            <a:chExt cx="272" cy="66"/>
          </a:xfrm>
        </p:grpSpPr>
        <p:sp>
          <p:nvSpPr>
            <p:cNvPr id="38261" name="Arc 440"/>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2" name="Arc 441"/>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63" name="Arc 442"/>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7957" name="Group 443"/>
          <p:cNvGrpSpPr>
            <a:grpSpLocks/>
          </p:cNvGrpSpPr>
          <p:nvPr/>
        </p:nvGrpSpPr>
        <p:grpSpPr bwMode="auto">
          <a:xfrm rot="-385665">
            <a:off x="2592388" y="4648200"/>
            <a:ext cx="203200" cy="76200"/>
            <a:chOff x="1115" y="992"/>
            <a:chExt cx="273" cy="67"/>
          </a:xfrm>
        </p:grpSpPr>
        <p:sp>
          <p:nvSpPr>
            <p:cNvPr id="38258" name="Arc 444"/>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9" name="Arc 445"/>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60" name="Arc 446"/>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59" name="Group 447"/>
          <p:cNvGrpSpPr>
            <a:grpSpLocks/>
          </p:cNvGrpSpPr>
          <p:nvPr/>
        </p:nvGrpSpPr>
        <p:grpSpPr bwMode="auto">
          <a:xfrm rot="-385665">
            <a:off x="3471863" y="4662488"/>
            <a:ext cx="206375" cy="74612"/>
            <a:chOff x="2285" y="1058"/>
            <a:chExt cx="274" cy="66"/>
          </a:xfrm>
        </p:grpSpPr>
        <p:sp>
          <p:nvSpPr>
            <p:cNvPr id="38255" name="Arc 448"/>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6" name="Arc 449"/>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7" name="Arc 450"/>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0" name="Group 451"/>
          <p:cNvGrpSpPr>
            <a:grpSpLocks/>
          </p:cNvGrpSpPr>
          <p:nvPr/>
        </p:nvGrpSpPr>
        <p:grpSpPr bwMode="auto">
          <a:xfrm rot="-385665">
            <a:off x="3381375" y="4643438"/>
            <a:ext cx="204788" cy="77787"/>
            <a:chOff x="2164" y="1036"/>
            <a:chExt cx="274" cy="68"/>
          </a:xfrm>
        </p:grpSpPr>
        <p:sp>
          <p:nvSpPr>
            <p:cNvPr id="38252" name="Arc 452"/>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3" name="Arc 453"/>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4" name="Arc 454"/>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1" name="Group 455"/>
          <p:cNvGrpSpPr>
            <a:grpSpLocks/>
          </p:cNvGrpSpPr>
          <p:nvPr/>
        </p:nvGrpSpPr>
        <p:grpSpPr bwMode="auto">
          <a:xfrm rot="-385665">
            <a:off x="3228975" y="4649788"/>
            <a:ext cx="203200" cy="76200"/>
            <a:chOff x="1961" y="1031"/>
            <a:chExt cx="273" cy="67"/>
          </a:xfrm>
        </p:grpSpPr>
        <p:sp>
          <p:nvSpPr>
            <p:cNvPr id="38249" name="Arc 456"/>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0" name="Arc 457"/>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51" name="Arc 458"/>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4" name="Group 459"/>
          <p:cNvGrpSpPr>
            <a:grpSpLocks/>
          </p:cNvGrpSpPr>
          <p:nvPr/>
        </p:nvGrpSpPr>
        <p:grpSpPr bwMode="auto">
          <a:xfrm rot="-385665">
            <a:off x="3244850" y="4657725"/>
            <a:ext cx="204788" cy="74613"/>
            <a:chOff x="1984" y="1038"/>
            <a:chExt cx="273" cy="66"/>
          </a:xfrm>
        </p:grpSpPr>
        <p:sp>
          <p:nvSpPr>
            <p:cNvPr id="38246" name="Arc 460"/>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7" name="Arc 461"/>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8" name="Arc 462"/>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7" name="Group 463"/>
          <p:cNvGrpSpPr>
            <a:grpSpLocks/>
          </p:cNvGrpSpPr>
          <p:nvPr/>
        </p:nvGrpSpPr>
        <p:grpSpPr bwMode="auto">
          <a:xfrm rot="-385665">
            <a:off x="3151188" y="4651375"/>
            <a:ext cx="203200" cy="77788"/>
            <a:chOff x="1857" y="1026"/>
            <a:chExt cx="273" cy="68"/>
          </a:xfrm>
        </p:grpSpPr>
        <p:sp>
          <p:nvSpPr>
            <p:cNvPr id="38243" name="Arc 464"/>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4" name="Arc 465"/>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5" name="Arc 466"/>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8" name="Group 467"/>
          <p:cNvGrpSpPr>
            <a:grpSpLocks/>
          </p:cNvGrpSpPr>
          <p:nvPr/>
        </p:nvGrpSpPr>
        <p:grpSpPr bwMode="auto">
          <a:xfrm rot="-385665">
            <a:off x="3074988" y="4638675"/>
            <a:ext cx="204787" cy="76200"/>
            <a:chOff x="1752" y="1021"/>
            <a:chExt cx="274" cy="66"/>
          </a:xfrm>
        </p:grpSpPr>
        <p:sp>
          <p:nvSpPr>
            <p:cNvPr id="38240" name="Arc 468"/>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1" name="Arc 469"/>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42" name="Arc 470"/>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69" name="Group 471"/>
          <p:cNvGrpSpPr>
            <a:grpSpLocks/>
          </p:cNvGrpSpPr>
          <p:nvPr/>
        </p:nvGrpSpPr>
        <p:grpSpPr bwMode="auto">
          <a:xfrm rot="-385665">
            <a:off x="3381375" y="4665663"/>
            <a:ext cx="201613" cy="79375"/>
            <a:chOff x="2160" y="1056"/>
            <a:chExt cx="271" cy="69"/>
          </a:xfrm>
        </p:grpSpPr>
        <p:sp>
          <p:nvSpPr>
            <p:cNvPr id="38237" name="Arc 472"/>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8" name="Arc 473"/>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9" name="Arc 474"/>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0" name="Group 475"/>
          <p:cNvGrpSpPr>
            <a:grpSpLocks/>
          </p:cNvGrpSpPr>
          <p:nvPr/>
        </p:nvGrpSpPr>
        <p:grpSpPr bwMode="auto">
          <a:xfrm rot="-385665">
            <a:off x="2838450" y="4646613"/>
            <a:ext cx="201613" cy="77787"/>
            <a:chOff x="1444" y="1001"/>
            <a:chExt cx="271" cy="67"/>
          </a:xfrm>
        </p:grpSpPr>
        <p:sp>
          <p:nvSpPr>
            <p:cNvPr id="38234" name="Arc 476"/>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5" name="Arc 477"/>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6" name="Arc 478"/>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1" name="Group 479"/>
          <p:cNvGrpSpPr>
            <a:grpSpLocks/>
          </p:cNvGrpSpPr>
          <p:nvPr/>
        </p:nvGrpSpPr>
        <p:grpSpPr bwMode="auto">
          <a:xfrm rot="-385665">
            <a:off x="2741613" y="4643438"/>
            <a:ext cx="203200" cy="76200"/>
            <a:chOff x="1316" y="991"/>
            <a:chExt cx="273" cy="67"/>
          </a:xfrm>
        </p:grpSpPr>
        <p:sp>
          <p:nvSpPr>
            <p:cNvPr id="38231" name="Arc 480"/>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2" name="Arc 481"/>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3" name="Arc 482"/>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3" name="Group 483"/>
          <p:cNvGrpSpPr>
            <a:grpSpLocks/>
          </p:cNvGrpSpPr>
          <p:nvPr/>
        </p:nvGrpSpPr>
        <p:grpSpPr bwMode="auto">
          <a:xfrm rot="-385665">
            <a:off x="2908300" y="4643438"/>
            <a:ext cx="203200" cy="73025"/>
            <a:chOff x="1532" y="1012"/>
            <a:chExt cx="272" cy="65"/>
          </a:xfrm>
        </p:grpSpPr>
        <p:sp>
          <p:nvSpPr>
            <p:cNvPr id="38228" name="Arc 484"/>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9" name="Arc 485"/>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30" name="Arc 486"/>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4" name="Group 487"/>
          <p:cNvGrpSpPr>
            <a:grpSpLocks/>
          </p:cNvGrpSpPr>
          <p:nvPr/>
        </p:nvGrpSpPr>
        <p:grpSpPr bwMode="auto">
          <a:xfrm rot="-385665">
            <a:off x="2640013" y="4629150"/>
            <a:ext cx="204787" cy="74613"/>
            <a:chOff x="1184" y="980"/>
            <a:chExt cx="273" cy="65"/>
          </a:xfrm>
        </p:grpSpPr>
        <p:sp>
          <p:nvSpPr>
            <p:cNvPr id="38225" name="Arc 488"/>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6" name="Arc 489"/>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7" name="Arc 490"/>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75" name="Group 491"/>
          <p:cNvGrpSpPr>
            <a:grpSpLocks/>
          </p:cNvGrpSpPr>
          <p:nvPr/>
        </p:nvGrpSpPr>
        <p:grpSpPr bwMode="auto">
          <a:xfrm rot="-385665">
            <a:off x="3005138" y="4640263"/>
            <a:ext cx="206375" cy="77787"/>
            <a:chOff x="1661" y="1017"/>
            <a:chExt cx="274" cy="68"/>
          </a:xfrm>
        </p:grpSpPr>
        <p:sp>
          <p:nvSpPr>
            <p:cNvPr id="38222" name="Arc 492"/>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3" name="Arc 493"/>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4" name="Arc 494"/>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1" name="Group 495"/>
          <p:cNvGrpSpPr>
            <a:grpSpLocks/>
          </p:cNvGrpSpPr>
          <p:nvPr/>
        </p:nvGrpSpPr>
        <p:grpSpPr bwMode="auto">
          <a:xfrm rot="-385665">
            <a:off x="2452688" y="4619625"/>
            <a:ext cx="203200" cy="77788"/>
            <a:chOff x="939" y="957"/>
            <a:chExt cx="269" cy="68"/>
          </a:xfrm>
        </p:grpSpPr>
        <p:sp>
          <p:nvSpPr>
            <p:cNvPr id="38219" name="Arc 496"/>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0" name="Arc 497"/>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21" name="Arc 498"/>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2" name="Group 499"/>
          <p:cNvGrpSpPr>
            <a:grpSpLocks/>
          </p:cNvGrpSpPr>
          <p:nvPr/>
        </p:nvGrpSpPr>
        <p:grpSpPr bwMode="auto">
          <a:xfrm rot="-385665">
            <a:off x="2544763" y="4622800"/>
            <a:ext cx="204787" cy="77788"/>
            <a:chOff x="1060" y="967"/>
            <a:chExt cx="270" cy="68"/>
          </a:xfrm>
        </p:grpSpPr>
        <p:sp>
          <p:nvSpPr>
            <p:cNvPr id="38216" name="Arc 500"/>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7" name="Arc 501"/>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8" name="Arc 502"/>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7983" name="Group 503"/>
          <p:cNvGrpSpPr>
            <a:grpSpLocks/>
          </p:cNvGrpSpPr>
          <p:nvPr/>
        </p:nvGrpSpPr>
        <p:grpSpPr bwMode="auto">
          <a:xfrm rot="-385665">
            <a:off x="2357438" y="4627563"/>
            <a:ext cx="204787" cy="76200"/>
            <a:chOff x="810" y="951"/>
            <a:chExt cx="274" cy="66"/>
          </a:xfrm>
        </p:grpSpPr>
        <p:sp>
          <p:nvSpPr>
            <p:cNvPr id="38213" name="Arc 504"/>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14" name="Arc 505"/>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sp>
          <p:nvSpPr>
            <p:cNvPr id="38215" name="Arc 506"/>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endParaRPr lang="en-US" sz="1800"/>
            </a:p>
          </p:txBody>
        </p:sp>
      </p:grpSp>
      <p:grpSp>
        <p:nvGrpSpPr>
          <p:cNvPr id="38016" name="Group 507"/>
          <p:cNvGrpSpPr>
            <a:grpSpLocks/>
          </p:cNvGrpSpPr>
          <p:nvPr/>
        </p:nvGrpSpPr>
        <p:grpSpPr bwMode="auto">
          <a:xfrm rot="-385665">
            <a:off x="2425700" y="4619625"/>
            <a:ext cx="203200" cy="74613"/>
            <a:chOff x="901" y="956"/>
            <a:chExt cx="272" cy="66"/>
          </a:xfrm>
        </p:grpSpPr>
        <p:sp>
          <p:nvSpPr>
            <p:cNvPr id="38210" name="Arc 508"/>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1" name="Arc 509"/>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12" name="Arc 510"/>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17" name="Group 511"/>
          <p:cNvGrpSpPr>
            <a:grpSpLocks/>
          </p:cNvGrpSpPr>
          <p:nvPr/>
        </p:nvGrpSpPr>
        <p:grpSpPr bwMode="auto">
          <a:xfrm rot="-385665">
            <a:off x="2763838" y="4643438"/>
            <a:ext cx="204787" cy="76200"/>
            <a:chOff x="1347" y="992"/>
            <a:chExt cx="273" cy="67"/>
          </a:xfrm>
        </p:grpSpPr>
        <p:sp>
          <p:nvSpPr>
            <p:cNvPr id="38207" name="Arc 512"/>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8" name="Arc 513"/>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9" name="Arc 514"/>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33" name="Arc 515"/>
          <p:cNvSpPr>
            <a:spLocks noChangeAspect="1"/>
          </p:cNvSpPr>
          <p:nvPr/>
        </p:nvSpPr>
        <p:spPr bwMode="auto">
          <a:xfrm rot="-120000">
            <a:off x="4978400" y="46196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34" name="Arc 516"/>
          <p:cNvSpPr>
            <a:spLocks noChangeAspect="1"/>
          </p:cNvSpPr>
          <p:nvPr/>
        </p:nvSpPr>
        <p:spPr bwMode="auto">
          <a:xfrm rot="-120000">
            <a:off x="5110163" y="46402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18" name="Group 517"/>
          <p:cNvGrpSpPr>
            <a:grpSpLocks noChangeAspect="1"/>
          </p:cNvGrpSpPr>
          <p:nvPr/>
        </p:nvGrpSpPr>
        <p:grpSpPr bwMode="auto">
          <a:xfrm>
            <a:off x="5154613" y="4624388"/>
            <a:ext cx="74612" cy="217487"/>
            <a:chOff x="4579" y="1161"/>
            <a:chExt cx="94" cy="274"/>
          </a:xfrm>
        </p:grpSpPr>
        <p:sp>
          <p:nvSpPr>
            <p:cNvPr id="38204" name="Arc 518"/>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5" name="Arc 519"/>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6" name="Arc 520"/>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36" name="Arc 521"/>
          <p:cNvSpPr>
            <a:spLocks noChangeAspect="1"/>
          </p:cNvSpPr>
          <p:nvPr/>
        </p:nvSpPr>
        <p:spPr bwMode="auto">
          <a:xfrm rot="-120000">
            <a:off x="4792663" y="46212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37" name="Arc 522"/>
          <p:cNvSpPr>
            <a:spLocks noChangeAspect="1"/>
          </p:cNvSpPr>
          <p:nvPr/>
        </p:nvSpPr>
        <p:spPr bwMode="auto">
          <a:xfrm rot="-120000">
            <a:off x="4768850" y="46640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19" name="Group 523"/>
          <p:cNvGrpSpPr>
            <a:grpSpLocks noChangeAspect="1"/>
          </p:cNvGrpSpPr>
          <p:nvPr/>
        </p:nvGrpSpPr>
        <p:grpSpPr bwMode="auto">
          <a:xfrm>
            <a:off x="5133975" y="4638675"/>
            <a:ext cx="74613" cy="217488"/>
            <a:chOff x="4553" y="1211"/>
            <a:chExt cx="94" cy="274"/>
          </a:xfrm>
        </p:grpSpPr>
        <p:sp>
          <p:nvSpPr>
            <p:cNvPr id="38201" name="Arc 524"/>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2" name="Arc 525"/>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3" name="Arc 526"/>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0" name="Group 527"/>
          <p:cNvGrpSpPr>
            <a:grpSpLocks noChangeAspect="1"/>
          </p:cNvGrpSpPr>
          <p:nvPr/>
        </p:nvGrpSpPr>
        <p:grpSpPr bwMode="auto">
          <a:xfrm>
            <a:off x="5105400" y="4594225"/>
            <a:ext cx="74613" cy="217488"/>
            <a:chOff x="4516" y="1156"/>
            <a:chExt cx="94" cy="273"/>
          </a:xfrm>
        </p:grpSpPr>
        <p:sp>
          <p:nvSpPr>
            <p:cNvPr id="38198" name="Arc 528"/>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9" name="Arc 529"/>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200" name="Arc 530"/>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1" name="Group 531"/>
          <p:cNvGrpSpPr>
            <a:grpSpLocks noChangeAspect="1"/>
          </p:cNvGrpSpPr>
          <p:nvPr/>
        </p:nvGrpSpPr>
        <p:grpSpPr bwMode="auto">
          <a:xfrm>
            <a:off x="5207000" y="4643438"/>
            <a:ext cx="76200" cy="219075"/>
            <a:chOff x="4645" y="1217"/>
            <a:chExt cx="95" cy="277"/>
          </a:xfrm>
        </p:grpSpPr>
        <p:sp>
          <p:nvSpPr>
            <p:cNvPr id="38195" name="Arc 532"/>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6" name="Arc 533"/>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7" name="Arc 534"/>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2" name="Group 535"/>
          <p:cNvGrpSpPr>
            <a:grpSpLocks noChangeAspect="1"/>
          </p:cNvGrpSpPr>
          <p:nvPr/>
        </p:nvGrpSpPr>
        <p:grpSpPr bwMode="auto">
          <a:xfrm>
            <a:off x="5080000" y="4592638"/>
            <a:ext cx="74613" cy="215900"/>
            <a:chOff x="4485" y="1154"/>
            <a:chExt cx="93" cy="272"/>
          </a:xfrm>
        </p:grpSpPr>
        <p:sp>
          <p:nvSpPr>
            <p:cNvPr id="38192" name="Arc 536"/>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3" name="Arc 537"/>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4" name="Arc 538"/>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3" name="Group 539"/>
          <p:cNvGrpSpPr>
            <a:grpSpLocks noChangeAspect="1"/>
          </p:cNvGrpSpPr>
          <p:nvPr/>
        </p:nvGrpSpPr>
        <p:grpSpPr bwMode="auto">
          <a:xfrm>
            <a:off x="5049838" y="4584700"/>
            <a:ext cx="73025" cy="217488"/>
            <a:chOff x="4451" y="1096"/>
            <a:chExt cx="92" cy="273"/>
          </a:xfrm>
        </p:grpSpPr>
        <p:sp>
          <p:nvSpPr>
            <p:cNvPr id="38189" name="Arc 540"/>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0" name="Arc 541"/>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91" name="Arc 542"/>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43" name="Arc 543"/>
          <p:cNvSpPr>
            <a:spLocks noChangeAspect="1"/>
          </p:cNvSpPr>
          <p:nvPr/>
        </p:nvSpPr>
        <p:spPr bwMode="auto">
          <a:xfrm rot="-120000">
            <a:off x="4997450" y="46101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24" name="Group 544"/>
          <p:cNvGrpSpPr>
            <a:grpSpLocks noChangeAspect="1"/>
          </p:cNvGrpSpPr>
          <p:nvPr/>
        </p:nvGrpSpPr>
        <p:grpSpPr bwMode="auto">
          <a:xfrm>
            <a:off x="5024438" y="4583113"/>
            <a:ext cx="74612" cy="215900"/>
            <a:chOff x="4419" y="1093"/>
            <a:chExt cx="93" cy="273"/>
          </a:xfrm>
        </p:grpSpPr>
        <p:sp>
          <p:nvSpPr>
            <p:cNvPr id="38186" name="Arc 545"/>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7" name="Arc 546"/>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8" name="Arc 547"/>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5" name="Group 548"/>
          <p:cNvGrpSpPr>
            <a:grpSpLocks noChangeAspect="1"/>
          </p:cNvGrpSpPr>
          <p:nvPr/>
        </p:nvGrpSpPr>
        <p:grpSpPr bwMode="auto">
          <a:xfrm>
            <a:off x="4991100" y="4619625"/>
            <a:ext cx="73025" cy="215900"/>
            <a:chOff x="4356" y="1087"/>
            <a:chExt cx="92" cy="272"/>
          </a:xfrm>
        </p:grpSpPr>
        <p:sp>
          <p:nvSpPr>
            <p:cNvPr id="38183" name="Arc 549"/>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4" name="Arc 550"/>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5" name="Arc 551"/>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6" name="Group 552"/>
          <p:cNvGrpSpPr>
            <a:grpSpLocks noChangeAspect="1"/>
          </p:cNvGrpSpPr>
          <p:nvPr/>
        </p:nvGrpSpPr>
        <p:grpSpPr bwMode="auto">
          <a:xfrm>
            <a:off x="5180013" y="4643438"/>
            <a:ext cx="74612" cy="217487"/>
            <a:chOff x="4611" y="1217"/>
            <a:chExt cx="93" cy="274"/>
          </a:xfrm>
        </p:grpSpPr>
        <p:sp>
          <p:nvSpPr>
            <p:cNvPr id="38180" name="Arc 553"/>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1" name="Arc 554"/>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82" name="Arc 555"/>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47" name="Arc 556"/>
          <p:cNvSpPr>
            <a:spLocks noChangeAspect="1"/>
          </p:cNvSpPr>
          <p:nvPr/>
        </p:nvSpPr>
        <p:spPr bwMode="auto">
          <a:xfrm rot="-450511">
            <a:off x="4695825" y="45815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48" name="Arc 557"/>
          <p:cNvSpPr>
            <a:spLocks noChangeAspect="1"/>
          </p:cNvSpPr>
          <p:nvPr/>
        </p:nvSpPr>
        <p:spPr bwMode="auto">
          <a:xfrm rot="-450511">
            <a:off x="4832350" y="46370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27" name="Group 558"/>
          <p:cNvGrpSpPr>
            <a:grpSpLocks noChangeAspect="1"/>
          </p:cNvGrpSpPr>
          <p:nvPr/>
        </p:nvGrpSpPr>
        <p:grpSpPr bwMode="auto">
          <a:xfrm rot="-390511">
            <a:off x="4881563" y="4598988"/>
            <a:ext cx="82550" cy="161925"/>
            <a:chOff x="4362" y="1124"/>
            <a:chExt cx="104" cy="204"/>
          </a:xfrm>
        </p:grpSpPr>
        <p:sp>
          <p:nvSpPr>
            <p:cNvPr id="38177" name="Arc 559"/>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8" name="Arc 560"/>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9" name="Arc 561"/>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50" name="Arc 562"/>
          <p:cNvSpPr>
            <a:spLocks noChangeAspect="1"/>
          </p:cNvSpPr>
          <p:nvPr/>
        </p:nvSpPr>
        <p:spPr bwMode="auto">
          <a:xfrm rot="-450511">
            <a:off x="4668838" y="45862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51" name="Arc 563"/>
          <p:cNvSpPr>
            <a:spLocks noChangeAspect="1"/>
          </p:cNvSpPr>
          <p:nvPr/>
        </p:nvSpPr>
        <p:spPr bwMode="auto">
          <a:xfrm rot="-450511">
            <a:off x="4665663" y="45831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28" name="Group 564"/>
          <p:cNvGrpSpPr>
            <a:grpSpLocks noChangeAspect="1"/>
          </p:cNvGrpSpPr>
          <p:nvPr/>
        </p:nvGrpSpPr>
        <p:grpSpPr bwMode="auto">
          <a:xfrm rot="-390511">
            <a:off x="4859338" y="4633913"/>
            <a:ext cx="82550" cy="161925"/>
            <a:chOff x="4328" y="1166"/>
            <a:chExt cx="103" cy="205"/>
          </a:xfrm>
        </p:grpSpPr>
        <p:sp>
          <p:nvSpPr>
            <p:cNvPr id="38174" name="Arc 565"/>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5" name="Arc 566"/>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6" name="Arc 567"/>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29" name="Group 568"/>
          <p:cNvGrpSpPr>
            <a:grpSpLocks noChangeAspect="1"/>
          </p:cNvGrpSpPr>
          <p:nvPr/>
        </p:nvGrpSpPr>
        <p:grpSpPr bwMode="auto">
          <a:xfrm rot="-390511">
            <a:off x="4827588" y="4603750"/>
            <a:ext cx="80962" cy="163513"/>
            <a:chOff x="4294" y="1125"/>
            <a:chExt cx="102" cy="205"/>
          </a:xfrm>
        </p:grpSpPr>
        <p:sp>
          <p:nvSpPr>
            <p:cNvPr id="38171" name="Arc 569"/>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2" name="Arc 570"/>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3" name="Arc 571"/>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0" name="Group 572"/>
          <p:cNvGrpSpPr>
            <a:grpSpLocks noChangeAspect="1"/>
          </p:cNvGrpSpPr>
          <p:nvPr/>
        </p:nvGrpSpPr>
        <p:grpSpPr bwMode="auto">
          <a:xfrm rot="-390511">
            <a:off x="4940300" y="4621213"/>
            <a:ext cx="80963" cy="163512"/>
            <a:chOff x="4431" y="1163"/>
            <a:chExt cx="102" cy="205"/>
          </a:xfrm>
        </p:grpSpPr>
        <p:sp>
          <p:nvSpPr>
            <p:cNvPr id="38168" name="Arc 573"/>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9" name="Arc 574"/>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70" name="Arc 575"/>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1" name="Group 576"/>
          <p:cNvGrpSpPr>
            <a:grpSpLocks noChangeAspect="1"/>
          </p:cNvGrpSpPr>
          <p:nvPr/>
        </p:nvGrpSpPr>
        <p:grpSpPr bwMode="auto">
          <a:xfrm rot="-390511">
            <a:off x="4802188" y="4608513"/>
            <a:ext cx="80962" cy="161925"/>
            <a:chOff x="4259" y="1126"/>
            <a:chExt cx="102" cy="205"/>
          </a:xfrm>
        </p:grpSpPr>
        <p:sp>
          <p:nvSpPr>
            <p:cNvPr id="38165" name="Arc 577"/>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6" name="Arc 578"/>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7" name="Arc 579"/>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2" name="Group 580"/>
          <p:cNvGrpSpPr>
            <a:grpSpLocks noChangeAspect="1"/>
          </p:cNvGrpSpPr>
          <p:nvPr/>
        </p:nvGrpSpPr>
        <p:grpSpPr bwMode="auto">
          <a:xfrm rot="-390511">
            <a:off x="4752975" y="4603750"/>
            <a:ext cx="82550" cy="161925"/>
            <a:chOff x="4224" y="1086"/>
            <a:chExt cx="103" cy="205"/>
          </a:xfrm>
        </p:grpSpPr>
        <p:sp>
          <p:nvSpPr>
            <p:cNvPr id="38162" name="Arc 581"/>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3" name="Arc 582"/>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4" name="Arc 583"/>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57" name="Arc 584"/>
          <p:cNvSpPr>
            <a:spLocks noChangeAspect="1"/>
          </p:cNvSpPr>
          <p:nvPr/>
        </p:nvSpPr>
        <p:spPr bwMode="auto">
          <a:xfrm rot="-450511">
            <a:off x="4699000" y="46101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35" name="Group 585"/>
          <p:cNvGrpSpPr>
            <a:grpSpLocks noChangeAspect="1"/>
          </p:cNvGrpSpPr>
          <p:nvPr/>
        </p:nvGrpSpPr>
        <p:grpSpPr bwMode="auto">
          <a:xfrm rot="-390511">
            <a:off x="4729163" y="4606925"/>
            <a:ext cx="80962" cy="161925"/>
            <a:chOff x="4192" y="1089"/>
            <a:chExt cx="102" cy="204"/>
          </a:xfrm>
        </p:grpSpPr>
        <p:sp>
          <p:nvSpPr>
            <p:cNvPr id="38159" name="Arc 586"/>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0" name="Arc 587"/>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61" name="Arc 588"/>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8" name="Group 589"/>
          <p:cNvGrpSpPr>
            <a:grpSpLocks noChangeAspect="1"/>
          </p:cNvGrpSpPr>
          <p:nvPr/>
        </p:nvGrpSpPr>
        <p:grpSpPr bwMode="auto">
          <a:xfrm rot="-390511">
            <a:off x="4675188" y="4613275"/>
            <a:ext cx="80962" cy="161925"/>
            <a:chOff x="4123" y="1089"/>
            <a:chExt cx="102" cy="204"/>
          </a:xfrm>
        </p:grpSpPr>
        <p:sp>
          <p:nvSpPr>
            <p:cNvPr id="38156" name="Arc 590"/>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7" name="Arc 591"/>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8" name="Arc 592"/>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39" name="Group 593"/>
          <p:cNvGrpSpPr>
            <a:grpSpLocks noChangeAspect="1"/>
          </p:cNvGrpSpPr>
          <p:nvPr/>
        </p:nvGrpSpPr>
        <p:grpSpPr bwMode="auto">
          <a:xfrm rot="-390511">
            <a:off x="4906963" y="4627563"/>
            <a:ext cx="82550" cy="161925"/>
            <a:chOff x="4390" y="1165"/>
            <a:chExt cx="104" cy="203"/>
          </a:xfrm>
        </p:grpSpPr>
        <p:sp>
          <p:nvSpPr>
            <p:cNvPr id="38153" name="Arc 594"/>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4" name="Arc 595"/>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5" name="Arc 596"/>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61" name="Freeform 597" descr="25%"/>
          <p:cNvSpPr>
            <a:spLocks noChangeAspect="1"/>
          </p:cNvSpPr>
          <p:nvPr/>
        </p:nvSpPr>
        <p:spPr bwMode="auto">
          <a:xfrm>
            <a:off x="1476375" y="39449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endParaRPr lang="en-US" sz="1800"/>
          </a:p>
        </p:txBody>
      </p:sp>
      <p:sp>
        <p:nvSpPr>
          <p:cNvPr id="38062" name="Text Box 598"/>
          <p:cNvSpPr txBox="1">
            <a:spLocks noChangeArrowheads="1"/>
          </p:cNvSpPr>
          <p:nvPr/>
        </p:nvSpPr>
        <p:spPr bwMode="auto">
          <a:xfrm>
            <a:off x="2794000" y="4284663"/>
            <a:ext cx="1957388" cy="336550"/>
          </a:xfrm>
          <a:prstGeom prst="rect">
            <a:avLst/>
          </a:prstGeom>
          <a:noFill/>
          <a:ln w="12700">
            <a:noFill/>
            <a:miter lim="800000"/>
            <a:headEnd/>
            <a:tailEnd/>
          </a:ln>
        </p:spPr>
        <p:txBody>
          <a:bodyPr wrap="none">
            <a:spAutoFit/>
          </a:bodyPr>
          <a:lstStyle/>
          <a:p>
            <a:pPr eaLnBrk="0" hangingPunct="0"/>
            <a:r>
              <a:rPr lang="en-US" sz="1600" b="1"/>
              <a:t>backbarrier marsh</a:t>
            </a:r>
          </a:p>
        </p:txBody>
      </p:sp>
      <p:sp>
        <p:nvSpPr>
          <p:cNvPr id="38063" name="Text Box 599"/>
          <p:cNvSpPr txBox="1">
            <a:spLocks noChangeArrowheads="1"/>
          </p:cNvSpPr>
          <p:nvPr/>
        </p:nvSpPr>
        <p:spPr bwMode="auto">
          <a:xfrm>
            <a:off x="6378575" y="4418013"/>
            <a:ext cx="849313" cy="336550"/>
          </a:xfrm>
          <a:prstGeom prst="rect">
            <a:avLst/>
          </a:prstGeom>
          <a:noFill/>
          <a:ln w="12700">
            <a:noFill/>
            <a:miter lim="800000"/>
            <a:headEnd/>
            <a:tailEnd/>
          </a:ln>
        </p:spPr>
        <p:txBody>
          <a:bodyPr wrap="none">
            <a:spAutoFit/>
          </a:bodyPr>
          <a:lstStyle/>
          <a:p>
            <a:pPr eaLnBrk="0" hangingPunct="0"/>
            <a:r>
              <a:rPr lang="en-US" sz="1600" b="1"/>
              <a:t>lagoon</a:t>
            </a:r>
          </a:p>
        </p:txBody>
      </p:sp>
      <p:sp>
        <p:nvSpPr>
          <p:cNvPr id="38064" name="Text Box 600"/>
          <p:cNvSpPr txBox="1">
            <a:spLocks noChangeArrowheads="1"/>
          </p:cNvSpPr>
          <p:nvPr/>
        </p:nvSpPr>
        <p:spPr bwMode="auto">
          <a:xfrm>
            <a:off x="61913" y="1169988"/>
            <a:ext cx="365125" cy="336550"/>
          </a:xfrm>
          <a:prstGeom prst="rect">
            <a:avLst/>
          </a:prstGeom>
          <a:noFill/>
          <a:ln w="12700">
            <a:noFill/>
            <a:miter lim="800000"/>
            <a:headEnd/>
            <a:tailEnd/>
          </a:ln>
        </p:spPr>
        <p:txBody>
          <a:bodyPr wrap="none">
            <a:spAutoFit/>
          </a:bodyPr>
          <a:lstStyle/>
          <a:p>
            <a:pPr eaLnBrk="0" hangingPunct="0"/>
            <a:r>
              <a:rPr lang="en-US" sz="1600" b="1"/>
              <a:t>a)</a:t>
            </a:r>
          </a:p>
        </p:txBody>
      </p:sp>
      <p:sp>
        <p:nvSpPr>
          <p:cNvPr id="38065" name="Text Box 601"/>
          <p:cNvSpPr txBox="1">
            <a:spLocks noChangeArrowheads="1"/>
          </p:cNvSpPr>
          <p:nvPr/>
        </p:nvSpPr>
        <p:spPr bwMode="auto">
          <a:xfrm>
            <a:off x="0" y="4421188"/>
            <a:ext cx="376238" cy="336550"/>
          </a:xfrm>
          <a:prstGeom prst="rect">
            <a:avLst/>
          </a:prstGeom>
          <a:noFill/>
          <a:ln w="12700">
            <a:noFill/>
            <a:miter lim="800000"/>
            <a:headEnd/>
            <a:tailEnd/>
          </a:ln>
        </p:spPr>
        <p:txBody>
          <a:bodyPr wrap="none">
            <a:spAutoFit/>
          </a:bodyPr>
          <a:lstStyle/>
          <a:p>
            <a:pPr eaLnBrk="0" hangingPunct="0"/>
            <a:r>
              <a:rPr lang="en-US" sz="1600" b="1"/>
              <a:t>b)</a:t>
            </a:r>
          </a:p>
        </p:txBody>
      </p:sp>
      <p:grpSp>
        <p:nvGrpSpPr>
          <p:cNvPr id="38040" name="Group 602"/>
          <p:cNvGrpSpPr>
            <a:grpSpLocks/>
          </p:cNvGrpSpPr>
          <p:nvPr/>
        </p:nvGrpSpPr>
        <p:grpSpPr bwMode="auto">
          <a:xfrm>
            <a:off x="7888288" y="1376363"/>
            <a:ext cx="481012" cy="190500"/>
            <a:chOff x="4969" y="867"/>
            <a:chExt cx="303" cy="120"/>
          </a:xfrm>
        </p:grpSpPr>
        <p:sp>
          <p:nvSpPr>
            <p:cNvPr id="38120" name="Arc 603"/>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1" name="Arc 604"/>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2" name="Arc 605"/>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3" name="Arc 606"/>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24" name="Arc 607"/>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1" name="Group 608"/>
            <p:cNvGrpSpPr>
              <a:grpSpLocks noChangeAspect="1"/>
            </p:cNvGrpSpPr>
            <p:nvPr/>
          </p:nvGrpSpPr>
          <p:grpSpPr bwMode="auto">
            <a:xfrm rot="-390511">
              <a:off x="5033" y="871"/>
              <a:ext cx="51" cy="102"/>
              <a:chOff x="4259" y="1126"/>
              <a:chExt cx="102" cy="205"/>
            </a:xfrm>
          </p:grpSpPr>
          <p:sp>
            <p:nvSpPr>
              <p:cNvPr id="38150" name="Arc 609"/>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1" name="Arc 610"/>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52" name="Arc 611"/>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2" name="Group 612"/>
            <p:cNvGrpSpPr>
              <a:grpSpLocks noChangeAspect="1"/>
            </p:cNvGrpSpPr>
            <p:nvPr/>
          </p:nvGrpSpPr>
          <p:grpSpPr bwMode="auto">
            <a:xfrm rot="-390511">
              <a:off x="5002" y="868"/>
              <a:ext cx="52" cy="102"/>
              <a:chOff x="4224" y="1086"/>
              <a:chExt cx="103" cy="205"/>
            </a:xfrm>
          </p:grpSpPr>
          <p:sp>
            <p:nvSpPr>
              <p:cNvPr id="38147" name="Arc 613"/>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8" name="Arc 614"/>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9" name="Arc 615"/>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127" name="Arc 616"/>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4" name="Group 617"/>
            <p:cNvGrpSpPr>
              <a:grpSpLocks noChangeAspect="1"/>
            </p:cNvGrpSpPr>
            <p:nvPr/>
          </p:nvGrpSpPr>
          <p:grpSpPr bwMode="auto">
            <a:xfrm rot="-390511">
              <a:off x="4987" y="870"/>
              <a:ext cx="51" cy="102"/>
              <a:chOff x="4192" y="1089"/>
              <a:chExt cx="102" cy="204"/>
            </a:xfrm>
          </p:grpSpPr>
          <p:sp>
            <p:nvSpPr>
              <p:cNvPr id="38144" name="Arc 618"/>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5" name="Arc 619"/>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6" name="Arc 620"/>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129" name="Arc 621"/>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0" name="Arc 622"/>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1" name="Arc 623"/>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45" name="Group 624"/>
            <p:cNvGrpSpPr>
              <a:grpSpLocks/>
            </p:cNvGrpSpPr>
            <p:nvPr/>
          </p:nvGrpSpPr>
          <p:grpSpPr bwMode="auto">
            <a:xfrm rot="-577286">
              <a:off x="5070" y="896"/>
              <a:ext cx="124" cy="41"/>
              <a:chOff x="3005" y="1120"/>
              <a:chExt cx="261" cy="58"/>
            </a:xfrm>
          </p:grpSpPr>
          <p:sp>
            <p:nvSpPr>
              <p:cNvPr id="38141" name="Arc 625"/>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2" name="Arc 626"/>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3" name="Arc 627"/>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6" name="Group 628"/>
            <p:cNvGrpSpPr>
              <a:grpSpLocks/>
            </p:cNvGrpSpPr>
            <p:nvPr/>
          </p:nvGrpSpPr>
          <p:grpSpPr bwMode="auto">
            <a:xfrm rot="-577286">
              <a:off x="5085" y="892"/>
              <a:ext cx="124" cy="41"/>
              <a:chOff x="2844" y="1123"/>
              <a:chExt cx="260" cy="56"/>
            </a:xfrm>
          </p:grpSpPr>
          <p:sp>
            <p:nvSpPr>
              <p:cNvPr id="38138" name="Arc 629"/>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9" name="Arc 630"/>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40" name="Arc 631"/>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49" name="Group 632"/>
            <p:cNvGrpSpPr>
              <a:grpSpLocks/>
            </p:cNvGrpSpPr>
            <p:nvPr/>
          </p:nvGrpSpPr>
          <p:grpSpPr bwMode="auto">
            <a:xfrm rot="-577286">
              <a:off x="5150" y="889"/>
              <a:ext cx="122" cy="41"/>
              <a:chOff x="2920" y="1108"/>
              <a:chExt cx="259" cy="58"/>
            </a:xfrm>
          </p:grpSpPr>
          <p:sp>
            <p:nvSpPr>
              <p:cNvPr id="38135" name="Arc 633"/>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6" name="Arc 634"/>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37" name="Arc 635"/>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sp>
        <p:nvSpPr>
          <p:cNvPr id="38067" name="Freeform 636"/>
          <p:cNvSpPr>
            <a:spLocks/>
          </p:cNvSpPr>
          <p:nvPr/>
        </p:nvSpPr>
        <p:spPr bwMode="auto">
          <a:xfrm>
            <a:off x="6051550" y="14573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endParaRPr lang="en-US" sz="1800"/>
          </a:p>
        </p:txBody>
      </p:sp>
      <p:sp>
        <p:nvSpPr>
          <p:cNvPr id="38068" name="Freeform 637" descr="Large confetti"/>
          <p:cNvSpPr>
            <a:spLocks/>
          </p:cNvSpPr>
          <p:nvPr/>
        </p:nvSpPr>
        <p:spPr bwMode="auto">
          <a:xfrm>
            <a:off x="6388100" y="6985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endParaRPr lang="en-US" sz="1800"/>
          </a:p>
        </p:txBody>
      </p:sp>
      <p:grpSp>
        <p:nvGrpSpPr>
          <p:cNvPr id="38052" name="Group 638"/>
          <p:cNvGrpSpPr>
            <a:grpSpLocks/>
          </p:cNvGrpSpPr>
          <p:nvPr/>
        </p:nvGrpSpPr>
        <p:grpSpPr bwMode="auto">
          <a:xfrm>
            <a:off x="7831138" y="4638675"/>
            <a:ext cx="481012" cy="190500"/>
            <a:chOff x="4969" y="867"/>
            <a:chExt cx="303" cy="120"/>
          </a:xfrm>
        </p:grpSpPr>
        <p:sp>
          <p:nvSpPr>
            <p:cNvPr id="38087" name="Arc 639"/>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88" name="Arc 640"/>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89" name="Arc 641"/>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0" name="Arc 642"/>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1" name="Arc 643"/>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3" name="Group 644"/>
            <p:cNvGrpSpPr>
              <a:grpSpLocks noChangeAspect="1"/>
            </p:cNvGrpSpPr>
            <p:nvPr/>
          </p:nvGrpSpPr>
          <p:grpSpPr bwMode="auto">
            <a:xfrm rot="-390511">
              <a:off x="5033" y="871"/>
              <a:ext cx="51" cy="102"/>
              <a:chOff x="4259" y="1126"/>
              <a:chExt cx="102" cy="205"/>
            </a:xfrm>
          </p:grpSpPr>
          <p:sp>
            <p:nvSpPr>
              <p:cNvPr id="38117" name="Arc 645"/>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8" name="Arc 646"/>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9" name="Arc 647"/>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4" name="Group 648"/>
            <p:cNvGrpSpPr>
              <a:grpSpLocks noChangeAspect="1"/>
            </p:cNvGrpSpPr>
            <p:nvPr/>
          </p:nvGrpSpPr>
          <p:grpSpPr bwMode="auto">
            <a:xfrm rot="-390511">
              <a:off x="5002" y="868"/>
              <a:ext cx="52" cy="102"/>
              <a:chOff x="4224" y="1086"/>
              <a:chExt cx="103" cy="205"/>
            </a:xfrm>
          </p:grpSpPr>
          <p:sp>
            <p:nvSpPr>
              <p:cNvPr id="38114" name="Arc 649"/>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5" name="Arc 650"/>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6" name="Arc 651"/>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94" name="Arc 652"/>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5" name="Group 653"/>
            <p:cNvGrpSpPr>
              <a:grpSpLocks noChangeAspect="1"/>
            </p:cNvGrpSpPr>
            <p:nvPr/>
          </p:nvGrpSpPr>
          <p:grpSpPr bwMode="auto">
            <a:xfrm rot="-390511">
              <a:off x="4987" y="870"/>
              <a:ext cx="51" cy="102"/>
              <a:chOff x="4192" y="1089"/>
              <a:chExt cx="102" cy="204"/>
            </a:xfrm>
          </p:grpSpPr>
          <p:sp>
            <p:nvSpPr>
              <p:cNvPr id="38111" name="Arc 654"/>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2" name="Arc 655"/>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3" name="Arc 656"/>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endParaRPr lang="en-US" sz="1800"/>
              </a:p>
            </p:txBody>
          </p:sp>
        </p:grpSp>
        <p:sp>
          <p:nvSpPr>
            <p:cNvPr id="38096" name="Arc 657"/>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7" name="Arc 658"/>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098" name="Arc 659"/>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nvGrpSpPr>
            <p:cNvPr id="38056" name="Group 660"/>
            <p:cNvGrpSpPr>
              <a:grpSpLocks/>
            </p:cNvGrpSpPr>
            <p:nvPr/>
          </p:nvGrpSpPr>
          <p:grpSpPr bwMode="auto">
            <a:xfrm rot="-577286">
              <a:off x="5070" y="896"/>
              <a:ext cx="124" cy="41"/>
              <a:chOff x="3005" y="1120"/>
              <a:chExt cx="261" cy="58"/>
            </a:xfrm>
          </p:grpSpPr>
          <p:sp>
            <p:nvSpPr>
              <p:cNvPr id="38108" name="Arc 6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9" name="Arc 6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10" name="Arc 6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8" name="Group 664"/>
            <p:cNvGrpSpPr>
              <a:grpSpLocks/>
            </p:cNvGrpSpPr>
            <p:nvPr/>
          </p:nvGrpSpPr>
          <p:grpSpPr bwMode="auto">
            <a:xfrm rot="-577286">
              <a:off x="5085" y="892"/>
              <a:ext cx="124" cy="41"/>
              <a:chOff x="2844" y="1123"/>
              <a:chExt cx="260" cy="56"/>
            </a:xfrm>
          </p:grpSpPr>
          <p:sp>
            <p:nvSpPr>
              <p:cNvPr id="38105" name="Arc 6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6" name="Arc 6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7" name="Arc 6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nvGrpSpPr>
            <p:cNvPr id="38059" name="Group 668"/>
            <p:cNvGrpSpPr>
              <a:grpSpLocks/>
            </p:cNvGrpSpPr>
            <p:nvPr/>
          </p:nvGrpSpPr>
          <p:grpSpPr bwMode="auto">
            <a:xfrm rot="-577286">
              <a:off x="5150" y="889"/>
              <a:ext cx="122" cy="41"/>
              <a:chOff x="2920" y="1108"/>
              <a:chExt cx="259" cy="58"/>
            </a:xfrm>
          </p:grpSpPr>
          <p:sp>
            <p:nvSpPr>
              <p:cNvPr id="38102" name="Arc 6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3" name="Arc 6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endParaRPr lang="en-US" sz="1800"/>
              </a:p>
            </p:txBody>
          </p:sp>
          <p:sp>
            <p:nvSpPr>
              <p:cNvPr id="38104" name="Arc 6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endParaRPr lang="en-US" sz="1800"/>
              </a:p>
            </p:txBody>
          </p:sp>
        </p:grpSp>
      </p:grpSp>
      <p:sp>
        <p:nvSpPr>
          <p:cNvPr id="38070" name="Freeform 672" descr="Large confetti"/>
          <p:cNvSpPr>
            <a:spLocks/>
          </p:cNvSpPr>
          <p:nvPr/>
        </p:nvSpPr>
        <p:spPr bwMode="auto">
          <a:xfrm>
            <a:off x="6350000" y="39497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endParaRPr lang="en-US" sz="1800"/>
          </a:p>
        </p:txBody>
      </p:sp>
      <p:sp>
        <p:nvSpPr>
          <p:cNvPr id="38071" name="Text Box 673"/>
          <p:cNvSpPr txBox="1">
            <a:spLocks noChangeArrowheads="1"/>
          </p:cNvSpPr>
          <p:nvPr/>
        </p:nvSpPr>
        <p:spPr bwMode="auto">
          <a:xfrm>
            <a:off x="657225" y="6475413"/>
            <a:ext cx="2636838" cy="304800"/>
          </a:xfrm>
          <a:prstGeom prst="rect">
            <a:avLst/>
          </a:prstGeom>
          <a:noFill/>
          <a:ln w="12700">
            <a:noFill/>
            <a:miter lim="800000"/>
            <a:headEnd/>
            <a:tailEnd/>
          </a:ln>
        </p:spPr>
        <p:txBody>
          <a:bodyPr wrap="none">
            <a:spAutoFit/>
          </a:bodyPr>
          <a:lstStyle/>
          <a:p>
            <a:pPr eaLnBrk="0" hangingPunct="0"/>
            <a:r>
              <a:rPr lang="en-US" sz="1400" b="1"/>
              <a:t>Source:  Jeff Donnelly, WHOI</a:t>
            </a:r>
          </a:p>
        </p:txBody>
      </p:sp>
      <p:sp>
        <p:nvSpPr>
          <p:cNvPr id="38072" name="Text Box 674"/>
          <p:cNvSpPr txBox="1">
            <a:spLocks noChangeArrowheads="1"/>
          </p:cNvSpPr>
          <p:nvPr/>
        </p:nvSpPr>
        <p:spPr bwMode="auto">
          <a:xfrm>
            <a:off x="7854950" y="3884613"/>
            <a:ext cx="849313" cy="336550"/>
          </a:xfrm>
          <a:prstGeom prst="rect">
            <a:avLst/>
          </a:prstGeom>
          <a:noFill/>
          <a:ln w="12700">
            <a:noFill/>
            <a:miter lim="800000"/>
            <a:headEnd/>
            <a:tailEnd/>
          </a:ln>
        </p:spPr>
        <p:txBody>
          <a:bodyPr wrap="none">
            <a:spAutoFit/>
          </a:bodyPr>
          <a:lstStyle/>
          <a:p>
            <a:pPr eaLnBrk="0" hangingPunct="0"/>
            <a:r>
              <a:rPr lang="en-US" sz="1600" b="1"/>
              <a:t>upland</a:t>
            </a:r>
          </a:p>
        </p:txBody>
      </p:sp>
      <p:sp>
        <p:nvSpPr>
          <p:cNvPr id="38073" name="Text Box 675"/>
          <p:cNvSpPr txBox="1">
            <a:spLocks noChangeArrowheads="1"/>
          </p:cNvSpPr>
          <p:nvPr/>
        </p:nvSpPr>
        <p:spPr bwMode="auto">
          <a:xfrm>
            <a:off x="7880350" y="671513"/>
            <a:ext cx="849313" cy="336550"/>
          </a:xfrm>
          <a:prstGeom prst="rect">
            <a:avLst/>
          </a:prstGeom>
          <a:noFill/>
          <a:ln w="12700">
            <a:noFill/>
            <a:miter lim="800000"/>
            <a:headEnd/>
            <a:tailEnd/>
          </a:ln>
        </p:spPr>
        <p:txBody>
          <a:bodyPr wrap="none">
            <a:spAutoFit/>
          </a:bodyPr>
          <a:lstStyle/>
          <a:p>
            <a:pPr eaLnBrk="0" hangingPunct="0"/>
            <a:r>
              <a:rPr lang="en-US" sz="1600" b="1"/>
              <a:t>upland</a:t>
            </a:r>
          </a:p>
        </p:txBody>
      </p:sp>
      <p:sp>
        <p:nvSpPr>
          <p:cNvPr id="38074" name="Freeform 676" descr="Large confetti"/>
          <p:cNvSpPr>
            <a:spLocks/>
          </p:cNvSpPr>
          <p:nvPr/>
        </p:nvSpPr>
        <p:spPr bwMode="auto">
          <a:xfrm>
            <a:off x="749300" y="6134100"/>
            <a:ext cx="2168525" cy="76200"/>
          </a:xfrm>
          <a:custGeom>
            <a:avLst/>
            <a:gdLst>
              <a:gd name="T0" fmla="*/ 2147483647 w 1366"/>
              <a:gd name="T1" fmla="*/ 2147483647 h 48"/>
              <a:gd name="T2" fmla="*/ 2147483647 w 1366"/>
              <a:gd name="T3" fmla="*/ 0 h 48"/>
              <a:gd name="T4" fmla="*/ 2147483647 w 1366"/>
              <a:gd name="T5" fmla="*/ 2147483647 h 48"/>
              <a:gd name="T6" fmla="*/ 2147483647 w 1366"/>
              <a:gd name="T7" fmla="*/ 2147483647 h 48"/>
              <a:gd name="T8" fmla="*/ 2147483647 w 1366"/>
              <a:gd name="T9" fmla="*/ 2147483647 h 48"/>
              <a:gd name="T10" fmla="*/ 0 w 1366"/>
              <a:gd name="T11" fmla="*/ 2147483647 h 48"/>
              <a:gd name="T12" fmla="*/ 2147483647 w 1366"/>
              <a:gd name="T13" fmla="*/ 2147483647 h 48"/>
              <a:gd name="T14" fmla="*/ 0 60000 65536"/>
              <a:gd name="T15" fmla="*/ 0 60000 65536"/>
              <a:gd name="T16" fmla="*/ 0 60000 65536"/>
              <a:gd name="T17" fmla="*/ 0 60000 65536"/>
              <a:gd name="T18" fmla="*/ 0 60000 65536"/>
              <a:gd name="T19" fmla="*/ 0 60000 65536"/>
              <a:gd name="T20" fmla="*/ 0 60000 65536"/>
              <a:gd name="T21" fmla="*/ 0 w 1366"/>
              <a:gd name="T22" fmla="*/ 0 h 48"/>
              <a:gd name="T23" fmla="*/ 1366 w 1366"/>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6" h="48">
                <a:moveTo>
                  <a:pt x="272" y="8"/>
                </a:moveTo>
                <a:lnTo>
                  <a:pt x="1008" y="0"/>
                </a:lnTo>
                <a:lnTo>
                  <a:pt x="1366" y="14"/>
                </a:lnTo>
                <a:lnTo>
                  <a:pt x="1198" y="45"/>
                </a:lnTo>
                <a:lnTo>
                  <a:pt x="216" y="48"/>
                </a:lnTo>
                <a:lnTo>
                  <a:pt x="0" y="28"/>
                </a:lnTo>
                <a:lnTo>
                  <a:pt x="272" y="8"/>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5" name="Freeform 677" descr="Large confetti"/>
          <p:cNvSpPr>
            <a:spLocks/>
          </p:cNvSpPr>
          <p:nvPr/>
        </p:nvSpPr>
        <p:spPr bwMode="auto">
          <a:xfrm>
            <a:off x="1231900" y="5818188"/>
            <a:ext cx="1930400" cy="55562"/>
          </a:xfrm>
          <a:custGeom>
            <a:avLst/>
            <a:gdLst>
              <a:gd name="T0" fmla="*/ 2147483647 w 1216"/>
              <a:gd name="T1" fmla="*/ 2147483647 h 35"/>
              <a:gd name="T2" fmla="*/ 2147483647 w 1216"/>
              <a:gd name="T3" fmla="*/ 0 h 35"/>
              <a:gd name="T4" fmla="*/ 2147483647 w 1216"/>
              <a:gd name="T5" fmla="*/ 2147483647 h 35"/>
              <a:gd name="T6" fmla="*/ 2147483647 w 1216"/>
              <a:gd name="T7" fmla="*/ 2147483647 h 35"/>
              <a:gd name="T8" fmla="*/ 2147483647 w 1216"/>
              <a:gd name="T9" fmla="*/ 2147483647 h 35"/>
              <a:gd name="T10" fmla="*/ 0 w 1216"/>
              <a:gd name="T11" fmla="*/ 2147483647 h 35"/>
              <a:gd name="T12" fmla="*/ 2147483647 w 1216"/>
              <a:gd name="T13" fmla="*/ 2147483647 h 35"/>
              <a:gd name="T14" fmla="*/ 0 60000 65536"/>
              <a:gd name="T15" fmla="*/ 0 60000 65536"/>
              <a:gd name="T16" fmla="*/ 0 60000 65536"/>
              <a:gd name="T17" fmla="*/ 0 60000 65536"/>
              <a:gd name="T18" fmla="*/ 0 60000 65536"/>
              <a:gd name="T19" fmla="*/ 0 60000 65536"/>
              <a:gd name="T20" fmla="*/ 0 60000 65536"/>
              <a:gd name="T21" fmla="*/ 0 w 1216"/>
              <a:gd name="T22" fmla="*/ 0 h 35"/>
              <a:gd name="T23" fmla="*/ 1216 w 121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6" h="35">
                <a:moveTo>
                  <a:pt x="240" y="8"/>
                </a:moveTo>
                <a:lnTo>
                  <a:pt x="976" y="0"/>
                </a:lnTo>
                <a:lnTo>
                  <a:pt x="1216" y="15"/>
                </a:lnTo>
                <a:lnTo>
                  <a:pt x="872" y="19"/>
                </a:lnTo>
                <a:lnTo>
                  <a:pt x="184" y="35"/>
                </a:lnTo>
                <a:lnTo>
                  <a:pt x="0" y="21"/>
                </a:lnTo>
                <a:lnTo>
                  <a:pt x="240" y="8"/>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6" name="Freeform 678" descr="Large confetti"/>
          <p:cNvSpPr>
            <a:spLocks/>
          </p:cNvSpPr>
          <p:nvPr/>
        </p:nvSpPr>
        <p:spPr bwMode="auto">
          <a:xfrm>
            <a:off x="1517650" y="5962650"/>
            <a:ext cx="1797050" cy="63500"/>
          </a:xfrm>
          <a:custGeom>
            <a:avLst/>
            <a:gdLst>
              <a:gd name="T0" fmla="*/ 2147483647 w 1132"/>
              <a:gd name="T1" fmla="*/ 2147483647 h 40"/>
              <a:gd name="T2" fmla="*/ 2147483647 w 1132"/>
              <a:gd name="T3" fmla="*/ 0 h 40"/>
              <a:gd name="T4" fmla="*/ 2147483647 w 1132"/>
              <a:gd name="T5" fmla="*/ 2147483647 h 40"/>
              <a:gd name="T6" fmla="*/ 2147483647 w 1132"/>
              <a:gd name="T7" fmla="*/ 2147483647 h 40"/>
              <a:gd name="T8" fmla="*/ 2147483647 w 1132"/>
              <a:gd name="T9" fmla="*/ 2147483647 h 40"/>
              <a:gd name="T10" fmla="*/ 0 w 1132"/>
              <a:gd name="T11" fmla="*/ 2147483647 h 40"/>
              <a:gd name="T12" fmla="*/ 2147483647 w 1132"/>
              <a:gd name="T13" fmla="*/ 2147483647 h 40"/>
              <a:gd name="T14" fmla="*/ 0 60000 65536"/>
              <a:gd name="T15" fmla="*/ 0 60000 65536"/>
              <a:gd name="T16" fmla="*/ 0 60000 65536"/>
              <a:gd name="T17" fmla="*/ 0 60000 65536"/>
              <a:gd name="T18" fmla="*/ 0 60000 65536"/>
              <a:gd name="T19" fmla="*/ 0 60000 65536"/>
              <a:gd name="T20" fmla="*/ 0 60000 65536"/>
              <a:gd name="T21" fmla="*/ 0 w 1132"/>
              <a:gd name="T22" fmla="*/ 0 h 40"/>
              <a:gd name="T23" fmla="*/ 1132 w 11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2" h="40">
                <a:moveTo>
                  <a:pt x="156" y="13"/>
                </a:moveTo>
                <a:lnTo>
                  <a:pt x="644" y="0"/>
                </a:lnTo>
                <a:lnTo>
                  <a:pt x="1132" y="20"/>
                </a:lnTo>
                <a:lnTo>
                  <a:pt x="788" y="24"/>
                </a:lnTo>
                <a:lnTo>
                  <a:pt x="100" y="40"/>
                </a:lnTo>
                <a:lnTo>
                  <a:pt x="0" y="24"/>
                </a:lnTo>
                <a:lnTo>
                  <a:pt x="156" y="13"/>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7" name="Freeform 679" descr="Large confetti"/>
          <p:cNvSpPr>
            <a:spLocks/>
          </p:cNvSpPr>
          <p:nvPr/>
        </p:nvSpPr>
        <p:spPr bwMode="auto">
          <a:xfrm>
            <a:off x="1974850" y="5683250"/>
            <a:ext cx="1504950" cy="38100"/>
          </a:xfrm>
          <a:custGeom>
            <a:avLst/>
            <a:gdLst>
              <a:gd name="T0" fmla="*/ 2147483647 w 948"/>
              <a:gd name="T1" fmla="*/ 2147483647 h 24"/>
              <a:gd name="T2" fmla="*/ 2147483647 w 948"/>
              <a:gd name="T3" fmla="*/ 0 h 24"/>
              <a:gd name="T4" fmla="*/ 2147483647 w 948"/>
              <a:gd name="T5" fmla="*/ 2147483647 h 24"/>
              <a:gd name="T6" fmla="*/ 2147483647 w 948"/>
              <a:gd name="T7" fmla="*/ 2147483647 h 24"/>
              <a:gd name="T8" fmla="*/ 2147483647 w 948"/>
              <a:gd name="T9" fmla="*/ 2147483647 h 24"/>
              <a:gd name="T10" fmla="*/ 0 w 948"/>
              <a:gd name="T11" fmla="*/ 2147483647 h 24"/>
              <a:gd name="T12" fmla="*/ 2147483647 w 948"/>
              <a:gd name="T13" fmla="*/ 2147483647 h 24"/>
              <a:gd name="T14" fmla="*/ 0 60000 65536"/>
              <a:gd name="T15" fmla="*/ 0 60000 65536"/>
              <a:gd name="T16" fmla="*/ 0 60000 65536"/>
              <a:gd name="T17" fmla="*/ 0 60000 65536"/>
              <a:gd name="T18" fmla="*/ 0 60000 65536"/>
              <a:gd name="T19" fmla="*/ 0 60000 65536"/>
              <a:gd name="T20" fmla="*/ 0 60000 65536"/>
              <a:gd name="T21" fmla="*/ 0 w 948"/>
              <a:gd name="T22" fmla="*/ 0 h 24"/>
              <a:gd name="T23" fmla="*/ 948 w 94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8" h="24">
                <a:moveTo>
                  <a:pt x="108" y="4"/>
                </a:moveTo>
                <a:lnTo>
                  <a:pt x="460" y="0"/>
                </a:lnTo>
                <a:lnTo>
                  <a:pt x="948" y="20"/>
                </a:lnTo>
                <a:lnTo>
                  <a:pt x="604" y="24"/>
                </a:lnTo>
                <a:lnTo>
                  <a:pt x="188" y="24"/>
                </a:lnTo>
                <a:lnTo>
                  <a:pt x="0" y="12"/>
                </a:lnTo>
                <a:lnTo>
                  <a:pt x="108" y="4"/>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78" name="Text Box 680"/>
          <p:cNvSpPr txBox="1">
            <a:spLocks noChangeArrowheads="1"/>
          </p:cNvSpPr>
          <p:nvPr/>
        </p:nvSpPr>
        <p:spPr bwMode="auto">
          <a:xfrm>
            <a:off x="2520950" y="5592763"/>
            <a:ext cx="1689100" cy="336550"/>
          </a:xfrm>
          <a:prstGeom prst="rect">
            <a:avLst/>
          </a:prstGeom>
          <a:noFill/>
          <a:ln w="12700">
            <a:noFill/>
            <a:miter lim="800000"/>
            <a:headEnd/>
            <a:tailEnd/>
          </a:ln>
        </p:spPr>
        <p:txBody>
          <a:bodyPr wrap="none">
            <a:spAutoFit/>
          </a:bodyPr>
          <a:lstStyle/>
          <a:p>
            <a:pPr eaLnBrk="0" hangingPunct="0"/>
            <a:r>
              <a:rPr lang="en-US" sz="1600" b="1"/>
              <a:t>flood tidal delta</a:t>
            </a:r>
          </a:p>
        </p:txBody>
      </p:sp>
      <p:sp>
        <p:nvSpPr>
          <p:cNvPr id="38079" name="Freeform 681" descr="Large confetti"/>
          <p:cNvSpPr>
            <a:spLocks/>
          </p:cNvSpPr>
          <p:nvPr/>
        </p:nvSpPr>
        <p:spPr bwMode="auto">
          <a:xfrm>
            <a:off x="2101850" y="5562600"/>
            <a:ext cx="1651000" cy="38100"/>
          </a:xfrm>
          <a:custGeom>
            <a:avLst/>
            <a:gdLst>
              <a:gd name="T0" fmla="*/ 2147483647 w 1040"/>
              <a:gd name="T1" fmla="*/ 2147483647 h 24"/>
              <a:gd name="T2" fmla="*/ 2147483647 w 1040"/>
              <a:gd name="T3" fmla="*/ 0 h 24"/>
              <a:gd name="T4" fmla="*/ 2147483647 w 1040"/>
              <a:gd name="T5" fmla="*/ 2147483647 h 24"/>
              <a:gd name="T6" fmla="*/ 2147483647 w 1040"/>
              <a:gd name="T7" fmla="*/ 2147483647 h 24"/>
              <a:gd name="T8" fmla="*/ 2147483647 w 1040"/>
              <a:gd name="T9" fmla="*/ 2147483647 h 24"/>
              <a:gd name="T10" fmla="*/ 0 w 1040"/>
              <a:gd name="T11" fmla="*/ 2147483647 h 24"/>
              <a:gd name="T12" fmla="*/ 2147483647 w 1040"/>
              <a:gd name="T13" fmla="*/ 2147483647 h 24"/>
              <a:gd name="T14" fmla="*/ 0 60000 65536"/>
              <a:gd name="T15" fmla="*/ 0 60000 65536"/>
              <a:gd name="T16" fmla="*/ 0 60000 65536"/>
              <a:gd name="T17" fmla="*/ 0 60000 65536"/>
              <a:gd name="T18" fmla="*/ 0 60000 65536"/>
              <a:gd name="T19" fmla="*/ 0 60000 65536"/>
              <a:gd name="T20" fmla="*/ 0 60000 65536"/>
              <a:gd name="T21" fmla="*/ 0 w 1040"/>
              <a:gd name="T22" fmla="*/ 0 h 24"/>
              <a:gd name="T23" fmla="*/ 1040 w 10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0" h="24">
                <a:moveTo>
                  <a:pt x="64" y="13"/>
                </a:moveTo>
                <a:lnTo>
                  <a:pt x="552" y="0"/>
                </a:lnTo>
                <a:lnTo>
                  <a:pt x="1040" y="20"/>
                </a:lnTo>
                <a:lnTo>
                  <a:pt x="696" y="24"/>
                </a:lnTo>
                <a:lnTo>
                  <a:pt x="280" y="24"/>
                </a:lnTo>
                <a:lnTo>
                  <a:pt x="0" y="20"/>
                </a:lnTo>
                <a:lnTo>
                  <a:pt x="64" y="13"/>
                </a:lnTo>
                <a:close/>
              </a:path>
            </a:pathLst>
          </a:custGeom>
          <a:pattFill prst="lgConfetti">
            <a:fgClr>
              <a:schemeClr val="tx1"/>
            </a:fgClr>
            <a:bgClr>
              <a:schemeClr val="bg1"/>
            </a:bgClr>
          </a:pattFill>
          <a:ln w="12700">
            <a:noFill/>
            <a:round/>
            <a:headEnd/>
            <a:tailEnd/>
          </a:ln>
        </p:spPr>
        <p:txBody>
          <a:bodyPr/>
          <a:lstStyle/>
          <a:p>
            <a:endParaRPr lang="en-US" sz="1800"/>
          </a:p>
        </p:txBody>
      </p:sp>
      <p:sp>
        <p:nvSpPr>
          <p:cNvPr id="38080" name="Text Box 682"/>
          <p:cNvSpPr txBox="1">
            <a:spLocks noChangeArrowheads="1"/>
          </p:cNvSpPr>
          <p:nvPr/>
        </p:nvSpPr>
        <p:spPr bwMode="auto">
          <a:xfrm>
            <a:off x="5597525" y="5332413"/>
            <a:ext cx="1385888" cy="304800"/>
          </a:xfrm>
          <a:prstGeom prst="rect">
            <a:avLst/>
          </a:prstGeom>
          <a:noFill/>
          <a:ln w="12700">
            <a:noFill/>
            <a:miter lim="800000"/>
            <a:headEnd/>
            <a:tailEnd/>
          </a:ln>
        </p:spPr>
        <p:txBody>
          <a:bodyPr wrap="none">
            <a:spAutoFit/>
          </a:bodyPr>
          <a:lstStyle/>
          <a:p>
            <a:pPr eaLnBrk="0" hangingPunct="0"/>
            <a:r>
              <a:rPr lang="en-US" sz="1400" b="1"/>
              <a:t>terminal lobes</a:t>
            </a:r>
          </a:p>
        </p:txBody>
      </p:sp>
      <p:sp>
        <p:nvSpPr>
          <p:cNvPr id="38081" name="Line 683"/>
          <p:cNvSpPr>
            <a:spLocks noChangeShapeType="1"/>
          </p:cNvSpPr>
          <p:nvPr/>
        </p:nvSpPr>
        <p:spPr bwMode="auto">
          <a:xfrm flipV="1">
            <a:off x="5892800" y="5588000"/>
            <a:ext cx="292100" cy="152400"/>
          </a:xfrm>
          <a:prstGeom prst="line">
            <a:avLst/>
          </a:prstGeom>
          <a:noFill/>
          <a:ln w="12700">
            <a:solidFill>
              <a:schemeClr val="tx1"/>
            </a:solidFill>
            <a:round/>
            <a:headEnd/>
            <a:tailEnd/>
          </a:ln>
        </p:spPr>
        <p:txBody>
          <a:bodyPr/>
          <a:lstStyle/>
          <a:p>
            <a:endParaRPr lang="en-US"/>
          </a:p>
        </p:txBody>
      </p:sp>
      <p:sp>
        <p:nvSpPr>
          <p:cNvPr id="38082" name="Line 684"/>
          <p:cNvSpPr>
            <a:spLocks noChangeShapeType="1"/>
          </p:cNvSpPr>
          <p:nvPr/>
        </p:nvSpPr>
        <p:spPr bwMode="auto">
          <a:xfrm flipV="1">
            <a:off x="5232400" y="4378325"/>
            <a:ext cx="406400" cy="773113"/>
          </a:xfrm>
          <a:prstGeom prst="line">
            <a:avLst/>
          </a:prstGeom>
          <a:noFill/>
          <a:ln w="12700">
            <a:solidFill>
              <a:schemeClr val="tx1"/>
            </a:solidFill>
            <a:round/>
            <a:headEnd/>
            <a:tailEnd/>
          </a:ln>
        </p:spPr>
        <p:txBody>
          <a:bodyPr/>
          <a:lstStyle/>
          <a:p>
            <a:endParaRPr lang="en-US"/>
          </a:p>
        </p:txBody>
      </p:sp>
      <p:sp>
        <p:nvSpPr>
          <p:cNvPr id="38083" name="Text Box 685"/>
          <p:cNvSpPr txBox="1">
            <a:spLocks noChangeArrowheads="1"/>
          </p:cNvSpPr>
          <p:nvPr/>
        </p:nvSpPr>
        <p:spPr bwMode="auto">
          <a:xfrm>
            <a:off x="4957763" y="4049713"/>
            <a:ext cx="1482725" cy="336550"/>
          </a:xfrm>
          <a:prstGeom prst="rect">
            <a:avLst/>
          </a:prstGeom>
          <a:noFill/>
          <a:ln w="12700">
            <a:noFill/>
            <a:miter lim="800000"/>
            <a:headEnd/>
            <a:tailEnd/>
          </a:ln>
        </p:spPr>
        <p:txBody>
          <a:bodyPr wrap="none">
            <a:spAutoFit/>
          </a:bodyPr>
          <a:lstStyle/>
          <a:p>
            <a:pPr eaLnBrk="0" hangingPunct="0"/>
            <a:r>
              <a:rPr lang="en-US" sz="1600" b="1"/>
              <a:t>overwash fan</a:t>
            </a:r>
          </a:p>
        </p:txBody>
      </p:sp>
      <p:sp>
        <p:nvSpPr>
          <p:cNvPr id="38084" name="Line 686"/>
          <p:cNvSpPr>
            <a:spLocks noChangeShapeType="1"/>
          </p:cNvSpPr>
          <p:nvPr/>
        </p:nvSpPr>
        <p:spPr bwMode="auto">
          <a:xfrm flipV="1">
            <a:off x="5314950" y="1146175"/>
            <a:ext cx="406400" cy="773113"/>
          </a:xfrm>
          <a:prstGeom prst="line">
            <a:avLst/>
          </a:prstGeom>
          <a:noFill/>
          <a:ln w="12700">
            <a:solidFill>
              <a:schemeClr val="tx1"/>
            </a:solidFill>
            <a:round/>
            <a:headEnd/>
            <a:tailEnd/>
          </a:ln>
        </p:spPr>
        <p:txBody>
          <a:bodyPr/>
          <a:lstStyle/>
          <a:p>
            <a:endParaRPr lang="en-US"/>
          </a:p>
        </p:txBody>
      </p:sp>
      <p:sp>
        <p:nvSpPr>
          <p:cNvPr id="38085" name="Text Box 687"/>
          <p:cNvSpPr txBox="1">
            <a:spLocks noChangeArrowheads="1"/>
          </p:cNvSpPr>
          <p:nvPr/>
        </p:nvSpPr>
        <p:spPr bwMode="auto">
          <a:xfrm>
            <a:off x="5040313" y="817563"/>
            <a:ext cx="1482725" cy="336550"/>
          </a:xfrm>
          <a:prstGeom prst="rect">
            <a:avLst/>
          </a:prstGeom>
          <a:noFill/>
          <a:ln w="12700">
            <a:noFill/>
            <a:miter lim="800000"/>
            <a:headEnd/>
            <a:tailEnd/>
          </a:ln>
        </p:spPr>
        <p:txBody>
          <a:bodyPr wrap="none">
            <a:spAutoFit/>
          </a:bodyPr>
          <a:lstStyle/>
          <a:p>
            <a:pPr eaLnBrk="0" hangingPunct="0"/>
            <a:r>
              <a:rPr lang="en-US" sz="1600" b="1"/>
              <a:t>overwash fan</a:t>
            </a:r>
          </a:p>
        </p:txBody>
      </p:sp>
      <p:sp>
        <p:nvSpPr>
          <p:cNvPr id="38086" name="Text Box 688"/>
          <p:cNvSpPr txBox="1">
            <a:spLocks noChangeArrowheads="1"/>
          </p:cNvSpPr>
          <p:nvPr/>
        </p:nvSpPr>
        <p:spPr bwMode="auto">
          <a:xfrm>
            <a:off x="3048000" y="0"/>
            <a:ext cx="4191000" cy="519113"/>
          </a:xfrm>
          <a:prstGeom prst="rect">
            <a:avLst/>
          </a:prstGeom>
          <a:noFill/>
          <a:ln w="9525">
            <a:noFill/>
            <a:miter lim="800000"/>
            <a:headEnd/>
            <a:tailEnd/>
          </a:ln>
        </p:spPr>
        <p:txBody>
          <a:bodyPr>
            <a:spAutoFit/>
          </a:bodyPr>
          <a:lstStyle/>
          <a:p>
            <a:pPr>
              <a:spcBef>
                <a:spcPct val="50000"/>
              </a:spcBef>
            </a:pPr>
            <a:r>
              <a:rPr lang="en-US" sz="2800" b="1" dirty="0">
                <a:solidFill>
                  <a:srgbClr val="000066"/>
                </a:solidFill>
              </a:rPr>
              <a:t>Paleotempestology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8434" name="Picture 4" descr="fig2"/>
          <p:cNvPicPr>
            <a:picLocks noChangeAspect="1" noChangeArrowheads="1"/>
          </p:cNvPicPr>
          <p:nvPr/>
        </p:nvPicPr>
        <p:blipFill>
          <a:blip r:embed="rId3" cstate="print"/>
          <a:srcRect/>
          <a:stretch>
            <a:fillRect/>
          </a:stretch>
        </p:blipFill>
        <p:spPr bwMode="auto">
          <a:xfrm>
            <a:off x="0" y="1501775"/>
            <a:ext cx="9144000" cy="5356225"/>
          </a:xfrm>
          <a:prstGeom prst="rect">
            <a:avLst/>
          </a:prstGeom>
          <a:noFill/>
          <a:ln w="9525">
            <a:noFill/>
            <a:miter lim="800000"/>
            <a:headEnd/>
            <a:tailEnd/>
          </a:ln>
        </p:spPr>
      </p:pic>
      <p:sp>
        <p:nvSpPr>
          <p:cNvPr id="18435" name="Rectangle 5"/>
          <p:cNvSpPr>
            <a:spLocks noGrp="1" noChangeArrowheads="1"/>
          </p:cNvSpPr>
          <p:nvPr>
            <p:ph type="title"/>
          </p:nvPr>
        </p:nvSpPr>
        <p:spPr/>
        <p:txBody>
          <a:bodyPr/>
          <a:lstStyle/>
          <a:p>
            <a:pPr eaLnBrk="1" hangingPunct="1"/>
            <a:r>
              <a:rPr lang="en-US" sz="3600" dirty="0">
                <a:solidFill>
                  <a:srgbClr val="FFFF00"/>
                </a:solidFill>
                <a:effectLst>
                  <a:outerShdw blurRad="38100" dist="38100" dir="2700000" algn="tl">
                    <a:srgbClr val="000000">
                      <a:alpha val="43137"/>
                    </a:srgbClr>
                  </a:outerShdw>
                </a:effectLst>
              </a:rPr>
              <a:t>The View from Space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8915" name="Text Box 5"/>
          <p:cNvSpPr txBox="1">
            <a:spLocks noChangeArrowheads="1"/>
          </p:cNvSpPr>
          <p:nvPr/>
        </p:nvSpPr>
        <p:spPr bwMode="auto">
          <a:xfrm>
            <a:off x="0" y="6019800"/>
            <a:ext cx="4343400" cy="641350"/>
          </a:xfrm>
          <a:prstGeom prst="rect">
            <a:avLst/>
          </a:prstGeom>
          <a:noFill/>
          <a:ln w="9525">
            <a:noFill/>
            <a:miter lim="800000"/>
            <a:headEnd/>
            <a:tailEnd/>
          </a:ln>
        </p:spPr>
        <p:txBody>
          <a:bodyPr>
            <a:spAutoFit/>
          </a:bodyPr>
          <a:lstStyle/>
          <a:p>
            <a:pPr>
              <a:spcBef>
                <a:spcPct val="50000"/>
              </a:spcBef>
            </a:pPr>
            <a:r>
              <a:rPr lang="en-US" sz="1800" b="1">
                <a:solidFill>
                  <a:schemeClr val="bg1"/>
                </a:solidFill>
              </a:rPr>
              <a:t>Source:  Jeff Donnelly, Jon Woodruff, Phil Lane; WHOI</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cstate="print"/>
          <a:srcRect/>
          <a:stretch>
            <a:fillRect/>
          </a:stretch>
        </p:blipFill>
        <p:spPr bwMode="auto">
          <a:xfrm>
            <a:off x="685800" y="228600"/>
            <a:ext cx="7835900" cy="5789613"/>
          </a:xfrm>
          <a:prstGeom prst="rect">
            <a:avLst/>
          </a:prstGeom>
          <a:noFill/>
          <a:ln w="9525">
            <a:noFill/>
            <a:miter lim="800000"/>
            <a:headEnd/>
            <a:tailEnd/>
          </a:ln>
        </p:spPr>
      </p:pic>
      <p:sp>
        <p:nvSpPr>
          <p:cNvPr id="39939" name="Text Box 5"/>
          <p:cNvSpPr txBox="1">
            <a:spLocks noChangeArrowheads="1"/>
          </p:cNvSpPr>
          <p:nvPr/>
        </p:nvSpPr>
        <p:spPr bwMode="auto">
          <a:xfrm>
            <a:off x="1600200" y="6248400"/>
            <a:ext cx="6781800" cy="366713"/>
          </a:xfrm>
          <a:prstGeom prst="rect">
            <a:avLst/>
          </a:prstGeom>
          <a:noFill/>
          <a:ln w="9525">
            <a:noFill/>
            <a:miter lim="800000"/>
            <a:headEnd/>
            <a:tailEnd/>
          </a:ln>
        </p:spPr>
        <p:txBody>
          <a:bodyPr>
            <a:spAutoFit/>
          </a:bodyPr>
          <a:lstStyle/>
          <a:p>
            <a:pPr>
              <a:spcBef>
                <a:spcPct val="50000"/>
              </a:spcBef>
            </a:pPr>
            <a:r>
              <a:rPr lang="en-US" sz="1800" b="1"/>
              <a:t>Source:  Jeff Donnelly, Jon Woodruff, Phil Lane; WHOI</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29648" y="282667"/>
            <a:ext cx="7253302" cy="5885219"/>
          </a:xfrm>
          <a:prstGeom prst="rect">
            <a:avLst/>
          </a:prstGeom>
        </p:spPr>
      </p:pic>
      <p:sp>
        <p:nvSpPr>
          <p:cNvPr id="6" name="Rectangle 5"/>
          <p:cNvSpPr/>
          <p:nvPr/>
        </p:nvSpPr>
        <p:spPr>
          <a:xfrm>
            <a:off x="4249102" y="6360573"/>
            <a:ext cx="3950120" cy="261610"/>
          </a:xfrm>
          <a:prstGeom prst="rect">
            <a:avLst/>
          </a:prstGeom>
        </p:spPr>
        <p:txBody>
          <a:bodyPr wrap="none">
            <a:spAutoFit/>
          </a:bodyPr>
          <a:lstStyle/>
          <a:p>
            <a:r>
              <a:rPr lang="en-US" sz="1100" dirty="0">
                <a:solidFill>
                  <a:srgbClr val="282526"/>
                </a:solidFill>
                <a:latin typeface="Tahoma" panose="020B0604030504040204" pitchFamily="34" charset="0"/>
              </a:rPr>
              <a:t>Jeffrey P. Donnelly and Jonathan D. Woodruff, </a:t>
            </a:r>
            <a:r>
              <a:rPr lang="en-US" sz="1100" i="1" dirty="0">
                <a:solidFill>
                  <a:srgbClr val="282526"/>
                </a:solidFill>
                <a:latin typeface="Tahoma" panose="020B0604030504040204" pitchFamily="34" charset="0"/>
              </a:rPr>
              <a:t>Nature</a:t>
            </a:r>
            <a:r>
              <a:rPr lang="en-US" sz="1100" dirty="0">
                <a:solidFill>
                  <a:srgbClr val="282526"/>
                </a:solidFill>
                <a:latin typeface="Tahoma" panose="020B0604030504040204" pitchFamily="34" charset="0"/>
              </a:rPr>
              <a:t>, 2007</a:t>
            </a:r>
            <a:endParaRPr lang="en-US" sz="700" baseline="30000" dirty="0">
              <a:solidFill>
                <a:srgbClr val="000000"/>
              </a:solidFill>
              <a:latin typeface="HGPHeiseiKakugothictaiW5" panose="020B0600000000000000" pitchFamily="50" charset="-128"/>
            </a:endParaRPr>
          </a:p>
        </p:txBody>
      </p:sp>
    </p:spTree>
    <p:extLst>
      <p:ext uri="{BB962C8B-B14F-4D97-AF65-F5344CB8AC3E}">
        <p14:creationId xmlns:p14="http://schemas.microsoft.com/office/powerpoint/2010/main" val="23666934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4" name="Rectangle 4"/>
          <p:cNvSpPr>
            <a:spLocks noGrp="1" noChangeArrowheads="1"/>
          </p:cNvSpPr>
          <p:nvPr>
            <p:ph type="title" idx="4294967295"/>
          </p:nvPr>
        </p:nvSpPr>
        <p:spPr>
          <a:xfrm>
            <a:off x="304800" y="1447800"/>
            <a:ext cx="8229600" cy="1143000"/>
          </a:xfrm>
        </p:spPr>
        <p:txBody>
          <a:bodyPr rtlCol="0">
            <a:normAutofit/>
          </a:bodyPr>
          <a:lstStyle/>
          <a:p>
            <a:pPr eaLnBrk="1" fontAlgn="auto" hangingPunct="1">
              <a:spcAft>
                <a:spcPts val="0"/>
              </a:spcAft>
              <a:defRPr/>
            </a:pPr>
            <a:r>
              <a:rPr lang="en-US" b="1" dirty="0">
                <a:solidFill>
                  <a:srgbClr val="002266"/>
                </a:solidFill>
                <a:effectLst>
                  <a:outerShdw blurRad="38100" dist="38100" dir="2700000" algn="tl">
                    <a:srgbClr val="C0C0C0"/>
                  </a:outerShdw>
                </a:effectLst>
              </a:rPr>
              <a:t>Hurricanes and Society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5279"/>
          </a:xfrm>
        </p:spPr>
        <p:txBody>
          <a:bodyPr>
            <a:normAutofit/>
          </a:bodyPr>
          <a:lstStyle/>
          <a:p>
            <a:r>
              <a:rPr lang="en-US" sz="4000" dirty="0">
                <a:solidFill>
                  <a:srgbClr val="0F2AB1"/>
                </a:solidFill>
                <a:effectLst>
                  <a:outerShdw blurRad="38100" dist="38100" dir="2700000" algn="tl">
                    <a:srgbClr val="000000">
                      <a:alpha val="43137"/>
                    </a:srgbClr>
                  </a:outerShdw>
                </a:effectLst>
                <a:latin typeface="Arial" pitchFamily="34" charset="0"/>
                <a:cs typeface="Arial" pitchFamily="34" charset="0"/>
              </a:rPr>
              <a:t>Hurricane Risks:</a:t>
            </a:r>
          </a:p>
        </p:txBody>
      </p:sp>
      <p:sp>
        <p:nvSpPr>
          <p:cNvPr id="3" name="Content Placeholder 2"/>
          <p:cNvSpPr>
            <a:spLocks noGrp="1"/>
          </p:cNvSpPr>
          <p:nvPr>
            <p:ph idx="1"/>
          </p:nvPr>
        </p:nvSpPr>
        <p:spPr>
          <a:xfrm>
            <a:off x="457200" y="1981200"/>
            <a:ext cx="8229600" cy="4648200"/>
          </a:xfrm>
        </p:spPr>
        <p:txBody>
          <a:bodyPr>
            <a:normAutofit/>
          </a:bodyPr>
          <a:lstStyle/>
          <a:p>
            <a:pPr>
              <a:buSzPct val="70000"/>
              <a:buBlip>
                <a:blip r:embed="rId2"/>
              </a:buBlip>
            </a:pPr>
            <a:r>
              <a:rPr lang="en-US" dirty="0">
                <a:solidFill>
                  <a:srgbClr val="0F2AB1"/>
                </a:solidFill>
                <a:latin typeface="Arial" pitchFamily="34" charset="0"/>
                <a:cs typeface="Arial" pitchFamily="34" charset="0"/>
              </a:rPr>
              <a:t>Wind</a:t>
            </a:r>
          </a:p>
          <a:p>
            <a:pPr>
              <a:buSzPct val="70000"/>
              <a:buBlip>
                <a:blip r:embed="rId2"/>
              </a:buBlip>
            </a:pPr>
            <a:endParaRPr lang="en-US" dirty="0">
              <a:solidFill>
                <a:srgbClr val="0F2AB1"/>
              </a:solidFill>
              <a:latin typeface="Arial" pitchFamily="34" charset="0"/>
              <a:cs typeface="Arial" pitchFamily="34" charset="0"/>
            </a:endParaRPr>
          </a:p>
          <a:p>
            <a:pPr>
              <a:buSzPct val="70000"/>
              <a:buBlip>
                <a:blip r:embed="rId2"/>
              </a:buBlip>
            </a:pPr>
            <a:endParaRPr lang="en-US" dirty="0">
              <a:solidFill>
                <a:srgbClr val="0F2AB1"/>
              </a:solidFill>
              <a:latin typeface="Arial" pitchFamily="34" charset="0"/>
              <a:cs typeface="Arial" pitchFamily="34" charset="0"/>
            </a:endParaRPr>
          </a:p>
          <a:p>
            <a:pPr>
              <a:buSzPct val="70000"/>
              <a:buBlip>
                <a:blip r:embed="rId2"/>
              </a:buBlip>
            </a:pPr>
            <a:r>
              <a:rPr lang="en-US" dirty="0">
                <a:solidFill>
                  <a:srgbClr val="0F2AB1"/>
                </a:solidFill>
                <a:latin typeface="Arial" pitchFamily="34" charset="0"/>
                <a:cs typeface="Arial" pitchFamily="34" charset="0"/>
              </a:rPr>
              <a:t>Rain</a:t>
            </a:r>
          </a:p>
          <a:p>
            <a:pPr>
              <a:buSzPct val="70000"/>
              <a:buBlip>
                <a:blip r:embed="rId2"/>
              </a:buBlip>
            </a:pPr>
            <a:endParaRPr lang="en-US" dirty="0">
              <a:solidFill>
                <a:srgbClr val="0F2AB1"/>
              </a:solidFill>
              <a:latin typeface="Arial" pitchFamily="34" charset="0"/>
              <a:cs typeface="Arial" pitchFamily="34" charset="0"/>
            </a:endParaRPr>
          </a:p>
          <a:p>
            <a:pPr>
              <a:buSzPct val="70000"/>
              <a:buBlip>
                <a:blip r:embed="rId2"/>
              </a:buBlip>
            </a:pPr>
            <a:endParaRPr lang="en-US" dirty="0">
              <a:solidFill>
                <a:srgbClr val="0F2AB1"/>
              </a:solidFill>
              <a:latin typeface="Arial" pitchFamily="34" charset="0"/>
              <a:cs typeface="Arial" pitchFamily="34" charset="0"/>
            </a:endParaRPr>
          </a:p>
          <a:p>
            <a:pPr>
              <a:buSzPct val="70000"/>
              <a:buBlip>
                <a:blip r:embed="rId2"/>
              </a:buBlip>
            </a:pPr>
            <a:r>
              <a:rPr lang="en-US" dirty="0">
                <a:solidFill>
                  <a:srgbClr val="0F2AB1"/>
                </a:solidFill>
                <a:latin typeface="Arial" pitchFamily="34" charset="0"/>
                <a:cs typeface="Arial" pitchFamily="34" charset="0"/>
              </a:rPr>
              <a:t>Storm Surge</a:t>
            </a:r>
          </a:p>
        </p:txBody>
      </p:sp>
      <p:pic>
        <p:nvPicPr>
          <p:cNvPr id="403458" name="Picture 2" descr="http://www.google.com/url?source=imglanding&amp;ct=img&amp;q=http://vogeltalksrving.com/wp-content/uploads/2011/09/hurricane_wind.jpg&amp;sa=X&amp;ei=8QetT4ngNOba6gHprP2ZDQ&amp;ved=0CAoQ8wc4zAI&amp;usg=AFQjCNGvXXiQXxHI6sK1etVkmTIMDhCxYg"/>
          <p:cNvPicPr>
            <a:picLocks noChangeAspect="1" noChangeArrowheads="1"/>
          </p:cNvPicPr>
          <p:nvPr/>
        </p:nvPicPr>
        <p:blipFill>
          <a:blip r:embed="rId3" cstate="print"/>
          <a:srcRect/>
          <a:stretch>
            <a:fillRect/>
          </a:stretch>
        </p:blipFill>
        <p:spPr bwMode="auto">
          <a:xfrm>
            <a:off x="4916682" y="1210443"/>
            <a:ext cx="2743200" cy="1727634"/>
          </a:xfrm>
          <a:prstGeom prst="rect">
            <a:avLst/>
          </a:prstGeom>
          <a:noFill/>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682" y="2945847"/>
            <a:ext cx="2706882" cy="1892473"/>
          </a:xfrm>
          <a:prstGeom prst="rect">
            <a:avLst/>
          </a:prstGeom>
        </p:spPr>
      </p:pic>
      <p:pic>
        <p:nvPicPr>
          <p:cNvPr id="4" name="Picture 3"/>
          <p:cNvPicPr>
            <a:picLocks noChangeAspect="1"/>
          </p:cNvPicPr>
          <p:nvPr/>
        </p:nvPicPr>
        <p:blipFill>
          <a:blip r:embed="rId5"/>
          <a:stretch>
            <a:fillRect/>
          </a:stretch>
        </p:blipFill>
        <p:spPr>
          <a:xfrm>
            <a:off x="4938137" y="4924425"/>
            <a:ext cx="2721745" cy="1834121"/>
          </a:xfrm>
          <a:prstGeom prst="rect">
            <a:avLst/>
          </a:prstGeom>
        </p:spPr>
      </p:pic>
    </p:spTree>
    <p:extLst>
      <p:ext uri="{BB962C8B-B14F-4D97-AF65-F5344CB8AC3E}">
        <p14:creationId xmlns:p14="http://schemas.microsoft.com/office/powerpoint/2010/main" val="228402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03458"/>
                                        </p:tgtEl>
                                        <p:attrNameLst>
                                          <p:attrName>style.visibility</p:attrName>
                                        </p:attrNameLst>
                                      </p:cBhvr>
                                      <p:to>
                                        <p:strVal val="visible"/>
                                      </p:to>
                                    </p:set>
                                    <p:animEffect transition="in" filter="blinds(horizontal)">
                                      <p:cBhvr>
                                        <p:cTn id="10" dur="500"/>
                                        <p:tgtEl>
                                          <p:spTgt spid="40345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3" presetClass="entr" presetSubtype="1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3" presetClass="entr" presetSubtype="1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linds(horizontal)">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Eyewitness footage of Typhoon Haiyan washing house away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435" y="107576"/>
            <a:ext cx="8653929" cy="6490447"/>
          </a:xfrm>
          <a:prstGeom prst="rect">
            <a:avLst/>
          </a:prstGeom>
        </p:spPr>
      </p:pic>
    </p:spTree>
    <p:extLst>
      <p:ext uri="{BB962C8B-B14F-4D97-AF65-F5344CB8AC3E}">
        <p14:creationId xmlns:p14="http://schemas.microsoft.com/office/powerpoint/2010/main" val="3512869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Global Hurricane Hazard</a:t>
            </a:r>
          </a:p>
        </p:txBody>
      </p:sp>
      <p:sp>
        <p:nvSpPr>
          <p:cNvPr id="3" name="Content Placeholder 2"/>
          <p:cNvSpPr>
            <a:spLocks noGrp="1"/>
          </p:cNvSpPr>
          <p:nvPr>
            <p:ph idx="1"/>
          </p:nvPr>
        </p:nvSpPr>
        <p:spPr>
          <a:xfrm>
            <a:off x="533400" y="1826824"/>
            <a:ext cx="8229600" cy="3745840"/>
          </a:xfrm>
        </p:spPr>
        <p:txBody>
          <a:bodyPr>
            <a:normAutofit fontScale="92500" lnSpcReduction="10000"/>
          </a:bodyPr>
          <a:lstStyle/>
          <a:p>
            <a:r>
              <a:rPr lang="en-US" dirty="0"/>
              <a:t>About 15,000 deaths per year since 1971</a:t>
            </a:r>
          </a:p>
          <a:p>
            <a:endParaRPr lang="en-US" dirty="0"/>
          </a:p>
          <a:p>
            <a:r>
              <a:rPr lang="en-US" dirty="0"/>
              <a:t>$ 1.1 trillion 2015 U.S. dollars in damages 	($21 billion/</a:t>
            </a:r>
            <a:r>
              <a:rPr lang="en-US" dirty="0" err="1"/>
              <a:t>yr</a:t>
            </a:r>
            <a:r>
              <a:rPr lang="en-US" dirty="0"/>
              <a:t>) since 1971</a:t>
            </a:r>
          </a:p>
          <a:p>
            <a:pPr marL="0" indent="0">
              <a:buNone/>
            </a:pPr>
            <a:endParaRPr lang="en-US" dirty="0"/>
          </a:p>
          <a:p>
            <a:r>
              <a:rPr lang="en-US" dirty="0"/>
              <a:t>Global population exposed to hurricane 	hazards has tripled since 1970</a:t>
            </a:r>
          </a:p>
          <a:p>
            <a:pPr marL="0" indent="0">
              <a:buNone/>
            </a:pPr>
            <a:endParaRPr lang="en-US" dirty="0"/>
          </a:p>
        </p:txBody>
      </p:sp>
      <p:sp>
        <p:nvSpPr>
          <p:cNvPr id="4" name="Rectangle 3"/>
          <p:cNvSpPr/>
          <p:nvPr/>
        </p:nvSpPr>
        <p:spPr>
          <a:xfrm>
            <a:off x="3952874" y="6057224"/>
            <a:ext cx="473392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EM-DAT, 2020: The OFDA/CRED International Disaster Database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63C2"/>
                </a:solidFill>
                <a:effectLst/>
                <a:uLnTx/>
                <a:uFillTx/>
                <a:latin typeface="Arial"/>
                <a:ea typeface="+mn-ea"/>
                <a:cs typeface="+mn-cs"/>
              </a:rPr>
              <a:t>http://www.emdat.be/</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3573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 y="123825"/>
            <a:ext cx="8553450" cy="6610350"/>
          </a:xfrm>
          <a:prstGeom prst="rect">
            <a:avLst/>
          </a:prstGeom>
        </p:spPr>
      </p:pic>
      <p:sp>
        <p:nvSpPr>
          <p:cNvPr id="2" name="Right Brace 1"/>
          <p:cNvSpPr/>
          <p:nvPr/>
        </p:nvSpPr>
        <p:spPr>
          <a:xfrm>
            <a:off x="4162425" y="2705100"/>
            <a:ext cx="219075" cy="1285875"/>
          </a:xfrm>
          <a:prstGeom prst="righ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 name="TextBox 3"/>
          <p:cNvSpPr txBox="1"/>
          <p:nvPr/>
        </p:nvSpPr>
        <p:spPr>
          <a:xfrm>
            <a:off x="4743449" y="3163371"/>
            <a:ext cx="2962276" cy="369332"/>
          </a:xfrm>
          <a:prstGeom prst="rect">
            <a:avLst/>
          </a:prstGeom>
          <a:noFill/>
        </p:spPr>
        <p:txBody>
          <a:bodyPr wrap="square" rtlCol="0">
            <a:spAutoFit/>
          </a:bodyPr>
          <a:lstStyle/>
          <a:p>
            <a:r>
              <a:rPr lang="en-US" b="1" dirty="0">
                <a:solidFill>
                  <a:srgbClr val="C00000"/>
                </a:solidFill>
              </a:rPr>
              <a:t>Privately insured… $$$</a:t>
            </a:r>
          </a:p>
        </p:txBody>
      </p:sp>
      <p:sp>
        <p:nvSpPr>
          <p:cNvPr id="5" name="Right Brace 4"/>
          <p:cNvSpPr/>
          <p:nvPr/>
        </p:nvSpPr>
        <p:spPr>
          <a:xfrm>
            <a:off x="7591425" y="1171575"/>
            <a:ext cx="114300" cy="1333500"/>
          </a:xfrm>
          <a:prstGeom prst="righ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6" name="TextBox 5"/>
          <p:cNvSpPr txBox="1"/>
          <p:nvPr/>
        </p:nvSpPr>
        <p:spPr>
          <a:xfrm>
            <a:off x="7820026" y="1171575"/>
            <a:ext cx="1238249" cy="923330"/>
          </a:xfrm>
          <a:prstGeom prst="rect">
            <a:avLst/>
          </a:prstGeom>
          <a:noFill/>
        </p:spPr>
        <p:txBody>
          <a:bodyPr wrap="square" rtlCol="0">
            <a:spAutoFit/>
          </a:bodyPr>
          <a:lstStyle/>
          <a:p>
            <a:r>
              <a:rPr lang="en-US" b="1" dirty="0">
                <a:solidFill>
                  <a:srgbClr val="C00000"/>
                </a:solidFill>
              </a:rPr>
              <a:t>Publicly</a:t>
            </a:r>
          </a:p>
          <a:p>
            <a:r>
              <a:rPr lang="en-US" b="1" dirty="0">
                <a:solidFill>
                  <a:srgbClr val="C00000"/>
                </a:solidFill>
              </a:rPr>
              <a:t>insured…</a:t>
            </a:r>
          </a:p>
          <a:p>
            <a:r>
              <a:rPr lang="en-US" b="1" dirty="0">
                <a:solidFill>
                  <a:srgbClr val="C00000"/>
                </a:solidFill>
              </a:rPr>
              <a:t>No $$$</a:t>
            </a:r>
          </a:p>
        </p:txBody>
      </p:sp>
    </p:spTree>
    <p:extLst>
      <p:ext uri="{BB962C8B-B14F-4D97-AF65-F5344CB8AC3E}">
        <p14:creationId xmlns:p14="http://schemas.microsoft.com/office/powerpoint/2010/main" val="81255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sp>
        <p:nvSpPr>
          <p:cNvPr id="9" name="Title 8"/>
          <p:cNvSpPr>
            <a:spLocks noGrp="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US" b="1" dirty="0">
                <a:solidFill>
                  <a:srgbClr val="FFFF00"/>
                </a:solidFill>
                <a:effectLst>
                  <a:outerShdw blurRad="38100" dist="38100" dir="2700000" algn="tl">
                    <a:srgbClr val="000000">
                      <a:alpha val="43137"/>
                    </a:srgbClr>
                  </a:outerShdw>
                </a:effectLst>
              </a:rPr>
              <a:t>Windstorms Account for Bulk of Insured Losses Worldwide</a:t>
            </a:r>
          </a:p>
        </p:txBody>
      </p:sp>
      <p:pic>
        <p:nvPicPr>
          <p:cNvPr id="29700" name="Picture 4" descr="C:\Users\Kerry Emaanuel\Graphics\Transparent Figures\2006_losses.png"/>
          <p:cNvPicPr>
            <a:picLocks noChangeAspect="1" noChangeArrowheads="1"/>
          </p:cNvPicPr>
          <p:nvPr/>
        </p:nvPicPr>
        <p:blipFill>
          <a:blip r:embed="rId4" cstate="print"/>
          <a:srcRect/>
          <a:stretch>
            <a:fillRect/>
          </a:stretch>
        </p:blipFill>
        <p:spPr bwMode="auto">
          <a:xfrm>
            <a:off x="1295400" y="1454150"/>
            <a:ext cx="6702425" cy="50673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6920" y="708587"/>
            <a:ext cx="8015167" cy="4407699"/>
          </a:xfrm>
          <a:prstGeom prst="rect">
            <a:avLst/>
          </a:prstGeom>
        </p:spPr>
      </p:pic>
      <p:sp>
        <p:nvSpPr>
          <p:cNvPr id="5" name="TextBox 4"/>
          <p:cNvSpPr txBox="1"/>
          <p:nvPr/>
        </p:nvSpPr>
        <p:spPr>
          <a:xfrm>
            <a:off x="687048" y="203200"/>
            <a:ext cx="78549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Global Tropical Cyclone Damage Normalized by Gross World Product</a:t>
            </a:r>
          </a:p>
        </p:txBody>
      </p:sp>
      <p:sp>
        <p:nvSpPr>
          <p:cNvPr id="7" name="Content Placeholder 6"/>
          <p:cNvSpPr>
            <a:spLocks noGrp="1"/>
          </p:cNvSpPr>
          <p:nvPr>
            <p:ph idx="1"/>
          </p:nvPr>
        </p:nvSpPr>
        <p:spPr>
          <a:xfrm>
            <a:off x="392487" y="5116286"/>
            <a:ext cx="8229600" cy="1066800"/>
          </a:xfrm>
        </p:spPr>
        <p:txBody>
          <a:bodyPr>
            <a:normAutofit fontScale="55000" lnSpcReduction="20000"/>
          </a:bodyPr>
          <a:lstStyle/>
          <a:p>
            <a:r>
              <a:rPr lang="en-US" dirty="0"/>
              <a:t>380% increase since 1970</a:t>
            </a:r>
          </a:p>
          <a:p>
            <a:r>
              <a:rPr lang="en-US" dirty="0"/>
              <a:t>Population of TC-prone regions increased by ~200%</a:t>
            </a:r>
          </a:p>
          <a:p>
            <a:r>
              <a:rPr lang="en-US" dirty="0"/>
              <a:t>Suggests that climate change has contributed to increasing damage</a:t>
            </a:r>
          </a:p>
        </p:txBody>
      </p:sp>
      <p:sp>
        <p:nvSpPr>
          <p:cNvPr id="8" name="Rectangle 7"/>
          <p:cNvSpPr/>
          <p:nvPr/>
        </p:nvSpPr>
        <p:spPr>
          <a:xfrm>
            <a:off x="4199617" y="6345535"/>
            <a:ext cx="473392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EM-DAT, 2020: The OFDA/CRED International Disaster Database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563C2"/>
                </a:solidFill>
                <a:effectLst/>
                <a:uLnTx/>
                <a:uFillTx/>
                <a:latin typeface="Arial"/>
                <a:ea typeface="+mn-ea"/>
                <a:cs typeface="+mn-cs"/>
              </a:rPr>
              <a:t>http://www.emdat.be/</a:t>
            </a:r>
            <a:r>
              <a:rPr kumimoji="0" lang="en-US" sz="1200" b="0" i="0" u="none" strike="noStrike" kern="1200" cap="none" spc="0" normalizeH="0" baseline="0" noProof="0" dirty="0">
                <a:ln>
                  <a:noFill/>
                </a:ln>
                <a:solidFill>
                  <a:srgbClr val="000000"/>
                </a:solidFill>
                <a:effectLst/>
                <a:uLnTx/>
                <a:uFillTx/>
                <a:latin typeface="Arial"/>
                <a:ea typeface="+mn-ea"/>
                <a:cs typeface="+mn-cs"/>
              </a:rPr>
              <a:t>.</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089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alpha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a:effectLst>
                  <a:outerShdw blurRad="38100" dist="38100" dir="2700000" algn="tl">
                    <a:srgbClr val="000000">
                      <a:alpha val="43137"/>
                    </a:srgbClr>
                  </a:outerShdw>
                </a:effectLst>
              </a:rPr>
              <a:t>Igor, 2010</a:t>
            </a:r>
          </a:p>
        </p:txBody>
      </p:sp>
      <p:pic>
        <p:nvPicPr>
          <p:cNvPr id="74754" name="Picture 2"/>
          <p:cNvPicPr>
            <a:picLocks noChangeAspect="1" noChangeArrowheads="1"/>
          </p:cNvPicPr>
          <p:nvPr/>
        </p:nvPicPr>
        <p:blipFill>
          <a:blip r:embed="rId3" cstate="print"/>
          <a:srcRect/>
          <a:stretch>
            <a:fillRect/>
          </a:stretch>
        </p:blipFill>
        <p:spPr bwMode="auto">
          <a:xfrm>
            <a:off x="0" y="762000"/>
            <a:ext cx="9144000" cy="6096000"/>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22585" y="6189783"/>
            <a:ext cx="70416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Source:  ICAT Damage Estimator, </a:t>
            </a: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2"/>
              </a:rPr>
              <a:t>http://www.icatdamageestimator.com/</a:t>
            </a:r>
            <a:endPar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GDP data from </a:t>
            </a: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3"/>
              </a:rPr>
              <a:t>https://www.measuringworth.com/datasets/usgdp/</a:t>
            </a:r>
            <a:r>
              <a:rPr kumimoji="0" lang="en-US" sz="1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477" y="627377"/>
            <a:ext cx="7112000" cy="5506429"/>
          </a:xfrm>
          <a:prstGeom prst="rect">
            <a:avLst/>
          </a:prstGeom>
        </p:spPr>
      </p:pic>
    </p:spTree>
    <p:extLst>
      <p:ext uri="{BB962C8B-B14F-4D97-AF65-F5344CB8AC3E}">
        <p14:creationId xmlns:p14="http://schemas.microsoft.com/office/powerpoint/2010/main" val="3196887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hurr_damage_cat"/>
          <p:cNvPicPr>
            <a:picLocks noChangeAspect="1" noChangeArrowheads="1"/>
          </p:cNvPicPr>
          <p:nvPr/>
        </p:nvPicPr>
        <p:blipFill>
          <a:blip r:embed="rId3" cstate="print"/>
          <a:srcRect t="5711"/>
          <a:stretch>
            <a:fillRect/>
          </a:stretch>
        </p:blipFill>
        <p:spPr bwMode="auto">
          <a:xfrm>
            <a:off x="609600" y="974725"/>
            <a:ext cx="8077200" cy="5713413"/>
          </a:xfrm>
          <a:prstGeom prst="rect">
            <a:avLst/>
          </a:prstGeom>
          <a:noFill/>
          <a:ln w="9525">
            <a:noFill/>
            <a:miter lim="800000"/>
            <a:headEnd/>
            <a:tailEnd/>
          </a:ln>
        </p:spPr>
      </p:pic>
      <p:sp>
        <p:nvSpPr>
          <p:cNvPr id="14340" name="Text Box 4"/>
          <p:cNvSpPr txBox="1">
            <a:spLocks noChangeArrowheads="1"/>
          </p:cNvSpPr>
          <p:nvPr/>
        </p:nvSpPr>
        <p:spPr bwMode="auto">
          <a:xfrm>
            <a:off x="685800" y="0"/>
            <a:ext cx="8001000" cy="946150"/>
          </a:xfrm>
          <a:prstGeom prst="rect">
            <a:avLst/>
          </a:prstGeom>
          <a:noFill/>
          <a:ln w="9525">
            <a:noFill/>
            <a:miter lim="800000"/>
            <a:headEnd/>
            <a:tailEnd/>
          </a:ln>
        </p:spPr>
        <p:txBody>
          <a:bodyPr>
            <a:spAutoFit/>
          </a:bodyPr>
          <a:lstStyle/>
          <a:p>
            <a:pPr algn="ctr">
              <a:spcBef>
                <a:spcPct val="50000"/>
              </a:spcBef>
              <a:defRPr/>
            </a:pPr>
            <a:r>
              <a:rPr lang="en-US" sz="2800" dirty="0">
                <a:effectLst>
                  <a:outerShdw blurRad="38100" dist="38100" dir="2700000" algn="tl">
                    <a:srgbClr val="000000">
                      <a:alpha val="43137"/>
                    </a:srgbClr>
                  </a:outerShdw>
                </a:effectLst>
              </a:rPr>
              <a:t>U.S. Hurricane Damage, 1900-2004,Adjusted for Inflation, Wealth, and Population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9" descr="hurr_num_cat"/>
          <p:cNvPicPr>
            <a:picLocks noChangeAspect="1" noChangeArrowheads="1"/>
          </p:cNvPicPr>
          <p:nvPr/>
        </p:nvPicPr>
        <p:blipFill>
          <a:blip r:embed="rId3" cstate="print"/>
          <a:srcRect t="5711"/>
          <a:stretch>
            <a:fillRect/>
          </a:stretch>
        </p:blipFill>
        <p:spPr bwMode="auto">
          <a:xfrm>
            <a:off x="609600" y="1146175"/>
            <a:ext cx="8077200" cy="5711825"/>
          </a:xfrm>
          <a:prstGeom prst="rect">
            <a:avLst/>
          </a:prstGeom>
          <a:noFill/>
          <a:ln w="9525">
            <a:noFill/>
            <a:miter lim="800000"/>
            <a:headEnd/>
            <a:tailEnd/>
          </a:ln>
        </p:spPr>
      </p:pic>
      <p:sp>
        <p:nvSpPr>
          <p:cNvPr id="12292" name="Text Box 10"/>
          <p:cNvSpPr txBox="1">
            <a:spLocks noChangeArrowheads="1"/>
          </p:cNvSpPr>
          <p:nvPr/>
        </p:nvSpPr>
        <p:spPr bwMode="auto">
          <a:xfrm>
            <a:off x="685800" y="152400"/>
            <a:ext cx="8001000" cy="461665"/>
          </a:xfrm>
          <a:prstGeom prst="rect">
            <a:avLst/>
          </a:prstGeom>
          <a:noFill/>
          <a:ln w="9525">
            <a:noFill/>
            <a:miter lim="800000"/>
            <a:headEnd/>
            <a:tailEnd/>
          </a:ln>
        </p:spPr>
        <p:txBody>
          <a:bodyPr>
            <a:spAutoFit/>
          </a:bodyPr>
          <a:lstStyle/>
          <a:p>
            <a:pPr algn="ctr">
              <a:spcBef>
                <a:spcPct val="50000"/>
              </a:spcBef>
            </a:pPr>
            <a:r>
              <a:rPr lang="en-US" sz="2400" dirty="0">
                <a:effectLst>
                  <a:outerShdw blurRad="38100" dist="38100" dir="2700000" algn="tl">
                    <a:srgbClr val="000000">
                      <a:alpha val="43137"/>
                    </a:srgbClr>
                  </a:outerShdw>
                </a:effectLst>
              </a:rPr>
              <a:t>Total Number of Landfall Events, by Category, 1870-2004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alpha val="60000"/>
          </a:schemeClr>
        </a:solidFill>
        <a:effectLst/>
      </p:bgPr>
    </p:bg>
    <p:spTree>
      <p:nvGrpSpPr>
        <p:cNvPr id="1" name=""/>
        <p:cNvGrpSpPr/>
        <p:nvPr/>
      </p:nvGrpSpPr>
      <p:grpSpPr>
        <a:xfrm>
          <a:off x="0" y="0"/>
          <a:ext cx="0" cy="0"/>
          <a:chOff x="0" y="0"/>
          <a:chExt cx="0" cy="0"/>
        </a:xfrm>
      </p:grpSpPr>
      <p:pic>
        <p:nvPicPr>
          <p:cNvPr id="19458" name="Picture 4" descr="fig2"/>
          <p:cNvPicPr>
            <a:picLocks noChangeAspect="1" noChangeArrowheads="1"/>
          </p:cNvPicPr>
          <p:nvPr/>
        </p:nvPicPr>
        <p:blipFill>
          <a:blip r:embed="rId3" cstate="print"/>
          <a:srcRect/>
          <a:stretch>
            <a:fillRect/>
          </a:stretch>
        </p:blipFill>
        <p:spPr bwMode="auto">
          <a:xfrm>
            <a:off x="1447800" y="836751"/>
            <a:ext cx="6172200" cy="6021249"/>
          </a:xfrm>
          <a:prstGeom prst="rect">
            <a:avLst/>
          </a:prstGeom>
          <a:noFill/>
          <a:ln w="9525">
            <a:noFill/>
            <a:miter lim="800000"/>
            <a:headEnd/>
            <a:tailEnd/>
          </a:ln>
        </p:spPr>
      </p:pic>
      <p:sp>
        <p:nvSpPr>
          <p:cNvPr id="3" name="TextBox 2"/>
          <p:cNvSpPr txBox="1"/>
          <p:nvPr/>
        </p:nvSpPr>
        <p:spPr>
          <a:xfrm>
            <a:off x="1524000" y="0"/>
            <a:ext cx="6096000" cy="523220"/>
          </a:xfrm>
          <a:prstGeom prst="rect">
            <a:avLst/>
          </a:prstGeom>
          <a:noFill/>
        </p:spPr>
        <p:txBody>
          <a:bodyPr wrap="square" rtlCol="0">
            <a:spAutoFit/>
          </a:bodyPr>
          <a:lstStyle/>
          <a:p>
            <a:pPr algn="ctr"/>
            <a:r>
              <a:rPr lang="en-US" sz="2800" dirty="0" err="1">
                <a:solidFill>
                  <a:srgbClr val="0000FF"/>
                </a:solidFill>
              </a:rPr>
              <a:t>Emelia</a:t>
            </a:r>
            <a:r>
              <a:rPr lang="en-US" sz="2800" dirty="0">
                <a:solidFill>
                  <a:srgbClr val="0000FF"/>
                </a:solidFill>
              </a:rPr>
              <a:t>, 1994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11266" name="Picture 2" descr="4243"/>
          <p:cNvPicPr>
            <a:picLocks noChangeAspect="1" noChangeArrowheads="1"/>
          </p:cNvPicPr>
          <p:nvPr/>
        </p:nvPicPr>
        <p:blipFill>
          <a:blip r:embed="rId2" cstate="print"/>
          <a:srcRect/>
          <a:stretch>
            <a:fillRect/>
          </a:stretch>
        </p:blipFill>
        <p:spPr bwMode="auto">
          <a:xfrm>
            <a:off x="609600" y="228600"/>
            <a:ext cx="7772400" cy="617855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fig2"/>
          <p:cNvPicPr>
            <a:picLocks noGrp="1" noChangeAspect="1" noChangeArrowheads="1"/>
          </p:cNvPicPr>
          <p:nvPr>
            <p:ph idx="4294967295"/>
          </p:nvPr>
        </p:nvPicPr>
        <p:blipFill>
          <a:blip r:embed="rId3" cstate="print"/>
          <a:srcRect/>
          <a:stretch>
            <a:fillRect/>
          </a:stretch>
        </p:blipFill>
        <p:spPr>
          <a:xfrm>
            <a:off x="0" y="0"/>
            <a:ext cx="9144000" cy="6858000"/>
          </a:xfr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4343400" y="6019800"/>
            <a:ext cx="4572000" cy="738664"/>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View of the eye of Hurricane Katrina on August 28</a:t>
            </a:r>
            <a:r>
              <a:rPr kumimoji="0" lang="en-US" sz="1400" b="0" i="1" u="none" strike="noStrike" kern="1200" cap="none" spc="0" normalizeH="0" baseline="3000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th</a:t>
            </a:r>
            <a:r>
              <a:rPr kumimoji="0" lang="en-US" sz="1400" b="0"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2005, as seen from a NOAA WP-3D hurricane reconnaissance aircraft. </a:t>
            </a:r>
            <a:endParaRPr kumimoji="0" lang="en-US" sz="1400" b="0" i="0" u="none" strike="noStrike" kern="1200" cap="none" spc="0" normalizeH="0" baseline="0" noProof="0" dirty="0">
              <a:ln>
                <a:noFill/>
              </a:ln>
              <a:solidFill>
                <a:srgbClr val="FFFF00"/>
              </a:solidFill>
              <a:effectLst/>
              <a:uLnTx/>
              <a:uFillTx/>
              <a:latin typeface="Arial" charset="0"/>
              <a:ea typeface="+mn-ea"/>
              <a:cs typeface="+mn-cs"/>
            </a:endParaRPr>
          </a:p>
        </p:txBody>
      </p:sp>
    </p:spTree>
    <p:extLst>
      <p:ext uri="{BB962C8B-B14F-4D97-AF65-F5344CB8AC3E}">
        <p14:creationId xmlns:p14="http://schemas.microsoft.com/office/powerpoint/2010/main" val="1697088567"/>
      </p:ext>
    </p:extLst>
  </p:cSld>
  <p:clrMapOvr>
    <a:masterClrMapping/>
  </p:clrMapOvr>
</p:sld>
</file>

<file path=ppt/theme/theme1.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docProps/app.xml><?xml version="1.0" encoding="utf-8"?>
<Properties xmlns="http://schemas.openxmlformats.org/officeDocument/2006/extended-properties" xmlns:vt="http://schemas.openxmlformats.org/officeDocument/2006/docPropsVTypes">
  <Template>Ariel</Template>
  <TotalTime>870</TotalTime>
  <Words>2910</Words>
  <Application>Microsoft Office PowerPoint</Application>
  <PresentationFormat>On-screen Show (4:3)</PresentationFormat>
  <Paragraphs>194</Paragraphs>
  <Slides>52</Slides>
  <Notes>26</Notes>
  <HiddenSlides>0</HiddenSlides>
  <MMClips>1</MMClips>
  <ScaleCrop>false</ScaleCrop>
  <HeadingPairs>
    <vt:vector size="8" baseType="variant">
      <vt:variant>
        <vt:lpstr>Fonts Used</vt:lpstr>
      </vt:variant>
      <vt:variant>
        <vt:i4>6</vt:i4>
      </vt:variant>
      <vt:variant>
        <vt:lpstr>Theme</vt:lpstr>
      </vt:variant>
      <vt:variant>
        <vt:i4>11</vt:i4>
      </vt:variant>
      <vt:variant>
        <vt:lpstr>Embedded OLE Servers</vt:lpstr>
      </vt:variant>
      <vt:variant>
        <vt:i4>1</vt:i4>
      </vt:variant>
      <vt:variant>
        <vt:lpstr>Slide Titles</vt:lpstr>
      </vt:variant>
      <vt:variant>
        <vt:i4>52</vt:i4>
      </vt:variant>
    </vt:vector>
  </HeadingPairs>
  <TitlesOfParts>
    <vt:vector size="70" baseType="lpstr">
      <vt:lpstr>Arial</vt:lpstr>
      <vt:lpstr>Calibri</vt:lpstr>
      <vt:lpstr>Calibri Light</vt:lpstr>
      <vt:lpstr>HGPHeiseiKakugothictaiW5</vt:lpstr>
      <vt:lpstr>Tahoma</vt:lpstr>
      <vt:lpstr>Times New Roman</vt:lpstr>
      <vt:lpstr>Ariel</vt:lpstr>
      <vt:lpstr>4_Office Theme</vt:lpstr>
      <vt:lpstr>7_Office Theme</vt:lpstr>
      <vt:lpstr>3_Office Theme</vt:lpstr>
      <vt:lpstr>2_Ariel</vt:lpstr>
      <vt:lpstr>Default Design</vt:lpstr>
      <vt:lpstr>1_Default Design</vt:lpstr>
      <vt:lpstr>2_Default Design</vt:lpstr>
      <vt:lpstr>10_Office Theme</vt:lpstr>
      <vt:lpstr>11_Office Theme</vt:lpstr>
      <vt:lpstr>1_Ariel</vt:lpstr>
      <vt:lpstr>Equation</vt:lpstr>
      <vt:lpstr>Introduction to Tropical Cyclones</vt:lpstr>
      <vt:lpstr>PowerPoint Presentation</vt:lpstr>
      <vt:lpstr>Hurricane: Definition</vt:lpstr>
      <vt:lpstr>The View from Space</vt:lpstr>
      <vt:lpstr>Igor, 2010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Hurricane Structure: Wind Speed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Tropical Cyclone Climatology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TC Trends</vt:lpstr>
      <vt:lpstr>PowerPoint Presentation</vt:lpstr>
      <vt:lpstr>PowerPoint Presentation</vt:lpstr>
      <vt:lpstr>Pushing Back the Record of Tropical Cyclone Activity:  Paleotempestology </vt:lpstr>
      <vt:lpstr>PowerPoint Presentation</vt:lpstr>
      <vt:lpstr>PowerPoint Presentation</vt:lpstr>
      <vt:lpstr>PowerPoint Presentation</vt:lpstr>
      <vt:lpstr>PowerPoint Presentation</vt:lpstr>
      <vt:lpstr>Hurricanes and Society</vt:lpstr>
      <vt:lpstr>Hurricane Risks:</vt:lpstr>
      <vt:lpstr>PowerPoint Presentation</vt:lpstr>
      <vt:lpstr>The Global Hurricane Hazard</vt:lpstr>
      <vt:lpstr>PowerPoint Presentation</vt:lpstr>
      <vt:lpstr>Windstorms Account for Bulk of Insured Losses Worldwide</vt:lpstr>
      <vt:lpstr>PowerPoint Presentation</vt:lpstr>
      <vt:lpstr>PowerPoint Presentation</vt:lpstr>
      <vt:lpstr>PowerPoint Presentation</vt:lpstr>
      <vt:lpstr>PowerPoint Presentation</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Tropical Cyclones</dc:title>
  <dc:creator>Kerry Emanuel</dc:creator>
  <cp:lastModifiedBy>Kerry</cp:lastModifiedBy>
  <cp:revision>31</cp:revision>
  <cp:lastPrinted>2017-04-21T20:13:51Z</cp:lastPrinted>
  <dcterms:created xsi:type="dcterms:W3CDTF">2013-03-15T11:49:06Z</dcterms:created>
  <dcterms:modified xsi:type="dcterms:W3CDTF">2021-04-30T17:11:51Z</dcterms:modified>
</cp:coreProperties>
</file>