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9" r:id="rId2"/>
    <p:sldMasterId id="2147483713" r:id="rId3"/>
    <p:sldMasterId id="2147483769" r:id="rId4"/>
    <p:sldMasterId id="2147483783" r:id="rId5"/>
    <p:sldMasterId id="2147483811" r:id="rId6"/>
    <p:sldMasterId id="2147483909" r:id="rId7"/>
    <p:sldMasterId id="2147483923" r:id="rId8"/>
    <p:sldMasterId id="2147483963" r:id="rId9"/>
    <p:sldMasterId id="2147483975" r:id="rId10"/>
  </p:sldMasterIdLst>
  <p:notesMasterIdLst>
    <p:notesMasterId r:id="rId27"/>
  </p:notesMasterIdLst>
  <p:sldIdLst>
    <p:sldId id="413" r:id="rId11"/>
    <p:sldId id="260" r:id="rId12"/>
    <p:sldId id="472" r:id="rId13"/>
    <p:sldId id="473" r:id="rId14"/>
    <p:sldId id="351" r:id="rId15"/>
    <p:sldId id="412" r:id="rId16"/>
    <p:sldId id="353" r:id="rId17"/>
    <p:sldId id="280" r:id="rId18"/>
    <p:sldId id="292" r:id="rId19"/>
    <p:sldId id="386" r:id="rId20"/>
    <p:sldId id="407" r:id="rId21"/>
    <p:sldId id="411" r:id="rId22"/>
    <p:sldId id="294" r:id="rId23"/>
    <p:sldId id="295" r:id="rId24"/>
    <p:sldId id="406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E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80" autoAdjust="0"/>
  </p:normalViewPr>
  <p:slideViewPr>
    <p:cSldViewPr snapToGrid="0">
      <p:cViewPr varScale="1">
        <p:scale>
          <a:sx n="67" d="100"/>
          <a:sy n="67" d="100"/>
        </p:scale>
        <p:origin x="168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5DF7-BA3B-4FDC-9A38-685357207BE0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D1C3D-91E2-4F08-8C51-CB7AC6C2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EBC7D-5E53-40A6-BC97-FDDD36EF943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A05620CB-912D-431A-AB31-B4E543C68ED8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2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81912-4841-46DA-A69A-E6B03BB04632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1C3D-91E2-4F08-8C51-CB7AC6C2E6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5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4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27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363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384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137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568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8744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2023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0930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5870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953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106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2254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9304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953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063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2950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8811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1806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037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757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63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224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13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02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9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6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7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98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03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5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6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43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9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7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64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CE4-62F4-4FC4-B0D2-F260BD3EA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00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3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14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12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47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4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8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11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29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96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27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3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76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8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7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72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99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1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77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0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97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97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61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33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38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55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97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CD941-05C6-42E0-8E03-8E92EBC18F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74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757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79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9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02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5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56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4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26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29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113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CE4-62F4-4FC4-B0D2-F260BD3EA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99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80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34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16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40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10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205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3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11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265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25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9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76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CE4-62F4-4FC4-B0D2-F260BD3EA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70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27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61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50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60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77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7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020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040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60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200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987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84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84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36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330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252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5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93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44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03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968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678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00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829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258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623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251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CD941-05C6-42E0-8E03-8E92EBC18F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2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32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5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3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6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1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nd.mit.edu/~emanuel/storm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" y="0"/>
            <a:ext cx="91575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980" y="1228506"/>
            <a:ext cx="6912096" cy="205111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Physics-based downscaling of evolving hurricane risk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139" y="404876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BEF030"/>
                </a:solidFill>
              </a:rPr>
              <a:t>Kerry Emanuel</a:t>
            </a:r>
          </a:p>
          <a:p>
            <a:pPr algn="l"/>
            <a:r>
              <a:rPr lang="en-US" sz="2400" b="1" dirty="0">
                <a:solidFill>
                  <a:srgbClr val="BEF030"/>
                </a:solidFill>
              </a:rPr>
              <a:t>Lorenz Center</a:t>
            </a:r>
          </a:p>
          <a:p>
            <a:pPr algn="l"/>
            <a:r>
              <a:rPr lang="en-US" sz="2400" b="1" dirty="0">
                <a:solidFill>
                  <a:srgbClr val="BEF030"/>
                </a:solidFill>
              </a:rPr>
              <a:t>Massachusetts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72603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" b="1281"/>
          <a:stretch/>
        </p:blipFill>
        <p:spPr>
          <a:xfrm>
            <a:off x="289189" y="883699"/>
            <a:ext cx="8527007" cy="50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3" y="0"/>
            <a:ext cx="8806132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908" y="422031"/>
            <a:ext cx="733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Top 200 out of 5180 TCs Affecting Shanghai</a:t>
            </a:r>
          </a:p>
        </p:txBody>
      </p:sp>
    </p:spTree>
    <p:extLst>
      <p:ext uri="{BB962C8B-B14F-4D97-AF65-F5344CB8AC3E}">
        <p14:creationId xmlns:p14="http://schemas.microsoft.com/office/powerpoint/2010/main" val="317831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75" y="0"/>
            <a:ext cx="880613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908" y="422031"/>
            <a:ext cx="733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Top 200 out of 5180 TCs Affecting Shanghai</a:t>
            </a:r>
          </a:p>
        </p:txBody>
      </p:sp>
    </p:spTree>
    <p:extLst>
      <p:ext uri="{BB962C8B-B14F-4D97-AF65-F5344CB8AC3E}">
        <p14:creationId xmlns:p14="http://schemas.microsoft.com/office/powerpoint/2010/main" val="143561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Return Periods</a:t>
            </a:r>
          </a:p>
        </p:txBody>
      </p:sp>
      <p:pic>
        <p:nvPicPr>
          <p:cNvPr id="18435" name="Picture 4" descr="C:\Documents and Settings\Kerry Emanuel\My Documents\riskproject\fig2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5723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65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Accumulated Rainfall (mm)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72" y="846343"/>
            <a:ext cx="7794890" cy="58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8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723" y="241540"/>
            <a:ext cx="8781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Probability of Storm Accumulated Rainfall in Harris County, from 6 Climate models, 1981-2000, 2008-2027, and 2081-2100, Based on 2000 Events Each, and Using RCP 8.5. Shading Shows Spread Among the Models.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8" y="1562909"/>
            <a:ext cx="7391982" cy="50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3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199" y="1231751"/>
            <a:ext cx="8296031" cy="5201705"/>
          </a:xfrm>
        </p:spPr>
        <p:txBody>
          <a:bodyPr/>
          <a:lstStyle/>
          <a:p>
            <a:pPr>
              <a:buSzPct val="70000"/>
              <a:buBlip>
                <a:blip r:embed="rId3"/>
              </a:buBlip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History is too short and imperfect to estimate long-term hurricane risk</a:t>
            </a:r>
          </a:p>
          <a:p>
            <a:pPr>
              <a:buSzPct val="70000"/>
              <a:buBlip>
                <a:blip r:embed="rId3"/>
              </a:buBlip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3"/>
              </a:buBlip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We should bring physics to bear on estimating hurricane risk, not just in the future but now</a:t>
            </a:r>
          </a:p>
          <a:p>
            <a:pPr>
              <a:buSzPct val="70000"/>
              <a:buBlip>
                <a:blip r:embed="rId3"/>
              </a:buBlip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3"/>
              </a:buBlip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Hurricanes clearly vary with climate and climate change has already invalidated historically based statistical risk estimates in many places</a:t>
            </a:r>
          </a:p>
        </p:txBody>
      </p:sp>
    </p:spTree>
    <p:extLst>
      <p:ext uri="{BB962C8B-B14F-4D97-AF65-F5344CB8AC3E}">
        <p14:creationId xmlns:p14="http://schemas.microsoft.com/office/powerpoint/2010/main" val="20625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Advantages of physics-based approach: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0636"/>
            <a:ext cx="8229600" cy="44277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SzPct val="70000"/>
              <a:buNone/>
              <a:defRPr/>
            </a:pP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Valid in arbitrary climate states</a:t>
            </a: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 produce statistically robust risk 	estimates of rare events</a:t>
            </a: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21" y="1508469"/>
            <a:ext cx="5334011" cy="4023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343" y="250574"/>
            <a:ext cx="776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Tropical Cyclone Risk Arises Largely from High Intensity 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3542" y="5580665"/>
            <a:ext cx="672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Probability density of annual damage to a portfolio of insured property in the U.S.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0457" y="1966686"/>
            <a:ext cx="121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1984-2014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1371" y="2387601"/>
            <a:ext cx="121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2070-2100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57600" y="2274463"/>
            <a:ext cx="304800" cy="178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91200" y="2815772"/>
            <a:ext cx="304800" cy="203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68B7FA6-B6BE-4B3E-8155-91511F0C225B}"/>
              </a:ext>
            </a:extLst>
          </p:cNvPr>
          <p:cNvSpPr txBox="1"/>
          <p:nvPr/>
        </p:nvSpPr>
        <p:spPr>
          <a:xfrm>
            <a:off x="322939" y="32289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6074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65" y="971002"/>
            <a:ext cx="5334011" cy="4023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886" y="464457"/>
            <a:ext cx="776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Tropical Cyclone Risk Arises Largely from High Intensity 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3544" y="5232400"/>
            <a:ext cx="672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Damage times 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robability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density of annual damage to a portfolio of insured property in the U.S.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6998" y="3521854"/>
            <a:ext cx="121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1984-2014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9514" y="2203226"/>
            <a:ext cx="121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2070-2100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13086" y="3740406"/>
            <a:ext cx="304800" cy="178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87257" y="2545833"/>
            <a:ext cx="275772" cy="203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8178" y="2148868"/>
            <a:ext cx="210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expected damage proportional to area under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B4C40-E5F0-4C44-AA9A-F110617114DC}"/>
              </a:ext>
            </a:extLst>
          </p:cNvPr>
          <p:cNvSpPr txBox="1"/>
          <p:nvPr/>
        </p:nvSpPr>
        <p:spPr>
          <a:xfrm>
            <a:off x="693050" y="2747770"/>
            <a:ext cx="118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35963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MIT Synthetic Hurricanes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943099"/>
            <a:ext cx="8153400" cy="4582747"/>
          </a:xfrm>
        </p:spPr>
        <p:txBody>
          <a:bodyPr>
            <a:no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sz="3600" b="1" dirty="0">
                <a:solidFill>
                  <a:srgbClr val="0F2AB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Embed high-resolution, fast coupled ocean-atmosphere hurricane model in global climate model or climate reanalysis data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sz="3600" b="1" dirty="0">
                <a:solidFill>
                  <a:srgbClr val="0F2AB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Coupled Hurricane Intensity prediction Model (CHIPS) has been used for 16 years to forecast real hurricanes in near-real time</a:t>
            </a:r>
          </a:p>
        </p:txBody>
      </p:sp>
    </p:spTree>
    <p:extLst>
      <p:ext uri="{BB962C8B-B14F-4D97-AF65-F5344CB8AC3E}">
        <p14:creationId xmlns:p14="http://schemas.microsoft.com/office/powerpoint/2010/main" val="35214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27" y="1070636"/>
            <a:ext cx="6691435" cy="5610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046" y="320431"/>
            <a:ext cx="770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Real-time forecasts at </a:t>
            </a:r>
            <a:r>
              <a:rPr lang="en-US" dirty="0">
                <a:hlinkClick r:id="rId3"/>
              </a:rPr>
              <a:t>http://wind.mit.edu/~emanuel/storm.html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193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382000" cy="23622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Can We Use This Model to Help Assess Hurricane Risk in Current and Future Climates?</a:t>
            </a:r>
          </a:p>
        </p:txBody>
      </p:sp>
    </p:spTree>
    <p:extLst>
      <p:ext uri="{BB962C8B-B14F-4D97-AF65-F5344CB8AC3E}">
        <p14:creationId xmlns:p14="http://schemas.microsoft.com/office/powerpoint/2010/main" val="216445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F2A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Risk Assessment Approach: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1181100"/>
            <a:ext cx="83820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1</a:t>
            </a:r>
            <a:r>
              <a:rPr lang="en-US" sz="2600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: Seed each ocean basin with a very large number of weak, randomly located cyclones</a:t>
            </a:r>
          </a:p>
          <a:p>
            <a:pPr>
              <a:lnSpc>
                <a:spcPct val="90000"/>
              </a:lnSpc>
              <a:buSzPct val="60000"/>
              <a:buBlip>
                <a:blip r:embed="rId3"/>
              </a:buBlip>
            </a:pPr>
            <a:endParaRPr lang="en-US" sz="2600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2</a:t>
            </a:r>
            <a:r>
              <a:rPr lang="en-US" sz="2600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: Cyclones are assumed to move with the large scale atmospheric flow in which they are embedded, plus a correction for the earth’s rotation and </a:t>
            </a:r>
            <a:r>
              <a:rPr lang="en-US" sz="2600" dirty="0" err="1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sphericity</a:t>
            </a:r>
            <a:endParaRPr lang="en-US" sz="2600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SzPct val="60000"/>
              <a:buBlip>
                <a:blip r:embed="rId3"/>
              </a:buBlip>
            </a:pPr>
            <a:endParaRPr lang="en-US" sz="2600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3</a:t>
            </a:r>
            <a:r>
              <a:rPr lang="en-US" sz="2600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: Run the CHIPS model for each cyclone, and note how many achieve at least tropical storm strength</a:t>
            </a:r>
            <a:endParaRPr lang="en-US" sz="2400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endParaRPr lang="en-US" sz="2600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4:</a:t>
            </a:r>
            <a:r>
              <a:rPr lang="en-US" sz="2600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 Using the small fraction of surviving events, determine storm statistics. Can easily generate 100,000 events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324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Details:  Emanuel et al., 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Bull. Amer. Meteor. Soc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35735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379"/>
          <a:stretch/>
        </p:blipFill>
        <p:spPr>
          <a:xfrm>
            <a:off x="400050" y="819151"/>
            <a:ext cx="83915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4187"/>
      </p:ext>
    </p:extLst>
  </p:cSld>
  <p:clrMapOvr>
    <a:masterClrMapping/>
  </p:clrMapOvr>
</p:sld>
</file>

<file path=ppt/theme/theme1.xml><?xml version="1.0" encoding="utf-8"?>
<a:theme xmlns:a="http://schemas.openxmlformats.org/drawingml/2006/main" name="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Ariel2</Template>
  <TotalTime>4218</TotalTime>
  <Words>399</Words>
  <Application>Microsoft Office PowerPoint</Application>
  <PresentationFormat>On-screen Show (4:3)</PresentationFormat>
  <Paragraphs>50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Ariel</vt:lpstr>
      <vt:lpstr>2_Office Theme</vt:lpstr>
      <vt:lpstr>3_Office Theme</vt:lpstr>
      <vt:lpstr>6_Office Theme</vt:lpstr>
      <vt:lpstr>7_Office Theme</vt:lpstr>
      <vt:lpstr>9_Office Theme</vt:lpstr>
      <vt:lpstr>14_Office Theme</vt:lpstr>
      <vt:lpstr>5_Office Theme</vt:lpstr>
      <vt:lpstr>Office Theme</vt:lpstr>
      <vt:lpstr>4_Office Theme</vt:lpstr>
      <vt:lpstr>Physics-based downscaling of evolving hurricane risk</vt:lpstr>
      <vt:lpstr>Advantages of physics-based approach:</vt:lpstr>
      <vt:lpstr>PowerPoint Presentation</vt:lpstr>
      <vt:lpstr>PowerPoint Presentation</vt:lpstr>
      <vt:lpstr>MIT Synthetic Hurricanes</vt:lpstr>
      <vt:lpstr>PowerPoint Presentation</vt:lpstr>
      <vt:lpstr>How Can We Use This Model to Help Assess Hurricane Risk in Current and Future Climates?</vt:lpstr>
      <vt:lpstr>Risk Assessment Approach:</vt:lpstr>
      <vt:lpstr>PowerPoint Presentation</vt:lpstr>
      <vt:lpstr>PowerPoint Presentation</vt:lpstr>
      <vt:lpstr>PowerPoint Presentation</vt:lpstr>
      <vt:lpstr>PowerPoint Presentation</vt:lpstr>
      <vt:lpstr>Return Periods</vt:lpstr>
      <vt:lpstr>PowerPoint Presentation</vt:lpstr>
      <vt:lpstr>PowerPoint Presentation</vt:lpstr>
      <vt:lpstr>Summary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Hurricanes and Hurricane Risk in a Changing Climate</dc:title>
  <dc:creator>Kerry Emanuel</dc:creator>
  <cp:lastModifiedBy>Kerry</cp:lastModifiedBy>
  <cp:revision>89</cp:revision>
  <dcterms:created xsi:type="dcterms:W3CDTF">2014-03-11T21:13:36Z</dcterms:created>
  <dcterms:modified xsi:type="dcterms:W3CDTF">2021-06-17T13:56:07Z</dcterms:modified>
</cp:coreProperties>
</file>