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94" r:id="rId8"/>
    <p:sldId id="295" r:id="rId9"/>
    <p:sldId id="292" r:id="rId10"/>
    <p:sldId id="297" r:id="rId11"/>
    <p:sldId id="271" r:id="rId12"/>
    <p:sldId id="272" r:id="rId13"/>
    <p:sldId id="299" r:id="rId14"/>
    <p:sldId id="275" r:id="rId15"/>
    <p:sldId id="276" r:id="rId16"/>
    <p:sldId id="300" r:id="rId17"/>
    <p:sldId id="280" r:id="rId18"/>
    <p:sldId id="298" r:id="rId19"/>
    <p:sldId id="281" r:id="rId20"/>
    <p:sldId id="282" r:id="rId21"/>
    <p:sldId id="283" r:id="rId22"/>
    <p:sldId id="284" r:id="rId23"/>
    <p:sldId id="290" r:id="rId24"/>
    <p:sldId id="30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80F5E-D91B-48D8-B78A-9BD6DF13B37D}" type="datetimeFigureOut">
              <a:rPr lang="en-US" smtClean="0"/>
              <a:pPr/>
              <a:t>4/29/2011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4EC99-35EB-4888-8BC9-4F3FF58CE1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 Subtropical Cyclonic Gyre of </a:t>
            </a:r>
            <a:r>
              <a:rPr lang="en-US" sz="3200" dirty="0" err="1" smtClean="0"/>
              <a:t>Midlatitude</a:t>
            </a:r>
            <a:r>
              <a:rPr lang="en-US" sz="3200" dirty="0" smtClean="0"/>
              <a:t> Origin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743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John Molinari and David </a:t>
            </a:r>
            <a:r>
              <a:rPr lang="en-US" sz="2400" dirty="0" err="1" smtClean="0"/>
              <a:t>Vollaro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8-200mb-CHI+jet-07010725-big.png"/>
          <p:cNvPicPr/>
          <p:nvPr/>
        </p:nvPicPr>
        <p:blipFill>
          <a:blip r:embed="rId2" cstate="print"/>
          <a:srcRect l="4034" t="31726" r="5227" b="27803"/>
          <a:stretch>
            <a:fillRect/>
          </a:stretch>
        </p:blipFill>
        <p:spPr>
          <a:xfrm>
            <a:off x="1676400" y="228600"/>
            <a:ext cx="5852468" cy="4023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4876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 </a:t>
            </a:r>
            <a:r>
              <a:rPr lang="en-US" dirty="0"/>
              <a:t>potential (contours; increment 2 X 10</a:t>
            </a:r>
            <a:r>
              <a:rPr lang="en-US" baseline="30000" dirty="0"/>
              <a:t>6</a:t>
            </a:r>
            <a:r>
              <a:rPr lang="en-US" dirty="0"/>
              <a:t> m</a:t>
            </a:r>
            <a:r>
              <a:rPr lang="en-US" baseline="30000" dirty="0"/>
              <a:t>2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 and divergent part of the wind (vectors), both at 200 </a:t>
            </a:r>
            <a:r>
              <a:rPr lang="en-US" dirty="0" err="1"/>
              <a:t>hPa</a:t>
            </a:r>
            <a:r>
              <a:rPr lang="en-US" dirty="0"/>
              <a:t>, and infrared brightness temperature (K; shaded as in Fig 1), all averaged from 1-25 July 1988. The magenta contour represents the 30 m s</a:t>
            </a:r>
            <a:r>
              <a:rPr lang="en-US" baseline="30000" dirty="0"/>
              <a:t>-1</a:t>
            </a:r>
            <a:r>
              <a:rPr lang="en-US" dirty="0"/>
              <a:t> value of the mean 200 </a:t>
            </a:r>
            <a:r>
              <a:rPr lang="en-US" dirty="0" err="1"/>
              <a:t>hPa</a:t>
            </a:r>
            <a:r>
              <a:rPr lang="en-US" dirty="0"/>
              <a:t> wind speed.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&amp;N_Fig1.jpg"/>
          <p:cNvPicPr>
            <a:picLocks noChangeAspect="1"/>
          </p:cNvPicPr>
          <p:nvPr/>
        </p:nvPicPr>
        <p:blipFill>
          <a:blip r:embed="rId2" cstate="print"/>
          <a:srcRect r="-258" b="27381"/>
          <a:stretch>
            <a:fillRect/>
          </a:stretch>
        </p:blipFill>
        <p:spPr>
          <a:xfrm>
            <a:off x="228600" y="152400"/>
            <a:ext cx="4254213" cy="603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68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zonal wind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743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Ψ</a:t>
            </a:r>
            <a:r>
              <a:rPr lang="en-US" dirty="0" smtClean="0"/>
              <a:t>’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343400" y="48768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 activity flux with </a:t>
            </a:r>
            <a:r>
              <a:rPr lang="el-GR" dirty="0" smtClean="0"/>
              <a:t>ψ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5000" y="457200"/>
            <a:ext cx="31242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Fig. 1 from Takaya and Nakamura (2001) showing the </a:t>
            </a:r>
            <a:r>
              <a:rPr lang="en-US" sz="2400" dirty="0" err="1" smtClean="0"/>
              <a:t>equatorward</a:t>
            </a:r>
            <a:r>
              <a:rPr lang="en-US" sz="2400" dirty="0" smtClean="0"/>
              <a:t> turning of a </a:t>
            </a:r>
            <a:r>
              <a:rPr lang="en-US" sz="2400" dirty="0" err="1" smtClean="0"/>
              <a:t>Rossby</a:t>
            </a:r>
            <a:r>
              <a:rPr lang="en-US" sz="2400" dirty="0" smtClean="0"/>
              <a:t> wave packet from a middle latitude jet exit region. A </a:t>
            </a:r>
            <a:r>
              <a:rPr lang="en-US" sz="2400" dirty="0" err="1" smtClean="0"/>
              <a:t>Rossby</a:t>
            </a:r>
            <a:r>
              <a:rPr lang="en-US" sz="2400" dirty="0" smtClean="0"/>
              <a:t> wave source was placed in the upstream jet. Panels (b) and (c) show the solution after two weeks of integration.</a:t>
            </a:r>
          </a:p>
          <a:p>
            <a:r>
              <a:rPr lang="en-US" sz="2000" dirty="0" smtClean="0"/>
              <a:t> 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Summary of large-scale prior to the gyre formation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Active MJO over the Indian Ocean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Divergent flow from that convection builds a westerly jet over Asia with a jet exit region near 145°E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This favors </a:t>
            </a:r>
            <a:r>
              <a:rPr lang="en-US" sz="2400" dirty="0" err="1" smtClean="0"/>
              <a:t>equatorward</a:t>
            </a:r>
            <a:r>
              <a:rPr lang="en-US" sz="2400" dirty="0" smtClean="0"/>
              <a:t> turning of </a:t>
            </a:r>
            <a:r>
              <a:rPr lang="en-US" sz="2400" dirty="0" err="1" smtClean="0"/>
              <a:t>Rossby</a:t>
            </a:r>
            <a:r>
              <a:rPr lang="en-US" sz="2400" dirty="0" smtClean="0"/>
              <a:t> wave packets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NEXT: How does the gyre form?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850IR+wnd+hgt-88072326-4pan+lb-cr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0"/>
            <a:ext cx="5943600" cy="5405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4864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 vectors at 850 </a:t>
            </a:r>
            <a:r>
              <a:rPr lang="en-US" dirty="0" err="1" smtClean="0"/>
              <a:t>hPa</a:t>
            </a:r>
            <a:r>
              <a:rPr lang="en-US" dirty="0" smtClean="0"/>
              <a:t> and infrared brightness (CLAUS) at 0000 UTC (a) 23 July; (b) 24 July; (c) 25 July; and (d) 26 July 1988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2400" y="3810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Gyre 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-IR+850wnd+hght-727.png"/>
          <p:cNvPicPr>
            <a:picLocks noChangeAspect="1"/>
          </p:cNvPicPr>
          <p:nvPr/>
        </p:nvPicPr>
        <p:blipFill>
          <a:blip r:embed="rId2" cstate="print"/>
          <a:srcRect l="5752" t="18889" r="5098" b="15556"/>
          <a:stretch>
            <a:fillRect/>
          </a:stretch>
        </p:blipFill>
        <p:spPr>
          <a:xfrm>
            <a:off x="1702225" y="228600"/>
            <a:ext cx="5765375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7222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Same, but for 27 July. This feature lasts 2.5 days, with continued strongly asymmetric structure.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6324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Formation of the gyre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Repeated </a:t>
            </a:r>
            <a:r>
              <a:rPr lang="en-US" sz="2400" dirty="0" err="1" smtClean="0"/>
              <a:t>anticyclonic</a:t>
            </a:r>
            <a:r>
              <a:rPr lang="en-US" sz="2400" dirty="0" smtClean="0"/>
              <a:t> wave breaking along 150°E, the longitude of the jet exit region aloft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Multiple </a:t>
            </a:r>
            <a:r>
              <a:rPr lang="en-US" sz="2400" dirty="0" err="1" smtClean="0"/>
              <a:t>midlatitude</a:t>
            </a:r>
            <a:r>
              <a:rPr lang="en-US" sz="2400" dirty="0" smtClean="0"/>
              <a:t> lows move </a:t>
            </a:r>
            <a:r>
              <a:rPr lang="en-US" sz="2400" dirty="0" err="1" smtClean="0"/>
              <a:t>equatorward</a:t>
            </a:r>
            <a:r>
              <a:rPr lang="en-US" sz="2400" dirty="0" smtClean="0"/>
              <a:t> behind the mean trough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Merger of two lows creates a single large cyclonic gyre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All the forcing for this low seems to come from middle latitudes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r>
              <a:rPr lang="en-US" sz="2400" dirty="0" smtClean="0"/>
              <a:t>NEXT: Gyre structure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timavg-IR-QDIV+PSI300-072728avg+cb+lab-big-cr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0"/>
            <a:ext cx="4462397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00600" y="1513344"/>
            <a:ext cx="403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of infrared brightness temperature </a:t>
            </a:r>
            <a:r>
              <a:rPr lang="en-US" sz="2400" dirty="0" smtClean="0"/>
              <a:t>(top) and Q-vector convergence (bottom; warm colors indicate forcing for rising motion). </a:t>
            </a:r>
            <a:r>
              <a:rPr lang="en-US" sz="2400" dirty="0" smtClean="0"/>
              <a:t>Both fields are averaged from 0000 UTC 27 July – 0000 UTC 28 July.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1-sfcwnd+flx-72728-lab.png"/>
          <p:cNvPicPr>
            <a:picLocks noChangeAspect="1"/>
          </p:cNvPicPr>
          <p:nvPr/>
        </p:nvPicPr>
        <p:blipFill>
          <a:blip r:embed="rId2" cstate="print"/>
          <a:srcRect l="6863" t="10000" r="5425" b="28889"/>
          <a:stretch>
            <a:fillRect/>
          </a:stretch>
        </p:blipFill>
        <p:spPr>
          <a:xfrm>
            <a:off x="1737362" y="76200"/>
            <a:ext cx="5577838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1816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Surface latent heat flux (shaded), sensible heat flux (contoured), and surface wind vectors, all averaged between 0000 UTC 27 July and 0000 UTC 28 July.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6-150mb-CHI+jet-07260729-cr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57200"/>
            <a:ext cx="5943600" cy="3931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8006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Velocity </a:t>
            </a:r>
            <a:r>
              <a:rPr lang="en-US" dirty="0"/>
              <a:t>potential (contours; increment 2 X 10</a:t>
            </a:r>
            <a:r>
              <a:rPr lang="en-US" baseline="30000" dirty="0"/>
              <a:t>6</a:t>
            </a:r>
            <a:r>
              <a:rPr lang="en-US" dirty="0"/>
              <a:t> m</a:t>
            </a:r>
            <a:r>
              <a:rPr lang="en-US" baseline="30000" dirty="0"/>
              <a:t>2</a:t>
            </a:r>
            <a:r>
              <a:rPr lang="en-US" dirty="0"/>
              <a:t> s</a:t>
            </a:r>
            <a:r>
              <a:rPr lang="en-US" baseline="30000" dirty="0"/>
              <a:t>-1</a:t>
            </a:r>
            <a:r>
              <a:rPr lang="en-US" dirty="0"/>
              <a:t>) and divergent part of the wind (vectors), both at 150 </a:t>
            </a:r>
            <a:r>
              <a:rPr lang="en-US" dirty="0" err="1"/>
              <a:t>hPa</a:t>
            </a:r>
            <a:r>
              <a:rPr lang="en-US" dirty="0"/>
              <a:t>, and infrared brightness temperature (K; shaded as in Fig 1), all averaged from 0000 UTC 26 July to 1800 UTC 29 July 1988.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 from earlier</a:t>
            </a:r>
          </a:p>
          <a:p>
            <a:endParaRPr lang="en-US" sz="2400" dirty="0" smtClean="0"/>
          </a:p>
          <a:p>
            <a:r>
              <a:rPr lang="en-US" sz="2400" dirty="0" smtClean="0"/>
              <a:t>Why was the gyre so large?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Resulted from a merger of two </a:t>
            </a:r>
            <a:r>
              <a:rPr lang="en-US" sz="2400" dirty="0" err="1" smtClean="0"/>
              <a:t>midlatitude</a:t>
            </a:r>
            <a:r>
              <a:rPr lang="en-US" sz="2400" dirty="0" smtClean="0"/>
              <a:t> lows</a:t>
            </a:r>
          </a:p>
          <a:p>
            <a:endParaRPr lang="en-US" sz="2400" dirty="0" smtClean="0"/>
          </a:p>
          <a:p>
            <a:r>
              <a:rPr lang="en-US" sz="2400" dirty="0" smtClean="0"/>
              <a:t> Why so asymmetric?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Strong convection to the south associated with large surface fluxes. These arise from very strong </a:t>
            </a:r>
            <a:r>
              <a:rPr lang="en-US" sz="2400" dirty="0" err="1" smtClean="0"/>
              <a:t>westerlies</a:t>
            </a:r>
            <a:r>
              <a:rPr lang="en-US" sz="2400" dirty="0" smtClean="0"/>
              <a:t> over warm ocean water.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Clear air to the north driven by the subsiding region in the </a:t>
            </a:r>
            <a:r>
              <a:rPr lang="en-US" sz="2400" dirty="0" err="1" smtClean="0"/>
              <a:t>Rossby</a:t>
            </a:r>
            <a:r>
              <a:rPr lang="en-US" sz="2400" dirty="0" smtClean="0"/>
              <a:t> wave packet that turned </a:t>
            </a:r>
            <a:r>
              <a:rPr lang="en-US" sz="2400" dirty="0" err="1" smtClean="0"/>
              <a:t>equatorward</a:t>
            </a:r>
            <a:r>
              <a:rPr lang="en-US" sz="2400" dirty="0" smtClean="0"/>
              <a:t> from </a:t>
            </a:r>
            <a:r>
              <a:rPr lang="en-US" sz="2400" dirty="0" err="1" smtClean="0"/>
              <a:t>midlatitudes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Vertical shear from the north also favors convection south of the 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7-IR+850wnd+hght-727.png"/>
          <p:cNvPicPr>
            <a:picLocks noChangeAspect="1"/>
          </p:cNvPicPr>
          <p:nvPr/>
        </p:nvPicPr>
        <p:blipFill>
          <a:blip r:embed="rId2" cstate="print"/>
          <a:srcRect l="5752" t="18889" r="5098" b="15556"/>
          <a:stretch>
            <a:fillRect/>
          </a:stretch>
        </p:blipFill>
        <p:spPr>
          <a:xfrm>
            <a:off x="1702225" y="228600"/>
            <a:ext cx="5765375" cy="5486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3352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7222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Infrared brightness temperature (shaded) and 850 </a:t>
            </a:r>
            <a:r>
              <a:rPr lang="en-US" sz="2400" dirty="0" err="1" smtClean="0"/>
              <a:t>hPa</a:t>
            </a:r>
            <a:r>
              <a:rPr lang="en-US" sz="2400" dirty="0" smtClean="0"/>
              <a:t> winds and height (contoured) at 0000 UTC 27 July 1988.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2667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L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Like in Matthews and </a:t>
            </a:r>
            <a:r>
              <a:rPr lang="en-US" sz="2400" dirty="0" err="1" smtClean="0"/>
              <a:t>Kiladis</a:t>
            </a:r>
            <a:r>
              <a:rPr lang="en-US" sz="2400" dirty="0" smtClean="0"/>
              <a:t> (1999), MJO forcing of the gyre is indirect: MJO creates the jet and jet exit region, which encourages </a:t>
            </a:r>
            <a:r>
              <a:rPr lang="en-US" sz="2400" dirty="0" err="1" smtClean="0"/>
              <a:t>Rossby</a:t>
            </a:r>
            <a:r>
              <a:rPr lang="en-US" sz="2400" dirty="0" smtClean="0"/>
              <a:t> wave packets to turn </a:t>
            </a:r>
            <a:r>
              <a:rPr lang="en-US" sz="2400" dirty="0" err="1" smtClean="0"/>
              <a:t>equatorward</a:t>
            </a:r>
            <a:r>
              <a:rPr lang="en-US" sz="2400" dirty="0" smtClean="0"/>
              <a:t> and eventually help to drive gyre formation.</a:t>
            </a:r>
          </a:p>
          <a:p>
            <a:endParaRPr lang="en-US" sz="2400" dirty="0" smtClean="0"/>
          </a:p>
          <a:p>
            <a:r>
              <a:rPr lang="en-US" sz="2400" dirty="0" smtClean="0"/>
              <a:t>Significance of these gyres?</a:t>
            </a:r>
          </a:p>
          <a:p>
            <a:endParaRPr lang="en-US" sz="2400" dirty="0" smtClean="0"/>
          </a:p>
          <a:p>
            <a:r>
              <a:rPr lang="en-US" sz="2400" dirty="0" smtClean="0"/>
              <a:t>Four other gyres have been found in virtually the same location.</a:t>
            </a:r>
          </a:p>
          <a:p>
            <a:r>
              <a:rPr lang="en-US" sz="2400" dirty="0" smtClean="0"/>
              <a:t>All were in July or August and all during La Niña events. All appear to have an active MJO in the Indian Ocean.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+850wnd-8508090600.gif"/>
          <p:cNvPicPr>
            <a:picLocks noChangeAspect="1"/>
          </p:cNvPicPr>
          <p:nvPr/>
        </p:nvPicPr>
        <p:blipFill>
          <a:blip r:embed="rId2" cstate="print"/>
          <a:srcRect l="3987" t="13333" r="1111" b="14444"/>
          <a:stretch>
            <a:fillRect/>
          </a:stretch>
        </p:blipFill>
        <p:spPr>
          <a:xfrm>
            <a:off x="1524003" y="76200"/>
            <a:ext cx="6035042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6096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AUGUST 1985 GYRE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67200" y="274320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R+850wnd-8907290600.gif"/>
          <p:cNvPicPr>
            <a:picLocks noChangeAspect="1"/>
          </p:cNvPicPr>
          <p:nvPr/>
        </p:nvPicPr>
        <p:blipFill>
          <a:blip r:embed="rId2" cstate="print"/>
          <a:srcRect l="5425" t="14444" r="3987" b="15556"/>
          <a:stretch>
            <a:fillRect/>
          </a:stretch>
        </p:blipFill>
        <p:spPr>
          <a:xfrm>
            <a:off x="1524000" y="76200"/>
            <a:ext cx="59436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6096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JULY 1989 GYRE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25146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75144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gyre and a 1991 gyre studied previously (Lander 1994; Holland 1995; Molinari et al. 2007) are interesting, but are they important in the general subtropical weather and climate?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How common are they?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How big a role do they play in subtropical precipitation?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What percentage of tropical cyclones are associated with them?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Are they all associated with </a:t>
            </a:r>
            <a:r>
              <a:rPr lang="en-US" sz="2400" dirty="0" err="1" smtClean="0"/>
              <a:t>midlatitude</a:t>
            </a:r>
            <a:r>
              <a:rPr lang="en-US" sz="2400" dirty="0" smtClean="0"/>
              <a:t> forcing?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What happens downstream in middle latitudes?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19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These questions must still be answered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-vs-rad_3avgs+mallon-new.png"/>
          <p:cNvPicPr>
            <a:picLocks noChangeAspect="1"/>
          </p:cNvPicPr>
          <p:nvPr/>
        </p:nvPicPr>
        <p:blipFill>
          <a:blip r:embed="rId2" cstate="print"/>
          <a:srcRect l="11176" t="20000" r="9739" b="24444"/>
          <a:stretch>
            <a:fillRect/>
          </a:stretch>
        </p:blipFill>
        <p:spPr>
          <a:xfrm>
            <a:off x="1752600" y="76200"/>
            <a:ext cx="553212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257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Azimuthally-averaged circulation in the gyre, averaged during 27 (light black), 28 (blue), and 29 (red) July. Also shown is the same field for Hurricane Gloria (1985), available only to r = 1200 km.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838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RMW = 700-800 km in gyre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810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Gloria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752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990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68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Questions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Where did the gyre come from and how did it form?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Why is it so large and so asymmetric?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What is the significance of such disturbances in the northwest Pacific in boreal summer?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Large-scale environment before gyre formation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Formation of the gyre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Structure of the mature gyre</a:t>
            </a:r>
          </a:p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Applications to meteorology of the subtropics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4-v200-3040N-unfilt.png"/>
          <p:cNvPicPr>
            <a:picLocks noChangeAspect="1"/>
          </p:cNvPicPr>
          <p:nvPr/>
        </p:nvPicPr>
        <p:blipFill>
          <a:blip r:embed="rId2" cstate="print"/>
          <a:srcRect l="19804" t="13333" r="19804" b="23333"/>
          <a:stretch>
            <a:fillRect/>
          </a:stretch>
        </p:blipFill>
        <p:spPr>
          <a:xfrm>
            <a:off x="457200" y="228600"/>
            <a:ext cx="4514251" cy="61264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1430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Meridional</a:t>
            </a:r>
            <a:r>
              <a:rPr lang="en-US" sz="2400" dirty="0" smtClean="0"/>
              <a:t> wind </a:t>
            </a:r>
            <a:r>
              <a:rPr lang="en-US" sz="2400" dirty="0" err="1" smtClean="0"/>
              <a:t>Hovmöller</a:t>
            </a:r>
            <a:r>
              <a:rPr lang="en-US" sz="2400" dirty="0" smtClean="0"/>
              <a:t> diagram at 200 </a:t>
            </a:r>
            <a:r>
              <a:rPr lang="en-US" sz="2400" dirty="0" err="1" smtClean="0"/>
              <a:t>hPa</a:t>
            </a:r>
            <a:r>
              <a:rPr lang="en-US" sz="2400" dirty="0" smtClean="0"/>
              <a:t> from mid-June to mid-August 1988. Values are averaged from 30-40N. Warm colors represent southerlies and cool colors northerlies. Shading begins at 3 ms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in increments of 6 ms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5-timavg-200hgt+wnd-2pan-lrg-let-cr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42839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16764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Mean </a:t>
            </a:r>
            <a:r>
              <a:rPr lang="en-US" dirty="0"/>
              <a:t>wind (vectors), wind speed (shading), and height (contours, in m) at the 200 </a:t>
            </a:r>
            <a:r>
              <a:rPr lang="en-US" dirty="0" err="1"/>
              <a:t>hPa</a:t>
            </a:r>
            <a:r>
              <a:rPr lang="en-US" dirty="0"/>
              <a:t> level, averaged from (a) 6-30 June and (b) 1-25 July 1988. Shading begins at 10 m s</a:t>
            </a:r>
            <a:r>
              <a:rPr lang="en-US" baseline="30000" dirty="0"/>
              <a:t>-1</a:t>
            </a:r>
            <a:r>
              <a:rPr lang="en-US" dirty="0"/>
              <a:t> in increments of 10 m s</a:t>
            </a:r>
            <a:r>
              <a:rPr lang="en-US" baseline="30000" dirty="0"/>
              <a:t>-1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7-200mb-NCEPR-climo_anom+clrbar-crp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23190"/>
            <a:ext cx="5943600" cy="71323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38800" y="1600200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</a:t>
            </a:r>
            <a:r>
              <a:rPr lang="en-US" dirty="0"/>
              <a:t>a) </a:t>
            </a:r>
            <a:r>
              <a:rPr lang="en-US" dirty="0" err="1"/>
              <a:t>Climatological</a:t>
            </a:r>
            <a:r>
              <a:rPr lang="en-US" dirty="0"/>
              <a:t> mean 200 </a:t>
            </a:r>
            <a:r>
              <a:rPr lang="en-US" dirty="0" err="1"/>
              <a:t>hPa</a:t>
            </a:r>
            <a:r>
              <a:rPr lang="en-US" dirty="0"/>
              <a:t> wind vectors and wind speed (increment 5 m s</a:t>
            </a:r>
            <a:r>
              <a:rPr lang="en-US" baseline="30000" dirty="0"/>
              <a:t>-1</a:t>
            </a:r>
            <a:r>
              <a:rPr lang="en-US" dirty="0"/>
              <a:t>, shaded beginning at 20 m s</a:t>
            </a:r>
            <a:r>
              <a:rPr lang="en-US" baseline="30000" dirty="0"/>
              <a:t>-1</a:t>
            </a:r>
            <a:r>
              <a:rPr lang="en-US" dirty="0"/>
              <a:t>) for 1-25 July from 1968 to 1996. (b) Wind anomalies for 1-25 July 1988 (vectors) and zonal wind anomalies (shaded; increment 3 m s</a:t>
            </a:r>
            <a:r>
              <a:rPr lang="en-US" baseline="30000" dirty="0"/>
              <a:t>-1</a:t>
            </a:r>
            <a:r>
              <a:rPr lang="en-US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Papers\WPac_gyres\MJO_7_5N_17_5N.png"/>
          <p:cNvPicPr>
            <a:picLocks noChangeAspect="1" noChangeArrowheads="1"/>
          </p:cNvPicPr>
          <p:nvPr/>
        </p:nvPicPr>
        <p:blipFill>
          <a:blip r:embed="rId2" cstate="print"/>
          <a:srcRect l="-2222" t="4167" r="1111" b="25833"/>
          <a:stretch>
            <a:fillRect/>
          </a:stretch>
        </p:blipFill>
        <p:spPr bwMode="auto">
          <a:xfrm>
            <a:off x="1828800" y="228600"/>
            <a:ext cx="5151120" cy="47548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3340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Longitude-time </a:t>
            </a:r>
            <a:r>
              <a:rPr lang="en-US" dirty="0"/>
              <a:t>diagram of OLR (shaded; cool colors represent active convection) and MJO-filtered OLR (red contours; solid represent active MJO, dashed inactive). OLR is unfiltered except for removal of the seasonal </a:t>
            </a:r>
            <a:r>
              <a:rPr lang="en-US" dirty="0" smtClean="0"/>
              <a:t>cycle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1143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1019</Words>
  <Application>Microsoft Office PowerPoint</Application>
  <PresentationFormat>On-screen Show (4:3)</PresentationFormat>
  <Paragraphs>92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Molinari</dc:creator>
  <cp:lastModifiedBy>John Molinari</cp:lastModifiedBy>
  <cp:revision>6</cp:revision>
  <dcterms:created xsi:type="dcterms:W3CDTF">2011-03-02T20:30:12Z</dcterms:created>
  <dcterms:modified xsi:type="dcterms:W3CDTF">2011-04-29T14:47:30Z</dcterms:modified>
</cp:coreProperties>
</file>