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51" r:id="rId2"/>
    <p:sldId id="257" r:id="rId3"/>
    <p:sldId id="642" r:id="rId4"/>
    <p:sldId id="643" r:id="rId5"/>
    <p:sldId id="644" r:id="rId6"/>
    <p:sldId id="645" r:id="rId7"/>
    <p:sldId id="646" r:id="rId8"/>
    <p:sldId id="647" r:id="rId9"/>
    <p:sldId id="648" r:id="rId10"/>
    <p:sldId id="649" r:id="rId11"/>
    <p:sldId id="650" r:id="rId12"/>
    <p:sldId id="651" r:id="rId13"/>
    <p:sldId id="652" r:id="rId14"/>
    <p:sldId id="653" r:id="rId15"/>
    <p:sldId id="654" r:id="rId16"/>
    <p:sldId id="620" r:id="rId17"/>
    <p:sldId id="641" r:id="rId18"/>
    <p:sldId id="622" r:id="rId19"/>
    <p:sldId id="623" r:id="rId20"/>
    <p:sldId id="624" r:id="rId21"/>
    <p:sldId id="625" r:id="rId22"/>
    <p:sldId id="626" r:id="rId23"/>
    <p:sldId id="630" r:id="rId24"/>
    <p:sldId id="634" r:id="rId25"/>
    <p:sldId id="494" r:id="rId26"/>
    <p:sldId id="542" r:id="rId27"/>
    <p:sldId id="543" r:id="rId28"/>
    <p:sldId id="555" r:id="rId29"/>
    <p:sldId id="464" r:id="rId30"/>
    <p:sldId id="554" r:id="rId31"/>
    <p:sldId id="656" r:id="rId32"/>
    <p:sldId id="657" r:id="rId33"/>
    <p:sldId id="658" r:id="rId34"/>
    <p:sldId id="659" r:id="rId35"/>
    <p:sldId id="578" r:id="rId36"/>
    <p:sldId id="581" r:id="rId37"/>
    <p:sldId id="584" r:id="rId38"/>
    <p:sldId id="660" r:id="rId39"/>
    <p:sldId id="655" r:id="rId40"/>
    <p:sldId id="472" r:id="rId41"/>
    <p:sldId id="474" r:id="rId42"/>
    <p:sldId id="585" r:id="rId43"/>
    <p:sldId id="586" r:id="rId44"/>
    <p:sldId id="587" r:id="rId45"/>
    <p:sldId id="588" r:id="rId46"/>
    <p:sldId id="534" r:id="rId47"/>
    <p:sldId id="535" r:id="rId48"/>
    <p:sldId id="582" r:id="rId49"/>
    <p:sldId id="536" r:id="rId50"/>
    <p:sldId id="537" r:id="rId51"/>
    <p:sldId id="538" r:id="rId52"/>
    <p:sldId id="427" r:id="rId53"/>
    <p:sldId id="428" r:id="rId54"/>
    <p:sldId id="429" r:id="rId55"/>
    <p:sldId id="430" r:id="rId56"/>
    <p:sldId id="431" r:id="rId57"/>
    <p:sldId id="432" r:id="rId58"/>
    <p:sldId id="529"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2961A"/>
    <a:srgbClr val="0D428F"/>
    <a:srgbClr val="174FA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60"/>
  </p:normalViewPr>
  <p:slideViewPr>
    <p:cSldViewPr>
      <p:cViewPr varScale="1">
        <p:scale>
          <a:sx n="64" d="100"/>
          <a:sy n="64" d="100"/>
        </p:scale>
        <p:origin x="-1306"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4/4/2013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1</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52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53</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54</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54</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55</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367858D-5003-4D73-B284-26CD31906323}" type="slidenum">
              <a:rPr lang="en-US" smtClean="0"/>
              <a:pPr/>
              <a:t>9</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15</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67E15B73-017E-4A48-AB4F-562F5ADAC1C9}" type="slidenum">
              <a:rPr lang="en-US" sz="1200"/>
              <a:pPr algn="r"/>
              <a:t>17</a:t>
            </a:fld>
            <a:endParaRPr lang="en-US" sz="12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29</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smtClean="0"/>
              <a:pPr>
                <a:defRPr/>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36</a:t>
            </a:fld>
            <a:endParaRPr lang="en-US"/>
          </a:p>
        </p:txBody>
      </p:sp>
    </p:spTree>
    <p:extLst>
      <p:ext uri="{BB962C8B-B14F-4D97-AF65-F5344CB8AC3E}">
        <p14:creationId xmlns:p14="http://schemas.microsoft.com/office/powerpoint/2010/main" xmlns="" val="1850799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3C6BF0-9654-4F20-B3E3-761D336F09F7}" type="slidenum">
              <a:rPr lang="en-US" smtClean="0"/>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4/4/2013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4/4/2013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4/4/2013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4/4/2013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4/4/2013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4/4/2013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4/4/2013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4/4/2013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4/4/2013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4/4/2013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4/4/2013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4/4/2013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pPr algn="r"/>
            <a:r>
              <a:rPr lang="en-US" sz="4800" b="1" dirty="0" smtClean="0">
                <a:solidFill>
                  <a:srgbClr val="FFFF00"/>
                </a:solidFill>
                <a:effectLst>
                  <a:outerShdw blurRad="38100" dist="38100" dir="2700000" algn="tl">
                    <a:srgbClr val="000000">
                      <a:alpha val="43137"/>
                    </a:srgbClr>
                  </a:outerShdw>
                </a:effectLst>
              </a:rPr>
              <a:t>Hurricanes and Other Storms in a Warmer World</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Tornadoes</a:t>
            </a:r>
            <a:endParaRPr lang="en-US"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Users\Kerry Emaanuel\Class\12.103\wichita-ks-j2004tornado.jpg"/>
          <p:cNvPicPr>
            <a:picLocks noChangeAspect="1" noChangeArrowheads="1"/>
          </p:cNvPicPr>
          <p:nvPr/>
        </p:nvPicPr>
        <p:blipFill>
          <a:blip r:embed="rId2" cstate="print"/>
          <a:srcRect/>
          <a:stretch>
            <a:fillRect/>
          </a:stretch>
        </p:blipFill>
        <p:spPr bwMode="auto">
          <a:xfrm>
            <a:off x="685800" y="1347861"/>
            <a:ext cx="7696200" cy="5109815"/>
          </a:xfrm>
          <a:prstGeom prst="rect">
            <a:avLst/>
          </a:prstGeom>
          <a:noFill/>
          <a:ln w="19050">
            <a:solidFill>
              <a:srgbClr val="4F81BD"/>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002060"/>
                </a:solidFill>
                <a:effectLst>
                  <a:outerShdw blurRad="38100" dist="38100" dir="2700000" algn="tl">
                    <a:srgbClr val="000000">
                      <a:alpha val="43137"/>
                    </a:srgbClr>
                  </a:outerShdw>
                </a:effectLst>
              </a:rPr>
              <a:t>Hail Storms</a:t>
            </a:r>
            <a:endParaRPr lang="en-US" dirty="0">
              <a:solidFill>
                <a:srgbClr val="00206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457200" y="1143000"/>
            <a:ext cx="8236002"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descr="C:\Users\Kerry\Documents\Graphics\Technical figures\Allstate_hail_tornado_CR001.jpg"/>
          <p:cNvPicPr>
            <a:picLocks noChangeAspect="1" noChangeArrowheads="1"/>
          </p:cNvPicPr>
          <p:nvPr/>
        </p:nvPicPr>
        <p:blipFill>
          <a:blip r:embed="rId2" cstate="print"/>
          <a:srcRect/>
          <a:stretch>
            <a:fillRect/>
          </a:stretch>
        </p:blipFill>
        <p:spPr bwMode="auto">
          <a:xfrm>
            <a:off x="838200" y="1295400"/>
            <a:ext cx="7391400" cy="5415228"/>
          </a:xfrm>
          <a:prstGeom prst="rect">
            <a:avLst/>
          </a:prstGeom>
          <a:noFill/>
        </p:spPr>
      </p:pic>
      <p:sp>
        <p:nvSpPr>
          <p:cNvPr id="5" name="Title 4"/>
          <p:cNvSpPr>
            <a:spLocks noGrp="1"/>
          </p:cNvSpPr>
          <p:nvPr>
            <p:ph type="title"/>
          </p:nvPr>
        </p:nvSpPr>
        <p:spPr>
          <a:xfrm>
            <a:off x="457200" y="0"/>
            <a:ext cx="8229600" cy="1143000"/>
          </a:xfrm>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Allstate ratio of losses to premiums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latin typeface="Arial" pitchFamily="34" charset="0"/>
                <a:cs typeface="Arial" pitchFamily="34" charset="0"/>
              </a:rPr>
              <a:t>Intensity Theory</a:t>
            </a:r>
            <a:endParaRPr lang="en-US" dirty="0">
              <a:solidFill>
                <a:srgbClr val="FFFF00"/>
              </a:solidFill>
              <a:latin typeface="Arial" pitchFamily="34" charset="0"/>
              <a:cs typeface="Arial" pitchFamily="34" charset="0"/>
            </a:endParaRPr>
          </a:p>
        </p:txBody>
      </p:sp>
      <p:sp>
        <p:nvSpPr>
          <p:cNvPr id="3" name="TextBox 2"/>
          <p:cNvSpPr txBox="1"/>
          <p:nvPr/>
        </p:nvSpPr>
        <p:spPr>
          <a:xfrm>
            <a:off x="914400" y="2590800"/>
            <a:ext cx="6934200" cy="3046988"/>
          </a:xfrm>
          <a:prstGeom prst="rect">
            <a:avLst/>
          </a:prstGeom>
          <a:noFill/>
        </p:spPr>
        <p:txBody>
          <a:bodyPr wrap="square" rtlCol="0">
            <a:spAutoFit/>
          </a:bodyPr>
          <a:lstStyle/>
          <a:p>
            <a:pPr algn="ctr"/>
            <a:r>
              <a:rPr lang="en-US" sz="3200" b="1" dirty="0" smtClean="0">
                <a:solidFill>
                  <a:srgbClr val="0033CC"/>
                </a:solidFill>
              </a:rPr>
              <a:t>Potential Intensity:  Maximum sustainable surface wind speed in a given thermodynamic environment (sea surface temperature and atmospheric temperature profile)</a:t>
            </a:r>
            <a:endParaRPr lang="en-US" sz="3200" b="1" dirty="0">
              <a:solidFill>
                <a:srgbClr val="0033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05800" cy="2667000"/>
          </a:xfrm>
        </p:spPr>
        <p:txBody>
          <a:bodyPr/>
          <a:lstStyle/>
          <a:p>
            <a:r>
              <a:rPr lang="en-US" b="1" dirty="0" smtClean="0">
                <a:solidFill>
                  <a:srgbClr val="0033CC"/>
                </a:solidFill>
                <a:latin typeface="Arial" pitchFamily="34" charset="0"/>
                <a:cs typeface="Arial" pitchFamily="34" charset="0"/>
              </a:rPr>
              <a:t>What Climate Parameters Determine the Tropical Cyclone Frequency?</a:t>
            </a:r>
            <a:endParaRPr lang="en-US"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1980-2011</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75489" name="Picture 1" descr="C:\Users\Kerry\Documents\CHIP\Data\tc_count_1980_2011.png"/>
          <p:cNvPicPr>
            <a:picLocks noChangeAspect="1" noChangeArrowheads="1"/>
          </p:cNvPicPr>
          <p:nvPr/>
        </p:nvPicPr>
        <p:blipFill>
          <a:blip r:embed="rId3" cstate="print"/>
          <a:srcRect/>
          <a:stretch>
            <a:fillRect/>
          </a:stretch>
        </p:blipFill>
        <p:spPr bwMode="auto">
          <a:xfrm>
            <a:off x="609600" y="802963"/>
            <a:ext cx="7874313" cy="5674037"/>
          </a:xfrm>
          <a:prstGeom prst="rect">
            <a:avLst/>
          </a:prstGeom>
          <a:noFill/>
        </p:spPr>
      </p:pic>
      <p:cxnSp>
        <p:nvCxnSpPr>
          <p:cNvPr id="8" name="Straight Arrow Connector 7"/>
          <p:cNvCxnSpPr/>
          <p:nvPr/>
        </p:nvCxnSpPr>
        <p:spPr>
          <a:xfrm flipH="1">
            <a:off x="7772400" y="2362200"/>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72400" y="1981200"/>
            <a:ext cx="914400" cy="369332"/>
          </a:xfrm>
          <a:prstGeom prst="rect">
            <a:avLst/>
          </a:prstGeom>
          <a:noFill/>
        </p:spPr>
        <p:txBody>
          <a:bodyPr wrap="square" rtlCol="0">
            <a:spAutoFit/>
          </a:bodyPr>
          <a:lstStyle/>
          <a:p>
            <a:r>
              <a:rPr lang="en-US" dirty="0" smtClean="0"/>
              <a:t>2012</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1143000"/>
          </a:xfrm>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of Convection</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455424" cy="6019800"/>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828800"/>
            <a:ext cx="8229600" cy="3810000"/>
          </a:xfrm>
        </p:spPr>
        <p:txBody>
          <a:bodyPr rtlCol="0">
            <a:normAutofit/>
          </a:bodyPr>
          <a:lstStyle/>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Climate and Extreme Weather</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Climate control of hurricane frequency and intensity</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linds(horizontal)">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2057400"/>
          </a:xfrm>
        </p:spPr>
        <p:txBody>
          <a:bodyPr>
            <a:normAutofit fontScale="90000"/>
          </a:bodyPr>
          <a:lstStyle/>
          <a:p>
            <a:r>
              <a:rPr lang="en-US" dirty="0" smtClean="0">
                <a:solidFill>
                  <a:srgbClr val="0033CC"/>
                </a:solidFill>
                <a:latin typeface="Arial" pitchFamily="34" charset="0"/>
                <a:cs typeface="Arial" pitchFamily="34" charset="0"/>
              </a:rPr>
              <a:t>Inferences from Cloud-Permitting Models</a:t>
            </a:r>
            <a:br>
              <a:rPr lang="en-US" dirty="0" smtClean="0">
                <a:solidFill>
                  <a:srgbClr val="0033CC"/>
                </a:solidFill>
                <a:latin typeface="Arial" pitchFamily="34" charset="0"/>
                <a:cs typeface="Arial" pitchFamily="34" charset="0"/>
              </a:rPr>
            </a:br>
            <a:r>
              <a:rPr lang="en-US" sz="2800" dirty="0" smtClean="0">
                <a:solidFill>
                  <a:srgbClr val="0033CC"/>
                </a:solidFill>
                <a:latin typeface="Arial" pitchFamily="34" charset="0"/>
                <a:cs typeface="Arial" pitchFamily="34" charset="0"/>
              </a:rPr>
              <a:t>with Marat Khairoutdinov, SUNY Stony Brook</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2667000"/>
            <a:ext cx="8229600" cy="2895599"/>
          </a:xfrm>
        </p:spPr>
        <p:txBody>
          <a:bodyPr/>
          <a:lstStyle/>
          <a:p>
            <a:pPr>
              <a:spcAft>
                <a:spcPts val="1200"/>
              </a:spcAft>
              <a:buSzPct val="70000"/>
              <a:buBlip>
                <a:blip r:embed="rId2"/>
              </a:buBlip>
            </a:pPr>
            <a:r>
              <a:rPr lang="en-US" dirty="0" smtClean="0">
                <a:solidFill>
                  <a:srgbClr val="0033CC"/>
                </a:solidFill>
                <a:latin typeface="Arial" pitchFamily="34" charset="0"/>
                <a:cs typeface="Arial" pitchFamily="34" charset="0"/>
              </a:rPr>
              <a:t>Doubly-periodic, radiative-convective equilibrium with specified, uniform SST</a:t>
            </a:r>
          </a:p>
          <a:p>
            <a:pPr>
              <a:spcAft>
                <a:spcPts val="1200"/>
              </a:spcAft>
              <a:buSzPct val="70000"/>
              <a:buBlip>
                <a:blip r:embed="rId2"/>
              </a:buBlip>
            </a:pPr>
            <a:r>
              <a:rPr lang="en-US" dirty="0" smtClean="0">
                <a:solidFill>
                  <a:srgbClr val="0033CC"/>
                </a:solidFill>
                <a:latin typeface="Arial" pitchFamily="34" charset="0"/>
                <a:cs typeface="Arial" pitchFamily="34" charset="0"/>
              </a:rPr>
              <a:t>Horizontal grid spacing of 1-3 km</a:t>
            </a:r>
          </a:p>
          <a:p>
            <a:pPr>
              <a:spcAft>
                <a:spcPts val="1200"/>
              </a:spcAft>
              <a:buSzPct val="70000"/>
              <a:buBlip>
                <a:blip r:embed="rId2"/>
              </a:buBlip>
            </a:pPr>
            <a:r>
              <a:rPr lang="en-US" dirty="0" smtClean="0">
                <a:solidFill>
                  <a:srgbClr val="0033CC"/>
                </a:solidFill>
                <a:latin typeface="Arial" pitchFamily="34" charset="0"/>
                <a:cs typeface="Arial" pitchFamily="34" charset="0"/>
              </a:rPr>
              <a:t>Pushes current computational capabilities</a:t>
            </a:r>
            <a:endParaRPr lang="en-US"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b="53333"/>
          <a:stretch>
            <a:fillRect/>
          </a:stretch>
        </p:blipFill>
        <p:spPr bwMode="auto">
          <a:xfrm>
            <a:off x="914400" y="914400"/>
            <a:ext cx="7188926" cy="2773690"/>
          </a:xfrm>
          <a:prstGeom prst="rect">
            <a:avLst/>
          </a:prstGeom>
          <a:noFill/>
          <a:ln w="9525">
            <a:noFill/>
            <a:miter lim="800000"/>
            <a:headEnd/>
            <a:tailEnd/>
          </a:ln>
        </p:spPr>
      </p:pic>
      <p:sp>
        <p:nvSpPr>
          <p:cNvPr id="5" name="Title 4"/>
          <p:cNvSpPr>
            <a:spLocks noGrp="1"/>
          </p:cNvSpPr>
          <p:nvPr>
            <p:ph type="title"/>
          </p:nvPr>
        </p:nvSpPr>
        <p:spPr>
          <a:xfrm>
            <a:off x="457200" y="0"/>
            <a:ext cx="8229600" cy="1143000"/>
          </a:xfrm>
        </p:spPr>
        <p:txBody>
          <a:bodyPr>
            <a:norm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Spontaneous Aggregation of Convection</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914400" y="914400"/>
            <a:ext cx="7188926" cy="5943600"/>
          </a:xfrm>
          <a:prstGeom prst="rect">
            <a:avLst/>
          </a:prstGeom>
          <a:noFill/>
          <a:ln w="9525">
            <a:noFill/>
            <a:miter lim="800000"/>
            <a:headEnd/>
            <a:tailEnd/>
          </a:ln>
        </p:spPr>
      </p:pic>
      <p:sp>
        <p:nvSpPr>
          <p:cNvPr id="5" name="Title 4"/>
          <p:cNvSpPr>
            <a:spLocks noGrp="1"/>
          </p:cNvSpPr>
          <p:nvPr>
            <p:ph type="title"/>
          </p:nvPr>
        </p:nvSpPr>
        <p:spPr>
          <a:xfrm>
            <a:off x="457200" y="0"/>
            <a:ext cx="8229600" cy="1143000"/>
          </a:xfrm>
        </p:spPr>
        <p:txBody>
          <a:bodyPr>
            <a:norm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Spontaneous Aggregation of Convection</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24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is Temperature-Dependent </a:t>
            </a:r>
            <a:r>
              <a:rPr lang="en-US" sz="2400" dirty="0" smtClean="0">
                <a:solidFill>
                  <a:srgbClr val="0033CC"/>
                </a:solidFill>
                <a:latin typeface="Arial" pitchFamily="34" charset="0"/>
                <a:cs typeface="Arial" pitchFamily="34" charset="0"/>
              </a:rPr>
              <a:t>(Nolan et al., 2007;  Emanuel and Khairoutdinov, in preparation, 2013)</a:t>
            </a:r>
            <a:endParaRPr lang="en-US" sz="2400" dirty="0">
              <a:solidFill>
                <a:srgbClr val="0033CC"/>
              </a:solidFill>
              <a:latin typeface="Arial" pitchFamily="34" charset="0"/>
              <a:cs typeface="Arial" pitchFamily="34" charset="0"/>
            </a:endParaRPr>
          </a:p>
        </p:txBody>
      </p:sp>
      <p:pic>
        <p:nvPicPr>
          <p:cNvPr id="3" name="Picture 2" descr="C:\Users\Kerry Emaanuel\Graphics\Technical figures\LW_TOA_evol_100days.jpg"/>
          <p:cNvPicPr>
            <a:picLocks noChangeAspect="1" noChangeArrowheads="1"/>
          </p:cNvPicPr>
          <p:nvPr/>
        </p:nvPicPr>
        <p:blipFill>
          <a:blip r:embed="rId2" cstate="print"/>
          <a:srcRect/>
          <a:stretch>
            <a:fillRect/>
          </a:stretch>
        </p:blipFill>
        <p:spPr bwMode="auto">
          <a:xfrm>
            <a:off x="1219003" y="1441692"/>
            <a:ext cx="6821211" cy="480670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id:35949745-62D5-4BA5-80E6-7D219866182E@s154.bnl.gov"/>
          <p:cNvPicPr/>
          <p:nvPr/>
        </p:nvPicPr>
        <p:blipFill>
          <a:blip r:embed="rId2" r:link="rId3" cstate="print"/>
          <a:srcRect l="48333" t="44824"/>
          <a:stretch>
            <a:fillRect/>
          </a:stretch>
        </p:blipFill>
        <p:spPr bwMode="auto">
          <a:xfrm>
            <a:off x="2667000" y="1143000"/>
            <a:ext cx="5562600" cy="5410200"/>
          </a:xfrm>
          <a:prstGeom prst="rect">
            <a:avLst/>
          </a:prstGeom>
          <a:noFill/>
          <a:ln w="9525">
            <a:noFill/>
            <a:miter lim="800000"/>
            <a:headEnd/>
            <a:tailEnd/>
          </a:ln>
        </p:spPr>
      </p:pic>
      <p:sp>
        <p:nvSpPr>
          <p:cNvPr id="4" name="TextBox 3"/>
          <p:cNvSpPr txBox="1"/>
          <p:nvPr/>
        </p:nvSpPr>
        <p:spPr>
          <a:xfrm>
            <a:off x="228600" y="2667000"/>
            <a:ext cx="2133600" cy="1938992"/>
          </a:xfrm>
          <a:prstGeom prst="rect">
            <a:avLst/>
          </a:prstGeom>
          <a:noFill/>
        </p:spPr>
        <p:txBody>
          <a:bodyPr wrap="square" rtlCol="0">
            <a:spAutoFit/>
          </a:bodyPr>
          <a:lstStyle/>
          <a:p>
            <a:pPr algn="ctr"/>
            <a:r>
              <a:rPr lang="en-US" sz="2400" dirty="0" smtClean="0">
                <a:solidFill>
                  <a:srgbClr val="0033CC"/>
                </a:solidFill>
              </a:rPr>
              <a:t>Distance between vortex centers scales as </a:t>
            </a:r>
            <a:r>
              <a:rPr lang="en-US" sz="2400" dirty="0" err="1" smtClean="0">
                <a:solidFill>
                  <a:srgbClr val="0033CC"/>
                </a:solidFill>
              </a:rPr>
              <a:t>V</a:t>
            </a:r>
            <a:r>
              <a:rPr lang="en-US" sz="2400" baseline="-25000" dirty="0" err="1" smtClean="0">
                <a:solidFill>
                  <a:srgbClr val="0033CC"/>
                </a:solidFill>
              </a:rPr>
              <a:t>pot</a:t>
            </a:r>
            <a:r>
              <a:rPr lang="en-US" sz="2400" dirty="0" smtClean="0">
                <a:solidFill>
                  <a:srgbClr val="0033CC"/>
                </a:solidFill>
              </a:rPr>
              <a:t>/f</a:t>
            </a:r>
            <a:endParaRPr lang="en-US" sz="2400" dirty="0">
              <a:solidFill>
                <a:srgbClr val="0033CC"/>
              </a:solidFill>
            </a:endParaRPr>
          </a:p>
        </p:txBody>
      </p:sp>
      <p:pic>
        <p:nvPicPr>
          <p:cNvPr id="5" name="Picture 2"/>
          <p:cNvPicPr>
            <a:picLocks noChangeAspect="1" noChangeArrowheads="1"/>
          </p:cNvPicPr>
          <p:nvPr/>
        </p:nvPicPr>
        <p:blipFill>
          <a:blip r:embed="rId4" cstate="print"/>
          <a:srcRect/>
          <a:stretch>
            <a:fillRect/>
          </a:stretch>
        </p:blipFill>
        <p:spPr bwMode="auto">
          <a:xfrm>
            <a:off x="152400" y="1524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
        <p:nvSpPr>
          <p:cNvPr id="6" name="TextBox 5"/>
          <p:cNvSpPr txBox="1"/>
          <p:nvPr/>
        </p:nvSpPr>
        <p:spPr>
          <a:xfrm>
            <a:off x="0" y="1905000"/>
            <a:ext cx="2590800" cy="523220"/>
          </a:xfrm>
          <a:prstGeom prst="rect">
            <a:avLst/>
          </a:prstGeom>
          <a:noFill/>
        </p:spPr>
        <p:txBody>
          <a:bodyPr wrap="square" rtlCol="0">
            <a:spAutoFit/>
          </a:bodyPr>
          <a:lstStyle/>
          <a:p>
            <a:pPr algn="ctr"/>
            <a:r>
              <a:rPr lang="en-US" sz="1400" dirty="0" smtClean="0">
                <a:solidFill>
                  <a:srgbClr val="0033CC"/>
                </a:solidFill>
              </a:rPr>
              <a:t>Vincent Van Gogh: Starry Night</a:t>
            </a:r>
            <a:endParaRPr lang="en-US" sz="1400" dirty="0">
              <a:solidFill>
                <a:srgbClr val="0033CC"/>
              </a:solidFill>
            </a:endParaRPr>
          </a:p>
        </p:txBody>
      </p:sp>
      <p:sp>
        <p:nvSpPr>
          <p:cNvPr id="7" name="TextBox 6"/>
          <p:cNvSpPr txBox="1"/>
          <p:nvPr/>
        </p:nvSpPr>
        <p:spPr>
          <a:xfrm>
            <a:off x="2971800" y="228600"/>
            <a:ext cx="4800600" cy="830997"/>
          </a:xfrm>
          <a:prstGeom prst="rect">
            <a:avLst/>
          </a:prstGeom>
          <a:noFill/>
        </p:spPr>
        <p:txBody>
          <a:bodyPr wrap="square" rtlCol="0">
            <a:spAutoFit/>
          </a:bodyPr>
          <a:lstStyle/>
          <a:p>
            <a:pPr algn="ctr"/>
            <a:r>
              <a:rPr lang="en-US" sz="2400" dirty="0" smtClean="0">
                <a:solidFill>
                  <a:srgbClr val="0033CC"/>
                </a:solidFill>
              </a:rPr>
              <a:t>Self-Aggregation on a Rotating Planet</a:t>
            </a:r>
            <a:endParaRPr lang="en-US" sz="24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Some Empirical Findings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Sea Surface Temperature Scaled to Observed Hurricane Power Dissipation, 1980-2011</a:t>
            </a:r>
            <a:endParaRPr lang="en-US" sz="2400" dirty="0">
              <a:solidFill>
                <a:srgbClr val="0033CC"/>
              </a:solidFill>
              <a:effectLst>
                <a:outerShdw blurRad="38100" dist="38100" dir="2700000" algn="tl">
                  <a:srgbClr val="000000">
                    <a:alpha val="43137"/>
                  </a:srgbClr>
                </a:outerShdw>
              </a:effectLst>
            </a:endParaRPr>
          </a:p>
        </p:txBody>
      </p:sp>
      <p:pic>
        <p:nvPicPr>
          <p:cNvPr id="4" name="Picture 3" descr="pdi_pred.png"/>
          <p:cNvPicPr>
            <a:picLocks noChangeAspect="1"/>
          </p:cNvPicPr>
          <p:nvPr/>
        </p:nvPicPr>
        <p:blipFill>
          <a:blip r:embed="rId2" cstate="print"/>
          <a:srcRect r="8631"/>
          <a:stretch>
            <a:fillRect/>
          </a:stretch>
        </p:blipFill>
        <p:spPr>
          <a:xfrm>
            <a:off x="1118924" y="1327355"/>
            <a:ext cx="6148843" cy="504919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09600" y="3810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Compare to Observed Storm Maximum Power Dissipation</a:t>
            </a:r>
            <a:endParaRPr lang="en-US" sz="2400" dirty="0">
              <a:solidFill>
                <a:srgbClr val="0033CC"/>
              </a:solidFill>
              <a:effectLst>
                <a:outerShdw blurRad="38100" dist="38100" dir="2700000" algn="tl">
                  <a:srgbClr val="000000">
                    <a:alpha val="43137"/>
                  </a:srgbClr>
                </a:outerShdw>
              </a:effectLst>
            </a:endParaRPr>
          </a:p>
        </p:txBody>
      </p:sp>
      <p:pic>
        <p:nvPicPr>
          <p:cNvPr id="6" name="Picture 5" descr="pred_obs_pdi.png"/>
          <p:cNvPicPr>
            <a:picLocks noChangeAspect="1"/>
          </p:cNvPicPr>
          <p:nvPr/>
        </p:nvPicPr>
        <p:blipFill>
          <a:blip r:embed="rId2" cstate="print"/>
          <a:stretch>
            <a:fillRect/>
          </a:stretch>
        </p:blipFill>
        <p:spPr>
          <a:xfrm>
            <a:off x="1137323" y="1295400"/>
            <a:ext cx="6703030" cy="5029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229600" cy="2667000"/>
          </a:xfrm>
        </p:spPr>
        <p:txBody>
          <a:bodyPr/>
          <a:lstStyle/>
          <a:p>
            <a:r>
              <a:rPr lang="en-US" b="1" dirty="0" smtClean="0">
                <a:solidFill>
                  <a:srgbClr val="0033CC"/>
                </a:solidFill>
                <a:latin typeface="Arial" pitchFamily="34" charset="0"/>
                <a:cs typeface="Arial" pitchFamily="34" charset="0"/>
              </a:rPr>
              <a:t>Looking Ahead:</a:t>
            </a:r>
            <a:br>
              <a:rPr lang="en-US" b="1" dirty="0" smtClean="0">
                <a:solidFill>
                  <a:srgbClr val="0033CC"/>
                </a:solidFill>
                <a:latin typeface="Arial" pitchFamily="34" charset="0"/>
                <a:cs typeface="Arial" pitchFamily="34" charset="0"/>
              </a:rPr>
            </a:br>
            <a:r>
              <a:rPr lang="en-US" b="1" dirty="0" smtClean="0">
                <a:solidFill>
                  <a:srgbClr val="0033CC"/>
                </a:solidFill>
                <a:latin typeface="Arial" pitchFamily="34" charset="0"/>
                <a:cs typeface="Arial" pitchFamily="34" charset="0"/>
              </a:rPr>
              <a:t>Using Physics to Assess Hurricane Risk</a:t>
            </a:r>
            <a:endParaRPr lang="en-US"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sz="3200" b="1" dirty="0" smtClean="0">
                <a:solidFill>
                  <a:srgbClr val="FFFF00"/>
                </a:solidFill>
                <a:effectLst>
                  <a:outerShdw blurRad="38100" dist="38100" dir="2700000" algn="tl">
                    <a:srgbClr val="C0C0C0"/>
                  </a:outerShdw>
                </a:effectLst>
              </a:rPr>
              <a:t>Our Approach to Downscaling Tropical Cyclones from Climate Models</a:t>
            </a:r>
          </a:p>
        </p:txBody>
      </p:sp>
      <p:sp>
        <p:nvSpPr>
          <p:cNvPr id="53252" name="Rectangle 4"/>
          <p:cNvSpPr>
            <a:spLocks noGrp="1" noChangeArrowheads="1"/>
          </p:cNvSpPr>
          <p:nvPr>
            <p:ph type="body" sz="half" idx="1"/>
          </p:nvPr>
        </p:nvSpPr>
        <p:spPr>
          <a:xfrm>
            <a:off x="457200" y="1295400"/>
            <a:ext cx="8077200" cy="5334000"/>
          </a:xfrm>
        </p:spPr>
        <p:txBody>
          <a:bodyPr/>
          <a:lstStyle/>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1</a:t>
            </a:r>
            <a:r>
              <a:rPr lang="en-US" sz="2600" dirty="0" smtClean="0">
                <a:solidFill>
                  <a:srgbClr val="0033CC"/>
                </a:solidFill>
                <a:effectLst>
                  <a:outerShdw blurRad="38100" dist="38100" dir="2700000" algn="tl">
                    <a:srgbClr val="C0C0C0"/>
                  </a:outerShdw>
                </a:effectLst>
              </a:rPr>
              <a:t>: Seed each ocean basin with a very large number of weak, randomly located vortices</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2</a:t>
            </a:r>
            <a:r>
              <a:rPr lang="en-US" sz="2600" dirty="0" smtClean="0">
                <a:solidFill>
                  <a:srgbClr val="0033CC"/>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3</a:t>
            </a:r>
            <a:r>
              <a:rPr lang="en-US" sz="2600" dirty="0" smtClean="0">
                <a:solidFill>
                  <a:srgbClr val="0033CC"/>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4:</a:t>
            </a:r>
            <a:r>
              <a:rPr lang="en-US" sz="2600" dirty="0" smtClean="0">
                <a:solidFill>
                  <a:srgbClr val="0033CC"/>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pPr/>
              <a:t>3</a:t>
            </a:fld>
            <a:endParaRPr lang="en-US"/>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965200" y="1219200"/>
            <a:ext cx="7848600" cy="5478463"/>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endParaRPr lang="en-US"/>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endParaRPr lang="en-US"/>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hangingPunct="0"/>
            <a:r>
              <a:rPr lang="en-GB" sz="1600">
                <a:solidFill>
                  <a:srgbClr val="000000"/>
                </a:solidFill>
              </a:rPr>
              <a:t>observations</a:t>
            </a:r>
          </a:p>
          <a:p>
            <a:pPr eaLnBrk="0" hangingPunct="0"/>
            <a:r>
              <a:rPr lang="en-GB" sz="1600">
                <a:solidFill>
                  <a:srgbClr val="FF0000"/>
                </a:solidFill>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endParaRPr lang="en-US"/>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endParaRPr lang="en-US"/>
          </a:p>
        </p:txBody>
      </p:sp>
      <p:sp>
        <p:nvSpPr>
          <p:cNvPr id="479243" name="Text Box 11"/>
          <p:cNvSpPr txBox="1">
            <a:spLocks noChangeArrowheads="1"/>
          </p:cNvSpPr>
          <p:nvPr/>
        </p:nvSpPr>
        <p:spPr bwMode="auto">
          <a:xfrm>
            <a:off x="4783138" y="2660650"/>
            <a:ext cx="635000" cy="336550"/>
          </a:xfrm>
          <a:prstGeom prst="rect">
            <a:avLst/>
          </a:prstGeom>
          <a:noFill/>
          <a:ln w="9525">
            <a:noFill/>
            <a:miter lim="800000"/>
            <a:headEnd/>
            <a:tailEnd/>
          </a:ln>
          <a:effectLst/>
        </p:spPr>
        <p:txBody>
          <a:bodyPr wrap="none">
            <a:spAutoFit/>
          </a:bodyPr>
          <a:lstStyle/>
          <a:p>
            <a:pPr eaLnBrk="0" hangingPunct="0"/>
            <a:r>
              <a:rPr lang="en-GB" sz="1600">
                <a:solidFill>
                  <a:schemeClr val="tx2"/>
                </a:solidFill>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2060s</a:t>
            </a:r>
          </a:p>
        </p:txBody>
      </p:sp>
      <p:sp>
        <p:nvSpPr>
          <p:cNvPr id="479246" name="AutoShape 14"/>
          <p:cNvSpPr>
            <a:spLocks noChangeArrowheads="1"/>
          </p:cNvSpPr>
          <p:nvPr/>
        </p:nvSpPr>
        <p:spPr bwMode="auto">
          <a:xfrm>
            <a:off x="5000625" y="2997200"/>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hangingPunct="0"/>
            <a:endParaRPr lang="en-US" sz="2800">
              <a:solidFill>
                <a:schemeClr val="accent2"/>
              </a:solidFill>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hangingPunct="0"/>
            <a:r>
              <a:rPr lang="en-GB" sz="1800" b="1">
                <a:solidFill>
                  <a:srgbClr val="000000"/>
                </a:solidFill>
                <a:cs typeface="Times New Roman" pitchFamily="18" charset="0"/>
              </a:rPr>
              <a:t>Temperature anomaly (wrt 1961-90)  </a:t>
            </a:r>
            <a:r>
              <a:rPr lang="en-US" sz="1800" b="1">
                <a:solidFill>
                  <a:srgbClr val="000000"/>
                </a:solidFill>
                <a:cs typeface="Arial" pitchFamily="34" charset="0"/>
              </a:rPr>
              <a:t>°</a:t>
            </a:r>
            <a:r>
              <a:rPr lang="en-GB" sz="1800" b="1">
                <a:solidFill>
                  <a:srgbClr val="000000"/>
                </a:solidFill>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914400" y="304800"/>
            <a:ext cx="7219950" cy="838200"/>
          </a:xfrm>
          <a:prstGeom prst="rect">
            <a:avLst/>
          </a:prstGeom>
          <a:noFill/>
          <a:ln w="9525">
            <a:noFill/>
            <a:miter lim="800000"/>
            <a:headEnd/>
            <a:tailEnd/>
          </a:ln>
        </p:spPr>
        <p:txBody>
          <a:bodyPr/>
          <a:lstStyle/>
          <a:p>
            <a:pPr algn="ctr"/>
            <a:r>
              <a:rPr lang="en-GB" sz="3200" dirty="0">
                <a:solidFill>
                  <a:srgbClr val="0070C0"/>
                </a:solidFill>
                <a:effectLst>
                  <a:outerShdw blurRad="38100" dist="38100" dir="2700000" algn="tl">
                    <a:srgbClr val="000000">
                      <a:alpha val="43137"/>
                    </a:srgbClr>
                  </a:outerShdw>
                </a:effectLst>
              </a:rPr>
              <a:t>Heat Waves</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28600" y="228600"/>
            <a:ext cx="8458200" cy="830997"/>
          </a:xfrm>
          <a:prstGeom prst="rect">
            <a:avLst/>
          </a:prstGeom>
          <a:noFill/>
        </p:spPr>
        <p:txBody>
          <a:bodyPr wrap="square" rtlCol="0">
            <a:spAutoFit/>
          </a:bodyPr>
          <a:lstStyle/>
          <a:p>
            <a:pPr algn="ctr"/>
            <a:r>
              <a:rPr lang="en-US" sz="2400" dirty="0" smtClean="0">
                <a:solidFill>
                  <a:srgbClr val="FFFF00"/>
                </a:solidFill>
              </a:rPr>
              <a:t>50 MIT Synthetic (various colors) and 8 Historical Hurricanes (lavender) Affecting New Haven</a:t>
            </a:r>
            <a:endParaRPr lang="en-US" sz="2400" dirty="0">
              <a:solidFill>
                <a:srgbClr val="FFFF00"/>
              </a:solidFill>
            </a:endParaRPr>
          </a:p>
        </p:txBody>
      </p:sp>
      <p:pic>
        <p:nvPicPr>
          <p:cNvPr id="1027" name="Picture 3" descr="C:\Users\Kerry\Documents\Riskproject\new_scripts\figures\New_Haven_50_tracksb.PNG"/>
          <p:cNvPicPr>
            <a:picLocks noChangeAspect="1" noChangeArrowheads="1"/>
          </p:cNvPicPr>
          <p:nvPr/>
        </p:nvPicPr>
        <p:blipFill>
          <a:blip r:embed="rId2" cstate="print"/>
          <a:srcRect/>
          <a:stretch>
            <a:fillRect/>
          </a:stretch>
        </p:blipFill>
        <p:spPr bwMode="auto">
          <a:xfrm>
            <a:off x="80218" y="1524000"/>
            <a:ext cx="9063782" cy="4953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09600" y="762000"/>
            <a:ext cx="7950200" cy="5962650"/>
          </a:xfrm>
          <a:prstGeom prst="rect">
            <a:avLst/>
          </a:prstGeom>
          <a:noFill/>
          <a:ln w="9525">
            <a:noFill/>
            <a:miter lim="800000"/>
            <a:headEnd/>
            <a:tailEnd/>
          </a:ln>
        </p:spPr>
      </p:pic>
      <p:sp>
        <p:nvSpPr>
          <p:cNvPr id="3" name="TextBox 2"/>
          <p:cNvSpPr txBox="1"/>
          <p:nvPr/>
        </p:nvSpPr>
        <p:spPr>
          <a:xfrm>
            <a:off x="381000" y="304800"/>
            <a:ext cx="83820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Peak Wind during Event</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sers\Kerry\Documents\Riskproject\new_scripts\figures\newhaven_wind.png"/>
          <p:cNvPicPr>
            <a:picLocks noChangeAspect="1" noChangeArrowheads="1"/>
          </p:cNvPicPr>
          <p:nvPr/>
        </p:nvPicPr>
        <p:blipFill>
          <a:blip r:embed="rId2" cstate="print"/>
          <a:srcRect/>
          <a:stretch>
            <a:fillRect/>
          </a:stretch>
        </p:blipFill>
        <p:spPr bwMode="auto">
          <a:xfrm>
            <a:off x="533400" y="399131"/>
            <a:ext cx="7896680" cy="592546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sers\Kerry\Documents\Riskproject\new_scripts\figures\newhaven_rainswath.png"/>
          <p:cNvPicPr>
            <a:picLocks noChangeAspect="1" noChangeArrowheads="1"/>
          </p:cNvPicPr>
          <p:nvPr/>
        </p:nvPicPr>
        <p:blipFill>
          <a:blip r:embed="rId2" cstate="print"/>
          <a:srcRect/>
          <a:stretch>
            <a:fillRect/>
          </a:stretch>
        </p:blipFill>
        <p:spPr bwMode="auto">
          <a:xfrm>
            <a:off x="533400" y="780132"/>
            <a:ext cx="8099778" cy="6077868"/>
          </a:xfrm>
          <a:prstGeom prst="rect">
            <a:avLst/>
          </a:prstGeom>
          <a:noFill/>
        </p:spPr>
      </p:pic>
      <p:sp>
        <p:nvSpPr>
          <p:cNvPr id="3" name="TextBox 2"/>
          <p:cNvSpPr txBox="1"/>
          <p:nvPr/>
        </p:nvSpPr>
        <p:spPr>
          <a:xfrm>
            <a:off x="457200" y="228600"/>
            <a:ext cx="80010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Accumulated Rainfall (mm)</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SLOSH mesh</a:t>
            </a:r>
          </a:p>
          <a:p>
            <a:pPr algn="ctr"/>
            <a:r>
              <a:rPr lang="en-US" sz="1600" dirty="0">
                <a:latin typeface="Arial" pitchFamily="34" charset="0"/>
                <a:cs typeface="Arial" pitchFamily="34" charset="0"/>
              </a:rPr>
              <a:t>~ </a:t>
            </a:r>
            <a:r>
              <a:rPr lang="en-US" sz="1600" dirty="0" smtClean="0">
                <a:latin typeface="Arial" pitchFamily="34" charset="0"/>
                <a:cs typeface="Arial" pitchFamily="34" charset="0"/>
              </a:rPr>
              <a:t>10</a:t>
            </a:r>
            <a:r>
              <a:rPr lang="en-US" sz="1600" baseline="30000" dirty="0" smtClean="0">
                <a:latin typeface="Arial" pitchFamily="34" charset="0"/>
                <a:cs typeface="Arial" pitchFamily="34" charset="0"/>
              </a:rPr>
              <a:t>3</a:t>
            </a:r>
            <a:r>
              <a:rPr lang="en-US" sz="1600" dirty="0" smtClean="0">
                <a:latin typeface="Arial" pitchFamily="34" charset="0"/>
                <a:cs typeface="Arial" pitchFamily="34" charset="0"/>
              </a:rPr>
              <a:t> m</a:t>
            </a:r>
            <a:endParaRPr lang="en-US" sz="1600" dirty="0">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a:r>
              <a:rPr lang="en-US" sz="1600" dirty="0">
                <a:solidFill>
                  <a:srgbClr val="CA0697"/>
                </a:solidFill>
                <a:latin typeface="Arial" pitchFamily="34" charset="0"/>
                <a:cs typeface="Arial" pitchFamily="34" charset="0"/>
              </a:rPr>
              <a:t>ADCIRC mesh</a:t>
            </a:r>
          </a:p>
          <a:p>
            <a:pPr algn="ct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r>
                <a:rPr lang="en-US" sz="1400" b="1" dirty="0">
                  <a:solidFill>
                    <a:srgbClr val="FFFF00"/>
                  </a:solidFill>
                </a:rPr>
                <a:t>Battery</a:t>
              </a:r>
              <a:endParaRPr lang="en-US" sz="1400" dirty="0">
                <a:solidFill>
                  <a:srgbClr val="FFFF00"/>
                </a:solidFill>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a:r>
              <a:rPr lang="en-US" dirty="0">
                <a:solidFill>
                  <a:schemeClr val="bg1"/>
                </a:solidFill>
                <a:latin typeface="Arial" pitchFamily="34" charset="0"/>
                <a:cs typeface="Arial" pitchFamily="34" charset="0"/>
              </a:rPr>
              <a:t>ADCIRC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Luettich</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a:r>
              <a:rPr lang="en-US" dirty="0">
                <a:solidFill>
                  <a:schemeClr val="bg1"/>
                </a:solidFill>
                <a:latin typeface="Arial" pitchFamily="34" charset="0"/>
                <a:cs typeface="Arial" pitchFamily="34" charset="0"/>
              </a:rPr>
              <a:t>SLOSH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Jelesnianski</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chemeClr val="tx1">
                  <a:lumMod val="65000"/>
                  <a:lumOff val="35000"/>
                </a:scheme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a:r>
              <a:rPr lang="en-US" sz="1600" dirty="0">
                <a:solidFill>
                  <a:srgbClr val="0070C0"/>
                </a:solidFill>
                <a:latin typeface="Arial" pitchFamily="34" charset="0"/>
                <a:cs typeface="Arial" pitchFamily="34" charset="0"/>
              </a:rPr>
              <a:t>ADCIRC mesh</a:t>
            </a:r>
          </a:p>
          <a:p>
            <a:pPr algn="ct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xmlns="" val="2271825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469900" y="267137"/>
            <a:ext cx="8140700" cy="6103183"/>
          </a:xfrm>
          <a:prstGeom prst="rect">
            <a:avLst/>
          </a:prstGeom>
        </p:spPr>
      </p:pic>
    </p:spTree>
    <p:extLst>
      <p:ext uri="{BB962C8B-B14F-4D97-AF65-F5344CB8AC3E}">
        <p14:creationId xmlns:p14="http://schemas.microsoft.com/office/powerpoint/2010/main" xmlns="" val="2993848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latin typeface="Arial" pitchFamily="34" charset="0"/>
                <a:cs typeface="Arial" pitchFamily="34" charset="0"/>
              </a:rPr>
              <a:t>Downscaling of AR5 GCMs</a:t>
            </a:r>
            <a:endParaRPr lang="en-US" dirty="0">
              <a:solidFill>
                <a:srgbClr val="0033CC"/>
              </a:solidFill>
              <a:latin typeface="Arial" pitchFamily="34" charset="0"/>
              <a:cs typeface="Arial" pitchFamily="34" charset="0"/>
            </a:endParaRPr>
          </a:p>
        </p:txBody>
      </p:sp>
      <p:sp>
        <p:nvSpPr>
          <p:cNvPr id="3" name="Content Placeholder 2"/>
          <p:cNvSpPr>
            <a:spLocks noGrp="1"/>
          </p:cNvSpPr>
          <p:nvPr>
            <p:ph idx="1"/>
          </p:nvPr>
        </p:nvSpPr>
        <p:spPr>
          <a:xfrm>
            <a:off x="457200" y="1828800"/>
            <a:ext cx="8229600" cy="3581400"/>
          </a:xfrm>
        </p:spPr>
        <p:txBody>
          <a:bodyPr/>
          <a:lstStyle/>
          <a:p>
            <a:pPr>
              <a:buSzPct val="70000"/>
              <a:buBlip>
                <a:blip r:embed="rId3"/>
              </a:buBlip>
            </a:pPr>
            <a:r>
              <a:rPr lang="en-US" dirty="0" smtClean="0">
                <a:latin typeface="Arial" pitchFamily="34" charset="0"/>
                <a:cs typeface="Arial" pitchFamily="34" charset="0"/>
              </a:rPr>
              <a:t>GFDL-CM3</a:t>
            </a:r>
          </a:p>
          <a:p>
            <a:pPr>
              <a:buSzPct val="70000"/>
              <a:buBlip>
                <a:blip r:embed="rId3"/>
              </a:buBlip>
            </a:pPr>
            <a:r>
              <a:rPr lang="en-US" dirty="0" smtClean="0">
                <a:latin typeface="Arial" pitchFamily="34" charset="0"/>
                <a:cs typeface="Arial" pitchFamily="34" charset="0"/>
              </a:rPr>
              <a:t>HadGEM2-ES</a:t>
            </a:r>
          </a:p>
          <a:p>
            <a:pPr>
              <a:buSzPct val="70000"/>
              <a:buBlip>
                <a:blip r:embed="rId3"/>
              </a:buBlip>
            </a:pPr>
            <a:r>
              <a:rPr lang="en-US" dirty="0" smtClean="0">
                <a:latin typeface="Arial" pitchFamily="34" charset="0"/>
                <a:cs typeface="Arial" pitchFamily="34" charset="0"/>
              </a:rPr>
              <a:t>MPI-ESM-MR</a:t>
            </a:r>
          </a:p>
          <a:p>
            <a:pPr>
              <a:buSzPct val="70000"/>
              <a:buBlip>
                <a:blip r:embed="rId3"/>
              </a:buBlip>
            </a:pPr>
            <a:r>
              <a:rPr lang="en-US" dirty="0" smtClean="0">
                <a:latin typeface="Arial" pitchFamily="34" charset="0"/>
                <a:cs typeface="Arial" pitchFamily="34" charset="0"/>
              </a:rPr>
              <a:t>MIROC-5</a:t>
            </a:r>
          </a:p>
          <a:p>
            <a:pPr>
              <a:buSzPct val="70000"/>
              <a:buBlip>
                <a:blip r:embed="rId3"/>
              </a:buBlip>
            </a:pPr>
            <a:r>
              <a:rPr lang="en-US" dirty="0" smtClean="0">
                <a:latin typeface="Arial" pitchFamily="34" charset="0"/>
                <a:cs typeface="Arial" pitchFamily="34" charset="0"/>
              </a:rPr>
              <a:t>MRI-CGCM3</a:t>
            </a:r>
            <a:endParaRPr lang="en-US" dirty="0">
              <a:latin typeface="Arial" pitchFamily="34" charset="0"/>
              <a:cs typeface="Arial" pitchFamily="34" charset="0"/>
            </a:endParaRPr>
          </a:p>
        </p:txBody>
      </p:sp>
      <p:sp>
        <p:nvSpPr>
          <p:cNvPr id="4" name="TextBox 3"/>
          <p:cNvSpPr txBox="1"/>
          <p:nvPr/>
        </p:nvSpPr>
        <p:spPr>
          <a:xfrm>
            <a:off x="457200" y="5486400"/>
            <a:ext cx="8229600" cy="523220"/>
          </a:xfrm>
          <a:prstGeom prst="rect">
            <a:avLst/>
          </a:prstGeom>
          <a:noFill/>
        </p:spPr>
        <p:txBody>
          <a:bodyPr wrap="square" rtlCol="0">
            <a:spAutoFit/>
          </a:bodyPr>
          <a:lstStyle/>
          <a:p>
            <a:r>
              <a:rPr lang="en-US" sz="2800" b="1" dirty="0" smtClean="0">
                <a:solidFill>
                  <a:srgbClr val="C00000"/>
                </a:solidFill>
              </a:rPr>
              <a:t>Historical</a:t>
            </a:r>
            <a:r>
              <a:rPr lang="en-US" sz="2800" b="1" dirty="0" smtClean="0">
                <a:solidFill>
                  <a:srgbClr val="0033CC"/>
                </a:solidFill>
              </a:rPr>
              <a:t>:</a:t>
            </a:r>
            <a:r>
              <a:rPr lang="en-US" sz="2800" dirty="0" smtClean="0">
                <a:solidFill>
                  <a:srgbClr val="0033CC"/>
                </a:solidFill>
              </a:rPr>
              <a:t> 1950-2005,   </a:t>
            </a:r>
            <a:r>
              <a:rPr lang="en-US" sz="2800" b="1" dirty="0" smtClean="0">
                <a:solidFill>
                  <a:srgbClr val="C00000"/>
                </a:solidFill>
              </a:rPr>
              <a:t>RCP8.5</a:t>
            </a:r>
            <a:r>
              <a:rPr lang="en-US" sz="2800" b="1" dirty="0" smtClean="0">
                <a:solidFill>
                  <a:srgbClr val="0033CC"/>
                </a:solidFill>
              </a:rPr>
              <a:t> </a:t>
            </a:r>
            <a:r>
              <a:rPr lang="en-US" sz="2800" dirty="0" smtClean="0">
                <a:solidFill>
                  <a:srgbClr val="0033CC"/>
                </a:solidFill>
              </a:rPr>
              <a:t> 2006-2100</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Users\Kerry\Documents\Riskproject\new_scripts\figures\newhaven_return.png"/>
          <p:cNvPicPr>
            <a:picLocks noChangeAspect="1" noChangeArrowheads="1"/>
          </p:cNvPicPr>
          <p:nvPr/>
        </p:nvPicPr>
        <p:blipFill>
          <a:blip r:embed="rId2" cstate="print"/>
          <a:srcRect/>
          <a:stretch>
            <a:fillRect/>
          </a:stretch>
        </p:blipFill>
        <p:spPr bwMode="auto">
          <a:xfrm>
            <a:off x="762000" y="990600"/>
            <a:ext cx="7388782" cy="5544354"/>
          </a:xfrm>
          <a:prstGeom prst="rect">
            <a:avLst/>
          </a:prstGeom>
          <a:noFill/>
        </p:spPr>
      </p:pic>
      <p:sp>
        <p:nvSpPr>
          <p:cNvPr id="5" name="TextBox 4"/>
          <p:cNvSpPr txBox="1"/>
          <p:nvPr/>
        </p:nvSpPr>
        <p:spPr>
          <a:xfrm>
            <a:off x="457200" y="304800"/>
            <a:ext cx="7848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Return Periods based on GFDL Model</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219200" y="304800"/>
            <a:ext cx="6934200" cy="1231106"/>
          </a:xfrm>
          <a:prstGeom prst="rect">
            <a:avLst/>
          </a:prstGeom>
          <a:noFill/>
          <a:ln w="9525">
            <a:noFill/>
            <a:miter lim="800000"/>
            <a:headEnd/>
            <a:tailEnd/>
          </a:ln>
        </p:spPr>
        <p:txBody>
          <a:bodyPr wrap="square">
            <a:spAutoFit/>
          </a:bodyPr>
          <a:lstStyle/>
          <a:p>
            <a:pPr algn="ctr"/>
            <a:r>
              <a:rPr lang="en-US" sz="2600" dirty="0" smtClean="0">
                <a:solidFill>
                  <a:srgbClr val="C00000"/>
                </a:solidFill>
                <a:latin typeface="Arial" pitchFamily="34" charset="0"/>
                <a:cs typeface="Arial" pitchFamily="34" charset="0"/>
              </a:rPr>
              <a:t>GCM flood height return level</a:t>
            </a:r>
          </a:p>
          <a:p>
            <a:pPr algn="ctr"/>
            <a:r>
              <a:rPr lang="en-US" sz="2200" dirty="0" smtClean="0">
                <a:solidFill>
                  <a:schemeClr val="accent3">
                    <a:lumMod val="50000"/>
                  </a:schemeClr>
                </a:solidFill>
                <a:latin typeface="Arial" pitchFamily="34" charset="0"/>
                <a:cs typeface="Arial" pitchFamily="34" charset="0"/>
              </a:rPr>
              <a:t>(assuming SLR of 1 m for the future climate )</a:t>
            </a:r>
          </a:p>
          <a:p>
            <a:endParaRPr lang="en-US" sz="2600" dirty="0" smtClean="0">
              <a:solidFill>
                <a:schemeClr val="accent3">
                  <a:lumMod val="50000"/>
                </a:schemeClr>
              </a:solidFill>
              <a:latin typeface="Arial" pitchFamily="34" charset="0"/>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r>
              <a:rPr lang="en-US" sz="1600" b="1" dirty="0" smtClean="0">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eaLnBrk="0" hangingPunct="0"/>
            <a:r>
              <a:rPr lang="en-US" i="1" dirty="0">
                <a:latin typeface="Arial" pitchFamily="34" charset="0"/>
                <a:cs typeface="Arial" pitchFamily="34" charset="0"/>
              </a:rPr>
              <a:t>Lin et al. </a:t>
            </a:r>
            <a:r>
              <a:rPr lang="en-US" i="1" dirty="0" smtClean="0">
                <a:latin typeface="Arial" pitchFamily="34" charset="0"/>
                <a:cs typeface="Arial" pitchFamily="34" charset="0"/>
              </a:rPr>
              <a:t>(2012)</a:t>
            </a:r>
            <a:endParaRPr lang="en-US" i="1" dirty="0">
              <a:latin typeface="Arial" pitchFamily="34" charset="0"/>
              <a:cs typeface="Arial" pitchFamily="34" charset="0"/>
            </a:endParaRPr>
          </a:p>
        </p:txBody>
      </p:sp>
    </p:spTree>
    <p:extLst>
      <p:ext uri="{BB962C8B-B14F-4D97-AF65-F5344CB8AC3E}">
        <p14:creationId xmlns:p14="http://schemas.microsoft.com/office/powerpoint/2010/main" xmlns="" val="42849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High </a:t>
            </a:r>
            <a:r>
              <a:rPr lang="en-US"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vs</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Low Temperature Records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67586" name="Picture 2"/>
          <p:cNvPicPr>
            <a:picLocks noChangeAspect="1" noChangeArrowheads="1"/>
          </p:cNvPicPr>
          <p:nvPr/>
        </p:nvPicPr>
        <p:blipFill>
          <a:blip r:embed="rId2" cstate="print"/>
          <a:srcRect/>
          <a:stretch>
            <a:fillRect/>
          </a:stretch>
        </p:blipFill>
        <p:spPr bwMode="auto">
          <a:xfrm>
            <a:off x="990600" y="1636589"/>
            <a:ext cx="6781800" cy="4459411"/>
          </a:xfrm>
          <a:prstGeom prst="rect">
            <a:avLst/>
          </a:prstGeom>
          <a:noFill/>
          <a:ln w="9525">
            <a:noFill/>
            <a:miter lim="800000"/>
            <a:headEnd/>
            <a:tailEnd/>
          </a:ln>
        </p:spPr>
      </p:pic>
      <p:cxnSp>
        <p:nvCxnSpPr>
          <p:cNvPr id="5" name="Straight Arrow Connector 4"/>
          <p:cNvCxnSpPr/>
          <p:nvPr/>
        </p:nvCxnSpPr>
        <p:spPr>
          <a:xfrm flipH="1">
            <a:off x="6858000" y="14478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0" y="1295400"/>
            <a:ext cx="1524000" cy="369332"/>
          </a:xfrm>
          <a:prstGeom prst="rect">
            <a:avLst/>
          </a:prstGeom>
          <a:noFill/>
        </p:spPr>
        <p:txBody>
          <a:bodyPr wrap="square" rtlCol="0">
            <a:spAutoFit/>
          </a:bodyPr>
          <a:lstStyle/>
          <a:p>
            <a:r>
              <a:rPr lang="en-US" b="1" dirty="0" smtClean="0"/>
              <a:t>2011-   2.7:1</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p:txBody>
          <a:bodyPr/>
          <a:lstStyle/>
          <a:p>
            <a:pPr>
              <a:buSzPct val="70000"/>
              <a:buBlip>
                <a:blip r:embed="rId2"/>
              </a:buBlip>
            </a:pPr>
            <a:r>
              <a:rPr lang="en-US" sz="2800" b="1" dirty="0" smtClean="0">
                <a:solidFill>
                  <a:srgbClr val="0033CC"/>
                </a:solidFill>
                <a:latin typeface="Arial" pitchFamily="34" charset="0"/>
                <a:cs typeface="Arial" pitchFamily="34" charset="0"/>
              </a:rPr>
              <a:t>Hurricanes appear to be sensitive to climate</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Hurricane power has more than doubled in the North Atlantic over the past 25 years</a:t>
            </a:r>
          </a:p>
          <a:p>
            <a:pPr>
              <a:buSzPct val="70000"/>
              <a:buBlip>
                <a:blip r:embed="rId2"/>
              </a:buBlip>
            </a:pPr>
            <a:endParaRPr lang="en-US" sz="2800" b="1" dirty="0" smtClean="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12"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1295400"/>
            <a:ext cx="8229600" cy="48006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Simple but high resolution coupled hurricane model can be used to ‘downscale’ hurricane activity from global climate data sets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Studies based on this downscaling suggest some sensitivity of hurricanes to climate state, with increasing incidence of intense storms as the climate warms</a:t>
            </a:r>
          </a:p>
          <a:p>
            <a:pPr>
              <a:buNone/>
            </a:pPr>
            <a:endParaRPr lang="en-US" b="1"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6">
                                            <p:txEl>
                                              <p:pRg st="2" end="2"/>
                                            </p:txEl>
                                          </p:spTgt>
                                        </p:tgtEl>
                                        <p:attrNameLst>
                                          <p:attrName>style.visibility</p:attrName>
                                        </p:attrNameLst>
                                      </p:cBhvr>
                                      <p:to>
                                        <p:strVal val="visible"/>
                                      </p:to>
                                    </p:set>
                                    <p:animEffect transition="in" filter="blinds(horizontal)">
                                      <p:cBhvr>
                                        <p:cTn id="7" dur="500"/>
                                        <p:tgtEl>
                                          <p:spTgt spid="62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2" name="Picture 2" descr="C:\Users\Kerry\Documents\Papers\CMIP5_Tcs\fig1.png"/>
          <p:cNvPicPr>
            <a:picLocks noChangeAspect="1" noChangeArrowheads="1"/>
          </p:cNvPicPr>
          <p:nvPr/>
        </p:nvPicPr>
        <p:blipFill>
          <a:blip r:embed="rId2" cstate="print"/>
          <a:srcRect t="18405" b="16104"/>
          <a:stretch>
            <a:fillRect/>
          </a:stretch>
        </p:blipFill>
        <p:spPr bwMode="auto">
          <a:xfrm>
            <a:off x="304800" y="609600"/>
            <a:ext cx="8674333" cy="4262788"/>
          </a:xfrm>
          <a:prstGeom prst="rect">
            <a:avLst/>
          </a:prstGeom>
          <a:noFill/>
        </p:spPr>
      </p:pic>
      <p:sp>
        <p:nvSpPr>
          <p:cNvPr id="5" name="Rectangle 4"/>
          <p:cNvSpPr/>
          <p:nvPr/>
        </p:nvSpPr>
        <p:spPr>
          <a:xfrm>
            <a:off x="457200" y="4549676"/>
            <a:ext cx="8458200" cy="2308324"/>
          </a:xfrm>
          <a:prstGeom prst="rect">
            <a:avLst/>
          </a:prstGeom>
        </p:spPr>
        <p:txBody>
          <a:bodyPr wrap="square">
            <a:spAutoFit/>
          </a:bodyPr>
          <a:lstStyle/>
          <a:p>
            <a:r>
              <a:rPr lang="en-US" dirty="0" smtClean="0"/>
              <a:t>Global annual frequency of tropical cyclones averaged in 10-year blocks for the period 1950-2100, using historical simulations for the period 1950-2005 and the RCP 8.5 scenario for the period 2006-2100. In each box, the red line represents the median among the 5 models, and the bottom and tops of the boxes represent the 25</a:t>
            </a:r>
            <a:r>
              <a:rPr lang="en-US" baseline="30000" dirty="0" smtClean="0"/>
              <a:t>th</a:t>
            </a:r>
            <a:r>
              <a:rPr lang="en-US" dirty="0" smtClean="0"/>
              <a:t> and 75</a:t>
            </a:r>
            <a:r>
              <a:rPr lang="en-US" baseline="30000" dirty="0" smtClean="0"/>
              <a:t>th</a:t>
            </a:r>
            <a:r>
              <a:rPr lang="en-US" dirty="0" smtClean="0"/>
              <a:t> percentiles, respectively. The whiskers extent to the most extreme points not considered outliers, which are represented by the red + signs. Points are considered outliers if they lie more than 1.5 times the box height above or below the box.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6" name="Picture 2"/>
          <p:cNvPicPr>
            <a:picLocks noChangeAspect="1" noChangeArrowheads="1"/>
          </p:cNvPicPr>
          <p:nvPr/>
        </p:nvPicPr>
        <p:blipFill>
          <a:blip r:embed="rId2" cstate="print"/>
          <a:srcRect/>
          <a:stretch>
            <a:fillRect/>
          </a:stretch>
        </p:blipFill>
        <p:spPr bwMode="auto">
          <a:xfrm>
            <a:off x="381000" y="228600"/>
            <a:ext cx="8249979" cy="4826518"/>
          </a:xfrm>
          <a:prstGeom prst="rect">
            <a:avLst/>
          </a:prstGeom>
          <a:noFill/>
          <a:ln w="9525">
            <a:noFill/>
            <a:miter lim="800000"/>
            <a:headEnd/>
            <a:tailEnd/>
          </a:ln>
        </p:spPr>
      </p:pic>
      <p:sp>
        <p:nvSpPr>
          <p:cNvPr id="461827" name="Rectangle 3"/>
          <p:cNvSpPr>
            <a:spLocks noChangeArrowheads="1"/>
          </p:cNvSpPr>
          <p:nvPr/>
        </p:nvSpPr>
        <p:spPr bwMode="auto">
          <a:xfrm>
            <a:off x="1" y="5121785"/>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Change in track density, measured in number of events per 4</a:t>
            </a:r>
            <a:r>
              <a:rPr kumimoji="0" lang="en-US" b="1" i="0" u="none" strike="noStrike" cap="none" normalizeH="0" baseline="30000" dirty="0" smtClean="0">
                <a:ln>
                  <a:noFill/>
                </a:ln>
                <a:solidFill>
                  <a:srgbClr val="000000"/>
                </a:solidFill>
                <a:effectLst/>
                <a:latin typeface="Arial" pitchFamily="34" charset="0"/>
                <a:ea typeface="Calibri" pitchFamily="34" charset="0"/>
                <a:cs typeface="Arial" pitchFamily="34" charset="0"/>
              </a:rPr>
              <a:t>o</a:t>
            </a: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 X 4</a:t>
            </a:r>
            <a:r>
              <a:rPr kumimoji="0" lang="en-US" b="1" i="0" u="none" strike="noStrike" cap="none" normalizeH="0" baseline="30000" dirty="0" smtClean="0">
                <a:ln>
                  <a:noFill/>
                </a:ln>
                <a:solidFill>
                  <a:srgbClr val="000000"/>
                </a:solidFill>
                <a:effectLst/>
                <a:latin typeface="Arial" pitchFamily="34" charset="0"/>
                <a:ea typeface="Calibri" pitchFamily="34" charset="0"/>
                <a:cs typeface="Arial" pitchFamily="34" charset="0"/>
              </a:rPr>
              <a:t>o</a:t>
            </a: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 square per year, averaged over the five models. The change is simply the average over the period 2006-2100 minus the average over 1950-2005. The white regions are where fewer than 4 of the 5 models agree on the sign of the change.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49" name="Picture 1" descr="C:\Users\Kerry\Documents\Papers\CMIP5_Tcs\fig6.png"/>
          <p:cNvPicPr>
            <a:picLocks noChangeAspect="1" noChangeArrowheads="1"/>
          </p:cNvPicPr>
          <p:nvPr/>
        </p:nvPicPr>
        <p:blipFill>
          <a:blip r:embed="rId2" cstate="print"/>
          <a:srcRect t="18405" r="5178" b="16104"/>
          <a:stretch>
            <a:fillRect/>
          </a:stretch>
        </p:blipFill>
        <p:spPr bwMode="auto">
          <a:xfrm>
            <a:off x="228600" y="1371600"/>
            <a:ext cx="8454343" cy="4381591"/>
          </a:xfrm>
          <a:prstGeom prst="rect">
            <a:avLst/>
          </a:prstGeom>
          <a:noFill/>
        </p:spPr>
      </p:pic>
      <p:sp>
        <p:nvSpPr>
          <p:cNvPr id="5" name="TextBox 4"/>
          <p:cNvSpPr txBox="1"/>
          <p:nvPr/>
        </p:nvSpPr>
        <p:spPr>
          <a:xfrm>
            <a:off x="304800" y="304800"/>
            <a:ext cx="8458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Global Tropical Cyclone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2" cstate="print"/>
          <a:srcRect/>
          <a:stretch>
            <a:fillRect/>
          </a:stretch>
        </p:blipFill>
        <p:spPr bwMode="auto">
          <a:xfrm>
            <a:off x="695325" y="1123950"/>
            <a:ext cx="7753350" cy="4610100"/>
          </a:xfrm>
          <a:prstGeom prst="rect">
            <a:avLst/>
          </a:prstGeom>
          <a:noFill/>
          <a:ln w="9525">
            <a:noFill/>
            <a:miter lim="800000"/>
            <a:headEnd/>
            <a:tailEnd/>
          </a:ln>
        </p:spPr>
      </p:pic>
      <p:sp>
        <p:nvSpPr>
          <p:cNvPr id="3" name="TextBox 2"/>
          <p:cNvSpPr txBox="1"/>
          <p:nvPr/>
        </p:nvSpPr>
        <p:spPr>
          <a:xfrm>
            <a:off x="609600" y="609600"/>
            <a:ext cx="7696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Change in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2087562"/>
          </a:xfrm>
        </p:spPr>
        <p:txBody>
          <a:bodyPr>
            <a:normAutofit/>
          </a:bodyPr>
          <a:lstStyle/>
          <a:p>
            <a:r>
              <a:rPr lang="en-US" dirty="0" smtClean="0">
                <a:solidFill>
                  <a:srgbClr val="0F2AB1"/>
                </a:solidFill>
                <a:effectLst>
                  <a:outerShdw blurRad="38100" dist="38100" dir="2700000" algn="tl">
                    <a:srgbClr val="000000">
                      <a:alpha val="43137"/>
                    </a:srgbClr>
                  </a:outerShdw>
                </a:effectLst>
              </a:rPr>
              <a:t>Integrated Assessments</a:t>
            </a:r>
            <a:br>
              <a:rPr lang="en-US" dirty="0" smtClean="0">
                <a:solidFill>
                  <a:srgbClr val="0F2AB1"/>
                </a:solidFill>
                <a:effectLst>
                  <a:outerShdw blurRad="38100" dist="38100" dir="2700000" algn="tl">
                    <a:srgbClr val="000000">
                      <a:alpha val="43137"/>
                    </a:srgbClr>
                  </a:outerShdw>
                </a:effectLst>
              </a:rPr>
            </a:br>
            <a:r>
              <a:rPr lang="en-US" dirty="0" smtClean="0">
                <a:solidFill>
                  <a:srgbClr val="0F2AB1"/>
                </a:solidFill>
                <a:effectLst>
                  <a:outerShdw blurRad="38100" dist="38100" dir="2700000" algn="tl">
                    <a:srgbClr val="000000">
                      <a:alpha val="43137"/>
                    </a:srgbClr>
                  </a:outerShdw>
                </a:effectLst>
              </a:rPr>
              <a:t/>
            </a:r>
            <a:br>
              <a:rPr lang="en-US" dirty="0" smtClean="0">
                <a:solidFill>
                  <a:srgbClr val="0F2AB1"/>
                </a:solidFill>
                <a:effectLst>
                  <a:outerShdw blurRad="38100" dist="38100" dir="2700000" algn="tl">
                    <a:srgbClr val="000000">
                      <a:alpha val="43137"/>
                    </a:srgbClr>
                  </a:outerShdw>
                </a:effectLst>
              </a:rPr>
            </a:br>
            <a:r>
              <a:rPr lang="en-US" sz="3600" dirty="0" smtClean="0">
                <a:solidFill>
                  <a:srgbClr val="0F2AB1"/>
                </a:solidFill>
              </a:rPr>
              <a:t>with Robert Mendelsohn, Yale</a:t>
            </a:r>
            <a:endParaRPr lang="en-US" sz="3600" dirty="0">
              <a:solidFill>
                <a:srgbClr val="0F2AB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200329"/>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Probability Density of TC Damage, U.S. East Coast</a:t>
            </a:r>
          </a:p>
        </p:txBody>
      </p:sp>
      <p:sp>
        <p:nvSpPr>
          <p:cNvPr id="18437" name="TextBox 4"/>
          <p:cNvSpPr txBox="1">
            <a:spLocks noChangeArrowheads="1"/>
          </p:cNvSpPr>
          <p:nvPr/>
        </p:nvSpPr>
        <p:spPr bwMode="auto">
          <a:xfrm>
            <a:off x="381000" y="4114800"/>
            <a:ext cx="3200400" cy="1569660"/>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Damage Multiplied by Probability Density of TC Damage, U.S. East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linds(horizontal)">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
        <p:nvSpPr>
          <p:cNvPr id="4" name="TextBox 3"/>
          <p:cNvSpPr txBox="1"/>
          <p:nvPr/>
        </p:nvSpPr>
        <p:spPr>
          <a:xfrm>
            <a:off x="228600" y="152400"/>
            <a:ext cx="3657600" cy="381000"/>
          </a:xfrm>
          <a:prstGeom prst="rect">
            <a:avLst/>
          </a:prstGeom>
          <a:noFill/>
        </p:spPr>
        <p:txBody>
          <a:bodyPr wrap="square" rtlCol="0">
            <a:spAutoFit/>
          </a:bodyPr>
          <a:lstStyle/>
          <a:p>
            <a:r>
              <a:rPr lang="en-US" dirty="0" smtClean="0"/>
              <a:t>Mendelsohn et al., 2012</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43000" y="4800600"/>
            <a:ext cx="6934200" cy="1631216"/>
          </a:xfrm>
          <a:prstGeom prst="rect">
            <a:avLst/>
          </a:prstGeom>
        </p:spPr>
        <p:txBody>
          <a:bodyPr wrap="square">
            <a:spAutoFit/>
          </a:bodyPr>
          <a:lstStyle/>
          <a:p>
            <a:pPr algn="ctr"/>
            <a:r>
              <a:rPr lang="en-US" sz="2000" b="1" dirty="0" smtClean="0">
                <a:solidFill>
                  <a:srgbClr val="0F2AB1"/>
                </a:solidFill>
              </a:rPr>
              <a:t>Present and future baseline tropical cyclone damage by region</a:t>
            </a:r>
            <a:r>
              <a:rPr lang="en-US" sz="2000" dirty="0" smtClean="0">
                <a:solidFill>
                  <a:srgbClr val="0F2AB1"/>
                </a:solidFill>
              </a:rPr>
              <a:t>.</a:t>
            </a:r>
          </a:p>
          <a:p>
            <a:pPr algn="ctr"/>
            <a:r>
              <a:rPr lang="en-US" sz="2000" dirty="0" smtClean="0">
                <a:solidFill>
                  <a:srgbClr val="0F2AB1"/>
                </a:solidFill>
              </a:rPr>
              <a:t>Changes in income will increase future tropical cyclone damages in 2100 in every region even if climate does not change. Changes are larger in regions experiencing faster economic growth, such as East Asia and the Central America–Caribbean region.</a:t>
            </a:r>
            <a:endParaRPr lang="en-US" sz="2000" dirty="0">
              <a:solidFill>
                <a:srgbClr val="0F2AB1"/>
              </a:solidFill>
            </a:endParaRPr>
          </a:p>
        </p:txBody>
      </p:sp>
      <p:pic>
        <p:nvPicPr>
          <p:cNvPr id="306179" name="Picture 3"/>
          <p:cNvPicPr>
            <a:picLocks noChangeAspect="1" noChangeArrowheads="1"/>
          </p:cNvPicPr>
          <p:nvPr/>
        </p:nvPicPr>
        <p:blipFill>
          <a:blip r:embed="rId2" cstate="print"/>
          <a:srcRect/>
          <a:stretch>
            <a:fillRect/>
          </a:stretch>
        </p:blipFill>
        <p:spPr bwMode="auto">
          <a:xfrm>
            <a:off x="685800" y="685800"/>
            <a:ext cx="79248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2209800" y="-333"/>
            <a:ext cx="6934200" cy="6858333"/>
          </a:xfrm>
          <a:prstGeom prst="rect">
            <a:avLst/>
          </a:prstGeom>
          <a:noFill/>
          <a:ln w="9525">
            <a:noFill/>
            <a:miter lim="800000"/>
            <a:headEnd/>
            <a:tailEnd/>
          </a:ln>
        </p:spPr>
      </p:pic>
      <p:sp>
        <p:nvSpPr>
          <p:cNvPr id="6" name="TextBox 5"/>
          <p:cNvSpPr txBox="1"/>
          <p:nvPr/>
        </p:nvSpPr>
        <p:spPr>
          <a:xfrm>
            <a:off x="152400" y="1600200"/>
            <a:ext cx="2514600" cy="1938992"/>
          </a:xfrm>
          <a:prstGeom prst="rect">
            <a:avLst/>
          </a:prstGeom>
          <a:noFill/>
        </p:spPr>
        <p:txBody>
          <a:bodyPr wrap="square" rtlCol="0">
            <a:spAutoFit/>
          </a:bodyPr>
          <a:lstStyle/>
          <a:p>
            <a:pPr algn="ctr"/>
            <a:r>
              <a:rPr lang="en-US" sz="2400" dirty="0" smtClean="0">
                <a:solidFill>
                  <a:srgbClr val="0033CC"/>
                </a:solidFill>
                <a:latin typeface="Arial" pitchFamily="34" charset="0"/>
                <a:cs typeface="Arial" pitchFamily="34" charset="0"/>
              </a:rPr>
              <a:t>Adaptation Limit:</a:t>
            </a:r>
          </a:p>
          <a:p>
            <a:pPr algn="ctr"/>
            <a:r>
              <a:rPr lang="en-US" sz="2400" dirty="0" smtClean="0">
                <a:solidFill>
                  <a:srgbClr val="0033CC"/>
                </a:solidFill>
                <a:latin typeface="Arial" pitchFamily="34" charset="0"/>
                <a:cs typeface="Arial" pitchFamily="34" charset="0"/>
              </a:rPr>
              <a:t>Maximum Tolerable Wet Bulb Temperature</a:t>
            </a:r>
            <a:endParaRPr lang="en-US" sz="2400" dirty="0">
              <a:solidFill>
                <a:srgbClr val="0033CC"/>
              </a:solidFill>
              <a:latin typeface="Arial" pitchFamily="34" charset="0"/>
              <a:cs typeface="Arial" pitchFamily="34" charset="0"/>
            </a:endParaRPr>
          </a:p>
        </p:txBody>
      </p:sp>
      <p:sp>
        <p:nvSpPr>
          <p:cNvPr id="7" name="TextBox 6"/>
          <p:cNvSpPr txBox="1"/>
          <p:nvPr/>
        </p:nvSpPr>
        <p:spPr>
          <a:xfrm>
            <a:off x="304800" y="5029200"/>
            <a:ext cx="1981200" cy="707886"/>
          </a:xfrm>
          <a:prstGeom prst="rect">
            <a:avLst/>
          </a:prstGeom>
          <a:noFill/>
        </p:spPr>
        <p:txBody>
          <a:bodyPr wrap="square" rtlCol="0">
            <a:spAutoFit/>
          </a:bodyPr>
          <a:lstStyle/>
          <a:p>
            <a:pPr algn="ctr"/>
            <a:r>
              <a:rPr lang="en-US" sz="2000" dirty="0" smtClean="0">
                <a:solidFill>
                  <a:srgbClr val="0033CC"/>
                </a:solidFill>
              </a:rPr>
              <a:t>12</a:t>
            </a:r>
            <a:r>
              <a:rPr lang="en-US" sz="2000" baseline="30000" dirty="0" smtClean="0">
                <a:solidFill>
                  <a:srgbClr val="0033CC"/>
                </a:solidFill>
              </a:rPr>
              <a:t>o</a:t>
            </a:r>
            <a:r>
              <a:rPr lang="en-US" sz="2000" dirty="0" smtClean="0">
                <a:solidFill>
                  <a:srgbClr val="0033CC"/>
                </a:solidFill>
              </a:rPr>
              <a:t> increase in mean global T</a:t>
            </a:r>
            <a:endParaRPr lang="en-US" sz="2000" dirty="0">
              <a:solidFill>
                <a:srgbClr val="0033CC"/>
              </a:solidFill>
            </a:endParaRPr>
          </a:p>
        </p:txBody>
      </p:sp>
      <p:sp>
        <p:nvSpPr>
          <p:cNvPr id="8" name="TextBox 7"/>
          <p:cNvSpPr txBox="1"/>
          <p:nvPr/>
        </p:nvSpPr>
        <p:spPr>
          <a:xfrm>
            <a:off x="152400" y="381000"/>
            <a:ext cx="2286000" cy="646331"/>
          </a:xfrm>
          <a:prstGeom prst="rect">
            <a:avLst/>
          </a:prstGeom>
          <a:noFill/>
        </p:spPr>
        <p:txBody>
          <a:bodyPr wrap="square" rtlCol="0">
            <a:spAutoFit/>
          </a:bodyPr>
          <a:lstStyle/>
          <a:p>
            <a:pPr algn="ctr"/>
            <a:r>
              <a:rPr lang="en-US" b="1" dirty="0" smtClean="0"/>
              <a:t>Sherwood and Huber, PNAS, 2010</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rgbClr val="002060"/>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200329"/>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Tropical Atlantic SST(blue),</a:t>
            </a:r>
            <a:r>
              <a:rPr lang="en-US" sz="2400" b="1" dirty="0">
                <a:solidFill>
                  <a:schemeClr val="tx2">
                    <a:lumMod val="60000"/>
                    <a:lumOff val="40000"/>
                  </a:schemeClr>
                </a:solidFill>
                <a:effectLst>
                  <a:outerShdw blurRad="38100" dist="38100" dir="2700000" algn="tl">
                    <a:srgbClr val="C0C0C0"/>
                  </a:outerShdw>
                </a:effectLst>
              </a:rPr>
              <a:t> </a:t>
            </a:r>
            <a:r>
              <a:rPr lang="en-US" sz="2400" b="1" dirty="0">
                <a:solidFill>
                  <a:srgbClr val="FFFF00"/>
                </a:solidFill>
                <a:effectLst>
                  <a:outerShdw blurRad="38100" dist="38100" dir="2700000" algn="tl">
                    <a:srgbClr val="C0C0C0"/>
                  </a:outerShdw>
                </a:effectLst>
              </a:rPr>
              <a:t>Global Mean Surface Temperature (red), </a:t>
            </a:r>
            <a:br>
              <a:rPr lang="en-US" sz="2400" b="1" dirty="0">
                <a:solidFill>
                  <a:srgbClr val="FFFF00"/>
                </a:solidFill>
                <a:effectLst>
                  <a:outerShdw blurRad="38100" dist="38100" dir="2700000" algn="tl">
                    <a:srgbClr val="C0C0C0"/>
                  </a:outerShdw>
                </a:effectLst>
              </a:rPr>
            </a:br>
            <a:r>
              <a:rPr lang="en-US" sz="2400" b="1" dirty="0">
                <a:solidFill>
                  <a:srgbClr val="00206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a:r>
              <a:rPr lang="en-US" sz="3600" dirty="0" smtClean="0">
                <a:solidFill>
                  <a:srgbClr val="FFFF00"/>
                </a:solidFill>
              </a:rPr>
              <a:t>Floods</a:t>
            </a:r>
            <a:endParaRPr lang="en-US" sz="36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FF00"/>
                </a:solidFill>
                <a:effectLst>
                  <a:outerShdw blurRad="38100" dist="38100" dir="2700000" algn="tl">
                    <a:srgbClr val="000000">
                      <a:alpha val="43137"/>
                    </a:srgbClr>
                  </a:outerShdw>
                </a:effectLst>
              </a:rPr>
              <a:t>Blizzards</a:t>
            </a:r>
            <a:endParaRPr lang="en-US" dirty="0">
              <a:solidFill>
                <a:srgbClr val="FFFF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1368321" y="1210586"/>
            <a:ext cx="6418007" cy="5190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pic>
        <p:nvPicPr>
          <p:cNvPr id="113666" name="Picture 4" descr="Berryshelf"/>
          <p:cNvPicPr>
            <a:picLocks noChangeAspect="1" noChangeArrowheads="1"/>
          </p:cNvPicPr>
          <p:nvPr/>
        </p:nvPicPr>
        <p:blipFill>
          <a:blip r:embed="rId3" cstate="print"/>
          <a:srcRect/>
          <a:stretch>
            <a:fillRect/>
          </a:stretch>
        </p:blipFill>
        <p:spPr bwMode="auto">
          <a:xfrm>
            <a:off x="863600" y="990600"/>
            <a:ext cx="7518400" cy="5638800"/>
          </a:xfrm>
          <a:prstGeom prst="rect">
            <a:avLst/>
          </a:prstGeom>
          <a:noFill/>
          <a:ln w="9525">
            <a:noFill/>
            <a:miter lim="800000"/>
            <a:headEnd/>
            <a:tailEnd/>
          </a:ln>
        </p:spPr>
      </p:pic>
      <p:sp>
        <p:nvSpPr>
          <p:cNvPr id="3" name="Title 2"/>
          <p:cNvSpPr>
            <a:spLocks noGrp="1"/>
          </p:cNvSpPr>
          <p:nvPr>
            <p:ph type="title"/>
          </p:nvPr>
        </p:nvSpPr>
        <p:spPr>
          <a:xfrm>
            <a:off x="457200" y="152400"/>
            <a:ext cx="8229600" cy="868362"/>
          </a:xfrm>
        </p:spPr>
        <p:txBody>
          <a:bodyPr/>
          <a:lstStyle/>
          <a:p>
            <a:r>
              <a:rPr lang="en-US" dirty="0" smtClean="0">
                <a:solidFill>
                  <a:srgbClr val="002060"/>
                </a:solidFill>
                <a:effectLst>
                  <a:outerShdw blurRad="38100" dist="38100" dir="2700000" algn="tl">
                    <a:srgbClr val="000000">
                      <a:alpha val="43137"/>
                    </a:srgbClr>
                  </a:outerShdw>
                </a:effectLst>
              </a:rPr>
              <a:t>Severe Thunderstorms</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3146</TotalTime>
  <Words>1472</Words>
  <Application>Microsoft Office PowerPoint</Application>
  <PresentationFormat>On-screen Show (4:3)</PresentationFormat>
  <Paragraphs>144</Paragraphs>
  <Slides>58</Slides>
  <Notes>15</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Hurricanes and Other Storms in a Warmer World</vt:lpstr>
      <vt:lpstr>Program</vt:lpstr>
      <vt:lpstr> </vt:lpstr>
      <vt:lpstr>High vs Low Temperature Records</vt:lpstr>
      <vt:lpstr>Slide 5</vt:lpstr>
      <vt:lpstr>Hydrological Extremes Increase with Temperature </vt:lpstr>
      <vt:lpstr>Blizzards</vt:lpstr>
      <vt:lpstr>Drought</vt:lpstr>
      <vt:lpstr>Severe Thunderstorms</vt:lpstr>
      <vt:lpstr>Tornadoes</vt:lpstr>
      <vt:lpstr>Hail Storms</vt:lpstr>
      <vt:lpstr>Allstate ratio of losses to premiums</vt:lpstr>
      <vt:lpstr>Hurricanes</vt:lpstr>
      <vt:lpstr>Intensity Theory</vt:lpstr>
      <vt:lpstr>Slide 15</vt:lpstr>
      <vt:lpstr>What Climate Parameters Determine the Tropical Cyclone Frequency?</vt:lpstr>
      <vt:lpstr>Slide 17</vt:lpstr>
      <vt:lpstr>Self-Aggregation of Convection</vt:lpstr>
      <vt:lpstr>Slide 19</vt:lpstr>
      <vt:lpstr>Inferences from Cloud-Permitting Models with Marat Khairoutdinov, SUNY Stony Brook </vt:lpstr>
      <vt:lpstr>Spontaneous Aggregation of Convection </vt:lpstr>
      <vt:lpstr>Spontaneous Aggregation of Convection </vt:lpstr>
      <vt:lpstr>Self-Aggregation is Temperature-Dependent (Nolan et al., 2007;  Emanuel and Khairoutdinov, in preparation, 2013)</vt:lpstr>
      <vt:lpstr>Slide 24</vt:lpstr>
      <vt:lpstr>Some Empirical Findings</vt:lpstr>
      <vt:lpstr>Slide 26</vt:lpstr>
      <vt:lpstr>Slide 27</vt:lpstr>
      <vt:lpstr>Looking Ahead: Using Physics to Assess Hurricane Risk</vt:lpstr>
      <vt:lpstr>Our Approach to Downscaling Tropical Cyclones from Climate Models</vt:lpstr>
      <vt:lpstr>Slide 30</vt:lpstr>
      <vt:lpstr>Slide 31</vt:lpstr>
      <vt:lpstr>Slide 32</vt:lpstr>
      <vt:lpstr>Slide 33</vt:lpstr>
      <vt:lpstr>Slide 34</vt:lpstr>
      <vt:lpstr>Slide 35</vt:lpstr>
      <vt:lpstr>Slide 36</vt:lpstr>
      <vt:lpstr>Downscaling of AR5 GCMs</vt:lpstr>
      <vt:lpstr>Slide 38</vt:lpstr>
      <vt:lpstr>Slide 39</vt:lpstr>
      <vt:lpstr>Summary</vt:lpstr>
      <vt:lpstr>Slide 41</vt:lpstr>
      <vt:lpstr>Slide 42</vt:lpstr>
      <vt:lpstr>Slide 43</vt:lpstr>
      <vt:lpstr>Slide 44</vt:lpstr>
      <vt:lpstr>Slide 45</vt:lpstr>
      <vt:lpstr>Integrated Assessments  with Robert Mendelsohn, Yale</vt:lpstr>
      <vt:lpstr>Slide 47</vt:lpstr>
      <vt:lpstr>Slide 48</vt:lpstr>
      <vt:lpstr>Slide 49</vt:lpstr>
      <vt:lpstr>Slide 50</vt:lpstr>
      <vt:lpstr>Slide 51</vt:lpstr>
      <vt:lpstr>What is Causing Changes in Tropical Atlantic Sea Surface Temperature?</vt:lpstr>
      <vt:lpstr>Slide 53</vt:lpstr>
      <vt:lpstr>Slide 54</vt:lpstr>
      <vt:lpstr>Slide 55</vt:lpstr>
      <vt:lpstr>Slide 56</vt:lpstr>
      <vt:lpstr>Slide 57</vt:lpstr>
      <vt:lpstr>Slide 58</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69</cp:revision>
  <dcterms:created xsi:type="dcterms:W3CDTF">2009-10-19T11:54:34Z</dcterms:created>
  <dcterms:modified xsi:type="dcterms:W3CDTF">2013-04-04T16:01:32Z</dcterms:modified>
</cp:coreProperties>
</file>