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0" r:id="rId4"/>
    <p:sldMasterId id="2147483713" r:id="rId5"/>
    <p:sldMasterId id="2147483725" r:id="rId6"/>
    <p:sldMasterId id="2147483738" r:id="rId7"/>
    <p:sldMasterId id="2147483751" r:id="rId8"/>
    <p:sldMasterId id="2147483763" r:id="rId9"/>
    <p:sldMasterId id="2147483775" r:id="rId10"/>
    <p:sldMasterId id="2147483788" r:id="rId11"/>
    <p:sldMasterId id="2147483800" r:id="rId12"/>
    <p:sldMasterId id="2147483813" r:id="rId13"/>
  </p:sldMasterIdLst>
  <p:notesMasterIdLst>
    <p:notesMasterId r:id="rId72"/>
  </p:notesMasterIdLst>
  <p:sldIdLst>
    <p:sldId id="261" r:id="rId14"/>
    <p:sldId id="262" r:id="rId15"/>
    <p:sldId id="257" r:id="rId16"/>
    <p:sldId id="259" r:id="rId17"/>
    <p:sldId id="260" r:id="rId18"/>
    <p:sldId id="258" r:id="rId19"/>
    <p:sldId id="264" r:id="rId20"/>
    <p:sldId id="267" r:id="rId21"/>
    <p:sldId id="268" r:id="rId22"/>
    <p:sldId id="287" r:id="rId23"/>
    <p:sldId id="263" r:id="rId24"/>
    <p:sldId id="265" r:id="rId25"/>
    <p:sldId id="266" r:id="rId26"/>
    <p:sldId id="269" r:id="rId27"/>
    <p:sldId id="276" r:id="rId28"/>
    <p:sldId id="281" r:id="rId29"/>
    <p:sldId id="272" r:id="rId30"/>
    <p:sldId id="273" r:id="rId31"/>
    <p:sldId id="274" r:id="rId32"/>
    <p:sldId id="275" r:id="rId33"/>
    <p:sldId id="282" r:id="rId34"/>
    <p:sldId id="278" r:id="rId35"/>
    <p:sldId id="277" r:id="rId36"/>
    <p:sldId id="279" r:id="rId37"/>
    <p:sldId id="280" r:id="rId38"/>
    <p:sldId id="284" r:id="rId39"/>
    <p:sldId id="283" r:id="rId40"/>
    <p:sldId id="285" r:id="rId41"/>
    <p:sldId id="286" r:id="rId42"/>
    <p:sldId id="288" r:id="rId43"/>
    <p:sldId id="289" r:id="rId44"/>
    <p:sldId id="290" r:id="rId45"/>
    <p:sldId id="302" r:id="rId46"/>
    <p:sldId id="292" r:id="rId47"/>
    <p:sldId id="293" r:id="rId48"/>
    <p:sldId id="294" r:id="rId49"/>
    <p:sldId id="297" r:id="rId50"/>
    <p:sldId id="303" r:id="rId51"/>
    <p:sldId id="304" r:id="rId52"/>
    <p:sldId id="305" r:id="rId53"/>
    <p:sldId id="300" r:id="rId54"/>
    <p:sldId id="301" r:id="rId55"/>
    <p:sldId id="299" r:id="rId56"/>
    <p:sldId id="307" r:id="rId57"/>
    <p:sldId id="311" r:id="rId58"/>
    <p:sldId id="308" r:id="rId59"/>
    <p:sldId id="310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21" r:id="rId68"/>
    <p:sldId id="319" r:id="rId69"/>
    <p:sldId id="320" r:id="rId70"/>
    <p:sldId id="322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300DBDC-076F-4398-BD32-9FB6D17C5554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05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 smtClean="0"/>
              <a:t>Given the storm wind and pressure fields</a:t>
            </a:r>
            <a:r>
              <a:rPr lang="en-US" b="1" baseline="0" dirty="0" smtClean="0"/>
              <a:t> (which is estimated from the Holland parametric pressure model) we can simulate the surge</a:t>
            </a:r>
            <a:r>
              <a:rPr lang="en-US" baseline="0" dirty="0" smtClean="0"/>
              <a:t>. </a:t>
            </a:r>
            <a:r>
              <a:rPr lang="en-US" dirty="0" smtClean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 smtClean="0"/>
              <a:t>with</a:t>
            </a:r>
            <a:r>
              <a:rPr lang="en-US" dirty="0" smtClean="0"/>
              <a:t> girds of</a:t>
            </a:r>
            <a:r>
              <a:rPr lang="en-US" baseline="0" dirty="0" smtClean="0"/>
              <a:t> </a:t>
            </a:r>
            <a:r>
              <a:rPr lang="en-US" dirty="0" smtClean="0"/>
              <a:t>various resolutions in such a way that the main computational effort is concentrated on the storms that determine the risk. First, we </a:t>
            </a:r>
            <a:r>
              <a:rPr lang="en-US" b="1" dirty="0" smtClean="0"/>
              <a:t>apply</a:t>
            </a:r>
            <a:r>
              <a:rPr lang="en-US" dirty="0" smtClean="0"/>
              <a:t> the SLOSH model, </a:t>
            </a:r>
            <a:r>
              <a:rPr lang="en-US" b="1" dirty="0" smtClean="0"/>
              <a:t>using</a:t>
            </a:r>
            <a:r>
              <a:rPr lang="en-US" dirty="0" smtClean="0"/>
              <a:t> a mesh with resolution of about 1 km around NYC</a:t>
            </a:r>
            <a:r>
              <a:rPr lang="en-US" baseline="0" dirty="0" smtClean="0"/>
              <a:t> to simulate the surges for all storms and </a:t>
            </a:r>
            <a:r>
              <a:rPr lang="en-US" dirty="0" smtClean="0"/>
              <a:t>select the storms that have return periods, in terms of the surge height at the Battery, greater than 10 years.</a:t>
            </a:r>
            <a:r>
              <a:rPr lang="en-US" baseline="0" dirty="0" smtClean="0"/>
              <a:t> </a:t>
            </a:r>
            <a:r>
              <a:rPr lang="en-US" dirty="0" smtClean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511654-4369-45EB-86A2-08ADE9C5ADC8}" type="slidenum">
              <a:rPr lang="en-US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5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A05620CB-912D-431A-AB31-B4E543C68ED8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44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0590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Scenario</a:t>
            </a:r>
            <a:r>
              <a:rPr lang="en-US" baseline="0" dirty="0" smtClean="0"/>
              <a:t> shows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probability storm surge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2070 (with sea level rise and climate changes)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 would flank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Charles River dam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flood areas of the campus with 1-3 feet of peak flood water. 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than overtop the seawall along Memorial Drive, surge water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would propagate stormwater drainage pipes and flood lowest campus elevation areas along Vassar and Albany and Main St.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 that would likely be flooded include many of the same lower elevation areas that are of risk and noted below under probable precipitation-flooding areas.</a:t>
            </a:r>
          </a:p>
          <a:p>
            <a:pPr marL="228600" indent="-228600">
              <a:buAutoNum type="arabicPeriod"/>
            </a:pPr>
            <a:r>
              <a:rPr lang="en-US" dirty="0" smtClean="0"/>
              <a:t>Scenario</a:t>
            </a:r>
            <a:r>
              <a:rPr lang="en-US" baseline="0" dirty="0" smtClean="0"/>
              <a:t> o</a:t>
            </a:r>
            <a:r>
              <a:rPr lang="en-US" dirty="0" smtClean="0"/>
              <a:t>nly accounts for a surge of seawater,</a:t>
            </a:r>
            <a:r>
              <a:rPr lang="en-US" baseline="0" dirty="0" smtClean="0"/>
              <a:t> </a:t>
            </a:r>
            <a:r>
              <a:rPr lang="en-US" dirty="0" smtClean="0"/>
              <a:t>not precipitation</a:t>
            </a:r>
            <a:r>
              <a:rPr lang="en-US" baseline="0" dirty="0" smtClean="0"/>
              <a:t> run-off from Cambridge land.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Surge would likely bring salty water into campus utility and building</a:t>
            </a:r>
            <a:r>
              <a:rPr lang="en-US" baseline="0" dirty="0" smtClean="0"/>
              <a:t> systems.</a:t>
            </a:r>
            <a:endParaRPr lang="en-US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KEY ASSUMPTIONS FOR MODELLING: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MassDOT</a:t>
            </a:r>
            <a:r>
              <a:rPr lang="en-US" baseline="0" dirty="0" smtClean="0"/>
              <a:t>/Central Artery Tunnel Flood Study - https://</a:t>
            </a:r>
            <a:r>
              <a:rPr lang="en-US" baseline="0" dirty="0" err="1" smtClean="0"/>
              <a:t>www.massdot.state.ma.us</a:t>
            </a:r>
            <a:r>
              <a:rPr lang="en-US" baseline="0" dirty="0" smtClean="0"/>
              <a:t>/Portals/8/docs/environmental/</a:t>
            </a:r>
            <a:r>
              <a:rPr lang="en-US" baseline="0" dirty="0" err="1" smtClean="0"/>
              <a:t>SustainabilityEMS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Pilot_Project_Report_MassDOT_FHWA.pdf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40D80-9EB1-814E-9588-7B57D3D4F37E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A7DBC0E-4039-496B-B1BC-21BB046D259F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41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169610-D7EC-40DD-8D68-B4F30F77A664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3504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A0BD9-9622-4AA6-8A1D-E368F5B89C71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3822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57D53C-E5EE-4427-9D05-A003EF1B1412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0129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EBC7D-5E53-40A6-BC97-FDDD36EF9436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0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C67646-D92F-4972-B995-4473F8284971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5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A05620CB-912D-431A-AB31-B4E543C68ED8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35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9306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BA8BB-1C88-4506-9CC3-A349AE0CAA72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424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451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227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179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99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467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50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541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313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6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460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897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523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511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53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102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63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17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709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61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2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379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040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343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101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746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991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101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168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436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8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217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388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372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445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746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633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831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641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11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550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7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0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845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107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911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668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366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681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564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985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265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74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898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186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198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655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642938" y="1771622"/>
            <a:ext cx="9201558" cy="1865126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703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pPr>
            <a:r>
              <a:t>This is an Example of a Title </a:t>
            </a:r>
            <a:br/>
            <a:r>
              <a:t>That Runs on Two Lines</a:t>
            </a:r>
          </a:p>
        </p:txBody>
      </p:sp>
      <p:pic>
        <p:nvPicPr>
          <p:cNvPr id="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74" y="351160"/>
            <a:ext cx="295572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-6340" y="173"/>
            <a:ext cx="9144000" cy="109609"/>
          </a:xfrm>
          <a:prstGeom prst="rect">
            <a:avLst/>
          </a:prstGeom>
          <a:solidFill>
            <a:srgbClr val="2E34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1687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sz="quarter" idx="14"/>
          </p:nvPr>
        </p:nvSpPr>
        <p:spPr>
          <a:xfrm>
            <a:off x="738649" y="3156506"/>
            <a:ext cx="1025496" cy="1"/>
          </a:xfrm>
          <a:prstGeom prst="line">
            <a:avLst/>
          </a:prstGeom>
          <a:ln w="88900">
            <a:solidFill>
              <a:srgbClr val="00AEEF"/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2400"/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5"/>
          </p:nvPr>
        </p:nvSpPr>
        <p:spPr>
          <a:xfrm>
            <a:off x="669911" y="3996036"/>
            <a:ext cx="5204384" cy="12741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Presented by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Julie Newman Ph.D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6"/>
          </p:nvPr>
        </p:nvSpPr>
        <p:spPr>
          <a:xfrm>
            <a:off x="642938" y="5027720"/>
            <a:ext cx="5040804" cy="1089529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2109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30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Director, Office of Sustainability and Lecturer, </a:t>
            </a:r>
            <a:br/>
            <a:r>
              <a:t>MIT Department of Urban Studies and Planning</a:t>
            </a:r>
            <a:br/>
            <a:r>
              <a:t>Massachusetts Institute of Technology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7305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6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96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89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22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5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0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5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44831-548C-4C43-8EBF-6D42E67005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E52CF-BFC7-4A20-9025-FB9495374C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41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6753-04BE-4E21-9276-31B877F124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56CE-A59D-47B7-AB85-E7801F3EA4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42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E604C-88B9-4F6F-8C33-6C899BD9CE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E55B1-85B1-4A09-9D6C-F72F3624E5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34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2B4AF-F48A-4BB0-8EC5-80E417F9B7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6F869-1F8B-4D23-9898-97B72A8A55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7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8B7AE-E4BC-4E14-A2A3-3D89F3545C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033E3-9240-4A32-8A4F-5236314349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0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D898F-197B-46F8-8ED0-DEB6AEC845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A2232-8287-4082-9D90-D67A4AA4D8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58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52513-18AF-4773-8695-0B2EEDE20B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7D02-AA83-40B3-8EA9-79F7B6FBF1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03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58AF5-E919-42BF-A78C-E745DB2E1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6EF60-FEB5-4358-A6C7-74E06A7E69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5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2BED0-CE82-454F-A8C3-9352E5E2F8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5FAE3-A581-4149-97B5-D058D5D416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46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3763C-EA35-439D-AD10-6773E91E26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E6495-8BFB-4153-AED0-6E52BBB837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9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055A7-1592-4784-B2F0-5E175E027D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2ACD9-7138-42E9-A33C-1CA5CB4B9E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55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9BABF-F942-45AC-A6B0-B4B9C9460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21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32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E00D-AF74-4DE5-8A90-E41DF9C28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9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D338-22FF-4FDA-8126-72CB80507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432D-7CE9-459A-8769-970CDD2BD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03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9128-15AB-47C4-BE7E-088BB34FF6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90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5B6EA-DB43-491A-8FD2-6AC73C285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65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19EF-2E68-43D6-A3CF-D1DB9486C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97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D41F-C82A-4C88-AF97-03F167DB0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55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019E-1BEE-47F8-86E1-AEEB45663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6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A880-D1CA-44D4-8E4F-84FF75CDCD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14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3863-092D-452E-8948-2A456B322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6C5C5-C8EF-426E-805C-04F6D8B6F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03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261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355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42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00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051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819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27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21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5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412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397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91028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057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93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452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714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68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929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3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139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279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69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391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664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E00D-AF74-4DE5-8A90-E41DF9C28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214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D338-22FF-4FDA-8126-72CB80507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106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432D-7CE9-459A-8769-970CDD2BD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084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9128-15AB-47C4-BE7E-088BB34FF6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710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5B6EA-DB43-491A-8FD2-6AC73C285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4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19EF-2E68-43D6-A3CF-D1DB9486C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104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D41F-C82A-4C88-AF97-03F167DB0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15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019E-1BEE-47F8-86E1-AEEB45663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733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A880-D1CA-44D4-8E4F-84FF75CDCD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39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3863-092D-452E-8948-2A456B322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871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6C5C5-C8EF-426E-805C-04F6D8B6F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762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099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128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054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1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2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6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8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8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062CD2-B6B3-4E15-BBAC-E24493B519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E284F0-E76D-4C8B-843E-78A171735F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D804B-2CD5-4547-8FD0-F6FCEC6CFCD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8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9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7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D804B-2CD5-4547-8FD0-F6FCEC6CFCD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3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0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tp://texmex.mit.edu/pub/emanuel/PAPERS/Emanuel_Sobel_2013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2.wmf"/><Relationship Id="rId4" Type="http://schemas.openxmlformats.org/officeDocument/2006/relationships/image" Target="../media/image1.png"/><Relationship Id="rId9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2"/>
          <p:cNvPicPr>
            <a:picLocks noChangeAspect="1" noChangeArrowheads="1"/>
          </p:cNvPicPr>
          <p:nvPr/>
        </p:nvPicPr>
        <p:blipFill>
          <a:blip r:embed="rId3" cstate="print"/>
          <a:srcRect l="12819" t="7295" r="40565" b="330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66800" y="685800"/>
            <a:ext cx="7772400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4800" b="1" dirty="0" smtClean="0">
                <a:solidFill>
                  <a:srgbClr val="FFFF00"/>
                </a:solidFill>
              </a:rPr>
              <a:t>What do Hurricanes Harvey and Irma Portend?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EAPS and Lorenz Center, MIT</a:t>
            </a:r>
          </a:p>
        </p:txBody>
      </p:sp>
    </p:spTree>
    <p:extLst>
      <p:ext uri="{BB962C8B-B14F-4D97-AF65-F5344CB8AC3E}">
        <p14:creationId xmlns:p14="http://schemas.microsoft.com/office/powerpoint/2010/main" val="1198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75" y="86727"/>
            <a:ext cx="5776968" cy="6100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663" y="2950617"/>
            <a:ext cx="2915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Time series of the latitudes at which tropical cyclones reach maximum intensity.</a:t>
            </a:r>
          </a:p>
          <a:p>
            <a:endParaRPr lang="en-US" dirty="0">
              <a:solidFill>
                <a:prstClr val="black"/>
              </a:solidFill>
              <a:cs typeface="Arial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From </a:t>
            </a:r>
            <a:r>
              <a:rPr lang="en-US" i="1" dirty="0" err="1" smtClean="0">
                <a:solidFill>
                  <a:prstClr val="black"/>
                </a:solidFill>
                <a:cs typeface="Arial" charset="0"/>
              </a:rPr>
              <a:t>Kossin</a:t>
            </a:r>
            <a:r>
              <a:rPr lang="en-US" i="1" dirty="0" smtClean="0">
                <a:solidFill>
                  <a:prstClr val="black"/>
                </a:solidFill>
                <a:cs typeface="Arial" charset="0"/>
              </a:rPr>
              <a:t> et al. (2014)</a:t>
            </a:r>
            <a:endParaRPr lang="en-US" i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3280" y="365760"/>
            <a:ext cx="309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Hurricanes are reaching peak intensity at higher latitudes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9" y="6310480"/>
            <a:ext cx="4065741" cy="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14" y="925706"/>
            <a:ext cx="6560748" cy="5762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226" y="198407"/>
            <a:ext cx="80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Sea Surface Scatterometry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4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76" y="170537"/>
            <a:ext cx="7675594" cy="5971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298" y="6142007"/>
            <a:ext cx="5210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Instrument not yet calibrated for V &gt; 35 m/s …readings above capped at that value.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05577" y="6236898"/>
            <a:ext cx="269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Courtesy Chris </a:t>
            </a:r>
            <a:r>
              <a:rPr lang="en-US" sz="1600" dirty="0" err="1" smtClean="0">
                <a:solidFill>
                  <a:srgbClr val="0000FF"/>
                </a:solidFill>
              </a:rPr>
              <a:t>Ruf</a:t>
            </a:r>
            <a:r>
              <a:rPr lang="en-US" sz="1600" dirty="0" smtClean="0">
                <a:solidFill>
                  <a:srgbClr val="0000FF"/>
                </a:solidFill>
              </a:rPr>
              <a:t>, U. Michigan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95" y="155276"/>
            <a:ext cx="8212690" cy="5796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223" y="6124755"/>
            <a:ext cx="763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Flood inundation signal. Courtesy Chris </a:t>
            </a:r>
            <a:r>
              <a:rPr lang="en-US" dirty="0" err="1" smtClean="0">
                <a:solidFill>
                  <a:srgbClr val="0000FF"/>
                </a:solidFill>
              </a:rPr>
              <a:t>Ruf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spect="1" noChangeArrowheads="1"/>
          </p:cNvSpPr>
          <p:nvPr/>
        </p:nvSpPr>
        <p:spPr bwMode="auto">
          <a:xfrm>
            <a:off x="365125" y="4757738"/>
            <a:ext cx="7939088" cy="1549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891" name="Freeform 3"/>
          <p:cNvSpPr>
            <a:spLocks noChangeAspect="1"/>
          </p:cNvSpPr>
          <p:nvPr/>
        </p:nvSpPr>
        <p:spPr bwMode="auto">
          <a:xfrm>
            <a:off x="433388" y="4675188"/>
            <a:ext cx="5024437" cy="1636712"/>
          </a:xfrm>
          <a:custGeom>
            <a:avLst/>
            <a:gdLst>
              <a:gd name="T0" fmla="*/ 2147483647 w 3165"/>
              <a:gd name="T1" fmla="*/ 0 h 1031"/>
              <a:gd name="T2" fmla="*/ 2147483647 w 3165"/>
              <a:gd name="T3" fmla="*/ 2147483647 h 1031"/>
              <a:gd name="T4" fmla="*/ 2147483647 w 3165"/>
              <a:gd name="T5" fmla="*/ 2147483647 h 1031"/>
              <a:gd name="T6" fmla="*/ 2147483647 w 3165"/>
              <a:gd name="T7" fmla="*/ 2147483647 h 1031"/>
              <a:gd name="T8" fmla="*/ 2147483647 w 3165"/>
              <a:gd name="T9" fmla="*/ 2147483647 h 1031"/>
              <a:gd name="T10" fmla="*/ 0 w 3165"/>
              <a:gd name="T11" fmla="*/ 2147483647 h 1031"/>
              <a:gd name="T12" fmla="*/ 2147483647 w 3165"/>
              <a:gd name="T13" fmla="*/ 0 h 10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65"/>
              <a:gd name="T22" fmla="*/ 0 h 1031"/>
              <a:gd name="T23" fmla="*/ 3165 w 3165"/>
              <a:gd name="T24" fmla="*/ 1031 h 10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65" h="1031">
                <a:moveTo>
                  <a:pt x="1137" y="0"/>
                </a:moveTo>
                <a:lnTo>
                  <a:pt x="2709" y="40"/>
                </a:lnTo>
                <a:lnTo>
                  <a:pt x="2893" y="72"/>
                </a:lnTo>
                <a:lnTo>
                  <a:pt x="3165" y="160"/>
                </a:lnTo>
                <a:lnTo>
                  <a:pt x="2063" y="1031"/>
                </a:lnTo>
                <a:lnTo>
                  <a:pt x="0" y="1028"/>
                </a:lnTo>
                <a:lnTo>
                  <a:pt x="1137" y="0"/>
                </a:lnTo>
              </a:path>
            </a:pathLst>
          </a:custGeom>
          <a:solidFill>
            <a:schemeClr val="tx2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892" name="Freeform 4"/>
          <p:cNvSpPr>
            <a:spLocks noChangeAspect="1"/>
          </p:cNvSpPr>
          <p:nvPr/>
        </p:nvSpPr>
        <p:spPr bwMode="auto">
          <a:xfrm>
            <a:off x="3241675" y="4787900"/>
            <a:ext cx="4975225" cy="1524000"/>
          </a:xfrm>
          <a:custGeom>
            <a:avLst/>
            <a:gdLst>
              <a:gd name="T0" fmla="*/ 2147483647 w 3134"/>
              <a:gd name="T1" fmla="*/ 2147483647 h 960"/>
              <a:gd name="T2" fmla="*/ 2147483647 w 3134"/>
              <a:gd name="T3" fmla="*/ 2147483647 h 960"/>
              <a:gd name="T4" fmla="*/ 2147483647 w 3134"/>
              <a:gd name="T5" fmla="*/ 0 h 960"/>
              <a:gd name="T6" fmla="*/ 2147483647 w 3134"/>
              <a:gd name="T7" fmla="*/ 2147483647 h 960"/>
              <a:gd name="T8" fmla="*/ 0 w 3134"/>
              <a:gd name="T9" fmla="*/ 2147483647 h 960"/>
              <a:gd name="T10" fmla="*/ 2147483647 w 3134"/>
              <a:gd name="T11" fmla="*/ 2147483647 h 9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34"/>
              <a:gd name="T19" fmla="*/ 0 h 960"/>
              <a:gd name="T20" fmla="*/ 3134 w 3134"/>
              <a:gd name="T21" fmla="*/ 960 h 9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34" h="960">
                <a:moveTo>
                  <a:pt x="1252" y="45"/>
                </a:moveTo>
                <a:lnTo>
                  <a:pt x="2166" y="160"/>
                </a:lnTo>
                <a:lnTo>
                  <a:pt x="3134" y="0"/>
                </a:lnTo>
                <a:lnTo>
                  <a:pt x="2966" y="960"/>
                </a:lnTo>
                <a:lnTo>
                  <a:pt x="0" y="957"/>
                </a:lnTo>
                <a:lnTo>
                  <a:pt x="1252" y="45"/>
                </a:lnTo>
                <a:close/>
              </a:path>
            </a:pathLst>
          </a:cu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893" name="Freeform 5"/>
          <p:cNvSpPr>
            <a:spLocks/>
          </p:cNvSpPr>
          <p:nvPr/>
        </p:nvSpPr>
        <p:spPr bwMode="auto">
          <a:xfrm>
            <a:off x="6013450" y="4708525"/>
            <a:ext cx="2225675" cy="1603375"/>
          </a:xfrm>
          <a:custGeom>
            <a:avLst/>
            <a:gdLst>
              <a:gd name="T0" fmla="*/ 2147483647 w 1402"/>
              <a:gd name="T1" fmla="*/ 2147483647 h 1010"/>
              <a:gd name="T2" fmla="*/ 2147483647 w 1402"/>
              <a:gd name="T3" fmla="*/ 2147483647 h 1010"/>
              <a:gd name="T4" fmla="*/ 2147483647 w 1402"/>
              <a:gd name="T5" fmla="*/ 2147483647 h 1010"/>
              <a:gd name="T6" fmla="*/ 2147483647 w 1402"/>
              <a:gd name="T7" fmla="*/ 2147483647 h 1010"/>
              <a:gd name="T8" fmla="*/ 2147483647 w 1402"/>
              <a:gd name="T9" fmla="*/ 2147483647 h 1010"/>
              <a:gd name="T10" fmla="*/ 2147483647 w 1402"/>
              <a:gd name="T11" fmla="*/ 2147483647 h 1010"/>
              <a:gd name="T12" fmla="*/ 0 w 1402"/>
              <a:gd name="T13" fmla="*/ 2147483647 h 1010"/>
              <a:gd name="T14" fmla="*/ 2147483647 w 1402"/>
              <a:gd name="T15" fmla="*/ 2147483647 h 1010"/>
              <a:gd name="T16" fmla="*/ 2147483647 w 1402"/>
              <a:gd name="T17" fmla="*/ 2147483647 h 1010"/>
              <a:gd name="T18" fmla="*/ 2147483647 w 1402"/>
              <a:gd name="T19" fmla="*/ 2147483647 h 1010"/>
              <a:gd name="T20" fmla="*/ 2147483647 w 1402"/>
              <a:gd name="T21" fmla="*/ 0 h 1010"/>
              <a:gd name="T22" fmla="*/ 2147483647 w 1402"/>
              <a:gd name="T23" fmla="*/ 2147483647 h 1010"/>
              <a:gd name="T24" fmla="*/ 2147483647 w 1402"/>
              <a:gd name="T25" fmla="*/ 2147483647 h 10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02"/>
              <a:gd name="T40" fmla="*/ 0 h 1010"/>
              <a:gd name="T41" fmla="*/ 1402 w 1402"/>
              <a:gd name="T42" fmla="*/ 1010 h 10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02" h="1010">
                <a:moveTo>
                  <a:pt x="1258" y="18"/>
                </a:moveTo>
                <a:lnTo>
                  <a:pt x="1236" y="22"/>
                </a:lnTo>
                <a:lnTo>
                  <a:pt x="1170" y="60"/>
                </a:lnTo>
                <a:lnTo>
                  <a:pt x="788" y="374"/>
                </a:lnTo>
                <a:lnTo>
                  <a:pt x="366" y="704"/>
                </a:lnTo>
                <a:lnTo>
                  <a:pt x="80" y="936"/>
                </a:lnTo>
                <a:lnTo>
                  <a:pt x="0" y="1010"/>
                </a:lnTo>
                <a:lnTo>
                  <a:pt x="208" y="1010"/>
                </a:lnTo>
                <a:lnTo>
                  <a:pt x="982" y="402"/>
                </a:lnTo>
                <a:lnTo>
                  <a:pt x="1208" y="204"/>
                </a:lnTo>
                <a:lnTo>
                  <a:pt x="1402" y="0"/>
                </a:lnTo>
                <a:lnTo>
                  <a:pt x="1282" y="14"/>
                </a:lnTo>
                <a:lnTo>
                  <a:pt x="1216" y="28"/>
                </a:ln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894" name="Rectangle 6"/>
          <p:cNvSpPr>
            <a:spLocks noChangeAspect="1" noChangeArrowheads="1"/>
          </p:cNvSpPr>
          <p:nvPr/>
        </p:nvSpPr>
        <p:spPr bwMode="auto">
          <a:xfrm>
            <a:off x="403225" y="1506538"/>
            <a:ext cx="8078788" cy="1549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895" name="Freeform 7"/>
          <p:cNvSpPr>
            <a:spLocks noChangeAspect="1"/>
          </p:cNvSpPr>
          <p:nvPr/>
        </p:nvSpPr>
        <p:spPr bwMode="auto">
          <a:xfrm>
            <a:off x="471488" y="1423988"/>
            <a:ext cx="5024437" cy="1631950"/>
          </a:xfrm>
          <a:custGeom>
            <a:avLst/>
            <a:gdLst>
              <a:gd name="T0" fmla="*/ 2147483647 w 3165"/>
              <a:gd name="T1" fmla="*/ 0 h 1028"/>
              <a:gd name="T2" fmla="*/ 2147483647 w 3165"/>
              <a:gd name="T3" fmla="*/ 2147483647 h 1028"/>
              <a:gd name="T4" fmla="*/ 2147483647 w 3165"/>
              <a:gd name="T5" fmla="*/ 2147483647 h 1028"/>
              <a:gd name="T6" fmla="*/ 2147483647 w 3165"/>
              <a:gd name="T7" fmla="*/ 2147483647 h 1028"/>
              <a:gd name="T8" fmla="*/ 2147483647 w 3165"/>
              <a:gd name="T9" fmla="*/ 2147483647 h 1028"/>
              <a:gd name="T10" fmla="*/ 0 w 3165"/>
              <a:gd name="T11" fmla="*/ 2147483647 h 1028"/>
              <a:gd name="T12" fmla="*/ 2147483647 w 3165"/>
              <a:gd name="T13" fmla="*/ 0 h 10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65"/>
              <a:gd name="T22" fmla="*/ 0 h 1028"/>
              <a:gd name="T23" fmla="*/ 3165 w 3165"/>
              <a:gd name="T24" fmla="*/ 1028 h 10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65" h="1028">
                <a:moveTo>
                  <a:pt x="1137" y="0"/>
                </a:moveTo>
                <a:lnTo>
                  <a:pt x="2709" y="40"/>
                </a:lnTo>
                <a:lnTo>
                  <a:pt x="2893" y="72"/>
                </a:lnTo>
                <a:lnTo>
                  <a:pt x="3165" y="160"/>
                </a:lnTo>
                <a:lnTo>
                  <a:pt x="2290" y="1028"/>
                </a:lnTo>
                <a:lnTo>
                  <a:pt x="0" y="1028"/>
                </a:lnTo>
                <a:lnTo>
                  <a:pt x="1137" y="0"/>
                </a:lnTo>
              </a:path>
            </a:pathLst>
          </a:custGeom>
          <a:solidFill>
            <a:schemeClr val="tx2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896" name="Freeform 8"/>
          <p:cNvSpPr>
            <a:spLocks noChangeAspect="1"/>
          </p:cNvSpPr>
          <p:nvPr/>
        </p:nvSpPr>
        <p:spPr bwMode="auto">
          <a:xfrm>
            <a:off x="3279775" y="1536700"/>
            <a:ext cx="4975225" cy="1524000"/>
          </a:xfrm>
          <a:custGeom>
            <a:avLst/>
            <a:gdLst>
              <a:gd name="T0" fmla="*/ 2147483647 w 3134"/>
              <a:gd name="T1" fmla="*/ 2147483647 h 960"/>
              <a:gd name="T2" fmla="*/ 2147483647 w 3134"/>
              <a:gd name="T3" fmla="*/ 2147483647 h 960"/>
              <a:gd name="T4" fmla="*/ 2147483647 w 3134"/>
              <a:gd name="T5" fmla="*/ 0 h 960"/>
              <a:gd name="T6" fmla="*/ 2147483647 w 3134"/>
              <a:gd name="T7" fmla="*/ 2147483647 h 960"/>
              <a:gd name="T8" fmla="*/ 0 w 3134"/>
              <a:gd name="T9" fmla="*/ 2147483647 h 960"/>
              <a:gd name="T10" fmla="*/ 2147483647 w 3134"/>
              <a:gd name="T11" fmla="*/ 2147483647 h 9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34"/>
              <a:gd name="T19" fmla="*/ 0 h 960"/>
              <a:gd name="T20" fmla="*/ 3134 w 3134"/>
              <a:gd name="T21" fmla="*/ 960 h 9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34" h="960">
                <a:moveTo>
                  <a:pt x="1252" y="45"/>
                </a:moveTo>
                <a:lnTo>
                  <a:pt x="2166" y="160"/>
                </a:lnTo>
                <a:lnTo>
                  <a:pt x="3134" y="0"/>
                </a:lnTo>
                <a:lnTo>
                  <a:pt x="2966" y="960"/>
                </a:lnTo>
                <a:lnTo>
                  <a:pt x="0" y="957"/>
                </a:lnTo>
                <a:lnTo>
                  <a:pt x="1252" y="45"/>
                </a:lnTo>
                <a:close/>
              </a:path>
            </a:pathLst>
          </a:cu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897" name="Text Box 9"/>
          <p:cNvSpPr txBox="1">
            <a:spLocks noChangeAspect="1" noChangeArrowheads="1"/>
          </p:cNvSpPr>
          <p:nvPr/>
        </p:nvSpPr>
        <p:spPr bwMode="auto">
          <a:xfrm>
            <a:off x="1658938" y="401638"/>
            <a:ext cx="1250950" cy="30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defTabSz="10191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b="1">
                <a:solidFill>
                  <a:prstClr val="black"/>
                </a:solidFill>
                <a:latin typeface="Arial" charset="0"/>
                <a:cs typeface="Arial" charset="0"/>
              </a:rPr>
              <a:t>barrier beach</a:t>
            </a:r>
          </a:p>
        </p:txBody>
      </p:sp>
      <p:sp>
        <p:nvSpPr>
          <p:cNvPr id="37898" name="Freeform 10" descr="25%"/>
          <p:cNvSpPr>
            <a:spLocks noChangeAspect="1"/>
          </p:cNvSpPr>
          <p:nvPr/>
        </p:nvSpPr>
        <p:spPr bwMode="auto">
          <a:xfrm>
            <a:off x="406400" y="1428750"/>
            <a:ext cx="5800725" cy="1628775"/>
          </a:xfrm>
          <a:custGeom>
            <a:avLst/>
            <a:gdLst>
              <a:gd name="T0" fmla="*/ 2147483647 w 3654"/>
              <a:gd name="T1" fmla="*/ 2147483647 h 1026"/>
              <a:gd name="T2" fmla="*/ 2147483647 w 3654"/>
              <a:gd name="T3" fmla="*/ 2147483647 h 1026"/>
              <a:gd name="T4" fmla="*/ 2147483647 w 3654"/>
              <a:gd name="T5" fmla="*/ 0 h 1026"/>
              <a:gd name="T6" fmla="*/ 2147483647 w 3654"/>
              <a:gd name="T7" fmla="*/ 2147483647 h 1026"/>
              <a:gd name="T8" fmla="*/ 2147483647 w 3654"/>
              <a:gd name="T9" fmla="*/ 2147483647 h 1026"/>
              <a:gd name="T10" fmla="*/ 2147483647 w 3654"/>
              <a:gd name="T11" fmla="*/ 2147483647 h 1026"/>
              <a:gd name="T12" fmla="*/ 2147483647 w 3654"/>
              <a:gd name="T13" fmla="*/ 2147483647 h 1026"/>
              <a:gd name="T14" fmla="*/ 2147483647 w 3654"/>
              <a:gd name="T15" fmla="*/ 2147483647 h 1026"/>
              <a:gd name="T16" fmla="*/ 2147483647 w 3654"/>
              <a:gd name="T17" fmla="*/ 2147483647 h 1026"/>
              <a:gd name="T18" fmla="*/ 2147483647 w 3654"/>
              <a:gd name="T19" fmla="*/ 2147483647 h 1026"/>
              <a:gd name="T20" fmla="*/ 2147483647 w 3654"/>
              <a:gd name="T21" fmla="*/ 2147483647 h 1026"/>
              <a:gd name="T22" fmla="*/ 2147483647 w 3654"/>
              <a:gd name="T23" fmla="*/ 2147483647 h 1026"/>
              <a:gd name="T24" fmla="*/ 2147483647 w 3654"/>
              <a:gd name="T25" fmla="*/ 2147483647 h 1026"/>
              <a:gd name="T26" fmla="*/ 2147483647 w 3654"/>
              <a:gd name="T27" fmla="*/ 2147483647 h 1026"/>
              <a:gd name="T28" fmla="*/ 2147483647 w 3654"/>
              <a:gd name="T29" fmla="*/ 2147483647 h 1026"/>
              <a:gd name="T30" fmla="*/ 2147483647 w 3654"/>
              <a:gd name="T31" fmla="*/ 2147483647 h 1026"/>
              <a:gd name="T32" fmla="*/ 2147483647 w 3654"/>
              <a:gd name="T33" fmla="*/ 2147483647 h 1026"/>
              <a:gd name="T34" fmla="*/ 2147483647 w 3654"/>
              <a:gd name="T35" fmla="*/ 2147483647 h 1026"/>
              <a:gd name="T36" fmla="*/ 2147483647 w 3654"/>
              <a:gd name="T37" fmla="*/ 2147483647 h 1026"/>
              <a:gd name="T38" fmla="*/ 2147483647 w 3654"/>
              <a:gd name="T39" fmla="*/ 2147483647 h 1026"/>
              <a:gd name="T40" fmla="*/ 2147483647 w 3654"/>
              <a:gd name="T41" fmla="*/ 2147483647 h 1026"/>
              <a:gd name="T42" fmla="*/ 2147483647 w 3654"/>
              <a:gd name="T43" fmla="*/ 2147483647 h 1026"/>
              <a:gd name="T44" fmla="*/ 2147483647 w 3654"/>
              <a:gd name="T45" fmla="*/ 2147483647 h 1026"/>
              <a:gd name="T46" fmla="*/ 2147483647 w 3654"/>
              <a:gd name="T47" fmla="*/ 2147483647 h 1026"/>
              <a:gd name="T48" fmla="*/ 2147483647 w 3654"/>
              <a:gd name="T49" fmla="*/ 2147483647 h 1026"/>
              <a:gd name="T50" fmla="*/ 2147483647 w 3654"/>
              <a:gd name="T51" fmla="*/ 2147483647 h 1026"/>
              <a:gd name="T52" fmla="*/ 2147483647 w 3654"/>
              <a:gd name="T53" fmla="*/ 2147483647 h 1026"/>
              <a:gd name="T54" fmla="*/ 2147483647 w 3654"/>
              <a:gd name="T55" fmla="*/ 2147483647 h 1026"/>
              <a:gd name="T56" fmla="*/ 2147483647 w 3654"/>
              <a:gd name="T57" fmla="*/ 2147483647 h 1026"/>
              <a:gd name="T58" fmla="*/ 2147483647 w 3654"/>
              <a:gd name="T59" fmla="*/ 2147483647 h 1026"/>
              <a:gd name="T60" fmla="*/ 2147483647 w 3654"/>
              <a:gd name="T61" fmla="*/ 2147483647 h 1026"/>
              <a:gd name="T62" fmla="*/ 2147483647 w 3654"/>
              <a:gd name="T63" fmla="*/ 2147483647 h 1026"/>
              <a:gd name="T64" fmla="*/ 2147483647 w 3654"/>
              <a:gd name="T65" fmla="*/ 2147483647 h 1026"/>
              <a:gd name="T66" fmla="*/ 2147483647 w 3654"/>
              <a:gd name="T67" fmla="*/ 2147483647 h 1026"/>
              <a:gd name="T68" fmla="*/ 2147483647 w 3654"/>
              <a:gd name="T69" fmla="*/ 2147483647 h 1026"/>
              <a:gd name="T70" fmla="*/ 2147483647 w 3654"/>
              <a:gd name="T71" fmla="*/ 2147483647 h 1026"/>
              <a:gd name="T72" fmla="*/ 2147483647 w 3654"/>
              <a:gd name="T73" fmla="*/ 2147483647 h 1026"/>
              <a:gd name="T74" fmla="*/ 2147483647 w 3654"/>
              <a:gd name="T75" fmla="*/ 2147483647 h 1026"/>
              <a:gd name="T76" fmla="*/ 2147483647 w 3654"/>
              <a:gd name="T77" fmla="*/ 2147483647 h 1026"/>
              <a:gd name="T78" fmla="*/ 2147483647 w 3654"/>
              <a:gd name="T79" fmla="*/ 2147483647 h 1026"/>
              <a:gd name="T80" fmla="*/ 2147483647 w 3654"/>
              <a:gd name="T81" fmla="*/ 2147483647 h 1026"/>
              <a:gd name="T82" fmla="*/ 2147483647 w 3654"/>
              <a:gd name="T83" fmla="*/ 2147483647 h 1026"/>
              <a:gd name="T84" fmla="*/ 2147483647 w 3654"/>
              <a:gd name="T85" fmla="*/ 2147483647 h 1026"/>
              <a:gd name="T86" fmla="*/ 2147483647 w 3654"/>
              <a:gd name="T87" fmla="*/ 2147483647 h 1026"/>
              <a:gd name="T88" fmla="*/ 2147483647 w 3654"/>
              <a:gd name="T89" fmla="*/ 2147483647 h 1026"/>
              <a:gd name="T90" fmla="*/ 0 w 3654"/>
              <a:gd name="T91" fmla="*/ 2147483647 h 1026"/>
              <a:gd name="T92" fmla="*/ 2147483647 w 3654"/>
              <a:gd name="T93" fmla="*/ 2147483647 h 10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654"/>
              <a:gd name="T142" fmla="*/ 0 h 1026"/>
              <a:gd name="T143" fmla="*/ 3654 w 3654"/>
              <a:gd name="T144" fmla="*/ 1026 h 102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654" h="1026">
                <a:moveTo>
                  <a:pt x="2" y="621"/>
                </a:moveTo>
                <a:lnTo>
                  <a:pt x="710" y="21"/>
                </a:lnTo>
                <a:lnTo>
                  <a:pt x="1186" y="0"/>
                </a:lnTo>
                <a:lnTo>
                  <a:pt x="2032" y="108"/>
                </a:lnTo>
                <a:lnTo>
                  <a:pt x="1233" y="72"/>
                </a:lnTo>
                <a:lnTo>
                  <a:pt x="2105" y="157"/>
                </a:lnTo>
                <a:lnTo>
                  <a:pt x="1252" y="127"/>
                </a:lnTo>
                <a:lnTo>
                  <a:pt x="1394" y="156"/>
                </a:lnTo>
                <a:lnTo>
                  <a:pt x="1241" y="153"/>
                </a:lnTo>
                <a:lnTo>
                  <a:pt x="2618" y="267"/>
                </a:lnTo>
                <a:lnTo>
                  <a:pt x="3654" y="406"/>
                </a:lnTo>
                <a:lnTo>
                  <a:pt x="2582" y="309"/>
                </a:lnTo>
                <a:lnTo>
                  <a:pt x="1094" y="229"/>
                </a:lnTo>
                <a:lnTo>
                  <a:pt x="1259" y="252"/>
                </a:lnTo>
                <a:lnTo>
                  <a:pt x="1062" y="252"/>
                </a:lnTo>
                <a:lnTo>
                  <a:pt x="2348" y="375"/>
                </a:lnTo>
                <a:lnTo>
                  <a:pt x="976" y="330"/>
                </a:lnTo>
                <a:lnTo>
                  <a:pt x="1189" y="359"/>
                </a:lnTo>
                <a:lnTo>
                  <a:pt x="945" y="359"/>
                </a:lnTo>
                <a:lnTo>
                  <a:pt x="1764" y="451"/>
                </a:lnTo>
                <a:lnTo>
                  <a:pt x="951" y="418"/>
                </a:lnTo>
                <a:lnTo>
                  <a:pt x="1277" y="456"/>
                </a:lnTo>
                <a:lnTo>
                  <a:pt x="1004" y="447"/>
                </a:lnTo>
                <a:lnTo>
                  <a:pt x="2113" y="548"/>
                </a:lnTo>
                <a:lnTo>
                  <a:pt x="2868" y="653"/>
                </a:lnTo>
                <a:lnTo>
                  <a:pt x="2135" y="593"/>
                </a:lnTo>
                <a:lnTo>
                  <a:pt x="2120" y="593"/>
                </a:lnTo>
                <a:lnTo>
                  <a:pt x="778" y="539"/>
                </a:lnTo>
                <a:lnTo>
                  <a:pt x="1062" y="578"/>
                </a:lnTo>
                <a:lnTo>
                  <a:pt x="767" y="582"/>
                </a:lnTo>
                <a:lnTo>
                  <a:pt x="880" y="617"/>
                </a:lnTo>
                <a:lnTo>
                  <a:pt x="698" y="617"/>
                </a:lnTo>
                <a:lnTo>
                  <a:pt x="1110" y="706"/>
                </a:lnTo>
                <a:lnTo>
                  <a:pt x="512" y="681"/>
                </a:lnTo>
                <a:lnTo>
                  <a:pt x="1503" y="797"/>
                </a:lnTo>
                <a:lnTo>
                  <a:pt x="552" y="748"/>
                </a:lnTo>
                <a:lnTo>
                  <a:pt x="924" y="805"/>
                </a:lnTo>
                <a:lnTo>
                  <a:pt x="482" y="807"/>
                </a:lnTo>
                <a:lnTo>
                  <a:pt x="1821" y="862"/>
                </a:lnTo>
                <a:lnTo>
                  <a:pt x="2630" y="969"/>
                </a:lnTo>
                <a:lnTo>
                  <a:pt x="1761" y="900"/>
                </a:lnTo>
                <a:lnTo>
                  <a:pt x="272" y="867"/>
                </a:lnTo>
                <a:lnTo>
                  <a:pt x="1112" y="975"/>
                </a:lnTo>
                <a:lnTo>
                  <a:pt x="134" y="951"/>
                </a:lnTo>
                <a:lnTo>
                  <a:pt x="452" y="1017"/>
                </a:lnTo>
                <a:lnTo>
                  <a:pt x="0" y="1026"/>
                </a:lnTo>
                <a:lnTo>
                  <a:pt x="2" y="621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-385665">
            <a:off x="4157663" y="1417638"/>
            <a:ext cx="200025" cy="65087"/>
            <a:chOff x="3134" y="1124"/>
            <a:chExt cx="264" cy="58"/>
          </a:xfrm>
        </p:grpSpPr>
        <p:sp>
          <p:nvSpPr>
            <p:cNvPr id="38574" name="Arc 12"/>
            <p:cNvSpPr>
              <a:spLocks/>
            </p:cNvSpPr>
            <p:nvPr/>
          </p:nvSpPr>
          <p:spPr bwMode="auto">
            <a:xfrm rot="120000">
              <a:off x="3187" y="1126"/>
              <a:ext cx="105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75" name="Arc 13"/>
            <p:cNvSpPr>
              <a:spLocks/>
            </p:cNvSpPr>
            <p:nvPr/>
          </p:nvSpPr>
          <p:spPr bwMode="auto">
            <a:xfrm rot="120000">
              <a:off x="3134" y="1124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76" name="Arc 14"/>
            <p:cNvSpPr>
              <a:spLocks/>
            </p:cNvSpPr>
            <p:nvPr/>
          </p:nvSpPr>
          <p:spPr bwMode="auto">
            <a:xfrm rot="120000">
              <a:off x="3241" y="1129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-385665">
            <a:off x="4371975" y="1422400"/>
            <a:ext cx="196850" cy="65088"/>
            <a:chOff x="3416" y="1144"/>
            <a:chExt cx="262" cy="57"/>
          </a:xfrm>
        </p:grpSpPr>
        <p:sp>
          <p:nvSpPr>
            <p:cNvPr id="38571" name="Arc 16"/>
            <p:cNvSpPr>
              <a:spLocks/>
            </p:cNvSpPr>
            <p:nvPr/>
          </p:nvSpPr>
          <p:spPr bwMode="auto">
            <a:xfrm rot="120000">
              <a:off x="3470" y="1145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72" name="Arc 17"/>
            <p:cNvSpPr>
              <a:spLocks/>
            </p:cNvSpPr>
            <p:nvPr/>
          </p:nvSpPr>
          <p:spPr bwMode="auto">
            <a:xfrm rot="120000">
              <a:off x="3416" y="1144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73" name="Arc 18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 rot="-385665">
            <a:off x="4278313" y="1419225"/>
            <a:ext cx="196850" cy="63500"/>
            <a:chOff x="3290" y="1135"/>
            <a:chExt cx="263" cy="55"/>
          </a:xfrm>
        </p:grpSpPr>
        <p:sp>
          <p:nvSpPr>
            <p:cNvPr id="38568" name="Arc 20"/>
            <p:cNvSpPr>
              <a:spLocks/>
            </p:cNvSpPr>
            <p:nvPr/>
          </p:nvSpPr>
          <p:spPr bwMode="auto">
            <a:xfrm rot="120000">
              <a:off x="3343" y="1136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69" name="Arc 21"/>
            <p:cNvSpPr>
              <a:spLocks/>
            </p:cNvSpPr>
            <p:nvPr/>
          </p:nvSpPr>
          <p:spPr bwMode="auto">
            <a:xfrm rot="120000">
              <a:off x="3290" y="113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70" name="Arc 22"/>
            <p:cNvSpPr>
              <a:spLocks/>
            </p:cNvSpPr>
            <p:nvPr/>
          </p:nvSpPr>
          <p:spPr bwMode="auto">
            <a:xfrm rot="120000">
              <a:off x="3395" y="1138"/>
              <a:ext cx="158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 rot="-385665">
            <a:off x="4527550" y="1436688"/>
            <a:ext cx="195263" cy="63500"/>
            <a:chOff x="3624" y="1152"/>
            <a:chExt cx="262" cy="57"/>
          </a:xfrm>
        </p:grpSpPr>
        <p:sp>
          <p:nvSpPr>
            <p:cNvPr id="38565" name="Arc 24"/>
            <p:cNvSpPr>
              <a:spLocks/>
            </p:cNvSpPr>
            <p:nvPr/>
          </p:nvSpPr>
          <p:spPr bwMode="auto">
            <a:xfrm rot="120000">
              <a:off x="3676" y="1152"/>
              <a:ext cx="106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66" name="Arc 25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67" name="Arc 26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 rot="-385665">
            <a:off x="4449763" y="1420813"/>
            <a:ext cx="196850" cy="65087"/>
            <a:chOff x="3520" y="1148"/>
            <a:chExt cx="262" cy="57"/>
          </a:xfrm>
        </p:grpSpPr>
        <p:sp>
          <p:nvSpPr>
            <p:cNvPr id="38562" name="Arc 28"/>
            <p:cNvSpPr>
              <a:spLocks/>
            </p:cNvSpPr>
            <p:nvPr/>
          </p:nvSpPr>
          <p:spPr bwMode="auto">
            <a:xfrm rot="120000">
              <a:off x="3573" y="1148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63" name="Arc 29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64" name="Arc 30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 rot="599682">
            <a:off x="4605338" y="1443038"/>
            <a:ext cx="196850" cy="65087"/>
            <a:chOff x="3729" y="1156"/>
            <a:chExt cx="262" cy="57"/>
          </a:xfrm>
        </p:grpSpPr>
        <p:sp>
          <p:nvSpPr>
            <p:cNvPr id="38559" name="Arc 32"/>
            <p:cNvSpPr>
              <a:spLocks/>
            </p:cNvSpPr>
            <p:nvPr/>
          </p:nvSpPr>
          <p:spPr bwMode="auto">
            <a:xfrm rot="120000">
              <a:off x="3781" y="1156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60" name="Arc 33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61" name="Arc 34"/>
            <p:cNvSpPr>
              <a:spLocks/>
            </p:cNvSpPr>
            <p:nvPr/>
          </p:nvSpPr>
          <p:spPr bwMode="auto">
            <a:xfrm rot="120000">
              <a:off x="3833" y="1159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 rot="-385665">
            <a:off x="3709988" y="1408113"/>
            <a:ext cx="196850" cy="66675"/>
            <a:chOff x="2574" y="1091"/>
            <a:chExt cx="262" cy="58"/>
          </a:xfrm>
        </p:grpSpPr>
        <p:sp>
          <p:nvSpPr>
            <p:cNvPr id="38556" name="Arc 36"/>
            <p:cNvSpPr>
              <a:spLocks/>
            </p:cNvSpPr>
            <p:nvPr/>
          </p:nvSpPr>
          <p:spPr bwMode="auto">
            <a:xfrm rot="120000">
              <a:off x="2627" y="1092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57" name="Arc 37"/>
            <p:cNvSpPr>
              <a:spLocks/>
            </p:cNvSpPr>
            <p:nvPr/>
          </p:nvSpPr>
          <p:spPr bwMode="auto">
            <a:xfrm rot="120000">
              <a:off x="2574" y="1091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58" name="Arc 38"/>
            <p:cNvSpPr>
              <a:spLocks/>
            </p:cNvSpPr>
            <p:nvPr/>
          </p:nvSpPr>
          <p:spPr bwMode="auto">
            <a:xfrm rot="120000">
              <a:off x="2679" y="1096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 rot="-385665">
            <a:off x="3848100" y="1411288"/>
            <a:ext cx="198438" cy="66675"/>
            <a:chOff x="2757" y="1102"/>
            <a:chExt cx="263" cy="58"/>
          </a:xfrm>
        </p:grpSpPr>
        <p:sp>
          <p:nvSpPr>
            <p:cNvPr id="38553" name="Arc 40"/>
            <p:cNvSpPr>
              <a:spLocks/>
            </p:cNvSpPr>
            <p:nvPr/>
          </p:nvSpPr>
          <p:spPr bwMode="auto">
            <a:xfrm rot="120000">
              <a:off x="2810" y="1103"/>
              <a:ext cx="104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54" name="Arc 41"/>
            <p:cNvSpPr>
              <a:spLocks/>
            </p:cNvSpPr>
            <p:nvPr/>
          </p:nvSpPr>
          <p:spPr bwMode="auto">
            <a:xfrm rot="120000">
              <a:off x="2757" y="1102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55" name="Arc 42"/>
            <p:cNvSpPr>
              <a:spLocks/>
            </p:cNvSpPr>
            <p:nvPr/>
          </p:nvSpPr>
          <p:spPr bwMode="auto">
            <a:xfrm rot="120000">
              <a:off x="2862" y="1106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 rot="-385665">
            <a:off x="4508500" y="1436688"/>
            <a:ext cx="195263" cy="63500"/>
            <a:chOff x="3600" y="1151"/>
            <a:chExt cx="260" cy="57"/>
          </a:xfrm>
        </p:grpSpPr>
        <p:sp>
          <p:nvSpPr>
            <p:cNvPr id="38550" name="Arc 44"/>
            <p:cNvSpPr>
              <a:spLocks/>
            </p:cNvSpPr>
            <p:nvPr/>
          </p:nvSpPr>
          <p:spPr bwMode="auto">
            <a:xfrm rot="120000">
              <a:off x="3651" y="115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51" name="Arc 45"/>
            <p:cNvSpPr>
              <a:spLocks/>
            </p:cNvSpPr>
            <p:nvPr/>
          </p:nvSpPr>
          <p:spPr bwMode="auto">
            <a:xfrm rot="120000">
              <a:off x="3600" y="1151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52" name="Arc 46"/>
            <p:cNvSpPr>
              <a:spLocks/>
            </p:cNvSpPr>
            <p:nvPr/>
          </p:nvSpPr>
          <p:spPr bwMode="auto">
            <a:xfrm rot="120000">
              <a:off x="3703" y="1155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 rot="-385665">
            <a:off x="4387850" y="1412875"/>
            <a:ext cx="196850" cy="63500"/>
            <a:chOff x="3440" y="1137"/>
            <a:chExt cx="261" cy="56"/>
          </a:xfrm>
        </p:grpSpPr>
        <p:sp>
          <p:nvSpPr>
            <p:cNvPr id="38547" name="Arc 48"/>
            <p:cNvSpPr>
              <a:spLocks/>
            </p:cNvSpPr>
            <p:nvPr/>
          </p:nvSpPr>
          <p:spPr bwMode="auto">
            <a:xfrm rot="120000">
              <a:off x="3491" y="1137"/>
              <a:ext cx="106" cy="53"/>
            </a:xfrm>
            <a:custGeom>
              <a:avLst/>
              <a:gdLst>
                <a:gd name="T0" fmla="*/ 0 w 21600"/>
                <a:gd name="T1" fmla="*/ 0 h 22008"/>
                <a:gd name="T2" fmla="*/ 0 w 21600"/>
                <a:gd name="T3" fmla="*/ 0 h 22008"/>
                <a:gd name="T4" fmla="*/ 0 w 21600"/>
                <a:gd name="T5" fmla="*/ 0 h 2200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8"/>
                <a:gd name="T11" fmla="*/ 21600 w 21600"/>
                <a:gd name="T12" fmla="*/ 22008 h 2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8" fill="none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</a:path>
                <a:path w="21600" h="22008" stroke="0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  <a:lnTo>
                    <a:pt x="21600" y="40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48" name="Arc 49"/>
            <p:cNvSpPr>
              <a:spLocks/>
            </p:cNvSpPr>
            <p:nvPr/>
          </p:nvSpPr>
          <p:spPr bwMode="auto">
            <a:xfrm rot="120000">
              <a:off x="3440" y="1137"/>
              <a:ext cx="157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49" name="Arc 50"/>
            <p:cNvSpPr>
              <a:spLocks/>
            </p:cNvSpPr>
            <p:nvPr/>
          </p:nvSpPr>
          <p:spPr bwMode="auto">
            <a:xfrm rot="120000">
              <a:off x="3543" y="1140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2" name="Group 51"/>
          <p:cNvGrpSpPr>
            <a:grpSpLocks/>
          </p:cNvGrpSpPr>
          <p:nvPr/>
        </p:nvGrpSpPr>
        <p:grpSpPr bwMode="auto">
          <a:xfrm rot="-385665">
            <a:off x="4108450" y="1422400"/>
            <a:ext cx="195263" cy="65088"/>
            <a:chOff x="3075" y="1110"/>
            <a:chExt cx="261" cy="57"/>
          </a:xfrm>
        </p:grpSpPr>
        <p:sp>
          <p:nvSpPr>
            <p:cNvPr id="38544" name="Arc 52"/>
            <p:cNvSpPr>
              <a:spLocks/>
            </p:cNvSpPr>
            <p:nvPr/>
          </p:nvSpPr>
          <p:spPr bwMode="auto">
            <a:xfrm rot="120000">
              <a:off x="3127" y="111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45" name="Arc 53"/>
            <p:cNvSpPr>
              <a:spLocks/>
            </p:cNvSpPr>
            <p:nvPr/>
          </p:nvSpPr>
          <p:spPr bwMode="auto">
            <a:xfrm rot="120000">
              <a:off x="3075" y="1110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46" name="Arc 54"/>
            <p:cNvSpPr>
              <a:spLocks/>
            </p:cNvSpPr>
            <p:nvPr/>
          </p:nvSpPr>
          <p:spPr bwMode="auto">
            <a:xfrm rot="120000">
              <a:off x="3179" y="1115"/>
              <a:ext cx="157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3" name="Group 55"/>
          <p:cNvGrpSpPr>
            <a:grpSpLocks/>
          </p:cNvGrpSpPr>
          <p:nvPr/>
        </p:nvGrpSpPr>
        <p:grpSpPr bwMode="auto">
          <a:xfrm>
            <a:off x="3905250" y="1414463"/>
            <a:ext cx="349250" cy="87312"/>
            <a:chOff x="2460" y="891"/>
            <a:chExt cx="220" cy="55"/>
          </a:xfrm>
        </p:grpSpPr>
        <p:grpSp>
          <p:nvGrpSpPr>
            <p:cNvPr id="14" name="Group 56"/>
            <p:cNvGrpSpPr>
              <a:grpSpLocks/>
            </p:cNvGrpSpPr>
            <p:nvPr/>
          </p:nvGrpSpPr>
          <p:grpSpPr bwMode="auto">
            <a:xfrm rot="-385665">
              <a:off x="2460" y="894"/>
              <a:ext cx="124" cy="40"/>
              <a:chOff x="2830" y="1113"/>
              <a:chExt cx="262" cy="56"/>
            </a:xfrm>
          </p:grpSpPr>
          <p:sp>
            <p:nvSpPr>
              <p:cNvPr id="38541" name="Arc 57"/>
              <p:cNvSpPr>
                <a:spLocks/>
              </p:cNvSpPr>
              <p:nvPr/>
            </p:nvSpPr>
            <p:spPr bwMode="auto">
              <a:xfrm rot="120000">
                <a:off x="2883" y="1114"/>
                <a:ext cx="105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42" name="Arc 58"/>
              <p:cNvSpPr>
                <a:spLocks/>
              </p:cNvSpPr>
              <p:nvPr/>
            </p:nvSpPr>
            <p:spPr bwMode="auto">
              <a:xfrm rot="120000">
                <a:off x="2830" y="1113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43" name="Arc 59"/>
              <p:cNvSpPr>
                <a:spLocks/>
              </p:cNvSpPr>
              <p:nvPr/>
            </p:nvSpPr>
            <p:spPr bwMode="auto">
              <a:xfrm rot="120000">
                <a:off x="2935" y="1117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60"/>
            <p:cNvGrpSpPr>
              <a:grpSpLocks/>
            </p:cNvGrpSpPr>
            <p:nvPr/>
          </p:nvGrpSpPr>
          <p:grpSpPr bwMode="auto">
            <a:xfrm rot="-385665">
              <a:off x="2556" y="905"/>
              <a:ext cx="124" cy="41"/>
              <a:chOff x="3005" y="1120"/>
              <a:chExt cx="261" cy="58"/>
            </a:xfrm>
          </p:grpSpPr>
          <p:sp>
            <p:nvSpPr>
              <p:cNvPr id="38538" name="Arc 61"/>
              <p:cNvSpPr>
                <a:spLocks/>
              </p:cNvSpPr>
              <p:nvPr/>
            </p:nvSpPr>
            <p:spPr bwMode="auto">
              <a:xfrm rot="120000">
                <a:off x="3058" y="1121"/>
                <a:ext cx="104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</a:path>
                  <a:path w="21600" h="21599" stroke="0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39" name="Arc 62"/>
              <p:cNvSpPr>
                <a:spLocks/>
              </p:cNvSpPr>
              <p:nvPr/>
            </p:nvSpPr>
            <p:spPr bwMode="auto">
              <a:xfrm rot="120000">
                <a:off x="3005" y="1120"/>
                <a:ext cx="157" cy="53"/>
              </a:xfrm>
              <a:custGeom>
                <a:avLst/>
                <a:gdLst>
                  <a:gd name="T0" fmla="*/ 0 w 21600"/>
                  <a:gd name="T1" fmla="*/ 0 h 22011"/>
                  <a:gd name="T2" fmla="*/ 0 w 21600"/>
                  <a:gd name="T3" fmla="*/ 0 h 22011"/>
                  <a:gd name="T4" fmla="*/ 0 w 21600"/>
                  <a:gd name="T5" fmla="*/ 0 h 2201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1"/>
                  <a:gd name="T11" fmla="*/ 21600 w 21600"/>
                  <a:gd name="T12" fmla="*/ 22011 h 220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1" fill="none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1" stroke="0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40" name="Arc 63"/>
              <p:cNvSpPr>
                <a:spLocks/>
              </p:cNvSpPr>
              <p:nvPr/>
            </p:nvSpPr>
            <p:spPr bwMode="auto">
              <a:xfrm rot="120000">
                <a:off x="3109" y="1125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" name="Group 64"/>
            <p:cNvGrpSpPr>
              <a:grpSpLocks/>
            </p:cNvGrpSpPr>
            <p:nvPr/>
          </p:nvGrpSpPr>
          <p:grpSpPr bwMode="auto">
            <a:xfrm rot="-385665">
              <a:off x="2467" y="900"/>
              <a:ext cx="124" cy="41"/>
              <a:chOff x="2844" y="1123"/>
              <a:chExt cx="260" cy="56"/>
            </a:xfrm>
          </p:grpSpPr>
          <p:sp>
            <p:nvSpPr>
              <p:cNvPr id="38535" name="Arc 65"/>
              <p:cNvSpPr>
                <a:spLocks/>
              </p:cNvSpPr>
              <p:nvPr/>
            </p:nvSpPr>
            <p:spPr bwMode="auto">
              <a:xfrm rot="120000">
                <a:off x="2895" y="1124"/>
                <a:ext cx="105" cy="5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36" name="Arc 66"/>
              <p:cNvSpPr>
                <a:spLocks/>
              </p:cNvSpPr>
              <p:nvPr/>
            </p:nvSpPr>
            <p:spPr bwMode="auto">
              <a:xfrm rot="120000">
                <a:off x="2844" y="1123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37" name="Arc 67"/>
              <p:cNvSpPr>
                <a:spLocks/>
              </p:cNvSpPr>
              <p:nvPr/>
            </p:nvSpPr>
            <p:spPr bwMode="auto">
              <a:xfrm rot="120000">
                <a:off x="2947" y="1126"/>
                <a:ext cx="157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" name="Group 68"/>
            <p:cNvGrpSpPr>
              <a:grpSpLocks/>
            </p:cNvGrpSpPr>
            <p:nvPr/>
          </p:nvGrpSpPr>
          <p:grpSpPr bwMode="auto">
            <a:xfrm rot="-385665">
              <a:off x="2503" y="891"/>
              <a:ext cx="122" cy="41"/>
              <a:chOff x="2920" y="1108"/>
              <a:chExt cx="259" cy="58"/>
            </a:xfrm>
          </p:grpSpPr>
          <p:sp>
            <p:nvSpPr>
              <p:cNvPr id="38532" name="Arc 69"/>
              <p:cNvSpPr>
                <a:spLocks/>
              </p:cNvSpPr>
              <p:nvPr/>
            </p:nvSpPr>
            <p:spPr bwMode="auto">
              <a:xfrm rot="120000">
                <a:off x="2969" y="1110"/>
                <a:ext cx="106" cy="53"/>
              </a:xfrm>
              <a:custGeom>
                <a:avLst/>
                <a:gdLst>
                  <a:gd name="T0" fmla="*/ 0 w 21600"/>
                  <a:gd name="T1" fmla="*/ 0 h 22008"/>
                  <a:gd name="T2" fmla="*/ 0 w 21600"/>
                  <a:gd name="T3" fmla="*/ 0 h 22008"/>
                  <a:gd name="T4" fmla="*/ 0 w 21600"/>
                  <a:gd name="T5" fmla="*/ 0 h 2200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8"/>
                  <a:gd name="T11" fmla="*/ 21600 w 21600"/>
                  <a:gd name="T12" fmla="*/ 22008 h 22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8" fill="none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</a:path>
                  <a:path w="21600" h="22008" stroke="0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  <a:lnTo>
                      <a:pt x="21600" y="40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33" name="Arc 70"/>
              <p:cNvSpPr>
                <a:spLocks/>
              </p:cNvSpPr>
              <p:nvPr/>
            </p:nvSpPr>
            <p:spPr bwMode="auto">
              <a:xfrm rot="120000">
                <a:off x="2920" y="1108"/>
                <a:ext cx="156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34" name="Arc 71"/>
              <p:cNvSpPr>
                <a:spLocks/>
              </p:cNvSpPr>
              <p:nvPr/>
            </p:nvSpPr>
            <p:spPr bwMode="auto">
              <a:xfrm rot="120000">
                <a:off x="3020" y="1113"/>
                <a:ext cx="159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8" name="Group 72"/>
          <p:cNvGrpSpPr>
            <a:grpSpLocks/>
          </p:cNvGrpSpPr>
          <p:nvPr/>
        </p:nvGrpSpPr>
        <p:grpSpPr bwMode="auto">
          <a:xfrm rot="-385665">
            <a:off x="4225925" y="1411288"/>
            <a:ext cx="195263" cy="68262"/>
            <a:chOff x="3265" y="1129"/>
            <a:chExt cx="262" cy="59"/>
          </a:xfrm>
        </p:grpSpPr>
        <p:sp>
          <p:nvSpPr>
            <p:cNvPr id="38525" name="Arc 73"/>
            <p:cNvSpPr>
              <a:spLocks/>
            </p:cNvSpPr>
            <p:nvPr/>
          </p:nvSpPr>
          <p:spPr bwMode="auto">
            <a:xfrm rot="120000">
              <a:off x="3318" y="1130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26" name="Arc 74"/>
            <p:cNvSpPr>
              <a:spLocks/>
            </p:cNvSpPr>
            <p:nvPr/>
          </p:nvSpPr>
          <p:spPr bwMode="auto">
            <a:xfrm rot="120000">
              <a:off x="3265" y="112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27" name="Arc 75"/>
            <p:cNvSpPr>
              <a:spLocks/>
            </p:cNvSpPr>
            <p:nvPr/>
          </p:nvSpPr>
          <p:spPr bwMode="auto">
            <a:xfrm rot="120000">
              <a:off x="3369" y="1134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76"/>
          <p:cNvGrpSpPr>
            <a:grpSpLocks/>
          </p:cNvGrpSpPr>
          <p:nvPr/>
        </p:nvGrpSpPr>
        <p:grpSpPr bwMode="auto">
          <a:xfrm rot="-385665">
            <a:off x="3621088" y="1408113"/>
            <a:ext cx="195262" cy="61912"/>
            <a:chOff x="2497" y="1085"/>
            <a:chExt cx="261" cy="55"/>
          </a:xfrm>
        </p:grpSpPr>
        <p:sp>
          <p:nvSpPr>
            <p:cNvPr id="38522" name="Arc 77"/>
            <p:cNvSpPr>
              <a:spLocks/>
            </p:cNvSpPr>
            <p:nvPr/>
          </p:nvSpPr>
          <p:spPr bwMode="auto">
            <a:xfrm rot="120000">
              <a:off x="2551" y="1086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23" name="Arc 78"/>
            <p:cNvSpPr>
              <a:spLocks/>
            </p:cNvSpPr>
            <p:nvPr/>
          </p:nvSpPr>
          <p:spPr bwMode="auto">
            <a:xfrm rot="120000">
              <a:off x="2497" y="108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24" name="Arc 79"/>
            <p:cNvSpPr>
              <a:spLocks/>
            </p:cNvSpPr>
            <p:nvPr/>
          </p:nvSpPr>
          <p:spPr bwMode="auto">
            <a:xfrm rot="120000">
              <a:off x="2601" y="1088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80"/>
          <p:cNvGrpSpPr>
            <a:grpSpLocks/>
          </p:cNvGrpSpPr>
          <p:nvPr/>
        </p:nvGrpSpPr>
        <p:grpSpPr bwMode="auto">
          <a:xfrm rot="-385665">
            <a:off x="3759200" y="1398588"/>
            <a:ext cx="198438" cy="63500"/>
            <a:chOff x="2640" y="1086"/>
            <a:chExt cx="263" cy="56"/>
          </a:xfrm>
        </p:grpSpPr>
        <p:sp>
          <p:nvSpPr>
            <p:cNvPr id="38519" name="Arc 81"/>
            <p:cNvSpPr>
              <a:spLocks/>
            </p:cNvSpPr>
            <p:nvPr/>
          </p:nvSpPr>
          <p:spPr bwMode="auto">
            <a:xfrm rot="120000">
              <a:off x="2693" y="1087"/>
              <a:ext cx="105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20" name="Arc 82"/>
            <p:cNvSpPr>
              <a:spLocks/>
            </p:cNvSpPr>
            <p:nvPr/>
          </p:nvSpPr>
          <p:spPr bwMode="auto">
            <a:xfrm rot="120000">
              <a:off x="2640" y="1086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21" name="Arc 83"/>
            <p:cNvSpPr>
              <a:spLocks/>
            </p:cNvSpPr>
            <p:nvPr/>
          </p:nvSpPr>
          <p:spPr bwMode="auto">
            <a:xfrm rot="120000">
              <a:off x="2745" y="108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" name="Group 84"/>
          <p:cNvGrpSpPr>
            <a:grpSpLocks/>
          </p:cNvGrpSpPr>
          <p:nvPr/>
        </p:nvGrpSpPr>
        <p:grpSpPr bwMode="auto">
          <a:xfrm rot="-385665">
            <a:off x="3338513" y="1423988"/>
            <a:ext cx="204787" cy="74612"/>
            <a:chOff x="2053" y="1058"/>
            <a:chExt cx="274" cy="66"/>
          </a:xfrm>
        </p:grpSpPr>
        <p:sp>
          <p:nvSpPr>
            <p:cNvPr id="38516" name="Arc 85"/>
            <p:cNvSpPr>
              <a:spLocks/>
            </p:cNvSpPr>
            <p:nvPr/>
          </p:nvSpPr>
          <p:spPr bwMode="auto">
            <a:xfrm rot="180000">
              <a:off x="2109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17" name="Arc 86"/>
            <p:cNvSpPr>
              <a:spLocks/>
            </p:cNvSpPr>
            <p:nvPr/>
          </p:nvSpPr>
          <p:spPr bwMode="auto">
            <a:xfrm rot="180000">
              <a:off x="2053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18" name="Arc 87"/>
            <p:cNvSpPr>
              <a:spLocks/>
            </p:cNvSpPr>
            <p:nvPr/>
          </p:nvSpPr>
          <p:spPr bwMode="auto">
            <a:xfrm rot="180000">
              <a:off x="2164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2" name="Group 88"/>
          <p:cNvGrpSpPr>
            <a:grpSpLocks/>
          </p:cNvGrpSpPr>
          <p:nvPr/>
        </p:nvGrpSpPr>
        <p:grpSpPr bwMode="auto">
          <a:xfrm rot="-385665">
            <a:off x="3244850" y="1406525"/>
            <a:ext cx="204788" cy="77788"/>
            <a:chOff x="1932" y="1036"/>
            <a:chExt cx="274" cy="68"/>
          </a:xfrm>
        </p:grpSpPr>
        <p:sp>
          <p:nvSpPr>
            <p:cNvPr id="38513" name="Arc 89"/>
            <p:cNvSpPr>
              <a:spLocks/>
            </p:cNvSpPr>
            <p:nvPr/>
          </p:nvSpPr>
          <p:spPr bwMode="auto">
            <a:xfrm rot="180000">
              <a:off x="1986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14" name="Arc 90"/>
            <p:cNvSpPr>
              <a:spLocks/>
            </p:cNvSpPr>
            <p:nvPr/>
          </p:nvSpPr>
          <p:spPr bwMode="auto">
            <a:xfrm rot="180000">
              <a:off x="1932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15" name="Arc 91"/>
            <p:cNvSpPr>
              <a:spLocks/>
            </p:cNvSpPr>
            <p:nvPr/>
          </p:nvSpPr>
          <p:spPr bwMode="auto">
            <a:xfrm rot="180000">
              <a:off x="2042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3" name="Group 92"/>
          <p:cNvGrpSpPr>
            <a:grpSpLocks/>
          </p:cNvGrpSpPr>
          <p:nvPr/>
        </p:nvGrpSpPr>
        <p:grpSpPr bwMode="auto">
          <a:xfrm rot="-385665">
            <a:off x="3097213" y="1400175"/>
            <a:ext cx="203200" cy="76200"/>
            <a:chOff x="1729" y="1031"/>
            <a:chExt cx="273" cy="67"/>
          </a:xfrm>
        </p:grpSpPr>
        <p:sp>
          <p:nvSpPr>
            <p:cNvPr id="38510" name="Arc 93"/>
            <p:cNvSpPr>
              <a:spLocks/>
            </p:cNvSpPr>
            <p:nvPr/>
          </p:nvSpPr>
          <p:spPr bwMode="auto">
            <a:xfrm rot="180000">
              <a:off x="1785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11" name="Arc 94"/>
            <p:cNvSpPr>
              <a:spLocks/>
            </p:cNvSpPr>
            <p:nvPr/>
          </p:nvSpPr>
          <p:spPr bwMode="auto">
            <a:xfrm rot="180000">
              <a:off x="1729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12" name="Arc 95"/>
            <p:cNvSpPr>
              <a:spLocks/>
            </p:cNvSpPr>
            <p:nvPr/>
          </p:nvSpPr>
          <p:spPr bwMode="auto">
            <a:xfrm rot="180000">
              <a:off x="1837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4" name="Group 96"/>
          <p:cNvGrpSpPr>
            <a:grpSpLocks/>
          </p:cNvGrpSpPr>
          <p:nvPr/>
        </p:nvGrpSpPr>
        <p:grpSpPr bwMode="auto">
          <a:xfrm rot="-385665">
            <a:off x="3113088" y="1408113"/>
            <a:ext cx="204787" cy="74612"/>
            <a:chOff x="1752" y="1038"/>
            <a:chExt cx="273" cy="66"/>
          </a:xfrm>
        </p:grpSpPr>
        <p:sp>
          <p:nvSpPr>
            <p:cNvPr id="38507" name="Arc 97"/>
            <p:cNvSpPr>
              <a:spLocks/>
            </p:cNvSpPr>
            <p:nvPr/>
          </p:nvSpPr>
          <p:spPr bwMode="auto">
            <a:xfrm rot="180000">
              <a:off x="1806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08" name="Arc 98"/>
            <p:cNvSpPr>
              <a:spLocks/>
            </p:cNvSpPr>
            <p:nvPr/>
          </p:nvSpPr>
          <p:spPr bwMode="auto">
            <a:xfrm rot="180000">
              <a:off x="1752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09" name="Arc 99"/>
            <p:cNvSpPr>
              <a:spLocks/>
            </p:cNvSpPr>
            <p:nvPr/>
          </p:nvSpPr>
          <p:spPr bwMode="auto">
            <a:xfrm rot="180000">
              <a:off x="1861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5" name="Group 100"/>
          <p:cNvGrpSpPr>
            <a:grpSpLocks/>
          </p:cNvGrpSpPr>
          <p:nvPr/>
        </p:nvGrpSpPr>
        <p:grpSpPr bwMode="auto">
          <a:xfrm rot="-385665">
            <a:off x="3017838" y="1401763"/>
            <a:ext cx="203200" cy="77787"/>
            <a:chOff x="1625" y="1026"/>
            <a:chExt cx="273" cy="68"/>
          </a:xfrm>
        </p:grpSpPr>
        <p:sp>
          <p:nvSpPr>
            <p:cNvPr id="38504" name="Arc 101"/>
            <p:cNvSpPr>
              <a:spLocks/>
            </p:cNvSpPr>
            <p:nvPr/>
          </p:nvSpPr>
          <p:spPr bwMode="auto">
            <a:xfrm rot="180000">
              <a:off x="1679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05" name="Arc 102"/>
            <p:cNvSpPr>
              <a:spLocks/>
            </p:cNvSpPr>
            <p:nvPr/>
          </p:nvSpPr>
          <p:spPr bwMode="auto">
            <a:xfrm rot="180000">
              <a:off x="1625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06" name="Arc 103"/>
            <p:cNvSpPr>
              <a:spLocks/>
            </p:cNvSpPr>
            <p:nvPr/>
          </p:nvSpPr>
          <p:spPr bwMode="auto">
            <a:xfrm rot="180000">
              <a:off x="1735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6" name="Group 104"/>
          <p:cNvGrpSpPr>
            <a:grpSpLocks/>
          </p:cNvGrpSpPr>
          <p:nvPr/>
        </p:nvGrpSpPr>
        <p:grpSpPr bwMode="auto">
          <a:xfrm rot="-385665">
            <a:off x="2938463" y="1403350"/>
            <a:ext cx="204787" cy="74613"/>
            <a:chOff x="1520" y="1021"/>
            <a:chExt cx="274" cy="66"/>
          </a:xfrm>
        </p:grpSpPr>
        <p:sp>
          <p:nvSpPr>
            <p:cNvPr id="38501" name="Arc 105"/>
            <p:cNvSpPr>
              <a:spLocks/>
            </p:cNvSpPr>
            <p:nvPr/>
          </p:nvSpPr>
          <p:spPr bwMode="auto">
            <a:xfrm rot="180000">
              <a:off x="1575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02" name="Arc 106"/>
            <p:cNvSpPr>
              <a:spLocks/>
            </p:cNvSpPr>
            <p:nvPr/>
          </p:nvSpPr>
          <p:spPr bwMode="auto">
            <a:xfrm rot="180000">
              <a:off x="1520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03" name="Arc 107"/>
            <p:cNvSpPr>
              <a:spLocks/>
            </p:cNvSpPr>
            <p:nvPr/>
          </p:nvSpPr>
          <p:spPr bwMode="auto">
            <a:xfrm rot="180000">
              <a:off x="1629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7" name="Group 108"/>
          <p:cNvGrpSpPr>
            <a:grpSpLocks/>
          </p:cNvGrpSpPr>
          <p:nvPr/>
        </p:nvGrpSpPr>
        <p:grpSpPr bwMode="auto">
          <a:xfrm rot="-385665">
            <a:off x="3246438" y="1430338"/>
            <a:ext cx="201612" cy="77787"/>
            <a:chOff x="1928" y="1056"/>
            <a:chExt cx="271" cy="69"/>
          </a:xfrm>
        </p:grpSpPr>
        <p:sp>
          <p:nvSpPr>
            <p:cNvPr id="38498" name="Arc 109"/>
            <p:cNvSpPr>
              <a:spLocks/>
            </p:cNvSpPr>
            <p:nvPr/>
          </p:nvSpPr>
          <p:spPr bwMode="auto">
            <a:xfrm rot="180000">
              <a:off x="1981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99" name="Arc 110"/>
            <p:cNvSpPr>
              <a:spLocks/>
            </p:cNvSpPr>
            <p:nvPr/>
          </p:nvSpPr>
          <p:spPr bwMode="auto">
            <a:xfrm rot="180000">
              <a:off x="1928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00" name="Arc 111"/>
            <p:cNvSpPr>
              <a:spLocks/>
            </p:cNvSpPr>
            <p:nvPr/>
          </p:nvSpPr>
          <p:spPr bwMode="auto">
            <a:xfrm rot="180000">
              <a:off x="2037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112"/>
          <p:cNvGrpSpPr>
            <a:grpSpLocks/>
          </p:cNvGrpSpPr>
          <p:nvPr/>
        </p:nvGrpSpPr>
        <p:grpSpPr bwMode="auto">
          <a:xfrm rot="-385665">
            <a:off x="2703513" y="1400175"/>
            <a:ext cx="201612" cy="76200"/>
            <a:chOff x="1212" y="1001"/>
            <a:chExt cx="271" cy="67"/>
          </a:xfrm>
        </p:grpSpPr>
        <p:sp>
          <p:nvSpPr>
            <p:cNvPr id="38495" name="Arc 113"/>
            <p:cNvSpPr>
              <a:spLocks/>
            </p:cNvSpPr>
            <p:nvPr/>
          </p:nvSpPr>
          <p:spPr bwMode="auto">
            <a:xfrm rot="180000">
              <a:off x="1264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96" name="Arc 114"/>
            <p:cNvSpPr>
              <a:spLocks/>
            </p:cNvSpPr>
            <p:nvPr/>
          </p:nvSpPr>
          <p:spPr bwMode="auto">
            <a:xfrm rot="180000">
              <a:off x="1212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97" name="Arc 115"/>
            <p:cNvSpPr>
              <a:spLocks/>
            </p:cNvSpPr>
            <p:nvPr/>
          </p:nvSpPr>
          <p:spPr bwMode="auto">
            <a:xfrm rot="180000">
              <a:off x="1320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9" name="Group 116"/>
          <p:cNvGrpSpPr>
            <a:grpSpLocks/>
          </p:cNvGrpSpPr>
          <p:nvPr/>
        </p:nvGrpSpPr>
        <p:grpSpPr bwMode="auto">
          <a:xfrm rot="-385665">
            <a:off x="2606675" y="1398588"/>
            <a:ext cx="203200" cy="76200"/>
            <a:chOff x="1084" y="991"/>
            <a:chExt cx="273" cy="67"/>
          </a:xfrm>
        </p:grpSpPr>
        <p:sp>
          <p:nvSpPr>
            <p:cNvPr id="38492" name="Arc 117"/>
            <p:cNvSpPr>
              <a:spLocks/>
            </p:cNvSpPr>
            <p:nvPr/>
          </p:nvSpPr>
          <p:spPr bwMode="auto">
            <a:xfrm rot="180000">
              <a:off x="1138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93" name="Arc 118"/>
            <p:cNvSpPr>
              <a:spLocks/>
            </p:cNvSpPr>
            <p:nvPr/>
          </p:nvSpPr>
          <p:spPr bwMode="auto">
            <a:xfrm rot="180000">
              <a:off x="1084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94" name="Arc 119"/>
            <p:cNvSpPr>
              <a:spLocks/>
            </p:cNvSpPr>
            <p:nvPr/>
          </p:nvSpPr>
          <p:spPr bwMode="auto">
            <a:xfrm rot="180000">
              <a:off x="1193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0" name="Group 120"/>
          <p:cNvGrpSpPr>
            <a:grpSpLocks/>
          </p:cNvGrpSpPr>
          <p:nvPr/>
        </p:nvGrpSpPr>
        <p:grpSpPr bwMode="auto">
          <a:xfrm rot="-385665">
            <a:off x="2768600" y="1416050"/>
            <a:ext cx="203200" cy="74613"/>
            <a:chOff x="1300" y="1012"/>
            <a:chExt cx="272" cy="65"/>
          </a:xfrm>
        </p:grpSpPr>
        <p:sp>
          <p:nvSpPr>
            <p:cNvPr id="38489" name="Arc 121"/>
            <p:cNvSpPr>
              <a:spLocks/>
            </p:cNvSpPr>
            <p:nvPr/>
          </p:nvSpPr>
          <p:spPr bwMode="auto">
            <a:xfrm rot="180000">
              <a:off x="1354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90" name="Arc 122"/>
            <p:cNvSpPr>
              <a:spLocks/>
            </p:cNvSpPr>
            <p:nvPr/>
          </p:nvSpPr>
          <p:spPr bwMode="auto">
            <a:xfrm rot="180000">
              <a:off x="1300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91" name="Arc 123"/>
            <p:cNvSpPr>
              <a:spLocks/>
            </p:cNvSpPr>
            <p:nvPr/>
          </p:nvSpPr>
          <p:spPr bwMode="auto">
            <a:xfrm rot="180000">
              <a:off x="1407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124"/>
          <p:cNvGrpSpPr>
            <a:grpSpLocks/>
          </p:cNvGrpSpPr>
          <p:nvPr/>
        </p:nvGrpSpPr>
        <p:grpSpPr bwMode="auto">
          <a:xfrm rot="-385665">
            <a:off x="2505075" y="1393825"/>
            <a:ext cx="206375" cy="73025"/>
            <a:chOff x="952" y="980"/>
            <a:chExt cx="273" cy="65"/>
          </a:xfrm>
        </p:grpSpPr>
        <p:sp>
          <p:nvSpPr>
            <p:cNvPr id="38486" name="Arc 125"/>
            <p:cNvSpPr>
              <a:spLocks/>
            </p:cNvSpPr>
            <p:nvPr/>
          </p:nvSpPr>
          <p:spPr bwMode="auto">
            <a:xfrm rot="180000">
              <a:off x="1007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87" name="Arc 126"/>
            <p:cNvSpPr>
              <a:spLocks/>
            </p:cNvSpPr>
            <p:nvPr/>
          </p:nvSpPr>
          <p:spPr bwMode="auto">
            <a:xfrm rot="180000">
              <a:off x="952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88" name="Arc 127"/>
            <p:cNvSpPr>
              <a:spLocks/>
            </p:cNvSpPr>
            <p:nvPr/>
          </p:nvSpPr>
          <p:spPr bwMode="auto">
            <a:xfrm rot="180000">
              <a:off x="1061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28" name="Group 128"/>
          <p:cNvGrpSpPr>
            <a:grpSpLocks/>
          </p:cNvGrpSpPr>
          <p:nvPr/>
        </p:nvGrpSpPr>
        <p:grpSpPr bwMode="auto">
          <a:xfrm rot="-385665">
            <a:off x="2867025" y="1416050"/>
            <a:ext cx="204788" cy="76200"/>
            <a:chOff x="1429" y="1017"/>
            <a:chExt cx="274" cy="68"/>
          </a:xfrm>
        </p:grpSpPr>
        <p:sp>
          <p:nvSpPr>
            <p:cNvPr id="38483" name="Arc 129"/>
            <p:cNvSpPr>
              <a:spLocks/>
            </p:cNvSpPr>
            <p:nvPr/>
          </p:nvSpPr>
          <p:spPr bwMode="auto">
            <a:xfrm rot="180000">
              <a:off x="1485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84" name="Arc 130"/>
            <p:cNvSpPr>
              <a:spLocks/>
            </p:cNvSpPr>
            <p:nvPr/>
          </p:nvSpPr>
          <p:spPr bwMode="auto">
            <a:xfrm rot="180000">
              <a:off x="1429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85" name="Arc 131"/>
            <p:cNvSpPr>
              <a:spLocks/>
            </p:cNvSpPr>
            <p:nvPr/>
          </p:nvSpPr>
          <p:spPr bwMode="auto">
            <a:xfrm rot="180000">
              <a:off x="1538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29" name="Group 132"/>
          <p:cNvGrpSpPr>
            <a:grpSpLocks/>
          </p:cNvGrpSpPr>
          <p:nvPr/>
        </p:nvGrpSpPr>
        <p:grpSpPr bwMode="auto">
          <a:xfrm rot="-385665">
            <a:off x="2384425" y="1373188"/>
            <a:ext cx="201613" cy="76200"/>
            <a:chOff x="707" y="957"/>
            <a:chExt cx="269" cy="68"/>
          </a:xfrm>
        </p:grpSpPr>
        <p:sp>
          <p:nvSpPr>
            <p:cNvPr id="38480" name="Arc 133"/>
            <p:cNvSpPr>
              <a:spLocks/>
            </p:cNvSpPr>
            <p:nvPr/>
          </p:nvSpPr>
          <p:spPr bwMode="auto">
            <a:xfrm rot="180000">
              <a:off x="758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81" name="Arc 134"/>
            <p:cNvSpPr>
              <a:spLocks/>
            </p:cNvSpPr>
            <p:nvPr/>
          </p:nvSpPr>
          <p:spPr bwMode="auto">
            <a:xfrm rot="180000">
              <a:off x="707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82" name="Arc 135"/>
            <p:cNvSpPr>
              <a:spLocks/>
            </p:cNvSpPr>
            <p:nvPr/>
          </p:nvSpPr>
          <p:spPr bwMode="auto">
            <a:xfrm rot="180000">
              <a:off x="812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30" name="Group 136"/>
          <p:cNvGrpSpPr>
            <a:grpSpLocks/>
          </p:cNvGrpSpPr>
          <p:nvPr/>
        </p:nvGrpSpPr>
        <p:grpSpPr bwMode="auto">
          <a:xfrm rot="-385665">
            <a:off x="2419350" y="1387475"/>
            <a:ext cx="204788" cy="77788"/>
            <a:chOff x="828" y="967"/>
            <a:chExt cx="270" cy="68"/>
          </a:xfrm>
        </p:grpSpPr>
        <p:sp>
          <p:nvSpPr>
            <p:cNvPr id="38477" name="Arc 137"/>
            <p:cNvSpPr>
              <a:spLocks/>
            </p:cNvSpPr>
            <p:nvPr/>
          </p:nvSpPr>
          <p:spPr bwMode="auto">
            <a:xfrm rot="180000">
              <a:off x="878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78" name="Arc 138"/>
            <p:cNvSpPr>
              <a:spLocks/>
            </p:cNvSpPr>
            <p:nvPr/>
          </p:nvSpPr>
          <p:spPr bwMode="auto">
            <a:xfrm rot="180000">
              <a:off x="828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79" name="Arc 139"/>
            <p:cNvSpPr>
              <a:spLocks/>
            </p:cNvSpPr>
            <p:nvPr/>
          </p:nvSpPr>
          <p:spPr bwMode="auto">
            <a:xfrm rot="180000">
              <a:off x="934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31" name="Group 140"/>
          <p:cNvGrpSpPr>
            <a:grpSpLocks/>
          </p:cNvGrpSpPr>
          <p:nvPr/>
        </p:nvGrpSpPr>
        <p:grpSpPr bwMode="auto">
          <a:xfrm rot="-385665">
            <a:off x="2284413" y="1366838"/>
            <a:ext cx="204787" cy="76200"/>
            <a:chOff x="578" y="951"/>
            <a:chExt cx="274" cy="66"/>
          </a:xfrm>
        </p:grpSpPr>
        <p:sp>
          <p:nvSpPr>
            <p:cNvPr id="38474" name="Arc 141"/>
            <p:cNvSpPr>
              <a:spLocks/>
            </p:cNvSpPr>
            <p:nvPr/>
          </p:nvSpPr>
          <p:spPr bwMode="auto">
            <a:xfrm rot="180000">
              <a:off x="632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75" name="Arc 142"/>
            <p:cNvSpPr>
              <a:spLocks/>
            </p:cNvSpPr>
            <p:nvPr/>
          </p:nvSpPr>
          <p:spPr bwMode="auto">
            <a:xfrm rot="180000">
              <a:off x="578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76" name="Arc 143"/>
            <p:cNvSpPr>
              <a:spLocks/>
            </p:cNvSpPr>
            <p:nvPr/>
          </p:nvSpPr>
          <p:spPr bwMode="auto">
            <a:xfrm rot="180000">
              <a:off x="689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77" name="Group 144"/>
          <p:cNvGrpSpPr>
            <a:grpSpLocks/>
          </p:cNvGrpSpPr>
          <p:nvPr/>
        </p:nvGrpSpPr>
        <p:grpSpPr bwMode="auto">
          <a:xfrm rot="-385665">
            <a:off x="2355850" y="1373188"/>
            <a:ext cx="204788" cy="76200"/>
            <a:chOff x="669" y="956"/>
            <a:chExt cx="272" cy="66"/>
          </a:xfrm>
        </p:grpSpPr>
        <p:sp>
          <p:nvSpPr>
            <p:cNvPr id="38471" name="Arc 145"/>
            <p:cNvSpPr>
              <a:spLocks/>
            </p:cNvSpPr>
            <p:nvPr/>
          </p:nvSpPr>
          <p:spPr bwMode="auto">
            <a:xfrm rot="180000">
              <a:off x="723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72" name="Arc 146"/>
            <p:cNvSpPr>
              <a:spLocks/>
            </p:cNvSpPr>
            <p:nvPr/>
          </p:nvSpPr>
          <p:spPr bwMode="auto">
            <a:xfrm rot="180000">
              <a:off x="669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73" name="Arc 147"/>
            <p:cNvSpPr>
              <a:spLocks/>
            </p:cNvSpPr>
            <p:nvPr/>
          </p:nvSpPr>
          <p:spPr bwMode="auto">
            <a:xfrm rot="180000">
              <a:off x="778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78" name="Group 148"/>
          <p:cNvGrpSpPr>
            <a:grpSpLocks/>
          </p:cNvGrpSpPr>
          <p:nvPr/>
        </p:nvGrpSpPr>
        <p:grpSpPr bwMode="auto">
          <a:xfrm rot="-385665">
            <a:off x="2630488" y="1397000"/>
            <a:ext cx="203200" cy="76200"/>
            <a:chOff x="1115" y="992"/>
            <a:chExt cx="273" cy="67"/>
          </a:xfrm>
        </p:grpSpPr>
        <p:sp>
          <p:nvSpPr>
            <p:cNvPr id="38468" name="Arc 149"/>
            <p:cNvSpPr>
              <a:spLocks/>
            </p:cNvSpPr>
            <p:nvPr/>
          </p:nvSpPr>
          <p:spPr bwMode="auto">
            <a:xfrm rot="180000">
              <a:off x="1168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69" name="Arc 150"/>
            <p:cNvSpPr>
              <a:spLocks/>
            </p:cNvSpPr>
            <p:nvPr/>
          </p:nvSpPr>
          <p:spPr bwMode="auto">
            <a:xfrm rot="180000">
              <a:off x="1115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70" name="Arc 151"/>
            <p:cNvSpPr>
              <a:spLocks/>
            </p:cNvSpPr>
            <p:nvPr/>
          </p:nvSpPr>
          <p:spPr bwMode="auto">
            <a:xfrm rot="180000">
              <a:off x="1224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79" name="Group 152"/>
          <p:cNvGrpSpPr>
            <a:grpSpLocks/>
          </p:cNvGrpSpPr>
          <p:nvPr/>
        </p:nvGrpSpPr>
        <p:grpSpPr bwMode="auto">
          <a:xfrm rot="-385665">
            <a:off x="3509963" y="1411288"/>
            <a:ext cx="206375" cy="74612"/>
            <a:chOff x="2285" y="1058"/>
            <a:chExt cx="274" cy="66"/>
          </a:xfrm>
        </p:grpSpPr>
        <p:sp>
          <p:nvSpPr>
            <p:cNvPr id="38465" name="Arc 153"/>
            <p:cNvSpPr>
              <a:spLocks/>
            </p:cNvSpPr>
            <p:nvPr/>
          </p:nvSpPr>
          <p:spPr bwMode="auto">
            <a:xfrm rot="180000">
              <a:off x="2341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66" name="Arc 154"/>
            <p:cNvSpPr>
              <a:spLocks/>
            </p:cNvSpPr>
            <p:nvPr/>
          </p:nvSpPr>
          <p:spPr bwMode="auto">
            <a:xfrm rot="180000">
              <a:off x="2285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67" name="Arc 155"/>
            <p:cNvSpPr>
              <a:spLocks/>
            </p:cNvSpPr>
            <p:nvPr/>
          </p:nvSpPr>
          <p:spPr bwMode="auto">
            <a:xfrm rot="180000">
              <a:off x="2396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0" name="Group 156"/>
          <p:cNvGrpSpPr>
            <a:grpSpLocks/>
          </p:cNvGrpSpPr>
          <p:nvPr/>
        </p:nvGrpSpPr>
        <p:grpSpPr bwMode="auto">
          <a:xfrm rot="-385665">
            <a:off x="3419475" y="1392238"/>
            <a:ext cx="204788" cy="77787"/>
            <a:chOff x="2164" y="1036"/>
            <a:chExt cx="274" cy="68"/>
          </a:xfrm>
        </p:grpSpPr>
        <p:sp>
          <p:nvSpPr>
            <p:cNvPr id="38462" name="Arc 157"/>
            <p:cNvSpPr>
              <a:spLocks/>
            </p:cNvSpPr>
            <p:nvPr/>
          </p:nvSpPr>
          <p:spPr bwMode="auto">
            <a:xfrm rot="180000">
              <a:off x="2218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63" name="Arc 158"/>
            <p:cNvSpPr>
              <a:spLocks/>
            </p:cNvSpPr>
            <p:nvPr/>
          </p:nvSpPr>
          <p:spPr bwMode="auto">
            <a:xfrm rot="180000">
              <a:off x="2164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64" name="Arc 159"/>
            <p:cNvSpPr>
              <a:spLocks/>
            </p:cNvSpPr>
            <p:nvPr/>
          </p:nvSpPr>
          <p:spPr bwMode="auto">
            <a:xfrm rot="180000">
              <a:off x="2274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1" name="Group 160"/>
          <p:cNvGrpSpPr>
            <a:grpSpLocks/>
          </p:cNvGrpSpPr>
          <p:nvPr/>
        </p:nvGrpSpPr>
        <p:grpSpPr bwMode="auto">
          <a:xfrm rot="-385665">
            <a:off x="3267075" y="1398588"/>
            <a:ext cx="203200" cy="76200"/>
            <a:chOff x="1961" y="1031"/>
            <a:chExt cx="273" cy="67"/>
          </a:xfrm>
        </p:grpSpPr>
        <p:sp>
          <p:nvSpPr>
            <p:cNvPr id="38459" name="Arc 161"/>
            <p:cNvSpPr>
              <a:spLocks/>
            </p:cNvSpPr>
            <p:nvPr/>
          </p:nvSpPr>
          <p:spPr bwMode="auto">
            <a:xfrm rot="180000">
              <a:off x="2017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60" name="Arc 162"/>
            <p:cNvSpPr>
              <a:spLocks/>
            </p:cNvSpPr>
            <p:nvPr/>
          </p:nvSpPr>
          <p:spPr bwMode="auto">
            <a:xfrm rot="180000">
              <a:off x="1961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61" name="Arc 163"/>
            <p:cNvSpPr>
              <a:spLocks/>
            </p:cNvSpPr>
            <p:nvPr/>
          </p:nvSpPr>
          <p:spPr bwMode="auto">
            <a:xfrm rot="180000">
              <a:off x="2069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2" name="Group 164"/>
          <p:cNvGrpSpPr>
            <a:grpSpLocks/>
          </p:cNvGrpSpPr>
          <p:nvPr/>
        </p:nvGrpSpPr>
        <p:grpSpPr bwMode="auto">
          <a:xfrm rot="-385665">
            <a:off x="3282950" y="1406525"/>
            <a:ext cx="204788" cy="74613"/>
            <a:chOff x="1984" y="1038"/>
            <a:chExt cx="273" cy="66"/>
          </a:xfrm>
        </p:grpSpPr>
        <p:sp>
          <p:nvSpPr>
            <p:cNvPr id="38456" name="Arc 165"/>
            <p:cNvSpPr>
              <a:spLocks/>
            </p:cNvSpPr>
            <p:nvPr/>
          </p:nvSpPr>
          <p:spPr bwMode="auto">
            <a:xfrm rot="180000">
              <a:off x="2038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57" name="Arc 166"/>
            <p:cNvSpPr>
              <a:spLocks/>
            </p:cNvSpPr>
            <p:nvPr/>
          </p:nvSpPr>
          <p:spPr bwMode="auto">
            <a:xfrm rot="180000">
              <a:off x="1984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58" name="Arc 167"/>
            <p:cNvSpPr>
              <a:spLocks/>
            </p:cNvSpPr>
            <p:nvPr/>
          </p:nvSpPr>
          <p:spPr bwMode="auto">
            <a:xfrm rot="180000">
              <a:off x="2093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3" name="Group 168"/>
          <p:cNvGrpSpPr>
            <a:grpSpLocks/>
          </p:cNvGrpSpPr>
          <p:nvPr/>
        </p:nvGrpSpPr>
        <p:grpSpPr bwMode="auto">
          <a:xfrm rot="-385665">
            <a:off x="3189288" y="1400175"/>
            <a:ext cx="203200" cy="77788"/>
            <a:chOff x="1857" y="1026"/>
            <a:chExt cx="273" cy="68"/>
          </a:xfrm>
        </p:grpSpPr>
        <p:sp>
          <p:nvSpPr>
            <p:cNvPr id="38453" name="Arc 169"/>
            <p:cNvSpPr>
              <a:spLocks/>
            </p:cNvSpPr>
            <p:nvPr/>
          </p:nvSpPr>
          <p:spPr bwMode="auto">
            <a:xfrm rot="180000">
              <a:off x="1911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54" name="Arc 170"/>
            <p:cNvSpPr>
              <a:spLocks/>
            </p:cNvSpPr>
            <p:nvPr/>
          </p:nvSpPr>
          <p:spPr bwMode="auto">
            <a:xfrm rot="180000">
              <a:off x="1857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55" name="Arc 171"/>
            <p:cNvSpPr>
              <a:spLocks/>
            </p:cNvSpPr>
            <p:nvPr/>
          </p:nvSpPr>
          <p:spPr bwMode="auto">
            <a:xfrm rot="180000">
              <a:off x="1967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4" name="Group 172"/>
          <p:cNvGrpSpPr>
            <a:grpSpLocks/>
          </p:cNvGrpSpPr>
          <p:nvPr/>
        </p:nvGrpSpPr>
        <p:grpSpPr bwMode="auto">
          <a:xfrm rot="-385665">
            <a:off x="3113088" y="1387475"/>
            <a:ext cx="204787" cy="76200"/>
            <a:chOff x="1752" y="1021"/>
            <a:chExt cx="274" cy="66"/>
          </a:xfrm>
        </p:grpSpPr>
        <p:sp>
          <p:nvSpPr>
            <p:cNvPr id="38450" name="Arc 173"/>
            <p:cNvSpPr>
              <a:spLocks/>
            </p:cNvSpPr>
            <p:nvPr/>
          </p:nvSpPr>
          <p:spPr bwMode="auto">
            <a:xfrm rot="180000">
              <a:off x="1807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51" name="Arc 174"/>
            <p:cNvSpPr>
              <a:spLocks/>
            </p:cNvSpPr>
            <p:nvPr/>
          </p:nvSpPr>
          <p:spPr bwMode="auto">
            <a:xfrm rot="180000">
              <a:off x="1752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52" name="Arc 175"/>
            <p:cNvSpPr>
              <a:spLocks/>
            </p:cNvSpPr>
            <p:nvPr/>
          </p:nvSpPr>
          <p:spPr bwMode="auto">
            <a:xfrm rot="180000">
              <a:off x="1861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5" name="Group 176"/>
          <p:cNvGrpSpPr>
            <a:grpSpLocks/>
          </p:cNvGrpSpPr>
          <p:nvPr/>
        </p:nvGrpSpPr>
        <p:grpSpPr bwMode="auto">
          <a:xfrm rot="-385665">
            <a:off x="3419475" y="1414463"/>
            <a:ext cx="201613" cy="79375"/>
            <a:chOff x="2160" y="1056"/>
            <a:chExt cx="271" cy="69"/>
          </a:xfrm>
        </p:grpSpPr>
        <p:sp>
          <p:nvSpPr>
            <p:cNvPr id="38447" name="Arc 177"/>
            <p:cNvSpPr>
              <a:spLocks/>
            </p:cNvSpPr>
            <p:nvPr/>
          </p:nvSpPr>
          <p:spPr bwMode="auto">
            <a:xfrm rot="180000">
              <a:off x="2213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48" name="Arc 178"/>
            <p:cNvSpPr>
              <a:spLocks/>
            </p:cNvSpPr>
            <p:nvPr/>
          </p:nvSpPr>
          <p:spPr bwMode="auto">
            <a:xfrm rot="180000">
              <a:off x="2160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49" name="Arc 179"/>
            <p:cNvSpPr>
              <a:spLocks/>
            </p:cNvSpPr>
            <p:nvPr/>
          </p:nvSpPr>
          <p:spPr bwMode="auto">
            <a:xfrm rot="180000">
              <a:off x="2269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6" name="Group 180"/>
          <p:cNvGrpSpPr>
            <a:grpSpLocks/>
          </p:cNvGrpSpPr>
          <p:nvPr/>
        </p:nvGrpSpPr>
        <p:grpSpPr bwMode="auto">
          <a:xfrm rot="-385665">
            <a:off x="2876550" y="1395413"/>
            <a:ext cx="201613" cy="77787"/>
            <a:chOff x="1444" y="1001"/>
            <a:chExt cx="271" cy="67"/>
          </a:xfrm>
        </p:grpSpPr>
        <p:sp>
          <p:nvSpPr>
            <p:cNvPr id="38444" name="Arc 181"/>
            <p:cNvSpPr>
              <a:spLocks/>
            </p:cNvSpPr>
            <p:nvPr/>
          </p:nvSpPr>
          <p:spPr bwMode="auto">
            <a:xfrm rot="180000">
              <a:off x="1496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45" name="Arc 182"/>
            <p:cNvSpPr>
              <a:spLocks/>
            </p:cNvSpPr>
            <p:nvPr/>
          </p:nvSpPr>
          <p:spPr bwMode="auto">
            <a:xfrm rot="180000">
              <a:off x="1444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46" name="Arc 183"/>
            <p:cNvSpPr>
              <a:spLocks/>
            </p:cNvSpPr>
            <p:nvPr/>
          </p:nvSpPr>
          <p:spPr bwMode="auto">
            <a:xfrm rot="180000">
              <a:off x="1552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7" name="Group 184"/>
          <p:cNvGrpSpPr>
            <a:grpSpLocks/>
          </p:cNvGrpSpPr>
          <p:nvPr/>
        </p:nvGrpSpPr>
        <p:grpSpPr bwMode="auto">
          <a:xfrm rot="-385665">
            <a:off x="2779713" y="1392238"/>
            <a:ext cx="203200" cy="76200"/>
            <a:chOff x="1316" y="991"/>
            <a:chExt cx="273" cy="67"/>
          </a:xfrm>
        </p:grpSpPr>
        <p:sp>
          <p:nvSpPr>
            <p:cNvPr id="38441" name="Arc 185"/>
            <p:cNvSpPr>
              <a:spLocks/>
            </p:cNvSpPr>
            <p:nvPr/>
          </p:nvSpPr>
          <p:spPr bwMode="auto">
            <a:xfrm rot="180000">
              <a:off x="1370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42" name="Arc 186"/>
            <p:cNvSpPr>
              <a:spLocks/>
            </p:cNvSpPr>
            <p:nvPr/>
          </p:nvSpPr>
          <p:spPr bwMode="auto">
            <a:xfrm rot="180000">
              <a:off x="1316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43" name="Arc 187"/>
            <p:cNvSpPr>
              <a:spLocks/>
            </p:cNvSpPr>
            <p:nvPr/>
          </p:nvSpPr>
          <p:spPr bwMode="auto">
            <a:xfrm rot="180000">
              <a:off x="1425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8" name="Group 188"/>
          <p:cNvGrpSpPr>
            <a:grpSpLocks/>
          </p:cNvGrpSpPr>
          <p:nvPr/>
        </p:nvGrpSpPr>
        <p:grpSpPr bwMode="auto">
          <a:xfrm rot="-385665">
            <a:off x="2946400" y="1392238"/>
            <a:ext cx="203200" cy="73025"/>
            <a:chOff x="1532" y="1012"/>
            <a:chExt cx="272" cy="65"/>
          </a:xfrm>
        </p:grpSpPr>
        <p:sp>
          <p:nvSpPr>
            <p:cNvPr id="38438" name="Arc 189"/>
            <p:cNvSpPr>
              <a:spLocks/>
            </p:cNvSpPr>
            <p:nvPr/>
          </p:nvSpPr>
          <p:spPr bwMode="auto">
            <a:xfrm rot="180000">
              <a:off x="1586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39" name="Arc 190"/>
            <p:cNvSpPr>
              <a:spLocks/>
            </p:cNvSpPr>
            <p:nvPr/>
          </p:nvSpPr>
          <p:spPr bwMode="auto">
            <a:xfrm rot="180000">
              <a:off x="1532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40" name="Arc 191"/>
            <p:cNvSpPr>
              <a:spLocks/>
            </p:cNvSpPr>
            <p:nvPr/>
          </p:nvSpPr>
          <p:spPr bwMode="auto">
            <a:xfrm rot="180000">
              <a:off x="1639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89" name="Group 192"/>
          <p:cNvGrpSpPr>
            <a:grpSpLocks/>
          </p:cNvGrpSpPr>
          <p:nvPr/>
        </p:nvGrpSpPr>
        <p:grpSpPr bwMode="auto">
          <a:xfrm rot="-385665">
            <a:off x="2678113" y="1377950"/>
            <a:ext cx="204787" cy="74613"/>
            <a:chOff x="1184" y="980"/>
            <a:chExt cx="273" cy="65"/>
          </a:xfrm>
        </p:grpSpPr>
        <p:sp>
          <p:nvSpPr>
            <p:cNvPr id="38435" name="Arc 193"/>
            <p:cNvSpPr>
              <a:spLocks/>
            </p:cNvSpPr>
            <p:nvPr/>
          </p:nvSpPr>
          <p:spPr bwMode="auto">
            <a:xfrm rot="180000">
              <a:off x="1239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36" name="Arc 194"/>
            <p:cNvSpPr>
              <a:spLocks/>
            </p:cNvSpPr>
            <p:nvPr/>
          </p:nvSpPr>
          <p:spPr bwMode="auto">
            <a:xfrm rot="180000">
              <a:off x="1184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37" name="Arc 195"/>
            <p:cNvSpPr>
              <a:spLocks/>
            </p:cNvSpPr>
            <p:nvPr/>
          </p:nvSpPr>
          <p:spPr bwMode="auto">
            <a:xfrm rot="180000">
              <a:off x="1293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90" name="Group 196"/>
          <p:cNvGrpSpPr>
            <a:grpSpLocks/>
          </p:cNvGrpSpPr>
          <p:nvPr/>
        </p:nvGrpSpPr>
        <p:grpSpPr bwMode="auto">
          <a:xfrm rot="-385665">
            <a:off x="3043238" y="1389063"/>
            <a:ext cx="206375" cy="77787"/>
            <a:chOff x="1661" y="1017"/>
            <a:chExt cx="274" cy="68"/>
          </a:xfrm>
        </p:grpSpPr>
        <p:sp>
          <p:nvSpPr>
            <p:cNvPr id="38432" name="Arc 197"/>
            <p:cNvSpPr>
              <a:spLocks/>
            </p:cNvSpPr>
            <p:nvPr/>
          </p:nvSpPr>
          <p:spPr bwMode="auto">
            <a:xfrm rot="180000">
              <a:off x="1717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33" name="Arc 198"/>
            <p:cNvSpPr>
              <a:spLocks/>
            </p:cNvSpPr>
            <p:nvPr/>
          </p:nvSpPr>
          <p:spPr bwMode="auto">
            <a:xfrm rot="180000">
              <a:off x="1661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34" name="Arc 199"/>
            <p:cNvSpPr>
              <a:spLocks/>
            </p:cNvSpPr>
            <p:nvPr/>
          </p:nvSpPr>
          <p:spPr bwMode="auto">
            <a:xfrm rot="180000">
              <a:off x="1770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591" name="Group 200"/>
          <p:cNvGrpSpPr>
            <a:grpSpLocks/>
          </p:cNvGrpSpPr>
          <p:nvPr/>
        </p:nvGrpSpPr>
        <p:grpSpPr bwMode="auto">
          <a:xfrm rot="-385665">
            <a:off x="2490788" y="1368425"/>
            <a:ext cx="203200" cy="77788"/>
            <a:chOff x="939" y="957"/>
            <a:chExt cx="269" cy="68"/>
          </a:xfrm>
        </p:grpSpPr>
        <p:sp>
          <p:nvSpPr>
            <p:cNvPr id="38429" name="Arc 201"/>
            <p:cNvSpPr>
              <a:spLocks/>
            </p:cNvSpPr>
            <p:nvPr/>
          </p:nvSpPr>
          <p:spPr bwMode="auto">
            <a:xfrm rot="180000">
              <a:off x="990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30" name="Arc 202"/>
            <p:cNvSpPr>
              <a:spLocks/>
            </p:cNvSpPr>
            <p:nvPr/>
          </p:nvSpPr>
          <p:spPr bwMode="auto">
            <a:xfrm rot="180000">
              <a:off x="939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31" name="Arc 203"/>
            <p:cNvSpPr>
              <a:spLocks/>
            </p:cNvSpPr>
            <p:nvPr/>
          </p:nvSpPr>
          <p:spPr bwMode="auto">
            <a:xfrm rot="180000">
              <a:off x="1044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888" name="Group 204"/>
          <p:cNvGrpSpPr>
            <a:grpSpLocks/>
          </p:cNvGrpSpPr>
          <p:nvPr/>
        </p:nvGrpSpPr>
        <p:grpSpPr bwMode="auto">
          <a:xfrm rot="-385665">
            <a:off x="2582863" y="1371600"/>
            <a:ext cx="204787" cy="77788"/>
            <a:chOff x="1060" y="967"/>
            <a:chExt cx="270" cy="68"/>
          </a:xfrm>
        </p:grpSpPr>
        <p:sp>
          <p:nvSpPr>
            <p:cNvPr id="38426" name="Arc 205"/>
            <p:cNvSpPr>
              <a:spLocks/>
            </p:cNvSpPr>
            <p:nvPr/>
          </p:nvSpPr>
          <p:spPr bwMode="auto">
            <a:xfrm rot="180000">
              <a:off x="1110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27" name="Arc 206"/>
            <p:cNvSpPr>
              <a:spLocks/>
            </p:cNvSpPr>
            <p:nvPr/>
          </p:nvSpPr>
          <p:spPr bwMode="auto">
            <a:xfrm rot="180000">
              <a:off x="1060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28" name="Arc 207"/>
            <p:cNvSpPr>
              <a:spLocks/>
            </p:cNvSpPr>
            <p:nvPr/>
          </p:nvSpPr>
          <p:spPr bwMode="auto">
            <a:xfrm rot="180000">
              <a:off x="1166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889" name="Group 208"/>
          <p:cNvGrpSpPr>
            <a:grpSpLocks/>
          </p:cNvGrpSpPr>
          <p:nvPr/>
        </p:nvGrpSpPr>
        <p:grpSpPr bwMode="auto">
          <a:xfrm rot="-385665">
            <a:off x="2395538" y="1376363"/>
            <a:ext cx="204787" cy="76200"/>
            <a:chOff x="810" y="951"/>
            <a:chExt cx="274" cy="66"/>
          </a:xfrm>
        </p:grpSpPr>
        <p:sp>
          <p:nvSpPr>
            <p:cNvPr id="38423" name="Arc 209"/>
            <p:cNvSpPr>
              <a:spLocks/>
            </p:cNvSpPr>
            <p:nvPr/>
          </p:nvSpPr>
          <p:spPr bwMode="auto">
            <a:xfrm rot="180000">
              <a:off x="864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24" name="Arc 210"/>
            <p:cNvSpPr>
              <a:spLocks/>
            </p:cNvSpPr>
            <p:nvPr/>
          </p:nvSpPr>
          <p:spPr bwMode="auto">
            <a:xfrm rot="180000">
              <a:off x="810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25" name="Arc 211"/>
            <p:cNvSpPr>
              <a:spLocks/>
            </p:cNvSpPr>
            <p:nvPr/>
          </p:nvSpPr>
          <p:spPr bwMode="auto">
            <a:xfrm rot="180000">
              <a:off x="921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899" name="Group 212"/>
          <p:cNvGrpSpPr>
            <a:grpSpLocks/>
          </p:cNvGrpSpPr>
          <p:nvPr/>
        </p:nvGrpSpPr>
        <p:grpSpPr bwMode="auto">
          <a:xfrm rot="-385665">
            <a:off x="2463800" y="1368425"/>
            <a:ext cx="203200" cy="74613"/>
            <a:chOff x="901" y="956"/>
            <a:chExt cx="272" cy="66"/>
          </a:xfrm>
        </p:grpSpPr>
        <p:sp>
          <p:nvSpPr>
            <p:cNvPr id="38420" name="Arc 213"/>
            <p:cNvSpPr>
              <a:spLocks/>
            </p:cNvSpPr>
            <p:nvPr/>
          </p:nvSpPr>
          <p:spPr bwMode="auto">
            <a:xfrm rot="180000">
              <a:off x="955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21" name="Arc 214"/>
            <p:cNvSpPr>
              <a:spLocks/>
            </p:cNvSpPr>
            <p:nvPr/>
          </p:nvSpPr>
          <p:spPr bwMode="auto">
            <a:xfrm rot="180000">
              <a:off x="901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22" name="Arc 215"/>
            <p:cNvSpPr>
              <a:spLocks/>
            </p:cNvSpPr>
            <p:nvPr/>
          </p:nvSpPr>
          <p:spPr bwMode="auto">
            <a:xfrm rot="180000">
              <a:off x="1010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00" name="Group 216"/>
          <p:cNvGrpSpPr>
            <a:grpSpLocks/>
          </p:cNvGrpSpPr>
          <p:nvPr/>
        </p:nvGrpSpPr>
        <p:grpSpPr bwMode="auto">
          <a:xfrm rot="-385665">
            <a:off x="2801938" y="1392238"/>
            <a:ext cx="204787" cy="76200"/>
            <a:chOff x="1347" y="992"/>
            <a:chExt cx="273" cy="67"/>
          </a:xfrm>
        </p:grpSpPr>
        <p:sp>
          <p:nvSpPr>
            <p:cNvPr id="38417" name="Arc 217"/>
            <p:cNvSpPr>
              <a:spLocks/>
            </p:cNvSpPr>
            <p:nvPr/>
          </p:nvSpPr>
          <p:spPr bwMode="auto">
            <a:xfrm rot="180000">
              <a:off x="1400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18" name="Arc 218"/>
            <p:cNvSpPr>
              <a:spLocks/>
            </p:cNvSpPr>
            <p:nvPr/>
          </p:nvSpPr>
          <p:spPr bwMode="auto">
            <a:xfrm rot="180000">
              <a:off x="1347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19" name="Arc 219"/>
            <p:cNvSpPr>
              <a:spLocks/>
            </p:cNvSpPr>
            <p:nvPr/>
          </p:nvSpPr>
          <p:spPr bwMode="auto">
            <a:xfrm rot="180000">
              <a:off x="1456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7948" name="Arc 220"/>
          <p:cNvSpPr>
            <a:spLocks noChangeAspect="1"/>
          </p:cNvSpPr>
          <p:nvPr/>
        </p:nvSpPr>
        <p:spPr bwMode="auto">
          <a:xfrm rot="-120000">
            <a:off x="5016500" y="1368425"/>
            <a:ext cx="47625" cy="171450"/>
          </a:xfrm>
          <a:custGeom>
            <a:avLst/>
            <a:gdLst>
              <a:gd name="T0" fmla="*/ 0 w 21600"/>
              <a:gd name="T1" fmla="*/ 2147483647 h 21597"/>
              <a:gd name="T2" fmla="*/ 5381259 w 21600"/>
              <a:gd name="T3" fmla="*/ 0 h 21597"/>
              <a:gd name="T4" fmla="*/ 5471733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949" name="Arc 221"/>
          <p:cNvSpPr>
            <a:spLocks noChangeAspect="1"/>
          </p:cNvSpPr>
          <p:nvPr/>
        </p:nvSpPr>
        <p:spPr bwMode="auto">
          <a:xfrm rot="-120000">
            <a:off x="5148263" y="1389063"/>
            <a:ext cx="95250" cy="171450"/>
          </a:xfrm>
          <a:custGeom>
            <a:avLst/>
            <a:gdLst>
              <a:gd name="T0" fmla="*/ 0 w 21600"/>
              <a:gd name="T1" fmla="*/ 2147483647 h 21599"/>
              <a:gd name="T2" fmla="*/ 694604235 w 21600"/>
              <a:gd name="T3" fmla="*/ 0 h 21599"/>
              <a:gd name="T4" fmla="*/ 70037680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7901" name="Group 222"/>
          <p:cNvGrpSpPr>
            <a:grpSpLocks noChangeAspect="1"/>
          </p:cNvGrpSpPr>
          <p:nvPr/>
        </p:nvGrpSpPr>
        <p:grpSpPr bwMode="auto">
          <a:xfrm>
            <a:off x="5192713" y="1373188"/>
            <a:ext cx="74612" cy="217487"/>
            <a:chOff x="4579" y="1161"/>
            <a:chExt cx="94" cy="274"/>
          </a:xfrm>
        </p:grpSpPr>
        <p:sp>
          <p:nvSpPr>
            <p:cNvPr id="38414" name="Arc 223"/>
            <p:cNvSpPr>
              <a:spLocks noChangeAspect="1"/>
            </p:cNvSpPr>
            <p:nvPr/>
          </p:nvSpPr>
          <p:spPr bwMode="auto">
            <a:xfrm rot="-120000">
              <a:off x="4579" y="1161"/>
              <a:ext cx="31" cy="272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15" name="Arc 224"/>
            <p:cNvSpPr>
              <a:spLocks noChangeAspect="1"/>
            </p:cNvSpPr>
            <p:nvPr/>
          </p:nvSpPr>
          <p:spPr bwMode="auto">
            <a:xfrm rot="-120000">
              <a:off x="4580" y="1163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16" name="Arc 225"/>
            <p:cNvSpPr>
              <a:spLocks noChangeAspect="1"/>
            </p:cNvSpPr>
            <p:nvPr/>
          </p:nvSpPr>
          <p:spPr bwMode="auto">
            <a:xfrm rot="-120000">
              <a:off x="4581" y="1165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7951" name="Arc 226"/>
          <p:cNvSpPr>
            <a:spLocks noChangeAspect="1"/>
          </p:cNvSpPr>
          <p:nvPr/>
        </p:nvSpPr>
        <p:spPr bwMode="auto">
          <a:xfrm rot="-120000">
            <a:off x="4830763" y="1370013"/>
            <a:ext cx="25400" cy="128587"/>
          </a:xfrm>
          <a:custGeom>
            <a:avLst/>
            <a:gdLst>
              <a:gd name="T0" fmla="*/ 0 w 21600"/>
              <a:gd name="T1" fmla="*/ 2147483647 h 21589"/>
              <a:gd name="T2" fmla="*/ 65036 w 21600"/>
              <a:gd name="T3" fmla="*/ 0 h 21589"/>
              <a:gd name="T4" fmla="*/ 67162 w 21600"/>
              <a:gd name="T5" fmla="*/ 2147483647 h 21589"/>
              <a:gd name="T6" fmla="*/ 0 60000 65536"/>
              <a:gd name="T7" fmla="*/ 0 60000 65536"/>
              <a:gd name="T8" fmla="*/ 0 60000 65536"/>
              <a:gd name="T9" fmla="*/ 0 w 21600"/>
              <a:gd name="T10" fmla="*/ 0 h 21589"/>
              <a:gd name="T11" fmla="*/ 21600 w 21600"/>
              <a:gd name="T12" fmla="*/ 21589 h 215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9" fill="none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</a:path>
              <a:path w="21600" h="21589" stroke="0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  <a:lnTo>
                  <a:pt x="21600" y="2158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952" name="Arc 227"/>
          <p:cNvSpPr>
            <a:spLocks noChangeAspect="1"/>
          </p:cNvSpPr>
          <p:nvPr/>
        </p:nvSpPr>
        <p:spPr bwMode="auto">
          <a:xfrm rot="-120000">
            <a:off x="4806950" y="1412875"/>
            <a:ext cx="49213" cy="128588"/>
          </a:xfrm>
          <a:custGeom>
            <a:avLst/>
            <a:gdLst>
              <a:gd name="T0" fmla="*/ 0 w 21600"/>
              <a:gd name="T1" fmla="*/ 2147483647 h 21597"/>
              <a:gd name="T2" fmla="*/ 6771039 w 21600"/>
              <a:gd name="T3" fmla="*/ 0 h 21597"/>
              <a:gd name="T4" fmla="*/ 6883937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7902" name="Group 228"/>
          <p:cNvGrpSpPr>
            <a:grpSpLocks noChangeAspect="1"/>
          </p:cNvGrpSpPr>
          <p:nvPr/>
        </p:nvGrpSpPr>
        <p:grpSpPr bwMode="auto">
          <a:xfrm>
            <a:off x="5172075" y="1387475"/>
            <a:ext cx="74613" cy="217488"/>
            <a:chOff x="4553" y="1211"/>
            <a:chExt cx="94" cy="274"/>
          </a:xfrm>
        </p:grpSpPr>
        <p:sp>
          <p:nvSpPr>
            <p:cNvPr id="38411" name="Arc 229"/>
            <p:cNvSpPr>
              <a:spLocks noChangeAspect="1"/>
            </p:cNvSpPr>
            <p:nvPr/>
          </p:nvSpPr>
          <p:spPr bwMode="auto">
            <a:xfrm rot="-120000">
              <a:off x="4553" y="1211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12" name="Arc 230"/>
            <p:cNvSpPr>
              <a:spLocks noChangeAspect="1"/>
            </p:cNvSpPr>
            <p:nvPr/>
          </p:nvSpPr>
          <p:spPr bwMode="auto">
            <a:xfrm rot="-120000">
              <a:off x="4554" y="1215"/>
              <a:ext cx="60" cy="269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13" name="Arc 231"/>
            <p:cNvSpPr>
              <a:spLocks noChangeAspect="1"/>
            </p:cNvSpPr>
            <p:nvPr/>
          </p:nvSpPr>
          <p:spPr bwMode="auto">
            <a:xfrm rot="-120000">
              <a:off x="4556" y="1213"/>
              <a:ext cx="91" cy="2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03" name="Group 232"/>
          <p:cNvGrpSpPr>
            <a:grpSpLocks noChangeAspect="1"/>
          </p:cNvGrpSpPr>
          <p:nvPr/>
        </p:nvGrpSpPr>
        <p:grpSpPr bwMode="auto">
          <a:xfrm>
            <a:off x="5143500" y="1343025"/>
            <a:ext cx="74613" cy="217488"/>
            <a:chOff x="4516" y="1156"/>
            <a:chExt cx="94" cy="273"/>
          </a:xfrm>
        </p:grpSpPr>
        <p:sp>
          <p:nvSpPr>
            <p:cNvPr id="38408" name="Arc 233"/>
            <p:cNvSpPr>
              <a:spLocks noChangeAspect="1"/>
            </p:cNvSpPr>
            <p:nvPr/>
          </p:nvSpPr>
          <p:spPr bwMode="auto">
            <a:xfrm rot="-120000">
              <a:off x="4516" y="1156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09" name="Arc 234"/>
            <p:cNvSpPr>
              <a:spLocks noChangeAspect="1"/>
            </p:cNvSpPr>
            <p:nvPr/>
          </p:nvSpPr>
          <p:spPr bwMode="auto">
            <a:xfrm rot="-120000">
              <a:off x="4517" y="1158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10" name="Arc 235"/>
            <p:cNvSpPr>
              <a:spLocks noChangeAspect="1"/>
            </p:cNvSpPr>
            <p:nvPr/>
          </p:nvSpPr>
          <p:spPr bwMode="auto">
            <a:xfrm rot="-120000">
              <a:off x="4519" y="1159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04" name="Group 236"/>
          <p:cNvGrpSpPr>
            <a:grpSpLocks noChangeAspect="1"/>
          </p:cNvGrpSpPr>
          <p:nvPr/>
        </p:nvGrpSpPr>
        <p:grpSpPr bwMode="auto">
          <a:xfrm>
            <a:off x="5245100" y="1392238"/>
            <a:ext cx="76200" cy="219075"/>
            <a:chOff x="4645" y="1217"/>
            <a:chExt cx="95" cy="277"/>
          </a:xfrm>
        </p:grpSpPr>
        <p:sp>
          <p:nvSpPr>
            <p:cNvPr id="38405" name="Arc 237"/>
            <p:cNvSpPr>
              <a:spLocks noChangeAspect="1"/>
            </p:cNvSpPr>
            <p:nvPr/>
          </p:nvSpPr>
          <p:spPr bwMode="auto">
            <a:xfrm rot="-120000">
              <a:off x="4645" y="1217"/>
              <a:ext cx="31" cy="273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06" name="Arc 238"/>
            <p:cNvSpPr>
              <a:spLocks noChangeAspect="1"/>
            </p:cNvSpPr>
            <p:nvPr/>
          </p:nvSpPr>
          <p:spPr bwMode="auto">
            <a:xfrm rot="-120000">
              <a:off x="4646" y="1223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07" name="Arc 239"/>
            <p:cNvSpPr>
              <a:spLocks noChangeAspect="1"/>
            </p:cNvSpPr>
            <p:nvPr/>
          </p:nvSpPr>
          <p:spPr bwMode="auto">
            <a:xfrm rot="-120000">
              <a:off x="4648" y="1224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05" name="Group 240"/>
          <p:cNvGrpSpPr>
            <a:grpSpLocks noChangeAspect="1"/>
          </p:cNvGrpSpPr>
          <p:nvPr/>
        </p:nvGrpSpPr>
        <p:grpSpPr bwMode="auto">
          <a:xfrm>
            <a:off x="5118100" y="1341438"/>
            <a:ext cx="74613" cy="215900"/>
            <a:chOff x="4485" y="1154"/>
            <a:chExt cx="93" cy="272"/>
          </a:xfrm>
        </p:grpSpPr>
        <p:sp>
          <p:nvSpPr>
            <p:cNvPr id="38402" name="Arc 241"/>
            <p:cNvSpPr>
              <a:spLocks noChangeAspect="1"/>
            </p:cNvSpPr>
            <p:nvPr/>
          </p:nvSpPr>
          <p:spPr bwMode="auto">
            <a:xfrm rot="-120000">
              <a:off x="4485" y="1154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03" name="Arc 242"/>
            <p:cNvSpPr>
              <a:spLocks noChangeAspect="1"/>
            </p:cNvSpPr>
            <p:nvPr/>
          </p:nvSpPr>
          <p:spPr bwMode="auto">
            <a:xfrm rot="-120000">
              <a:off x="4487" y="1155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04" name="Arc 243"/>
            <p:cNvSpPr>
              <a:spLocks noChangeAspect="1"/>
            </p:cNvSpPr>
            <p:nvPr/>
          </p:nvSpPr>
          <p:spPr bwMode="auto">
            <a:xfrm rot="-120000">
              <a:off x="4487" y="115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06" name="Group 244"/>
          <p:cNvGrpSpPr>
            <a:grpSpLocks noChangeAspect="1"/>
          </p:cNvGrpSpPr>
          <p:nvPr/>
        </p:nvGrpSpPr>
        <p:grpSpPr bwMode="auto">
          <a:xfrm>
            <a:off x="5087938" y="1333500"/>
            <a:ext cx="73025" cy="217488"/>
            <a:chOff x="4451" y="1096"/>
            <a:chExt cx="92" cy="273"/>
          </a:xfrm>
        </p:grpSpPr>
        <p:sp>
          <p:nvSpPr>
            <p:cNvPr id="38399" name="Arc 245"/>
            <p:cNvSpPr>
              <a:spLocks noChangeAspect="1"/>
            </p:cNvSpPr>
            <p:nvPr/>
          </p:nvSpPr>
          <p:spPr bwMode="auto">
            <a:xfrm rot="-120000">
              <a:off x="4451" y="1096"/>
              <a:ext cx="30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00" name="Arc 246"/>
            <p:cNvSpPr>
              <a:spLocks noChangeAspect="1"/>
            </p:cNvSpPr>
            <p:nvPr/>
          </p:nvSpPr>
          <p:spPr bwMode="auto">
            <a:xfrm rot="-120000">
              <a:off x="4451" y="1097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01" name="Arc 247"/>
            <p:cNvSpPr>
              <a:spLocks noChangeAspect="1"/>
            </p:cNvSpPr>
            <p:nvPr/>
          </p:nvSpPr>
          <p:spPr bwMode="auto">
            <a:xfrm rot="-120000">
              <a:off x="4453" y="109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7958" name="Arc 248"/>
          <p:cNvSpPr>
            <a:spLocks noChangeAspect="1"/>
          </p:cNvSpPr>
          <p:nvPr/>
        </p:nvSpPr>
        <p:spPr bwMode="auto">
          <a:xfrm rot="-120000">
            <a:off x="5035550" y="1358900"/>
            <a:ext cx="69850" cy="171450"/>
          </a:xfrm>
          <a:custGeom>
            <a:avLst/>
            <a:gdLst>
              <a:gd name="T0" fmla="*/ 0 w 21600"/>
              <a:gd name="T1" fmla="*/ 2147483647 h 21599"/>
              <a:gd name="T2" fmla="*/ 78975150 w 21600"/>
              <a:gd name="T3" fmla="*/ 0 h 21599"/>
              <a:gd name="T4" fmla="*/ 79880819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7907" name="Group 249"/>
          <p:cNvGrpSpPr>
            <a:grpSpLocks noChangeAspect="1"/>
          </p:cNvGrpSpPr>
          <p:nvPr/>
        </p:nvGrpSpPr>
        <p:grpSpPr bwMode="auto">
          <a:xfrm>
            <a:off x="5062538" y="1331913"/>
            <a:ext cx="74612" cy="215900"/>
            <a:chOff x="4419" y="1093"/>
            <a:chExt cx="93" cy="273"/>
          </a:xfrm>
        </p:grpSpPr>
        <p:sp>
          <p:nvSpPr>
            <p:cNvPr id="38396" name="Arc 250"/>
            <p:cNvSpPr>
              <a:spLocks noChangeAspect="1"/>
            </p:cNvSpPr>
            <p:nvPr/>
          </p:nvSpPr>
          <p:spPr bwMode="auto">
            <a:xfrm rot="-120000">
              <a:off x="4419" y="1093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97" name="Arc 251"/>
            <p:cNvSpPr>
              <a:spLocks noChangeAspect="1"/>
            </p:cNvSpPr>
            <p:nvPr/>
          </p:nvSpPr>
          <p:spPr bwMode="auto">
            <a:xfrm rot="-120000">
              <a:off x="4420" y="1096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98" name="Arc 252"/>
            <p:cNvSpPr>
              <a:spLocks noChangeAspect="1"/>
            </p:cNvSpPr>
            <p:nvPr/>
          </p:nvSpPr>
          <p:spPr bwMode="auto">
            <a:xfrm rot="-120000">
              <a:off x="4421" y="109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08" name="Group 253"/>
          <p:cNvGrpSpPr>
            <a:grpSpLocks noChangeAspect="1"/>
          </p:cNvGrpSpPr>
          <p:nvPr/>
        </p:nvGrpSpPr>
        <p:grpSpPr bwMode="auto">
          <a:xfrm>
            <a:off x="5029200" y="1368425"/>
            <a:ext cx="73025" cy="215900"/>
            <a:chOff x="4356" y="1087"/>
            <a:chExt cx="92" cy="272"/>
          </a:xfrm>
        </p:grpSpPr>
        <p:sp>
          <p:nvSpPr>
            <p:cNvPr id="38393" name="Arc 254"/>
            <p:cNvSpPr>
              <a:spLocks noChangeAspect="1"/>
            </p:cNvSpPr>
            <p:nvPr/>
          </p:nvSpPr>
          <p:spPr bwMode="auto">
            <a:xfrm rot="-120000">
              <a:off x="4356" y="1087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94" name="Arc 255"/>
            <p:cNvSpPr>
              <a:spLocks noChangeAspect="1"/>
            </p:cNvSpPr>
            <p:nvPr/>
          </p:nvSpPr>
          <p:spPr bwMode="auto">
            <a:xfrm rot="-120000">
              <a:off x="4356" y="1087"/>
              <a:ext cx="61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95" name="Arc 256"/>
            <p:cNvSpPr>
              <a:spLocks noChangeAspect="1"/>
            </p:cNvSpPr>
            <p:nvPr/>
          </p:nvSpPr>
          <p:spPr bwMode="auto">
            <a:xfrm rot="-120000">
              <a:off x="4358" y="108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09" name="Group 257"/>
          <p:cNvGrpSpPr>
            <a:grpSpLocks noChangeAspect="1"/>
          </p:cNvGrpSpPr>
          <p:nvPr/>
        </p:nvGrpSpPr>
        <p:grpSpPr bwMode="auto">
          <a:xfrm>
            <a:off x="5218113" y="1392238"/>
            <a:ext cx="74612" cy="217487"/>
            <a:chOff x="4611" y="1217"/>
            <a:chExt cx="93" cy="274"/>
          </a:xfrm>
        </p:grpSpPr>
        <p:sp>
          <p:nvSpPr>
            <p:cNvPr id="38390" name="Arc 258"/>
            <p:cNvSpPr>
              <a:spLocks noChangeAspect="1"/>
            </p:cNvSpPr>
            <p:nvPr/>
          </p:nvSpPr>
          <p:spPr bwMode="auto">
            <a:xfrm rot="-120000">
              <a:off x="4611" y="1219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91" name="Arc 259"/>
            <p:cNvSpPr>
              <a:spLocks noChangeAspect="1"/>
            </p:cNvSpPr>
            <p:nvPr/>
          </p:nvSpPr>
          <p:spPr bwMode="auto">
            <a:xfrm rot="-120000">
              <a:off x="4612" y="1217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92" name="Arc 260"/>
            <p:cNvSpPr>
              <a:spLocks noChangeAspect="1"/>
            </p:cNvSpPr>
            <p:nvPr/>
          </p:nvSpPr>
          <p:spPr bwMode="auto">
            <a:xfrm rot="-120000">
              <a:off x="4613" y="1220"/>
              <a:ext cx="91" cy="27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7962" name="Arc 261"/>
          <p:cNvSpPr>
            <a:spLocks noChangeAspect="1"/>
          </p:cNvSpPr>
          <p:nvPr/>
        </p:nvSpPr>
        <p:spPr bwMode="auto">
          <a:xfrm rot="-450511">
            <a:off x="4733925" y="1330325"/>
            <a:ext cx="53975" cy="127000"/>
          </a:xfrm>
          <a:custGeom>
            <a:avLst/>
            <a:gdLst>
              <a:gd name="T0" fmla="*/ 0 w 21600"/>
              <a:gd name="T1" fmla="*/ 2147483647 h 21598"/>
              <a:gd name="T2" fmla="*/ 12949772 w 21600"/>
              <a:gd name="T3" fmla="*/ 0 h 21598"/>
              <a:gd name="T4" fmla="*/ 13140894 w 21600"/>
              <a:gd name="T5" fmla="*/ 2147483647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</a:path>
              <a:path w="21600" h="21598" stroke="0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963" name="Arc 262"/>
          <p:cNvSpPr>
            <a:spLocks noChangeAspect="1"/>
          </p:cNvSpPr>
          <p:nvPr/>
        </p:nvSpPr>
        <p:spPr bwMode="auto">
          <a:xfrm rot="-450511">
            <a:off x="4870450" y="1385888"/>
            <a:ext cx="107950" cy="128587"/>
          </a:xfrm>
          <a:custGeom>
            <a:avLst/>
            <a:gdLst>
              <a:gd name="T0" fmla="*/ 0 w 21600"/>
              <a:gd name="T1" fmla="*/ 2147483647 h 21599"/>
              <a:gd name="T2" fmla="*/ 1669727776 w 21600"/>
              <a:gd name="T3" fmla="*/ 0 h 21599"/>
              <a:gd name="T4" fmla="*/ 1682035670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</a:path>
              <a:path w="21600" h="21599" stroke="0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7910" name="Group 263"/>
          <p:cNvGrpSpPr>
            <a:grpSpLocks noChangeAspect="1"/>
          </p:cNvGrpSpPr>
          <p:nvPr/>
        </p:nvGrpSpPr>
        <p:grpSpPr bwMode="auto">
          <a:xfrm rot="-390511">
            <a:off x="4919663" y="1347788"/>
            <a:ext cx="82550" cy="161925"/>
            <a:chOff x="4362" y="1124"/>
            <a:chExt cx="104" cy="204"/>
          </a:xfrm>
        </p:grpSpPr>
        <p:sp>
          <p:nvSpPr>
            <p:cNvPr id="38387" name="Arc 264"/>
            <p:cNvSpPr>
              <a:spLocks noChangeAspect="1"/>
            </p:cNvSpPr>
            <p:nvPr/>
          </p:nvSpPr>
          <p:spPr bwMode="auto">
            <a:xfrm rot="-60000">
              <a:off x="4362" y="1124"/>
              <a:ext cx="34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88" name="Arc 265"/>
            <p:cNvSpPr>
              <a:spLocks noChangeAspect="1"/>
            </p:cNvSpPr>
            <p:nvPr/>
          </p:nvSpPr>
          <p:spPr bwMode="auto">
            <a:xfrm rot="-60000">
              <a:off x="4363" y="1126"/>
              <a:ext cx="68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89" name="Arc 266"/>
            <p:cNvSpPr>
              <a:spLocks noChangeAspect="1"/>
            </p:cNvSpPr>
            <p:nvPr/>
          </p:nvSpPr>
          <p:spPr bwMode="auto">
            <a:xfrm rot="-60000">
              <a:off x="4363" y="112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7965" name="Arc 267"/>
          <p:cNvSpPr>
            <a:spLocks noChangeAspect="1"/>
          </p:cNvSpPr>
          <p:nvPr/>
        </p:nvSpPr>
        <p:spPr bwMode="auto">
          <a:xfrm rot="-450511">
            <a:off x="4706938" y="1335088"/>
            <a:ext cx="26987" cy="96837"/>
          </a:xfrm>
          <a:custGeom>
            <a:avLst/>
            <a:gdLst>
              <a:gd name="T0" fmla="*/ 0 w 21600"/>
              <a:gd name="T1" fmla="*/ 788228693 h 21591"/>
              <a:gd name="T2" fmla="*/ 99636 w 21600"/>
              <a:gd name="T3" fmla="*/ 0 h 21591"/>
              <a:gd name="T4" fmla="*/ 102651 w 21600"/>
              <a:gd name="T5" fmla="*/ 788228693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</a:path>
              <a:path w="21600" h="21591" stroke="0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  <a:lnTo>
                  <a:pt x="21600" y="21591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966" name="Arc 268"/>
          <p:cNvSpPr>
            <a:spLocks noChangeAspect="1"/>
          </p:cNvSpPr>
          <p:nvPr/>
        </p:nvSpPr>
        <p:spPr bwMode="auto">
          <a:xfrm rot="-450511">
            <a:off x="4703763" y="1331913"/>
            <a:ext cx="55562" cy="98425"/>
          </a:xfrm>
          <a:custGeom>
            <a:avLst/>
            <a:gdLst>
              <a:gd name="T0" fmla="*/ 0 w 21600"/>
              <a:gd name="T1" fmla="*/ 881568900 h 21598"/>
              <a:gd name="T2" fmla="*/ 15861458 w 21600"/>
              <a:gd name="T3" fmla="*/ 0 h 21598"/>
              <a:gd name="T4" fmla="*/ 16096177 w 21600"/>
              <a:gd name="T5" fmla="*/ 88156890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</a:path>
              <a:path w="21600" h="21598" stroke="0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7911" name="Group 269"/>
          <p:cNvGrpSpPr>
            <a:grpSpLocks noChangeAspect="1"/>
          </p:cNvGrpSpPr>
          <p:nvPr/>
        </p:nvGrpSpPr>
        <p:grpSpPr bwMode="auto">
          <a:xfrm rot="-390511">
            <a:off x="4897438" y="1382713"/>
            <a:ext cx="82550" cy="161925"/>
            <a:chOff x="4328" y="1166"/>
            <a:chExt cx="103" cy="205"/>
          </a:xfrm>
        </p:grpSpPr>
        <p:sp>
          <p:nvSpPr>
            <p:cNvPr id="38384" name="Arc 270"/>
            <p:cNvSpPr>
              <a:spLocks noChangeAspect="1"/>
            </p:cNvSpPr>
            <p:nvPr/>
          </p:nvSpPr>
          <p:spPr bwMode="auto">
            <a:xfrm rot="-60000">
              <a:off x="4328" y="1166"/>
              <a:ext cx="35" cy="203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85" name="Arc 271"/>
            <p:cNvSpPr>
              <a:spLocks noChangeAspect="1"/>
            </p:cNvSpPr>
            <p:nvPr/>
          </p:nvSpPr>
          <p:spPr bwMode="auto">
            <a:xfrm rot="-60000">
              <a:off x="4328" y="1167"/>
              <a:ext cx="68" cy="204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86" name="Arc 272"/>
            <p:cNvSpPr>
              <a:spLocks noChangeAspect="1"/>
            </p:cNvSpPr>
            <p:nvPr/>
          </p:nvSpPr>
          <p:spPr bwMode="auto">
            <a:xfrm rot="-60000">
              <a:off x="4328" y="1167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12" name="Group 273"/>
          <p:cNvGrpSpPr>
            <a:grpSpLocks noChangeAspect="1"/>
          </p:cNvGrpSpPr>
          <p:nvPr/>
        </p:nvGrpSpPr>
        <p:grpSpPr bwMode="auto">
          <a:xfrm rot="-390511">
            <a:off x="4865688" y="1352550"/>
            <a:ext cx="80962" cy="163513"/>
            <a:chOff x="4294" y="1125"/>
            <a:chExt cx="102" cy="205"/>
          </a:xfrm>
        </p:grpSpPr>
        <p:sp>
          <p:nvSpPr>
            <p:cNvPr id="38381" name="Arc 274"/>
            <p:cNvSpPr>
              <a:spLocks noChangeAspect="1"/>
            </p:cNvSpPr>
            <p:nvPr/>
          </p:nvSpPr>
          <p:spPr bwMode="auto">
            <a:xfrm rot="-60000">
              <a:off x="4295" y="1128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82" name="Arc 275"/>
            <p:cNvSpPr>
              <a:spLocks noChangeAspect="1"/>
            </p:cNvSpPr>
            <p:nvPr/>
          </p:nvSpPr>
          <p:spPr bwMode="auto">
            <a:xfrm rot="-60000">
              <a:off x="4295" y="1125"/>
              <a:ext cx="68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83" name="Arc 276"/>
            <p:cNvSpPr>
              <a:spLocks noChangeAspect="1"/>
            </p:cNvSpPr>
            <p:nvPr/>
          </p:nvSpPr>
          <p:spPr bwMode="auto">
            <a:xfrm rot="-60000">
              <a:off x="4294" y="1125"/>
              <a:ext cx="102" cy="204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13" name="Group 277"/>
          <p:cNvGrpSpPr>
            <a:grpSpLocks noChangeAspect="1"/>
          </p:cNvGrpSpPr>
          <p:nvPr/>
        </p:nvGrpSpPr>
        <p:grpSpPr bwMode="auto">
          <a:xfrm rot="-390511">
            <a:off x="4978400" y="1370013"/>
            <a:ext cx="80963" cy="163512"/>
            <a:chOff x="4431" y="1163"/>
            <a:chExt cx="102" cy="205"/>
          </a:xfrm>
        </p:grpSpPr>
        <p:sp>
          <p:nvSpPr>
            <p:cNvPr id="38378" name="Arc 278"/>
            <p:cNvSpPr>
              <a:spLocks noChangeAspect="1"/>
            </p:cNvSpPr>
            <p:nvPr/>
          </p:nvSpPr>
          <p:spPr bwMode="auto">
            <a:xfrm rot="-60000">
              <a:off x="4431" y="1163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79" name="Arc 279"/>
            <p:cNvSpPr>
              <a:spLocks noChangeAspect="1"/>
            </p:cNvSpPr>
            <p:nvPr/>
          </p:nvSpPr>
          <p:spPr bwMode="auto">
            <a:xfrm rot="-60000">
              <a:off x="4431" y="1166"/>
              <a:ext cx="70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80" name="Arc 280"/>
            <p:cNvSpPr>
              <a:spLocks noChangeAspect="1"/>
            </p:cNvSpPr>
            <p:nvPr/>
          </p:nvSpPr>
          <p:spPr bwMode="auto">
            <a:xfrm rot="-60000">
              <a:off x="4431" y="1164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14" name="Group 281"/>
          <p:cNvGrpSpPr>
            <a:grpSpLocks noChangeAspect="1"/>
          </p:cNvGrpSpPr>
          <p:nvPr/>
        </p:nvGrpSpPr>
        <p:grpSpPr bwMode="auto">
          <a:xfrm rot="-390511">
            <a:off x="4840288" y="1357313"/>
            <a:ext cx="80962" cy="161925"/>
            <a:chOff x="4259" y="1126"/>
            <a:chExt cx="102" cy="205"/>
          </a:xfrm>
        </p:grpSpPr>
        <p:sp>
          <p:nvSpPr>
            <p:cNvPr id="38375" name="Arc 282"/>
            <p:cNvSpPr>
              <a:spLocks noChangeAspect="1"/>
            </p:cNvSpPr>
            <p:nvPr/>
          </p:nvSpPr>
          <p:spPr bwMode="auto">
            <a:xfrm rot="-60000">
              <a:off x="4259" y="1126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76" name="Arc 283"/>
            <p:cNvSpPr>
              <a:spLocks noChangeAspect="1"/>
            </p:cNvSpPr>
            <p:nvPr/>
          </p:nvSpPr>
          <p:spPr bwMode="auto">
            <a:xfrm rot="-60000">
              <a:off x="4259" y="112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77" name="Arc 284"/>
            <p:cNvSpPr>
              <a:spLocks noChangeAspect="1"/>
            </p:cNvSpPr>
            <p:nvPr/>
          </p:nvSpPr>
          <p:spPr bwMode="auto">
            <a:xfrm rot="-60000">
              <a:off x="4259" y="1127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15" name="Group 285"/>
          <p:cNvGrpSpPr>
            <a:grpSpLocks noChangeAspect="1"/>
          </p:cNvGrpSpPr>
          <p:nvPr/>
        </p:nvGrpSpPr>
        <p:grpSpPr bwMode="auto">
          <a:xfrm rot="-390511">
            <a:off x="4791075" y="1352550"/>
            <a:ext cx="82550" cy="161925"/>
            <a:chOff x="4224" y="1086"/>
            <a:chExt cx="103" cy="205"/>
          </a:xfrm>
        </p:grpSpPr>
        <p:sp>
          <p:nvSpPr>
            <p:cNvPr id="38372" name="Arc 286"/>
            <p:cNvSpPr>
              <a:spLocks noChangeAspect="1"/>
            </p:cNvSpPr>
            <p:nvPr/>
          </p:nvSpPr>
          <p:spPr bwMode="auto">
            <a:xfrm rot="-60000">
              <a:off x="4224" y="1088"/>
              <a:ext cx="36" cy="203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</a:path>
                <a:path w="21600" h="21592" stroke="0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  <a:lnTo>
                    <a:pt x="21600" y="2159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73" name="Arc 287"/>
            <p:cNvSpPr>
              <a:spLocks noChangeAspect="1"/>
            </p:cNvSpPr>
            <p:nvPr/>
          </p:nvSpPr>
          <p:spPr bwMode="auto">
            <a:xfrm rot="-60000">
              <a:off x="4224" y="1088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74" name="Arc 288"/>
            <p:cNvSpPr>
              <a:spLocks noChangeAspect="1"/>
            </p:cNvSpPr>
            <p:nvPr/>
          </p:nvSpPr>
          <p:spPr bwMode="auto">
            <a:xfrm rot="-60000">
              <a:off x="4224" y="1086"/>
              <a:ext cx="103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7972" name="Arc 289"/>
          <p:cNvSpPr>
            <a:spLocks noChangeAspect="1"/>
          </p:cNvSpPr>
          <p:nvPr/>
        </p:nvSpPr>
        <p:spPr bwMode="auto">
          <a:xfrm rot="-450511">
            <a:off x="4737100" y="1358900"/>
            <a:ext cx="82550" cy="130175"/>
          </a:xfrm>
          <a:custGeom>
            <a:avLst/>
            <a:gdLst>
              <a:gd name="T0" fmla="*/ 0 w 21600"/>
              <a:gd name="T1" fmla="*/ 2147483647 h 21599"/>
              <a:gd name="T2" fmla="*/ 254726033 w 21600"/>
              <a:gd name="T3" fmla="*/ 0 h 21599"/>
              <a:gd name="T4" fmla="*/ 25721506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</a:path>
              <a:path w="21600" h="21599" stroke="0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7916" name="Group 290"/>
          <p:cNvGrpSpPr>
            <a:grpSpLocks noChangeAspect="1"/>
          </p:cNvGrpSpPr>
          <p:nvPr/>
        </p:nvGrpSpPr>
        <p:grpSpPr bwMode="auto">
          <a:xfrm rot="-390511">
            <a:off x="4767263" y="1355725"/>
            <a:ext cx="80962" cy="161925"/>
            <a:chOff x="4192" y="1089"/>
            <a:chExt cx="102" cy="204"/>
          </a:xfrm>
        </p:grpSpPr>
        <p:sp>
          <p:nvSpPr>
            <p:cNvPr id="38369" name="Arc 291"/>
            <p:cNvSpPr>
              <a:spLocks noChangeAspect="1"/>
            </p:cNvSpPr>
            <p:nvPr/>
          </p:nvSpPr>
          <p:spPr bwMode="auto">
            <a:xfrm rot="-60000">
              <a:off x="4192" y="1089"/>
              <a:ext cx="36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</a:path>
                <a:path w="21600" h="21591" stroke="0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70" name="Arc 292"/>
            <p:cNvSpPr>
              <a:spLocks noChangeAspect="1"/>
            </p:cNvSpPr>
            <p:nvPr/>
          </p:nvSpPr>
          <p:spPr bwMode="auto">
            <a:xfrm rot="-60000">
              <a:off x="4192" y="108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71" name="Arc 293"/>
            <p:cNvSpPr>
              <a:spLocks noChangeAspect="1"/>
            </p:cNvSpPr>
            <p:nvPr/>
          </p:nvSpPr>
          <p:spPr bwMode="auto">
            <a:xfrm rot="-60000">
              <a:off x="4192" y="1089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17" name="Group 294"/>
          <p:cNvGrpSpPr>
            <a:grpSpLocks noChangeAspect="1"/>
          </p:cNvGrpSpPr>
          <p:nvPr/>
        </p:nvGrpSpPr>
        <p:grpSpPr bwMode="auto">
          <a:xfrm rot="-390511">
            <a:off x="4713288" y="1362075"/>
            <a:ext cx="80962" cy="161925"/>
            <a:chOff x="4123" y="1089"/>
            <a:chExt cx="102" cy="204"/>
          </a:xfrm>
        </p:grpSpPr>
        <p:sp>
          <p:nvSpPr>
            <p:cNvPr id="38366" name="Arc 295"/>
            <p:cNvSpPr>
              <a:spLocks noChangeAspect="1"/>
            </p:cNvSpPr>
            <p:nvPr/>
          </p:nvSpPr>
          <p:spPr bwMode="auto">
            <a:xfrm rot="-60000">
              <a:off x="4124" y="1091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67" name="Arc 296"/>
            <p:cNvSpPr>
              <a:spLocks noChangeAspect="1"/>
            </p:cNvSpPr>
            <p:nvPr/>
          </p:nvSpPr>
          <p:spPr bwMode="auto">
            <a:xfrm rot="-60000">
              <a:off x="4123" y="1089"/>
              <a:ext cx="69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68" name="Arc 297"/>
            <p:cNvSpPr>
              <a:spLocks noChangeAspect="1"/>
            </p:cNvSpPr>
            <p:nvPr/>
          </p:nvSpPr>
          <p:spPr bwMode="auto">
            <a:xfrm rot="-60000">
              <a:off x="4124" y="1089"/>
              <a:ext cx="101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18" name="Group 298"/>
          <p:cNvGrpSpPr>
            <a:grpSpLocks noChangeAspect="1"/>
          </p:cNvGrpSpPr>
          <p:nvPr/>
        </p:nvGrpSpPr>
        <p:grpSpPr bwMode="auto">
          <a:xfrm rot="-390511">
            <a:off x="4945063" y="1376363"/>
            <a:ext cx="82550" cy="161925"/>
            <a:chOff x="4390" y="1165"/>
            <a:chExt cx="104" cy="203"/>
          </a:xfrm>
        </p:grpSpPr>
        <p:sp>
          <p:nvSpPr>
            <p:cNvPr id="38363" name="Arc 299"/>
            <p:cNvSpPr>
              <a:spLocks noChangeAspect="1"/>
            </p:cNvSpPr>
            <p:nvPr/>
          </p:nvSpPr>
          <p:spPr bwMode="auto">
            <a:xfrm rot="-60000">
              <a:off x="4392" y="1166"/>
              <a:ext cx="35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64" name="Arc 300"/>
            <p:cNvSpPr>
              <a:spLocks noChangeAspect="1"/>
            </p:cNvSpPr>
            <p:nvPr/>
          </p:nvSpPr>
          <p:spPr bwMode="auto">
            <a:xfrm rot="-60000">
              <a:off x="4390" y="1166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65" name="Arc 301"/>
            <p:cNvSpPr>
              <a:spLocks noChangeAspect="1"/>
            </p:cNvSpPr>
            <p:nvPr/>
          </p:nvSpPr>
          <p:spPr bwMode="auto">
            <a:xfrm rot="-60000">
              <a:off x="4391" y="116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7976" name="Freeform 302" descr="25%"/>
          <p:cNvSpPr>
            <a:spLocks noChangeAspect="1"/>
          </p:cNvSpPr>
          <p:nvPr/>
        </p:nvSpPr>
        <p:spPr bwMode="auto">
          <a:xfrm>
            <a:off x="1514475" y="693738"/>
            <a:ext cx="1190625" cy="796925"/>
          </a:xfrm>
          <a:custGeom>
            <a:avLst/>
            <a:gdLst>
              <a:gd name="T0" fmla="*/ 0 w 750"/>
              <a:gd name="T1" fmla="*/ 2147483647 h 502"/>
              <a:gd name="T2" fmla="*/ 2147483647 w 750"/>
              <a:gd name="T3" fmla="*/ 2147483647 h 502"/>
              <a:gd name="T4" fmla="*/ 2147483647 w 750"/>
              <a:gd name="T5" fmla="*/ 2147483647 h 502"/>
              <a:gd name="T6" fmla="*/ 2147483647 w 750"/>
              <a:gd name="T7" fmla="*/ 2147483647 h 502"/>
              <a:gd name="T8" fmla="*/ 2147483647 w 750"/>
              <a:gd name="T9" fmla="*/ 2147483647 h 502"/>
              <a:gd name="T10" fmla="*/ 2147483647 w 750"/>
              <a:gd name="T11" fmla="*/ 2147483647 h 502"/>
              <a:gd name="T12" fmla="*/ 2147483647 w 750"/>
              <a:gd name="T13" fmla="*/ 2147483647 h 5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0"/>
              <a:gd name="T22" fmla="*/ 0 h 502"/>
              <a:gd name="T23" fmla="*/ 750 w 750"/>
              <a:gd name="T24" fmla="*/ 502 h 5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0" h="502">
                <a:moveTo>
                  <a:pt x="0" y="496"/>
                </a:moveTo>
                <a:cubicBezTo>
                  <a:pt x="11" y="488"/>
                  <a:pt x="26" y="471"/>
                  <a:pt x="60" y="447"/>
                </a:cubicBezTo>
                <a:cubicBezTo>
                  <a:pt x="94" y="423"/>
                  <a:pt x="136" y="420"/>
                  <a:pt x="203" y="350"/>
                </a:cubicBezTo>
                <a:cubicBezTo>
                  <a:pt x="270" y="280"/>
                  <a:pt x="405" y="48"/>
                  <a:pt x="464" y="24"/>
                </a:cubicBezTo>
                <a:cubicBezTo>
                  <a:pt x="523" y="0"/>
                  <a:pt x="533" y="141"/>
                  <a:pt x="560" y="204"/>
                </a:cubicBezTo>
                <a:cubicBezTo>
                  <a:pt x="587" y="267"/>
                  <a:pt x="594" y="353"/>
                  <a:pt x="626" y="403"/>
                </a:cubicBezTo>
                <a:cubicBezTo>
                  <a:pt x="658" y="453"/>
                  <a:pt x="724" y="482"/>
                  <a:pt x="750" y="502"/>
                </a:cubicBezTo>
              </a:path>
            </a:pathLst>
          </a:custGeom>
          <a:pattFill prst="pct25">
            <a:fgClr>
              <a:schemeClr val="tx2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977" name="Text Box 303"/>
          <p:cNvSpPr txBox="1">
            <a:spLocks noChangeArrowheads="1"/>
          </p:cNvSpPr>
          <p:nvPr/>
        </p:nvSpPr>
        <p:spPr bwMode="auto">
          <a:xfrm>
            <a:off x="2768600" y="1008063"/>
            <a:ext cx="19573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backbarrier marsh</a:t>
            </a:r>
          </a:p>
        </p:txBody>
      </p:sp>
      <p:sp>
        <p:nvSpPr>
          <p:cNvPr id="37978" name="Text Box 304"/>
          <p:cNvSpPr txBox="1">
            <a:spLocks noChangeArrowheads="1"/>
          </p:cNvSpPr>
          <p:nvPr/>
        </p:nvSpPr>
        <p:spPr bwMode="auto">
          <a:xfrm>
            <a:off x="6416675" y="11668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lagoon</a:t>
            </a:r>
          </a:p>
        </p:txBody>
      </p:sp>
      <p:sp>
        <p:nvSpPr>
          <p:cNvPr id="37979" name="Text Box 305"/>
          <p:cNvSpPr txBox="1">
            <a:spLocks noChangeAspect="1" noChangeArrowheads="1"/>
          </p:cNvSpPr>
          <p:nvPr/>
        </p:nvSpPr>
        <p:spPr bwMode="auto">
          <a:xfrm>
            <a:off x="1620838" y="3652838"/>
            <a:ext cx="1250950" cy="30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defTabSz="10191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b="1">
                <a:solidFill>
                  <a:prstClr val="black"/>
                </a:solidFill>
                <a:latin typeface="Arial" charset="0"/>
                <a:cs typeface="Arial" charset="0"/>
              </a:rPr>
              <a:t>barrier beach</a:t>
            </a:r>
          </a:p>
        </p:txBody>
      </p:sp>
      <p:sp>
        <p:nvSpPr>
          <p:cNvPr id="37980" name="Freeform 306" descr="25%"/>
          <p:cNvSpPr>
            <a:spLocks noChangeAspect="1"/>
          </p:cNvSpPr>
          <p:nvPr/>
        </p:nvSpPr>
        <p:spPr bwMode="auto">
          <a:xfrm>
            <a:off x="368300" y="4679950"/>
            <a:ext cx="5842000" cy="1628775"/>
          </a:xfrm>
          <a:custGeom>
            <a:avLst/>
            <a:gdLst>
              <a:gd name="T0" fmla="*/ 2147483647 w 3680"/>
              <a:gd name="T1" fmla="*/ 2147483647 h 1026"/>
              <a:gd name="T2" fmla="*/ 2147483647 w 3680"/>
              <a:gd name="T3" fmla="*/ 2147483647 h 1026"/>
              <a:gd name="T4" fmla="*/ 2147483647 w 3680"/>
              <a:gd name="T5" fmla="*/ 0 h 1026"/>
              <a:gd name="T6" fmla="*/ 2147483647 w 3680"/>
              <a:gd name="T7" fmla="*/ 2147483647 h 1026"/>
              <a:gd name="T8" fmla="*/ 2147483647 w 3680"/>
              <a:gd name="T9" fmla="*/ 2147483647 h 1026"/>
              <a:gd name="T10" fmla="*/ 2147483647 w 3680"/>
              <a:gd name="T11" fmla="*/ 2147483647 h 1026"/>
              <a:gd name="T12" fmla="*/ 2147483647 w 3680"/>
              <a:gd name="T13" fmla="*/ 2147483647 h 1026"/>
              <a:gd name="T14" fmla="*/ 2147483647 w 3680"/>
              <a:gd name="T15" fmla="*/ 2147483647 h 1026"/>
              <a:gd name="T16" fmla="*/ 2147483647 w 3680"/>
              <a:gd name="T17" fmla="*/ 2147483647 h 1026"/>
              <a:gd name="T18" fmla="*/ 2147483647 w 3680"/>
              <a:gd name="T19" fmla="*/ 2147483647 h 1026"/>
              <a:gd name="T20" fmla="*/ 2147483647 w 3680"/>
              <a:gd name="T21" fmla="*/ 2147483647 h 1026"/>
              <a:gd name="T22" fmla="*/ 2147483647 w 3680"/>
              <a:gd name="T23" fmla="*/ 2147483647 h 1026"/>
              <a:gd name="T24" fmla="*/ 2147483647 w 3680"/>
              <a:gd name="T25" fmla="*/ 2147483647 h 1026"/>
              <a:gd name="T26" fmla="*/ 2147483647 w 3680"/>
              <a:gd name="T27" fmla="*/ 2147483647 h 1026"/>
              <a:gd name="T28" fmla="*/ 2147483647 w 3680"/>
              <a:gd name="T29" fmla="*/ 2147483647 h 1026"/>
              <a:gd name="T30" fmla="*/ 2147483647 w 3680"/>
              <a:gd name="T31" fmla="*/ 2147483647 h 1026"/>
              <a:gd name="T32" fmla="*/ 2147483647 w 3680"/>
              <a:gd name="T33" fmla="*/ 2147483647 h 1026"/>
              <a:gd name="T34" fmla="*/ 2147483647 w 3680"/>
              <a:gd name="T35" fmla="*/ 2147483647 h 1026"/>
              <a:gd name="T36" fmla="*/ 2147483647 w 3680"/>
              <a:gd name="T37" fmla="*/ 2147483647 h 1026"/>
              <a:gd name="T38" fmla="*/ 2147483647 w 3680"/>
              <a:gd name="T39" fmla="*/ 2147483647 h 1026"/>
              <a:gd name="T40" fmla="*/ 2147483647 w 3680"/>
              <a:gd name="T41" fmla="*/ 2147483647 h 1026"/>
              <a:gd name="T42" fmla="*/ 2147483647 w 3680"/>
              <a:gd name="T43" fmla="*/ 2147483647 h 1026"/>
              <a:gd name="T44" fmla="*/ 2147483647 w 3680"/>
              <a:gd name="T45" fmla="*/ 2147483647 h 1026"/>
              <a:gd name="T46" fmla="*/ 2147483647 w 3680"/>
              <a:gd name="T47" fmla="*/ 2147483647 h 1026"/>
              <a:gd name="T48" fmla="*/ 2147483647 w 3680"/>
              <a:gd name="T49" fmla="*/ 2147483647 h 1026"/>
              <a:gd name="T50" fmla="*/ 2147483647 w 3680"/>
              <a:gd name="T51" fmla="*/ 2147483647 h 1026"/>
              <a:gd name="T52" fmla="*/ 2147483647 w 3680"/>
              <a:gd name="T53" fmla="*/ 2147483647 h 1026"/>
              <a:gd name="T54" fmla="*/ 2147483647 w 3680"/>
              <a:gd name="T55" fmla="*/ 2147483647 h 1026"/>
              <a:gd name="T56" fmla="*/ 2147483647 w 3680"/>
              <a:gd name="T57" fmla="*/ 2147483647 h 1026"/>
              <a:gd name="T58" fmla="*/ 2147483647 w 3680"/>
              <a:gd name="T59" fmla="*/ 2147483647 h 1026"/>
              <a:gd name="T60" fmla="*/ 2147483647 w 3680"/>
              <a:gd name="T61" fmla="*/ 2147483647 h 1026"/>
              <a:gd name="T62" fmla="*/ 2147483647 w 3680"/>
              <a:gd name="T63" fmla="*/ 2147483647 h 1026"/>
              <a:gd name="T64" fmla="*/ 2147483647 w 3680"/>
              <a:gd name="T65" fmla="*/ 2147483647 h 1026"/>
              <a:gd name="T66" fmla="*/ 2147483647 w 3680"/>
              <a:gd name="T67" fmla="*/ 2147483647 h 1026"/>
              <a:gd name="T68" fmla="*/ 2147483647 w 3680"/>
              <a:gd name="T69" fmla="*/ 2147483647 h 1026"/>
              <a:gd name="T70" fmla="*/ 2147483647 w 3680"/>
              <a:gd name="T71" fmla="*/ 2147483647 h 1026"/>
              <a:gd name="T72" fmla="*/ 2147483647 w 3680"/>
              <a:gd name="T73" fmla="*/ 2147483647 h 1026"/>
              <a:gd name="T74" fmla="*/ 2147483647 w 3680"/>
              <a:gd name="T75" fmla="*/ 2147483647 h 1026"/>
              <a:gd name="T76" fmla="*/ 2147483647 w 3680"/>
              <a:gd name="T77" fmla="*/ 2147483647 h 1026"/>
              <a:gd name="T78" fmla="*/ 2147483647 w 3680"/>
              <a:gd name="T79" fmla="*/ 2147483647 h 1026"/>
              <a:gd name="T80" fmla="*/ 2147483647 w 3680"/>
              <a:gd name="T81" fmla="*/ 2147483647 h 1026"/>
              <a:gd name="T82" fmla="*/ 2147483647 w 3680"/>
              <a:gd name="T83" fmla="*/ 2147483647 h 1026"/>
              <a:gd name="T84" fmla="*/ 2147483647 w 3680"/>
              <a:gd name="T85" fmla="*/ 2147483647 h 1026"/>
              <a:gd name="T86" fmla="*/ 2147483647 w 3680"/>
              <a:gd name="T87" fmla="*/ 2147483647 h 1026"/>
              <a:gd name="T88" fmla="*/ 2147483647 w 3680"/>
              <a:gd name="T89" fmla="*/ 2147483647 h 1026"/>
              <a:gd name="T90" fmla="*/ 2147483647 w 3680"/>
              <a:gd name="T91" fmla="*/ 2147483647 h 1026"/>
              <a:gd name="T92" fmla="*/ 2147483647 w 3680"/>
              <a:gd name="T93" fmla="*/ 2147483647 h 1026"/>
              <a:gd name="T94" fmla="*/ 2147483647 w 3680"/>
              <a:gd name="T95" fmla="*/ 2147483647 h 1026"/>
              <a:gd name="T96" fmla="*/ 0 w 3680"/>
              <a:gd name="T97" fmla="*/ 2147483647 h 1026"/>
              <a:gd name="T98" fmla="*/ 2147483647 w 3680"/>
              <a:gd name="T99" fmla="*/ 2147483647 h 10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680"/>
              <a:gd name="T151" fmla="*/ 0 h 1026"/>
              <a:gd name="T152" fmla="*/ 3680 w 3680"/>
              <a:gd name="T153" fmla="*/ 1026 h 102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680" h="1026">
                <a:moveTo>
                  <a:pt x="2" y="621"/>
                </a:moveTo>
                <a:lnTo>
                  <a:pt x="710" y="21"/>
                </a:lnTo>
                <a:lnTo>
                  <a:pt x="1186" y="0"/>
                </a:lnTo>
                <a:lnTo>
                  <a:pt x="2032" y="108"/>
                </a:lnTo>
                <a:lnTo>
                  <a:pt x="1233" y="72"/>
                </a:lnTo>
                <a:lnTo>
                  <a:pt x="2105" y="157"/>
                </a:lnTo>
                <a:lnTo>
                  <a:pt x="1252" y="127"/>
                </a:lnTo>
                <a:lnTo>
                  <a:pt x="1394" y="156"/>
                </a:lnTo>
                <a:lnTo>
                  <a:pt x="1241" y="153"/>
                </a:lnTo>
                <a:lnTo>
                  <a:pt x="2618" y="267"/>
                </a:lnTo>
                <a:lnTo>
                  <a:pt x="3654" y="406"/>
                </a:lnTo>
                <a:lnTo>
                  <a:pt x="2582" y="309"/>
                </a:lnTo>
                <a:lnTo>
                  <a:pt x="1094" y="229"/>
                </a:lnTo>
                <a:lnTo>
                  <a:pt x="1259" y="252"/>
                </a:lnTo>
                <a:lnTo>
                  <a:pt x="1062" y="252"/>
                </a:lnTo>
                <a:lnTo>
                  <a:pt x="2348" y="375"/>
                </a:lnTo>
                <a:lnTo>
                  <a:pt x="976" y="330"/>
                </a:lnTo>
                <a:lnTo>
                  <a:pt x="1189" y="359"/>
                </a:lnTo>
                <a:lnTo>
                  <a:pt x="945" y="359"/>
                </a:lnTo>
                <a:lnTo>
                  <a:pt x="1764" y="451"/>
                </a:lnTo>
                <a:lnTo>
                  <a:pt x="951" y="418"/>
                </a:lnTo>
                <a:lnTo>
                  <a:pt x="1274" y="449"/>
                </a:lnTo>
                <a:lnTo>
                  <a:pt x="1004" y="447"/>
                </a:lnTo>
                <a:lnTo>
                  <a:pt x="2170" y="517"/>
                </a:lnTo>
                <a:lnTo>
                  <a:pt x="3240" y="636"/>
                </a:lnTo>
                <a:lnTo>
                  <a:pt x="3664" y="714"/>
                </a:lnTo>
                <a:lnTo>
                  <a:pt x="3126" y="688"/>
                </a:lnTo>
                <a:lnTo>
                  <a:pt x="3680" y="766"/>
                </a:lnTo>
                <a:lnTo>
                  <a:pt x="2848" y="724"/>
                </a:lnTo>
                <a:lnTo>
                  <a:pt x="3528" y="804"/>
                </a:lnTo>
                <a:lnTo>
                  <a:pt x="2888" y="788"/>
                </a:lnTo>
                <a:lnTo>
                  <a:pt x="3430" y="870"/>
                </a:lnTo>
                <a:lnTo>
                  <a:pt x="3294" y="872"/>
                </a:lnTo>
                <a:lnTo>
                  <a:pt x="3192" y="868"/>
                </a:lnTo>
                <a:lnTo>
                  <a:pt x="2976" y="852"/>
                </a:lnTo>
                <a:lnTo>
                  <a:pt x="2592" y="836"/>
                </a:lnTo>
                <a:lnTo>
                  <a:pt x="3264" y="916"/>
                </a:lnTo>
                <a:lnTo>
                  <a:pt x="2713" y="901"/>
                </a:lnTo>
                <a:lnTo>
                  <a:pt x="2541" y="901"/>
                </a:lnTo>
                <a:lnTo>
                  <a:pt x="2444" y="901"/>
                </a:lnTo>
                <a:lnTo>
                  <a:pt x="2268" y="898"/>
                </a:lnTo>
                <a:lnTo>
                  <a:pt x="2794" y="952"/>
                </a:lnTo>
                <a:lnTo>
                  <a:pt x="1702" y="929"/>
                </a:lnTo>
                <a:lnTo>
                  <a:pt x="977" y="931"/>
                </a:lnTo>
                <a:lnTo>
                  <a:pt x="828" y="946"/>
                </a:lnTo>
                <a:lnTo>
                  <a:pt x="1114" y="948"/>
                </a:lnTo>
                <a:lnTo>
                  <a:pt x="134" y="951"/>
                </a:lnTo>
                <a:lnTo>
                  <a:pt x="730" y="1006"/>
                </a:lnTo>
                <a:lnTo>
                  <a:pt x="0" y="1026"/>
                </a:lnTo>
                <a:lnTo>
                  <a:pt x="2" y="621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7919" name="Group 307"/>
          <p:cNvGrpSpPr>
            <a:grpSpLocks/>
          </p:cNvGrpSpPr>
          <p:nvPr/>
        </p:nvGrpSpPr>
        <p:grpSpPr bwMode="auto">
          <a:xfrm rot="-385665">
            <a:off x="3867150" y="4670425"/>
            <a:ext cx="196850" cy="63500"/>
            <a:chOff x="2830" y="1113"/>
            <a:chExt cx="262" cy="56"/>
          </a:xfrm>
        </p:grpSpPr>
        <p:sp>
          <p:nvSpPr>
            <p:cNvPr id="38360" name="Arc 308"/>
            <p:cNvSpPr>
              <a:spLocks/>
            </p:cNvSpPr>
            <p:nvPr/>
          </p:nvSpPr>
          <p:spPr bwMode="auto">
            <a:xfrm rot="120000">
              <a:off x="2883" y="1114"/>
              <a:ext cx="105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61" name="Arc 309"/>
            <p:cNvSpPr>
              <a:spLocks/>
            </p:cNvSpPr>
            <p:nvPr/>
          </p:nvSpPr>
          <p:spPr bwMode="auto">
            <a:xfrm rot="120000">
              <a:off x="2830" y="1113"/>
              <a:ext cx="157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62" name="Arc 310"/>
            <p:cNvSpPr>
              <a:spLocks/>
            </p:cNvSpPr>
            <p:nvPr/>
          </p:nvSpPr>
          <p:spPr bwMode="auto">
            <a:xfrm rot="120000">
              <a:off x="2935" y="1117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0" name="Group 311"/>
          <p:cNvGrpSpPr>
            <a:grpSpLocks/>
          </p:cNvGrpSpPr>
          <p:nvPr/>
        </p:nvGrpSpPr>
        <p:grpSpPr bwMode="auto">
          <a:xfrm rot="-385665">
            <a:off x="4019550" y="4687888"/>
            <a:ext cx="196850" cy="65087"/>
            <a:chOff x="3005" y="1120"/>
            <a:chExt cx="261" cy="58"/>
          </a:xfrm>
        </p:grpSpPr>
        <p:sp>
          <p:nvSpPr>
            <p:cNvPr id="38357" name="Arc 312"/>
            <p:cNvSpPr>
              <a:spLocks/>
            </p:cNvSpPr>
            <p:nvPr/>
          </p:nvSpPr>
          <p:spPr bwMode="auto">
            <a:xfrm rot="120000">
              <a:off x="3058" y="1121"/>
              <a:ext cx="104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1" y="21598"/>
                  </a:moveTo>
                  <a:cubicBezTo>
                    <a:pt x="9543" y="21484"/>
                    <a:pt x="0" y="11847"/>
                    <a:pt x="0" y="0"/>
                  </a:cubicBezTo>
                </a:path>
                <a:path w="21600" h="21599" stroke="0" extrusionOk="0">
                  <a:moveTo>
                    <a:pt x="21391" y="21598"/>
                  </a:moveTo>
                  <a:cubicBezTo>
                    <a:pt x="9543" y="21484"/>
                    <a:pt x="0" y="1184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58" name="Arc 313"/>
            <p:cNvSpPr>
              <a:spLocks/>
            </p:cNvSpPr>
            <p:nvPr/>
          </p:nvSpPr>
          <p:spPr bwMode="auto">
            <a:xfrm rot="120000">
              <a:off x="3005" y="1120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59" name="Arc 314"/>
            <p:cNvSpPr>
              <a:spLocks/>
            </p:cNvSpPr>
            <p:nvPr/>
          </p:nvSpPr>
          <p:spPr bwMode="auto">
            <a:xfrm rot="120000">
              <a:off x="3109" y="1125"/>
              <a:ext cx="157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1" name="Group 315"/>
          <p:cNvGrpSpPr>
            <a:grpSpLocks/>
          </p:cNvGrpSpPr>
          <p:nvPr/>
        </p:nvGrpSpPr>
        <p:grpSpPr bwMode="auto">
          <a:xfrm rot="-385665">
            <a:off x="4119563" y="4668838"/>
            <a:ext cx="200025" cy="65087"/>
            <a:chOff x="3134" y="1124"/>
            <a:chExt cx="264" cy="58"/>
          </a:xfrm>
        </p:grpSpPr>
        <p:sp>
          <p:nvSpPr>
            <p:cNvPr id="38354" name="Arc 316"/>
            <p:cNvSpPr>
              <a:spLocks/>
            </p:cNvSpPr>
            <p:nvPr/>
          </p:nvSpPr>
          <p:spPr bwMode="auto">
            <a:xfrm rot="120000">
              <a:off x="3187" y="1126"/>
              <a:ext cx="105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55" name="Arc 317"/>
            <p:cNvSpPr>
              <a:spLocks/>
            </p:cNvSpPr>
            <p:nvPr/>
          </p:nvSpPr>
          <p:spPr bwMode="auto">
            <a:xfrm rot="120000">
              <a:off x="3134" y="1124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56" name="Arc 318"/>
            <p:cNvSpPr>
              <a:spLocks/>
            </p:cNvSpPr>
            <p:nvPr/>
          </p:nvSpPr>
          <p:spPr bwMode="auto">
            <a:xfrm rot="120000">
              <a:off x="3241" y="1129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2" name="Group 319"/>
          <p:cNvGrpSpPr>
            <a:grpSpLocks/>
          </p:cNvGrpSpPr>
          <p:nvPr/>
        </p:nvGrpSpPr>
        <p:grpSpPr bwMode="auto">
          <a:xfrm rot="-385665">
            <a:off x="4333875" y="4673600"/>
            <a:ext cx="196850" cy="65088"/>
            <a:chOff x="3416" y="1144"/>
            <a:chExt cx="262" cy="57"/>
          </a:xfrm>
        </p:grpSpPr>
        <p:sp>
          <p:nvSpPr>
            <p:cNvPr id="38351" name="Arc 320"/>
            <p:cNvSpPr>
              <a:spLocks/>
            </p:cNvSpPr>
            <p:nvPr/>
          </p:nvSpPr>
          <p:spPr bwMode="auto">
            <a:xfrm rot="120000">
              <a:off x="3470" y="1145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52" name="Arc 321"/>
            <p:cNvSpPr>
              <a:spLocks/>
            </p:cNvSpPr>
            <p:nvPr/>
          </p:nvSpPr>
          <p:spPr bwMode="auto">
            <a:xfrm rot="120000">
              <a:off x="3416" y="1144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53" name="Arc 322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3" name="Group 323"/>
          <p:cNvGrpSpPr>
            <a:grpSpLocks/>
          </p:cNvGrpSpPr>
          <p:nvPr/>
        </p:nvGrpSpPr>
        <p:grpSpPr bwMode="auto">
          <a:xfrm rot="-385665">
            <a:off x="4240213" y="4670425"/>
            <a:ext cx="196850" cy="63500"/>
            <a:chOff x="3290" y="1135"/>
            <a:chExt cx="263" cy="55"/>
          </a:xfrm>
        </p:grpSpPr>
        <p:sp>
          <p:nvSpPr>
            <p:cNvPr id="38348" name="Arc 324"/>
            <p:cNvSpPr>
              <a:spLocks/>
            </p:cNvSpPr>
            <p:nvPr/>
          </p:nvSpPr>
          <p:spPr bwMode="auto">
            <a:xfrm rot="120000">
              <a:off x="3343" y="1136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49" name="Arc 325"/>
            <p:cNvSpPr>
              <a:spLocks/>
            </p:cNvSpPr>
            <p:nvPr/>
          </p:nvSpPr>
          <p:spPr bwMode="auto">
            <a:xfrm rot="120000">
              <a:off x="3290" y="113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50" name="Arc 326"/>
            <p:cNvSpPr>
              <a:spLocks/>
            </p:cNvSpPr>
            <p:nvPr/>
          </p:nvSpPr>
          <p:spPr bwMode="auto">
            <a:xfrm rot="120000">
              <a:off x="3395" y="1138"/>
              <a:ext cx="158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4" name="Group 327"/>
          <p:cNvGrpSpPr>
            <a:grpSpLocks/>
          </p:cNvGrpSpPr>
          <p:nvPr/>
        </p:nvGrpSpPr>
        <p:grpSpPr bwMode="auto">
          <a:xfrm rot="-385665">
            <a:off x="4489450" y="4687888"/>
            <a:ext cx="195263" cy="63500"/>
            <a:chOff x="3624" y="1152"/>
            <a:chExt cx="262" cy="57"/>
          </a:xfrm>
        </p:grpSpPr>
        <p:sp>
          <p:nvSpPr>
            <p:cNvPr id="38345" name="Arc 328"/>
            <p:cNvSpPr>
              <a:spLocks/>
            </p:cNvSpPr>
            <p:nvPr/>
          </p:nvSpPr>
          <p:spPr bwMode="auto">
            <a:xfrm rot="120000">
              <a:off x="3676" y="1152"/>
              <a:ext cx="106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46" name="Arc 329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47" name="Arc 330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5" name="Group 331"/>
          <p:cNvGrpSpPr>
            <a:grpSpLocks/>
          </p:cNvGrpSpPr>
          <p:nvPr/>
        </p:nvGrpSpPr>
        <p:grpSpPr bwMode="auto">
          <a:xfrm rot="-385665">
            <a:off x="4411663" y="4672013"/>
            <a:ext cx="196850" cy="65087"/>
            <a:chOff x="3520" y="1148"/>
            <a:chExt cx="262" cy="57"/>
          </a:xfrm>
        </p:grpSpPr>
        <p:sp>
          <p:nvSpPr>
            <p:cNvPr id="38342" name="Arc 332"/>
            <p:cNvSpPr>
              <a:spLocks/>
            </p:cNvSpPr>
            <p:nvPr/>
          </p:nvSpPr>
          <p:spPr bwMode="auto">
            <a:xfrm rot="120000">
              <a:off x="3573" y="1148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43" name="Arc 333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44" name="Arc 334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6" name="Group 335"/>
          <p:cNvGrpSpPr>
            <a:grpSpLocks/>
          </p:cNvGrpSpPr>
          <p:nvPr/>
        </p:nvGrpSpPr>
        <p:grpSpPr bwMode="auto">
          <a:xfrm rot="599682">
            <a:off x="4567238" y="4694238"/>
            <a:ext cx="196850" cy="65087"/>
            <a:chOff x="3729" y="1156"/>
            <a:chExt cx="262" cy="57"/>
          </a:xfrm>
        </p:grpSpPr>
        <p:sp>
          <p:nvSpPr>
            <p:cNvPr id="38339" name="Arc 336"/>
            <p:cNvSpPr>
              <a:spLocks/>
            </p:cNvSpPr>
            <p:nvPr/>
          </p:nvSpPr>
          <p:spPr bwMode="auto">
            <a:xfrm rot="120000">
              <a:off x="3781" y="1156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40" name="Arc 337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41" name="Arc 338"/>
            <p:cNvSpPr>
              <a:spLocks/>
            </p:cNvSpPr>
            <p:nvPr/>
          </p:nvSpPr>
          <p:spPr bwMode="auto">
            <a:xfrm rot="120000">
              <a:off x="3833" y="1159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7" name="Group 339"/>
          <p:cNvGrpSpPr>
            <a:grpSpLocks/>
          </p:cNvGrpSpPr>
          <p:nvPr/>
        </p:nvGrpSpPr>
        <p:grpSpPr bwMode="auto">
          <a:xfrm rot="-385665">
            <a:off x="3671888" y="4659313"/>
            <a:ext cx="196850" cy="66675"/>
            <a:chOff x="2574" y="1091"/>
            <a:chExt cx="262" cy="58"/>
          </a:xfrm>
        </p:grpSpPr>
        <p:sp>
          <p:nvSpPr>
            <p:cNvPr id="38336" name="Arc 340"/>
            <p:cNvSpPr>
              <a:spLocks/>
            </p:cNvSpPr>
            <p:nvPr/>
          </p:nvSpPr>
          <p:spPr bwMode="auto">
            <a:xfrm rot="120000">
              <a:off x="2627" y="1092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37" name="Arc 341"/>
            <p:cNvSpPr>
              <a:spLocks/>
            </p:cNvSpPr>
            <p:nvPr/>
          </p:nvSpPr>
          <p:spPr bwMode="auto">
            <a:xfrm rot="120000">
              <a:off x="2574" y="1091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38" name="Arc 342"/>
            <p:cNvSpPr>
              <a:spLocks/>
            </p:cNvSpPr>
            <p:nvPr/>
          </p:nvSpPr>
          <p:spPr bwMode="auto">
            <a:xfrm rot="120000">
              <a:off x="2679" y="1096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8" name="Group 343"/>
          <p:cNvGrpSpPr>
            <a:grpSpLocks/>
          </p:cNvGrpSpPr>
          <p:nvPr/>
        </p:nvGrpSpPr>
        <p:grpSpPr bwMode="auto">
          <a:xfrm rot="-385665">
            <a:off x="3810000" y="4662488"/>
            <a:ext cx="198438" cy="66675"/>
            <a:chOff x="2757" y="1102"/>
            <a:chExt cx="263" cy="58"/>
          </a:xfrm>
        </p:grpSpPr>
        <p:sp>
          <p:nvSpPr>
            <p:cNvPr id="38333" name="Arc 344"/>
            <p:cNvSpPr>
              <a:spLocks/>
            </p:cNvSpPr>
            <p:nvPr/>
          </p:nvSpPr>
          <p:spPr bwMode="auto">
            <a:xfrm rot="120000">
              <a:off x="2810" y="1103"/>
              <a:ext cx="104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34" name="Arc 345"/>
            <p:cNvSpPr>
              <a:spLocks/>
            </p:cNvSpPr>
            <p:nvPr/>
          </p:nvSpPr>
          <p:spPr bwMode="auto">
            <a:xfrm rot="120000">
              <a:off x="2757" y="1102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35" name="Arc 346"/>
            <p:cNvSpPr>
              <a:spLocks/>
            </p:cNvSpPr>
            <p:nvPr/>
          </p:nvSpPr>
          <p:spPr bwMode="auto">
            <a:xfrm rot="120000">
              <a:off x="2862" y="1106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29" name="Group 347"/>
          <p:cNvGrpSpPr>
            <a:grpSpLocks/>
          </p:cNvGrpSpPr>
          <p:nvPr/>
        </p:nvGrpSpPr>
        <p:grpSpPr bwMode="auto">
          <a:xfrm rot="-385665">
            <a:off x="4470400" y="4687888"/>
            <a:ext cx="195263" cy="63500"/>
            <a:chOff x="3600" y="1151"/>
            <a:chExt cx="260" cy="57"/>
          </a:xfrm>
        </p:grpSpPr>
        <p:sp>
          <p:nvSpPr>
            <p:cNvPr id="38330" name="Arc 348"/>
            <p:cNvSpPr>
              <a:spLocks/>
            </p:cNvSpPr>
            <p:nvPr/>
          </p:nvSpPr>
          <p:spPr bwMode="auto">
            <a:xfrm rot="120000">
              <a:off x="3651" y="115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31" name="Arc 349"/>
            <p:cNvSpPr>
              <a:spLocks/>
            </p:cNvSpPr>
            <p:nvPr/>
          </p:nvSpPr>
          <p:spPr bwMode="auto">
            <a:xfrm rot="120000">
              <a:off x="3600" y="1151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32" name="Arc 350"/>
            <p:cNvSpPr>
              <a:spLocks/>
            </p:cNvSpPr>
            <p:nvPr/>
          </p:nvSpPr>
          <p:spPr bwMode="auto">
            <a:xfrm rot="120000">
              <a:off x="3703" y="1155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0" name="Group 351"/>
          <p:cNvGrpSpPr>
            <a:grpSpLocks/>
          </p:cNvGrpSpPr>
          <p:nvPr/>
        </p:nvGrpSpPr>
        <p:grpSpPr bwMode="auto">
          <a:xfrm rot="-385665">
            <a:off x="4349750" y="4664075"/>
            <a:ext cx="196850" cy="63500"/>
            <a:chOff x="3440" y="1137"/>
            <a:chExt cx="261" cy="56"/>
          </a:xfrm>
        </p:grpSpPr>
        <p:sp>
          <p:nvSpPr>
            <p:cNvPr id="38327" name="Arc 352"/>
            <p:cNvSpPr>
              <a:spLocks/>
            </p:cNvSpPr>
            <p:nvPr/>
          </p:nvSpPr>
          <p:spPr bwMode="auto">
            <a:xfrm rot="120000">
              <a:off x="3491" y="1137"/>
              <a:ext cx="106" cy="53"/>
            </a:xfrm>
            <a:custGeom>
              <a:avLst/>
              <a:gdLst>
                <a:gd name="T0" fmla="*/ 0 w 21600"/>
                <a:gd name="T1" fmla="*/ 0 h 22008"/>
                <a:gd name="T2" fmla="*/ 0 w 21600"/>
                <a:gd name="T3" fmla="*/ 0 h 22008"/>
                <a:gd name="T4" fmla="*/ 0 w 21600"/>
                <a:gd name="T5" fmla="*/ 0 h 2200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8"/>
                <a:gd name="T11" fmla="*/ 21600 w 21600"/>
                <a:gd name="T12" fmla="*/ 22008 h 2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8" fill="none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</a:path>
                <a:path w="21600" h="22008" stroke="0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  <a:lnTo>
                    <a:pt x="21600" y="40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28" name="Arc 353"/>
            <p:cNvSpPr>
              <a:spLocks/>
            </p:cNvSpPr>
            <p:nvPr/>
          </p:nvSpPr>
          <p:spPr bwMode="auto">
            <a:xfrm rot="120000">
              <a:off x="3440" y="1137"/>
              <a:ext cx="157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29" name="Arc 354"/>
            <p:cNvSpPr>
              <a:spLocks/>
            </p:cNvSpPr>
            <p:nvPr/>
          </p:nvSpPr>
          <p:spPr bwMode="auto">
            <a:xfrm rot="120000">
              <a:off x="3543" y="1140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1" name="Group 355"/>
          <p:cNvGrpSpPr>
            <a:grpSpLocks/>
          </p:cNvGrpSpPr>
          <p:nvPr/>
        </p:nvGrpSpPr>
        <p:grpSpPr bwMode="auto">
          <a:xfrm rot="-385665">
            <a:off x="4070350" y="4673600"/>
            <a:ext cx="195263" cy="65088"/>
            <a:chOff x="3075" y="1110"/>
            <a:chExt cx="261" cy="57"/>
          </a:xfrm>
        </p:grpSpPr>
        <p:sp>
          <p:nvSpPr>
            <p:cNvPr id="38324" name="Arc 356"/>
            <p:cNvSpPr>
              <a:spLocks/>
            </p:cNvSpPr>
            <p:nvPr/>
          </p:nvSpPr>
          <p:spPr bwMode="auto">
            <a:xfrm rot="120000">
              <a:off x="3127" y="111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25" name="Arc 357"/>
            <p:cNvSpPr>
              <a:spLocks/>
            </p:cNvSpPr>
            <p:nvPr/>
          </p:nvSpPr>
          <p:spPr bwMode="auto">
            <a:xfrm rot="120000">
              <a:off x="3075" y="1110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26" name="Arc 358"/>
            <p:cNvSpPr>
              <a:spLocks/>
            </p:cNvSpPr>
            <p:nvPr/>
          </p:nvSpPr>
          <p:spPr bwMode="auto">
            <a:xfrm rot="120000">
              <a:off x="3179" y="1115"/>
              <a:ext cx="157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2" name="Group 359"/>
          <p:cNvGrpSpPr>
            <a:grpSpLocks/>
          </p:cNvGrpSpPr>
          <p:nvPr/>
        </p:nvGrpSpPr>
        <p:grpSpPr bwMode="auto">
          <a:xfrm rot="-385665">
            <a:off x="3878263" y="4679950"/>
            <a:ext cx="196850" cy="65088"/>
            <a:chOff x="2844" y="1123"/>
            <a:chExt cx="260" cy="56"/>
          </a:xfrm>
        </p:grpSpPr>
        <p:sp>
          <p:nvSpPr>
            <p:cNvPr id="38321" name="Arc 360"/>
            <p:cNvSpPr>
              <a:spLocks/>
            </p:cNvSpPr>
            <p:nvPr/>
          </p:nvSpPr>
          <p:spPr bwMode="auto">
            <a:xfrm rot="120000">
              <a:off x="2895" y="1124"/>
              <a:ext cx="105" cy="5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22" name="Arc 361"/>
            <p:cNvSpPr>
              <a:spLocks/>
            </p:cNvSpPr>
            <p:nvPr/>
          </p:nvSpPr>
          <p:spPr bwMode="auto">
            <a:xfrm rot="120000">
              <a:off x="2844" y="1123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23" name="Arc 362"/>
            <p:cNvSpPr>
              <a:spLocks/>
            </p:cNvSpPr>
            <p:nvPr/>
          </p:nvSpPr>
          <p:spPr bwMode="auto">
            <a:xfrm rot="120000">
              <a:off x="2947" y="112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3" name="Group 363"/>
          <p:cNvGrpSpPr>
            <a:grpSpLocks/>
          </p:cNvGrpSpPr>
          <p:nvPr/>
        </p:nvGrpSpPr>
        <p:grpSpPr bwMode="auto">
          <a:xfrm rot="-385665">
            <a:off x="3935413" y="4665663"/>
            <a:ext cx="193675" cy="65087"/>
            <a:chOff x="2920" y="1108"/>
            <a:chExt cx="259" cy="58"/>
          </a:xfrm>
        </p:grpSpPr>
        <p:sp>
          <p:nvSpPr>
            <p:cNvPr id="38318" name="Arc 364"/>
            <p:cNvSpPr>
              <a:spLocks/>
            </p:cNvSpPr>
            <p:nvPr/>
          </p:nvSpPr>
          <p:spPr bwMode="auto">
            <a:xfrm rot="120000">
              <a:off x="2969" y="1110"/>
              <a:ext cx="106" cy="53"/>
            </a:xfrm>
            <a:custGeom>
              <a:avLst/>
              <a:gdLst>
                <a:gd name="T0" fmla="*/ 0 w 21600"/>
                <a:gd name="T1" fmla="*/ 0 h 22008"/>
                <a:gd name="T2" fmla="*/ 0 w 21600"/>
                <a:gd name="T3" fmla="*/ 0 h 22008"/>
                <a:gd name="T4" fmla="*/ 0 w 21600"/>
                <a:gd name="T5" fmla="*/ 0 h 2200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8"/>
                <a:gd name="T11" fmla="*/ 21600 w 21600"/>
                <a:gd name="T12" fmla="*/ 22008 h 2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8" fill="none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</a:path>
                <a:path w="21600" h="22008" stroke="0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  <a:lnTo>
                    <a:pt x="21600" y="40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19" name="Arc 365"/>
            <p:cNvSpPr>
              <a:spLocks/>
            </p:cNvSpPr>
            <p:nvPr/>
          </p:nvSpPr>
          <p:spPr bwMode="auto">
            <a:xfrm rot="120000">
              <a:off x="2920" y="1108"/>
              <a:ext cx="156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20" name="Arc 366"/>
            <p:cNvSpPr>
              <a:spLocks/>
            </p:cNvSpPr>
            <p:nvPr/>
          </p:nvSpPr>
          <p:spPr bwMode="auto">
            <a:xfrm rot="120000">
              <a:off x="3020" y="1113"/>
              <a:ext cx="159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4" name="Group 367"/>
          <p:cNvGrpSpPr>
            <a:grpSpLocks/>
          </p:cNvGrpSpPr>
          <p:nvPr/>
        </p:nvGrpSpPr>
        <p:grpSpPr bwMode="auto">
          <a:xfrm rot="-385665">
            <a:off x="4187825" y="4662488"/>
            <a:ext cx="195263" cy="68262"/>
            <a:chOff x="3265" y="1129"/>
            <a:chExt cx="262" cy="59"/>
          </a:xfrm>
        </p:grpSpPr>
        <p:sp>
          <p:nvSpPr>
            <p:cNvPr id="38315" name="Arc 368"/>
            <p:cNvSpPr>
              <a:spLocks/>
            </p:cNvSpPr>
            <p:nvPr/>
          </p:nvSpPr>
          <p:spPr bwMode="auto">
            <a:xfrm rot="120000">
              <a:off x="3318" y="1130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16" name="Arc 369"/>
            <p:cNvSpPr>
              <a:spLocks/>
            </p:cNvSpPr>
            <p:nvPr/>
          </p:nvSpPr>
          <p:spPr bwMode="auto">
            <a:xfrm rot="120000">
              <a:off x="3265" y="112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17" name="Arc 370"/>
            <p:cNvSpPr>
              <a:spLocks/>
            </p:cNvSpPr>
            <p:nvPr/>
          </p:nvSpPr>
          <p:spPr bwMode="auto">
            <a:xfrm rot="120000">
              <a:off x="3369" y="1134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5" name="Group 371"/>
          <p:cNvGrpSpPr>
            <a:grpSpLocks/>
          </p:cNvGrpSpPr>
          <p:nvPr/>
        </p:nvGrpSpPr>
        <p:grpSpPr bwMode="auto">
          <a:xfrm rot="-385665">
            <a:off x="3582988" y="4659313"/>
            <a:ext cx="195262" cy="61912"/>
            <a:chOff x="2497" y="1085"/>
            <a:chExt cx="261" cy="55"/>
          </a:xfrm>
        </p:grpSpPr>
        <p:sp>
          <p:nvSpPr>
            <p:cNvPr id="38312" name="Arc 372"/>
            <p:cNvSpPr>
              <a:spLocks/>
            </p:cNvSpPr>
            <p:nvPr/>
          </p:nvSpPr>
          <p:spPr bwMode="auto">
            <a:xfrm rot="120000">
              <a:off x="2551" y="1086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13" name="Arc 373"/>
            <p:cNvSpPr>
              <a:spLocks/>
            </p:cNvSpPr>
            <p:nvPr/>
          </p:nvSpPr>
          <p:spPr bwMode="auto">
            <a:xfrm rot="120000">
              <a:off x="2497" y="108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14" name="Arc 374"/>
            <p:cNvSpPr>
              <a:spLocks/>
            </p:cNvSpPr>
            <p:nvPr/>
          </p:nvSpPr>
          <p:spPr bwMode="auto">
            <a:xfrm rot="120000">
              <a:off x="2601" y="1088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6" name="Group 375"/>
          <p:cNvGrpSpPr>
            <a:grpSpLocks/>
          </p:cNvGrpSpPr>
          <p:nvPr/>
        </p:nvGrpSpPr>
        <p:grpSpPr bwMode="auto">
          <a:xfrm rot="-385665">
            <a:off x="3721100" y="4649788"/>
            <a:ext cx="198438" cy="63500"/>
            <a:chOff x="2640" y="1086"/>
            <a:chExt cx="263" cy="56"/>
          </a:xfrm>
        </p:grpSpPr>
        <p:sp>
          <p:nvSpPr>
            <p:cNvPr id="38309" name="Arc 376"/>
            <p:cNvSpPr>
              <a:spLocks/>
            </p:cNvSpPr>
            <p:nvPr/>
          </p:nvSpPr>
          <p:spPr bwMode="auto">
            <a:xfrm rot="120000">
              <a:off x="2693" y="1087"/>
              <a:ext cx="105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10" name="Arc 377"/>
            <p:cNvSpPr>
              <a:spLocks/>
            </p:cNvSpPr>
            <p:nvPr/>
          </p:nvSpPr>
          <p:spPr bwMode="auto">
            <a:xfrm rot="120000">
              <a:off x="2640" y="1086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11" name="Arc 378"/>
            <p:cNvSpPr>
              <a:spLocks/>
            </p:cNvSpPr>
            <p:nvPr/>
          </p:nvSpPr>
          <p:spPr bwMode="auto">
            <a:xfrm rot="120000">
              <a:off x="2745" y="108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7" name="Group 379"/>
          <p:cNvGrpSpPr>
            <a:grpSpLocks/>
          </p:cNvGrpSpPr>
          <p:nvPr/>
        </p:nvGrpSpPr>
        <p:grpSpPr bwMode="auto">
          <a:xfrm rot="-385665">
            <a:off x="3300413" y="4675188"/>
            <a:ext cx="204787" cy="74612"/>
            <a:chOff x="2053" y="1058"/>
            <a:chExt cx="274" cy="66"/>
          </a:xfrm>
        </p:grpSpPr>
        <p:sp>
          <p:nvSpPr>
            <p:cNvPr id="38306" name="Arc 380"/>
            <p:cNvSpPr>
              <a:spLocks/>
            </p:cNvSpPr>
            <p:nvPr/>
          </p:nvSpPr>
          <p:spPr bwMode="auto">
            <a:xfrm rot="180000">
              <a:off x="2109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07" name="Arc 381"/>
            <p:cNvSpPr>
              <a:spLocks/>
            </p:cNvSpPr>
            <p:nvPr/>
          </p:nvSpPr>
          <p:spPr bwMode="auto">
            <a:xfrm rot="180000">
              <a:off x="2053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08" name="Arc 382"/>
            <p:cNvSpPr>
              <a:spLocks/>
            </p:cNvSpPr>
            <p:nvPr/>
          </p:nvSpPr>
          <p:spPr bwMode="auto">
            <a:xfrm rot="180000">
              <a:off x="2164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8" name="Group 383"/>
          <p:cNvGrpSpPr>
            <a:grpSpLocks/>
          </p:cNvGrpSpPr>
          <p:nvPr/>
        </p:nvGrpSpPr>
        <p:grpSpPr bwMode="auto">
          <a:xfrm rot="-385665">
            <a:off x="3206750" y="4657725"/>
            <a:ext cx="204788" cy="77788"/>
            <a:chOff x="1932" y="1036"/>
            <a:chExt cx="274" cy="68"/>
          </a:xfrm>
        </p:grpSpPr>
        <p:sp>
          <p:nvSpPr>
            <p:cNvPr id="38303" name="Arc 384"/>
            <p:cNvSpPr>
              <a:spLocks/>
            </p:cNvSpPr>
            <p:nvPr/>
          </p:nvSpPr>
          <p:spPr bwMode="auto">
            <a:xfrm rot="180000">
              <a:off x="1986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04" name="Arc 385"/>
            <p:cNvSpPr>
              <a:spLocks/>
            </p:cNvSpPr>
            <p:nvPr/>
          </p:nvSpPr>
          <p:spPr bwMode="auto">
            <a:xfrm rot="180000">
              <a:off x="1932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05" name="Arc 386"/>
            <p:cNvSpPr>
              <a:spLocks/>
            </p:cNvSpPr>
            <p:nvPr/>
          </p:nvSpPr>
          <p:spPr bwMode="auto">
            <a:xfrm rot="180000">
              <a:off x="2042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39" name="Group 387"/>
          <p:cNvGrpSpPr>
            <a:grpSpLocks/>
          </p:cNvGrpSpPr>
          <p:nvPr/>
        </p:nvGrpSpPr>
        <p:grpSpPr bwMode="auto">
          <a:xfrm rot="-385665">
            <a:off x="3059113" y="4651375"/>
            <a:ext cx="203200" cy="76200"/>
            <a:chOff x="1729" y="1031"/>
            <a:chExt cx="273" cy="67"/>
          </a:xfrm>
        </p:grpSpPr>
        <p:sp>
          <p:nvSpPr>
            <p:cNvPr id="38300" name="Arc 388"/>
            <p:cNvSpPr>
              <a:spLocks/>
            </p:cNvSpPr>
            <p:nvPr/>
          </p:nvSpPr>
          <p:spPr bwMode="auto">
            <a:xfrm rot="180000">
              <a:off x="1785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01" name="Arc 389"/>
            <p:cNvSpPr>
              <a:spLocks/>
            </p:cNvSpPr>
            <p:nvPr/>
          </p:nvSpPr>
          <p:spPr bwMode="auto">
            <a:xfrm rot="180000">
              <a:off x="1729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02" name="Arc 390"/>
            <p:cNvSpPr>
              <a:spLocks/>
            </p:cNvSpPr>
            <p:nvPr/>
          </p:nvSpPr>
          <p:spPr bwMode="auto">
            <a:xfrm rot="180000">
              <a:off x="1837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40" name="Group 391"/>
          <p:cNvGrpSpPr>
            <a:grpSpLocks/>
          </p:cNvGrpSpPr>
          <p:nvPr/>
        </p:nvGrpSpPr>
        <p:grpSpPr bwMode="auto">
          <a:xfrm rot="-385665">
            <a:off x="3074988" y="4659313"/>
            <a:ext cx="204787" cy="74612"/>
            <a:chOff x="1752" y="1038"/>
            <a:chExt cx="273" cy="66"/>
          </a:xfrm>
        </p:grpSpPr>
        <p:sp>
          <p:nvSpPr>
            <p:cNvPr id="38297" name="Arc 392"/>
            <p:cNvSpPr>
              <a:spLocks/>
            </p:cNvSpPr>
            <p:nvPr/>
          </p:nvSpPr>
          <p:spPr bwMode="auto">
            <a:xfrm rot="180000">
              <a:off x="1806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98" name="Arc 393"/>
            <p:cNvSpPr>
              <a:spLocks/>
            </p:cNvSpPr>
            <p:nvPr/>
          </p:nvSpPr>
          <p:spPr bwMode="auto">
            <a:xfrm rot="180000">
              <a:off x="1752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99" name="Arc 394"/>
            <p:cNvSpPr>
              <a:spLocks/>
            </p:cNvSpPr>
            <p:nvPr/>
          </p:nvSpPr>
          <p:spPr bwMode="auto">
            <a:xfrm rot="180000">
              <a:off x="1861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41" name="Group 395"/>
          <p:cNvGrpSpPr>
            <a:grpSpLocks/>
          </p:cNvGrpSpPr>
          <p:nvPr/>
        </p:nvGrpSpPr>
        <p:grpSpPr bwMode="auto">
          <a:xfrm rot="-385665">
            <a:off x="2979738" y="4652963"/>
            <a:ext cx="203200" cy="77787"/>
            <a:chOff x="1625" y="1026"/>
            <a:chExt cx="273" cy="68"/>
          </a:xfrm>
        </p:grpSpPr>
        <p:sp>
          <p:nvSpPr>
            <p:cNvPr id="38294" name="Arc 396"/>
            <p:cNvSpPr>
              <a:spLocks/>
            </p:cNvSpPr>
            <p:nvPr/>
          </p:nvSpPr>
          <p:spPr bwMode="auto">
            <a:xfrm rot="180000">
              <a:off x="1679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95" name="Arc 397"/>
            <p:cNvSpPr>
              <a:spLocks/>
            </p:cNvSpPr>
            <p:nvPr/>
          </p:nvSpPr>
          <p:spPr bwMode="auto">
            <a:xfrm rot="180000">
              <a:off x="1625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96" name="Arc 398"/>
            <p:cNvSpPr>
              <a:spLocks/>
            </p:cNvSpPr>
            <p:nvPr/>
          </p:nvSpPr>
          <p:spPr bwMode="auto">
            <a:xfrm rot="180000">
              <a:off x="1735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42" name="Group 399"/>
          <p:cNvGrpSpPr>
            <a:grpSpLocks/>
          </p:cNvGrpSpPr>
          <p:nvPr/>
        </p:nvGrpSpPr>
        <p:grpSpPr bwMode="auto">
          <a:xfrm rot="-385665">
            <a:off x="2900363" y="4654550"/>
            <a:ext cx="204787" cy="74613"/>
            <a:chOff x="1520" y="1021"/>
            <a:chExt cx="274" cy="66"/>
          </a:xfrm>
        </p:grpSpPr>
        <p:sp>
          <p:nvSpPr>
            <p:cNvPr id="38291" name="Arc 400"/>
            <p:cNvSpPr>
              <a:spLocks/>
            </p:cNvSpPr>
            <p:nvPr/>
          </p:nvSpPr>
          <p:spPr bwMode="auto">
            <a:xfrm rot="180000">
              <a:off x="1575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92" name="Arc 401"/>
            <p:cNvSpPr>
              <a:spLocks/>
            </p:cNvSpPr>
            <p:nvPr/>
          </p:nvSpPr>
          <p:spPr bwMode="auto">
            <a:xfrm rot="180000">
              <a:off x="1520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93" name="Arc 402"/>
            <p:cNvSpPr>
              <a:spLocks/>
            </p:cNvSpPr>
            <p:nvPr/>
          </p:nvSpPr>
          <p:spPr bwMode="auto">
            <a:xfrm rot="180000">
              <a:off x="1629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43" name="Group 403"/>
          <p:cNvGrpSpPr>
            <a:grpSpLocks/>
          </p:cNvGrpSpPr>
          <p:nvPr/>
        </p:nvGrpSpPr>
        <p:grpSpPr bwMode="auto">
          <a:xfrm rot="-385665">
            <a:off x="3208338" y="4681538"/>
            <a:ext cx="201612" cy="77787"/>
            <a:chOff x="1928" y="1056"/>
            <a:chExt cx="271" cy="69"/>
          </a:xfrm>
        </p:grpSpPr>
        <p:sp>
          <p:nvSpPr>
            <p:cNvPr id="38288" name="Arc 404"/>
            <p:cNvSpPr>
              <a:spLocks/>
            </p:cNvSpPr>
            <p:nvPr/>
          </p:nvSpPr>
          <p:spPr bwMode="auto">
            <a:xfrm rot="180000">
              <a:off x="1981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89" name="Arc 405"/>
            <p:cNvSpPr>
              <a:spLocks/>
            </p:cNvSpPr>
            <p:nvPr/>
          </p:nvSpPr>
          <p:spPr bwMode="auto">
            <a:xfrm rot="180000">
              <a:off x="1928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90" name="Arc 406"/>
            <p:cNvSpPr>
              <a:spLocks/>
            </p:cNvSpPr>
            <p:nvPr/>
          </p:nvSpPr>
          <p:spPr bwMode="auto">
            <a:xfrm rot="180000">
              <a:off x="2037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44" name="Group 407"/>
          <p:cNvGrpSpPr>
            <a:grpSpLocks/>
          </p:cNvGrpSpPr>
          <p:nvPr/>
        </p:nvGrpSpPr>
        <p:grpSpPr bwMode="auto">
          <a:xfrm rot="-385665">
            <a:off x="2665413" y="4651375"/>
            <a:ext cx="201612" cy="76200"/>
            <a:chOff x="1212" y="1001"/>
            <a:chExt cx="271" cy="67"/>
          </a:xfrm>
        </p:grpSpPr>
        <p:sp>
          <p:nvSpPr>
            <p:cNvPr id="38285" name="Arc 408"/>
            <p:cNvSpPr>
              <a:spLocks/>
            </p:cNvSpPr>
            <p:nvPr/>
          </p:nvSpPr>
          <p:spPr bwMode="auto">
            <a:xfrm rot="180000">
              <a:off x="1264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86" name="Arc 409"/>
            <p:cNvSpPr>
              <a:spLocks/>
            </p:cNvSpPr>
            <p:nvPr/>
          </p:nvSpPr>
          <p:spPr bwMode="auto">
            <a:xfrm rot="180000">
              <a:off x="1212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87" name="Arc 410"/>
            <p:cNvSpPr>
              <a:spLocks/>
            </p:cNvSpPr>
            <p:nvPr/>
          </p:nvSpPr>
          <p:spPr bwMode="auto">
            <a:xfrm rot="180000">
              <a:off x="1320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45" name="Group 411"/>
          <p:cNvGrpSpPr>
            <a:grpSpLocks/>
          </p:cNvGrpSpPr>
          <p:nvPr/>
        </p:nvGrpSpPr>
        <p:grpSpPr bwMode="auto">
          <a:xfrm rot="-385665">
            <a:off x="2568575" y="4649788"/>
            <a:ext cx="203200" cy="76200"/>
            <a:chOff x="1084" y="991"/>
            <a:chExt cx="273" cy="67"/>
          </a:xfrm>
        </p:grpSpPr>
        <p:sp>
          <p:nvSpPr>
            <p:cNvPr id="38282" name="Arc 412"/>
            <p:cNvSpPr>
              <a:spLocks/>
            </p:cNvSpPr>
            <p:nvPr/>
          </p:nvSpPr>
          <p:spPr bwMode="auto">
            <a:xfrm rot="180000">
              <a:off x="1138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83" name="Arc 413"/>
            <p:cNvSpPr>
              <a:spLocks/>
            </p:cNvSpPr>
            <p:nvPr/>
          </p:nvSpPr>
          <p:spPr bwMode="auto">
            <a:xfrm rot="180000">
              <a:off x="1084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84" name="Arc 414"/>
            <p:cNvSpPr>
              <a:spLocks/>
            </p:cNvSpPr>
            <p:nvPr/>
          </p:nvSpPr>
          <p:spPr bwMode="auto">
            <a:xfrm rot="180000">
              <a:off x="1193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46" name="Group 415"/>
          <p:cNvGrpSpPr>
            <a:grpSpLocks/>
          </p:cNvGrpSpPr>
          <p:nvPr/>
        </p:nvGrpSpPr>
        <p:grpSpPr bwMode="auto">
          <a:xfrm rot="-385665">
            <a:off x="2730500" y="4667250"/>
            <a:ext cx="203200" cy="74613"/>
            <a:chOff x="1300" y="1012"/>
            <a:chExt cx="272" cy="65"/>
          </a:xfrm>
        </p:grpSpPr>
        <p:sp>
          <p:nvSpPr>
            <p:cNvPr id="38279" name="Arc 416"/>
            <p:cNvSpPr>
              <a:spLocks/>
            </p:cNvSpPr>
            <p:nvPr/>
          </p:nvSpPr>
          <p:spPr bwMode="auto">
            <a:xfrm rot="180000">
              <a:off x="1354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80" name="Arc 417"/>
            <p:cNvSpPr>
              <a:spLocks/>
            </p:cNvSpPr>
            <p:nvPr/>
          </p:nvSpPr>
          <p:spPr bwMode="auto">
            <a:xfrm rot="180000">
              <a:off x="1300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81" name="Arc 418"/>
            <p:cNvSpPr>
              <a:spLocks/>
            </p:cNvSpPr>
            <p:nvPr/>
          </p:nvSpPr>
          <p:spPr bwMode="auto">
            <a:xfrm rot="180000">
              <a:off x="1407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47" name="Group 419"/>
          <p:cNvGrpSpPr>
            <a:grpSpLocks/>
          </p:cNvGrpSpPr>
          <p:nvPr/>
        </p:nvGrpSpPr>
        <p:grpSpPr bwMode="auto">
          <a:xfrm rot="-385665">
            <a:off x="2466975" y="4645025"/>
            <a:ext cx="206375" cy="73025"/>
            <a:chOff x="952" y="980"/>
            <a:chExt cx="273" cy="65"/>
          </a:xfrm>
        </p:grpSpPr>
        <p:sp>
          <p:nvSpPr>
            <p:cNvPr id="38276" name="Arc 420"/>
            <p:cNvSpPr>
              <a:spLocks/>
            </p:cNvSpPr>
            <p:nvPr/>
          </p:nvSpPr>
          <p:spPr bwMode="auto">
            <a:xfrm rot="180000">
              <a:off x="1007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77" name="Arc 421"/>
            <p:cNvSpPr>
              <a:spLocks/>
            </p:cNvSpPr>
            <p:nvPr/>
          </p:nvSpPr>
          <p:spPr bwMode="auto">
            <a:xfrm rot="180000">
              <a:off x="952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78" name="Arc 422"/>
            <p:cNvSpPr>
              <a:spLocks/>
            </p:cNvSpPr>
            <p:nvPr/>
          </p:nvSpPr>
          <p:spPr bwMode="auto">
            <a:xfrm rot="180000">
              <a:off x="1061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50" name="Group 423"/>
          <p:cNvGrpSpPr>
            <a:grpSpLocks/>
          </p:cNvGrpSpPr>
          <p:nvPr/>
        </p:nvGrpSpPr>
        <p:grpSpPr bwMode="auto">
          <a:xfrm rot="-385665">
            <a:off x="2828925" y="4667250"/>
            <a:ext cx="204788" cy="76200"/>
            <a:chOff x="1429" y="1017"/>
            <a:chExt cx="274" cy="68"/>
          </a:xfrm>
        </p:grpSpPr>
        <p:sp>
          <p:nvSpPr>
            <p:cNvPr id="38273" name="Arc 424"/>
            <p:cNvSpPr>
              <a:spLocks/>
            </p:cNvSpPr>
            <p:nvPr/>
          </p:nvSpPr>
          <p:spPr bwMode="auto">
            <a:xfrm rot="180000">
              <a:off x="1485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74" name="Arc 425"/>
            <p:cNvSpPr>
              <a:spLocks/>
            </p:cNvSpPr>
            <p:nvPr/>
          </p:nvSpPr>
          <p:spPr bwMode="auto">
            <a:xfrm rot="180000">
              <a:off x="1429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75" name="Arc 426"/>
            <p:cNvSpPr>
              <a:spLocks/>
            </p:cNvSpPr>
            <p:nvPr/>
          </p:nvSpPr>
          <p:spPr bwMode="auto">
            <a:xfrm rot="180000">
              <a:off x="1538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53" name="Group 427"/>
          <p:cNvGrpSpPr>
            <a:grpSpLocks/>
          </p:cNvGrpSpPr>
          <p:nvPr/>
        </p:nvGrpSpPr>
        <p:grpSpPr bwMode="auto">
          <a:xfrm rot="-385665">
            <a:off x="2346325" y="4624388"/>
            <a:ext cx="201613" cy="76200"/>
            <a:chOff x="707" y="957"/>
            <a:chExt cx="269" cy="68"/>
          </a:xfrm>
        </p:grpSpPr>
        <p:sp>
          <p:nvSpPr>
            <p:cNvPr id="38270" name="Arc 428"/>
            <p:cNvSpPr>
              <a:spLocks/>
            </p:cNvSpPr>
            <p:nvPr/>
          </p:nvSpPr>
          <p:spPr bwMode="auto">
            <a:xfrm rot="180000">
              <a:off x="758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71" name="Arc 429"/>
            <p:cNvSpPr>
              <a:spLocks/>
            </p:cNvSpPr>
            <p:nvPr/>
          </p:nvSpPr>
          <p:spPr bwMode="auto">
            <a:xfrm rot="180000">
              <a:off x="707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72" name="Arc 430"/>
            <p:cNvSpPr>
              <a:spLocks/>
            </p:cNvSpPr>
            <p:nvPr/>
          </p:nvSpPr>
          <p:spPr bwMode="auto">
            <a:xfrm rot="180000">
              <a:off x="812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54" name="Group 431"/>
          <p:cNvGrpSpPr>
            <a:grpSpLocks/>
          </p:cNvGrpSpPr>
          <p:nvPr/>
        </p:nvGrpSpPr>
        <p:grpSpPr bwMode="auto">
          <a:xfrm rot="-385665">
            <a:off x="2381250" y="4638675"/>
            <a:ext cx="204788" cy="77788"/>
            <a:chOff x="828" y="967"/>
            <a:chExt cx="270" cy="68"/>
          </a:xfrm>
        </p:grpSpPr>
        <p:sp>
          <p:nvSpPr>
            <p:cNvPr id="38267" name="Arc 432"/>
            <p:cNvSpPr>
              <a:spLocks/>
            </p:cNvSpPr>
            <p:nvPr/>
          </p:nvSpPr>
          <p:spPr bwMode="auto">
            <a:xfrm rot="180000">
              <a:off x="878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68" name="Arc 433"/>
            <p:cNvSpPr>
              <a:spLocks/>
            </p:cNvSpPr>
            <p:nvPr/>
          </p:nvSpPr>
          <p:spPr bwMode="auto">
            <a:xfrm rot="180000">
              <a:off x="828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69" name="Arc 434"/>
            <p:cNvSpPr>
              <a:spLocks/>
            </p:cNvSpPr>
            <p:nvPr/>
          </p:nvSpPr>
          <p:spPr bwMode="auto">
            <a:xfrm rot="180000">
              <a:off x="934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55" name="Group 435"/>
          <p:cNvGrpSpPr>
            <a:grpSpLocks/>
          </p:cNvGrpSpPr>
          <p:nvPr/>
        </p:nvGrpSpPr>
        <p:grpSpPr bwMode="auto">
          <a:xfrm rot="-385665">
            <a:off x="2246313" y="4618038"/>
            <a:ext cx="204787" cy="76200"/>
            <a:chOff x="578" y="951"/>
            <a:chExt cx="274" cy="66"/>
          </a:xfrm>
        </p:grpSpPr>
        <p:sp>
          <p:nvSpPr>
            <p:cNvPr id="38264" name="Arc 436"/>
            <p:cNvSpPr>
              <a:spLocks/>
            </p:cNvSpPr>
            <p:nvPr/>
          </p:nvSpPr>
          <p:spPr bwMode="auto">
            <a:xfrm rot="180000">
              <a:off x="632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65" name="Arc 437"/>
            <p:cNvSpPr>
              <a:spLocks/>
            </p:cNvSpPr>
            <p:nvPr/>
          </p:nvSpPr>
          <p:spPr bwMode="auto">
            <a:xfrm rot="180000">
              <a:off x="578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66" name="Arc 438"/>
            <p:cNvSpPr>
              <a:spLocks/>
            </p:cNvSpPr>
            <p:nvPr/>
          </p:nvSpPr>
          <p:spPr bwMode="auto">
            <a:xfrm rot="180000">
              <a:off x="689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56" name="Group 439"/>
          <p:cNvGrpSpPr>
            <a:grpSpLocks/>
          </p:cNvGrpSpPr>
          <p:nvPr/>
        </p:nvGrpSpPr>
        <p:grpSpPr bwMode="auto">
          <a:xfrm rot="-385665">
            <a:off x="2317750" y="4624388"/>
            <a:ext cx="204788" cy="76200"/>
            <a:chOff x="669" y="956"/>
            <a:chExt cx="272" cy="66"/>
          </a:xfrm>
        </p:grpSpPr>
        <p:sp>
          <p:nvSpPr>
            <p:cNvPr id="38261" name="Arc 440"/>
            <p:cNvSpPr>
              <a:spLocks/>
            </p:cNvSpPr>
            <p:nvPr/>
          </p:nvSpPr>
          <p:spPr bwMode="auto">
            <a:xfrm rot="180000">
              <a:off x="723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62" name="Arc 441"/>
            <p:cNvSpPr>
              <a:spLocks/>
            </p:cNvSpPr>
            <p:nvPr/>
          </p:nvSpPr>
          <p:spPr bwMode="auto">
            <a:xfrm rot="180000">
              <a:off x="669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63" name="Arc 442"/>
            <p:cNvSpPr>
              <a:spLocks/>
            </p:cNvSpPr>
            <p:nvPr/>
          </p:nvSpPr>
          <p:spPr bwMode="auto">
            <a:xfrm rot="180000">
              <a:off x="778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57" name="Group 443"/>
          <p:cNvGrpSpPr>
            <a:grpSpLocks/>
          </p:cNvGrpSpPr>
          <p:nvPr/>
        </p:nvGrpSpPr>
        <p:grpSpPr bwMode="auto">
          <a:xfrm rot="-385665">
            <a:off x="2592388" y="4648200"/>
            <a:ext cx="203200" cy="76200"/>
            <a:chOff x="1115" y="992"/>
            <a:chExt cx="273" cy="67"/>
          </a:xfrm>
        </p:grpSpPr>
        <p:sp>
          <p:nvSpPr>
            <p:cNvPr id="38258" name="Arc 444"/>
            <p:cNvSpPr>
              <a:spLocks/>
            </p:cNvSpPr>
            <p:nvPr/>
          </p:nvSpPr>
          <p:spPr bwMode="auto">
            <a:xfrm rot="180000">
              <a:off x="1168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59" name="Arc 445"/>
            <p:cNvSpPr>
              <a:spLocks/>
            </p:cNvSpPr>
            <p:nvPr/>
          </p:nvSpPr>
          <p:spPr bwMode="auto">
            <a:xfrm rot="180000">
              <a:off x="1115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60" name="Arc 446"/>
            <p:cNvSpPr>
              <a:spLocks/>
            </p:cNvSpPr>
            <p:nvPr/>
          </p:nvSpPr>
          <p:spPr bwMode="auto">
            <a:xfrm rot="180000">
              <a:off x="1224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59" name="Group 447"/>
          <p:cNvGrpSpPr>
            <a:grpSpLocks/>
          </p:cNvGrpSpPr>
          <p:nvPr/>
        </p:nvGrpSpPr>
        <p:grpSpPr bwMode="auto">
          <a:xfrm rot="-385665">
            <a:off x="3471863" y="4662488"/>
            <a:ext cx="206375" cy="74612"/>
            <a:chOff x="2285" y="1058"/>
            <a:chExt cx="274" cy="66"/>
          </a:xfrm>
        </p:grpSpPr>
        <p:sp>
          <p:nvSpPr>
            <p:cNvPr id="38255" name="Arc 448"/>
            <p:cNvSpPr>
              <a:spLocks/>
            </p:cNvSpPr>
            <p:nvPr/>
          </p:nvSpPr>
          <p:spPr bwMode="auto">
            <a:xfrm rot="180000">
              <a:off x="2341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56" name="Arc 449"/>
            <p:cNvSpPr>
              <a:spLocks/>
            </p:cNvSpPr>
            <p:nvPr/>
          </p:nvSpPr>
          <p:spPr bwMode="auto">
            <a:xfrm rot="180000">
              <a:off x="2285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57" name="Arc 450"/>
            <p:cNvSpPr>
              <a:spLocks/>
            </p:cNvSpPr>
            <p:nvPr/>
          </p:nvSpPr>
          <p:spPr bwMode="auto">
            <a:xfrm rot="180000">
              <a:off x="2396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60" name="Group 451"/>
          <p:cNvGrpSpPr>
            <a:grpSpLocks/>
          </p:cNvGrpSpPr>
          <p:nvPr/>
        </p:nvGrpSpPr>
        <p:grpSpPr bwMode="auto">
          <a:xfrm rot="-385665">
            <a:off x="3381375" y="4643438"/>
            <a:ext cx="204788" cy="77787"/>
            <a:chOff x="2164" y="1036"/>
            <a:chExt cx="274" cy="68"/>
          </a:xfrm>
        </p:grpSpPr>
        <p:sp>
          <p:nvSpPr>
            <p:cNvPr id="38252" name="Arc 452"/>
            <p:cNvSpPr>
              <a:spLocks/>
            </p:cNvSpPr>
            <p:nvPr/>
          </p:nvSpPr>
          <p:spPr bwMode="auto">
            <a:xfrm rot="180000">
              <a:off x="2218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53" name="Arc 453"/>
            <p:cNvSpPr>
              <a:spLocks/>
            </p:cNvSpPr>
            <p:nvPr/>
          </p:nvSpPr>
          <p:spPr bwMode="auto">
            <a:xfrm rot="180000">
              <a:off x="2164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54" name="Arc 454"/>
            <p:cNvSpPr>
              <a:spLocks/>
            </p:cNvSpPr>
            <p:nvPr/>
          </p:nvSpPr>
          <p:spPr bwMode="auto">
            <a:xfrm rot="180000">
              <a:off x="2274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61" name="Group 455"/>
          <p:cNvGrpSpPr>
            <a:grpSpLocks/>
          </p:cNvGrpSpPr>
          <p:nvPr/>
        </p:nvGrpSpPr>
        <p:grpSpPr bwMode="auto">
          <a:xfrm rot="-385665">
            <a:off x="3228975" y="4649788"/>
            <a:ext cx="203200" cy="76200"/>
            <a:chOff x="1961" y="1031"/>
            <a:chExt cx="273" cy="67"/>
          </a:xfrm>
        </p:grpSpPr>
        <p:sp>
          <p:nvSpPr>
            <p:cNvPr id="38249" name="Arc 456"/>
            <p:cNvSpPr>
              <a:spLocks/>
            </p:cNvSpPr>
            <p:nvPr/>
          </p:nvSpPr>
          <p:spPr bwMode="auto">
            <a:xfrm rot="180000">
              <a:off x="2017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50" name="Arc 457"/>
            <p:cNvSpPr>
              <a:spLocks/>
            </p:cNvSpPr>
            <p:nvPr/>
          </p:nvSpPr>
          <p:spPr bwMode="auto">
            <a:xfrm rot="180000">
              <a:off x="1961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51" name="Arc 458"/>
            <p:cNvSpPr>
              <a:spLocks/>
            </p:cNvSpPr>
            <p:nvPr/>
          </p:nvSpPr>
          <p:spPr bwMode="auto">
            <a:xfrm rot="180000">
              <a:off x="2069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64" name="Group 459"/>
          <p:cNvGrpSpPr>
            <a:grpSpLocks/>
          </p:cNvGrpSpPr>
          <p:nvPr/>
        </p:nvGrpSpPr>
        <p:grpSpPr bwMode="auto">
          <a:xfrm rot="-385665">
            <a:off x="3244850" y="4657725"/>
            <a:ext cx="204788" cy="74613"/>
            <a:chOff x="1984" y="1038"/>
            <a:chExt cx="273" cy="66"/>
          </a:xfrm>
        </p:grpSpPr>
        <p:sp>
          <p:nvSpPr>
            <p:cNvPr id="38246" name="Arc 460"/>
            <p:cNvSpPr>
              <a:spLocks/>
            </p:cNvSpPr>
            <p:nvPr/>
          </p:nvSpPr>
          <p:spPr bwMode="auto">
            <a:xfrm rot="180000">
              <a:off x="2038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47" name="Arc 461"/>
            <p:cNvSpPr>
              <a:spLocks/>
            </p:cNvSpPr>
            <p:nvPr/>
          </p:nvSpPr>
          <p:spPr bwMode="auto">
            <a:xfrm rot="180000">
              <a:off x="1984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48" name="Arc 462"/>
            <p:cNvSpPr>
              <a:spLocks/>
            </p:cNvSpPr>
            <p:nvPr/>
          </p:nvSpPr>
          <p:spPr bwMode="auto">
            <a:xfrm rot="180000">
              <a:off x="2093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67" name="Group 463"/>
          <p:cNvGrpSpPr>
            <a:grpSpLocks/>
          </p:cNvGrpSpPr>
          <p:nvPr/>
        </p:nvGrpSpPr>
        <p:grpSpPr bwMode="auto">
          <a:xfrm rot="-385665">
            <a:off x="3151188" y="4651375"/>
            <a:ext cx="203200" cy="77788"/>
            <a:chOff x="1857" y="1026"/>
            <a:chExt cx="273" cy="68"/>
          </a:xfrm>
        </p:grpSpPr>
        <p:sp>
          <p:nvSpPr>
            <p:cNvPr id="38243" name="Arc 464"/>
            <p:cNvSpPr>
              <a:spLocks/>
            </p:cNvSpPr>
            <p:nvPr/>
          </p:nvSpPr>
          <p:spPr bwMode="auto">
            <a:xfrm rot="180000">
              <a:off x="1911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44" name="Arc 465"/>
            <p:cNvSpPr>
              <a:spLocks/>
            </p:cNvSpPr>
            <p:nvPr/>
          </p:nvSpPr>
          <p:spPr bwMode="auto">
            <a:xfrm rot="180000">
              <a:off x="1857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45" name="Arc 466"/>
            <p:cNvSpPr>
              <a:spLocks/>
            </p:cNvSpPr>
            <p:nvPr/>
          </p:nvSpPr>
          <p:spPr bwMode="auto">
            <a:xfrm rot="180000">
              <a:off x="1967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68" name="Group 467"/>
          <p:cNvGrpSpPr>
            <a:grpSpLocks/>
          </p:cNvGrpSpPr>
          <p:nvPr/>
        </p:nvGrpSpPr>
        <p:grpSpPr bwMode="auto">
          <a:xfrm rot="-385665">
            <a:off x="3074988" y="4638675"/>
            <a:ext cx="204787" cy="76200"/>
            <a:chOff x="1752" y="1021"/>
            <a:chExt cx="274" cy="66"/>
          </a:xfrm>
        </p:grpSpPr>
        <p:sp>
          <p:nvSpPr>
            <p:cNvPr id="38240" name="Arc 468"/>
            <p:cNvSpPr>
              <a:spLocks/>
            </p:cNvSpPr>
            <p:nvPr/>
          </p:nvSpPr>
          <p:spPr bwMode="auto">
            <a:xfrm rot="180000">
              <a:off x="1807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41" name="Arc 469"/>
            <p:cNvSpPr>
              <a:spLocks/>
            </p:cNvSpPr>
            <p:nvPr/>
          </p:nvSpPr>
          <p:spPr bwMode="auto">
            <a:xfrm rot="180000">
              <a:off x="1752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42" name="Arc 470"/>
            <p:cNvSpPr>
              <a:spLocks/>
            </p:cNvSpPr>
            <p:nvPr/>
          </p:nvSpPr>
          <p:spPr bwMode="auto">
            <a:xfrm rot="180000">
              <a:off x="1861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69" name="Group 471"/>
          <p:cNvGrpSpPr>
            <a:grpSpLocks/>
          </p:cNvGrpSpPr>
          <p:nvPr/>
        </p:nvGrpSpPr>
        <p:grpSpPr bwMode="auto">
          <a:xfrm rot="-385665">
            <a:off x="3381375" y="4665663"/>
            <a:ext cx="201613" cy="79375"/>
            <a:chOff x="2160" y="1056"/>
            <a:chExt cx="271" cy="69"/>
          </a:xfrm>
        </p:grpSpPr>
        <p:sp>
          <p:nvSpPr>
            <p:cNvPr id="38237" name="Arc 472"/>
            <p:cNvSpPr>
              <a:spLocks/>
            </p:cNvSpPr>
            <p:nvPr/>
          </p:nvSpPr>
          <p:spPr bwMode="auto">
            <a:xfrm rot="180000">
              <a:off x="2213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38" name="Arc 473"/>
            <p:cNvSpPr>
              <a:spLocks/>
            </p:cNvSpPr>
            <p:nvPr/>
          </p:nvSpPr>
          <p:spPr bwMode="auto">
            <a:xfrm rot="180000">
              <a:off x="2160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39" name="Arc 474"/>
            <p:cNvSpPr>
              <a:spLocks/>
            </p:cNvSpPr>
            <p:nvPr/>
          </p:nvSpPr>
          <p:spPr bwMode="auto">
            <a:xfrm rot="180000">
              <a:off x="2269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70" name="Group 475"/>
          <p:cNvGrpSpPr>
            <a:grpSpLocks/>
          </p:cNvGrpSpPr>
          <p:nvPr/>
        </p:nvGrpSpPr>
        <p:grpSpPr bwMode="auto">
          <a:xfrm rot="-385665">
            <a:off x="2838450" y="4646613"/>
            <a:ext cx="201613" cy="77787"/>
            <a:chOff x="1444" y="1001"/>
            <a:chExt cx="271" cy="67"/>
          </a:xfrm>
        </p:grpSpPr>
        <p:sp>
          <p:nvSpPr>
            <p:cNvPr id="38234" name="Arc 476"/>
            <p:cNvSpPr>
              <a:spLocks/>
            </p:cNvSpPr>
            <p:nvPr/>
          </p:nvSpPr>
          <p:spPr bwMode="auto">
            <a:xfrm rot="180000">
              <a:off x="1496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35" name="Arc 477"/>
            <p:cNvSpPr>
              <a:spLocks/>
            </p:cNvSpPr>
            <p:nvPr/>
          </p:nvSpPr>
          <p:spPr bwMode="auto">
            <a:xfrm rot="180000">
              <a:off x="1444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36" name="Arc 478"/>
            <p:cNvSpPr>
              <a:spLocks/>
            </p:cNvSpPr>
            <p:nvPr/>
          </p:nvSpPr>
          <p:spPr bwMode="auto">
            <a:xfrm rot="180000">
              <a:off x="1552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71" name="Group 479"/>
          <p:cNvGrpSpPr>
            <a:grpSpLocks/>
          </p:cNvGrpSpPr>
          <p:nvPr/>
        </p:nvGrpSpPr>
        <p:grpSpPr bwMode="auto">
          <a:xfrm rot="-385665">
            <a:off x="2741613" y="4643438"/>
            <a:ext cx="203200" cy="76200"/>
            <a:chOff x="1316" y="991"/>
            <a:chExt cx="273" cy="67"/>
          </a:xfrm>
        </p:grpSpPr>
        <p:sp>
          <p:nvSpPr>
            <p:cNvPr id="38231" name="Arc 480"/>
            <p:cNvSpPr>
              <a:spLocks/>
            </p:cNvSpPr>
            <p:nvPr/>
          </p:nvSpPr>
          <p:spPr bwMode="auto">
            <a:xfrm rot="180000">
              <a:off x="1370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32" name="Arc 481"/>
            <p:cNvSpPr>
              <a:spLocks/>
            </p:cNvSpPr>
            <p:nvPr/>
          </p:nvSpPr>
          <p:spPr bwMode="auto">
            <a:xfrm rot="180000">
              <a:off x="1316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33" name="Arc 482"/>
            <p:cNvSpPr>
              <a:spLocks/>
            </p:cNvSpPr>
            <p:nvPr/>
          </p:nvSpPr>
          <p:spPr bwMode="auto">
            <a:xfrm rot="180000">
              <a:off x="1425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73" name="Group 483"/>
          <p:cNvGrpSpPr>
            <a:grpSpLocks/>
          </p:cNvGrpSpPr>
          <p:nvPr/>
        </p:nvGrpSpPr>
        <p:grpSpPr bwMode="auto">
          <a:xfrm rot="-385665">
            <a:off x="2908300" y="4643438"/>
            <a:ext cx="203200" cy="73025"/>
            <a:chOff x="1532" y="1012"/>
            <a:chExt cx="272" cy="65"/>
          </a:xfrm>
        </p:grpSpPr>
        <p:sp>
          <p:nvSpPr>
            <p:cNvPr id="38228" name="Arc 484"/>
            <p:cNvSpPr>
              <a:spLocks/>
            </p:cNvSpPr>
            <p:nvPr/>
          </p:nvSpPr>
          <p:spPr bwMode="auto">
            <a:xfrm rot="180000">
              <a:off x="1586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29" name="Arc 485"/>
            <p:cNvSpPr>
              <a:spLocks/>
            </p:cNvSpPr>
            <p:nvPr/>
          </p:nvSpPr>
          <p:spPr bwMode="auto">
            <a:xfrm rot="180000">
              <a:off x="1532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30" name="Arc 486"/>
            <p:cNvSpPr>
              <a:spLocks/>
            </p:cNvSpPr>
            <p:nvPr/>
          </p:nvSpPr>
          <p:spPr bwMode="auto">
            <a:xfrm rot="180000">
              <a:off x="1639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74" name="Group 487"/>
          <p:cNvGrpSpPr>
            <a:grpSpLocks/>
          </p:cNvGrpSpPr>
          <p:nvPr/>
        </p:nvGrpSpPr>
        <p:grpSpPr bwMode="auto">
          <a:xfrm rot="-385665">
            <a:off x="2640013" y="4629150"/>
            <a:ext cx="204787" cy="74613"/>
            <a:chOff x="1184" y="980"/>
            <a:chExt cx="273" cy="65"/>
          </a:xfrm>
        </p:grpSpPr>
        <p:sp>
          <p:nvSpPr>
            <p:cNvPr id="38225" name="Arc 488"/>
            <p:cNvSpPr>
              <a:spLocks/>
            </p:cNvSpPr>
            <p:nvPr/>
          </p:nvSpPr>
          <p:spPr bwMode="auto">
            <a:xfrm rot="180000">
              <a:off x="1239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26" name="Arc 489"/>
            <p:cNvSpPr>
              <a:spLocks/>
            </p:cNvSpPr>
            <p:nvPr/>
          </p:nvSpPr>
          <p:spPr bwMode="auto">
            <a:xfrm rot="180000">
              <a:off x="1184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27" name="Arc 490"/>
            <p:cNvSpPr>
              <a:spLocks/>
            </p:cNvSpPr>
            <p:nvPr/>
          </p:nvSpPr>
          <p:spPr bwMode="auto">
            <a:xfrm rot="180000">
              <a:off x="1293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75" name="Group 491"/>
          <p:cNvGrpSpPr>
            <a:grpSpLocks/>
          </p:cNvGrpSpPr>
          <p:nvPr/>
        </p:nvGrpSpPr>
        <p:grpSpPr bwMode="auto">
          <a:xfrm rot="-385665">
            <a:off x="3005138" y="4640263"/>
            <a:ext cx="206375" cy="77787"/>
            <a:chOff x="1661" y="1017"/>
            <a:chExt cx="274" cy="68"/>
          </a:xfrm>
        </p:grpSpPr>
        <p:sp>
          <p:nvSpPr>
            <p:cNvPr id="38222" name="Arc 492"/>
            <p:cNvSpPr>
              <a:spLocks/>
            </p:cNvSpPr>
            <p:nvPr/>
          </p:nvSpPr>
          <p:spPr bwMode="auto">
            <a:xfrm rot="180000">
              <a:off x="1717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23" name="Arc 493"/>
            <p:cNvSpPr>
              <a:spLocks/>
            </p:cNvSpPr>
            <p:nvPr/>
          </p:nvSpPr>
          <p:spPr bwMode="auto">
            <a:xfrm rot="180000">
              <a:off x="1661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24" name="Arc 494"/>
            <p:cNvSpPr>
              <a:spLocks/>
            </p:cNvSpPr>
            <p:nvPr/>
          </p:nvSpPr>
          <p:spPr bwMode="auto">
            <a:xfrm rot="180000">
              <a:off x="1770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81" name="Group 495"/>
          <p:cNvGrpSpPr>
            <a:grpSpLocks/>
          </p:cNvGrpSpPr>
          <p:nvPr/>
        </p:nvGrpSpPr>
        <p:grpSpPr bwMode="auto">
          <a:xfrm rot="-385665">
            <a:off x="2452688" y="4619625"/>
            <a:ext cx="203200" cy="77788"/>
            <a:chOff x="939" y="957"/>
            <a:chExt cx="269" cy="68"/>
          </a:xfrm>
        </p:grpSpPr>
        <p:sp>
          <p:nvSpPr>
            <p:cNvPr id="38219" name="Arc 496"/>
            <p:cNvSpPr>
              <a:spLocks/>
            </p:cNvSpPr>
            <p:nvPr/>
          </p:nvSpPr>
          <p:spPr bwMode="auto">
            <a:xfrm rot="180000">
              <a:off x="990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20" name="Arc 497"/>
            <p:cNvSpPr>
              <a:spLocks/>
            </p:cNvSpPr>
            <p:nvPr/>
          </p:nvSpPr>
          <p:spPr bwMode="auto">
            <a:xfrm rot="180000">
              <a:off x="939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21" name="Arc 498"/>
            <p:cNvSpPr>
              <a:spLocks/>
            </p:cNvSpPr>
            <p:nvPr/>
          </p:nvSpPr>
          <p:spPr bwMode="auto">
            <a:xfrm rot="180000">
              <a:off x="1044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82" name="Group 499"/>
          <p:cNvGrpSpPr>
            <a:grpSpLocks/>
          </p:cNvGrpSpPr>
          <p:nvPr/>
        </p:nvGrpSpPr>
        <p:grpSpPr bwMode="auto">
          <a:xfrm rot="-385665">
            <a:off x="2544763" y="4622800"/>
            <a:ext cx="204787" cy="77788"/>
            <a:chOff x="1060" y="967"/>
            <a:chExt cx="270" cy="68"/>
          </a:xfrm>
        </p:grpSpPr>
        <p:sp>
          <p:nvSpPr>
            <p:cNvPr id="38216" name="Arc 500"/>
            <p:cNvSpPr>
              <a:spLocks/>
            </p:cNvSpPr>
            <p:nvPr/>
          </p:nvSpPr>
          <p:spPr bwMode="auto">
            <a:xfrm rot="180000">
              <a:off x="1110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17" name="Arc 501"/>
            <p:cNvSpPr>
              <a:spLocks/>
            </p:cNvSpPr>
            <p:nvPr/>
          </p:nvSpPr>
          <p:spPr bwMode="auto">
            <a:xfrm rot="180000">
              <a:off x="1060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18" name="Arc 502"/>
            <p:cNvSpPr>
              <a:spLocks/>
            </p:cNvSpPr>
            <p:nvPr/>
          </p:nvSpPr>
          <p:spPr bwMode="auto">
            <a:xfrm rot="180000">
              <a:off x="1166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983" name="Group 503"/>
          <p:cNvGrpSpPr>
            <a:grpSpLocks/>
          </p:cNvGrpSpPr>
          <p:nvPr/>
        </p:nvGrpSpPr>
        <p:grpSpPr bwMode="auto">
          <a:xfrm rot="-385665">
            <a:off x="2357438" y="4627563"/>
            <a:ext cx="204787" cy="76200"/>
            <a:chOff x="810" y="951"/>
            <a:chExt cx="274" cy="66"/>
          </a:xfrm>
        </p:grpSpPr>
        <p:sp>
          <p:nvSpPr>
            <p:cNvPr id="38213" name="Arc 504"/>
            <p:cNvSpPr>
              <a:spLocks/>
            </p:cNvSpPr>
            <p:nvPr/>
          </p:nvSpPr>
          <p:spPr bwMode="auto">
            <a:xfrm rot="180000">
              <a:off x="864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14" name="Arc 505"/>
            <p:cNvSpPr>
              <a:spLocks/>
            </p:cNvSpPr>
            <p:nvPr/>
          </p:nvSpPr>
          <p:spPr bwMode="auto">
            <a:xfrm rot="180000">
              <a:off x="810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15" name="Arc 506"/>
            <p:cNvSpPr>
              <a:spLocks/>
            </p:cNvSpPr>
            <p:nvPr/>
          </p:nvSpPr>
          <p:spPr bwMode="auto">
            <a:xfrm rot="180000">
              <a:off x="921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16" name="Group 507"/>
          <p:cNvGrpSpPr>
            <a:grpSpLocks/>
          </p:cNvGrpSpPr>
          <p:nvPr/>
        </p:nvGrpSpPr>
        <p:grpSpPr bwMode="auto">
          <a:xfrm rot="-385665">
            <a:off x="2425700" y="4619625"/>
            <a:ext cx="203200" cy="74613"/>
            <a:chOff x="901" y="956"/>
            <a:chExt cx="272" cy="66"/>
          </a:xfrm>
        </p:grpSpPr>
        <p:sp>
          <p:nvSpPr>
            <p:cNvPr id="38210" name="Arc 508"/>
            <p:cNvSpPr>
              <a:spLocks/>
            </p:cNvSpPr>
            <p:nvPr/>
          </p:nvSpPr>
          <p:spPr bwMode="auto">
            <a:xfrm rot="180000">
              <a:off x="955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11" name="Arc 509"/>
            <p:cNvSpPr>
              <a:spLocks/>
            </p:cNvSpPr>
            <p:nvPr/>
          </p:nvSpPr>
          <p:spPr bwMode="auto">
            <a:xfrm rot="180000">
              <a:off x="901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12" name="Arc 510"/>
            <p:cNvSpPr>
              <a:spLocks/>
            </p:cNvSpPr>
            <p:nvPr/>
          </p:nvSpPr>
          <p:spPr bwMode="auto">
            <a:xfrm rot="180000">
              <a:off x="1010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17" name="Group 511"/>
          <p:cNvGrpSpPr>
            <a:grpSpLocks/>
          </p:cNvGrpSpPr>
          <p:nvPr/>
        </p:nvGrpSpPr>
        <p:grpSpPr bwMode="auto">
          <a:xfrm rot="-385665">
            <a:off x="2763838" y="4643438"/>
            <a:ext cx="204787" cy="76200"/>
            <a:chOff x="1347" y="992"/>
            <a:chExt cx="273" cy="67"/>
          </a:xfrm>
        </p:grpSpPr>
        <p:sp>
          <p:nvSpPr>
            <p:cNvPr id="38207" name="Arc 512"/>
            <p:cNvSpPr>
              <a:spLocks/>
            </p:cNvSpPr>
            <p:nvPr/>
          </p:nvSpPr>
          <p:spPr bwMode="auto">
            <a:xfrm rot="180000">
              <a:off x="1400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08" name="Arc 513"/>
            <p:cNvSpPr>
              <a:spLocks/>
            </p:cNvSpPr>
            <p:nvPr/>
          </p:nvSpPr>
          <p:spPr bwMode="auto">
            <a:xfrm rot="180000">
              <a:off x="1347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09" name="Arc 514"/>
            <p:cNvSpPr>
              <a:spLocks/>
            </p:cNvSpPr>
            <p:nvPr/>
          </p:nvSpPr>
          <p:spPr bwMode="auto">
            <a:xfrm rot="180000">
              <a:off x="1456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8033" name="Arc 515"/>
          <p:cNvSpPr>
            <a:spLocks noChangeAspect="1"/>
          </p:cNvSpPr>
          <p:nvPr/>
        </p:nvSpPr>
        <p:spPr bwMode="auto">
          <a:xfrm rot="-120000">
            <a:off x="4978400" y="4619625"/>
            <a:ext cx="47625" cy="171450"/>
          </a:xfrm>
          <a:custGeom>
            <a:avLst/>
            <a:gdLst>
              <a:gd name="T0" fmla="*/ 0 w 21600"/>
              <a:gd name="T1" fmla="*/ 2147483647 h 21597"/>
              <a:gd name="T2" fmla="*/ 5381259 w 21600"/>
              <a:gd name="T3" fmla="*/ 0 h 21597"/>
              <a:gd name="T4" fmla="*/ 5471733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34" name="Arc 516"/>
          <p:cNvSpPr>
            <a:spLocks noChangeAspect="1"/>
          </p:cNvSpPr>
          <p:nvPr/>
        </p:nvSpPr>
        <p:spPr bwMode="auto">
          <a:xfrm rot="-120000">
            <a:off x="5110163" y="4640263"/>
            <a:ext cx="95250" cy="171450"/>
          </a:xfrm>
          <a:custGeom>
            <a:avLst/>
            <a:gdLst>
              <a:gd name="T0" fmla="*/ 0 w 21600"/>
              <a:gd name="T1" fmla="*/ 2147483647 h 21599"/>
              <a:gd name="T2" fmla="*/ 694604235 w 21600"/>
              <a:gd name="T3" fmla="*/ 0 h 21599"/>
              <a:gd name="T4" fmla="*/ 70037680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018" name="Group 517"/>
          <p:cNvGrpSpPr>
            <a:grpSpLocks noChangeAspect="1"/>
          </p:cNvGrpSpPr>
          <p:nvPr/>
        </p:nvGrpSpPr>
        <p:grpSpPr bwMode="auto">
          <a:xfrm>
            <a:off x="5154613" y="4624388"/>
            <a:ext cx="74612" cy="217487"/>
            <a:chOff x="4579" y="1161"/>
            <a:chExt cx="94" cy="274"/>
          </a:xfrm>
        </p:grpSpPr>
        <p:sp>
          <p:nvSpPr>
            <p:cNvPr id="38204" name="Arc 518"/>
            <p:cNvSpPr>
              <a:spLocks noChangeAspect="1"/>
            </p:cNvSpPr>
            <p:nvPr/>
          </p:nvSpPr>
          <p:spPr bwMode="auto">
            <a:xfrm rot="-120000">
              <a:off x="4579" y="1161"/>
              <a:ext cx="31" cy="272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05" name="Arc 519"/>
            <p:cNvSpPr>
              <a:spLocks noChangeAspect="1"/>
            </p:cNvSpPr>
            <p:nvPr/>
          </p:nvSpPr>
          <p:spPr bwMode="auto">
            <a:xfrm rot="-120000">
              <a:off x="4580" y="1163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06" name="Arc 520"/>
            <p:cNvSpPr>
              <a:spLocks noChangeAspect="1"/>
            </p:cNvSpPr>
            <p:nvPr/>
          </p:nvSpPr>
          <p:spPr bwMode="auto">
            <a:xfrm rot="-120000">
              <a:off x="4581" y="1165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8036" name="Arc 521"/>
          <p:cNvSpPr>
            <a:spLocks noChangeAspect="1"/>
          </p:cNvSpPr>
          <p:nvPr/>
        </p:nvSpPr>
        <p:spPr bwMode="auto">
          <a:xfrm rot="-120000">
            <a:off x="4792663" y="4621213"/>
            <a:ext cx="25400" cy="128587"/>
          </a:xfrm>
          <a:custGeom>
            <a:avLst/>
            <a:gdLst>
              <a:gd name="T0" fmla="*/ 0 w 21600"/>
              <a:gd name="T1" fmla="*/ 2147483647 h 21589"/>
              <a:gd name="T2" fmla="*/ 65036 w 21600"/>
              <a:gd name="T3" fmla="*/ 0 h 21589"/>
              <a:gd name="T4" fmla="*/ 67162 w 21600"/>
              <a:gd name="T5" fmla="*/ 2147483647 h 21589"/>
              <a:gd name="T6" fmla="*/ 0 60000 65536"/>
              <a:gd name="T7" fmla="*/ 0 60000 65536"/>
              <a:gd name="T8" fmla="*/ 0 60000 65536"/>
              <a:gd name="T9" fmla="*/ 0 w 21600"/>
              <a:gd name="T10" fmla="*/ 0 h 21589"/>
              <a:gd name="T11" fmla="*/ 21600 w 21600"/>
              <a:gd name="T12" fmla="*/ 21589 h 215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9" fill="none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</a:path>
              <a:path w="21600" h="21589" stroke="0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  <a:lnTo>
                  <a:pt x="21600" y="2158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37" name="Arc 522"/>
          <p:cNvSpPr>
            <a:spLocks noChangeAspect="1"/>
          </p:cNvSpPr>
          <p:nvPr/>
        </p:nvSpPr>
        <p:spPr bwMode="auto">
          <a:xfrm rot="-120000">
            <a:off x="4768850" y="4664075"/>
            <a:ext cx="49213" cy="128588"/>
          </a:xfrm>
          <a:custGeom>
            <a:avLst/>
            <a:gdLst>
              <a:gd name="T0" fmla="*/ 0 w 21600"/>
              <a:gd name="T1" fmla="*/ 2147483647 h 21597"/>
              <a:gd name="T2" fmla="*/ 6771039 w 21600"/>
              <a:gd name="T3" fmla="*/ 0 h 21597"/>
              <a:gd name="T4" fmla="*/ 6883937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019" name="Group 523"/>
          <p:cNvGrpSpPr>
            <a:grpSpLocks noChangeAspect="1"/>
          </p:cNvGrpSpPr>
          <p:nvPr/>
        </p:nvGrpSpPr>
        <p:grpSpPr bwMode="auto">
          <a:xfrm>
            <a:off x="5133975" y="4638675"/>
            <a:ext cx="74613" cy="217488"/>
            <a:chOff x="4553" y="1211"/>
            <a:chExt cx="94" cy="274"/>
          </a:xfrm>
        </p:grpSpPr>
        <p:sp>
          <p:nvSpPr>
            <p:cNvPr id="38201" name="Arc 524"/>
            <p:cNvSpPr>
              <a:spLocks noChangeAspect="1"/>
            </p:cNvSpPr>
            <p:nvPr/>
          </p:nvSpPr>
          <p:spPr bwMode="auto">
            <a:xfrm rot="-120000">
              <a:off x="4553" y="1211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02" name="Arc 525"/>
            <p:cNvSpPr>
              <a:spLocks noChangeAspect="1"/>
            </p:cNvSpPr>
            <p:nvPr/>
          </p:nvSpPr>
          <p:spPr bwMode="auto">
            <a:xfrm rot="-120000">
              <a:off x="4554" y="1215"/>
              <a:ext cx="60" cy="269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03" name="Arc 526"/>
            <p:cNvSpPr>
              <a:spLocks noChangeAspect="1"/>
            </p:cNvSpPr>
            <p:nvPr/>
          </p:nvSpPr>
          <p:spPr bwMode="auto">
            <a:xfrm rot="-120000">
              <a:off x="4556" y="1213"/>
              <a:ext cx="91" cy="2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20" name="Group 527"/>
          <p:cNvGrpSpPr>
            <a:grpSpLocks noChangeAspect="1"/>
          </p:cNvGrpSpPr>
          <p:nvPr/>
        </p:nvGrpSpPr>
        <p:grpSpPr bwMode="auto">
          <a:xfrm>
            <a:off x="5105400" y="4594225"/>
            <a:ext cx="74613" cy="217488"/>
            <a:chOff x="4516" y="1156"/>
            <a:chExt cx="94" cy="273"/>
          </a:xfrm>
        </p:grpSpPr>
        <p:sp>
          <p:nvSpPr>
            <p:cNvPr id="38198" name="Arc 528"/>
            <p:cNvSpPr>
              <a:spLocks noChangeAspect="1"/>
            </p:cNvSpPr>
            <p:nvPr/>
          </p:nvSpPr>
          <p:spPr bwMode="auto">
            <a:xfrm rot="-120000">
              <a:off x="4516" y="1156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99" name="Arc 529"/>
            <p:cNvSpPr>
              <a:spLocks noChangeAspect="1"/>
            </p:cNvSpPr>
            <p:nvPr/>
          </p:nvSpPr>
          <p:spPr bwMode="auto">
            <a:xfrm rot="-120000">
              <a:off x="4517" y="1158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00" name="Arc 530"/>
            <p:cNvSpPr>
              <a:spLocks noChangeAspect="1"/>
            </p:cNvSpPr>
            <p:nvPr/>
          </p:nvSpPr>
          <p:spPr bwMode="auto">
            <a:xfrm rot="-120000">
              <a:off x="4519" y="1159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21" name="Group 531"/>
          <p:cNvGrpSpPr>
            <a:grpSpLocks noChangeAspect="1"/>
          </p:cNvGrpSpPr>
          <p:nvPr/>
        </p:nvGrpSpPr>
        <p:grpSpPr bwMode="auto">
          <a:xfrm>
            <a:off x="5207000" y="4643438"/>
            <a:ext cx="76200" cy="219075"/>
            <a:chOff x="4645" y="1217"/>
            <a:chExt cx="95" cy="277"/>
          </a:xfrm>
        </p:grpSpPr>
        <p:sp>
          <p:nvSpPr>
            <p:cNvPr id="38195" name="Arc 532"/>
            <p:cNvSpPr>
              <a:spLocks noChangeAspect="1"/>
            </p:cNvSpPr>
            <p:nvPr/>
          </p:nvSpPr>
          <p:spPr bwMode="auto">
            <a:xfrm rot="-120000">
              <a:off x="4645" y="1217"/>
              <a:ext cx="31" cy="273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96" name="Arc 533"/>
            <p:cNvSpPr>
              <a:spLocks noChangeAspect="1"/>
            </p:cNvSpPr>
            <p:nvPr/>
          </p:nvSpPr>
          <p:spPr bwMode="auto">
            <a:xfrm rot="-120000">
              <a:off x="4646" y="1223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97" name="Arc 534"/>
            <p:cNvSpPr>
              <a:spLocks noChangeAspect="1"/>
            </p:cNvSpPr>
            <p:nvPr/>
          </p:nvSpPr>
          <p:spPr bwMode="auto">
            <a:xfrm rot="-120000">
              <a:off x="4648" y="1224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22" name="Group 535"/>
          <p:cNvGrpSpPr>
            <a:grpSpLocks noChangeAspect="1"/>
          </p:cNvGrpSpPr>
          <p:nvPr/>
        </p:nvGrpSpPr>
        <p:grpSpPr bwMode="auto">
          <a:xfrm>
            <a:off x="5080000" y="4592638"/>
            <a:ext cx="74613" cy="215900"/>
            <a:chOff x="4485" y="1154"/>
            <a:chExt cx="93" cy="272"/>
          </a:xfrm>
        </p:grpSpPr>
        <p:sp>
          <p:nvSpPr>
            <p:cNvPr id="38192" name="Arc 536"/>
            <p:cNvSpPr>
              <a:spLocks noChangeAspect="1"/>
            </p:cNvSpPr>
            <p:nvPr/>
          </p:nvSpPr>
          <p:spPr bwMode="auto">
            <a:xfrm rot="-120000">
              <a:off x="4485" y="1154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93" name="Arc 537"/>
            <p:cNvSpPr>
              <a:spLocks noChangeAspect="1"/>
            </p:cNvSpPr>
            <p:nvPr/>
          </p:nvSpPr>
          <p:spPr bwMode="auto">
            <a:xfrm rot="-120000">
              <a:off x="4487" y="1155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94" name="Arc 538"/>
            <p:cNvSpPr>
              <a:spLocks noChangeAspect="1"/>
            </p:cNvSpPr>
            <p:nvPr/>
          </p:nvSpPr>
          <p:spPr bwMode="auto">
            <a:xfrm rot="-120000">
              <a:off x="4487" y="115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23" name="Group 539"/>
          <p:cNvGrpSpPr>
            <a:grpSpLocks noChangeAspect="1"/>
          </p:cNvGrpSpPr>
          <p:nvPr/>
        </p:nvGrpSpPr>
        <p:grpSpPr bwMode="auto">
          <a:xfrm>
            <a:off x="5049838" y="4584700"/>
            <a:ext cx="73025" cy="217488"/>
            <a:chOff x="4451" y="1096"/>
            <a:chExt cx="92" cy="273"/>
          </a:xfrm>
        </p:grpSpPr>
        <p:sp>
          <p:nvSpPr>
            <p:cNvPr id="38189" name="Arc 540"/>
            <p:cNvSpPr>
              <a:spLocks noChangeAspect="1"/>
            </p:cNvSpPr>
            <p:nvPr/>
          </p:nvSpPr>
          <p:spPr bwMode="auto">
            <a:xfrm rot="-120000">
              <a:off x="4451" y="1096"/>
              <a:ext cx="30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90" name="Arc 541"/>
            <p:cNvSpPr>
              <a:spLocks noChangeAspect="1"/>
            </p:cNvSpPr>
            <p:nvPr/>
          </p:nvSpPr>
          <p:spPr bwMode="auto">
            <a:xfrm rot="-120000">
              <a:off x="4451" y="1097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91" name="Arc 542"/>
            <p:cNvSpPr>
              <a:spLocks noChangeAspect="1"/>
            </p:cNvSpPr>
            <p:nvPr/>
          </p:nvSpPr>
          <p:spPr bwMode="auto">
            <a:xfrm rot="-120000">
              <a:off x="4453" y="109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8043" name="Arc 543"/>
          <p:cNvSpPr>
            <a:spLocks noChangeAspect="1"/>
          </p:cNvSpPr>
          <p:nvPr/>
        </p:nvSpPr>
        <p:spPr bwMode="auto">
          <a:xfrm rot="-120000">
            <a:off x="4997450" y="4610100"/>
            <a:ext cx="69850" cy="171450"/>
          </a:xfrm>
          <a:custGeom>
            <a:avLst/>
            <a:gdLst>
              <a:gd name="T0" fmla="*/ 0 w 21600"/>
              <a:gd name="T1" fmla="*/ 2147483647 h 21599"/>
              <a:gd name="T2" fmla="*/ 78975150 w 21600"/>
              <a:gd name="T3" fmla="*/ 0 h 21599"/>
              <a:gd name="T4" fmla="*/ 79880819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024" name="Group 544"/>
          <p:cNvGrpSpPr>
            <a:grpSpLocks noChangeAspect="1"/>
          </p:cNvGrpSpPr>
          <p:nvPr/>
        </p:nvGrpSpPr>
        <p:grpSpPr bwMode="auto">
          <a:xfrm>
            <a:off x="5024438" y="4583113"/>
            <a:ext cx="74612" cy="215900"/>
            <a:chOff x="4419" y="1093"/>
            <a:chExt cx="93" cy="273"/>
          </a:xfrm>
        </p:grpSpPr>
        <p:sp>
          <p:nvSpPr>
            <p:cNvPr id="38186" name="Arc 545"/>
            <p:cNvSpPr>
              <a:spLocks noChangeAspect="1"/>
            </p:cNvSpPr>
            <p:nvPr/>
          </p:nvSpPr>
          <p:spPr bwMode="auto">
            <a:xfrm rot="-120000">
              <a:off x="4419" y="1093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87" name="Arc 546"/>
            <p:cNvSpPr>
              <a:spLocks noChangeAspect="1"/>
            </p:cNvSpPr>
            <p:nvPr/>
          </p:nvSpPr>
          <p:spPr bwMode="auto">
            <a:xfrm rot="-120000">
              <a:off x="4420" y="1096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88" name="Arc 547"/>
            <p:cNvSpPr>
              <a:spLocks noChangeAspect="1"/>
            </p:cNvSpPr>
            <p:nvPr/>
          </p:nvSpPr>
          <p:spPr bwMode="auto">
            <a:xfrm rot="-120000">
              <a:off x="4421" y="109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25" name="Group 548"/>
          <p:cNvGrpSpPr>
            <a:grpSpLocks noChangeAspect="1"/>
          </p:cNvGrpSpPr>
          <p:nvPr/>
        </p:nvGrpSpPr>
        <p:grpSpPr bwMode="auto">
          <a:xfrm>
            <a:off x="4991100" y="4619625"/>
            <a:ext cx="73025" cy="215900"/>
            <a:chOff x="4356" y="1087"/>
            <a:chExt cx="92" cy="272"/>
          </a:xfrm>
        </p:grpSpPr>
        <p:sp>
          <p:nvSpPr>
            <p:cNvPr id="38183" name="Arc 549"/>
            <p:cNvSpPr>
              <a:spLocks noChangeAspect="1"/>
            </p:cNvSpPr>
            <p:nvPr/>
          </p:nvSpPr>
          <p:spPr bwMode="auto">
            <a:xfrm rot="-120000">
              <a:off x="4356" y="1087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84" name="Arc 550"/>
            <p:cNvSpPr>
              <a:spLocks noChangeAspect="1"/>
            </p:cNvSpPr>
            <p:nvPr/>
          </p:nvSpPr>
          <p:spPr bwMode="auto">
            <a:xfrm rot="-120000">
              <a:off x="4356" y="1087"/>
              <a:ext cx="61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85" name="Arc 551"/>
            <p:cNvSpPr>
              <a:spLocks noChangeAspect="1"/>
            </p:cNvSpPr>
            <p:nvPr/>
          </p:nvSpPr>
          <p:spPr bwMode="auto">
            <a:xfrm rot="-120000">
              <a:off x="4358" y="108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26" name="Group 552"/>
          <p:cNvGrpSpPr>
            <a:grpSpLocks noChangeAspect="1"/>
          </p:cNvGrpSpPr>
          <p:nvPr/>
        </p:nvGrpSpPr>
        <p:grpSpPr bwMode="auto">
          <a:xfrm>
            <a:off x="5180013" y="4643438"/>
            <a:ext cx="74612" cy="217487"/>
            <a:chOff x="4611" y="1217"/>
            <a:chExt cx="93" cy="274"/>
          </a:xfrm>
        </p:grpSpPr>
        <p:sp>
          <p:nvSpPr>
            <p:cNvPr id="38180" name="Arc 553"/>
            <p:cNvSpPr>
              <a:spLocks noChangeAspect="1"/>
            </p:cNvSpPr>
            <p:nvPr/>
          </p:nvSpPr>
          <p:spPr bwMode="auto">
            <a:xfrm rot="-120000">
              <a:off x="4611" y="1219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81" name="Arc 554"/>
            <p:cNvSpPr>
              <a:spLocks noChangeAspect="1"/>
            </p:cNvSpPr>
            <p:nvPr/>
          </p:nvSpPr>
          <p:spPr bwMode="auto">
            <a:xfrm rot="-120000">
              <a:off x="4612" y="1217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82" name="Arc 555"/>
            <p:cNvSpPr>
              <a:spLocks noChangeAspect="1"/>
            </p:cNvSpPr>
            <p:nvPr/>
          </p:nvSpPr>
          <p:spPr bwMode="auto">
            <a:xfrm rot="-120000">
              <a:off x="4613" y="1220"/>
              <a:ext cx="91" cy="27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8047" name="Arc 556"/>
          <p:cNvSpPr>
            <a:spLocks noChangeAspect="1"/>
          </p:cNvSpPr>
          <p:nvPr/>
        </p:nvSpPr>
        <p:spPr bwMode="auto">
          <a:xfrm rot="-450511">
            <a:off x="4695825" y="4581525"/>
            <a:ext cx="53975" cy="127000"/>
          </a:xfrm>
          <a:custGeom>
            <a:avLst/>
            <a:gdLst>
              <a:gd name="T0" fmla="*/ 0 w 21600"/>
              <a:gd name="T1" fmla="*/ 2147483647 h 21598"/>
              <a:gd name="T2" fmla="*/ 12949772 w 21600"/>
              <a:gd name="T3" fmla="*/ 0 h 21598"/>
              <a:gd name="T4" fmla="*/ 13140894 w 21600"/>
              <a:gd name="T5" fmla="*/ 2147483647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</a:path>
              <a:path w="21600" h="21598" stroke="0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48" name="Arc 557"/>
          <p:cNvSpPr>
            <a:spLocks noChangeAspect="1"/>
          </p:cNvSpPr>
          <p:nvPr/>
        </p:nvSpPr>
        <p:spPr bwMode="auto">
          <a:xfrm rot="-450511">
            <a:off x="4832350" y="4637088"/>
            <a:ext cx="107950" cy="128587"/>
          </a:xfrm>
          <a:custGeom>
            <a:avLst/>
            <a:gdLst>
              <a:gd name="T0" fmla="*/ 0 w 21600"/>
              <a:gd name="T1" fmla="*/ 2147483647 h 21599"/>
              <a:gd name="T2" fmla="*/ 1669727776 w 21600"/>
              <a:gd name="T3" fmla="*/ 0 h 21599"/>
              <a:gd name="T4" fmla="*/ 1682035670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</a:path>
              <a:path w="21600" h="21599" stroke="0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027" name="Group 558"/>
          <p:cNvGrpSpPr>
            <a:grpSpLocks noChangeAspect="1"/>
          </p:cNvGrpSpPr>
          <p:nvPr/>
        </p:nvGrpSpPr>
        <p:grpSpPr bwMode="auto">
          <a:xfrm rot="-390511">
            <a:off x="4881563" y="4598988"/>
            <a:ext cx="82550" cy="161925"/>
            <a:chOff x="4362" y="1124"/>
            <a:chExt cx="104" cy="204"/>
          </a:xfrm>
        </p:grpSpPr>
        <p:sp>
          <p:nvSpPr>
            <p:cNvPr id="38177" name="Arc 559"/>
            <p:cNvSpPr>
              <a:spLocks noChangeAspect="1"/>
            </p:cNvSpPr>
            <p:nvPr/>
          </p:nvSpPr>
          <p:spPr bwMode="auto">
            <a:xfrm rot="-60000">
              <a:off x="4362" y="1124"/>
              <a:ext cx="34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78" name="Arc 560"/>
            <p:cNvSpPr>
              <a:spLocks noChangeAspect="1"/>
            </p:cNvSpPr>
            <p:nvPr/>
          </p:nvSpPr>
          <p:spPr bwMode="auto">
            <a:xfrm rot="-60000">
              <a:off x="4363" y="1126"/>
              <a:ext cx="68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79" name="Arc 561"/>
            <p:cNvSpPr>
              <a:spLocks noChangeAspect="1"/>
            </p:cNvSpPr>
            <p:nvPr/>
          </p:nvSpPr>
          <p:spPr bwMode="auto">
            <a:xfrm rot="-60000">
              <a:off x="4363" y="112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8050" name="Arc 562"/>
          <p:cNvSpPr>
            <a:spLocks noChangeAspect="1"/>
          </p:cNvSpPr>
          <p:nvPr/>
        </p:nvSpPr>
        <p:spPr bwMode="auto">
          <a:xfrm rot="-450511">
            <a:off x="4668838" y="4586288"/>
            <a:ext cx="26987" cy="96837"/>
          </a:xfrm>
          <a:custGeom>
            <a:avLst/>
            <a:gdLst>
              <a:gd name="T0" fmla="*/ 0 w 21600"/>
              <a:gd name="T1" fmla="*/ 788228693 h 21591"/>
              <a:gd name="T2" fmla="*/ 99636 w 21600"/>
              <a:gd name="T3" fmla="*/ 0 h 21591"/>
              <a:gd name="T4" fmla="*/ 102651 w 21600"/>
              <a:gd name="T5" fmla="*/ 788228693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</a:path>
              <a:path w="21600" h="21591" stroke="0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  <a:lnTo>
                  <a:pt x="21600" y="21591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51" name="Arc 563"/>
          <p:cNvSpPr>
            <a:spLocks noChangeAspect="1"/>
          </p:cNvSpPr>
          <p:nvPr/>
        </p:nvSpPr>
        <p:spPr bwMode="auto">
          <a:xfrm rot="-450511">
            <a:off x="4665663" y="4583113"/>
            <a:ext cx="55562" cy="98425"/>
          </a:xfrm>
          <a:custGeom>
            <a:avLst/>
            <a:gdLst>
              <a:gd name="T0" fmla="*/ 0 w 21600"/>
              <a:gd name="T1" fmla="*/ 881568900 h 21598"/>
              <a:gd name="T2" fmla="*/ 15861458 w 21600"/>
              <a:gd name="T3" fmla="*/ 0 h 21598"/>
              <a:gd name="T4" fmla="*/ 16096177 w 21600"/>
              <a:gd name="T5" fmla="*/ 88156890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</a:path>
              <a:path w="21600" h="21598" stroke="0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028" name="Group 564"/>
          <p:cNvGrpSpPr>
            <a:grpSpLocks noChangeAspect="1"/>
          </p:cNvGrpSpPr>
          <p:nvPr/>
        </p:nvGrpSpPr>
        <p:grpSpPr bwMode="auto">
          <a:xfrm rot="-390511">
            <a:off x="4859338" y="4633913"/>
            <a:ext cx="82550" cy="161925"/>
            <a:chOff x="4328" y="1166"/>
            <a:chExt cx="103" cy="205"/>
          </a:xfrm>
        </p:grpSpPr>
        <p:sp>
          <p:nvSpPr>
            <p:cNvPr id="38174" name="Arc 565"/>
            <p:cNvSpPr>
              <a:spLocks noChangeAspect="1"/>
            </p:cNvSpPr>
            <p:nvPr/>
          </p:nvSpPr>
          <p:spPr bwMode="auto">
            <a:xfrm rot="-60000">
              <a:off x="4328" y="1166"/>
              <a:ext cx="35" cy="203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75" name="Arc 566"/>
            <p:cNvSpPr>
              <a:spLocks noChangeAspect="1"/>
            </p:cNvSpPr>
            <p:nvPr/>
          </p:nvSpPr>
          <p:spPr bwMode="auto">
            <a:xfrm rot="-60000">
              <a:off x="4328" y="1167"/>
              <a:ext cx="68" cy="204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76" name="Arc 567"/>
            <p:cNvSpPr>
              <a:spLocks noChangeAspect="1"/>
            </p:cNvSpPr>
            <p:nvPr/>
          </p:nvSpPr>
          <p:spPr bwMode="auto">
            <a:xfrm rot="-60000">
              <a:off x="4328" y="1167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29" name="Group 568"/>
          <p:cNvGrpSpPr>
            <a:grpSpLocks noChangeAspect="1"/>
          </p:cNvGrpSpPr>
          <p:nvPr/>
        </p:nvGrpSpPr>
        <p:grpSpPr bwMode="auto">
          <a:xfrm rot="-390511">
            <a:off x="4827588" y="4603750"/>
            <a:ext cx="80962" cy="163513"/>
            <a:chOff x="4294" y="1125"/>
            <a:chExt cx="102" cy="205"/>
          </a:xfrm>
        </p:grpSpPr>
        <p:sp>
          <p:nvSpPr>
            <p:cNvPr id="38171" name="Arc 569"/>
            <p:cNvSpPr>
              <a:spLocks noChangeAspect="1"/>
            </p:cNvSpPr>
            <p:nvPr/>
          </p:nvSpPr>
          <p:spPr bwMode="auto">
            <a:xfrm rot="-60000">
              <a:off x="4295" y="1128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72" name="Arc 570"/>
            <p:cNvSpPr>
              <a:spLocks noChangeAspect="1"/>
            </p:cNvSpPr>
            <p:nvPr/>
          </p:nvSpPr>
          <p:spPr bwMode="auto">
            <a:xfrm rot="-60000">
              <a:off x="4295" y="1125"/>
              <a:ext cx="68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73" name="Arc 571"/>
            <p:cNvSpPr>
              <a:spLocks noChangeAspect="1"/>
            </p:cNvSpPr>
            <p:nvPr/>
          </p:nvSpPr>
          <p:spPr bwMode="auto">
            <a:xfrm rot="-60000">
              <a:off x="4294" y="1125"/>
              <a:ext cx="102" cy="204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30" name="Group 572"/>
          <p:cNvGrpSpPr>
            <a:grpSpLocks noChangeAspect="1"/>
          </p:cNvGrpSpPr>
          <p:nvPr/>
        </p:nvGrpSpPr>
        <p:grpSpPr bwMode="auto">
          <a:xfrm rot="-390511">
            <a:off x="4940300" y="4621213"/>
            <a:ext cx="80963" cy="163512"/>
            <a:chOff x="4431" y="1163"/>
            <a:chExt cx="102" cy="205"/>
          </a:xfrm>
        </p:grpSpPr>
        <p:sp>
          <p:nvSpPr>
            <p:cNvPr id="38168" name="Arc 573"/>
            <p:cNvSpPr>
              <a:spLocks noChangeAspect="1"/>
            </p:cNvSpPr>
            <p:nvPr/>
          </p:nvSpPr>
          <p:spPr bwMode="auto">
            <a:xfrm rot="-60000">
              <a:off x="4431" y="1163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69" name="Arc 574"/>
            <p:cNvSpPr>
              <a:spLocks noChangeAspect="1"/>
            </p:cNvSpPr>
            <p:nvPr/>
          </p:nvSpPr>
          <p:spPr bwMode="auto">
            <a:xfrm rot="-60000">
              <a:off x="4431" y="1166"/>
              <a:ext cx="70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70" name="Arc 575"/>
            <p:cNvSpPr>
              <a:spLocks noChangeAspect="1"/>
            </p:cNvSpPr>
            <p:nvPr/>
          </p:nvSpPr>
          <p:spPr bwMode="auto">
            <a:xfrm rot="-60000">
              <a:off x="4431" y="1164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31" name="Group 576"/>
          <p:cNvGrpSpPr>
            <a:grpSpLocks noChangeAspect="1"/>
          </p:cNvGrpSpPr>
          <p:nvPr/>
        </p:nvGrpSpPr>
        <p:grpSpPr bwMode="auto">
          <a:xfrm rot="-390511">
            <a:off x="4802188" y="4608513"/>
            <a:ext cx="80962" cy="161925"/>
            <a:chOff x="4259" y="1126"/>
            <a:chExt cx="102" cy="205"/>
          </a:xfrm>
        </p:grpSpPr>
        <p:sp>
          <p:nvSpPr>
            <p:cNvPr id="38165" name="Arc 577"/>
            <p:cNvSpPr>
              <a:spLocks noChangeAspect="1"/>
            </p:cNvSpPr>
            <p:nvPr/>
          </p:nvSpPr>
          <p:spPr bwMode="auto">
            <a:xfrm rot="-60000">
              <a:off x="4259" y="1126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66" name="Arc 578"/>
            <p:cNvSpPr>
              <a:spLocks noChangeAspect="1"/>
            </p:cNvSpPr>
            <p:nvPr/>
          </p:nvSpPr>
          <p:spPr bwMode="auto">
            <a:xfrm rot="-60000">
              <a:off x="4259" y="112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67" name="Arc 579"/>
            <p:cNvSpPr>
              <a:spLocks noChangeAspect="1"/>
            </p:cNvSpPr>
            <p:nvPr/>
          </p:nvSpPr>
          <p:spPr bwMode="auto">
            <a:xfrm rot="-60000">
              <a:off x="4259" y="1127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32" name="Group 580"/>
          <p:cNvGrpSpPr>
            <a:grpSpLocks noChangeAspect="1"/>
          </p:cNvGrpSpPr>
          <p:nvPr/>
        </p:nvGrpSpPr>
        <p:grpSpPr bwMode="auto">
          <a:xfrm rot="-390511">
            <a:off x="4752975" y="4603750"/>
            <a:ext cx="82550" cy="161925"/>
            <a:chOff x="4224" y="1086"/>
            <a:chExt cx="103" cy="205"/>
          </a:xfrm>
        </p:grpSpPr>
        <p:sp>
          <p:nvSpPr>
            <p:cNvPr id="38162" name="Arc 581"/>
            <p:cNvSpPr>
              <a:spLocks noChangeAspect="1"/>
            </p:cNvSpPr>
            <p:nvPr/>
          </p:nvSpPr>
          <p:spPr bwMode="auto">
            <a:xfrm rot="-60000">
              <a:off x="4224" y="1088"/>
              <a:ext cx="36" cy="203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</a:path>
                <a:path w="21600" h="21592" stroke="0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  <a:lnTo>
                    <a:pt x="21600" y="2159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63" name="Arc 582"/>
            <p:cNvSpPr>
              <a:spLocks noChangeAspect="1"/>
            </p:cNvSpPr>
            <p:nvPr/>
          </p:nvSpPr>
          <p:spPr bwMode="auto">
            <a:xfrm rot="-60000">
              <a:off x="4224" y="1088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64" name="Arc 583"/>
            <p:cNvSpPr>
              <a:spLocks noChangeAspect="1"/>
            </p:cNvSpPr>
            <p:nvPr/>
          </p:nvSpPr>
          <p:spPr bwMode="auto">
            <a:xfrm rot="-60000">
              <a:off x="4224" y="1086"/>
              <a:ext cx="103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8057" name="Arc 584"/>
          <p:cNvSpPr>
            <a:spLocks noChangeAspect="1"/>
          </p:cNvSpPr>
          <p:nvPr/>
        </p:nvSpPr>
        <p:spPr bwMode="auto">
          <a:xfrm rot="-450511">
            <a:off x="4699000" y="4610100"/>
            <a:ext cx="82550" cy="130175"/>
          </a:xfrm>
          <a:custGeom>
            <a:avLst/>
            <a:gdLst>
              <a:gd name="T0" fmla="*/ 0 w 21600"/>
              <a:gd name="T1" fmla="*/ 2147483647 h 21599"/>
              <a:gd name="T2" fmla="*/ 254726033 w 21600"/>
              <a:gd name="T3" fmla="*/ 0 h 21599"/>
              <a:gd name="T4" fmla="*/ 25721506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</a:path>
              <a:path w="21600" h="21599" stroke="0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035" name="Group 585"/>
          <p:cNvGrpSpPr>
            <a:grpSpLocks noChangeAspect="1"/>
          </p:cNvGrpSpPr>
          <p:nvPr/>
        </p:nvGrpSpPr>
        <p:grpSpPr bwMode="auto">
          <a:xfrm rot="-390511">
            <a:off x="4729163" y="4606925"/>
            <a:ext cx="80962" cy="161925"/>
            <a:chOff x="4192" y="1089"/>
            <a:chExt cx="102" cy="204"/>
          </a:xfrm>
        </p:grpSpPr>
        <p:sp>
          <p:nvSpPr>
            <p:cNvPr id="38159" name="Arc 586"/>
            <p:cNvSpPr>
              <a:spLocks noChangeAspect="1"/>
            </p:cNvSpPr>
            <p:nvPr/>
          </p:nvSpPr>
          <p:spPr bwMode="auto">
            <a:xfrm rot="-60000">
              <a:off x="4192" y="1089"/>
              <a:ext cx="36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</a:path>
                <a:path w="21600" h="21591" stroke="0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60" name="Arc 587"/>
            <p:cNvSpPr>
              <a:spLocks noChangeAspect="1"/>
            </p:cNvSpPr>
            <p:nvPr/>
          </p:nvSpPr>
          <p:spPr bwMode="auto">
            <a:xfrm rot="-60000">
              <a:off x="4192" y="108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61" name="Arc 588"/>
            <p:cNvSpPr>
              <a:spLocks noChangeAspect="1"/>
            </p:cNvSpPr>
            <p:nvPr/>
          </p:nvSpPr>
          <p:spPr bwMode="auto">
            <a:xfrm rot="-60000">
              <a:off x="4192" y="1089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38" name="Group 589"/>
          <p:cNvGrpSpPr>
            <a:grpSpLocks noChangeAspect="1"/>
          </p:cNvGrpSpPr>
          <p:nvPr/>
        </p:nvGrpSpPr>
        <p:grpSpPr bwMode="auto">
          <a:xfrm rot="-390511">
            <a:off x="4675188" y="4613275"/>
            <a:ext cx="80962" cy="161925"/>
            <a:chOff x="4123" y="1089"/>
            <a:chExt cx="102" cy="204"/>
          </a:xfrm>
        </p:grpSpPr>
        <p:sp>
          <p:nvSpPr>
            <p:cNvPr id="38156" name="Arc 590"/>
            <p:cNvSpPr>
              <a:spLocks noChangeAspect="1"/>
            </p:cNvSpPr>
            <p:nvPr/>
          </p:nvSpPr>
          <p:spPr bwMode="auto">
            <a:xfrm rot="-60000">
              <a:off x="4124" y="1091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57" name="Arc 591"/>
            <p:cNvSpPr>
              <a:spLocks noChangeAspect="1"/>
            </p:cNvSpPr>
            <p:nvPr/>
          </p:nvSpPr>
          <p:spPr bwMode="auto">
            <a:xfrm rot="-60000">
              <a:off x="4123" y="1089"/>
              <a:ext cx="69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58" name="Arc 592"/>
            <p:cNvSpPr>
              <a:spLocks noChangeAspect="1"/>
            </p:cNvSpPr>
            <p:nvPr/>
          </p:nvSpPr>
          <p:spPr bwMode="auto">
            <a:xfrm rot="-60000">
              <a:off x="4124" y="1089"/>
              <a:ext cx="101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039" name="Group 593"/>
          <p:cNvGrpSpPr>
            <a:grpSpLocks noChangeAspect="1"/>
          </p:cNvGrpSpPr>
          <p:nvPr/>
        </p:nvGrpSpPr>
        <p:grpSpPr bwMode="auto">
          <a:xfrm rot="-390511">
            <a:off x="4906963" y="4627563"/>
            <a:ext cx="82550" cy="161925"/>
            <a:chOff x="4390" y="1165"/>
            <a:chExt cx="104" cy="203"/>
          </a:xfrm>
        </p:grpSpPr>
        <p:sp>
          <p:nvSpPr>
            <p:cNvPr id="38153" name="Arc 594"/>
            <p:cNvSpPr>
              <a:spLocks noChangeAspect="1"/>
            </p:cNvSpPr>
            <p:nvPr/>
          </p:nvSpPr>
          <p:spPr bwMode="auto">
            <a:xfrm rot="-60000">
              <a:off x="4392" y="1166"/>
              <a:ext cx="35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54" name="Arc 595"/>
            <p:cNvSpPr>
              <a:spLocks noChangeAspect="1"/>
            </p:cNvSpPr>
            <p:nvPr/>
          </p:nvSpPr>
          <p:spPr bwMode="auto">
            <a:xfrm rot="-60000">
              <a:off x="4390" y="1166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55" name="Arc 596"/>
            <p:cNvSpPr>
              <a:spLocks noChangeAspect="1"/>
            </p:cNvSpPr>
            <p:nvPr/>
          </p:nvSpPr>
          <p:spPr bwMode="auto">
            <a:xfrm rot="-60000">
              <a:off x="4391" y="116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8061" name="Freeform 597" descr="25%"/>
          <p:cNvSpPr>
            <a:spLocks noChangeAspect="1"/>
          </p:cNvSpPr>
          <p:nvPr/>
        </p:nvSpPr>
        <p:spPr bwMode="auto">
          <a:xfrm>
            <a:off x="1476375" y="3944938"/>
            <a:ext cx="1190625" cy="796925"/>
          </a:xfrm>
          <a:custGeom>
            <a:avLst/>
            <a:gdLst>
              <a:gd name="T0" fmla="*/ 0 w 750"/>
              <a:gd name="T1" fmla="*/ 2147483647 h 502"/>
              <a:gd name="T2" fmla="*/ 2147483647 w 750"/>
              <a:gd name="T3" fmla="*/ 2147483647 h 502"/>
              <a:gd name="T4" fmla="*/ 2147483647 w 750"/>
              <a:gd name="T5" fmla="*/ 2147483647 h 502"/>
              <a:gd name="T6" fmla="*/ 2147483647 w 750"/>
              <a:gd name="T7" fmla="*/ 2147483647 h 502"/>
              <a:gd name="T8" fmla="*/ 2147483647 w 750"/>
              <a:gd name="T9" fmla="*/ 2147483647 h 502"/>
              <a:gd name="T10" fmla="*/ 2147483647 w 750"/>
              <a:gd name="T11" fmla="*/ 2147483647 h 502"/>
              <a:gd name="T12" fmla="*/ 2147483647 w 750"/>
              <a:gd name="T13" fmla="*/ 2147483647 h 5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0"/>
              <a:gd name="T22" fmla="*/ 0 h 502"/>
              <a:gd name="T23" fmla="*/ 750 w 750"/>
              <a:gd name="T24" fmla="*/ 502 h 5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0" h="502">
                <a:moveTo>
                  <a:pt x="0" y="496"/>
                </a:moveTo>
                <a:cubicBezTo>
                  <a:pt x="11" y="488"/>
                  <a:pt x="26" y="471"/>
                  <a:pt x="60" y="447"/>
                </a:cubicBezTo>
                <a:cubicBezTo>
                  <a:pt x="94" y="423"/>
                  <a:pt x="136" y="420"/>
                  <a:pt x="203" y="350"/>
                </a:cubicBezTo>
                <a:cubicBezTo>
                  <a:pt x="270" y="280"/>
                  <a:pt x="405" y="48"/>
                  <a:pt x="464" y="24"/>
                </a:cubicBezTo>
                <a:cubicBezTo>
                  <a:pt x="523" y="0"/>
                  <a:pt x="533" y="141"/>
                  <a:pt x="560" y="204"/>
                </a:cubicBezTo>
                <a:cubicBezTo>
                  <a:pt x="587" y="267"/>
                  <a:pt x="594" y="353"/>
                  <a:pt x="626" y="403"/>
                </a:cubicBezTo>
                <a:cubicBezTo>
                  <a:pt x="658" y="453"/>
                  <a:pt x="724" y="482"/>
                  <a:pt x="750" y="502"/>
                </a:cubicBezTo>
              </a:path>
            </a:pathLst>
          </a:custGeom>
          <a:pattFill prst="pct25">
            <a:fgClr>
              <a:schemeClr val="tx2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62" name="Text Box 598"/>
          <p:cNvSpPr txBox="1">
            <a:spLocks noChangeArrowheads="1"/>
          </p:cNvSpPr>
          <p:nvPr/>
        </p:nvSpPr>
        <p:spPr bwMode="auto">
          <a:xfrm>
            <a:off x="2794000" y="4284663"/>
            <a:ext cx="19573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backbarrier marsh</a:t>
            </a:r>
          </a:p>
        </p:txBody>
      </p:sp>
      <p:sp>
        <p:nvSpPr>
          <p:cNvPr id="38063" name="Text Box 599"/>
          <p:cNvSpPr txBox="1">
            <a:spLocks noChangeArrowheads="1"/>
          </p:cNvSpPr>
          <p:nvPr/>
        </p:nvSpPr>
        <p:spPr bwMode="auto">
          <a:xfrm>
            <a:off x="6378575" y="44180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lagoon</a:t>
            </a:r>
          </a:p>
        </p:txBody>
      </p:sp>
      <p:sp>
        <p:nvSpPr>
          <p:cNvPr id="38064" name="Text Box 600"/>
          <p:cNvSpPr txBox="1">
            <a:spLocks noChangeArrowheads="1"/>
          </p:cNvSpPr>
          <p:nvPr/>
        </p:nvSpPr>
        <p:spPr bwMode="auto">
          <a:xfrm>
            <a:off x="61913" y="1169988"/>
            <a:ext cx="3651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a)</a:t>
            </a:r>
          </a:p>
        </p:txBody>
      </p:sp>
      <p:sp>
        <p:nvSpPr>
          <p:cNvPr id="38065" name="Text Box 601"/>
          <p:cNvSpPr txBox="1">
            <a:spLocks noChangeArrowheads="1"/>
          </p:cNvSpPr>
          <p:nvPr/>
        </p:nvSpPr>
        <p:spPr bwMode="auto">
          <a:xfrm>
            <a:off x="0" y="4421188"/>
            <a:ext cx="376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b)</a:t>
            </a:r>
          </a:p>
        </p:txBody>
      </p:sp>
      <p:grpSp>
        <p:nvGrpSpPr>
          <p:cNvPr id="38040" name="Group 602"/>
          <p:cNvGrpSpPr>
            <a:grpSpLocks/>
          </p:cNvGrpSpPr>
          <p:nvPr/>
        </p:nvGrpSpPr>
        <p:grpSpPr bwMode="auto">
          <a:xfrm>
            <a:off x="7888288" y="1376363"/>
            <a:ext cx="481012" cy="190500"/>
            <a:chOff x="4969" y="867"/>
            <a:chExt cx="303" cy="120"/>
          </a:xfrm>
        </p:grpSpPr>
        <p:sp>
          <p:nvSpPr>
            <p:cNvPr id="38120" name="Arc 603"/>
            <p:cNvSpPr>
              <a:spLocks noChangeAspect="1"/>
            </p:cNvSpPr>
            <p:nvPr/>
          </p:nvSpPr>
          <p:spPr bwMode="auto">
            <a:xfrm rot="-120000">
              <a:off x="5027" y="879"/>
              <a:ext cx="16" cy="81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</a:path>
                <a:path w="21600" h="21589" stroke="0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21" name="Arc 604"/>
            <p:cNvSpPr>
              <a:spLocks noChangeAspect="1"/>
            </p:cNvSpPr>
            <p:nvPr/>
          </p:nvSpPr>
          <p:spPr bwMode="auto">
            <a:xfrm rot="-120000">
              <a:off x="5012" y="906"/>
              <a:ext cx="31" cy="8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22" name="Arc 605"/>
            <p:cNvSpPr>
              <a:spLocks noChangeAspect="1"/>
            </p:cNvSpPr>
            <p:nvPr/>
          </p:nvSpPr>
          <p:spPr bwMode="auto">
            <a:xfrm rot="-450511">
              <a:off x="4970" y="886"/>
              <a:ext cx="34" cy="80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</a:path>
                <a:path w="21600" h="21598" stroke="0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23" name="Arc 606"/>
            <p:cNvSpPr>
              <a:spLocks noChangeAspect="1"/>
            </p:cNvSpPr>
            <p:nvPr/>
          </p:nvSpPr>
          <p:spPr bwMode="auto">
            <a:xfrm rot="-450511">
              <a:off x="4969" y="867"/>
              <a:ext cx="17" cy="61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24" name="Arc 607"/>
            <p:cNvSpPr>
              <a:spLocks noChangeAspect="1"/>
            </p:cNvSpPr>
            <p:nvPr/>
          </p:nvSpPr>
          <p:spPr bwMode="auto">
            <a:xfrm rot="-450511">
              <a:off x="5049" y="867"/>
              <a:ext cx="35" cy="6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8041" name="Group 608"/>
            <p:cNvGrpSpPr>
              <a:grpSpLocks noChangeAspect="1"/>
            </p:cNvGrpSpPr>
            <p:nvPr/>
          </p:nvGrpSpPr>
          <p:grpSpPr bwMode="auto">
            <a:xfrm rot="-390511">
              <a:off x="5033" y="871"/>
              <a:ext cx="51" cy="102"/>
              <a:chOff x="4259" y="1126"/>
              <a:chExt cx="102" cy="205"/>
            </a:xfrm>
          </p:grpSpPr>
          <p:sp>
            <p:nvSpPr>
              <p:cNvPr id="38150" name="Arc 609"/>
              <p:cNvSpPr>
                <a:spLocks noChangeAspect="1"/>
              </p:cNvSpPr>
              <p:nvPr/>
            </p:nvSpPr>
            <p:spPr bwMode="auto">
              <a:xfrm rot="-60000">
                <a:off x="4259" y="1126"/>
                <a:ext cx="35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</a:path>
                  <a:path w="21600" h="21591" stroke="0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51" name="Arc 610"/>
              <p:cNvSpPr>
                <a:spLocks noChangeAspect="1"/>
              </p:cNvSpPr>
              <p:nvPr/>
            </p:nvSpPr>
            <p:spPr bwMode="auto">
              <a:xfrm rot="-60000">
                <a:off x="4259" y="112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52" name="Arc 611"/>
              <p:cNvSpPr>
                <a:spLocks noChangeAspect="1"/>
              </p:cNvSpPr>
              <p:nvPr/>
            </p:nvSpPr>
            <p:spPr bwMode="auto">
              <a:xfrm rot="-60000">
                <a:off x="4259" y="1127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42" name="Group 612"/>
            <p:cNvGrpSpPr>
              <a:grpSpLocks noChangeAspect="1"/>
            </p:cNvGrpSpPr>
            <p:nvPr/>
          </p:nvGrpSpPr>
          <p:grpSpPr bwMode="auto">
            <a:xfrm rot="-390511">
              <a:off x="5002" y="868"/>
              <a:ext cx="52" cy="102"/>
              <a:chOff x="4224" y="1086"/>
              <a:chExt cx="103" cy="205"/>
            </a:xfrm>
          </p:grpSpPr>
          <p:sp>
            <p:nvSpPr>
              <p:cNvPr id="38147" name="Arc 613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36" cy="203"/>
              </a:xfrm>
              <a:custGeom>
                <a:avLst/>
                <a:gdLst>
                  <a:gd name="T0" fmla="*/ 0 w 21600"/>
                  <a:gd name="T1" fmla="*/ 0 h 21592"/>
                  <a:gd name="T2" fmla="*/ 0 w 21600"/>
                  <a:gd name="T3" fmla="*/ 0 h 21592"/>
                  <a:gd name="T4" fmla="*/ 0 w 21600"/>
                  <a:gd name="T5" fmla="*/ 0 h 2159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2"/>
                  <a:gd name="T11" fmla="*/ 21600 w 21600"/>
                  <a:gd name="T12" fmla="*/ 21592 h 215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2" fill="none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</a:path>
                  <a:path w="21600" h="21592" stroke="0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  <a:lnTo>
                      <a:pt x="21600" y="2159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48" name="Arc 614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49" name="Arc 615"/>
              <p:cNvSpPr>
                <a:spLocks noChangeAspect="1"/>
              </p:cNvSpPr>
              <p:nvPr/>
            </p:nvSpPr>
            <p:spPr bwMode="auto">
              <a:xfrm rot="-60000">
                <a:off x="4224" y="1086"/>
                <a:ext cx="103" cy="20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8127" name="Arc 616"/>
            <p:cNvSpPr>
              <a:spLocks noChangeAspect="1"/>
            </p:cNvSpPr>
            <p:nvPr/>
          </p:nvSpPr>
          <p:spPr bwMode="auto">
            <a:xfrm rot="-450511">
              <a:off x="4974" y="892"/>
              <a:ext cx="52" cy="8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</a:path>
                <a:path w="21600" h="21599" stroke="0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8044" name="Group 617"/>
            <p:cNvGrpSpPr>
              <a:grpSpLocks noChangeAspect="1"/>
            </p:cNvGrpSpPr>
            <p:nvPr/>
          </p:nvGrpSpPr>
          <p:grpSpPr bwMode="auto">
            <a:xfrm rot="-390511">
              <a:off x="4987" y="870"/>
              <a:ext cx="51" cy="102"/>
              <a:chOff x="4192" y="1089"/>
              <a:chExt cx="102" cy="204"/>
            </a:xfrm>
          </p:grpSpPr>
          <p:sp>
            <p:nvSpPr>
              <p:cNvPr id="38144" name="Arc 618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36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</a:path>
                  <a:path w="21600" h="21591" stroke="0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45" name="Arc 619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46" name="Arc 620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</a:path>
                  <a:path w="21600" h="21599" stroke="0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8129" name="Arc 621"/>
            <p:cNvSpPr>
              <a:spLocks/>
            </p:cNvSpPr>
            <p:nvPr/>
          </p:nvSpPr>
          <p:spPr bwMode="auto">
            <a:xfrm rot="-457286">
              <a:off x="5042" y="899"/>
              <a:ext cx="50" cy="38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30" name="Arc 622"/>
            <p:cNvSpPr>
              <a:spLocks/>
            </p:cNvSpPr>
            <p:nvPr/>
          </p:nvSpPr>
          <p:spPr bwMode="auto">
            <a:xfrm rot="-457286">
              <a:off x="5017" y="900"/>
              <a:ext cx="74" cy="38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31" name="Arc 623"/>
            <p:cNvSpPr>
              <a:spLocks/>
            </p:cNvSpPr>
            <p:nvPr/>
          </p:nvSpPr>
          <p:spPr bwMode="auto">
            <a:xfrm rot="-457286">
              <a:off x="5066" y="894"/>
              <a:ext cx="74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8045" name="Group 624"/>
            <p:cNvGrpSpPr>
              <a:grpSpLocks/>
            </p:cNvGrpSpPr>
            <p:nvPr/>
          </p:nvGrpSpPr>
          <p:grpSpPr bwMode="auto">
            <a:xfrm rot="-577286">
              <a:off x="5070" y="896"/>
              <a:ext cx="124" cy="41"/>
              <a:chOff x="3005" y="1120"/>
              <a:chExt cx="261" cy="58"/>
            </a:xfrm>
          </p:grpSpPr>
          <p:sp>
            <p:nvSpPr>
              <p:cNvPr id="38141" name="Arc 625"/>
              <p:cNvSpPr>
                <a:spLocks/>
              </p:cNvSpPr>
              <p:nvPr/>
            </p:nvSpPr>
            <p:spPr bwMode="auto">
              <a:xfrm rot="120000">
                <a:off x="3058" y="1121"/>
                <a:ext cx="104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</a:path>
                  <a:path w="21600" h="21599" stroke="0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42" name="Arc 626"/>
              <p:cNvSpPr>
                <a:spLocks/>
              </p:cNvSpPr>
              <p:nvPr/>
            </p:nvSpPr>
            <p:spPr bwMode="auto">
              <a:xfrm rot="120000">
                <a:off x="3005" y="1120"/>
                <a:ext cx="157" cy="53"/>
              </a:xfrm>
              <a:custGeom>
                <a:avLst/>
                <a:gdLst>
                  <a:gd name="T0" fmla="*/ 0 w 21600"/>
                  <a:gd name="T1" fmla="*/ 0 h 22011"/>
                  <a:gd name="T2" fmla="*/ 0 w 21600"/>
                  <a:gd name="T3" fmla="*/ 0 h 22011"/>
                  <a:gd name="T4" fmla="*/ 0 w 21600"/>
                  <a:gd name="T5" fmla="*/ 0 h 2201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1"/>
                  <a:gd name="T11" fmla="*/ 21600 w 21600"/>
                  <a:gd name="T12" fmla="*/ 22011 h 220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1" fill="none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1" stroke="0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43" name="Arc 627"/>
              <p:cNvSpPr>
                <a:spLocks/>
              </p:cNvSpPr>
              <p:nvPr/>
            </p:nvSpPr>
            <p:spPr bwMode="auto">
              <a:xfrm rot="120000">
                <a:off x="3109" y="1125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46" name="Group 628"/>
            <p:cNvGrpSpPr>
              <a:grpSpLocks/>
            </p:cNvGrpSpPr>
            <p:nvPr/>
          </p:nvGrpSpPr>
          <p:grpSpPr bwMode="auto">
            <a:xfrm rot="-577286">
              <a:off x="5085" y="892"/>
              <a:ext cx="124" cy="41"/>
              <a:chOff x="2844" y="1123"/>
              <a:chExt cx="260" cy="56"/>
            </a:xfrm>
          </p:grpSpPr>
          <p:sp>
            <p:nvSpPr>
              <p:cNvPr id="38138" name="Arc 629"/>
              <p:cNvSpPr>
                <a:spLocks/>
              </p:cNvSpPr>
              <p:nvPr/>
            </p:nvSpPr>
            <p:spPr bwMode="auto">
              <a:xfrm rot="120000">
                <a:off x="2895" y="1124"/>
                <a:ext cx="105" cy="5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39" name="Arc 630"/>
              <p:cNvSpPr>
                <a:spLocks/>
              </p:cNvSpPr>
              <p:nvPr/>
            </p:nvSpPr>
            <p:spPr bwMode="auto">
              <a:xfrm rot="120000">
                <a:off x="2844" y="1123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40" name="Arc 631"/>
              <p:cNvSpPr>
                <a:spLocks/>
              </p:cNvSpPr>
              <p:nvPr/>
            </p:nvSpPr>
            <p:spPr bwMode="auto">
              <a:xfrm rot="120000">
                <a:off x="2947" y="1126"/>
                <a:ext cx="157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49" name="Group 632"/>
            <p:cNvGrpSpPr>
              <a:grpSpLocks/>
            </p:cNvGrpSpPr>
            <p:nvPr/>
          </p:nvGrpSpPr>
          <p:grpSpPr bwMode="auto">
            <a:xfrm rot="-577286">
              <a:off x="5150" y="889"/>
              <a:ext cx="122" cy="41"/>
              <a:chOff x="2920" y="1108"/>
              <a:chExt cx="259" cy="58"/>
            </a:xfrm>
          </p:grpSpPr>
          <p:sp>
            <p:nvSpPr>
              <p:cNvPr id="38135" name="Arc 633"/>
              <p:cNvSpPr>
                <a:spLocks/>
              </p:cNvSpPr>
              <p:nvPr/>
            </p:nvSpPr>
            <p:spPr bwMode="auto">
              <a:xfrm rot="120000">
                <a:off x="2969" y="1110"/>
                <a:ext cx="106" cy="53"/>
              </a:xfrm>
              <a:custGeom>
                <a:avLst/>
                <a:gdLst>
                  <a:gd name="T0" fmla="*/ 0 w 21600"/>
                  <a:gd name="T1" fmla="*/ 0 h 22008"/>
                  <a:gd name="T2" fmla="*/ 0 w 21600"/>
                  <a:gd name="T3" fmla="*/ 0 h 22008"/>
                  <a:gd name="T4" fmla="*/ 0 w 21600"/>
                  <a:gd name="T5" fmla="*/ 0 h 2200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8"/>
                  <a:gd name="T11" fmla="*/ 21600 w 21600"/>
                  <a:gd name="T12" fmla="*/ 22008 h 22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8" fill="none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</a:path>
                  <a:path w="21600" h="22008" stroke="0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  <a:lnTo>
                      <a:pt x="21600" y="40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36" name="Arc 634"/>
              <p:cNvSpPr>
                <a:spLocks/>
              </p:cNvSpPr>
              <p:nvPr/>
            </p:nvSpPr>
            <p:spPr bwMode="auto">
              <a:xfrm rot="120000">
                <a:off x="2920" y="1108"/>
                <a:ext cx="156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37" name="Arc 635"/>
              <p:cNvSpPr>
                <a:spLocks/>
              </p:cNvSpPr>
              <p:nvPr/>
            </p:nvSpPr>
            <p:spPr bwMode="auto">
              <a:xfrm rot="120000">
                <a:off x="3020" y="1113"/>
                <a:ext cx="159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8067" name="Freeform 636"/>
          <p:cNvSpPr>
            <a:spLocks/>
          </p:cNvSpPr>
          <p:nvPr/>
        </p:nvSpPr>
        <p:spPr bwMode="auto">
          <a:xfrm>
            <a:off x="6051550" y="1457325"/>
            <a:ext cx="2225675" cy="1603375"/>
          </a:xfrm>
          <a:custGeom>
            <a:avLst/>
            <a:gdLst>
              <a:gd name="T0" fmla="*/ 2147483647 w 1402"/>
              <a:gd name="T1" fmla="*/ 2147483647 h 1010"/>
              <a:gd name="T2" fmla="*/ 2147483647 w 1402"/>
              <a:gd name="T3" fmla="*/ 2147483647 h 1010"/>
              <a:gd name="T4" fmla="*/ 2147483647 w 1402"/>
              <a:gd name="T5" fmla="*/ 2147483647 h 1010"/>
              <a:gd name="T6" fmla="*/ 2147483647 w 1402"/>
              <a:gd name="T7" fmla="*/ 2147483647 h 1010"/>
              <a:gd name="T8" fmla="*/ 2147483647 w 1402"/>
              <a:gd name="T9" fmla="*/ 2147483647 h 1010"/>
              <a:gd name="T10" fmla="*/ 2147483647 w 1402"/>
              <a:gd name="T11" fmla="*/ 2147483647 h 1010"/>
              <a:gd name="T12" fmla="*/ 0 w 1402"/>
              <a:gd name="T13" fmla="*/ 2147483647 h 1010"/>
              <a:gd name="T14" fmla="*/ 2147483647 w 1402"/>
              <a:gd name="T15" fmla="*/ 2147483647 h 1010"/>
              <a:gd name="T16" fmla="*/ 2147483647 w 1402"/>
              <a:gd name="T17" fmla="*/ 2147483647 h 1010"/>
              <a:gd name="T18" fmla="*/ 2147483647 w 1402"/>
              <a:gd name="T19" fmla="*/ 2147483647 h 1010"/>
              <a:gd name="T20" fmla="*/ 2147483647 w 1402"/>
              <a:gd name="T21" fmla="*/ 0 h 1010"/>
              <a:gd name="T22" fmla="*/ 2147483647 w 1402"/>
              <a:gd name="T23" fmla="*/ 2147483647 h 1010"/>
              <a:gd name="T24" fmla="*/ 2147483647 w 1402"/>
              <a:gd name="T25" fmla="*/ 2147483647 h 10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02"/>
              <a:gd name="T40" fmla="*/ 0 h 1010"/>
              <a:gd name="T41" fmla="*/ 1402 w 1402"/>
              <a:gd name="T42" fmla="*/ 1010 h 10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02" h="1010">
                <a:moveTo>
                  <a:pt x="1258" y="18"/>
                </a:moveTo>
                <a:lnTo>
                  <a:pt x="1236" y="22"/>
                </a:lnTo>
                <a:lnTo>
                  <a:pt x="1170" y="60"/>
                </a:lnTo>
                <a:lnTo>
                  <a:pt x="788" y="374"/>
                </a:lnTo>
                <a:lnTo>
                  <a:pt x="366" y="704"/>
                </a:lnTo>
                <a:lnTo>
                  <a:pt x="80" y="936"/>
                </a:lnTo>
                <a:lnTo>
                  <a:pt x="0" y="1010"/>
                </a:lnTo>
                <a:lnTo>
                  <a:pt x="208" y="1010"/>
                </a:lnTo>
                <a:lnTo>
                  <a:pt x="982" y="402"/>
                </a:lnTo>
                <a:lnTo>
                  <a:pt x="1208" y="204"/>
                </a:lnTo>
                <a:lnTo>
                  <a:pt x="1402" y="0"/>
                </a:lnTo>
                <a:lnTo>
                  <a:pt x="1282" y="14"/>
                </a:lnTo>
                <a:lnTo>
                  <a:pt x="1216" y="28"/>
                </a:ln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68" name="Freeform 637" descr="Large confetti"/>
          <p:cNvSpPr>
            <a:spLocks/>
          </p:cNvSpPr>
          <p:nvPr/>
        </p:nvSpPr>
        <p:spPr bwMode="auto">
          <a:xfrm>
            <a:off x="6388100" y="698500"/>
            <a:ext cx="2578100" cy="2362200"/>
          </a:xfrm>
          <a:custGeom>
            <a:avLst/>
            <a:gdLst>
              <a:gd name="T0" fmla="*/ 0 w 1624"/>
              <a:gd name="T1" fmla="*/ 2147483647 h 1488"/>
              <a:gd name="T2" fmla="*/ 2147483647 w 1624"/>
              <a:gd name="T3" fmla="*/ 2147483647 h 1488"/>
              <a:gd name="T4" fmla="*/ 2147483647 w 1624"/>
              <a:gd name="T5" fmla="*/ 2147483647 h 1488"/>
              <a:gd name="T6" fmla="*/ 2147483647 w 1624"/>
              <a:gd name="T7" fmla="*/ 2147483647 h 1488"/>
              <a:gd name="T8" fmla="*/ 2147483647 w 1624"/>
              <a:gd name="T9" fmla="*/ 0 h 1488"/>
              <a:gd name="T10" fmla="*/ 2147483647 w 1624"/>
              <a:gd name="T11" fmla="*/ 2147483647 h 1488"/>
              <a:gd name="T12" fmla="*/ 0 w 1624"/>
              <a:gd name="T13" fmla="*/ 2147483647 h 14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4"/>
              <a:gd name="T22" fmla="*/ 0 h 1488"/>
              <a:gd name="T23" fmla="*/ 1624 w 1624"/>
              <a:gd name="T24" fmla="*/ 1488 h 14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4" h="1488">
                <a:moveTo>
                  <a:pt x="0" y="1488"/>
                </a:moveTo>
                <a:lnTo>
                  <a:pt x="752" y="896"/>
                </a:lnTo>
                <a:lnTo>
                  <a:pt x="1000" y="680"/>
                </a:lnTo>
                <a:lnTo>
                  <a:pt x="1336" y="328"/>
                </a:lnTo>
                <a:lnTo>
                  <a:pt x="1624" y="0"/>
                </a:lnTo>
                <a:lnTo>
                  <a:pt x="1624" y="1488"/>
                </a:lnTo>
                <a:lnTo>
                  <a:pt x="0" y="1488"/>
                </a:lnTo>
                <a:close/>
              </a:path>
            </a:pathLst>
          </a:custGeom>
          <a:pattFill prst="lgConfetti">
            <a:fgClr>
              <a:schemeClr val="tx2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052" name="Group 638"/>
          <p:cNvGrpSpPr>
            <a:grpSpLocks/>
          </p:cNvGrpSpPr>
          <p:nvPr/>
        </p:nvGrpSpPr>
        <p:grpSpPr bwMode="auto">
          <a:xfrm>
            <a:off x="7831138" y="4638675"/>
            <a:ext cx="481012" cy="190500"/>
            <a:chOff x="4969" y="867"/>
            <a:chExt cx="303" cy="120"/>
          </a:xfrm>
        </p:grpSpPr>
        <p:sp>
          <p:nvSpPr>
            <p:cNvPr id="38087" name="Arc 639"/>
            <p:cNvSpPr>
              <a:spLocks noChangeAspect="1"/>
            </p:cNvSpPr>
            <p:nvPr/>
          </p:nvSpPr>
          <p:spPr bwMode="auto">
            <a:xfrm rot="-120000">
              <a:off x="5027" y="879"/>
              <a:ext cx="16" cy="81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</a:path>
                <a:path w="21600" h="21589" stroke="0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088" name="Arc 640"/>
            <p:cNvSpPr>
              <a:spLocks noChangeAspect="1"/>
            </p:cNvSpPr>
            <p:nvPr/>
          </p:nvSpPr>
          <p:spPr bwMode="auto">
            <a:xfrm rot="-120000">
              <a:off x="5012" y="906"/>
              <a:ext cx="31" cy="8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089" name="Arc 641"/>
            <p:cNvSpPr>
              <a:spLocks noChangeAspect="1"/>
            </p:cNvSpPr>
            <p:nvPr/>
          </p:nvSpPr>
          <p:spPr bwMode="auto">
            <a:xfrm rot="-450511">
              <a:off x="4970" y="886"/>
              <a:ext cx="34" cy="80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</a:path>
                <a:path w="21600" h="21598" stroke="0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090" name="Arc 642"/>
            <p:cNvSpPr>
              <a:spLocks noChangeAspect="1"/>
            </p:cNvSpPr>
            <p:nvPr/>
          </p:nvSpPr>
          <p:spPr bwMode="auto">
            <a:xfrm rot="-450511">
              <a:off x="4969" y="867"/>
              <a:ext cx="17" cy="61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091" name="Arc 643"/>
            <p:cNvSpPr>
              <a:spLocks noChangeAspect="1"/>
            </p:cNvSpPr>
            <p:nvPr/>
          </p:nvSpPr>
          <p:spPr bwMode="auto">
            <a:xfrm rot="-450511">
              <a:off x="5049" y="867"/>
              <a:ext cx="35" cy="6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8053" name="Group 644"/>
            <p:cNvGrpSpPr>
              <a:grpSpLocks noChangeAspect="1"/>
            </p:cNvGrpSpPr>
            <p:nvPr/>
          </p:nvGrpSpPr>
          <p:grpSpPr bwMode="auto">
            <a:xfrm rot="-390511">
              <a:off x="5033" y="871"/>
              <a:ext cx="51" cy="102"/>
              <a:chOff x="4259" y="1126"/>
              <a:chExt cx="102" cy="205"/>
            </a:xfrm>
          </p:grpSpPr>
          <p:sp>
            <p:nvSpPr>
              <p:cNvPr id="38117" name="Arc 645"/>
              <p:cNvSpPr>
                <a:spLocks noChangeAspect="1"/>
              </p:cNvSpPr>
              <p:nvPr/>
            </p:nvSpPr>
            <p:spPr bwMode="auto">
              <a:xfrm rot="-60000">
                <a:off x="4259" y="1126"/>
                <a:ext cx="35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</a:path>
                  <a:path w="21600" h="21591" stroke="0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18" name="Arc 646"/>
              <p:cNvSpPr>
                <a:spLocks noChangeAspect="1"/>
              </p:cNvSpPr>
              <p:nvPr/>
            </p:nvSpPr>
            <p:spPr bwMode="auto">
              <a:xfrm rot="-60000">
                <a:off x="4259" y="112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19" name="Arc 647"/>
              <p:cNvSpPr>
                <a:spLocks noChangeAspect="1"/>
              </p:cNvSpPr>
              <p:nvPr/>
            </p:nvSpPr>
            <p:spPr bwMode="auto">
              <a:xfrm rot="-60000">
                <a:off x="4259" y="1127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54" name="Group 648"/>
            <p:cNvGrpSpPr>
              <a:grpSpLocks noChangeAspect="1"/>
            </p:cNvGrpSpPr>
            <p:nvPr/>
          </p:nvGrpSpPr>
          <p:grpSpPr bwMode="auto">
            <a:xfrm rot="-390511">
              <a:off x="5002" y="868"/>
              <a:ext cx="52" cy="102"/>
              <a:chOff x="4224" y="1086"/>
              <a:chExt cx="103" cy="205"/>
            </a:xfrm>
          </p:grpSpPr>
          <p:sp>
            <p:nvSpPr>
              <p:cNvPr id="38114" name="Arc 649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36" cy="203"/>
              </a:xfrm>
              <a:custGeom>
                <a:avLst/>
                <a:gdLst>
                  <a:gd name="T0" fmla="*/ 0 w 21600"/>
                  <a:gd name="T1" fmla="*/ 0 h 21592"/>
                  <a:gd name="T2" fmla="*/ 0 w 21600"/>
                  <a:gd name="T3" fmla="*/ 0 h 21592"/>
                  <a:gd name="T4" fmla="*/ 0 w 21600"/>
                  <a:gd name="T5" fmla="*/ 0 h 2159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2"/>
                  <a:gd name="T11" fmla="*/ 21600 w 21600"/>
                  <a:gd name="T12" fmla="*/ 21592 h 215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2" fill="none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</a:path>
                  <a:path w="21600" h="21592" stroke="0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  <a:lnTo>
                      <a:pt x="21600" y="2159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15" name="Arc 650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16" name="Arc 651"/>
              <p:cNvSpPr>
                <a:spLocks noChangeAspect="1"/>
              </p:cNvSpPr>
              <p:nvPr/>
            </p:nvSpPr>
            <p:spPr bwMode="auto">
              <a:xfrm rot="-60000">
                <a:off x="4224" y="1086"/>
                <a:ext cx="103" cy="20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8094" name="Arc 652"/>
            <p:cNvSpPr>
              <a:spLocks noChangeAspect="1"/>
            </p:cNvSpPr>
            <p:nvPr/>
          </p:nvSpPr>
          <p:spPr bwMode="auto">
            <a:xfrm rot="-450511">
              <a:off x="4974" y="892"/>
              <a:ext cx="52" cy="8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</a:path>
                <a:path w="21600" h="21599" stroke="0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8055" name="Group 653"/>
            <p:cNvGrpSpPr>
              <a:grpSpLocks noChangeAspect="1"/>
            </p:cNvGrpSpPr>
            <p:nvPr/>
          </p:nvGrpSpPr>
          <p:grpSpPr bwMode="auto">
            <a:xfrm rot="-390511">
              <a:off x="4987" y="870"/>
              <a:ext cx="51" cy="102"/>
              <a:chOff x="4192" y="1089"/>
              <a:chExt cx="102" cy="204"/>
            </a:xfrm>
          </p:grpSpPr>
          <p:sp>
            <p:nvSpPr>
              <p:cNvPr id="38111" name="Arc 654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36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</a:path>
                  <a:path w="21600" h="21591" stroke="0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12" name="Arc 655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13" name="Arc 656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</a:path>
                  <a:path w="21600" h="21599" stroke="0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8096" name="Arc 657"/>
            <p:cNvSpPr>
              <a:spLocks/>
            </p:cNvSpPr>
            <p:nvPr/>
          </p:nvSpPr>
          <p:spPr bwMode="auto">
            <a:xfrm rot="-457286">
              <a:off x="5042" y="899"/>
              <a:ext cx="50" cy="38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097" name="Arc 658"/>
            <p:cNvSpPr>
              <a:spLocks/>
            </p:cNvSpPr>
            <p:nvPr/>
          </p:nvSpPr>
          <p:spPr bwMode="auto">
            <a:xfrm rot="-457286">
              <a:off x="5017" y="900"/>
              <a:ext cx="74" cy="38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098" name="Arc 659"/>
            <p:cNvSpPr>
              <a:spLocks/>
            </p:cNvSpPr>
            <p:nvPr/>
          </p:nvSpPr>
          <p:spPr bwMode="auto">
            <a:xfrm rot="-457286">
              <a:off x="5066" y="894"/>
              <a:ext cx="74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8056" name="Group 660"/>
            <p:cNvGrpSpPr>
              <a:grpSpLocks/>
            </p:cNvGrpSpPr>
            <p:nvPr/>
          </p:nvGrpSpPr>
          <p:grpSpPr bwMode="auto">
            <a:xfrm rot="-577286">
              <a:off x="5070" y="896"/>
              <a:ext cx="124" cy="41"/>
              <a:chOff x="3005" y="1120"/>
              <a:chExt cx="261" cy="58"/>
            </a:xfrm>
          </p:grpSpPr>
          <p:sp>
            <p:nvSpPr>
              <p:cNvPr id="38108" name="Arc 661"/>
              <p:cNvSpPr>
                <a:spLocks/>
              </p:cNvSpPr>
              <p:nvPr/>
            </p:nvSpPr>
            <p:spPr bwMode="auto">
              <a:xfrm rot="120000">
                <a:off x="3058" y="1121"/>
                <a:ext cx="104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</a:path>
                  <a:path w="21600" h="21599" stroke="0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09" name="Arc 662"/>
              <p:cNvSpPr>
                <a:spLocks/>
              </p:cNvSpPr>
              <p:nvPr/>
            </p:nvSpPr>
            <p:spPr bwMode="auto">
              <a:xfrm rot="120000">
                <a:off x="3005" y="1120"/>
                <a:ext cx="157" cy="53"/>
              </a:xfrm>
              <a:custGeom>
                <a:avLst/>
                <a:gdLst>
                  <a:gd name="T0" fmla="*/ 0 w 21600"/>
                  <a:gd name="T1" fmla="*/ 0 h 22011"/>
                  <a:gd name="T2" fmla="*/ 0 w 21600"/>
                  <a:gd name="T3" fmla="*/ 0 h 22011"/>
                  <a:gd name="T4" fmla="*/ 0 w 21600"/>
                  <a:gd name="T5" fmla="*/ 0 h 2201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1"/>
                  <a:gd name="T11" fmla="*/ 21600 w 21600"/>
                  <a:gd name="T12" fmla="*/ 22011 h 220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1" fill="none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1" stroke="0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10" name="Arc 663"/>
              <p:cNvSpPr>
                <a:spLocks/>
              </p:cNvSpPr>
              <p:nvPr/>
            </p:nvSpPr>
            <p:spPr bwMode="auto">
              <a:xfrm rot="120000">
                <a:off x="3109" y="1125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58" name="Group 664"/>
            <p:cNvGrpSpPr>
              <a:grpSpLocks/>
            </p:cNvGrpSpPr>
            <p:nvPr/>
          </p:nvGrpSpPr>
          <p:grpSpPr bwMode="auto">
            <a:xfrm rot="-577286">
              <a:off x="5085" y="892"/>
              <a:ext cx="124" cy="41"/>
              <a:chOff x="2844" y="1123"/>
              <a:chExt cx="260" cy="56"/>
            </a:xfrm>
          </p:grpSpPr>
          <p:sp>
            <p:nvSpPr>
              <p:cNvPr id="38105" name="Arc 665"/>
              <p:cNvSpPr>
                <a:spLocks/>
              </p:cNvSpPr>
              <p:nvPr/>
            </p:nvSpPr>
            <p:spPr bwMode="auto">
              <a:xfrm rot="120000">
                <a:off x="2895" y="1124"/>
                <a:ext cx="105" cy="5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06" name="Arc 666"/>
              <p:cNvSpPr>
                <a:spLocks/>
              </p:cNvSpPr>
              <p:nvPr/>
            </p:nvSpPr>
            <p:spPr bwMode="auto">
              <a:xfrm rot="120000">
                <a:off x="2844" y="1123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07" name="Arc 667"/>
              <p:cNvSpPr>
                <a:spLocks/>
              </p:cNvSpPr>
              <p:nvPr/>
            </p:nvSpPr>
            <p:spPr bwMode="auto">
              <a:xfrm rot="120000">
                <a:off x="2947" y="1126"/>
                <a:ext cx="157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59" name="Group 668"/>
            <p:cNvGrpSpPr>
              <a:grpSpLocks/>
            </p:cNvGrpSpPr>
            <p:nvPr/>
          </p:nvGrpSpPr>
          <p:grpSpPr bwMode="auto">
            <a:xfrm rot="-577286">
              <a:off x="5150" y="889"/>
              <a:ext cx="122" cy="41"/>
              <a:chOff x="2920" y="1108"/>
              <a:chExt cx="259" cy="58"/>
            </a:xfrm>
          </p:grpSpPr>
          <p:sp>
            <p:nvSpPr>
              <p:cNvPr id="38102" name="Arc 669"/>
              <p:cNvSpPr>
                <a:spLocks/>
              </p:cNvSpPr>
              <p:nvPr/>
            </p:nvSpPr>
            <p:spPr bwMode="auto">
              <a:xfrm rot="120000">
                <a:off x="2969" y="1110"/>
                <a:ext cx="106" cy="53"/>
              </a:xfrm>
              <a:custGeom>
                <a:avLst/>
                <a:gdLst>
                  <a:gd name="T0" fmla="*/ 0 w 21600"/>
                  <a:gd name="T1" fmla="*/ 0 h 22008"/>
                  <a:gd name="T2" fmla="*/ 0 w 21600"/>
                  <a:gd name="T3" fmla="*/ 0 h 22008"/>
                  <a:gd name="T4" fmla="*/ 0 w 21600"/>
                  <a:gd name="T5" fmla="*/ 0 h 2200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8"/>
                  <a:gd name="T11" fmla="*/ 21600 w 21600"/>
                  <a:gd name="T12" fmla="*/ 22008 h 22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8" fill="none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</a:path>
                  <a:path w="21600" h="22008" stroke="0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  <a:lnTo>
                      <a:pt x="21600" y="40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03" name="Arc 670"/>
              <p:cNvSpPr>
                <a:spLocks/>
              </p:cNvSpPr>
              <p:nvPr/>
            </p:nvSpPr>
            <p:spPr bwMode="auto">
              <a:xfrm rot="120000">
                <a:off x="2920" y="1108"/>
                <a:ext cx="156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104" name="Arc 671"/>
              <p:cNvSpPr>
                <a:spLocks/>
              </p:cNvSpPr>
              <p:nvPr/>
            </p:nvSpPr>
            <p:spPr bwMode="auto">
              <a:xfrm rot="120000">
                <a:off x="3020" y="1113"/>
                <a:ext cx="159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8070" name="Freeform 672" descr="Large confetti"/>
          <p:cNvSpPr>
            <a:spLocks/>
          </p:cNvSpPr>
          <p:nvPr/>
        </p:nvSpPr>
        <p:spPr bwMode="auto">
          <a:xfrm>
            <a:off x="6350000" y="3949700"/>
            <a:ext cx="2578100" cy="2362200"/>
          </a:xfrm>
          <a:custGeom>
            <a:avLst/>
            <a:gdLst>
              <a:gd name="T0" fmla="*/ 0 w 1624"/>
              <a:gd name="T1" fmla="*/ 2147483647 h 1488"/>
              <a:gd name="T2" fmla="*/ 2147483647 w 1624"/>
              <a:gd name="T3" fmla="*/ 2147483647 h 1488"/>
              <a:gd name="T4" fmla="*/ 2147483647 w 1624"/>
              <a:gd name="T5" fmla="*/ 2147483647 h 1488"/>
              <a:gd name="T6" fmla="*/ 2147483647 w 1624"/>
              <a:gd name="T7" fmla="*/ 2147483647 h 1488"/>
              <a:gd name="T8" fmla="*/ 2147483647 w 1624"/>
              <a:gd name="T9" fmla="*/ 0 h 1488"/>
              <a:gd name="T10" fmla="*/ 2147483647 w 1624"/>
              <a:gd name="T11" fmla="*/ 2147483647 h 1488"/>
              <a:gd name="T12" fmla="*/ 0 w 1624"/>
              <a:gd name="T13" fmla="*/ 2147483647 h 14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4"/>
              <a:gd name="T22" fmla="*/ 0 h 1488"/>
              <a:gd name="T23" fmla="*/ 1624 w 1624"/>
              <a:gd name="T24" fmla="*/ 1488 h 14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4" h="1488">
                <a:moveTo>
                  <a:pt x="0" y="1488"/>
                </a:moveTo>
                <a:lnTo>
                  <a:pt x="752" y="896"/>
                </a:lnTo>
                <a:lnTo>
                  <a:pt x="1000" y="680"/>
                </a:lnTo>
                <a:lnTo>
                  <a:pt x="1336" y="328"/>
                </a:lnTo>
                <a:lnTo>
                  <a:pt x="1624" y="0"/>
                </a:lnTo>
                <a:lnTo>
                  <a:pt x="1624" y="1488"/>
                </a:lnTo>
                <a:lnTo>
                  <a:pt x="0" y="1488"/>
                </a:lnTo>
                <a:close/>
              </a:path>
            </a:pathLst>
          </a:custGeom>
          <a:pattFill prst="lgConfetti">
            <a:fgClr>
              <a:schemeClr val="tx2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71" name="Text Box 673"/>
          <p:cNvSpPr txBox="1">
            <a:spLocks noChangeArrowheads="1"/>
          </p:cNvSpPr>
          <p:nvPr/>
        </p:nvSpPr>
        <p:spPr bwMode="auto">
          <a:xfrm>
            <a:off x="657225" y="6475413"/>
            <a:ext cx="26368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prstClr val="black"/>
                </a:solidFill>
                <a:latin typeface="Arial" charset="0"/>
                <a:cs typeface="Arial" charset="0"/>
              </a:rPr>
              <a:t>Source:  Jeff Donnelly, WHOI</a:t>
            </a:r>
          </a:p>
        </p:txBody>
      </p:sp>
      <p:sp>
        <p:nvSpPr>
          <p:cNvPr id="38072" name="Text Box 674"/>
          <p:cNvSpPr txBox="1">
            <a:spLocks noChangeArrowheads="1"/>
          </p:cNvSpPr>
          <p:nvPr/>
        </p:nvSpPr>
        <p:spPr bwMode="auto">
          <a:xfrm>
            <a:off x="7854950" y="38846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upland</a:t>
            </a:r>
          </a:p>
        </p:txBody>
      </p:sp>
      <p:sp>
        <p:nvSpPr>
          <p:cNvPr id="38073" name="Text Box 675"/>
          <p:cNvSpPr txBox="1">
            <a:spLocks noChangeArrowheads="1"/>
          </p:cNvSpPr>
          <p:nvPr/>
        </p:nvSpPr>
        <p:spPr bwMode="auto">
          <a:xfrm>
            <a:off x="7880350" y="6715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upland</a:t>
            </a:r>
          </a:p>
        </p:txBody>
      </p:sp>
      <p:sp>
        <p:nvSpPr>
          <p:cNvPr id="38074" name="Freeform 676" descr="Large confetti"/>
          <p:cNvSpPr>
            <a:spLocks/>
          </p:cNvSpPr>
          <p:nvPr/>
        </p:nvSpPr>
        <p:spPr bwMode="auto">
          <a:xfrm>
            <a:off x="749300" y="6134100"/>
            <a:ext cx="2168525" cy="76200"/>
          </a:xfrm>
          <a:custGeom>
            <a:avLst/>
            <a:gdLst>
              <a:gd name="T0" fmla="*/ 2147483647 w 1366"/>
              <a:gd name="T1" fmla="*/ 2147483647 h 48"/>
              <a:gd name="T2" fmla="*/ 2147483647 w 1366"/>
              <a:gd name="T3" fmla="*/ 0 h 48"/>
              <a:gd name="T4" fmla="*/ 2147483647 w 1366"/>
              <a:gd name="T5" fmla="*/ 2147483647 h 48"/>
              <a:gd name="T6" fmla="*/ 2147483647 w 1366"/>
              <a:gd name="T7" fmla="*/ 2147483647 h 48"/>
              <a:gd name="T8" fmla="*/ 2147483647 w 1366"/>
              <a:gd name="T9" fmla="*/ 2147483647 h 48"/>
              <a:gd name="T10" fmla="*/ 0 w 1366"/>
              <a:gd name="T11" fmla="*/ 2147483647 h 48"/>
              <a:gd name="T12" fmla="*/ 2147483647 w 136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66"/>
              <a:gd name="T22" fmla="*/ 0 h 48"/>
              <a:gd name="T23" fmla="*/ 1366 w 136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66" h="48">
                <a:moveTo>
                  <a:pt x="272" y="8"/>
                </a:moveTo>
                <a:lnTo>
                  <a:pt x="1008" y="0"/>
                </a:lnTo>
                <a:lnTo>
                  <a:pt x="1366" y="14"/>
                </a:lnTo>
                <a:lnTo>
                  <a:pt x="1198" y="45"/>
                </a:lnTo>
                <a:lnTo>
                  <a:pt x="216" y="48"/>
                </a:lnTo>
                <a:lnTo>
                  <a:pt x="0" y="28"/>
                </a:lnTo>
                <a:lnTo>
                  <a:pt x="272" y="8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75" name="Freeform 677" descr="Large confetti"/>
          <p:cNvSpPr>
            <a:spLocks/>
          </p:cNvSpPr>
          <p:nvPr/>
        </p:nvSpPr>
        <p:spPr bwMode="auto">
          <a:xfrm>
            <a:off x="1231900" y="5818188"/>
            <a:ext cx="1930400" cy="55562"/>
          </a:xfrm>
          <a:custGeom>
            <a:avLst/>
            <a:gdLst>
              <a:gd name="T0" fmla="*/ 2147483647 w 1216"/>
              <a:gd name="T1" fmla="*/ 2147483647 h 35"/>
              <a:gd name="T2" fmla="*/ 2147483647 w 1216"/>
              <a:gd name="T3" fmla="*/ 0 h 35"/>
              <a:gd name="T4" fmla="*/ 2147483647 w 1216"/>
              <a:gd name="T5" fmla="*/ 2147483647 h 35"/>
              <a:gd name="T6" fmla="*/ 2147483647 w 1216"/>
              <a:gd name="T7" fmla="*/ 2147483647 h 35"/>
              <a:gd name="T8" fmla="*/ 2147483647 w 1216"/>
              <a:gd name="T9" fmla="*/ 2147483647 h 35"/>
              <a:gd name="T10" fmla="*/ 0 w 1216"/>
              <a:gd name="T11" fmla="*/ 2147483647 h 35"/>
              <a:gd name="T12" fmla="*/ 2147483647 w 121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6"/>
              <a:gd name="T22" fmla="*/ 0 h 35"/>
              <a:gd name="T23" fmla="*/ 1216 w 121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6" h="35">
                <a:moveTo>
                  <a:pt x="240" y="8"/>
                </a:moveTo>
                <a:lnTo>
                  <a:pt x="976" y="0"/>
                </a:lnTo>
                <a:lnTo>
                  <a:pt x="1216" y="15"/>
                </a:lnTo>
                <a:lnTo>
                  <a:pt x="872" y="19"/>
                </a:lnTo>
                <a:lnTo>
                  <a:pt x="184" y="35"/>
                </a:lnTo>
                <a:lnTo>
                  <a:pt x="0" y="21"/>
                </a:lnTo>
                <a:lnTo>
                  <a:pt x="240" y="8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76" name="Freeform 678" descr="Large confetti"/>
          <p:cNvSpPr>
            <a:spLocks/>
          </p:cNvSpPr>
          <p:nvPr/>
        </p:nvSpPr>
        <p:spPr bwMode="auto">
          <a:xfrm>
            <a:off x="1517650" y="5962650"/>
            <a:ext cx="1797050" cy="63500"/>
          </a:xfrm>
          <a:custGeom>
            <a:avLst/>
            <a:gdLst>
              <a:gd name="T0" fmla="*/ 2147483647 w 1132"/>
              <a:gd name="T1" fmla="*/ 2147483647 h 40"/>
              <a:gd name="T2" fmla="*/ 2147483647 w 1132"/>
              <a:gd name="T3" fmla="*/ 0 h 40"/>
              <a:gd name="T4" fmla="*/ 2147483647 w 1132"/>
              <a:gd name="T5" fmla="*/ 2147483647 h 40"/>
              <a:gd name="T6" fmla="*/ 2147483647 w 1132"/>
              <a:gd name="T7" fmla="*/ 2147483647 h 40"/>
              <a:gd name="T8" fmla="*/ 2147483647 w 1132"/>
              <a:gd name="T9" fmla="*/ 2147483647 h 40"/>
              <a:gd name="T10" fmla="*/ 0 w 1132"/>
              <a:gd name="T11" fmla="*/ 2147483647 h 40"/>
              <a:gd name="T12" fmla="*/ 2147483647 w 1132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32"/>
              <a:gd name="T22" fmla="*/ 0 h 40"/>
              <a:gd name="T23" fmla="*/ 1132 w 113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32" h="40">
                <a:moveTo>
                  <a:pt x="156" y="13"/>
                </a:moveTo>
                <a:lnTo>
                  <a:pt x="644" y="0"/>
                </a:lnTo>
                <a:lnTo>
                  <a:pt x="1132" y="20"/>
                </a:lnTo>
                <a:lnTo>
                  <a:pt x="788" y="24"/>
                </a:lnTo>
                <a:lnTo>
                  <a:pt x="100" y="40"/>
                </a:lnTo>
                <a:lnTo>
                  <a:pt x="0" y="24"/>
                </a:lnTo>
                <a:lnTo>
                  <a:pt x="156" y="13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77" name="Freeform 679" descr="Large confetti"/>
          <p:cNvSpPr>
            <a:spLocks/>
          </p:cNvSpPr>
          <p:nvPr/>
        </p:nvSpPr>
        <p:spPr bwMode="auto">
          <a:xfrm>
            <a:off x="1974850" y="5683250"/>
            <a:ext cx="1504950" cy="38100"/>
          </a:xfrm>
          <a:custGeom>
            <a:avLst/>
            <a:gdLst>
              <a:gd name="T0" fmla="*/ 2147483647 w 948"/>
              <a:gd name="T1" fmla="*/ 2147483647 h 24"/>
              <a:gd name="T2" fmla="*/ 2147483647 w 948"/>
              <a:gd name="T3" fmla="*/ 0 h 24"/>
              <a:gd name="T4" fmla="*/ 2147483647 w 948"/>
              <a:gd name="T5" fmla="*/ 2147483647 h 24"/>
              <a:gd name="T6" fmla="*/ 2147483647 w 948"/>
              <a:gd name="T7" fmla="*/ 2147483647 h 24"/>
              <a:gd name="T8" fmla="*/ 2147483647 w 948"/>
              <a:gd name="T9" fmla="*/ 2147483647 h 24"/>
              <a:gd name="T10" fmla="*/ 0 w 948"/>
              <a:gd name="T11" fmla="*/ 2147483647 h 24"/>
              <a:gd name="T12" fmla="*/ 2147483647 w 948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8"/>
              <a:gd name="T22" fmla="*/ 0 h 24"/>
              <a:gd name="T23" fmla="*/ 948 w 948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8" h="24">
                <a:moveTo>
                  <a:pt x="108" y="4"/>
                </a:moveTo>
                <a:lnTo>
                  <a:pt x="460" y="0"/>
                </a:lnTo>
                <a:lnTo>
                  <a:pt x="948" y="20"/>
                </a:lnTo>
                <a:lnTo>
                  <a:pt x="604" y="24"/>
                </a:lnTo>
                <a:lnTo>
                  <a:pt x="188" y="24"/>
                </a:lnTo>
                <a:lnTo>
                  <a:pt x="0" y="12"/>
                </a:lnTo>
                <a:lnTo>
                  <a:pt x="108" y="4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78" name="Text Box 680"/>
          <p:cNvSpPr txBox="1">
            <a:spLocks noChangeArrowheads="1"/>
          </p:cNvSpPr>
          <p:nvPr/>
        </p:nvSpPr>
        <p:spPr bwMode="auto">
          <a:xfrm>
            <a:off x="2520950" y="5592763"/>
            <a:ext cx="1689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flood tidal delta</a:t>
            </a:r>
          </a:p>
        </p:txBody>
      </p:sp>
      <p:sp>
        <p:nvSpPr>
          <p:cNvPr id="38079" name="Freeform 681" descr="Large confetti"/>
          <p:cNvSpPr>
            <a:spLocks/>
          </p:cNvSpPr>
          <p:nvPr/>
        </p:nvSpPr>
        <p:spPr bwMode="auto">
          <a:xfrm>
            <a:off x="2101850" y="5562600"/>
            <a:ext cx="1651000" cy="38100"/>
          </a:xfrm>
          <a:custGeom>
            <a:avLst/>
            <a:gdLst>
              <a:gd name="T0" fmla="*/ 2147483647 w 1040"/>
              <a:gd name="T1" fmla="*/ 2147483647 h 24"/>
              <a:gd name="T2" fmla="*/ 2147483647 w 1040"/>
              <a:gd name="T3" fmla="*/ 0 h 24"/>
              <a:gd name="T4" fmla="*/ 2147483647 w 1040"/>
              <a:gd name="T5" fmla="*/ 2147483647 h 24"/>
              <a:gd name="T6" fmla="*/ 2147483647 w 1040"/>
              <a:gd name="T7" fmla="*/ 2147483647 h 24"/>
              <a:gd name="T8" fmla="*/ 2147483647 w 1040"/>
              <a:gd name="T9" fmla="*/ 2147483647 h 24"/>
              <a:gd name="T10" fmla="*/ 0 w 1040"/>
              <a:gd name="T11" fmla="*/ 2147483647 h 24"/>
              <a:gd name="T12" fmla="*/ 2147483647 w 1040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0"/>
              <a:gd name="T22" fmla="*/ 0 h 24"/>
              <a:gd name="T23" fmla="*/ 1040 w 1040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0" h="24">
                <a:moveTo>
                  <a:pt x="64" y="13"/>
                </a:moveTo>
                <a:lnTo>
                  <a:pt x="552" y="0"/>
                </a:lnTo>
                <a:lnTo>
                  <a:pt x="1040" y="20"/>
                </a:lnTo>
                <a:lnTo>
                  <a:pt x="696" y="24"/>
                </a:lnTo>
                <a:lnTo>
                  <a:pt x="280" y="24"/>
                </a:lnTo>
                <a:lnTo>
                  <a:pt x="0" y="20"/>
                </a:lnTo>
                <a:lnTo>
                  <a:pt x="64" y="13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80" name="Text Box 682"/>
          <p:cNvSpPr txBox="1">
            <a:spLocks noChangeArrowheads="1"/>
          </p:cNvSpPr>
          <p:nvPr/>
        </p:nvSpPr>
        <p:spPr bwMode="auto">
          <a:xfrm>
            <a:off x="5597525" y="5332413"/>
            <a:ext cx="1385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prstClr val="black"/>
                </a:solidFill>
                <a:latin typeface="Arial" charset="0"/>
                <a:cs typeface="Arial" charset="0"/>
              </a:rPr>
              <a:t>terminal lobes</a:t>
            </a:r>
          </a:p>
        </p:txBody>
      </p:sp>
      <p:sp>
        <p:nvSpPr>
          <p:cNvPr id="38081" name="Line 683"/>
          <p:cNvSpPr>
            <a:spLocks noChangeShapeType="1"/>
          </p:cNvSpPr>
          <p:nvPr/>
        </p:nvSpPr>
        <p:spPr bwMode="auto">
          <a:xfrm flipV="1">
            <a:off x="5892800" y="5588000"/>
            <a:ext cx="2921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82" name="Line 684"/>
          <p:cNvSpPr>
            <a:spLocks noChangeShapeType="1"/>
          </p:cNvSpPr>
          <p:nvPr/>
        </p:nvSpPr>
        <p:spPr bwMode="auto">
          <a:xfrm flipV="1">
            <a:off x="5232400" y="4378325"/>
            <a:ext cx="406400" cy="773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83" name="Text Box 685"/>
          <p:cNvSpPr txBox="1">
            <a:spLocks noChangeArrowheads="1"/>
          </p:cNvSpPr>
          <p:nvPr/>
        </p:nvSpPr>
        <p:spPr bwMode="auto">
          <a:xfrm>
            <a:off x="4957763" y="4049713"/>
            <a:ext cx="14827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overwash fan</a:t>
            </a:r>
          </a:p>
        </p:txBody>
      </p:sp>
      <p:sp>
        <p:nvSpPr>
          <p:cNvPr id="38084" name="Line 686"/>
          <p:cNvSpPr>
            <a:spLocks noChangeShapeType="1"/>
          </p:cNvSpPr>
          <p:nvPr/>
        </p:nvSpPr>
        <p:spPr bwMode="auto">
          <a:xfrm flipV="1">
            <a:off x="5314950" y="1146175"/>
            <a:ext cx="406400" cy="773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085" name="Text Box 687"/>
          <p:cNvSpPr txBox="1">
            <a:spLocks noChangeArrowheads="1"/>
          </p:cNvSpPr>
          <p:nvPr/>
        </p:nvSpPr>
        <p:spPr bwMode="auto">
          <a:xfrm>
            <a:off x="5040313" y="817563"/>
            <a:ext cx="14827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cs typeface="Arial" charset="0"/>
              </a:rPr>
              <a:t>overwash fan</a:t>
            </a:r>
          </a:p>
        </p:txBody>
      </p:sp>
      <p:sp>
        <p:nvSpPr>
          <p:cNvPr id="38086" name="Text Box 688"/>
          <p:cNvSpPr txBox="1">
            <a:spLocks noChangeArrowheads="1"/>
          </p:cNvSpPr>
          <p:nvPr/>
        </p:nvSpPr>
        <p:spPr bwMode="auto">
          <a:xfrm>
            <a:off x="3048000" y="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Paleotempestology</a:t>
            </a:r>
          </a:p>
        </p:txBody>
      </p:sp>
    </p:spTree>
    <p:extLst>
      <p:ext uri="{BB962C8B-B14F-4D97-AF65-F5344CB8AC3E}">
        <p14:creationId xmlns:p14="http://schemas.microsoft.com/office/powerpoint/2010/main" val="9185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48" y="282667"/>
            <a:ext cx="7253302" cy="58852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49102" y="6360573"/>
            <a:ext cx="4911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Tahoma" panose="020B0604030504040204" pitchFamily="34" charset="0"/>
              </a:rPr>
              <a:t>Jeffrey P. </a:t>
            </a:r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</a:rPr>
              <a:t>Donnelly and Jonathan D. Woodruff, </a:t>
            </a:r>
            <a:r>
              <a:rPr lang="en-US" sz="1400" i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Nature</a:t>
            </a:r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</a:rPr>
              <a:t>, 2007</a:t>
            </a:r>
            <a:endParaRPr lang="en-US" sz="1400" baseline="30000" dirty="0">
              <a:solidFill>
                <a:srgbClr val="0000FF"/>
              </a:solidFill>
              <a:latin typeface="HGPHeiseiKakugothictaiW5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8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199"/>
            <a:ext cx="2915892" cy="6781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3000" y="2133600"/>
            <a:ext cx="3124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The YOK-GTC reconstruction compared to documentary records of hurricane landfall in </a:t>
            </a:r>
            <a:r>
              <a:rPr lang="en-US" sz="1400" b="1" dirty="0" smtClean="0">
                <a:solidFill>
                  <a:prstClr val="black"/>
                </a:solidFill>
                <a:cs typeface="Arial" charset="0"/>
              </a:rPr>
              <a:t>the Caribbean </a:t>
            </a: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and North Atlantic Basins.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Frequency distributions (relative %) of hurricanes affecting (</a:t>
            </a: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a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) 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the entire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North Atlantic Basin and locations along the western margin of the North Atlantic (</a:t>
            </a: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b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) Bermuda, (</a:t>
            </a: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c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Florida, (</a:t>
            </a: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d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) Puerto Rico, and (</a:t>
            </a: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e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) Jamaica, calculated from previously published documentary data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.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From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Baldini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 et al., Nature Scientific Reports, 2016, DOI: 10.1038/srep37522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0407" y="5693433"/>
            <a:ext cx="3916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Belize data based on stable isotope analysis of stalagmites at </a:t>
            </a:r>
            <a:r>
              <a:rPr lang="en-US" dirty="0"/>
              <a:t>Yoks </a:t>
            </a:r>
            <a:r>
              <a:rPr lang="en-US" dirty="0" err="1"/>
              <a:t>Balum</a:t>
            </a:r>
            <a:r>
              <a:rPr lang="en-US" dirty="0"/>
              <a:t> cave in southern Belize</a:t>
            </a:r>
          </a:p>
        </p:txBody>
      </p:sp>
    </p:spTree>
    <p:extLst>
      <p:ext uri="{BB962C8B-B14F-4D97-AF65-F5344CB8AC3E}">
        <p14:creationId xmlns:p14="http://schemas.microsoft.com/office/powerpoint/2010/main" val="4574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10"/>
          <p:cNvPicPr>
            <a:picLocks noChangeAspect="1" noChangeArrowheads="1"/>
          </p:cNvPicPr>
          <p:nvPr/>
        </p:nvPicPr>
        <p:blipFill>
          <a:blip r:embed="rId3" cstate="print"/>
          <a:srcRect l="3751" r="1875" b="16667"/>
          <a:stretch>
            <a:fillRect/>
          </a:stretch>
        </p:blipFill>
        <p:spPr bwMode="auto">
          <a:xfrm>
            <a:off x="0" y="676275"/>
            <a:ext cx="9144000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0323" name="Text Box 3"/>
          <p:cNvSpPr txBox="1">
            <a:spLocks noChangeArrowheads="1"/>
          </p:cNvSpPr>
          <p:nvPr/>
        </p:nvSpPr>
        <p:spPr bwMode="auto">
          <a:xfrm>
            <a:off x="782129" y="168215"/>
            <a:ext cx="7853432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Basic Physics: Energy 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28978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Theoretical Steady-State Maximum Hurricane Wind Speed: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867399" y="4495800"/>
            <a:ext cx="234494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 charset="0"/>
                <a:cs typeface="Arial" charset="0"/>
              </a:rPr>
              <a:t>Air-sea enthalpy </a:t>
            </a:r>
            <a:r>
              <a:rPr lang="en-US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disequilibrium of moist static energy</a:t>
            </a:r>
            <a:endParaRPr lang="en-US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191000" y="17526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 charset="0"/>
                <a:cs typeface="Arial" charset="0"/>
              </a:rPr>
              <a:t>Surface temperature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343400" y="44958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 charset="0"/>
                <a:cs typeface="Arial" charset="0"/>
              </a:rPr>
              <a:t>Outflow temperature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4648200" y="40386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>
            <a:off x="4724400" y="23622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905000" y="4495800"/>
            <a:ext cx="19812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 charset="0"/>
                <a:cs typeface="Arial" charset="0"/>
              </a:rPr>
              <a:t>Ratio of exchange coefficients of enthalpy and momentum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2514600" y="403860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098675" y="2547938"/>
          <a:ext cx="5097463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4" imgW="1663560" imgH="507960" progId="Equation.DSMT4">
                  <p:embed/>
                </p:oleObj>
              </mc:Choice>
              <mc:Fallback>
                <p:oleObj name="Equation" r:id="rId4" imgW="16635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8675" y="2547938"/>
                        <a:ext cx="5097463" cy="15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 flipV="1">
            <a:off x="6599208" y="3631721"/>
            <a:ext cx="296892" cy="7246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761008" y="1710532"/>
            <a:ext cx="19685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Saturation static energy of sea surface</a:t>
            </a:r>
            <a:endParaRPr lang="en-US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038491" y="2633862"/>
            <a:ext cx="189781" cy="350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331016" y="2514600"/>
            <a:ext cx="19685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Saturation static energy of troposphere</a:t>
            </a:r>
            <a:endParaRPr lang="en-US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896100" y="2667000"/>
            <a:ext cx="434916" cy="5592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6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  <p:bldP spid="4102" grpId="0"/>
      <p:bldP spid="4103" grpId="0" animBg="1"/>
      <p:bldP spid="4104" grpId="0" animBg="1"/>
      <p:bldP spid="4105" grpId="0"/>
      <p:bldP spid="4106" grpId="0" animBg="1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 cstate="print"/>
          <a:srcRect l="8392" r="10912"/>
          <a:stretch>
            <a:fillRect/>
          </a:stretch>
        </p:blipFill>
        <p:spPr bwMode="auto">
          <a:xfrm>
            <a:off x="533400" y="762000"/>
            <a:ext cx="7654925" cy="591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9200" y="381000"/>
            <a:ext cx="7239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Annual Maximum Potential Intensity (m/s)</a:t>
            </a:r>
          </a:p>
        </p:txBody>
      </p:sp>
    </p:spTree>
    <p:extLst>
      <p:ext uri="{BB962C8B-B14F-4D97-AF65-F5344CB8AC3E}">
        <p14:creationId xmlns:p14="http://schemas.microsoft.com/office/powerpoint/2010/main" val="35769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Program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The global hurricane hazard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Inferences from historical and geological 	records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Inferences from basic physics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Using physics to estimate risk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MIT’s hurricane flood risk</a:t>
            </a:r>
          </a:p>
          <a:p>
            <a:pPr>
              <a:buSzPct val="70000"/>
              <a:buBlip>
                <a:blip r:embed="rId2"/>
              </a:buBlip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8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r="16033" b="5932"/>
          <a:stretch/>
        </p:blipFill>
        <p:spPr>
          <a:xfrm>
            <a:off x="1871932" y="771483"/>
            <a:ext cx="5822831" cy="5984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355" y="207034"/>
            <a:ext cx="7936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Potential Intensity at Onset of Hurricane Irma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urpr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024" y="1186980"/>
            <a:ext cx="6707037" cy="54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36430" y="155275"/>
            <a:ext cx="8238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Cumulative Frequency of Storm Lifetime Maximum Intensity Normalized by Potential Intensity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58" y="1098416"/>
            <a:ext cx="6814867" cy="5113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7" y="267419"/>
            <a:ext cx="7858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cs typeface="Arial" charset="0"/>
              </a:rPr>
              <a:t>V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ariation of Potential Intensity with Ocean Heat Flux, Surface Wind Speed, CO</a:t>
            </a:r>
            <a:r>
              <a:rPr lang="en-US" sz="2400" baseline="-25000" dirty="0" smtClean="0">
                <a:solidFill>
                  <a:srgbClr val="0000FF"/>
                </a:solidFill>
                <a:cs typeface="Arial" charset="0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, and Solar Forcing 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528" y="6027003"/>
            <a:ext cx="8721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Arial" charset="0"/>
              </a:rPr>
              <a:t>Emanuel, K., and A. Sobel, 2013: </a:t>
            </a:r>
            <a:r>
              <a:rPr lang="en-US" sz="1600" dirty="0">
                <a:solidFill>
                  <a:srgbClr val="000000"/>
                </a:solidFill>
                <a:cs typeface="Arial" charset="0"/>
                <a:hlinkClick r:id="rId3"/>
              </a:rPr>
              <a:t>Response of tropical sea surface temperature, precipitation, and tropical cyclone-related variables to changes in global and local forcing. </a:t>
            </a: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J. Adv. Model. Earth Sys.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1600" b="1" dirty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, doi:10.1002/jame.20032</a:t>
            </a:r>
          </a:p>
        </p:txBody>
      </p:sp>
    </p:spTree>
    <p:extLst>
      <p:ext uri="{BB962C8B-B14F-4D97-AF65-F5344CB8AC3E}">
        <p14:creationId xmlns:p14="http://schemas.microsoft.com/office/powerpoint/2010/main" val="23012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9" y="755064"/>
            <a:ext cx="7891288" cy="5934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197" y="215661"/>
            <a:ext cx="756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Potential Intensity and CO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324" y="319177"/>
            <a:ext cx="793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in Thermodynamic Potential for Hurricanes, 1980-2010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(NCAR/NCEP Reanalysis)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32740" y="1445356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m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s</a:t>
            </a:r>
            <a:r>
              <a:rPr lang="en-US" baseline="30000" dirty="0" smtClean="0">
                <a:solidFill>
                  <a:prstClr val="black"/>
                </a:solidFill>
                <a:cs typeface="Arial" charset="0"/>
              </a:rPr>
              <a:t>-1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decade</a:t>
            </a:r>
            <a:r>
              <a:rPr lang="en-US" baseline="30000" dirty="0" smtClean="0">
                <a:solidFill>
                  <a:prstClr val="black"/>
                </a:solidFill>
                <a:cs typeface="Arial" charset="0"/>
              </a:rPr>
              <a:t>-1</a:t>
            </a:r>
            <a:endParaRPr lang="en-US" baseline="30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9381" r="7327" b="20710"/>
          <a:stretch/>
        </p:blipFill>
        <p:spPr>
          <a:xfrm>
            <a:off x="263324" y="1794039"/>
            <a:ext cx="8537702" cy="43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411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Projected Trend Over 21</a:t>
            </a:r>
            <a:r>
              <a:rPr lang="en-US" sz="2800" baseline="30000" dirty="0" smtClean="0">
                <a:solidFill>
                  <a:srgbClr val="0000FF"/>
                </a:solidFill>
              </a:rPr>
              <a:t>st</a:t>
            </a:r>
            <a:r>
              <a:rPr lang="en-US" sz="2800" dirty="0" smtClean="0">
                <a:solidFill>
                  <a:srgbClr val="0000FF"/>
                </a:solidFill>
              </a:rPr>
              <a:t> Century: GFDL model under RCP 8.5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7340" r="6501" b="20881"/>
          <a:stretch/>
        </p:blipFill>
        <p:spPr>
          <a:xfrm>
            <a:off x="402194" y="1531620"/>
            <a:ext cx="8284606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4016" y="1531620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cs typeface="Arial" charset="0"/>
              </a:rPr>
              <a:t>-1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decade</a:t>
            </a:r>
            <a:r>
              <a:rPr lang="en-US" baseline="30000" dirty="0" smtClean="0">
                <a:solidFill>
                  <a:srgbClr val="000000"/>
                </a:solidFill>
                <a:cs typeface="Arial" charset="0"/>
              </a:rPr>
              <a:t>-1</a:t>
            </a:r>
            <a:endParaRPr lang="en-US" baseline="30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1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Inferences from Basic Theory: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0766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Potential intensity increases with global 	warming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Incidence of high-intensity hurricanes should 	increase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Increases in potential intensity should be 	faster in sub-tropics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Hurricanes will produce substantially more 	rain:  Clausius-Clapeyron…  ~7% increase in 	water vapor per 1</a:t>
            </a:r>
            <a:r>
              <a:rPr lang="en-US" baseline="30000" dirty="0" smtClean="0"/>
              <a:t>o</a:t>
            </a:r>
            <a:r>
              <a:rPr lang="en-US" dirty="0" smtClean="0"/>
              <a:t>C warming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5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20" y="20085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Using Physics to Estimate Hurricane Risk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0408" y="1676343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Use Global Climate Models to Simulate Hurricanes?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prstClr val="black"/>
                  </a:solidFill>
                </a:rPr>
                <a:t>Wind Speed (meters per second)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Histograms of Tropical Cyclone Intensity as Simulated by a Global Model with 30 mile grid point spacing. (Courtesy Isaac Held, GFDL)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Category 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Global models do not simulate the storms that cause destruction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 Today’s models are far too coarse to simulate destructive hurricanes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Annually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EM-DAT, 2016: The OFDA/CRED International Disaster Database</a:t>
            </a:r>
          </a:p>
          <a:p>
            <a:r>
              <a:rPr lang="en-US" sz="1200" dirty="0" smtClean="0">
                <a:solidFill>
                  <a:srgbClr val="0563C2"/>
                </a:solidFill>
              </a:rPr>
              <a:t>http</a:t>
            </a:r>
            <a:r>
              <a:rPr lang="en-US" sz="1200" dirty="0">
                <a:solidFill>
                  <a:srgbClr val="0563C2"/>
                </a:solidFill>
              </a:rPr>
              <a:t>://www.emdat.be/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to deal with this?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943100"/>
            <a:ext cx="8153400" cy="2038350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mbed high-resolution, fast coupled ocean-atmosphere hurricane model in GCM or reanalysis data</a:t>
            </a:r>
            <a:endParaRPr lang="en-US" sz="36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64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Time-dependent, axisymmetric model phrased in R space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743200"/>
            <a:ext cx="8382000" cy="3581400"/>
          </a:xfrm>
        </p:spPr>
        <p:txBody>
          <a:bodyPr>
            <a:noAutofit/>
          </a:bodyPr>
          <a:lstStyle/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Hydrostatic and gradient balance above PBL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Moist adiabatic lapse rates on M surfaces above PBL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Boundary layer </a:t>
            </a: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quasi-equilibrium convection</a:t>
            </a:r>
            <a:endParaRPr lang="en-US" sz="2600" b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Deformation-based radial </a:t>
            </a: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diffusion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Coupled to simple 1-D ocean model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Environmental wind shear effects parameterized</a:t>
            </a:r>
            <a:endParaRPr lang="en-US" sz="2600" b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685800" y="1371600"/>
          <a:ext cx="2590800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5" imgW="977760" imgH="393480" progId="Equation.DSMT4">
                  <p:embed/>
                </p:oleObj>
              </mc:Choice>
              <mc:Fallback>
                <p:oleObj name="Equation" r:id="rId5" imgW="977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2590800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3657600" y="1371600"/>
          <a:ext cx="1884363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7" imgW="711000" imgH="393480" progId="Equation.DSMT4">
                  <p:embed/>
                </p:oleObj>
              </mc:Choice>
              <mc:Fallback>
                <p:oleObj name="Equation" r:id="rId7" imgW="711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371600"/>
                        <a:ext cx="1884363" cy="1042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72200" y="1600200"/>
          <a:ext cx="2438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9" imgW="812520" imgH="203040" progId="Equation.DSMT4">
                  <p:embed/>
                </p:oleObj>
              </mc:Choice>
              <mc:Fallback>
                <p:oleObj name="Equation" r:id="rId9" imgW="812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600200"/>
                        <a:ext cx="24384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50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3" name="Picture 3" descr="C:\Users\Kerry\Documents\HURR\Newgraphicsfiles\M_contou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083980" cy="5315639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Angular Momentum Distribution</a:t>
            </a:r>
            <a:endParaRPr lang="en-US" sz="32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743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Altitude (km)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6324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Storm Center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28800" y="6019800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9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175345"/>
            <a:ext cx="7886700" cy="90295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RMS Intensity Error, 2009-2015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1" y="1216324"/>
            <a:ext cx="7315215" cy="5486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8362" y="1078302"/>
            <a:ext cx="4934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Atlantic</a:t>
            </a:r>
          </a:p>
        </p:txBody>
      </p:sp>
    </p:spTree>
    <p:extLst>
      <p:ext uri="{BB962C8B-B14F-4D97-AF65-F5344CB8AC3E}">
        <p14:creationId xmlns:p14="http://schemas.microsoft.com/office/powerpoint/2010/main" val="30685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382000" cy="23622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Can We Use This Model to Help Assess Hurricane Risk in Current and Future Climates?</a:t>
            </a:r>
            <a:endParaRPr lang="en-US" sz="3800" b="1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4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scale atmospheric flow in which they are embedded, plus a correction for the earth’s rotation and </a:t>
            </a:r>
            <a:r>
              <a:rPr lang="en-US" sz="2600" dirty="0" err="1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sphericity</a:t>
            </a: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model for each cyclone, and note how many achieve at least tropical storm strength</a:t>
            </a:r>
            <a:endParaRPr lang="en-US" sz="24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determine storm statistics. Can easily generate 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Details:  Emanuel et al., </a:t>
            </a:r>
            <a:r>
              <a:rPr lang="en-US" sz="2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Bull. Amer. Meteor. Soc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2008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" b="379"/>
          <a:stretch/>
        </p:blipFill>
        <p:spPr>
          <a:xfrm>
            <a:off x="400050" y="819151"/>
            <a:ext cx="83915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</a:t>
            </a:r>
            <a:r>
              <a:rPr lang="en-US" sz="2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1755</a:t>
            </a:r>
            <a:r>
              <a:rPr lang="en-US" sz="2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934200" y="6216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90%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8" y="785991"/>
            <a:ext cx="7919050" cy="594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068" y="232913"/>
            <a:ext cx="8082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Captures Much of the Observed North Atlantic Interannual Variability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7706" y="2389517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=0.65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9" y="1095548"/>
            <a:ext cx="7594077" cy="5564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74" y="224287"/>
            <a:ext cx="8160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North Atlantic Major Hurricanes Downscaled from NOAA 20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</a:rPr>
              <a:t> Century Reanalysis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(Forced by sea surface temperature, surface pressure, and sea ice only)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 Risks:</a:t>
            </a:r>
            <a:endParaRPr lang="en-US" sz="40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Wind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Rain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Storm Surge</a:t>
            </a:r>
            <a:endParaRPr lang="en-US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3458" name="Picture 2" descr="http://www.google.com/url?source=imglanding&amp;ct=img&amp;q=http://vogeltalksrving.com/wp-content/uploads/2011/09/hurricane_wind.jpg&amp;sa=X&amp;ei=8QetT4ngNOba6gHprP2ZDQ&amp;ved=0CAoQ8wc4zAI&amp;usg=AFQjCNGvXXiQXxHI6sK1etVkmTIMDhCx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419589"/>
            <a:ext cx="2743200" cy="1727634"/>
          </a:xfrm>
          <a:prstGeom prst="rect">
            <a:avLst/>
          </a:prstGeom>
          <a:noFill/>
        </p:spPr>
      </p:pic>
      <p:pic>
        <p:nvPicPr>
          <p:cNvPr id="403460" name="Picture 4" descr="https://encrypted-tbn1.google.com/images?q=tbn:ANd9GcSWYOtzz6cT_ypHQ9t8lc9nmEW87iIUulwenR3ybduIJSnSfnH2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525" y="5064973"/>
            <a:ext cx="2733675" cy="1676400"/>
          </a:xfrm>
          <a:prstGeom prst="rect">
            <a:avLst/>
          </a:prstGeom>
          <a:noFill/>
        </p:spPr>
      </p:pic>
      <p:pic>
        <p:nvPicPr>
          <p:cNvPr id="403462" name="Picture 6" descr="http://www.google.com/url?source=imglanding&amp;ct=img&amp;q=http://upload.wikimedia.org/wikipedia/commons/5/50/Hurricane_Katrina_Flooding.jpg&amp;sa=X&amp;ei=QQmtT9iGNsPv6AGQu4DoDA&amp;ved=0CAkQ8wc4YA&amp;usg=AFQjCNHaFJ5zyogI9RWCqnA99_l_vmPEw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259196"/>
            <a:ext cx="2743200" cy="1693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532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3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3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1" y="1104175"/>
            <a:ext cx="7558753" cy="553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74" y="224287"/>
            <a:ext cx="8160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North Atlantic Major Hurricanes Downscaled from NOAA 20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</a:rPr>
              <a:t> Century Reanalysis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(Forced by sea surface temperature, surface pressure, and sea ice only)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6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54679" y="228600"/>
            <a:ext cx="58415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Storm Surge </a:t>
            </a: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Simulation (Ning Lin)</a:t>
            </a: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SLOSH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srgbClr val="CC04B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Battery</a:t>
              </a:r>
              <a:endParaRPr lang="en-US" sz="1400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ADCIRC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Luettich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SLOSH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Jelesnianski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Colle</a:t>
            </a:r>
            <a:r>
              <a:rPr lang="en-US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et al. 2008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0214" y="281354"/>
            <a:ext cx="6142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 Return Periods for The Battery, New York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37" y="852845"/>
            <a:ext cx="5676445" cy="509075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663437" y="4034118"/>
            <a:ext cx="990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8197" y="384945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Sandy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9837"/>
            <a:ext cx="949839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1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Application to Hurricane Harvey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8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</a:t>
            </a: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for Houston and Texas</a:t>
            </a: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en-US" sz="3600" b="1" dirty="0" smtClean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871212"/>
            <a:ext cx="8382000" cy="460722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Run 100 events for each year from 1980 to 2016 (3700 events total) passing within 300 km of Houston, downscaled from three climate reanalyses</a:t>
            </a:r>
          </a:p>
          <a:p>
            <a:pPr marL="0" indent="0" eaLnBrk="1" hangingPunct="1">
              <a:lnSpc>
                <a:spcPct val="90000"/>
              </a:lnSpc>
              <a:buSzPct val="60000"/>
              <a:buNone/>
            </a:pP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Run 100 events each year from 1979-2015 passing over the Texas coastline, downscaled from NCAR/NCEP reanalyses. Calculate </a:t>
            </a: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storm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rainfall for each event at each of 78 points constituting a grid extending from 26</a:t>
            </a:r>
            <a:r>
              <a:rPr lang="en-US" sz="26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to 31</a:t>
            </a:r>
            <a:r>
              <a:rPr lang="en-US" sz="26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and from 99</a:t>
            </a:r>
            <a:r>
              <a:rPr lang="en-US" sz="26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 to 94</a:t>
            </a:r>
            <a:r>
              <a:rPr lang="en-US" sz="26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W, at increments of 0.5</a:t>
            </a:r>
            <a:r>
              <a:rPr lang="en-US" sz="26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but excluding points over the Gulf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Run 100 events each year during two periods: 1981-2000 and 2081-2100, passing within 300 km of Houston, downscaled from six climate models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buSzPct val="60000"/>
              <a:buNone/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1" y="1324868"/>
            <a:ext cx="7626112" cy="5105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958" y="370936"/>
            <a:ext cx="788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Example of Accumulated Rainfall from a Harvey-like Event Downscaled from ERA Interim Reanalysis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9" y="1362974"/>
            <a:ext cx="7644400" cy="5608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406" y="77638"/>
            <a:ext cx="8747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Probability of Storm Accumulated Rainfall at Houston, from 3 Climate Reanalyses, 1980-2016 Based on 3700 Events </a:t>
            </a:r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dirty="0" smtClean="0">
                <a:solidFill>
                  <a:srgbClr val="0000FF"/>
                </a:solidFill>
              </a:rPr>
              <a:t>ach. </a:t>
            </a:r>
            <a:r>
              <a:rPr lang="en-US" sz="2400" dirty="0">
                <a:solidFill>
                  <a:srgbClr val="0000FF"/>
                </a:solidFill>
              </a:rPr>
              <a:t>Shading shows spread among the </a:t>
            </a:r>
            <a:r>
              <a:rPr lang="en-US" sz="2400" dirty="0" smtClean="0">
                <a:solidFill>
                  <a:srgbClr val="0000FF"/>
                </a:solidFill>
              </a:rPr>
              <a:t>reanalyses.</a:t>
            </a:r>
            <a:endParaRPr lang="en-US" sz="2400" dirty="0">
              <a:solidFill>
                <a:srgbClr val="0000FF"/>
              </a:solidFill>
            </a:endParaRPr>
          </a:p>
          <a:p>
            <a:pPr algn="ctr"/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18998" y="1811547"/>
            <a:ext cx="2026857" cy="4554747"/>
            <a:chOff x="4718998" y="1811547"/>
            <a:chExt cx="2026857" cy="4554747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718998" y="1811547"/>
              <a:ext cx="17253" cy="45547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072331" y="4210270"/>
              <a:ext cx="1673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Harvey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804913" y="4673913"/>
              <a:ext cx="586596" cy="32940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1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3" y="1116540"/>
            <a:ext cx="7644400" cy="5608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166" y="155276"/>
            <a:ext cx="8161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Probability of a Accumulated Hurricane Rain Anywhere in Texas, based on 3700 Events Downscaled from NCAR/NCEP Reanalysis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9" y="1506024"/>
            <a:ext cx="7626112" cy="5105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89" y="241540"/>
            <a:ext cx="81778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Probability of Storm Accumulated Rainfall at Houston, from </a:t>
            </a:r>
            <a:r>
              <a:rPr lang="en-US" sz="2400" dirty="0" smtClean="0">
                <a:solidFill>
                  <a:srgbClr val="0000FF"/>
                </a:solidFill>
              </a:rPr>
              <a:t>6 </a:t>
            </a:r>
            <a:r>
              <a:rPr lang="en-US" sz="2400" dirty="0">
                <a:solidFill>
                  <a:srgbClr val="0000FF"/>
                </a:solidFill>
              </a:rPr>
              <a:t>Climate </a:t>
            </a:r>
            <a:r>
              <a:rPr lang="en-US" sz="2400" dirty="0" smtClean="0">
                <a:solidFill>
                  <a:srgbClr val="0000FF"/>
                </a:solidFill>
              </a:rPr>
              <a:t>models, 1981-2000 and 2081-2100, </a:t>
            </a:r>
            <a:r>
              <a:rPr lang="en-US" sz="2400" dirty="0">
                <a:solidFill>
                  <a:srgbClr val="0000FF"/>
                </a:solidFill>
              </a:rPr>
              <a:t>Based on </a:t>
            </a:r>
            <a:r>
              <a:rPr lang="en-US" sz="2400" dirty="0" smtClean="0">
                <a:solidFill>
                  <a:srgbClr val="0000FF"/>
                </a:solidFill>
              </a:rPr>
              <a:t>2000 </a:t>
            </a:r>
            <a:r>
              <a:rPr lang="en-US" sz="2400" dirty="0">
                <a:solidFill>
                  <a:srgbClr val="0000FF"/>
                </a:solidFill>
              </a:rPr>
              <a:t>Events Each</a:t>
            </a:r>
            <a:r>
              <a:rPr lang="en-US" sz="2400" dirty="0" smtClean="0">
                <a:solidFill>
                  <a:srgbClr val="0000FF"/>
                </a:solidFill>
              </a:rPr>
              <a:t>. Shading shows spread among the models.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675517" y="1915064"/>
            <a:ext cx="8626" cy="412342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17057" y="4615132"/>
            <a:ext cx="119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Harvey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796287" y="4984464"/>
            <a:ext cx="560717" cy="43292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76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6" y="1195070"/>
            <a:ext cx="8982474" cy="4002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8" y="241540"/>
            <a:ext cx="7591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Contributions to Changes in Annual Mean Hurricane Rainfall at Houston from Changes in Overall Event Frequency and in Average Storm Rainfall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7593" y="5615796"/>
            <a:ext cx="661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f = Change in overall hurricane frequency</a:t>
            </a:r>
          </a:p>
          <a:p>
            <a:r>
              <a:rPr lang="en-US" dirty="0" smtClean="0"/>
              <a:t>ΔR= Change in Rainfall amounts in excess of 100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3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yewitness footage of Typhoon Haiyan washing house away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35" y="107576"/>
            <a:ext cx="8653929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6" y="1229576"/>
            <a:ext cx="8982474" cy="4002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683" y="227655"/>
            <a:ext cx="802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Contributions to Changes in </a:t>
            </a:r>
            <a:r>
              <a:rPr lang="en-US" sz="2000" dirty="0" smtClean="0">
                <a:solidFill>
                  <a:srgbClr val="0000FF"/>
                </a:solidFill>
              </a:rPr>
              <a:t>Hurricane </a:t>
            </a:r>
            <a:r>
              <a:rPr lang="en-US" sz="2000" dirty="0">
                <a:solidFill>
                  <a:srgbClr val="0000FF"/>
                </a:solidFill>
              </a:rPr>
              <a:t>Rainfall at Houston from Changes </a:t>
            </a:r>
            <a:r>
              <a:rPr lang="en-US" sz="2000" dirty="0" smtClean="0">
                <a:solidFill>
                  <a:srgbClr val="0000FF"/>
                </a:solidFill>
              </a:rPr>
              <a:t>in Updraft Speed, Water Vapor Content, and Storm Duration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6770" y="5525643"/>
            <a:ext cx="4744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w = Change in updraft speed</a:t>
            </a:r>
          </a:p>
          <a:p>
            <a:r>
              <a:rPr lang="en-US" dirty="0" err="1" smtClean="0"/>
              <a:t>Δq</a:t>
            </a:r>
            <a:r>
              <a:rPr lang="en-US" dirty="0" smtClean="0"/>
              <a:t> =  Change in water vapor concentration</a:t>
            </a:r>
          </a:p>
          <a:p>
            <a:r>
              <a:rPr lang="en-US" dirty="0" smtClean="0"/>
              <a:t>ΔD = Change in storm duration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298"/>
            <a:ext cx="9144000" cy="5516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2" y="18978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Hurricane Irma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071" y="1948856"/>
            <a:ext cx="6461186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2"/>
              </a:buBlip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Run 100 events each year during two periods: 1981-2000 and 2081-2100, passing within 300 km of Houston, downscaled from six climate models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4785" y="422694"/>
            <a:ext cx="723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Irma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92" y="1180160"/>
            <a:ext cx="7157949" cy="5553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332" y="72164"/>
            <a:ext cx="7927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Probabilities of Storms of Irma’s Intensity within 300 km of Barbuda, </a:t>
            </a:r>
            <a:r>
              <a:rPr lang="en-US" sz="2200" dirty="0">
                <a:solidFill>
                  <a:srgbClr val="0000FF"/>
                </a:solidFill>
              </a:rPr>
              <a:t>from 6 Climate models, 1981-2000 and 2081-2100, Based on 2000 Events Each. Shading shows spread among the models.</a:t>
            </a:r>
          </a:p>
        </p:txBody>
      </p:sp>
    </p:spTree>
    <p:extLst>
      <p:ext uri="{BB962C8B-B14F-4D97-AF65-F5344CB8AC3E}">
        <p14:creationId xmlns:p14="http://schemas.microsoft.com/office/powerpoint/2010/main" val="35657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34"/>
            <a:ext cx="9144000" cy="5760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079" y="215660"/>
            <a:ext cx="7962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MIT’s Hurricane Flood Risk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133344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and Boston Hurricane Rain 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1" y="1212005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133344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 Risk at the Charles River Dam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1" y="1276344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6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133344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 Risk with 1 meter sea level rise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1" y="1151621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66" y="1101276"/>
            <a:ext cx="7283546" cy="5143500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-1" y="277253"/>
            <a:ext cx="920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0000FF"/>
                </a:solidFill>
                <a:latin typeface="Avenir Next Regular"/>
                <a:cs typeface="Avenir Next Regular"/>
              </a:rPr>
              <a:t>Sea Level Rise / Storm Surge </a:t>
            </a:r>
            <a:r>
              <a:rPr lang="en-US" sz="3200" dirty="0" smtClean="0">
                <a:solidFill>
                  <a:srgbClr val="0000FF"/>
                </a:solidFill>
                <a:latin typeface="Avenir Next Regular"/>
                <a:cs typeface="Avenir Next Regular"/>
              </a:rPr>
              <a:t>Propagation (2070)</a:t>
            </a:r>
            <a:endParaRPr lang="en-US" sz="3200" dirty="0">
              <a:solidFill>
                <a:srgbClr val="0000FF"/>
              </a:solidFill>
              <a:latin typeface="Avenir Next Regular"/>
              <a:cs typeface="Avenir Next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1567" y="5850703"/>
            <a:ext cx="3912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161F28"/>
                </a:solidFill>
              </a:rPr>
              <a:t>1% or 100 </a:t>
            </a:r>
            <a:r>
              <a:rPr lang="en-US" dirty="0">
                <a:solidFill>
                  <a:srgbClr val="161F28"/>
                </a:solidFill>
              </a:rPr>
              <a:t>year SLR/SS event under </a:t>
            </a:r>
            <a:r>
              <a:rPr lang="en-US" dirty="0" smtClean="0">
                <a:solidFill>
                  <a:srgbClr val="161F28"/>
                </a:solidFill>
              </a:rPr>
              <a:t>climate </a:t>
            </a:r>
            <a:r>
              <a:rPr lang="en-US" dirty="0">
                <a:solidFill>
                  <a:srgbClr val="161F28"/>
                </a:solidFill>
              </a:rPr>
              <a:t>change </a:t>
            </a:r>
            <a:r>
              <a:rPr lang="en-US" dirty="0" smtClean="0">
                <a:solidFill>
                  <a:srgbClr val="161F28"/>
                </a:solidFill>
              </a:rPr>
              <a:t>conditions (2070) (</a:t>
            </a:r>
            <a:r>
              <a:rPr lang="en-US" b="1" dirty="0" smtClean="0">
                <a:solidFill>
                  <a:srgbClr val="0000FF"/>
                </a:solidFill>
              </a:rPr>
              <a:t>precipitation not yet included</a:t>
            </a:r>
            <a:r>
              <a:rPr lang="en-US" dirty="0" smtClean="0">
                <a:solidFill>
                  <a:srgbClr val="161F28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1834" y="65269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73466" y="5032138"/>
            <a:ext cx="372364" cy="199499"/>
          </a:xfrm>
          <a:prstGeom prst="rect">
            <a:avLst/>
          </a:prstGeom>
          <a:solidFill>
            <a:srgbClr val="0540E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3466" y="5270387"/>
            <a:ext cx="372364" cy="199499"/>
          </a:xfrm>
          <a:prstGeom prst="rect">
            <a:avLst/>
          </a:prstGeom>
          <a:solidFill>
            <a:srgbClr val="22FFB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9572" y="4993388"/>
            <a:ext cx="107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prstClr val="black"/>
                </a:solidFill>
              </a:rPr>
              <a:t>1-3 feet peak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9552" y="5232636"/>
            <a:ext cx="104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prstClr val="black"/>
                </a:solidFill>
              </a:rPr>
              <a:t>&lt;</a:t>
            </a:r>
            <a:r>
              <a:rPr lang="en-US" sz="1200" b="1" smtClean="0">
                <a:solidFill>
                  <a:prstClr val="black"/>
                </a:solidFill>
              </a:rPr>
              <a:t>1 foot peak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66" y="6214515"/>
            <a:ext cx="388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</a:rPr>
              <a:t>Note: not for distribution – in-progress MIT Flood Vulnerability Study (Jun 2017); based on </a:t>
            </a:r>
            <a:r>
              <a:rPr lang="en-US" sz="1200" dirty="0" err="1" smtClean="0">
                <a:solidFill>
                  <a:prstClr val="black"/>
                </a:solidFill>
              </a:rPr>
              <a:t>MassDOT</a:t>
            </a:r>
            <a:r>
              <a:rPr lang="en-US" sz="1200" dirty="0" smtClean="0">
                <a:solidFill>
                  <a:prstClr val="black"/>
                </a:solidFill>
              </a:rPr>
              <a:t>/Central Artery Flood Modelling assumptions for river levels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034" y="1101276"/>
            <a:ext cx="3165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Courtesy Ken Strzepek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624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Privately insured… $$$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Publicly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insured…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No $$$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Historical Records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695"/>
            <a:ext cx="8410755" cy="504213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Pre-1943: Anecdotal accounts from coastal cities and ships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1943: Introduction of routine aircraft reconnaissance in 	Atlantic, western 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1958: Inertial navigation permits direct measurement of 	wind speed at flight level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1970: Complete global detection by satellites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1978: Introduction of satellite scatterometry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1987: Termination of airborne reconnaissance in western 	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2017: Introduction of CYGNSS scatterometry</a:t>
            </a:r>
          </a:p>
          <a:p>
            <a:pPr>
              <a:buSzPct val="70000"/>
              <a:buBlip>
                <a:blip r:embed="rId2"/>
              </a:buBlip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034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Prior to 1970, Many Storms Were Missed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</a:t>
            </a:r>
            <a:r>
              <a:rPr lang="en-US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 Atlantic</a:t>
            </a:r>
            <a:r>
              <a:rPr lang="en-US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  <a:endParaRPr lang="en-US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268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Inferences from Spanish Shipwrecks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22" y="948906"/>
            <a:ext cx="5978106" cy="5384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9094" y="6457890"/>
            <a:ext cx="334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Trouet</a:t>
            </a:r>
            <a:r>
              <a:rPr lang="en-US" sz="2000" dirty="0" smtClean="0">
                <a:solidFill>
                  <a:srgbClr val="0000FF"/>
                </a:solidFill>
              </a:rPr>
              <a:t> at al., PNAS. 2016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6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3F6CE7F-051D-4097-99B8-BFB0C10834C8}" vid="{1027D983-5421-4602-A5EE-9989E9207A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515</TotalTime>
  <Words>1664</Words>
  <Application>Microsoft Office PowerPoint</Application>
  <PresentationFormat>On-screen Show (4:3)</PresentationFormat>
  <Paragraphs>204</Paragraphs>
  <Slides>58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82" baseType="lpstr">
      <vt:lpstr>HGPHeiseiKakugothictaiW5</vt:lpstr>
      <vt:lpstr>Arial</vt:lpstr>
      <vt:lpstr>Avenir Next Regular</vt:lpstr>
      <vt:lpstr>Calibri</vt:lpstr>
      <vt:lpstr>Calibri Light</vt:lpstr>
      <vt:lpstr>Georgia</vt:lpstr>
      <vt:lpstr>Helvetica</vt:lpstr>
      <vt:lpstr>Helvetica Light</vt:lpstr>
      <vt:lpstr>Tahoma</vt:lpstr>
      <vt:lpstr>Times New Roman</vt:lpstr>
      <vt:lpstr>1_Ariel</vt:lpstr>
      <vt:lpstr>1_Office Theme</vt:lpstr>
      <vt:lpstr>6_Office Theme</vt:lpstr>
      <vt:lpstr>2_Office Theme</vt:lpstr>
      <vt:lpstr>Default Design</vt:lpstr>
      <vt:lpstr>5_Office Theme</vt:lpstr>
      <vt:lpstr>8_Office Theme</vt:lpstr>
      <vt:lpstr>1_Default Design</vt:lpstr>
      <vt:lpstr>3_Office Theme</vt:lpstr>
      <vt:lpstr>14_Office Theme</vt:lpstr>
      <vt:lpstr>Office Theme</vt:lpstr>
      <vt:lpstr>4_Office Theme</vt:lpstr>
      <vt:lpstr>7_Office Theme</vt:lpstr>
      <vt:lpstr>Equation</vt:lpstr>
      <vt:lpstr>What do Hurricanes Harvey and Irma Portend?</vt:lpstr>
      <vt:lpstr>Program</vt:lpstr>
      <vt:lpstr>The Global Hurricane Hazard</vt:lpstr>
      <vt:lpstr>Hurricane Risks:</vt:lpstr>
      <vt:lpstr>PowerPoint Presentation</vt:lpstr>
      <vt:lpstr>PowerPoint Presentation</vt:lpstr>
      <vt:lpstr>Historical Records</vt:lpstr>
      <vt:lpstr>Prior to 1970, Many Storms Were Missed</vt:lpstr>
      <vt:lpstr>Inferences from Spanish Shipwrecks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Theoretical Steady-State Maximum Hurricane Wind Speed: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Trend Over 21st Century: GFDL model under RCP 8.5 </vt:lpstr>
      <vt:lpstr>Inferences from Basic Theory:</vt:lpstr>
      <vt:lpstr>Using Physics to Estimate Hurricane Risk</vt:lpstr>
      <vt:lpstr>Why Not Use Global Climate Models to Simulate Hurricanes?</vt:lpstr>
      <vt:lpstr>PowerPoint Presentation</vt:lpstr>
      <vt:lpstr>How to deal with this?</vt:lpstr>
      <vt:lpstr>Time-dependent, axisymmetric model phrased in R space</vt:lpstr>
      <vt:lpstr>Angular Momentum Distribution</vt:lpstr>
      <vt:lpstr>RMS Intensity Error, 2009-2015</vt:lpstr>
      <vt:lpstr>How Can We Use This Model to Help Assess Hurricane Risk in Current and Future Climates?</vt:lpstr>
      <vt:lpstr>Risk Assessment Approach: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to Hurricane Harvey</vt:lpstr>
      <vt:lpstr>Risk Assessment for Houston and Texas: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Cambridge and Boston Hurricane Rain Risk</vt:lpstr>
      <vt:lpstr>Surge Risk at the Charles River Dam</vt:lpstr>
      <vt:lpstr>Surge Risk with 1 meter sea level rise</vt:lpstr>
      <vt:lpstr>Sea Level Rise / Storm Surge Propagation (2070)</vt:lpstr>
    </vt:vector>
  </TitlesOfParts>
  <Company>Massachusetts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 Emanuel</cp:lastModifiedBy>
  <cp:revision>37</cp:revision>
  <dcterms:created xsi:type="dcterms:W3CDTF">2017-09-18T11:10:14Z</dcterms:created>
  <dcterms:modified xsi:type="dcterms:W3CDTF">2017-09-19T19:42:57Z</dcterms:modified>
</cp:coreProperties>
</file>