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2"/>
  </p:notesMasterIdLst>
  <p:sldIdLst>
    <p:sldId id="256" r:id="rId3"/>
    <p:sldId id="257" r:id="rId4"/>
    <p:sldId id="258" r:id="rId5"/>
    <p:sldId id="259" r:id="rId6"/>
    <p:sldId id="260" r:id="rId7"/>
    <p:sldId id="261" r:id="rId8"/>
    <p:sldId id="262" r:id="rId9"/>
    <p:sldId id="268" r:id="rId10"/>
    <p:sldId id="263" r:id="rId11"/>
    <p:sldId id="264" r:id="rId12"/>
    <p:sldId id="265" r:id="rId13"/>
    <p:sldId id="266" r:id="rId14"/>
    <p:sldId id="267" r:id="rId15"/>
    <p:sldId id="316" r:id="rId16"/>
    <p:sldId id="312" r:id="rId17"/>
    <p:sldId id="311" r:id="rId18"/>
    <p:sldId id="286" r:id="rId19"/>
    <p:sldId id="294" r:id="rId20"/>
    <p:sldId id="288" r:id="rId21"/>
    <p:sldId id="287" r:id="rId22"/>
    <p:sldId id="305" r:id="rId23"/>
    <p:sldId id="306" r:id="rId24"/>
    <p:sldId id="310" r:id="rId25"/>
    <p:sldId id="307" r:id="rId26"/>
    <p:sldId id="308" r:id="rId27"/>
    <p:sldId id="314" r:id="rId28"/>
    <p:sldId id="315" r:id="rId29"/>
    <p:sldId id="317" r:id="rId30"/>
    <p:sldId id="318" r:id="rId31"/>
    <p:sldId id="320" r:id="rId32"/>
    <p:sldId id="321" r:id="rId33"/>
    <p:sldId id="322" r:id="rId34"/>
    <p:sldId id="323" r:id="rId35"/>
    <p:sldId id="324" r:id="rId36"/>
    <p:sldId id="325" r:id="rId37"/>
    <p:sldId id="326" r:id="rId38"/>
    <p:sldId id="327" r:id="rId39"/>
    <p:sldId id="328" r:id="rId40"/>
    <p:sldId id="329" r:id="rId41"/>
    <p:sldId id="330" r:id="rId42"/>
    <p:sldId id="331" r:id="rId43"/>
    <p:sldId id="332" r:id="rId44"/>
    <p:sldId id="333" r:id="rId45"/>
    <p:sldId id="334" r:id="rId46"/>
    <p:sldId id="335" r:id="rId47"/>
    <p:sldId id="336" r:id="rId48"/>
    <p:sldId id="337" r:id="rId49"/>
    <p:sldId id="338" r:id="rId50"/>
    <p:sldId id="339"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88" d="100"/>
          <a:sy n="88" d="100"/>
        </p:scale>
        <p:origin x="84" y="3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1T14:15:58.7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0 133,'168'-43,"-114"27,1 2,0 3,69-6,-52 15,-29 2,56-9,20-4,228 6,-247 8,-67-1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1T14:16:02.1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34,'10'-4,"0"0,0 1,1 1,-1 0,1 0,0 1,16 1,2-2,730-12,-508 16,-220-2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1T14:16:04.7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60,'114'1,"-17"1,173-18,24-25,-250 35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1T14:16:07.3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0,'57'3,"0"3,108 24,-90-15,140 18,-167-26,-1-1,1-3,91-5,-47 0,-62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FD8DDD-CA3D-454B-90D9-314384240078}" type="datetimeFigureOut">
              <a:rPr lang="en-US" smtClean="0"/>
              <a:t>4/21/2022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2602A6-4E9D-4D46-B0EF-B31C5831278D}" type="slidenum">
              <a:rPr lang="en-US" smtClean="0"/>
              <a:t>‹#›</a:t>
            </a:fld>
            <a:endParaRPr lang="en-US"/>
          </a:p>
        </p:txBody>
      </p:sp>
    </p:spTree>
    <p:extLst>
      <p:ext uri="{BB962C8B-B14F-4D97-AF65-F5344CB8AC3E}">
        <p14:creationId xmlns:p14="http://schemas.microsoft.com/office/powerpoint/2010/main" val="2221709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496A4CE5-1AE9-4048-8D0A-377F2ED07C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D14344-778F-4A58-A0F3-1F25FE87383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2163" name="Rectangle 2">
            <a:extLst>
              <a:ext uri="{FF2B5EF4-FFF2-40B4-BE49-F238E27FC236}">
                <a16:creationId xmlns:a16="http://schemas.microsoft.com/office/drawing/2014/main" id="{EC4F639F-5631-4B24-ACE2-AA902844750B}"/>
              </a:ext>
            </a:extLst>
          </p:cNvPr>
          <p:cNvSpPr>
            <a:spLocks noRot="1" noChangeArrowheads="1" noTextEdit="1"/>
          </p:cNvSpPr>
          <p:nvPr>
            <p:ph type="sldImg"/>
          </p:nvPr>
        </p:nvSpPr>
        <p:spPr>
          <a:ln/>
        </p:spPr>
      </p:sp>
      <p:sp>
        <p:nvSpPr>
          <p:cNvPr id="92164" name="Rectangle 3">
            <a:extLst>
              <a:ext uri="{FF2B5EF4-FFF2-40B4-BE49-F238E27FC236}">
                <a16:creationId xmlns:a16="http://schemas.microsoft.com/office/drawing/2014/main" id="{41997506-0D5F-465F-B26B-7DCD40AE3E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5E27E1F1-3833-4A52-87DC-AC57D55E0A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1F3DF8-6601-4C6D-8638-05CAAE0DED7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187" name="Rectangle 2">
            <a:extLst>
              <a:ext uri="{FF2B5EF4-FFF2-40B4-BE49-F238E27FC236}">
                <a16:creationId xmlns:a16="http://schemas.microsoft.com/office/drawing/2014/main" id="{ECD702C7-6900-4C8A-8267-D0808F8935D6}"/>
              </a:ext>
            </a:extLst>
          </p:cNvPr>
          <p:cNvSpPr>
            <a:spLocks noRot="1" noChangeArrowheads="1" noTextEdit="1"/>
          </p:cNvSpPr>
          <p:nvPr>
            <p:ph type="sldImg"/>
          </p:nvPr>
        </p:nvSpPr>
        <p:spPr>
          <a:ln/>
        </p:spPr>
      </p:sp>
      <p:sp>
        <p:nvSpPr>
          <p:cNvPr id="93188" name="Rectangle 3">
            <a:extLst>
              <a:ext uri="{FF2B5EF4-FFF2-40B4-BE49-F238E27FC236}">
                <a16:creationId xmlns:a16="http://schemas.microsoft.com/office/drawing/2014/main" id="{DE169F4C-382C-4FED-A70B-C17043EBB0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D284DD60-E7F2-4141-B866-0AA3643899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4996DA-6CE0-493C-92EE-93DC814D543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4211" name="Rectangle 2">
            <a:extLst>
              <a:ext uri="{FF2B5EF4-FFF2-40B4-BE49-F238E27FC236}">
                <a16:creationId xmlns:a16="http://schemas.microsoft.com/office/drawing/2014/main" id="{E41F6297-AA8F-4161-85F4-4372DD81560A}"/>
              </a:ext>
            </a:extLst>
          </p:cNvPr>
          <p:cNvSpPr>
            <a:spLocks noRot="1" noChangeArrowheads="1" noTextEdit="1"/>
          </p:cNvSpPr>
          <p:nvPr>
            <p:ph type="sldImg"/>
          </p:nvPr>
        </p:nvSpPr>
        <p:spPr>
          <a:ln/>
        </p:spPr>
      </p:sp>
      <p:sp>
        <p:nvSpPr>
          <p:cNvPr id="94212" name="Rectangle 3">
            <a:extLst>
              <a:ext uri="{FF2B5EF4-FFF2-40B4-BE49-F238E27FC236}">
                <a16:creationId xmlns:a16="http://schemas.microsoft.com/office/drawing/2014/main" id="{2F7F8912-0B98-43CF-AF52-FAF594C306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729E5736-424A-483C-A032-4BF6BC7FD6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D0B590-7303-4AB2-BE1C-244396CDAC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5235" name="Rectangle 2">
            <a:extLst>
              <a:ext uri="{FF2B5EF4-FFF2-40B4-BE49-F238E27FC236}">
                <a16:creationId xmlns:a16="http://schemas.microsoft.com/office/drawing/2014/main" id="{511443AF-E59E-42C9-8265-42A8F951D38A}"/>
              </a:ext>
            </a:extLst>
          </p:cNvPr>
          <p:cNvSpPr>
            <a:spLocks noRot="1" noChangeArrowheads="1" noTextEdit="1"/>
          </p:cNvSpPr>
          <p:nvPr>
            <p:ph type="sldImg"/>
          </p:nvPr>
        </p:nvSpPr>
        <p:spPr>
          <a:ln/>
        </p:spPr>
      </p:sp>
      <p:sp>
        <p:nvSpPr>
          <p:cNvPr id="95236" name="Rectangle 3">
            <a:extLst>
              <a:ext uri="{FF2B5EF4-FFF2-40B4-BE49-F238E27FC236}">
                <a16:creationId xmlns:a16="http://schemas.microsoft.com/office/drawing/2014/main" id="{8A222CA7-2CC7-4CCC-B289-2C75EE7BC8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358B18E6-2813-49F8-98C4-BF1EB0F799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1AF966-068A-4D3B-A7EC-808739B1530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6259" name="Rectangle 2">
            <a:extLst>
              <a:ext uri="{FF2B5EF4-FFF2-40B4-BE49-F238E27FC236}">
                <a16:creationId xmlns:a16="http://schemas.microsoft.com/office/drawing/2014/main" id="{4853AFF0-BCE1-40D5-8891-7EE198472E90}"/>
              </a:ext>
            </a:extLst>
          </p:cNvPr>
          <p:cNvSpPr>
            <a:spLocks noRot="1" noChangeArrowheads="1" noTextEdit="1"/>
          </p:cNvSpPr>
          <p:nvPr>
            <p:ph type="sldImg"/>
          </p:nvPr>
        </p:nvSpPr>
        <p:spPr>
          <a:ln/>
        </p:spPr>
      </p:sp>
      <p:sp>
        <p:nvSpPr>
          <p:cNvPr id="96260" name="Rectangle 3">
            <a:extLst>
              <a:ext uri="{FF2B5EF4-FFF2-40B4-BE49-F238E27FC236}">
                <a16:creationId xmlns:a16="http://schemas.microsoft.com/office/drawing/2014/main" id="{1656039D-DD5B-47FB-A207-42C2370392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721396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444741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41873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93E5B84-3158-4BFA-8A34-B73722AD4D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CA41AD-C9DA-47F3-95A5-C97228B3FB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DEC2EB-294E-44D0-8057-6336A473EA34}"/>
              </a:ext>
            </a:extLst>
          </p:cNvPr>
          <p:cNvSpPr>
            <a:spLocks noGrp="1" noChangeArrowheads="1"/>
          </p:cNvSpPr>
          <p:nvPr>
            <p:ph type="sldNum" sz="quarter" idx="12"/>
          </p:nvPr>
        </p:nvSpPr>
        <p:spPr>
          <a:ln/>
        </p:spPr>
        <p:txBody>
          <a:bodyPr/>
          <a:lstStyle>
            <a:lvl1pPr>
              <a:defRPr/>
            </a:lvl1pPr>
          </a:lstStyle>
          <a:p>
            <a:fld id="{4D8F4512-D19C-40A7-BE33-B03359620AEC}" type="slidenum">
              <a:rPr lang="en-US" altLang="en-US"/>
              <a:pPr/>
              <a:t>‹#›</a:t>
            </a:fld>
            <a:endParaRPr lang="en-US" altLang="en-US"/>
          </a:p>
        </p:txBody>
      </p:sp>
    </p:spTree>
    <p:extLst>
      <p:ext uri="{BB962C8B-B14F-4D97-AF65-F5344CB8AC3E}">
        <p14:creationId xmlns:p14="http://schemas.microsoft.com/office/powerpoint/2010/main" val="1743157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4EA7DB-9157-4943-8D00-9D8919ACB8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FB384BD-0B8F-4EF0-8A1B-0DC22AC154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626E84-6B4A-4B72-80D1-15C8F2F4D695}"/>
              </a:ext>
            </a:extLst>
          </p:cNvPr>
          <p:cNvSpPr>
            <a:spLocks noGrp="1" noChangeArrowheads="1"/>
          </p:cNvSpPr>
          <p:nvPr>
            <p:ph type="sldNum" sz="quarter" idx="12"/>
          </p:nvPr>
        </p:nvSpPr>
        <p:spPr>
          <a:ln/>
        </p:spPr>
        <p:txBody>
          <a:bodyPr/>
          <a:lstStyle>
            <a:lvl1pPr>
              <a:defRPr/>
            </a:lvl1pPr>
          </a:lstStyle>
          <a:p>
            <a:fld id="{8D3378B3-FF06-4DD3-BF05-9C0710F5F8C6}" type="slidenum">
              <a:rPr lang="en-US" altLang="en-US"/>
              <a:pPr/>
              <a:t>‹#›</a:t>
            </a:fld>
            <a:endParaRPr lang="en-US" altLang="en-US"/>
          </a:p>
        </p:txBody>
      </p:sp>
    </p:spTree>
    <p:extLst>
      <p:ext uri="{BB962C8B-B14F-4D97-AF65-F5344CB8AC3E}">
        <p14:creationId xmlns:p14="http://schemas.microsoft.com/office/powerpoint/2010/main" val="2580012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281CE98-97E8-45ED-8023-FD37C7B1FA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103DD9C-0163-4968-9643-0E777C9E99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7678F4B-2C36-4B41-AA78-7764858B7776}"/>
              </a:ext>
            </a:extLst>
          </p:cNvPr>
          <p:cNvSpPr>
            <a:spLocks noGrp="1" noChangeArrowheads="1"/>
          </p:cNvSpPr>
          <p:nvPr>
            <p:ph type="sldNum" sz="quarter" idx="12"/>
          </p:nvPr>
        </p:nvSpPr>
        <p:spPr>
          <a:ln/>
        </p:spPr>
        <p:txBody>
          <a:bodyPr/>
          <a:lstStyle>
            <a:lvl1pPr>
              <a:defRPr/>
            </a:lvl1pPr>
          </a:lstStyle>
          <a:p>
            <a:fld id="{AE8D5A76-7422-4761-8890-AEEA5ABDE1A6}" type="slidenum">
              <a:rPr lang="en-US" altLang="en-US"/>
              <a:pPr/>
              <a:t>‹#›</a:t>
            </a:fld>
            <a:endParaRPr lang="en-US" altLang="en-US"/>
          </a:p>
        </p:txBody>
      </p:sp>
    </p:spTree>
    <p:extLst>
      <p:ext uri="{BB962C8B-B14F-4D97-AF65-F5344CB8AC3E}">
        <p14:creationId xmlns:p14="http://schemas.microsoft.com/office/powerpoint/2010/main" val="945632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A4BBB5F-6C3F-4CEE-8A63-D5CA5B5215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87FFE5-6882-41A8-B73C-F831C846A7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DC8E44E-BDDF-4FC1-B99A-80E98BF288F0}"/>
              </a:ext>
            </a:extLst>
          </p:cNvPr>
          <p:cNvSpPr>
            <a:spLocks noGrp="1" noChangeArrowheads="1"/>
          </p:cNvSpPr>
          <p:nvPr>
            <p:ph type="sldNum" sz="quarter" idx="12"/>
          </p:nvPr>
        </p:nvSpPr>
        <p:spPr>
          <a:ln/>
        </p:spPr>
        <p:txBody>
          <a:bodyPr/>
          <a:lstStyle>
            <a:lvl1pPr>
              <a:defRPr/>
            </a:lvl1pPr>
          </a:lstStyle>
          <a:p>
            <a:fld id="{92664449-38C7-4B1E-9770-99B30E900985}" type="slidenum">
              <a:rPr lang="en-US" altLang="en-US"/>
              <a:pPr/>
              <a:t>‹#›</a:t>
            </a:fld>
            <a:endParaRPr lang="en-US" altLang="en-US"/>
          </a:p>
        </p:txBody>
      </p:sp>
    </p:spTree>
    <p:extLst>
      <p:ext uri="{BB962C8B-B14F-4D97-AF65-F5344CB8AC3E}">
        <p14:creationId xmlns:p14="http://schemas.microsoft.com/office/powerpoint/2010/main" val="537413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604CCC6-6CB4-4B09-A4CD-ECC4B2B3084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6FE0BB5-AECC-4132-BD9E-8A493D25C5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F84DB75-F813-4019-A95A-F9CD1A5C3F71}"/>
              </a:ext>
            </a:extLst>
          </p:cNvPr>
          <p:cNvSpPr>
            <a:spLocks noGrp="1" noChangeArrowheads="1"/>
          </p:cNvSpPr>
          <p:nvPr>
            <p:ph type="sldNum" sz="quarter" idx="12"/>
          </p:nvPr>
        </p:nvSpPr>
        <p:spPr>
          <a:ln/>
        </p:spPr>
        <p:txBody>
          <a:bodyPr/>
          <a:lstStyle>
            <a:lvl1pPr>
              <a:defRPr/>
            </a:lvl1pPr>
          </a:lstStyle>
          <a:p>
            <a:fld id="{D14686EC-DD85-450F-AF7B-2ACFB81E7881}" type="slidenum">
              <a:rPr lang="en-US" altLang="en-US"/>
              <a:pPr/>
              <a:t>‹#›</a:t>
            </a:fld>
            <a:endParaRPr lang="en-US" altLang="en-US"/>
          </a:p>
        </p:txBody>
      </p:sp>
    </p:spTree>
    <p:extLst>
      <p:ext uri="{BB962C8B-B14F-4D97-AF65-F5344CB8AC3E}">
        <p14:creationId xmlns:p14="http://schemas.microsoft.com/office/powerpoint/2010/main" val="571336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ECCC8F0-ECBC-48B2-938B-0D8DA38A92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96E5736-5E7B-4C48-AD30-62464D2514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613DDBB-C3E9-4E6F-9DD5-67A9103A6AD1}"/>
              </a:ext>
            </a:extLst>
          </p:cNvPr>
          <p:cNvSpPr>
            <a:spLocks noGrp="1" noChangeArrowheads="1"/>
          </p:cNvSpPr>
          <p:nvPr>
            <p:ph type="sldNum" sz="quarter" idx="12"/>
          </p:nvPr>
        </p:nvSpPr>
        <p:spPr>
          <a:ln/>
        </p:spPr>
        <p:txBody>
          <a:bodyPr/>
          <a:lstStyle>
            <a:lvl1pPr>
              <a:defRPr/>
            </a:lvl1pPr>
          </a:lstStyle>
          <a:p>
            <a:fld id="{AE40D22F-E721-4B02-842F-6F273FB3A10E}" type="slidenum">
              <a:rPr lang="en-US" altLang="en-US"/>
              <a:pPr/>
              <a:t>‹#›</a:t>
            </a:fld>
            <a:endParaRPr lang="en-US" altLang="en-US"/>
          </a:p>
        </p:txBody>
      </p:sp>
    </p:spTree>
    <p:extLst>
      <p:ext uri="{BB962C8B-B14F-4D97-AF65-F5344CB8AC3E}">
        <p14:creationId xmlns:p14="http://schemas.microsoft.com/office/powerpoint/2010/main" val="3940561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423F63-B1B7-4C9C-83E1-AE099CE4F84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7300F27-FB76-42AA-8D50-89BD32F79B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A32EDD2-2CB0-43D8-BF4B-7442222CE685}"/>
              </a:ext>
            </a:extLst>
          </p:cNvPr>
          <p:cNvSpPr>
            <a:spLocks noGrp="1" noChangeArrowheads="1"/>
          </p:cNvSpPr>
          <p:nvPr>
            <p:ph type="sldNum" sz="quarter" idx="12"/>
          </p:nvPr>
        </p:nvSpPr>
        <p:spPr>
          <a:ln/>
        </p:spPr>
        <p:txBody>
          <a:bodyPr/>
          <a:lstStyle>
            <a:lvl1pPr>
              <a:defRPr/>
            </a:lvl1pPr>
          </a:lstStyle>
          <a:p>
            <a:fld id="{A97B27DF-A4BE-4E3B-AC3B-39268DC36220}" type="slidenum">
              <a:rPr lang="en-US" altLang="en-US"/>
              <a:pPr/>
              <a:t>‹#›</a:t>
            </a:fld>
            <a:endParaRPr lang="en-US" altLang="en-US"/>
          </a:p>
        </p:txBody>
      </p:sp>
    </p:spTree>
    <p:extLst>
      <p:ext uri="{BB962C8B-B14F-4D97-AF65-F5344CB8AC3E}">
        <p14:creationId xmlns:p14="http://schemas.microsoft.com/office/powerpoint/2010/main" val="418590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E89E4D-6D21-4BCE-80D5-8CDEA67DF1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313749B-F41C-4154-9FBC-C9CE0646B9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89CEF7C-BFE1-477E-A449-0EB6835CB04C}"/>
              </a:ext>
            </a:extLst>
          </p:cNvPr>
          <p:cNvSpPr>
            <a:spLocks noGrp="1" noChangeArrowheads="1"/>
          </p:cNvSpPr>
          <p:nvPr>
            <p:ph type="sldNum" sz="quarter" idx="12"/>
          </p:nvPr>
        </p:nvSpPr>
        <p:spPr>
          <a:ln/>
        </p:spPr>
        <p:txBody>
          <a:bodyPr/>
          <a:lstStyle>
            <a:lvl1pPr>
              <a:defRPr/>
            </a:lvl1pPr>
          </a:lstStyle>
          <a:p>
            <a:fld id="{EF06FA6A-5BFA-4D0C-85D8-FFCC03023A5A}" type="slidenum">
              <a:rPr lang="en-US" altLang="en-US"/>
              <a:pPr/>
              <a:t>‹#›</a:t>
            </a:fld>
            <a:endParaRPr lang="en-US" altLang="en-US"/>
          </a:p>
        </p:txBody>
      </p:sp>
    </p:spTree>
    <p:extLst>
      <p:ext uri="{BB962C8B-B14F-4D97-AF65-F5344CB8AC3E}">
        <p14:creationId xmlns:p14="http://schemas.microsoft.com/office/powerpoint/2010/main" val="2118846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828356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00BD130-1321-48EB-953F-F789FAB143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051ADFD-DD61-46CE-8C07-F23650991C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53CB7D0-66B8-4514-84CF-FF840ADF72D8}"/>
              </a:ext>
            </a:extLst>
          </p:cNvPr>
          <p:cNvSpPr>
            <a:spLocks noGrp="1" noChangeArrowheads="1"/>
          </p:cNvSpPr>
          <p:nvPr>
            <p:ph type="sldNum" sz="quarter" idx="12"/>
          </p:nvPr>
        </p:nvSpPr>
        <p:spPr>
          <a:ln/>
        </p:spPr>
        <p:txBody>
          <a:bodyPr/>
          <a:lstStyle>
            <a:lvl1pPr>
              <a:defRPr/>
            </a:lvl1pPr>
          </a:lstStyle>
          <a:p>
            <a:fld id="{A5B00D4C-1A29-468F-96D0-76E19A3BDCBB}" type="slidenum">
              <a:rPr lang="en-US" altLang="en-US"/>
              <a:pPr/>
              <a:t>‹#›</a:t>
            </a:fld>
            <a:endParaRPr lang="en-US" altLang="en-US"/>
          </a:p>
        </p:txBody>
      </p:sp>
    </p:spTree>
    <p:extLst>
      <p:ext uri="{BB962C8B-B14F-4D97-AF65-F5344CB8AC3E}">
        <p14:creationId xmlns:p14="http://schemas.microsoft.com/office/powerpoint/2010/main" val="2226751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79A5F7-62B6-4A96-9EBE-BCBCCD5A9C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99132A-D113-4544-8C71-8AF0BC4114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A7B9C0-FB63-4A4A-9285-883964BB73A7}"/>
              </a:ext>
            </a:extLst>
          </p:cNvPr>
          <p:cNvSpPr>
            <a:spLocks noGrp="1" noChangeArrowheads="1"/>
          </p:cNvSpPr>
          <p:nvPr>
            <p:ph type="sldNum" sz="quarter" idx="12"/>
          </p:nvPr>
        </p:nvSpPr>
        <p:spPr>
          <a:ln/>
        </p:spPr>
        <p:txBody>
          <a:bodyPr/>
          <a:lstStyle>
            <a:lvl1pPr>
              <a:defRPr/>
            </a:lvl1pPr>
          </a:lstStyle>
          <a:p>
            <a:fld id="{45CCBF48-4448-4124-B841-EC5AA5E0B8EE}" type="slidenum">
              <a:rPr lang="en-US" altLang="en-US"/>
              <a:pPr/>
              <a:t>‹#›</a:t>
            </a:fld>
            <a:endParaRPr lang="en-US" altLang="en-US"/>
          </a:p>
        </p:txBody>
      </p:sp>
    </p:spTree>
    <p:extLst>
      <p:ext uri="{BB962C8B-B14F-4D97-AF65-F5344CB8AC3E}">
        <p14:creationId xmlns:p14="http://schemas.microsoft.com/office/powerpoint/2010/main" val="2048996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BB64342-37F6-43CC-8745-D51493B5CA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041419-E884-4A13-842E-8F9A1423E9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C4B974-AC04-42F8-979E-12D52BF96512}"/>
              </a:ext>
            </a:extLst>
          </p:cNvPr>
          <p:cNvSpPr>
            <a:spLocks noGrp="1" noChangeArrowheads="1"/>
          </p:cNvSpPr>
          <p:nvPr>
            <p:ph type="sldNum" sz="quarter" idx="12"/>
          </p:nvPr>
        </p:nvSpPr>
        <p:spPr>
          <a:ln/>
        </p:spPr>
        <p:txBody>
          <a:bodyPr/>
          <a:lstStyle>
            <a:lvl1pPr>
              <a:defRPr/>
            </a:lvl1pPr>
          </a:lstStyle>
          <a:p>
            <a:fld id="{483D5653-3600-417A-AB38-277073966984}" type="slidenum">
              <a:rPr lang="en-US" altLang="en-US"/>
              <a:pPr/>
              <a:t>‹#›</a:t>
            </a:fld>
            <a:endParaRPr lang="en-US" altLang="en-US"/>
          </a:p>
        </p:txBody>
      </p:sp>
    </p:spTree>
    <p:extLst>
      <p:ext uri="{BB962C8B-B14F-4D97-AF65-F5344CB8AC3E}">
        <p14:creationId xmlns:p14="http://schemas.microsoft.com/office/powerpoint/2010/main" val="397093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9195340-F678-494E-AC06-9AB059A2EC4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CAA850-979F-4FD3-8823-498F5EF839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4EE0F31-2BF7-4E5C-8B0D-DE121FE980A1}"/>
              </a:ext>
            </a:extLst>
          </p:cNvPr>
          <p:cNvSpPr>
            <a:spLocks noGrp="1" noChangeArrowheads="1"/>
          </p:cNvSpPr>
          <p:nvPr>
            <p:ph type="sldNum" sz="quarter" idx="12"/>
          </p:nvPr>
        </p:nvSpPr>
        <p:spPr>
          <a:ln/>
        </p:spPr>
        <p:txBody>
          <a:bodyPr/>
          <a:lstStyle>
            <a:lvl1pPr>
              <a:defRPr/>
            </a:lvl1pPr>
          </a:lstStyle>
          <a:p>
            <a:fld id="{FE1491C1-4A89-4FCE-9EF8-2A5741A687EA}" type="slidenum">
              <a:rPr lang="en-US" altLang="en-US"/>
              <a:pPr/>
              <a:t>‹#›</a:t>
            </a:fld>
            <a:endParaRPr lang="en-US" altLang="en-US"/>
          </a:p>
        </p:txBody>
      </p:sp>
    </p:spTree>
    <p:extLst>
      <p:ext uri="{BB962C8B-B14F-4D97-AF65-F5344CB8AC3E}">
        <p14:creationId xmlns:p14="http://schemas.microsoft.com/office/powerpoint/2010/main" val="2851175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05C5CF-0152-4F67-A9D7-3926E862D6E6}"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169519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05C5CF-0152-4F67-A9D7-3926E862D6E6}" type="datetimeFigureOut">
              <a:rPr lang="en-US" smtClean="0"/>
              <a:t>4/20/2022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26050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05C5CF-0152-4F67-A9D7-3926E862D6E6}" type="datetimeFigureOut">
              <a:rPr lang="en-US" smtClean="0"/>
              <a:t>4/20/2022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830083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05C5CF-0152-4F67-A9D7-3926E862D6E6}" type="datetimeFigureOut">
              <a:rPr lang="en-US" smtClean="0"/>
              <a:t>4/20/2022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272317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5C5CF-0152-4F67-A9D7-3926E862D6E6}" type="datetimeFigureOut">
              <a:rPr lang="en-US" smtClean="0"/>
              <a:t>4/20/2022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637190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4/20/2022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885110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4/20/2022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84453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5C5CF-0152-4F67-A9D7-3926E862D6E6}" type="datetimeFigureOut">
              <a:rPr lang="en-US" smtClean="0"/>
              <a:t>4/20/2022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4949B-05E9-43E4-A9B6-E9231BC04EB0}" type="slidenum">
              <a:rPr lang="en-US" smtClean="0"/>
              <a:t>‹#›</a:t>
            </a:fld>
            <a:endParaRPr lang="en-US"/>
          </a:p>
        </p:txBody>
      </p:sp>
    </p:spTree>
    <p:extLst>
      <p:ext uri="{BB962C8B-B14F-4D97-AF65-F5344CB8AC3E}">
        <p14:creationId xmlns:p14="http://schemas.microsoft.com/office/powerpoint/2010/main" val="2002295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B5AEBE7-2F50-4AAB-B106-86681151BAB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4E4025E-1C6D-4BA5-8E0B-A193470B20B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349AAE8-1A94-4F50-9AA0-201C36193D5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1A0D6918-6CA0-46D7-AE1D-5D44AE9F5A3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56758DC1-9430-401D-A01A-236BFB42EC8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6EC81A8-C919-409B-8A17-3FC330EE2FED}" type="slidenum">
              <a:rPr lang="en-US" altLang="en-US"/>
              <a:pPr/>
              <a:t>‹#›</a:t>
            </a:fld>
            <a:endParaRPr lang="en-US" altLang="en-US"/>
          </a:p>
        </p:txBody>
      </p:sp>
    </p:spTree>
    <p:extLst>
      <p:ext uri="{BB962C8B-B14F-4D97-AF65-F5344CB8AC3E}">
        <p14:creationId xmlns:p14="http://schemas.microsoft.com/office/powerpoint/2010/main" val="3084567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customXml" Target="../ink/ink2.xml"/><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customXml" Target="../ink/ink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google.com/url?sa=t&amp;rct=j&amp;q=&amp;esrc=s&amp;source=web&amp;cd=&amp;cad=rja&amp;uact=8&amp;ved=2ahUKEwjKwrT8gKX3AhXZkYkEHZW0ATQQFnoECAUQAQ&amp;url=https%3A%2F%2Frapidrefresh.noaa.gov%2Fhrrr%2F&amp;usg=AOvVaw0-dSQcF9-6Z17-sU6l_oKR"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4C55F8-E255-433B-B5DF-AEC293481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48583"/>
          </a:xfrm>
          <a:prstGeom prst="rect">
            <a:avLst/>
          </a:prstGeom>
        </p:spPr>
      </p:pic>
      <p:sp>
        <p:nvSpPr>
          <p:cNvPr id="2" name="Title 1">
            <a:extLst>
              <a:ext uri="{FF2B5EF4-FFF2-40B4-BE49-F238E27FC236}">
                <a16:creationId xmlns:a16="http://schemas.microsoft.com/office/drawing/2014/main" id="{C64C0913-BEBF-40E6-B5A4-403D26B848BE}"/>
              </a:ext>
            </a:extLst>
          </p:cNvPr>
          <p:cNvSpPr>
            <a:spLocks noGrp="1"/>
          </p:cNvSpPr>
          <p:nvPr>
            <p:ph type="ctrTitle"/>
          </p:nvPr>
        </p:nvSpPr>
        <p:spPr>
          <a:xfrm>
            <a:off x="771525" y="850846"/>
            <a:ext cx="7772400" cy="1498707"/>
          </a:xfrm>
        </p:spPr>
        <p:txBody>
          <a:bodyPr/>
          <a:lstStyle/>
          <a:p>
            <a:r>
              <a:rPr lang="en-US" dirty="0">
                <a:solidFill>
                  <a:srgbClr val="FFFF00"/>
                </a:solidFill>
              </a:rPr>
              <a:t>Weather for Sailors</a:t>
            </a:r>
          </a:p>
        </p:txBody>
      </p:sp>
      <p:sp>
        <p:nvSpPr>
          <p:cNvPr id="3" name="Subtitle 2">
            <a:extLst>
              <a:ext uri="{FF2B5EF4-FFF2-40B4-BE49-F238E27FC236}">
                <a16:creationId xmlns:a16="http://schemas.microsoft.com/office/drawing/2014/main" id="{CEE475CB-7086-4FAD-8314-D05CEA8CAA9F}"/>
              </a:ext>
            </a:extLst>
          </p:cNvPr>
          <p:cNvSpPr>
            <a:spLocks noGrp="1"/>
          </p:cNvSpPr>
          <p:nvPr>
            <p:ph type="subTitle" idx="1"/>
          </p:nvPr>
        </p:nvSpPr>
        <p:spPr>
          <a:xfrm>
            <a:off x="1228725" y="3116263"/>
            <a:ext cx="6858000" cy="1655762"/>
          </a:xfrm>
        </p:spPr>
        <p:txBody>
          <a:bodyPr/>
          <a:lstStyle/>
          <a:p>
            <a:pPr algn="r"/>
            <a:r>
              <a:rPr lang="en-US" dirty="0">
                <a:solidFill>
                  <a:srgbClr val="FFFF00"/>
                </a:solidFill>
              </a:rPr>
              <a:t>Kerry Emanuel</a:t>
            </a:r>
          </a:p>
          <a:p>
            <a:pPr algn="r"/>
            <a:r>
              <a:rPr lang="en-US" dirty="0">
                <a:solidFill>
                  <a:srgbClr val="FFFF00"/>
                </a:solidFill>
              </a:rPr>
              <a:t>Atmospheric Science</a:t>
            </a:r>
          </a:p>
          <a:p>
            <a:pPr algn="r"/>
            <a:r>
              <a:rPr lang="en-US" dirty="0">
                <a:solidFill>
                  <a:srgbClr val="FFFF00"/>
                </a:solidFill>
              </a:rPr>
              <a:t>MIT</a:t>
            </a:r>
          </a:p>
        </p:txBody>
      </p:sp>
    </p:spTree>
    <p:extLst>
      <p:ext uri="{BB962C8B-B14F-4D97-AF65-F5344CB8AC3E}">
        <p14:creationId xmlns:p14="http://schemas.microsoft.com/office/powerpoint/2010/main" val="2544864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5F403-4B23-40A7-9ABE-F3FC4BC1F962}"/>
              </a:ext>
            </a:extLst>
          </p:cNvPr>
          <p:cNvSpPr>
            <a:spLocks noGrp="1"/>
          </p:cNvSpPr>
          <p:nvPr>
            <p:ph type="title"/>
          </p:nvPr>
        </p:nvSpPr>
        <p:spPr/>
        <p:txBody>
          <a:bodyPr/>
          <a:lstStyle/>
          <a:p>
            <a:pPr algn="ctr"/>
            <a:r>
              <a:rPr lang="en-US" dirty="0"/>
              <a:t>Ensemble  Forecasting:</a:t>
            </a:r>
            <a:br>
              <a:rPr lang="en-US" dirty="0"/>
            </a:br>
            <a:r>
              <a:rPr lang="en-US" dirty="0"/>
              <a:t>The general idea</a:t>
            </a:r>
          </a:p>
        </p:txBody>
      </p:sp>
      <p:sp>
        <p:nvSpPr>
          <p:cNvPr id="3" name="Content Placeholder 2">
            <a:extLst>
              <a:ext uri="{FF2B5EF4-FFF2-40B4-BE49-F238E27FC236}">
                <a16:creationId xmlns:a16="http://schemas.microsoft.com/office/drawing/2014/main" id="{210D4E5D-83CF-46D3-84E8-859A0BAEB4C8}"/>
              </a:ext>
            </a:extLst>
          </p:cNvPr>
          <p:cNvSpPr>
            <a:spLocks noGrp="1"/>
          </p:cNvSpPr>
          <p:nvPr>
            <p:ph idx="1"/>
          </p:nvPr>
        </p:nvSpPr>
        <p:spPr/>
        <p:txBody>
          <a:bodyPr/>
          <a:lstStyle/>
          <a:p>
            <a:r>
              <a:rPr lang="en-US" dirty="0"/>
              <a:t> It has been traditional to use all available 	computer power to generate a single, “best 	shot”, very high resolution forecast</a:t>
            </a:r>
          </a:p>
          <a:p>
            <a:r>
              <a:rPr lang="en-US" dirty="0"/>
              <a:t> Instead, generate many lower-resolution 	forecasts starting from very slightly 	different initial states</a:t>
            </a:r>
          </a:p>
          <a:p>
            <a:r>
              <a:rPr lang="en-US" dirty="0"/>
              <a:t> An army of butterflies </a:t>
            </a:r>
          </a:p>
        </p:txBody>
      </p:sp>
    </p:spTree>
    <p:extLst>
      <p:ext uri="{BB962C8B-B14F-4D97-AF65-F5344CB8AC3E}">
        <p14:creationId xmlns:p14="http://schemas.microsoft.com/office/powerpoint/2010/main" val="91281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13CE2-393D-4CCF-9902-8F3698102C5A}"/>
              </a:ext>
            </a:extLst>
          </p:cNvPr>
          <p:cNvSpPr>
            <a:spLocks noGrp="1"/>
          </p:cNvSpPr>
          <p:nvPr>
            <p:ph type="title"/>
          </p:nvPr>
        </p:nvSpPr>
        <p:spPr/>
        <p:txBody>
          <a:bodyPr>
            <a:normAutofit/>
          </a:bodyPr>
          <a:lstStyle/>
          <a:p>
            <a:pPr algn="ctr"/>
            <a:r>
              <a:rPr lang="en-US" sz="3600" dirty="0"/>
              <a:t>Example:  A “Re-Forecast” of  an Historical Storm: </a:t>
            </a:r>
          </a:p>
        </p:txBody>
      </p:sp>
      <p:sp>
        <p:nvSpPr>
          <p:cNvPr id="3" name="Content Placeholder 2">
            <a:extLst>
              <a:ext uri="{FF2B5EF4-FFF2-40B4-BE49-F238E27FC236}">
                <a16:creationId xmlns:a16="http://schemas.microsoft.com/office/drawing/2014/main" id="{B0F6BE9C-8CA5-464C-BB9F-31DC1F4A991F}"/>
              </a:ext>
            </a:extLst>
          </p:cNvPr>
          <p:cNvSpPr>
            <a:spLocks noGrp="1"/>
          </p:cNvSpPr>
          <p:nvPr>
            <p:ph idx="1"/>
          </p:nvPr>
        </p:nvSpPr>
        <p:spPr>
          <a:xfrm>
            <a:off x="628650" y="2006600"/>
            <a:ext cx="7886700" cy="4351338"/>
          </a:xfrm>
        </p:spPr>
        <p:txBody>
          <a:bodyPr/>
          <a:lstStyle/>
          <a:p>
            <a:r>
              <a:rPr lang="en-US" dirty="0"/>
              <a:t> </a:t>
            </a:r>
            <a:r>
              <a:rPr lang="en-US" b="1" i="0" dirty="0">
                <a:solidFill>
                  <a:srgbClr val="333333"/>
                </a:solidFill>
                <a:effectLst/>
                <a:latin typeface="Source Sans Pro" panose="020B0604020202020204" pitchFamily="34" charset="0"/>
              </a:rPr>
              <a:t>The devastating North Sea flood of 1953 	caused catastrophic damage and loss of 	life in Scotland, England, Belgium and The 	Netherlands and became one of the worst 	peacetime disasters of the 20th century. 	307 people died in England, 19 died in 	Scotland, 28 died in Belgium, 1,836 died in 	the Netherlands and a further 361 people 	died at sea.</a:t>
            </a:r>
          </a:p>
          <a:p>
            <a:pPr marL="0" indent="0">
              <a:buNone/>
            </a:pPr>
            <a:endParaRPr lang="en-US" dirty="0"/>
          </a:p>
        </p:txBody>
      </p:sp>
    </p:spTree>
    <p:extLst>
      <p:ext uri="{BB962C8B-B14F-4D97-AF65-F5344CB8AC3E}">
        <p14:creationId xmlns:p14="http://schemas.microsoft.com/office/powerpoint/2010/main" val="1767422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4ED521-B32C-4E3F-A074-21D1B1C8E14C}"/>
              </a:ext>
            </a:extLst>
          </p:cNvPr>
          <p:cNvPicPr>
            <a:picLocks noChangeAspect="1"/>
          </p:cNvPicPr>
          <p:nvPr/>
        </p:nvPicPr>
        <p:blipFill>
          <a:blip r:embed="rId2"/>
          <a:stretch>
            <a:fillRect/>
          </a:stretch>
        </p:blipFill>
        <p:spPr>
          <a:xfrm>
            <a:off x="0" y="205232"/>
            <a:ext cx="9144000" cy="3169920"/>
          </a:xfrm>
          <a:prstGeom prst="rect">
            <a:avLst/>
          </a:prstGeom>
        </p:spPr>
      </p:pic>
      <p:pic>
        <p:nvPicPr>
          <p:cNvPr id="5" name="Picture 4">
            <a:extLst>
              <a:ext uri="{FF2B5EF4-FFF2-40B4-BE49-F238E27FC236}">
                <a16:creationId xmlns:a16="http://schemas.microsoft.com/office/drawing/2014/main" id="{0C715B22-FECE-4AE7-9216-8502359C16AD}"/>
              </a:ext>
            </a:extLst>
          </p:cNvPr>
          <p:cNvPicPr>
            <a:picLocks noChangeAspect="1"/>
          </p:cNvPicPr>
          <p:nvPr/>
        </p:nvPicPr>
        <p:blipFill>
          <a:blip r:embed="rId3"/>
          <a:stretch>
            <a:fillRect/>
          </a:stretch>
        </p:blipFill>
        <p:spPr>
          <a:xfrm>
            <a:off x="1228725" y="3608832"/>
            <a:ext cx="4076700" cy="3043936"/>
          </a:xfrm>
          <a:prstGeom prst="rect">
            <a:avLst/>
          </a:prstGeom>
        </p:spPr>
      </p:pic>
      <p:sp>
        <p:nvSpPr>
          <p:cNvPr id="6" name="TextBox 5">
            <a:extLst>
              <a:ext uri="{FF2B5EF4-FFF2-40B4-BE49-F238E27FC236}">
                <a16:creationId xmlns:a16="http://schemas.microsoft.com/office/drawing/2014/main" id="{7DF7FF97-4FBF-4ED9-82AA-0DA07A48D6D2}"/>
              </a:ext>
            </a:extLst>
          </p:cNvPr>
          <p:cNvSpPr txBox="1"/>
          <p:nvPr/>
        </p:nvSpPr>
        <p:spPr>
          <a:xfrm>
            <a:off x="5505450" y="4946134"/>
            <a:ext cx="3200400" cy="369332"/>
          </a:xfrm>
          <a:prstGeom prst="rect">
            <a:avLst/>
          </a:prstGeom>
          <a:noFill/>
        </p:spPr>
        <p:txBody>
          <a:bodyPr wrap="square" rtlCol="0">
            <a:spAutoFit/>
          </a:bodyPr>
          <a:lstStyle/>
          <a:p>
            <a:r>
              <a:rPr lang="en-US" dirty="0"/>
              <a:t>Loss of the MV Princess Victoria</a:t>
            </a:r>
          </a:p>
        </p:txBody>
      </p:sp>
    </p:spTree>
    <p:extLst>
      <p:ext uri="{BB962C8B-B14F-4D97-AF65-F5344CB8AC3E}">
        <p14:creationId xmlns:p14="http://schemas.microsoft.com/office/powerpoint/2010/main" val="619362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939CF2-B26F-4389-8766-E4B789D942C5}"/>
              </a:ext>
            </a:extLst>
          </p:cNvPr>
          <p:cNvPicPr>
            <a:picLocks noChangeAspect="1"/>
          </p:cNvPicPr>
          <p:nvPr/>
        </p:nvPicPr>
        <p:blipFill>
          <a:blip r:embed="rId2"/>
          <a:stretch>
            <a:fillRect/>
          </a:stretch>
        </p:blipFill>
        <p:spPr>
          <a:xfrm>
            <a:off x="3543300" y="190500"/>
            <a:ext cx="1581150" cy="1504950"/>
          </a:xfrm>
          <a:prstGeom prst="rect">
            <a:avLst/>
          </a:prstGeom>
        </p:spPr>
      </p:pic>
      <p:sp>
        <p:nvSpPr>
          <p:cNvPr id="4" name="TextBox 3">
            <a:extLst>
              <a:ext uri="{FF2B5EF4-FFF2-40B4-BE49-F238E27FC236}">
                <a16:creationId xmlns:a16="http://schemas.microsoft.com/office/drawing/2014/main" id="{D802F4B3-CF91-4C3A-BC43-E8DA3085E2A9}"/>
              </a:ext>
            </a:extLst>
          </p:cNvPr>
          <p:cNvSpPr txBox="1"/>
          <p:nvPr/>
        </p:nvSpPr>
        <p:spPr>
          <a:xfrm>
            <a:off x="5543550" y="619809"/>
            <a:ext cx="3238500" cy="646331"/>
          </a:xfrm>
          <a:prstGeom prst="rect">
            <a:avLst/>
          </a:prstGeom>
          <a:noFill/>
        </p:spPr>
        <p:txBody>
          <a:bodyPr wrap="square" rtlCol="0">
            <a:spAutoFit/>
          </a:bodyPr>
          <a:lstStyle/>
          <a:p>
            <a:pPr algn="ctr"/>
            <a:r>
              <a:rPr lang="en-US" i="1" dirty="0">
                <a:latin typeface="StempelGaramond-Italic"/>
              </a:rPr>
              <a:t>M</a:t>
            </a:r>
            <a:r>
              <a:rPr lang="en-US" sz="1800" b="0" i="1" u="none" strike="noStrike" baseline="0" dirty="0">
                <a:latin typeface="StempelGaramond-Italic"/>
              </a:rPr>
              <a:t>ean sea level pressure analysis  at 00 UTC on 1 February 1953</a:t>
            </a:r>
            <a:endParaRPr lang="en-US" dirty="0"/>
          </a:p>
        </p:txBody>
      </p:sp>
      <p:pic>
        <p:nvPicPr>
          <p:cNvPr id="8" name="Picture 7">
            <a:extLst>
              <a:ext uri="{FF2B5EF4-FFF2-40B4-BE49-F238E27FC236}">
                <a16:creationId xmlns:a16="http://schemas.microsoft.com/office/drawing/2014/main" id="{1BB651C6-B425-4301-8012-E26695B85205}"/>
              </a:ext>
            </a:extLst>
          </p:cNvPr>
          <p:cNvPicPr>
            <a:picLocks noChangeAspect="1"/>
          </p:cNvPicPr>
          <p:nvPr/>
        </p:nvPicPr>
        <p:blipFill rotWithShape="1">
          <a:blip r:embed="rId3"/>
          <a:srcRect b="20677"/>
          <a:stretch/>
        </p:blipFill>
        <p:spPr>
          <a:xfrm>
            <a:off x="0" y="1936572"/>
            <a:ext cx="9144000" cy="4921428"/>
          </a:xfrm>
          <a:prstGeom prst="rect">
            <a:avLst/>
          </a:prstGeom>
        </p:spPr>
      </p:pic>
      <p:sp>
        <p:nvSpPr>
          <p:cNvPr id="9" name="TextBox 8">
            <a:extLst>
              <a:ext uri="{FF2B5EF4-FFF2-40B4-BE49-F238E27FC236}">
                <a16:creationId xmlns:a16="http://schemas.microsoft.com/office/drawing/2014/main" id="{23AED882-1098-4CDD-93DC-BB7D82C02E96}"/>
              </a:ext>
            </a:extLst>
          </p:cNvPr>
          <p:cNvSpPr txBox="1"/>
          <p:nvPr/>
        </p:nvSpPr>
        <p:spPr>
          <a:xfrm>
            <a:off x="361950" y="593547"/>
            <a:ext cx="2495550" cy="923330"/>
          </a:xfrm>
          <a:prstGeom prst="rect">
            <a:avLst/>
          </a:prstGeom>
          <a:noFill/>
        </p:spPr>
        <p:txBody>
          <a:bodyPr wrap="square" rtlCol="0">
            <a:spAutoFit/>
          </a:bodyPr>
          <a:lstStyle/>
          <a:p>
            <a:pPr algn="ctr"/>
            <a:r>
              <a:rPr lang="en-US" dirty="0"/>
              <a:t>84-hour forecasts:</a:t>
            </a:r>
          </a:p>
          <a:p>
            <a:pPr algn="ctr"/>
            <a:r>
              <a:rPr lang="en-US" dirty="0"/>
              <a:t>28 out of 50 ensemble members</a:t>
            </a:r>
          </a:p>
        </p:txBody>
      </p:sp>
      <p:cxnSp>
        <p:nvCxnSpPr>
          <p:cNvPr id="11" name="Straight Arrow Connector 10">
            <a:extLst>
              <a:ext uri="{FF2B5EF4-FFF2-40B4-BE49-F238E27FC236}">
                <a16:creationId xmlns:a16="http://schemas.microsoft.com/office/drawing/2014/main" id="{29C0C0B1-F0DF-4E76-9843-7B9D71892788}"/>
              </a:ext>
            </a:extLst>
          </p:cNvPr>
          <p:cNvCxnSpPr/>
          <p:nvPr/>
        </p:nvCxnSpPr>
        <p:spPr>
          <a:xfrm>
            <a:off x="2371725" y="1390650"/>
            <a:ext cx="276225" cy="545922"/>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7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A379F0-EC26-432C-858E-EE36BA4A58D1}"/>
              </a:ext>
            </a:extLst>
          </p:cNvPr>
          <p:cNvPicPr>
            <a:picLocks noChangeAspect="1"/>
          </p:cNvPicPr>
          <p:nvPr/>
        </p:nvPicPr>
        <p:blipFill>
          <a:blip r:embed="rId2"/>
          <a:stretch>
            <a:fillRect/>
          </a:stretch>
        </p:blipFill>
        <p:spPr>
          <a:xfrm>
            <a:off x="240393" y="0"/>
            <a:ext cx="8663214"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F3AEF55D-547E-4C3F-B3F4-45C263CFB34C}"/>
                  </a:ext>
                </a:extLst>
              </p14:cNvPr>
              <p14:cNvContentPartPr/>
              <p14:nvPr/>
            </p14:nvContentPartPr>
            <p14:xfrm>
              <a:off x="7725185" y="3527705"/>
              <a:ext cx="457200" cy="47880"/>
            </p14:xfrm>
          </p:contentPart>
        </mc:Choice>
        <mc:Fallback>
          <p:pic>
            <p:nvPicPr>
              <p:cNvPr id="6" name="Ink 5">
                <a:extLst>
                  <a:ext uri="{FF2B5EF4-FFF2-40B4-BE49-F238E27FC236}">
                    <a16:creationId xmlns:a16="http://schemas.microsoft.com/office/drawing/2014/main" id="{F3AEF55D-547E-4C3F-B3F4-45C263CFB34C}"/>
                  </a:ext>
                </a:extLst>
              </p:cNvPr>
              <p:cNvPicPr/>
              <p:nvPr/>
            </p:nvPicPr>
            <p:blipFill>
              <a:blip r:embed="rId4"/>
              <a:stretch>
                <a:fillRect/>
              </a:stretch>
            </p:blipFill>
            <p:spPr>
              <a:xfrm>
                <a:off x="7671185" y="3420065"/>
                <a:ext cx="564840" cy="2635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D286F4CB-B0E2-4380-A411-32D0FAE1E57B}"/>
                  </a:ext>
                </a:extLst>
              </p14:cNvPr>
              <p14:cNvContentPartPr/>
              <p14:nvPr/>
            </p14:nvContentPartPr>
            <p14:xfrm>
              <a:off x="3692465" y="3551465"/>
              <a:ext cx="421560" cy="12240"/>
            </p14:xfrm>
          </p:contentPart>
        </mc:Choice>
        <mc:Fallback>
          <p:pic>
            <p:nvPicPr>
              <p:cNvPr id="7" name="Ink 6">
                <a:extLst>
                  <a:ext uri="{FF2B5EF4-FFF2-40B4-BE49-F238E27FC236}">
                    <a16:creationId xmlns:a16="http://schemas.microsoft.com/office/drawing/2014/main" id="{D286F4CB-B0E2-4380-A411-32D0FAE1E57B}"/>
                  </a:ext>
                </a:extLst>
              </p:cNvPr>
              <p:cNvPicPr/>
              <p:nvPr/>
            </p:nvPicPr>
            <p:blipFill>
              <a:blip r:embed="rId6"/>
              <a:stretch>
                <a:fillRect/>
              </a:stretch>
            </p:blipFill>
            <p:spPr>
              <a:xfrm>
                <a:off x="3638825" y="3443465"/>
                <a:ext cx="529200" cy="2278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8" name="Ink 7">
                <a:extLst>
                  <a:ext uri="{FF2B5EF4-FFF2-40B4-BE49-F238E27FC236}">
                    <a16:creationId xmlns:a16="http://schemas.microsoft.com/office/drawing/2014/main" id="{09602FB4-CEAB-466B-9369-63CA08C43B06}"/>
                  </a:ext>
                </a:extLst>
              </p14:cNvPr>
              <p14:cNvContentPartPr/>
              <p14:nvPr/>
            </p14:nvContentPartPr>
            <p14:xfrm>
              <a:off x="3703985" y="154145"/>
              <a:ext cx="295200" cy="23040"/>
            </p14:xfrm>
          </p:contentPart>
        </mc:Choice>
        <mc:Fallback>
          <p:pic>
            <p:nvPicPr>
              <p:cNvPr id="8" name="Ink 7">
                <a:extLst>
                  <a:ext uri="{FF2B5EF4-FFF2-40B4-BE49-F238E27FC236}">
                    <a16:creationId xmlns:a16="http://schemas.microsoft.com/office/drawing/2014/main" id="{09602FB4-CEAB-466B-9369-63CA08C43B06}"/>
                  </a:ext>
                </a:extLst>
              </p:cNvPr>
              <p:cNvPicPr/>
              <p:nvPr/>
            </p:nvPicPr>
            <p:blipFill>
              <a:blip r:embed="rId8"/>
              <a:stretch>
                <a:fillRect/>
              </a:stretch>
            </p:blipFill>
            <p:spPr>
              <a:xfrm>
                <a:off x="3650345" y="46145"/>
                <a:ext cx="402840" cy="2386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9" name="Ink 8">
                <a:extLst>
                  <a:ext uri="{FF2B5EF4-FFF2-40B4-BE49-F238E27FC236}">
                    <a16:creationId xmlns:a16="http://schemas.microsoft.com/office/drawing/2014/main" id="{AE55EC15-AFBB-49A2-AD71-1ED2ABA5F519}"/>
                  </a:ext>
                </a:extLst>
              </p14:cNvPr>
              <p14:cNvContentPartPr/>
              <p14:nvPr/>
            </p14:nvContentPartPr>
            <p14:xfrm>
              <a:off x="7854065" y="116705"/>
              <a:ext cx="350640" cy="37440"/>
            </p14:xfrm>
          </p:contentPart>
        </mc:Choice>
        <mc:Fallback>
          <p:pic>
            <p:nvPicPr>
              <p:cNvPr id="9" name="Ink 8">
                <a:extLst>
                  <a:ext uri="{FF2B5EF4-FFF2-40B4-BE49-F238E27FC236}">
                    <a16:creationId xmlns:a16="http://schemas.microsoft.com/office/drawing/2014/main" id="{AE55EC15-AFBB-49A2-AD71-1ED2ABA5F519}"/>
                  </a:ext>
                </a:extLst>
              </p:cNvPr>
              <p:cNvPicPr/>
              <p:nvPr/>
            </p:nvPicPr>
            <p:blipFill>
              <a:blip r:embed="rId10"/>
              <a:stretch>
                <a:fillRect/>
              </a:stretch>
            </p:blipFill>
            <p:spPr>
              <a:xfrm>
                <a:off x="7800065" y="8705"/>
                <a:ext cx="458280" cy="253080"/>
              </a:xfrm>
              <a:prstGeom prst="rect">
                <a:avLst/>
              </a:prstGeom>
            </p:spPr>
          </p:pic>
        </mc:Fallback>
      </mc:AlternateContent>
    </p:spTree>
    <p:extLst>
      <p:ext uri="{BB962C8B-B14F-4D97-AF65-F5344CB8AC3E}">
        <p14:creationId xmlns:p14="http://schemas.microsoft.com/office/powerpoint/2010/main" val="1264020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71E49-464B-48DF-8C81-4768E7191F31}"/>
              </a:ext>
            </a:extLst>
          </p:cNvPr>
          <p:cNvSpPr>
            <a:spLocks noGrp="1"/>
          </p:cNvSpPr>
          <p:nvPr>
            <p:ph type="title"/>
          </p:nvPr>
        </p:nvSpPr>
        <p:spPr/>
        <p:txBody>
          <a:bodyPr>
            <a:noAutofit/>
          </a:bodyPr>
          <a:lstStyle/>
          <a:p>
            <a:r>
              <a:rPr lang="en-US" sz="3200" dirty="0"/>
              <a:t>Two infamous offshore races that almost certainly would have been cancelled had forecast ensembles been available at the time:</a:t>
            </a:r>
          </a:p>
        </p:txBody>
      </p:sp>
      <p:sp>
        <p:nvSpPr>
          <p:cNvPr id="3" name="Content Placeholder 2">
            <a:extLst>
              <a:ext uri="{FF2B5EF4-FFF2-40B4-BE49-F238E27FC236}">
                <a16:creationId xmlns:a16="http://schemas.microsoft.com/office/drawing/2014/main" id="{C03D77F7-FCD1-4D7D-9301-D314039681FC}"/>
              </a:ext>
            </a:extLst>
          </p:cNvPr>
          <p:cNvSpPr>
            <a:spLocks noGrp="1"/>
          </p:cNvSpPr>
          <p:nvPr>
            <p:ph idx="1"/>
          </p:nvPr>
        </p:nvSpPr>
        <p:spPr>
          <a:xfrm>
            <a:off x="628650" y="2543908"/>
            <a:ext cx="7886700" cy="2543908"/>
          </a:xfrm>
        </p:spPr>
        <p:txBody>
          <a:bodyPr/>
          <a:lstStyle/>
          <a:p>
            <a:r>
              <a:rPr lang="en-US" dirty="0"/>
              <a:t> </a:t>
            </a:r>
            <a:r>
              <a:rPr lang="en-US" dirty="0" err="1"/>
              <a:t>Fastnet</a:t>
            </a:r>
            <a:r>
              <a:rPr lang="en-US" dirty="0"/>
              <a:t> Race of 1979</a:t>
            </a:r>
          </a:p>
          <a:p>
            <a:endParaRPr lang="en-US" dirty="0"/>
          </a:p>
          <a:p>
            <a:r>
              <a:rPr lang="en-US" dirty="0"/>
              <a:t> Sydney-Hobart Race of 1998</a:t>
            </a:r>
          </a:p>
          <a:p>
            <a:endParaRPr lang="en-US" dirty="0"/>
          </a:p>
          <a:p>
            <a:pPr marL="0" indent="0">
              <a:buNone/>
            </a:pPr>
            <a:r>
              <a:rPr lang="en-US" dirty="0"/>
              <a:t> </a:t>
            </a:r>
          </a:p>
        </p:txBody>
      </p:sp>
    </p:spTree>
    <p:extLst>
      <p:ext uri="{BB962C8B-B14F-4D97-AF65-F5344CB8AC3E}">
        <p14:creationId xmlns:p14="http://schemas.microsoft.com/office/powerpoint/2010/main" val="95368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7" name="Text Box 3">
            <a:extLst>
              <a:ext uri="{FF2B5EF4-FFF2-40B4-BE49-F238E27FC236}">
                <a16:creationId xmlns:a16="http://schemas.microsoft.com/office/drawing/2014/main" id="{89A87761-4FA3-4A55-BDED-89FD348A2835}"/>
              </a:ext>
            </a:extLst>
          </p:cNvPr>
          <p:cNvSpPr txBox="1">
            <a:spLocks noChangeArrowheads="1"/>
          </p:cNvSpPr>
          <p:nvPr/>
        </p:nvSpPr>
        <p:spPr bwMode="auto">
          <a:xfrm>
            <a:off x="2438400" y="533400"/>
            <a:ext cx="457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1979 Fastnet Race</a:t>
            </a:r>
          </a:p>
        </p:txBody>
      </p:sp>
      <p:sp>
        <p:nvSpPr>
          <p:cNvPr id="36868" name="Text Box 5">
            <a:extLst>
              <a:ext uri="{FF2B5EF4-FFF2-40B4-BE49-F238E27FC236}">
                <a16:creationId xmlns:a16="http://schemas.microsoft.com/office/drawing/2014/main" id="{81906226-0B67-4485-AB42-72BD43B057A4}"/>
              </a:ext>
            </a:extLst>
          </p:cNvPr>
          <p:cNvSpPr txBox="1">
            <a:spLocks noChangeArrowheads="1"/>
          </p:cNvSpPr>
          <p:nvPr/>
        </p:nvSpPr>
        <p:spPr bwMode="auto">
          <a:xfrm>
            <a:off x="1066800" y="1676400"/>
            <a:ext cx="70866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605-mile race started on August 11</a:t>
            </a:r>
            <a:r>
              <a:rPr kumimoji="0" lang="en-US" altLang="en-US" sz="2400" b="0" i="0" u="none" strike="noStrike" kern="1200" cap="none" spc="0" normalizeH="0" baseline="30000" noProof="0">
                <a:ln>
                  <a:noFill/>
                </a:ln>
                <a:solidFill>
                  <a:srgbClr val="000000"/>
                </a:solidFill>
                <a:effectLst/>
                <a:uLnTx/>
                <a:uFillTx/>
                <a:latin typeface="Arial" panose="020B0604020202020204" pitchFamily="34" charset="0"/>
                <a:ea typeface="+mn-ea"/>
                <a:cs typeface="+mn-cs"/>
              </a:rPr>
              <a:t>th</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1979, with 306 yachts participating</a:t>
            </a:r>
          </a:p>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25 yachts were sunk or disabled owing to high winds and/or mountainous seas</a:t>
            </a:r>
          </a:p>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19 fatalities; Deadliest storm in the modern history of sailing</a:t>
            </a:r>
          </a:p>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Largest peace-time rescue operation in history, with 4000 people participating</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a:extLst>
              <a:ext uri="{FF2B5EF4-FFF2-40B4-BE49-F238E27FC236}">
                <a16:creationId xmlns:a16="http://schemas.microsoft.com/office/drawing/2014/main" id="{E6E21731-D7D0-4D24-953B-710639C36404}"/>
              </a:ext>
            </a:extLst>
          </p:cNvPr>
          <p:cNvSpPr txBox="1">
            <a:spLocks noChangeArrowheads="1"/>
          </p:cNvSpPr>
          <p:nvPr/>
        </p:nvSpPr>
        <p:spPr bwMode="auto">
          <a:xfrm>
            <a:off x="2438400" y="533400"/>
            <a:ext cx="457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1979 Fastnet Race</a:t>
            </a:r>
          </a:p>
        </p:txBody>
      </p:sp>
      <p:sp>
        <p:nvSpPr>
          <p:cNvPr id="37892" name="Text Box 5">
            <a:extLst>
              <a:ext uri="{FF2B5EF4-FFF2-40B4-BE49-F238E27FC236}">
                <a16:creationId xmlns:a16="http://schemas.microsoft.com/office/drawing/2014/main" id="{75DAAF68-97D5-4ABA-9051-5D2147276C0C}"/>
              </a:ext>
            </a:extLst>
          </p:cNvPr>
          <p:cNvSpPr txBox="1">
            <a:spLocks noChangeArrowheads="1"/>
          </p:cNvSpPr>
          <p:nvPr/>
        </p:nvSpPr>
        <p:spPr bwMode="auto">
          <a:xfrm>
            <a:off x="1371600" y="5562600"/>
            <a:ext cx="708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Deadliest storm in the modern history of sailing</a:t>
            </a:r>
          </a:p>
        </p:txBody>
      </p:sp>
      <p:pic>
        <p:nvPicPr>
          <p:cNvPr id="37893" name="Picture 6" descr="C:\Users\Kerry Emaanuel\Powerpoint\QMII\fastnet_cowes_plymouth_yacht_race_map.gif">
            <a:extLst>
              <a:ext uri="{FF2B5EF4-FFF2-40B4-BE49-F238E27FC236}">
                <a16:creationId xmlns:a16="http://schemas.microsoft.com/office/drawing/2014/main" id="{D8F79DC3-805B-44C8-A951-EC98EF5FA39E}"/>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838200" y="1927225"/>
            <a:ext cx="7620000" cy="3048000"/>
          </a:xfr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descr="Picture 008">
            <a:extLst>
              <a:ext uri="{FF2B5EF4-FFF2-40B4-BE49-F238E27FC236}">
                <a16:creationId xmlns:a16="http://schemas.microsoft.com/office/drawing/2014/main" id="{350693FE-7A97-443D-B63E-0C9C9A8C3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25" t="2086" r="14598" b="16684"/>
          <a:stretch>
            <a:fillRect/>
          </a:stretch>
        </p:blipFill>
        <p:spPr bwMode="auto">
          <a:xfrm>
            <a:off x="1143000" y="795338"/>
            <a:ext cx="678180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4">
            <a:extLst>
              <a:ext uri="{FF2B5EF4-FFF2-40B4-BE49-F238E27FC236}">
                <a16:creationId xmlns:a16="http://schemas.microsoft.com/office/drawing/2014/main" id="{29EE4744-0E71-4DBB-ABA8-487456ECCB3C}"/>
              </a:ext>
            </a:extLst>
          </p:cNvPr>
          <p:cNvSpPr txBox="1">
            <a:spLocks noChangeArrowheads="1"/>
          </p:cNvSpPr>
          <p:nvPr/>
        </p:nvSpPr>
        <p:spPr bwMode="auto">
          <a:xfrm>
            <a:off x="1447800" y="3048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Satellite image at 1537 GMT, 13 August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descr="fastnet_map">
            <a:extLst>
              <a:ext uri="{FF2B5EF4-FFF2-40B4-BE49-F238E27FC236}">
                <a16:creationId xmlns:a16="http://schemas.microsoft.com/office/drawing/2014/main" id="{A4CE4DA2-7D4B-4358-96BF-565592542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0"/>
            <a:ext cx="59055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4">
            <a:extLst>
              <a:ext uri="{FF2B5EF4-FFF2-40B4-BE49-F238E27FC236}">
                <a16:creationId xmlns:a16="http://schemas.microsoft.com/office/drawing/2014/main" id="{7F815D16-C323-47BD-A5CF-5362892B6D0D}"/>
              </a:ext>
            </a:extLst>
          </p:cNvPr>
          <p:cNvSpPr txBox="1">
            <a:spLocks noChangeArrowheads="1"/>
          </p:cNvSpPr>
          <p:nvPr/>
        </p:nvSpPr>
        <p:spPr bwMode="auto">
          <a:xfrm>
            <a:off x="228600" y="2819400"/>
            <a:ext cx="2362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7 AM August 14</a:t>
            </a:r>
            <a:r>
              <a:rPr kumimoji="0" lang="en-US" altLang="en-US" sz="2400" b="0" i="0" u="none" strike="noStrike" kern="1200" cap="none" spc="0" normalizeH="0" baseline="30000" noProof="0">
                <a:ln>
                  <a:noFill/>
                </a:ln>
                <a:solidFill>
                  <a:srgbClr val="000000"/>
                </a:solidFill>
                <a:effectLst/>
                <a:uLnTx/>
                <a:uFillTx/>
                <a:latin typeface="Arial" panose="020B0604020202020204" pitchFamily="34" charset="0"/>
                <a:ea typeface="+mn-ea"/>
                <a:cs typeface="+mn-cs"/>
              </a:rPr>
              <a:t>th</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1979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DDC94-EA6A-4133-984D-29CE5A98FD32}"/>
              </a:ext>
            </a:extLst>
          </p:cNvPr>
          <p:cNvSpPr>
            <a:spLocks noGrp="1"/>
          </p:cNvSpPr>
          <p:nvPr>
            <p:ph type="title"/>
          </p:nvPr>
        </p:nvSpPr>
        <p:spPr/>
        <p:txBody>
          <a:bodyPr>
            <a:normAutofit/>
          </a:bodyPr>
          <a:lstStyle/>
          <a:p>
            <a:r>
              <a:rPr lang="en-US" sz="2800" dirty="0"/>
              <a:t>Weather happens on a continuum of space and time scales, but it is helpful to think differently about weather forecasts on 4 time scales:</a:t>
            </a:r>
          </a:p>
        </p:txBody>
      </p:sp>
      <p:sp>
        <p:nvSpPr>
          <p:cNvPr id="3" name="Content Placeholder 2">
            <a:extLst>
              <a:ext uri="{FF2B5EF4-FFF2-40B4-BE49-F238E27FC236}">
                <a16:creationId xmlns:a16="http://schemas.microsoft.com/office/drawing/2014/main" id="{B26DB14F-F085-4749-B30D-6C731B903311}"/>
              </a:ext>
            </a:extLst>
          </p:cNvPr>
          <p:cNvSpPr>
            <a:spLocks noGrp="1"/>
          </p:cNvSpPr>
          <p:nvPr>
            <p:ph idx="1"/>
          </p:nvPr>
        </p:nvSpPr>
        <p:spPr>
          <a:xfrm>
            <a:off x="628650" y="2082800"/>
            <a:ext cx="7886700" cy="3832225"/>
          </a:xfrm>
        </p:spPr>
        <p:txBody>
          <a:bodyPr/>
          <a:lstStyle/>
          <a:p>
            <a:pPr>
              <a:spcBef>
                <a:spcPts val="4000"/>
              </a:spcBef>
            </a:pPr>
            <a:r>
              <a:rPr lang="en-US" dirty="0"/>
              <a:t> 1- 7 days    			“Synoptic scale”</a:t>
            </a:r>
          </a:p>
          <a:p>
            <a:pPr>
              <a:spcBef>
                <a:spcPts val="4000"/>
              </a:spcBef>
            </a:pPr>
            <a:r>
              <a:rPr lang="en-US" dirty="0"/>
              <a:t>  2-24 hours			“Mesoscale”</a:t>
            </a:r>
          </a:p>
          <a:p>
            <a:pPr>
              <a:spcBef>
                <a:spcPts val="4000"/>
              </a:spcBef>
            </a:pPr>
            <a:r>
              <a:rPr lang="en-US" dirty="0"/>
              <a:t>  30 minutes – 2 hours 	“Local scale”</a:t>
            </a:r>
          </a:p>
          <a:p>
            <a:pPr>
              <a:spcBef>
                <a:spcPts val="4000"/>
              </a:spcBef>
            </a:pPr>
            <a:r>
              <a:rPr lang="en-US" dirty="0"/>
              <a:t>  0-30 minutes			“Microscale”</a:t>
            </a:r>
          </a:p>
        </p:txBody>
      </p:sp>
    </p:spTree>
    <p:extLst>
      <p:ext uri="{BB962C8B-B14F-4D97-AF65-F5344CB8AC3E}">
        <p14:creationId xmlns:p14="http://schemas.microsoft.com/office/powerpoint/2010/main" val="426814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descr="fastnet_rescue">
            <a:extLst>
              <a:ext uri="{FF2B5EF4-FFF2-40B4-BE49-F238E27FC236}">
                <a16:creationId xmlns:a16="http://schemas.microsoft.com/office/drawing/2014/main" id="{83D9F1CA-8137-4038-B9B3-3086C97D5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762000"/>
            <a:ext cx="3262313"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fastnet_boat">
            <a:extLst>
              <a:ext uri="{FF2B5EF4-FFF2-40B4-BE49-F238E27FC236}">
                <a16:creationId xmlns:a16="http://schemas.microsoft.com/office/drawing/2014/main" id="{8964701A-52F1-44CD-B906-4B534A343862}"/>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304800" y="1143000"/>
            <a:ext cx="4816475"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C:\Users\Kerry Emaanuel\Powerpoint\QMII\Sydney_to_hobart_yacht_race_route.png">
            <a:extLst>
              <a:ext uri="{FF2B5EF4-FFF2-40B4-BE49-F238E27FC236}">
                <a16:creationId xmlns:a16="http://schemas.microsoft.com/office/drawing/2014/main" id="{B03EE9C2-EC28-483D-99A4-BFFDF8D4D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14400"/>
            <a:ext cx="61722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603C6B6-E060-41AE-BB35-7787515E1C37}"/>
              </a:ext>
            </a:extLst>
          </p:cNvPr>
          <p:cNvSpPr txBox="1"/>
          <p:nvPr/>
        </p:nvSpPr>
        <p:spPr>
          <a:xfrm>
            <a:off x="1371600" y="228600"/>
            <a:ext cx="6858000" cy="646113"/>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The 1998 Sydney-Hobart Race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Box 2">
            <a:extLst>
              <a:ext uri="{FF2B5EF4-FFF2-40B4-BE49-F238E27FC236}">
                <a16:creationId xmlns:a16="http://schemas.microsoft.com/office/drawing/2014/main" id="{3FEB046E-6B87-45EA-93D5-BF09733A03F3}"/>
              </a:ext>
            </a:extLst>
          </p:cNvPr>
          <p:cNvSpPr txBox="1">
            <a:spLocks noChangeArrowheads="1"/>
          </p:cNvSpPr>
          <p:nvPr/>
        </p:nvSpPr>
        <p:spPr bwMode="auto">
          <a:xfrm>
            <a:off x="533400" y="914400"/>
            <a:ext cx="7924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115 boats started race on December 26</a:t>
            </a:r>
            <a:r>
              <a:rPr kumimoji="0" lang="en-US" altLang="en-US" sz="3200" b="0" i="0" u="none" strike="noStrike" kern="1200" cap="none" spc="0" normalizeH="0" baseline="30000" noProof="0">
                <a:ln>
                  <a:noFill/>
                </a:ln>
                <a:solidFill>
                  <a:srgbClr val="000000"/>
                </a:solidFill>
                <a:effectLst/>
                <a:uLnTx/>
                <a:uFillTx/>
                <a:latin typeface="Arial" panose="020B0604020202020204" pitchFamily="34" charset="0"/>
                <a:ea typeface="+mn-ea"/>
                <a:cs typeface="+mn-cs"/>
              </a:rPr>
              <a:t>th</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en-US" sz="3200" b="0" i="0" u="none" strike="noStrike" kern="1200" cap="none" spc="0" normalizeH="0" baseline="3000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Yachts encounter Hurricane-force winds and 40-ft seas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Only 44 make it to Hobart; 5 boats sank</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6 sailors lost their lives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55 sailors rescued from yachts, mostly by helicopter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2" descr="C:\Users\Kerry Emaanuel\Powerpoint\QMII\fig5a.gif">
            <a:extLst>
              <a:ext uri="{FF2B5EF4-FFF2-40B4-BE49-F238E27FC236}">
                <a16:creationId xmlns:a16="http://schemas.microsoft.com/office/drawing/2014/main" id="{204C6B6B-A0EB-4437-9BF8-278A50009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38242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4">
            <a:extLst>
              <a:ext uri="{FF2B5EF4-FFF2-40B4-BE49-F238E27FC236}">
                <a16:creationId xmlns:a16="http://schemas.microsoft.com/office/drawing/2014/main" id="{F9984692-2409-4A9A-9B84-45024A3118A4}"/>
              </a:ext>
            </a:extLst>
          </p:cNvPr>
          <p:cNvSpPr txBox="1">
            <a:spLocks noChangeArrowheads="1"/>
          </p:cNvSpPr>
          <p:nvPr/>
        </p:nvSpPr>
        <p:spPr bwMode="auto">
          <a:xfrm>
            <a:off x="990600" y="3048000"/>
            <a:ext cx="312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6 PM December 26</a:t>
            </a:r>
          </a:p>
        </p:txBody>
      </p:sp>
      <p:pic>
        <p:nvPicPr>
          <p:cNvPr id="52229" name="Picture 3" descr="C:\Users\Kerry Emaanuel\Powerpoint\QMII\fig7a.gif">
            <a:extLst>
              <a:ext uri="{FF2B5EF4-FFF2-40B4-BE49-F238E27FC236}">
                <a16:creationId xmlns:a16="http://schemas.microsoft.com/office/drawing/2014/main" id="{3CFAD2FD-F8A0-42AB-BC68-7C3FC2A30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81000"/>
            <a:ext cx="38100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Box 6">
            <a:extLst>
              <a:ext uri="{FF2B5EF4-FFF2-40B4-BE49-F238E27FC236}">
                <a16:creationId xmlns:a16="http://schemas.microsoft.com/office/drawing/2014/main" id="{F0745AE2-949C-4CCE-814D-267401263963}"/>
              </a:ext>
            </a:extLst>
          </p:cNvPr>
          <p:cNvSpPr txBox="1">
            <a:spLocks noChangeArrowheads="1"/>
          </p:cNvSpPr>
          <p:nvPr/>
        </p:nvSpPr>
        <p:spPr bwMode="auto">
          <a:xfrm>
            <a:off x="5181600" y="3048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 AM December 27</a:t>
            </a:r>
          </a:p>
        </p:txBody>
      </p:sp>
      <p:pic>
        <p:nvPicPr>
          <p:cNvPr id="52231" name="Picture 4" descr="C:\Users\Kerry Emaanuel\Powerpoint\QMII\fig9a.gif">
            <a:extLst>
              <a:ext uri="{FF2B5EF4-FFF2-40B4-BE49-F238E27FC236}">
                <a16:creationId xmlns:a16="http://schemas.microsoft.com/office/drawing/2014/main" id="{18F1C104-F948-4389-951F-BE60F9840E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505200"/>
            <a:ext cx="3886200"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TextBox 8">
            <a:extLst>
              <a:ext uri="{FF2B5EF4-FFF2-40B4-BE49-F238E27FC236}">
                <a16:creationId xmlns:a16="http://schemas.microsoft.com/office/drawing/2014/main" id="{80BD776C-9F2E-4DB5-94B9-F139BDAF5A17}"/>
              </a:ext>
            </a:extLst>
          </p:cNvPr>
          <p:cNvSpPr txBox="1">
            <a:spLocks noChangeArrowheads="1"/>
          </p:cNvSpPr>
          <p:nvPr/>
        </p:nvSpPr>
        <p:spPr bwMode="auto">
          <a:xfrm>
            <a:off x="1143000" y="6248400"/>
            <a:ext cx="312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9 AM December 27</a:t>
            </a:r>
          </a:p>
        </p:txBody>
      </p:sp>
      <p:pic>
        <p:nvPicPr>
          <p:cNvPr id="52233" name="Picture 5" descr="C:\Users\Kerry Emaanuel\Powerpoint\QMII\fig11a.gif">
            <a:extLst>
              <a:ext uri="{FF2B5EF4-FFF2-40B4-BE49-F238E27FC236}">
                <a16:creationId xmlns:a16="http://schemas.microsoft.com/office/drawing/2014/main" id="{56C91516-166D-445A-AFAC-9DB0A5F637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505200"/>
            <a:ext cx="39338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4" name="TextBox 10">
            <a:extLst>
              <a:ext uri="{FF2B5EF4-FFF2-40B4-BE49-F238E27FC236}">
                <a16:creationId xmlns:a16="http://schemas.microsoft.com/office/drawing/2014/main" id="{89A31887-2C3C-48ED-AAFE-F24215AD4906}"/>
              </a:ext>
            </a:extLst>
          </p:cNvPr>
          <p:cNvSpPr txBox="1">
            <a:spLocks noChangeArrowheads="1"/>
          </p:cNvSpPr>
          <p:nvPr/>
        </p:nvSpPr>
        <p:spPr bwMode="auto">
          <a:xfrm>
            <a:off x="5181600" y="6248400"/>
            <a:ext cx="320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 PM December 27</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1" name="Picture 2" descr="C:\Users\Kerry Emaanuel\Powerpoint\QMII\albedo.gif">
            <a:extLst>
              <a:ext uri="{FF2B5EF4-FFF2-40B4-BE49-F238E27FC236}">
                <a16:creationId xmlns:a16="http://schemas.microsoft.com/office/drawing/2014/main" id="{2BD19F0B-7C45-4E61-B887-04B7F7D9F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11150"/>
            <a:ext cx="3810000"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2" descr="C:\Users\Kerry Emaanuel\Powerpoint\QMII\aspect1.jpg">
            <a:extLst>
              <a:ext uri="{FF2B5EF4-FFF2-40B4-BE49-F238E27FC236}">
                <a16:creationId xmlns:a16="http://schemas.microsoft.com/office/drawing/2014/main" id="{6E2E96BC-58AB-49E3-A80F-A733E02A6D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ECE05-52D6-412E-9E5C-5521424A6BEB}"/>
              </a:ext>
            </a:extLst>
          </p:cNvPr>
          <p:cNvSpPr>
            <a:spLocks noGrp="1"/>
          </p:cNvSpPr>
          <p:nvPr>
            <p:ph type="title"/>
          </p:nvPr>
        </p:nvSpPr>
        <p:spPr>
          <a:xfrm>
            <a:off x="628650" y="365126"/>
            <a:ext cx="7886700" cy="1460499"/>
          </a:xfrm>
        </p:spPr>
        <p:txBody>
          <a:bodyPr>
            <a:noAutofit/>
          </a:bodyPr>
          <a:lstStyle/>
          <a:p>
            <a:pPr algn="ctr"/>
            <a:r>
              <a:rPr lang="en-US" sz="3600" dirty="0"/>
              <a:t>How can you access and use ensemble forecasts to your advantage?</a:t>
            </a:r>
          </a:p>
        </p:txBody>
      </p:sp>
      <p:sp>
        <p:nvSpPr>
          <p:cNvPr id="3" name="Content Placeholder 2">
            <a:extLst>
              <a:ext uri="{FF2B5EF4-FFF2-40B4-BE49-F238E27FC236}">
                <a16:creationId xmlns:a16="http://schemas.microsoft.com/office/drawing/2014/main" id="{BD19C6EA-7AED-4A3E-89F8-521BF6A80487}"/>
              </a:ext>
            </a:extLst>
          </p:cNvPr>
          <p:cNvSpPr>
            <a:spLocks noGrp="1"/>
          </p:cNvSpPr>
          <p:nvPr>
            <p:ph idx="1"/>
          </p:nvPr>
        </p:nvSpPr>
        <p:spPr>
          <a:xfrm>
            <a:off x="628650" y="2317994"/>
            <a:ext cx="7886700" cy="3707667"/>
          </a:xfrm>
        </p:spPr>
        <p:txBody>
          <a:bodyPr/>
          <a:lstStyle/>
          <a:p>
            <a:r>
              <a:rPr lang="en-US" dirty="0"/>
              <a:t>Think in terms of times series at fixed points 	rather than maps</a:t>
            </a:r>
          </a:p>
          <a:p>
            <a:endParaRPr lang="en-US" dirty="0"/>
          </a:p>
          <a:p>
            <a:r>
              <a:rPr lang="en-US" dirty="0"/>
              <a:t> Explore different apps, websites</a:t>
            </a:r>
          </a:p>
          <a:p>
            <a:pPr marL="0" indent="0">
              <a:buNone/>
            </a:pPr>
            <a:endParaRPr lang="en-US" dirty="0"/>
          </a:p>
          <a:p>
            <a:r>
              <a:rPr lang="en-US" dirty="0"/>
              <a:t> Keep track of updates to forecasts</a:t>
            </a:r>
          </a:p>
        </p:txBody>
      </p:sp>
    </p:spTree>
    <p:extLst>
      <p:ext uri="{BB962C8B-B14F-4D97-AF65-F5344CB8AC3E}">
        <p14:creationId xmlns:p14="http://schemas.microsoft.com/office/powerpoint/2010/main" val="6700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C3A799-60DE-4B4D-A28C-CD6CC9B3E52F}"/>
              </a:ext>
            </a:extLst>
          </p:cNvPr>
          <p:cNvSpPr txBox="1"/>
          <p:nvPr/>
        </p:nvSpPr>
        <p:spPr>
          <a:xfrm>
            <a:off x="152400" y="152400"/>
            <a:ext cx="8487508" cy="400110"/>
          </a:xfrm>
          <a:prstGeom prst="rect">
            <a:avLst/>
          </a:prstGeom>
          <a:noFill/>
        </p:spPr>
        <p:txBody>
          <a:bodyPr wrap="square" rtlCol="0">
            <a:spAutoFit/>
          </a:bodyPr>
          <a:lstStyle/>
          <a:p>
            <a:r>
              <a:rPr lang="en-US" sz="2000" dirty="0"/>
              <a:t>Example:   Weather.US    Forecast from 00 GMT 21 April 2022</a:t>
            </a:r>
          </a:p>
        </p:txBody>
      </p:sp>
      <p:pic>
        <p:nvPicPr>
          <p:cNvPr id="8" name="Picture 7">
            <a:extLst>
              <a:ext uri="{FF2B5EF4-FFF2-40B4-BE49-F238E27FC236}">
                <a16:creationId xmlns:a16="http://schemas.microsoft.com/office/drawing/2014/main" id="{649B3860-13FB-4DC7-BA9F-0677B14C25D5}"/>
              </a:ext>
            </a:extLst>
          </p:cNvPr>
          <p:cNvPicPr>
            <a:picLocks noChangeAspect="1"/>
          </p:cNvPicPr>
          <p:nvPr/>
        </p:nvPicPr>
        <p:blipFill>
          <a:blip r:embed="rId2"/>
          <a:stretch>
            <a:fillRect/>
          </a:stretch>
        </p:blipFill>
        <p:spPr>
          <a:xfrm>
            <a:off x="833804" y="561329"/>
            <a:ext cx="7124700" cy="3162300"/>
          </a:xfrm>
          <a:prstGeom prst="rect">
            <a:avLst/>
          </a:prstGeom>
        </p:spPr>
      </p:pic>
      <p:pic>
        <p:nvPicPr>
          <p:cNvPr id="10" name="Picture 9">
            <a:extLst>
              <a:ext uri="{FF2B5EF4-FFF2-40B4-BE49-F238E27FC236}">
                <a16:creationId xmlns:a16="http://schemas.microsoft.com/office/drawing/2014/main" id="{BD8F79F2-D730-4CA6-8DE2-45D35080EFD8}"/>
              </a:ext>
            </a:extLst>
          </p:cNvPr>
          <p:cNvPicPr>
            <a:picLocks noChangeAspect="1"/>
          </p:cNvPicPr>
          <p:nvPr/>
        </p:nvPicPr>
        <p:blipFill>
          <a:blip r:embed="rId3"/>
          <a:stretch>
            <a:fillRect/>
          </a:stretch>
        </p:blipFill>
        <p:spPr>
          <a:xfrm>
            <a:off x="833804" y="3714750"/>
            <a:ext cx="7143750" cy="3143250"/>
          </a:xfrm>
          <a:prstGeom prst="rect">
            <a:avLst/>
          </a:prstGeom>
        </p:spPr>
      </p:pic>
    </p:spTree>
    <p:extLst>
      <p:ext uri="{BB962C8B-B14F-4D97-AF65-F5344CB8AC3E}">
        <p14:creationId xmlns:p14="http://schemas.microsoft.com/office/powerpoint/2010/main" val="341891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ACB04F-4A3E-40BC-98B8-C18B7811C583}"/>
              </a:ext>
            </a:extLst>
          </p:cNvPr>
          <p:cNvPicPr>
            <a:picLocks noChangeAspect="1"/>
          </p:cNvPicPr>
          <p:nvPr/>
        </p:nvPicPr>
        <p:blipFill>
          <a:blip r:embed="rId2"/>
          <a:stretch>
            <a:fillRect/>
          </a:stretch>
        </p:blipFill>
        <p:spPr>
          <a:xfrm>
            <a:off x="138675" y="2026734"/>
            <a:ext cx="8866650" cy="3811357"/>
          </a:xfrm>
          <a:prstGeom prst="rect">
            <a:avLst/>
          </a:prstGeom>
        </p:spPr>
      </p:pic>
      <p:sp>
        <p:nvSpPr>
          <p:cNvPr id="3" name="TextBox 2">
            <a:extLst>
              <a:ext uri="{FF2B5EF4-FFF2-40B4-BE49-F238E27FC236}">
                <a16:creationId xmlns:a16="http://schemas.microsoft.com/office/drawing/2014/main" id="{D920A6CB-86AE-419D-BB85-47481F986D55}"/>
              </a:ext>
            </a:extLst>
          </p:cNvPr>
          <p:cNvSpPr txBox="1"/>
          <p:nvPr/>
        </p:nvSpPr>
        <p:spPr>
          <a:xfrm>
            <a:off x="138675" y="269631"/>
            <a:ext cx="8630187" cy="1200329"/>
          </a:xfrm>
          <a:prstGeom prst="rect">
            <a:avLst/>
          </a:prstGeom>
          <a:noFill/>
        </p:spPr>
        <p:txBody>
          <a:bodyPr wrap="square" rtlCol="0">
            <a:spAutoFit/>
          </a:bodyPr>
          <a:lstStyle/>
          <a:p>
            <a:pPr algn="ctr"/>
            <a:r>
              <a:rPr lang="en-US" sz="2400" b="1" dirty="0"/>
              <a:t>Example of hazardous weather:</a:t>
            </a:r>
          </a:p>
          <a:p>
            <a:pPr algn="ctr"/>
            <a:r>
              <a:rPr lang="en-US" sz="2400" dirty="0"/>
              <a:t>Probability of encountering hurricane-force winds based on a 1,000-member hurricane forecast ensemble</a:t>
            </a:r>
          </a:p>
        </p:txBody>
      </p:sp>
    </p:spTree>
    <p:extLst>
      <p:ext uri="{BB962C8B-B14F-4D97-AF65-F5344CB8AC3E}">
        <p14:creationId xmlns:p14="http://schemas.microsoft.com/office/powerpoint/2010/main" val="2136331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FBF377-EE72-4C9C-B7AC-C7DC81C7D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816" y="715108"/>
            <a:ext cx="8404272" cy="6003052"/>
          </a:xfrm>
          <a:prstGeom prst="rect">
            <a:avLst/>
          </a:prstGeom>
        </p:spPr>
      </p:pic>
      <p:sp>
        <p:nvSpPr>
          <p:cNvPr id="4" name="TextBox 3">
            <a:extLst>
              <a:ext uri="{FF2B5EF4-FFF2-40B4-BE49-F238E27FC236}">
                <a16:creationId xmlns:a16="http://schemas.microsoft.com/office/drawing/2014/main" id="{5D28C6F8-2C41-4100-A621-8E0B7EFB37A0}"/>
              </a:ext>
            </a:extLst>
          </p:cNvPr>
          <p:cNvSpPr txBox="1"/>
          <p:nvPr/>
        </p:nvSpPr>
        <p:spPr>
          <a:xfrm>
            <a:off x="269631" y="140677"/>
            <a:ext cx="8182707" cy="400110"/>
          </a:xfrm>
          <a:prstGeom prst="rect">
            <a:avLst/>
          </a:prstGeom>
          <a:noFill/>
        </p:spPr>
        <p:txBody>
          <a:bodyPr wrap="square" rtlCol="0">
            <a:spAutoFit/>
          </a:bodyPr>
          <a:lstStyle/>
          <a:p>
            <a:pPr algn="ctr"/>
            <a:r>
              <a:rPr lang="en-US" sz="2000" dirty="0"/>
              <a:t>Probability of exceeding wind speed thresholds at </a:t>
            </a:r>
            <a:r>
              <a:rPr lang="en-US" sz="2000" dirty="0" err="1"/>
              <a:t>Mowata</a:t>
            </a:r>
            <a:r>
              <a:rPr lang="en-US" sz="2000" dirty="0"/>
              <a:t>, LA</a:t>
            </a:r>
          </a:p>
        </p:txBody>
      </p:sp>
    </p:spTree>
    <p:extLst>
      <p:ext uri="{BB962C8B-B14F-4D97-AF65-F5344CB8AC3E}">
        <p14:creationId xmlns:p14="http://schemas.microsoft.com/office/powerpoint/2010/main" val="2845298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445DB-3009-4981-9FE7-6B40ECC4C7EE}"/>
              </a:ext>
            </a:extLst>
          </p:cNvPr>
          <p:cNvSpPr>
            <a:spLocks noGrp="1"/>
          </p:cNvSpPr>
          <p:nvPr>
            <p:ph type="title"/>
          </p:nvPr>
        </p:nvSpPr>
        <p:spPr/>
        <p:txBody>
          <a:bodyPr>
            <a:normAutofit/>
          </a:bodyPr>
          <a:lstStyle/>
          <a:p>
            <a:r>
              <a:rPr lang="en-US" sz="2800" dirty="0"/>
              <a:t>Two fundamentally different kinds of information:</a:t>
            </a:r>
          </a:p>
        </p:txBody>
      </p:sp>
      <p:sp>
        <p:nvSpPr>
          <p:cNvPr id="3" name="Content Placeholder 2">
            <a:extLst>
              <a:ext uri="{FF2B5EF4-FFF2-40B4-BE49-F238E27FC236}">
                <a16:creationId xmlns:a16="http://schemas.microsoft.com/office/drawing/2014/main" id="{6688D9C2-4505-4A73-8B9A-069E8EF7A24F}"/>
              </a:ext>
            </a:extLst>
          </p:cNvPr>
          <p:cNvSpPr>
            <a:spLocks noGrp="1"/>
          </p:cNvSpPr>
          <p:nvPr>
            <p:ph idx="1"/>
          </p:nvPr>
        </p:nvSpPr>
        <p:spPr>
          <a:xfrm>
            <a:off x="628650" y="2111375"/>
            <a:ext cx="7886700" cy="2927350"/>
          </a:xfrm>
        </p:spPr>
        <p:txBody>
          <a:bodyPr/>
          <a:lstStyle/>
          <a:p>
            <a:r>
              <a:rPr lang="en-US" dirty="0"/>
              <a:t>  Maps</a:t>
            </a:r>
          </a:p>
          <a:p>
            <a:endParaRPr lang="en-US" dirty="0"/>
          </a:p>
          <a:p>
            <a:pPr marL="0" indent="0">
              <a:buNone/>
            </a:pPr>
            <a:endParaRPr lang="en-US" dirty="0"/>
          </a:p>
          <a:p>
            <a:r>
              <a:rPr lang="en-US" dirty="0"/>
              <a:t>  Time series of weather at fixed locations</a:t>
            </a:r>
          </a:p>
        </p:txBody>
      </p:sp>
    </p:spTree>
    <p:extLst>
      <p:ext uri="{BB962C8B-B14F-4D97-AF65-F5344CB8AC3E}">
        <p14:creationId xmlns:p14="http://schemas.microsoft.com/office/powerpoint/2010/main" val="78511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ECE05-52D6-412E-9E5C-5521424A6BEB}"/>
              </a:ext>
            </a:extLst>
          </p:cNvPr>
          <p:cNvSpPr>
            <a:spLocks noGrp="1"/>
          </p:cNvSpPr>
          <p:nvPr>
            <p:ph type="title"/>
          </p:nvPr>
        </p:nvSpPr>
        <p:spPr>
          <a:xfrm>
            <a:off x="628650" y="365126"/>
            <a:ext cx="7886700" cy="1460499"/>
          </a:xfrm>
        </p:spPr>
        <p:txBody>
          <a:bodyPr>
            <a:noAutofit/>
          </a:bodyPr>
          <a:lstStyle/>
          <a:p>
            <a:pPr algn="ctr"/>
            <a:r>
              <a:rPr lang="en-US" sz="3600" dirty="0"/>
              <a:t>Mesoscale Weather</a:t>
            </a:r>
          </a:p>
        </p:txBody>
      </p:sp>
      <p:sp>
        <p:nvSpPr>
          <p:cNvPr id="3" name="Content Placeholder 2">
            <a:extLst>
              <a:ext uri="{FF2B5EF4-FFF2-40B4-BE49-F238E27FC236}">
                <a16:creationId xmlns:a16="http://schemas.microsoft.com/office/drawing/2014/main" id="{BD19C6EA-7AED-4A3E-89F8-521BF6A80487}"/>
              </a:ext>
            </a:extLst>
          </p:cNvPr>
          <p:cNvSpPr>
            <a:spLocks noGrp="1"/>
          </p:cNvSpPr>
          <p:nvPr>
            <p:ph idx="1"/>
          </p:nvPr>
        </p:nvSpPr>
        <p:spPr>
          <a:xfrm>
            <a:off x="628650" y="2317994"/>
            <a:ext cx="7886700" cy="3707667"/>
          </a:xfrm>
        </p:spPr>
        <p:txBody>
          <a:bodyPr/>
          <a:lstStyle/>
          <a:p>
            <a:r>
              <a:rPr lang="en-US" dirty="0"/>
              <a:t> Fronts</a:t>
            </a:r>
          </a:p>
          <a:p>
            <a:endParaRPr lang="en-US" dirty="0"/>
          </a:p>
          <a:p>
            <a:r>
              <a:rPr lang="en-US" dirty="0"/>
              <a:t> Squall lines</a:t>
            </a:r>
          </a:p>
          <a:p>
            <a:pPr marL="0" indent="0">
              <a:buNone/>
            </a:pPr>
            <a:endParaRPr lang="en-US" dirty="0"/>
          </a:p>
          <a:p>
            <a:r>
              <a:rPr lang="en-US" dirty="0"/>
              <a:t> Topographically induced circulations</a:t>
            </a:r>
          </a:p>
        </p:txBody>
      </p:sp>
    </p:spTree>
    <p:extLst>
      <p:ext uri="{BB962C8B-B14F-4D97-AF65-F5344CB8AC3E}">
        <p14:creationId xmlns:p14="http://schemas.microsoft.com/office/powerpoint/2010/main" val="306887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F7F37-0B09-46C5-92D6-F8F539AE118A}"/>
              </a:ext>
            </a:extLst>
          </p:cNvPr>
          <p:cNvSpPr>
            <a:spLocks noGrp="1"/>
          </p:cNvSpPr>
          <p:nvPr>
            <p:ph type="title"/>
          </p:nvPr>
        </p:nvSpPr>
        <p:spPr/>
        <p:txBody>
          <a:bodyPr/>
          <a:lstStyle/>
          <a:p>
            <a:pPr algn="ctr"/>
            <a:r>
              <a:rPr lang="en-US" dirty="0"/>
              <a:t>Fronts</a:t>
            </a:r>
          </a:p>
        </p:txBody>
      </p:sp>
      <p:sp>
        <p:nvSpPr>
          <p:cNvPr id="3" name="Content Placeholder 2">
            <a:extLst>
              <a:ext uri="{FF2B5EF4-FFF2-40B4-BE49-F238E27FC236}">
                <a16:creationId xmlns:a16="http://schemas.microsoft.com/office/drawing/2014/main" id="{9C9821EE-2572-4D2B-83DE-D040EEA5017E}"/>
              </a:ext>
            </a:extLst>
          </p:cNvPr>
          <p:cNvSpPr>
            <a:spLocks noGrp="1"/>
          </p:cNvSpPr>
          <p:nvPr>
            <p:ph idx="1"/>
          </p:nvPr>
        </p:nvSpPr>
        <p:spPr/>
        <p:txBody>
          <a:bodyPr/>
          <a:lstStyle/>
          <a:p>
            <a:pPr>
              <a:spcBef>
                <a:spcPts val="3000"/>
              </a:spcBef>
            </a:pPr>
            <a:r>
              <a:rPr lang="en-US" dirty="0"/>
              <a:t> Accompany non-tropical cyclones</a:t>
            </a:r>
          </a:p>
          <a:p>
            <a:pPr>
              <a:spcBef>
                <a:spcPts val="3000"/>
              </a:spcBef>
            </a:pPr>
            <a:r>
              <a:rPr lang="en-US" dirty="0"/>
              <a:t> Warm, cold or occluded</a:t>
            </a:r>
          </a:p>
          <a:p>
            <a:pPr>
              <a:spcBef>
                <a:spcPts val="3000"/>
              </a:spcBef>
            </a:pPr>
            <a:r>
              <a:rPr lang="en-US" dirty="0"/>
              <a:t> Wind shift can be diffuse ranging to almost 	discontinuous</a:t>
            </a:r>
          </a:p>
          <a:p>
            <a:pPr>
              <a:spcBef>
                <a:spcPts val="3000"/>
              </a:spcBef>
            </a:pPr>
            <a:r>
              <a:rPr lang="en-US" dirty="0"/>
              <a:t> Stronger in cold seasons; usually weak in 	summer</a:t>
            </a:r>
          </a:p>
        </p:txBody>
      </p:sp>
    </p:spTree>
    <p:extLst>
      <p:ext uri="{BB962C8B-B14F-4D97-AF65-F5344CB8AC3E}">
        <p14:creationId xmlns:p14="http://schemas.microsoft.com/office/powerpoint/2010/main" val="142520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F4A4D-DE99-4A21-86BC-D4A4BD27D261}"/>
              </a:ext>
            </a:extLst>
          </p:cNvPr>
          <p:cNvPicPr>
            <a:picLocks noChangeAspect="1"/>
          </p:cNvPicPr>
          <p:nvPr/>
        </p:nvPicPr>
        <p:blipFill>
          <a:blip r:embed="rId2"/>
          <a:stretch>
            <a:fillRect/>
          </a:stretch>
        </p:blipFill>
        <p:spPr>
          <a:xfrm>
            <a:off x="350384" y="206147"/>
            <a:ext cx="5133975" cy="3571875"/>
          </a:xfrm>
          <a:prstGeom prst="rect">
            <a:avLst/>
          </a:prstGeom>
        </p:spPr>
      </p:pic>
      <p:pic>
        <p:nvPicPr>
          <p:cNvPr id="5" name="Picture 4">
            <a:extLst>
              <a:ext uri="{FF2B5EF4-FFF2-40B4-BE49-F238E27FC236}">
                <a16:creationId xmlns:a16="http://schemas.microsoft.com/office/drawing/2014/main" id="{A3FFA8C0-F739-4118-AF19-7E699955AE2D}"/>
              </a:ext>
            </a:extLst>
          </p:cNvPr>
          <p:cNvPicPr>
            <a:picLocks noChangeAspect="1"/>
          </p:cNvPicPr>
          <p:nvPr/>
        </p:nvPicPr>
        <p:blipFill>
          <a:blip r:embed="rId3"/>
          <a:stretch>
            <a:fillRect/>
          </a:stretch>
        </p:blipFill>
        <p:spPr>
          <a:xfrm>
            <a:off x="3907971" y="3158217"/>
            <a:ext cx="4608871" cy="3571875"/>
          </a:xfrm>
          <a:prstGeom prst="rect">
            <a:avLst/>
          </a:prstGeom>
        </p:spPr>
      </p:pic>
      <p:sp>
        <p:nvSpPr>
          <p:cNvPr id="6" name="TextBox 5">
            <a:extLst>
              <a:ext uri="{FF2B5EF4-FFF2-40B4-BE49-F238E27FC236}">
                <a16:creationId xmlns:a16="http://schemas.microsoft.com/office/drawing/2014/main" id="{514FD2DA-D972-4A9A-BD3C-DBA556364AF7}"/>
              </a:ext>
            </a:extLst>
          </p:cNvPr>
          <p:cNvSpPr txBox="1"/>
          <p:nvPr/>
        </p:nvSpPr>
        <p:spPr>
          <a:xfrm>
            <a:off x="5704114" y="359229"/>
            <a:ext cx="2982686" cy="830997"/>
          </a:xfrm>
          <a:prstGeom prst="rect">
            <a:avLst/>
          </a:prstGeom>
          <a:noFill/>
        </p:spPr>
        <p:txBody>
          <a:bodyPr wrap="square" rtlCol="0">
            <a:spAutoFit/>
          </a:bodyPr>
          <a:lstStyle/>
          <a:p>
            <a:pPr algn="ctr"/>
            <a:r>
              <a:rPr lang="en-US" sz="2400" b="1" dirty="0"/>
              <a:t>Textbook frontal configuration</a:t>
            </a:r>
          </a:p>
        </p:txBody>
      </p:sp>
      <p:sp>
        <p:nvSpPr>
          <p:cNvPr id="7" name="TextBox 6">
            <a:extLst>
              <a:ext uri="{FF2B5EF4-FFF2-40B4-BE49-F238E27FC236}">
                <a16:creationId xmlns:a16="http://schemas.microsoft.com/office/drawing/2014/main" id="{663198C4-51DC-4F6B-AA06-C04A18535BCA}"/>
              </a:ext>
            </a:extLst>
          </p:cNvPr>
          <p:cNvSpPr txBox="1"/>
          <p:nvPr/>
        </p:nvSpPr>
        <p:spPr>
          <a:xfrm>
            <a:off x="478971" y="4838558"/>
            <a:ext cx="2982686" cy="461665"/>
          </a:xfrm>
          <a:prstGeom prst="rect">
            <a:avLst/>
          </a:prstGeom>
          <a:noFill/>
        </p:spPr>
        <p:txBody>
          <a:bodyPr wrap="square" rtlCol="0">
            <a:spAutoFit/>
          </a:bodyPr>
          <a:lstStyle/>
          <a:p>
            <a:pPr algn="ctr"/>
            <a:r>
              <a:rPr lang="en-US" sz="2400" b="1" dirty="0"/>
              <a:t>Occlusion</a:t>
            </a:r>
          </a:p>
        </p:txBody>
      </p:sp>
    </p:spTree>
    <p:extLst>
      <p:ext uri="{BB962C8B-B14F-4D97-AF65-F5344CB8AC3E}">
        <p14:creationId xmlns:p14="http://schemas.microsoft.com/office/powerpoint/2010/main" val="2548554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CBB387-D7EB-4CBF-AC06-49547FF6FDDA}"/>
              </a:ext>
            </a:extLst>
          </p:cNvPr>
          <p:cNvSpPr txBox="1"/>
          <p:nvPr/>
        </p:nvSpPr>
        <p:spPr>
          <a:xfrm>
            <a:off x="283029" y="185058"/>
            <a:ext cx="8240485" cy="584775"/>
          </a:xfrm>
          <a:prstGeom prst="rect">
            <a:avLst/>
          </a:prstGeom>
          <a:noFill/>
        </p:spPr>
        <p:txBody>
          <a:bodyPr wrap="square" rtlCol="0">
            <a:spAutoFit/>
          </a:bodyPr>
          <a:lstStyle/>
          <a:p>
            <a:pPr algn="ctr"/>
            <a:r>
              <a:rPr lang="en-US" sz="3200" dirty="0"/>
              <a:t>Reality is Messy!</a:t>
            </a:r>
          </a:p>
        </p:txBody>
      </p:sp>
      <p:pic>
        <p:nvPicPr>
          <p:cNvPr id="4" name="Picture 3">
            <a:extLst>
              <a:ext uri="{FF2B5EF4-FFF2-40B4-BE49-F238E27FC236}">
                <a16:creationId xmlns:a16="http://schemas.microsoft.com/office/drawing/2014/main" id="{D26BA2D8-4756-4601-A9A9-B33BA02FDD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171" y="1104274"/>
            <a:ext cx="7968343" cy="5470697"/>
          </a:xfrm>
          <a:prstGeom prst="rect">
            <a:avLst/>
          </a:prstGeom>
        </p:spPr>
      </p:pic>
      <p:sp>
        <p:nvSpPr>
          <p:cNvPr id="5" name="TextBox 4">
            <a:extLst>
              <a:ext uri="{FF2B5EF4-FFF2-40B4-BE49-F238E27FC236}">
                <a16:creationId xmlns:a16="http://schemas.microsoft.com/office/drawing/2014/main" id="{AD404833-076F-4A9B-A15C-FE9A97EF70FA}"/>
              </a:ext>
            </a:extLst>
          </p:cNvPr>
          <p:cNvSpPr txBox="1"/>
          <p:nvPr/>
        </p:nvSpPr>
        <p:spPr>
          <a:xfrm>
            <a:off x="457200" y="769833"/>
            <a:ext cx="4430485" cy="369332"/>
          </a:xfrm>
          <a:prstGeom prst="rect">
            <a:avLst/>
          </a:prstGeom>
          <a:noFill/>
        </p:spPr>
        <p:txBody>
          <a:bodyPr wrap="square" rtlCol="0">
            <a:spAutoFit/>
          </a:bodyPr>
          <a:lstStyle/>
          <a:p>
            <a:r>
              <a:rPr lang="en-US" dirty="0"/>
              <a:t>Cold front advancing through Nebraska</a:t>
            </a:r>
          </a:p>
        </p:txBody>
      </p:sp>
    </p:spTree>
    <p:extLst>
      <p:ext uri="{BB962C8B-B14F-4D97-AF65-F5344CB8AC3E}">
        <p14:creationId xmlns:p14="http://schemas.microsoft.com/office/powerpoint/2010/main" val="312175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433C73-7DBB-4DF9-972A-DACCF3D1A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857" y="882297"/>
            <a:ext cx="7240164" cy="5507304"/>
          </a:xfrm>
          <a:prstGeom prst="rect">
            <a:avLst/>
          </a:prstGeom>
        </p:spPr>
      </p:pic>
      <p:sp>
        <p:nvSpPr>
          <p:cNvPr id="4" name="TextBox 3">
            <a:extLst>
              <a:ext uri="{FF2B5EF4-FFF2-40B4-BE49-F238E27FC236}">
                <a16:creationId xmlns:a16="http://schemas.microsoft.com/office/drawing/2014/main" id="{173DEB0E-CEE9-41DD-BEA6-244E99869CFA}"/>
              </a:ext>
            </a:extLst>
          </p:cNvPr>
          <p:cNvSpPr txBox="1"/>
          <p:nvPr/>
        </p:nvSpPr>
        <p:spPr>
          <a:xfrm>
            <a:off x="1175657" y="315685"/>
            <a:ext cx="6346372" cy="461665"/>
          </a:xfrm>
          <a:prstGeom prst="rect">
            <a:avLst/>
          </a:prstGeom>
          <a:noFill/>
        </p:spPr>
        <p:txBody>
          <a:bodyPr wrap="square" rtlCol="0">
            <a:spAutoFit/>
          </a:bodyPr>
          <a:lstStyle/>
          <a:p>
            <a:pPr algn="ctr"/>
            <a:r>
              <a:rPr lang="en-US" sz="2400" b="1" dirty="0"/>
              <a:t>Cold front in the central North Atlantic</a:t>
            </a:r>
          </a:p>
        </p:txBody>
      </p:sp>
    </p:spTree>
    <p:extLst>
      <p:ext uri="{BB962C8B-B14F-4D97-AF65-F5344CB8AC3E}">
        <p14:creationId xmlns:p14="http://schemas.microsoft.com/office/powerpoint/2010/main" val="1360015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3DEB0E-CEE9-41DD-BEA6-244E99869CFA}"/>
              </a:ext>
            </a:extLst>
          </p:cNvPr>
          <p:cNvSpPr txBox="1"/>
          <p:nvPr/>
        </p:nvSpPr>
        <p:spPr>
          <a:xfrm>
            <a:off x="1175657" y="315685"/>
            <a:ext cx="634637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Cold front in the central North Atlantic</a:t>
            </a:r>
          </a:p>
        </p:txBody>
      </p:sp>
      <p:pic>
        <p:nvPicPr>
          <p:cNvPr id="5" name="Picture 4">
            <a:extLst>
              <a:ext uri="{FF2B5EF4-FFF2-40B4-BE49-F238E27FC236}">
                <a16:creationId xmlns:a16="http://schemas.microsoft.com/office/drawing/2014/main" id="{057B82BD-4B1F-4D22-9EF1-9A0CEC0E6C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842" y="885957"/>
            <a:ext cx="7872316" cy="5541107"/>
          </a:xfrm>
          <a:prstGeom prst="rect">
            <a:avLst/>
          </a:prstGeom>
        </p:spPr>
      </p:pic>
    </p:spTree>
    <p:extLst>
      <p:ext uri="{BB962C8B-B14F-4D97-AF65-F5344CB8AC3E}">
        <p14:creationId xmlns:p14="http://schemas.microsoft.com/office/powerpoint/2010/main" val="2144921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6588C3-914E-4606-8A1A-484DA60AD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4039"/>
            <a:ext cx="9144000" cy="4987636"/>
          </a:xfrm>
          <a:prstGeom prst="rect">
            <a:avLst/>
          </a:prstGeom>
        </p:spPr>
      </p:pic>
      <p:sp>
        <p:nvSpPr>
          <p:cNvPr id="4" name="TextBox 3">
            <a:extLst>
              <a:ext uri="{FF2B5EF4-FFF2-40B4-BE49-F238E27FC236}">
                <a16:creationId xmlns:a16="http://schemas.microsoft.com/office/drawing/2014/main" id="{D5A1811E-793C-4790-AF14-57649F012289}"/>
              </a:ext>
            </a:extLst>
          </p:cNvPr>
          <p:cNvSpPr txBox="1"/>
          <p:nvPr/>
        </p:nvSpPr>
        <p:spPr>
          <a:xfrm>
            <a:off x="1072242" y="303105"/>
            <a:ext cx="6999515" cy="523220"/>
          </a:xfrm>
          <a:prstGeom prst="rect">
            <a:avLst/>
          </a:prstGeom>
          <a:noFill/>
        </p:spPr>
        <p:txBody>
          <a:bodyPr wrap="square" rtlCol="0">
            <a:spAutoFit/>
          </a:bodyPr>
          <a:lstStyle/>
          <a:p>
            <a:pPr algn="ctr"/>
            <a:r>
              <a:rPr lang="en-US" sz="2800" b="1" dirty="0"/>
              <a:t>Forecast Wave Field</a:t>
            </a:r>
          </a:p>
        </p:txBody>
      </p:sp>
    </p:spTree>
    <p:extLst>
      <p:ext uri="{BB962C8B-B14F-4D97-AF65-F5344CB8AC3E}">
        <p14:creationId xmlns:p14="http://schemas.microsoft.com/office/powerpoint/2010/main" val="16753995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628F-F9BE-481C-BCFA-82A260D141BE}"/>
              </a:ext>
            </a:extLst>
          </p:cNvPr>
          <p:cNvSpPr>
            <a:spLocks noGrp="1"/>
          </p:cNvSpPr>
          <p:nvPr>
            <p:ph type="title"/>
          </p:nvPr>
        </p:nvSpPr>
        <p:spPr/>
        <p:txBody>
          <a:bodyPr/>
          <a:lstStyle/>
          <a:p>
            <a:pPr algn="ctr"/>
            <a:r>
              <a:rPr lang="en-US" dirty="0"/>
              <a:t>Squall Lines</a:t>
            </a:r>
          </a:p>
        </p:txBody>
      </p:sp>
      <p:sp>
        <p:nvSpPr>
          <p:cNvPr id="3" name="Content Placeholder 2">
            <a:extLst>
              <a:ext uri="{FF2B5EF4-FFF2-40B4-BE49-F238E27FC236}">
                <a16:creationId xmlns:a16="http://schemas.microsoft.com/office/drawing/2014/main" id="{AF38E4BB-5155-428D-967D-D8F05FF403D4}"/>
              </a:ext>
            </a:extLst>
          </p:cNvPr>
          <p:cNvSpPr>
            <a:spLocks noGrp="1"/>
          </p:cNvSpPr>
          <p:nvPr>
            <p:ph idx="1"/>
          </p:nvPr>
        </p:nvSpPr>
        <p:spPr/>
        <p:txBody>
          <a:bodyPr/>
          <a:lstStyle/>
          <a:p>
            <a:r>
              <a:rPr lang="en-US" dirty="0"/>
              <a:t> Can produce hazardous weather, including 	strong winds and lightning</a:t>
            </a:r>
          </a:p>
          <a:p>
            <a:endParaRPr lang="en-US" dirty="0"/>
          </a:p>
          <a:p>
            <a:r>
              <a:rPr lang="en-US" dirty="0"/>
              <a:t> Can move quite fast</a:t>
            </a:r>
          </a:p>
          <a:p>
            <a:endParaRPr lang="en-US" dirty="0"/>
          </a:p>
          <a:p>
            <a:r>
              <a:rPr lang="en-US" dirty="0"/>
              <a:t> Wind shift is usually very sharp</a:t>
            </a:r>
          </a:p>
        </p:txBody>
      </p:sp>
    </p:spTree>
    <p:extLst>
      <p:ext uri="{BB962C8B-B14F-4D97-AF65-F5344CB8AC3E}">
        <p14:creationId xmlns:p14="http://schemas.microsoft.com/office/powerpoint/2010/main" val="321058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49A094-D9BC-4736-A0B1-78EB60BD9B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476" y="168021"/>
            <a:ext cx="7619048" cy="3047619"/>
          </a:xfrm>
          <a:prstGeom prst="rect">
            <a:avLst/>
          </a:prstGeom>
        </p:spPr>
      </p:pic>
      <p:pic>
        <p:nvPicPr>
          <p:cNvPr id="7" name="Picture 6">
            <a:extLst>
              <a:ext uri="{FF2B5EF4-FFF2-40B4-BE49-F238E27FC236}">
                <a16:creationId xmlns:a16="http://schemas.microsoft.com/office/drawing/2014/main" id="{D6931F1E-5C02-44BD-9800-798C5D2DE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148" y="3315788"/>
            <a:ext cx="6322422" cy="3161211"/>
          </a:xfrm>
          <a:prstGeom prst="rect">
            <a:avLst/>
          </a:prstGeom>
        </p:spPr>
      </p:pic>
    </p:spTree>
    <p:extLst>
      <p:ext uri="{BB962C8B-B14F-4D97-AF65-F5344CB8AC3E}">
        <p14:creationId xmlns:p14="http://schemas.microsoft.com/office/powerpoint/2010/main" val="224651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B3B693-EE5E-49D6-80D3-C445356537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095204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480F7B-273B-4A1D-8774-B3F80E46FE38}"/>
              </a:ext>
            </a:extLst>
          </p:cNvPr>
          <p:cNvSpPr>
            <a:spLocks noGrp="1"/>
          </p:cNvSpPr>
          <p:nvPr>
            <p:ph type="title"/>
          </p:nvPr>
        </p:nvSpPr>
        <p:spPr>
          <a:xfrm>
            <a:off x="628650" y="365127"/>
            <a:ext cx="7886700" cy="730248"/>
          </a:xfrm>
        </p:spPr>
        <p:txBody>
          <a:bodyPr>
            <a:noAutofit/>
          </a:bodyPr>
          <a:lstStyle/>
          <a:p>
            <a:pPr algn="ctr"/>
            <a:r>
              <a:rPr lang="en-US" sz="3600" dirty="0"/>
              <a:t>Dealing with the Synoptic Scale:</a:t>
            </a:r>
            <a:br>
              <a:rPr lang="en-US" sz="3600" dirty="0"/>
            </a:br>
            <a:r>
              <a:rPr lang="en-US" sz="3600" dirty="0"/>
              <a:t>Global Models</a:t>
            </a:r>
          </a:p>
        </p:txBody>
      </p:sp>
      <p:pic>
        <p:nvPicPr>
          <p:cNvPr id="6" name="Picture 5">
            <a:extLst>
              <a:ext uri="{FF2B5EF4-FFF2-40B4-BE49-F238E27FC236}">
                <a16:creationId xmlns:a16="http://schemas.microsoft.com/office/drawing/2014/main" id="{AA16C7A1-E63B-46E9-985E-8A040B533B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3899"/>
            <a:ext cx="9144000" cy="5214101"/>
          </a:xfrm>
          <a:prstGeom prst="rect">
            <a:avLst/>
          </a:prstGeom>
        </p:spPr>
      </p:pic>
      <p:sp>
        <p:nvSpPr>
          <p:cNvPr id="7" name="TextBox 6">
            <a:extLst>
              <a:ext uri="{FF2B5EF4-FFF2-40B4-BE49-F238E27FC236}">
                <a16:creationId xmlns:a16="http://schemas.microsoft.com/office/drawing/2014/main" id="{1AD309D1-1E3E-4050-A6CA-B66930A2BCA6}"/>
              </a:ext>
            </a:extLst>
          </p:cNvPr>
          <p:cNvSpPr txBox="1"/>
          <p:nvPr/>
        </p:nvSpPr>
        <p:spPr>
          <a:xfrm>
            <a:off x="457200" y="1295400"/>
            <a:ext cx="8210550" cy="369332"/>
          </a:xfrm>
          <a:prstGeom prst="rect">
            <a:avLst/>
          </a:prstGeom>
          <a:noFill/>
        </p:spPr>
        <p:txBody>
          <a:bodyPr wrap="square" rtlCol="0">
            <a:spAutoFit/>
          </a:bodyPr>
          <a:lstStyle/>
          <a:p>
            <a:r>
              <a:rPr lang="en-US" dirty="0"/>
              <a:t>European Center for Medium-Range Forecasts, 102-hour forecast for 10 PM Sunday</a:t>
            </a:r>
          </a:p>
        </p:txBody>
      </p:sp>
      <p:sp>
        <p:nvSpPr>
          <p:cNvPr id="8" name="TextBox 7">
            <a:extLst>
              <a:ext uri="{FF2B5EF4-FFF2-40B4-BE49-F238E27FC236}">
                <a16:creationId xmlns:a16="http://schemas.microsoft.com/office/drawing/2014/main" id="{0B203B3B-6737-4DBB-AA37-0717391C041B}"/>
              </a:ext>
            </a:extLst>
          </p:cNvPr>
          <p:cNvSpPr txBox="1"/>
          <p:nvPr/>
        </p:nvSpPr>
        <p:spPr>
          <a:xfrm>
            <a:off x="7562850" y="847474"/>
            <a:ext cx="1695450" cy="369332"/>
          </a:xfrm>
          <a:prstGeom prst="rect">
            <a:avLst/>
          </a:prstGeom>
          <a:noFill/>
        </p:spPr>
        <p:txBody>
          <a:bodyPr wrap="square" rtlCol="0">
            <a:spAutoFit/>
          </a:bodyPr>
          <a:lstStyle/>
          <a:p>
            <a:r>
              <a:rPr lang="en-US" dirty="0"/>
              <a:t>Windy.com</a:t>
            </a:r>
          </a:p>
        </p:txBody>
      </p:sp>
    </p:spTree>
    <p:extLst>
      <p:ext uri="{BB962C8B-B14F-4D97-AF65-F5344CB8AC3E}">
        <p14:creationId xmlns:p14="http://schemas.microsoft.com/office/powerpoint/2010/main" val="366057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BD1543-1FD2-41E9-B055-0251BD189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966107"/>
            <a:ext cx="7696200" cy="5772150"/>
          </a:xfrm>
          <a:prstGeom prst="rect">
            <a:avLst/>
          </a:prstGeom>
        </p:spPr>
      </p:pic>
      <p:sp>
        <p:nvSpPr>
          <p:cNvPr id="4" name="TextBox 3">
            <a:extLst>
              <a:ext uri="{FF2B5EF4-FFF2-40B4-BE49-F238E27FC236}">
                <a16:creationId xmlns:a16="http://schemas.microsoft.com/office/drawing/2014/main" id="{7DF6F30A-5CE5-46E4-BD39-CC0661F6FCE0}"/>
              </a:ext>
            </a:extLst>
          </p:cNvPr>
          <p:cNvSpPr txBox="1"/>
          <p:nvPr/>
        </p:nvSpPr>
        <p:spPr>
          <a:xfrm>
            <a:off x="293914" y="152400"/>
            <a:ext cx="8556172" cy="523220"/>
          </a:xfrm>
          <a:prstGeom prst="rect">
            <a:avLst/>
          </a:prstGeom>
          <a:noFill/>
        </p:spPr>
        <p:txBody>
          <a:bodyPr wrap="square" rtlCol="0">
            <a:spAutoFit/>
          </a:bodyPr>
          <a:lstStyle/>
          <a:p>
            <a:pPr algn="ctr"/>
            <a:r>
              <a:rPr lang="en-US" sz="2800" dirty="0"/>
              <a:t>Gust fronts can out-live their parent storms</a:t>
            </a:r>
          </a:p>
        </p:txBody>
      </p:sp>
    </p:spTree>
    <p:extLst>
      <p:ext uri="{BB962C8B-B14F-4D97-AF65-F5344CB8AC3E}">
        <p14:creationId xmlns:p14="http://schemas.microsoft.com/office/powerpoint/2010/main" val="495519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67066C-CA81-430F-AE24-92D96BC08A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05" y="113875"/>
            <a:ext cx="5955593" cy="3315125"/>
          </a:xfrm>
          <a:prstGeom prst="rect">
            <a:avLst/>
          </a:prstGeom>
        </p:spPr>
      </p:pic>
      <p:pic>
        <p:nvPicPr>
          <p:cNvPr id="5" name="Picture 4">
            <a:extLst>
              <a:ext uri="{FF2B5EF4-FFF2-40B4-BE49-F238E27FC236}">
                <a16:creationId xmlns:a16="http://schemas.microsoft.com/office/drawing/2014/main" id="{89FA5B2B-26AF-49CA-8A52-59B626646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7229" y="3517191"/>
            <a:ext cx="5736771" cy="3226934"/>
          </a:xfrm>
          <a:prstGeom prst="rect">
            <a:avLst/>
          </a:prstGeom>
        </p:spPr>
      </p:pic>
      <p:sp>
        <p:nvSpPr>
          <p:cNvPr id="6" name="TextBox 5">
            <a:extLst>
              <a:ext uri="{FF2B5EF4-FFF2-40B4-BE49-F238E27FC236}">
                <a16:creationId xmlns:a16="http://schemas.microsoft.com/office/drawing/2014/main" id="{A9955168-A630-4C9A-94DF-47952E5EF072}"/>
              </a:ext>
            </a:extLst>
          </p:cNvPr>
          <p:cNvSpPr txBox="1"/>
          <p:nvPr/>
        </p:nvSpPr>
        <p:spPr>
          <a:xfrm>
            <a:off x="6275614" y="1309772"/>
            <a:ext cx="2269672" cy="461665"/>
          </a:xfrm>
          <a:prstGeom prst="rect">
            <a:avLst/>
          </a:prstGeom>
          <a:noFill/>
        </p:spPr>
        <p:txBody>
          <a:bodyPr wrap="square" rtlCol="0">
            <a:spAutoFit/>
          </a:bodyPr>
          <a:lstStyle/>
          <a:p>
            <a:pPr algn="ctr"/>
            <a:r>
              <a:rPr lang="en-US" sz="2400" b="1" dirty="0"/>
              <a:t>Radar</a:t>
            </a:r>
          </a:p>
        </p:txBody>
      </p:sp>
      <p:sp>
        <p:nvSpPr>
          <p:cNvPr id="7" name="TextBox 6">
            <a:extLst>
              <a:ext uri="{FF2B5EF4-FFF2-40B4-BE49-F238E27FC236}">
                <a16:creationId xmlns:a16="http://schemas.microsoft.com/office/drawing/2014/main" id="{99E81DD9-2763-4756-BA52-80337EFAFA3C}"/>
              </a:ext>
            </a:extLst>
          </p:cNvPr>
          <p:cNvSpPr txBox="1"/>
          <p:nvPr/>
        </p:nvSpPr>
        <p:spPr>
          <a:xfrm>
            <a:off x="277585" y="4899825"/>
            <a:ext cx="2269672" cy="461665"/>
          </a:xfrm>
          <a:prstGeom prst="rect">
            <a:avLst/>
          </a:prstGeom>
          <a:noFill/>
        </p:spPr>
        <p:txBody>
          <a:bodyPr wrap="square" rtlCol="0">
            <a:spAutoFit/>
          </a:bodyPr>
          <a:lstStyle/>
          <a:p>
            <a:pPr algn="ctr"/>
            <a:r>
              <a:rPr lang="en-US" sz="2400" b="1" dirty="0"/>
              <a:t>Satellite</a:t>
            </a:r>
          </a:p>
        </p:txBody>
      </p:sp>
    </p:spTree>
    <p:extLst>
      <p:ext uri="{BB962C8B-B14F-4D97-AF65-F5344CB8AC3E}">
        <p14:creationId xmlns:p14="http://schemas.microsoft.com/office/powerpoint/2010/main" val="279548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26A31-13AE-4410-80B6-72E21C2D2115}"/>
              </a:ext>
            </a:extLst>
          </p:cNvPr>
          <p:cNvSpPr>
            <a:spLocks noGrp="1"/>
          </p:cNvSpPr>
          <p:nvPr>
            <p:ph type="title"/>
          </p:nvPr>
        </p:nvSpPr>
        <p:spPr>
          <a:xfrm>
            <a:off x="628650" y="196909"/>
            <a:ext cx="7886700" cy="695438"/>
          </a:xfrm>
        </p:spPr>
        <p:txBody>
          <a:bodyPr>
            <a:normAutofit/>
          </a:bodyPr>
          <a:lstStyle/>
          <a:p>
            <a:pPr algn="ctr"/>
            <a:r>
              <a:rPr lang="en-US" sz="3600" b="1" dirty="0"/>
              <a:t>Sea Breezes</a:t>
            </a:r>
          </a:p>
        </p:txBody>
      </p:sp>
      <p:sp>
        <p:nvSpPr>
          <p:cNvPr id="6" name="Content Placeholder 5">
            <a:extLst>
              <a:ext uri="{FF2B5EF4-FFF2-40B4-BE49-F238E27FC236}">
                <a16:creationId xmlns:a16="http://schemas.microsoft.com/office/drawing/2014/main" id="{81447737-AF35-4F0E-9E91-A1E412FEEA6E}"/>
              </a:ext>
            </a:extLst>
          </p:cNvPr>
          <p:cNvSpPr>
            <a:spLocks noGrp="1"/>
          </p:cNvSpPr>
          <p:nvPr>
            <p:ph idx="1"/>
          </p:nvPr>
        </p:nvSpPr>
        <p:spPr>
          <a:xfrm>
            <a:off x="443593" y="4463142"/>
            <a:ext cx="7886700" cy="2236335"/>
          </a:xfrm>
        </p:spPr>
        <p:txBody>
          <a:bodyPr/>
          <a:lstStyle/>
          <a:p>
            <a:r>
              <a:rPr lang="en-US" dirty="0"/>
              <a:t> Strongest in late spring, early summer</a:t>
            </a:r>
          </a:p>
          <a:p>
            <a:r>
              <a:rPr lang="en-US" dirty="0"/>
              <a:t> Tend to be stronger when terrain is elevated</a:t>
            </a:r>
          </a:p>
          <a:p>
            <a:r>
              <a:rPr lang="en-US" dirty="0"/>
              <a:t> Winds tend to veer during the afternoon</a:t>
            </a:r>
          </a:p>
          <a:p>
            <a:r>
              <a:rPr lang="en-US" dirty="0"/>
              <a:t> Are superimposed on background winds</a:t>
            </a:r>
          </a:p>
        </p:txBody>
      </p:sp>
      <p:pic>
        <p:nvPicPr>
          <p:cNvPr id="7" name="Content Placeholder 4">
            <a:extLst>
              <a:ext uri="{FF2B5EF4-FFF2-40B4-BE49-F238E27FC236}">
                <a16:creationId xmlns:a16="http://schemas.microsoft.com/office/drawing/2014/main" id="{34CC9829-1C03-4284-9596-B97FCE4999F7}"/>
              </a:ext>
            </a:extLst>
          </p:cNvPr>
          <p:cNvPicPr>
            <a:picLocks noChangeAspect="1"/>
          </p:cNvPicPr>
          <p:nvPr/>
        </p:nvPicPr>
        <p:blipFill rotWithShape="1">
          <a:blip r:embed="rId2">
            <a:extLst>
              <a:ext uri="{28A0092B-C50C-407E-A947-70E740481C1C}">
                <a14:useLocalDpi xmlns:a14="http://schemas.microsoft.com/office/drawing/2010/main" val="0"/>
              </a:ext>
            </a:extLst>
          </a:blip>
          <a:srcRect t="7659"/>
          <a:stretch/>
        </p:blipFill>
        <p:spPr>
          <a:xfrm>
            <a:off x="1807029" y="982126"/>
            <a:ext cx="5695974" cy="3339504"/>
          </a:xfrm>
          <a:prstGeom prst="rect">
            <a:avLst/>
          </a:prstGeom>
        </p:spPr>
      </p:pic>
    </p:spTree>
    <p:extLst>
      <p:ext uri="{BB962C8B-B14F-4D97-AF65-F5344CB8AC3E}">
        <p14:creationId xmlns:p14="http://schemas.microsoft.com/office/powerpoint/2010/main" val="25287862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AAF95-F8D0-45EB-9E81-07727D6F233F}"/>
              </a:ext>
            </a:extLst>
          </p:cNvPr>
          <p:cNvSpPr>
            <a:spLocks noGrp="1"/>
          </p:cNvSpPr>
          <p:nvPr>
            <p:ph type="title"/>
          </p:nvPr>
        </p:nvSpPr>
        <p:spPr/>
        <p:txBody>
          <a:bodyPr/>
          <a:lstStyle/>
          <a:p>
            <a:pPr algn="ctr"/>
            <a:r>
              <a:rPr lang="en-US" dirty="0"/>
              <a:t>Land Breezes</a:t>
            </a:r>
          </a:p>
        </p:txBody>
      </p:sp>
      <p:sp>
        <p:nvSpPr>
          <p:cNvPr id="3" name="Content Placeholder 2">
            <a:extLst>
              <a:ext uri="{FF2B5EF4-FFF2-40B4-BE49-F238E27FC236}">
                <a16:creationId xmlns:a16="http://schemas.microsoft.com/office/drawing/2014/main" id="{7F7579C0-2733-4F56-8FE5-C8585D8ED9BA}"/>
              </a:ext>
            </a:extLst>
          </p:cNvPr>
          <p:cNvSpPr>
            <a:spLocks noGrp="1"/>
          </p:cNvSpPr>
          <p:nvPr>
            <p:ph idx="1"/>
          </p:nvPr>
        </p:nvSpPr>
        <p:spPr>
          <a:xfrm>
            <a:off x="508907" y="5346699"/>
            <a:ext cx="7886700" cy="1146175"/>
          </a:xfrm>
        </p:spPr>
        <p:txBody>
          <a:bodyPr/>
          <a:lstStyle/>
          <a:p>
            <a:r>
              <a:rPr lang="en-US" dirty="0"/>
              <a:t> Almost always much weaker than sea breezes</a:t>
            </a:r>
          </a:p>
          <a:p>
            <a:r>
              <a:rPr lang="en-US" dirty="0"/>
              <a:t> Fickle and unpredictable</a:t>
            </a:r>
          </a:p>
        </p:txBody>
      </p:sp>
      <p:pic>
        <p:nvPicPr>
          <p:cNvPr id="4" name="Picture 3">
            <a:extLst>
              <a:ext uri="{FF2B5EF4-FFF2-40B4-BE49-F238E27FC236}">
                <a16:creationId xmlns:a16="http://schemas.microsoft.com/office/drawing/2014/main" id="{A1CA404E-FD28-4AA6-9696-36330E11E309}"/>
              </a:ext>
            </a:extLst>
          </p:cNvPr>
          <p:cNvPicPr>
            <a:picLocks noChangeAspect="1"/>
          </p:cNvPicPr>
          <p:nvPr/>
        </p:nvPicPr>
        <p:blipFill rotWithShape="1">
          <a:blip r:embed="rId2"/>
          <a:srcRect t="47937"/>
          <a:stretch/>
        </p:blipFill>
        <p:spPr>
          <a:xfrm>
            <a:off x="1689769" y="1643743"/>
            <a:ext cx="5524976" cy="3570514"/>
          </a:xfrm>
          <a:prstGeom prst="rect">
            <a:avLst/>
          </a:prstGeom>
        </p:spPr>
      </p:pic>
    </p:spTree>
    <p:extLst>
      <p:ext uri="{BB962C8B-B14F-4D97-AF65-F5344CB8AC3E}">
        <p14:creationId xmlns:p14="http://schemas.microsoft.com/office/powerpoint/2010/main" val="3865837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78EAF-8D7B-476C-8F2F-BD223814F318}"/>
              </a:ext>
            </a:extLst>
          </p:cNvPr>
          <p:cNvSpPr>
            <a:spLocks noGrp="1"/>
          </p:cNvSpPr>
          <p:nvPr>
            <p:ph type="title"/>
          </p:nvPr>
        </p:nvSpPr>
        <p:spPr>
          <a:xfrm>
            <a:off x="628650" y="0"/>
            <a:ext cx="7886700" cy="1143001"/>
          </a:xfrm>
        </p:spPr>
        <p:txBody>
          <a:bodyPr>
            <a:normAutofit/>
          </a:bodyPr>
          <a:lstStyle/>
          <a:p>
            <a:pPr algn="ctr"/>
            <a:r>
              <a:rPr lang="en-US" sz="3600" dirty="0"/>
              <a:t>Example of local scale weather: Afternoon thunderstorms</a:t>
            </a:r>
          </a:p>
        </p:txBody>
      </p:sp>
      <p:pic>
        <p:nvPicPr>
          <p:cNvPr id="4" name="Picture 3">
            <a:extLst>
              <a:ext uri="{FF2B5EF4-FFF2-40B4-BE49-F238E27FC236}">
                <a16:creationId xmlns:a16="http://schemas.microsoft.com/office/drawing/2014/main" id="{7BBB80B4-2B6D-49E5-8DDD-61EB878577D9}"/>
              </a:ext>
            </a:extLst>
          </p:cNvPr>
          <p:cNvPicPr>
            <a:picLocks noChangeAspect="1"/>
          </p:cNvPicPr>
          <p:nvPr/>
        </p:nvPicPr>
        <p:blipFill>
          <a:blip r:embed="rId2"/>
          <a:stretch>
            <a:fillRect/>
          </a:stretch>
        </p:blipFill>
        <p:spPr>
          <a:xfrm>
            <a:off x="870857" y="1143001"/>
            <a:ext cx="7402286" cy="5551714"/>
          </a:xfrm>
          <a:prstGeom prst="rect">
            <a:avLst/>
          </a:prstGeom>
        </p:spPr>
      </p:pic>
    </p:spTree>
    <p:extLst>
      <p:ext uri="{BB962C8B-B14F-4D97-AF65-F5344CB8AC3E}">
        <p14:creationId xmlns:p14="http://schemas.microsoft.com/office/powerpoint/2010/main" val="111569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tellite Weather 06/03/2019 | The Weather Reporter">
            <a:extLst>
              <a:ext uri="{FF2B5EF4-FFF2-40B4-BE49-F238E27FC236}">
                <a16:creationId xmlns:a16="http://schemas.microsoft.com/office/drawing/2014/main" id="{E2631E2E-7CFB-46FA-ACB4-327C9DC89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57150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647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012815-D42A-4C41-98C6-28F1988B9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883" y="453417"/>
            <a:ext cx="7654233" cy="5951166"/>
          </a:xfrm>
          <a:prstGeom prst="rect">
            <a:avLst/>
          </a:prstGeom>
        </p:spPr>
      </p:pic>
    </p:spTree>
    <p:extLst>
      <p:ext uri="{BB962C8B-B14F-4D97-AF65-F5344CB8AC3E}">
        <p14:creationId xmlns:p14="http://schemas.microsoft.com/office/powerpoint/2010/main" val="35081004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504FE-6A8B-4A76-BDE0-527B51AC324B}"/>
              </a:ext>
            </a:extLst>
          </p:cNvPr>
          <p:cNvSpPr>
            <a:spLocks noGrp="1"/>
          </p:cNvSpPr>
          <p:nvPr>
            <p:ph type="title"/>
          </p:nvPr>
        </p:nvSpPr>
        <p:spPr>
          <a:xfrm>
            <a:off x="628650" y="163286"/>
            <a:ext cx="7886700" cy="1325563"/>
          </a:xfrm>
        </p:spPr>
        <p:txBody>
          <a:bodyPr>
            <a:normAutofit/>
          </a:bodyPr>
          <a:lstStyle/>
          <a:p>
            <a:pPr algn="ctr"/>
            <a:r>
              <a:rPr lang="en-US" sz="3600" dirty="0"/>
              <a:t>Example of microscale weather:  The fog roller</a:t>
            </a:r>
          </a:p>
        </p:txBody>
      </p:sp>
      <p:pic>
        <p:nvPicPr>
          <p:cNvPr id="3" name="Picture 2">
            <a:extLst>
              <a:ext uri="{FF2B5EF4-FFF2-40B4-BE49-F238E27FC236}">
                <a16:creationId xmlns:a16="http://schemas.microsoft.com/office/drawing/2014/main" id="{6115A22E-2168-4069-A5CF-A4BAAE26CF01}"/>
              </a:ext>
            </a:extLst>
          </p:cNvPr>
          <p:cNvPicPr>
            <a:picLocks noChangeAspect="1"/>
          </p:cNvPicPr>
          <p:nvPr/>
        </p:nvPicPr>
        <p:blipFill>
          <a:blip r:embed="rId2"/>
          <a:stretch>
            <a:fillRect/>
          </a:stretch>
        </p:blipFill>
        <p:spPr>
          <a:xfrm>
            <a:off x="1121229" y="1488849"/>
            <a:ext cx="7162800" cy="5372100"/>
          </a:xfrm>
          <a:prstGeom prst="rect">
            <a:avLst/>
          </a:prstGeom>
        </p:spPr>
      </p:pic>
    </p:spTree>
    <p:extLst>
      <p:ext uri="{BB962C8B-B14F-4D97-AF65-F5344CB8AC3E}">
        <p14:creationId xmlns:p14="http://schemas.microsoft.com/office/powerpoint/2010/main" val="18716437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1185D1-5D59-4241-95A2-88C04EF4F206}"/>
              </a:ext>
            </a:extLst>
          </p:cNvPr>
          <p:cNvSpPr>
            <a:spLocks noGrp="1"/>
          </p:cNvSpPr>
          <p:nvPr>
            <p:ph type="title"/>
          </p:nvPr>
        </p:nvSpPr>
        <p:spPr>
          <a:xfrm>
            <a:off x="628650" y="365126"/>
            <a:ext cx="7886700" cy="756103"/>
          </a:xfrm>
        </p:spPr>
        <p:txBody>
          <a:bodyPr/>
          <a:lstStyle/>
          <a:p>
            <a:pPr algn="ctr"/>
            <a:r>
              <a:rPr lang="en-US" dirty="0"/>
              <a:t>Summary</a:t>
            </a:r>
          </a:p>
        </p:txBody>
      </p:sp>
      <p:sp>
        <p:nvSpPr>
          <p:cNvPr id="4" name="Content Placeholder 3">
            <a:extLst>
              <a:ext uri="{FF2B5EF4-FFF2-40B4-BE49-F238E27FC236}">
                <a16:creationId xmlns:a16="http://schemas.microsoft.com/office/drawing/2014/main" id="{3E11B00A-331C-45CE-9184-04F53104E537}"/>
              </a:ext>
            </a:extLst>
          </p:cNvPr>
          <p:cNvSpPr>
            <a:spLocks noGrp="1"/>
          </p:cNvSpPr>
          <p:nvPr>
            <p:ph idx="1"/>
          </p:nvPr>
        </p:nvSpPr>
        <p:spPr/>
        <p:txBody>
          <a:bodyPr/>
          <a:lstStyle/>
          <a:p>
            <a:r>
              <a:rPr lang="en-US" dirty="0"/>
              <a:t> Weather occurs on all time and space scales </a:t>
            </a:r>
          </a:p>
          <a:p>
            <a:r>
              <a:rPr lang="en-US" dirty="0"/>
              <a:t> Use of ensemble forecasts can avoid 	catastrophes and also help with strategy</a:t>
            </a:r>
          </a:p>
          <a:p>
            <a:r>
              <a:rPr lang="en-US" dirty="0"/>
              <a:t> Rapid increase of apps and website that use 	ensemble forecast data</a:t>
            </a:r>
          </a:p>
          <a:p>
            <a:r>
              <a:rPr lang="en-US" dirty="0"/>
              <a:t> Use satellite, radar, and surface observations 	to update numerical weather forecasts</a:t>
            </a:r>
          </a:p>
          <a:p>
            <a:r>
              <a:rPr lang="en-US" dirty="0"/>
              <a:t> Learn about local and microscale weather</a:t>
            </a:r>
          </a:p>
          <a:p>
            <a:r>
              <a:rPr lang="en-US" dirty="0"/>
              <a:t> Be weatherwise, not otherwise</a:t>
            </a:r>
          </a:p>
        </p:txBody>
      </p:sp>
    </p:spTree>
    <p:extLst>
      <p:ext uri="{BB962C8B-B14F-4D97-AF65-F5344CB8AC3E}">
        <p14:creationId xmlns:p14="http://schemas.microsoft.com/office/powerpoint/2010/main" val="411115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ivasovsky_Ivan_Constantinovich_the_9th_wave_IBI">
            <a:extLst>
              <a:ext uri="{FF2B5EF4-FFF2-40B4-BE49-F238E27FC236}">
                <a16:creationId xmlns:a16="http://schemas.microsoft.com/office/drawing/2014/main" id="{DD2FC8C2-E74E-4DA9-B915-290D2FC54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439" cy="62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BD9FBBD-A842-40A4-B8C4-177CBF0610AC}"/>
              </a:ext>
            </a:extLst>
          </p:cNvPr>
          <p:cNvSpPr txBox="1"/>
          <p:nvPr/>
        </p:nvSpPr>
        <p:spPr>
          <a:xfrm>
            <a:off x="2601685" y="6325382"/>
            <a:ext cx="4572000" cy="369332"/>
          </a:xfrm>
          <a:prstGeom prst="rect">
            <a:avLst/>
          </a:prstGeom>
          <a:noFill/>
        </p:spPr>
        <p:txBody>
          <a:bodyPr wrap="square">
            <a:spAutoFit/>
          </a:bodyPr>
          <a:lstStyle/>
          <a:p>
            <a:pPr eaLnBrk="1" hangingPunct="1">
              <a:spcBef>
                <a:spcPct val="50000"/>
              </a:spcBef>
            </a:pPr>
            <a:r>
              <a:rPr lang="en-US" altLang="en-US" i="1" dirty="0"/>
              <a:t>The 9</a:t>
            </a:r>
            <a:r>
              <a:rPr lang="en-US" altLang="en-US" i="1" baseline="30000" dirty="0"/>
              <a:t>th</a:t>
            </a:r>
            <a:r>
              <a:rPr lang="en-US" altLang="en-US" i="1" dirty="0"/>
              <a:t> Wave</a:t>
            </a:r>
            <a:r>
              <a:rPr lang="en-US" altLang="en-US" dirty="0"/>
              <a:t>, by Ivan </a:t>
            </a:r>
            <a:r>
              <a:rPr lang="en-US" altLang="en-US" dirty="0" err="1"/>
              <a:t>Aivazovsky</a:t>
            </a:r>
            <a:r>
              <a:rPr lang="en-US" altLang="en-US" dirty="0"/>
              <a:t> (1850)</a:t>
            </a:r>
          </a:p>
        </p:txBody>
      </p:sp>
      <p:sp>
        <p:nvSpPr>
          <p:cNvPr id="7" name="TextBox 6">
            <a:extLst>
              <a:ext uri="{FF2B5EF4-FFF2-40B4-BE49-F238E27FC236}">
                <a16:creationId xmlns:a16="http://schemas.microsoft.com/office/drawing/2014/main" id="{C5D5FEDA-A972-4367-89F8-15FD1F3546F2}"/>
              </a:ext>
            </a:extLst>
          </p:cNvPr>
          <p:cNvSpPr txBox="1"/>
          <p:nvPr/>
        </p:nvSpPr>
        <p:spPr>
          <a:xfrm>
            <a:off x="1371318" y="413657"/>
            <a:ext cx="6400800" cy="584775"/>
          </a:xfrm>
          <a:prstGeom prst="rect">
            <a:avLst/>
          </a:prstGeom>
          <a:noFill/>
        </p:spPr>
        <p:txBody>
          <a:bodyPr wrap="square" rtlCol="0">
            <a:spAutoFit/>
          </a:bodyPr>
          <a:lstStyle/>
          <a:p>
            <a:pPr algn="ctr"/>
            <a:r>
              <a:rPr lang="en-US" sz="3200" dirty="0">
                <a:solidFill>
                  <a:srgbClr val="FFFF00"/>
                </a:solidFill>
              </a:rPr>
              <a:t>Questions?</a:t>
            </a:r>
          </a:p>
        </p:txBody>
      </p:sp>
    </p:spTree>
    <p:extLst>
      <p:ext uri="{BB962C8B-B14F-4D97-AF65-F5344CB8AC3E}">
        <p14:creationId xmlns:p14="http://schemas.microsoft.com/office/powerpoint/2010/main" val="1089133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B89BEC-4DA6-440D-9695-28001A615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0804"/>
            <a:ext cx="9144000" cy="5087196"/>
          </a:xfrm>
          <a:prstGeom prst="rect">
            <a:avLst/>
          </a:prstGeom>
        </p:spPr>
      </p:pic>
      <p:sp>
        <p:nvSpPr>
          <p:cNvPr id="5" name="TextBox 4">
            <a:extLst>
              <a:ext uri="{FF2B5EF4-FFF2-40B4-BE49-F238E27FC236}">
                <a16:creationId xmlns:a16="http://schemas.microsoft.com/office/drawing/2014/main" id="{B0C02D15-295C-49EE-8A11-C5B138F4155C}"/>
              </a:ext>
            </a:extLst>
          </p:cNvPr>
          <p:cNvSpPr txBox="1"/>
          <p:nvPr/>
        </p:nvSpPr>
        <p:spPr>
          <a:xfrm>
            <a:off x="1114425" y="1401472"/>
            <a:ext cx="8210550" cy="369332"/>
          </a:xfrm>
          <a:prstGeom prst="rect">
            <a:avLst/>
          </a:prstGeom>
          <a:noFill/>
        </p:spPr>
        <p:txBody>
          <a:bodyPr wrap="square" rtlCol="0">
            <a:spAutoFit/>
          </a:bodyPr>
          <a:lstStyle/>
          <a:p>
            <a:r>
              <a:rPr lang="en-US" dirty="0"/>
              <a:t>Global Forecast System (U.S.), 102-hour forecast for 10 PM Sunday</a:t>
            </a:r>
          </a:p>
        </p:txBody>
      </p:sp>
      <p:sp>
        <p:nvSpPr>
          <p:cNvPr id="6" name="TextBox 5">
            <a:extLst>
              <a:ext uri="{FF2B5EF4-FFF2-40B4-BE49-F238E27FC236}">
                <a16:creationId xmlns:a16="http://schemas.microsoft.com/office/drawing/2014/main" id="{4230A755-B923-4BDB-9B8D-44C45561317B}"/>
              </a:ext>
            </a:extLst>
          </p:cNvPr>
          <p:cNvSpPr txBox="1"/>
          <p:nvPr/>
        </p:nvSpPr>
        <p:spPr>
          <a:xfrm>
            <a:off x="7562850" y="847474"/>
            <a:ext cx="1695450" cy="369332"/>
          </a:xfrm>
          <a:prstGeom prst="rect">
            <a:avLst/>
          </a:prstGeom>
          <a:noFill/>
        </p:spPr>
        <p:txBody>
          <a:bodyPr wrap="square" rtlCol="0">
            <a:spAutoFit/>
          </a:bodyPr>
          <a:lstStyle/>
          <a:p>
            <a:r>
              <a:rPr lang="en-US" dirty="0"/>
              <a:t>Windy.com</a:t>
            </a:r>
          </a:p>
        </p:txBody>
      </p:sp>
      <p:sp>
        <p:nvSpPr>
          <p:cNvPr id="7" name="TextBox 6">
            <a:extLst>
              <a:ext uri="{FF2B5EF4-FFF2-40B4-BE49-F238E27FC236}">
                <a16:creationId xmlns:a16="http://schemas.microsoft.com/office/drawing/2014/main" id="{693B160D-8173-43F0-B3FF-DE0AC526CF8C}"/>
              </a:ext>
            </a:extLst>
          </p:cNvPr>
          <p:cNvSpPr txBox="1"/>
          <p:nvPr/>
        </p:nvSpPr>
        <p:spPr>
          <a:xfrm>
            <a:off x="1190625" y="343304"/>
            <a:ext cx="6372225" cy="523220"/>
          </a:xfrm>
          <a:prstGeom prst="rect">
            <a:avLst/>
          </a:prstGeom>
          <a:noFill/>
        </p:spPr>
        <p:txBody>
          <a:bodyPr wrap="square" rtlCol="0">
            <a:spAutoFit/>
          </a:bodyPr>
          <a:lstStyle/>
          <a:p>
            <a:pPr algn="ctr"/>
            <a:r>
              <a:rPr lang="en-US" sz="2800" dirty="0"/>
              <a:t>Global models typically run out to 10 days</a:t>
            </a:r>
          </a:p>
        </p:txBody>
      </p:sp>
    </p:spTree>
    <p:extLst>
      <p:ext uri="{BB962C8B-B14F-4D97-AF65-F5344CB8AC3E}">
        <p14:creationId xmlns:p14="http://schemas.microsoft.com/office/powerpoint/2010/main" val="1930325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F75D-8069-4F1B-B763-995123FF2D58}"/>
              </a:ext>
            </a:extLst>
          </p:cNvPr>
          <p:cNvSpPr>
            <a:spLocks noGrp="1"/>
          </p:cNvSpPr>
          <p:nvPr>
            <p:ph type="title"/>
          </p:nvPr>
        </p:nvSpPr>
        <p:spPr>
          <a:xfrm>
            <a:off x="628650" y="365126"/>
            <a:ext cx="7886700" cy="920749"/>
          </a:xfrm>
        </p:spPr>
        <p:txBody>
          <a:bodyPr>
            <a:normAutofit/>
          </a:bodyPr>
          <a:lstStyle/>
          <a:p>
            <a:pPr algn="ctr"/>
            <a:r>
              <a:rPr lang="en-US" sz="3600" dirty="0"/>
              <a:t>Regional Models</a:t>
            </a:r>
          </a:p>
        </p:txBody>
      </p:sp>
      <p:pic>
        <p:nvPicPr>
          <p:cNvPr id="4" name="Picture 3">
            <a:extLst>
              <a:ext uri="{FF2B5EF4-FFF2-40B4-BE49-F238E27FC236}">
                <a16:creationId xmlns:a16="http://schemas.microsoft.com/office/drawing/2014/main" id="{541DE2CE-59A9-433D-BFFD-80704A7F7DA3}"/>
              </a:ext>
            </a:extLst>
          </p:cNvPr>
          <p:cNvPicPr>
            <a:picLocks noChangeAspect="1"/>
          </p:cNvPicPr>
          <p:nvPr/>
        </p:nvPicPr>
        <p:blipFill>
          <a:blip r:embed="rId2"/>
          <a:stretch>
            <a:fillRect/>
          </a:stretch>
        </p:blipFill>
        <p:spPr>
          <a:xfrm>
            <a:off x="0" y="1819275"/>
            <a:ext cx="9155970" cy="5038725"/>
          </a:xfrm>
          <a:prstGeom prst="rect">
            <a:avLst/>
          </a:prstGeom>
        </p:spPr>
      </p:pic>
      <p:sp>
        <p:nvSpPr>
          <p:cNvPr id="6" name="TextBox 5">
            <a:extLst>
              <a:ext uri="{FF2B5EF4-FFF2-40B4-BE49-F238E27FC236}">
                <a16:creationId xmlns:a16="http://schemas.microsoft.com/office/drawing/2014/main" id="{663EC334-80F4-46D9-B4F2-B8A6465B78E3}"/>
              </a:ext>
            </a:extLst>
          </p:cNvPr>
          <p:cNvSpPr txBox="1"/>
          <p:nvPr/>
        </p:nvSpPr>
        <p:spPr>
          <a:xfrm>
            <a:off x="411955" y="1449943"/>
            <a:ext cx="8732045" cy="369332"/>
          </a:xfrm>
          <a:prstGeom prst="rect">
            <a:avLst/>
          </a:prstGeom>
          <a:noFill/>
        </p:spPr>
        <p:txBody>
          <a:bodyPr wrap="square">
            <a:spAutoFit/>
          </a:bodyPr>
          <a:lstStyle/>
          <a:p>
            <a:r>
              <a:rPr lang="en-US" dirty="0"/>
              <a:t>North American Model (U.S.), 60-hour forecast for 2 PM Saturday</a:t>
            </a:r>
          </a:p>
        </p:txBody>
      </p:sp>
      <p:sp>
        <p:nvSpPr>
          <p:cNvPr id="7" name="TextBox 6">
            <a:extLst>
              <a:ext uri="{FF2B5EF4-FFF2-40B4-BE49-F238E27FC236}">
                <a16:creationId xmlns:a16="http://schemas.microsoft.com/office/drawing/2014/main" id="{1C32E13A-1DFD-42FC-833A-02351BB98F83}"/>
              </a:ext>
            </a:extLst>
          </p:cNvPr>
          <p:cNvSpPr txBox="1"/>
          <p:nvPr/>
        </p:nvSpPr>
        <p:spPr>
          <a:xfrm>
            <a:off x="7562850" y="847474"/>
            <a:ext cx="1695450" cy="369332"/>
          </a:xfrm>
          <a:prstGeom prst="rect">
            <a:avLst/>
          </a:prstGeom>
          <a:noFill/>
        </p:spPr>
        <p:txBody>
          <a:bodyPr wrap="square" rtlCol="0">
            <a:spAutoFit/>
          </a:bodyPr>
          <a:lstStyle/>
          <a:p>
            <a:r>
              <a:rPr lang="en-US" dirty="0"/>
              <a:t>Windy.com</a:t>
            </a:r>
          </a:p>
        </p:txBody>
      </p:sp>
    </p:spTree>
    <p:extLst>
      <p:ext uri="{BB962C8B-B14F-4D97-AF65-F5344CB8AC3E}">
        <p14:creationId xmlns:p14="http://schemas.microsoft.com/office/powerpoint/2010/main" val="1400038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ED5DDB-C1B8-4E4E-90D0-B49C3C0E6C58}"/>
              </a:ext>
            </a:extLst>
          </p:cNvPr>
          <p:cNvPicPr>
            <a:picLocks noChangeAspect="1"/>
          </p:cNvPicPr>
          <p:nvPr/>
        </p:nvPicPr>
        <p:blipFill>
          <a:blip r:embed="rId2"/>
          <a:stretch>
            <a:fillRect/>
          </a:stretch>
        </p:blipFill>
        <p:spPr>
          <a:xfrm>
            <a:off x="113053" y="962025"/>
            <a:ext cx="8917894" cy="5895975"/>
          </a:xfrm>
          <a:prstGeom prst="rect">
            <a:avLst/>
          </a:prstGeom>
        </p:spPr>
      </p:pic>
      <p:sp>
        <p:nvSpPr>
          <p:cNvPr id="5" name="TextBox 4">
            <a:extLst>
              <a:ext uri="{FF2B5EF4-FFF2-40B4-BE49-F238E27FC236}">
                <a16:creationId xmlns:a16="http://schemas.microsoft.com/office/drawing/2014/main" id="{5E6A7257-713B-443A-AA45-33C2C6D6034E}"/>
              </a:ext>
            </a:extLst>
          </p:cNvPr>
          <p:cNvSpPr txBox="1"/>
          <p:nvPr/>
        </p:nvSpPr>
        <p:spPr>
          <a:xfrm>
            <a:off x="298902" y="668893"/>
            <a:ext cx="8732045" cy="369332"/>
          </a:xfrm>
          <a:prstGeom prst="rect">
            <a:avLst/>
          </a:prstGeom>
          <a:noFill/>
        </p:spPr>
        <p:txBody>
          <a:bodyPr wrap="square">
            <a:spAutoFit/>
          </a:bodyPr>
          <a:lstStyle/>
          <a:p>
            <a:r>
              <a:rPr lang="en-US" dirty="0"/>
              <a:t>North American Model (U.S.), 60-hour forecast for 2 PM Saturday</a:t>
            </a:r>
          </a:p>
        </p:txBody>
      </p:sp>
      <p:sp>
        <p:nvSpPr>
          <p:cNvPr id="6" name="TextBox 5">
            <a:extLst>
              <a:ext uri="{FF2B5EF4-FFF2-40B4-BE49-F238E27FC236}">
                <a16:creationId xmlns:a16="http://schemas.microsoft.com/office/drawing/2014/main" id="{DB71EBD6-41CF-446C-AC39-0B8F38921694}"/>
              </a:ext>
            </a:extLst>
          </p:cNvPr>
          <p:cNvSpPr txBox="1"/>
          <p:nvPr/>
        </p:nvSpPr>
        <p:spPr>
          <a:xfrm>
            <a:off x="7521346" y="299561"/>
            <a:ext cx="1695450" cy="369332"/>
          </a:xfrm>
          <a:prstGeom prst="rect">
            <a:avLst/>
          </a:prstGeom>
          <a:noFill/>
        </p:spPr>
        <p:txBody>
          <a:bodyPr wrap="square" rtlCol="0">
            <a:spAutoFit/>
          </a:bodyPr>
          <a:lstStyle/>
          <a:p>
            <a:r>
              <a:rPr lang="en-US" dirty="0"/>
              <a:t>Windy.com</a:t>
            </a:r>
          </a:p>
        </p:txBody>
      </p:sp>
      <p:sp>
        <p:nvSpPr>
          <p:cNvPr id="7" name="TextBox 6">
            <a:extLst>
              <a:ext uri="{FF2B5EF4-FFF2-40B4-BE49-F238E27FC236}">
                <a16:creationId xmlns:a16="http://schemas.microsoft.com/office/drawing/2014/main" id="{66311612-964D-403F-A3B5-1DD995784C13}"/>
              </a:ext>
            </a:extLst>
          </p:cNvPr>
          <p:cNvSpPr txBox="1"/>
          <p:nvPr/>
        </p:nvSpPr>
        <p:spPr>
          <a:xfrm>
            <a:off x="903628" y="165526"/>
            <a:ext cx="6697322" cy="461665"/>
          </a:xfrm>
          <a:prstGeom prst="rect">
            <a:avLst/>
          </a:prstGeom>
          <a:noFill/>
        </p:spPr>
        <p:txBody>
          <a:bodyPr wrap="square" rtlCol="0">
            <a:spAutoFit/>
          </a:bodyPr>
          <a:lstStyle/>
          <a:p>
            <a:pPr algn="ctr"/>
            <a:r>
              <a:rPr lang="en-US" sz="2400" dirty="0"/>
              <a:t>Regional models typically run out to 84 hours</a:t>
            </a:r>
          </a:p>
        </p:txBody>
      </p:sp>
    </p:spTree>
    <p:extLst>
      <p:ext uri="{BB962C8B-B14F-4D97-AF65-F5344CB8AC3E}">
        <p14:creationId xmlns:p14="http://schemas.microsoft.com/office/powerpoint/2010/main" val="1524582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0CABD5-BCDE-4520-BDFA-33CB5DB07D73}"/>
              </a:ext>
            </a:extLst>
          </p:cNvPr>
          <p:cNvPicPr>
            <a:picLocks noChangeAspect="1"/>
          </p:cNvPicPr>
          <p:nvPr/>
        </p:nvPicPr>
        <p:blipFill>
          <a:blip r:embed="rId2"/>
          <a:stretch>
            <a:fillRect/>
          </a:stretch>
        </p:blipFill>
        <p:spPr>
          <a:xfrm>
            <a:off x="352550" y="1292662"/>
            <a:ext cx="8438900" cy="5525383"/>
          </a:xfrm>
          <a:prstGeom prst="rect">
            <a:avLst/>
          </a:prstGeom>
        </p:spPr>
      </p:pic>
      <p:sp>
        <p:nvSpPr>
          <p:cNvPr id="4" name="TextBox 3">
            <a:extLst>
              <a:ext uri="{FF2B5EF4-FFF2-40B4-BE49-F238E27FC236}">
                <a16:creationId xmlns:a16="http://schemas.microsoft.com/office/drawing/2014/main" id="{FF682914-B53E-4EB9-8226-ACBDFF6D9207}"/>
              </a:ext>
            </a:extLst>
          </p:cNvPr>
          <p:cNvSpPr txBox="1"/>
          <p:nvPr/>
        </p:nvSpPr>
        <p:spPr>
          <a:xfrm>
            <a:off x="352550" y="923330"/>
            <a:ext cx="8732045" cy="369332"/>
          </a:xfrm>
          <a:prstGeom prst="rect">
            <a:avLst/>
          </a:prstGeom>
          <a:noFill/>
        </p:spPr>
        <p:txBody>
          <a:bodyPr wrap="square">
            <a:spAutoFit/>
          </a:bodyPr>
          <a:lstStyle/>
          <a:p>
            <a:r>
              <a:rPr lang="en-US" dirty="0"/>
              <a:t>60-hour forecast for 9 PM Friday</a:t>
            </a:r>
          </a:p>
        </p:txBody>
      </p:sp>
      <p:sp>
        <p:nvSpPr>
          <p:cNvPr id="5" name="TextBox 4">
            <a:extLst>
              <a:ext uri="{FF2B5EF4-FFF2-40B4-BE49-F238E27FC236}">
                <a16:creationId xmlns:a16="http://schemas.microsoft.com/office/drawing/2014/main" id="{D351E840-6B02-44F2-9AAA-FCF99E2AA1B3}"/>
              </a:ext>
            </a:extLst>
          </p:cNvPr>
          <p:cNvSpPr txBox="1"/>
          <p:nvPr/>
        </p:nvSpPr>
        <p:spPr>
          <a:xfrm>
            <a:off x="1071559" y="30763"/>
            <a:ext cx="7000875" cy="923330"/>
          </a:xfrm>
          <a:prstGeom prst="rect">
            <a:avLst/>
          </a:prstGeom>
          <a:noFill/>
        </p:spPr>
        <p:txBody>
          <a:bodyPr wrap="square" rtlCol="0">
            <a:spAutoFit/>
          </a:bodyPr>
          <a:lstStyle/>
          <a:p>
            <a:pPr algn="ctr"/>
            <a:r>
              <a:rPr lang="en-US" b="0" i="0" dirty="0">
                <a:effectLst/>
                <a:latin typeface="Roboto" panose="02000000000000000000" pitchFamily="2" charset="0"/>
              </a:rPr>
              <a:t>High-Resolution Rapid Refresh (HRRR) 3-km mesh model (U.S.)</a:t>
            </a:r>
          </a:p>
          <a:p>
            <a:pPr algn="ctr"/>
            <a:r>
              <a:rPr lang="en-US" dirty="0">
                <a:latin typeface="Roboto" panose="02000000000000000000" pitchFamily="2" charset="0"/>
                <a:hlinkClick r:id="rId3">
                  <a:extLst>
                    <a:ext uri="{A12FA001-AC4F-418D-AE19-62706E023703}">
                      <ahyp:hlinkClr xmlns:ahyp="http://schemas.microsoft.com/office/drawing/2018/hyperlinkcolor" val="tx"/>
                    </a:ext>
                  </a:extLst>
                </a:hlinkClick>
              </a:rPr>
              <a:t>Run out to 18 hours, updated every hour</a:t>
            </a:r>
            <a:endParaRPr lang="en-US" b="0" i="0" dirty="0">
              <a:effectLst/>
              <a:latin typeface="Roboto" panose="02000000000000000000" pitchFamily="2" charset="0"/>
              <a:hlinkClick r:id="rId3">
                <a:extLst>
                  <a:ext uri="{A12FA001-AC4F-418D-AE19-62706E023703}">
                    <ahyp:hlinkClr xmlns:ahyp="http://schemas.microsoft.com/office/drawing/2018/hyperlinkcolor" val="tx"/>
                  </a:ext>
                </a:extLst>
              </a:hlinkClick>
            </a:endParaRPr>
          </a:p>
          <a:p>
            <a:endParaRPr lang="en-US" dirty="0"/>
          </a:p>
        </p:txBody>
      </p:sp>
    </p:spTree>
    <p:extLst>
      <p:ext uri="{BB962C8B-B14F-4D97-AF65-F5344CB8AC3E}">
        <p14:creationId xmlns:p14="http://schemas.microsoft.com/office/powerpoint/2010/main" val="1960393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21426D-143B-47F2-831B-5CE1253FEF5A}"/>
              </a:ext>
            </a:extLst>
          </p:cNvPr>
          <p:cNvSpPr txBox="1"/>
          <p:nvPr/>
        </p:nvSpPr>
        <p:spPr>
          <a:xfrm>
            <a:off x="114300" y="171450"/>
            <a:ext cx="8639175" cy="1261884"/>
          </a:xfrm>
          <a:prstGeom prst="rect">
            <a:avLst/>
          </a:prstGeom>
          <a:noFill/>
        </p:spPr>
        <p:txBody>
          <a:bodyPr wrap="square" rtlCol="0">
            <a:spAutoFit/>
          </a:bodyPr>
          <a:lstStyle/>
          <a:p>
            <a:pPr algn="ctr"/>
            <a:r>
              <a:rPr lang="en-US" sz="2400" dirty="0"/>
              <a:t>How to keep your necks above the waterline and win ocean races:</a:t>
            </a:r>
          </a:p>
          <a:p>
            <a:pPr algn="ctr"/>
            <a:endParaRPr lang="en-US" sz="2400" dirty="0"/>
          </a:p>
          <a:p>
            <a:pPr algn="ctr"/>
            <a:r>
              <a:rPr lang="en-US" sz="2800" b="1" dirty="0"/>
              <a:t>Quantify Uncertainty </a:t>
            </a:r>
          </a:p>
        </p:txBody>
      </p:sp>
      <p:sp>
        <p:nvSpPr>
          <p:cNvPr id="4" name="Content Placeholder 3">
            <a:extLst>
              <a:ext uri="{FF2B5EF4-FFF2-40B4-BE49-F238E27FC236}">
                <a16:creationId xmlns:a16="http://schemas.microsoft.com/office/drawing/2014/main" id="{5F3CA861-1315-48C4-8B2E-D56246F5E614}"/>
              </a:ext>
            </a:extLst>
          </p:cNvPr>
          <p:cNvSpPr>
            <a:spLocks noGrp="1"/>
          </p:cNvSpPr>
          <p:nvPr>
            <p:ph idx="1"/>
          </p:nvPr>
        </p:nvSpPr>
        <p:spPr>
          <a:xfrm>
            <a:off x="628650" y="1825625"/>
            <a:ext cx="7886700" cy="1812925"/>
          </a:xfrm>
        </p:spPr>
        <p:txBody>
          <a:bodyPr/>
          <a:lstStyle/>
          <a:p>
            <a:r>
              <a:rPr lang="en-US" dirty="0"/>
              <a:t> </a:t>
            </a:r>
            <a:r>
              <a:rPr lang="en-US" sz="2400" dirty="0"/>
              <a:t>Avoid hazardous weather and sea states</a:t>
            </a:r>
          </a:p>
          <a:p>
            <a:pPr marL="0" indent="0">
              <a:buNone/>
            </a:pPr>
            <a:endParaRPr lang="en-US" sz="2400" dirty="0"/>
          </a:p>
          <a:p>
            <a:r>
              <a:rPr lang="en-US" sz="2400" dirty="0"/>
              <a:t> Formulate better racing strategies</a:t>
            </a:r>
          </a:p>
        </p:txBody>
      </p:sp>
      <p:sp>
        <p:nvSpPr>
          <p:cNvPr id="5" name="TextBox 4">
            <a:extLst>
              <a:ext uri="{FF2B5EF4-FFF2-40B4-BE49-F238E27FC236}">
                <a16:creationId xmlns:a16="http://schemas.microsoft.com/office/drawing/2014/main" id="{28B78592-1DED-4032-9CBA-4B7464A82A6B}"/>
              </a:ext>
            </a:extLst>
          </p:cNvPr>
          <p:cNvSpPr txBox="1"/>
          <p:nvPr/>
        </p:nvSpPr>
        <p:spPr>
          <a:xfrm>
            <a:off x="304800" y="3924300"/>
            <a:ext cx="8343900" cy="1261884"/>
          </a:xfrm>
          <a:prstGeom prst="rect">
            <a:avLst/>
          </a:prstGeom>
          <a:noFill/>
        </p:spPr>
        <p:txBody>
          <a:bodyPr wrap="square" rtlCol="0">
            <a:spAutoFit/>
          </a:bodyPr>
          <a:lstStyle/>
          <a:p>
            <a:r>
              <a:rPr lang="en-US" sz="2400" dirty="0"/>
              <a:t>The key to quantifying uncertainty:</a:t>
            </a:r>
          </a:p>
          <a:p>
            <a:endParaRPr lang="en-US" sz="2400" dirty="0"/>
          </a:p>
          <a:p>
            <a:pPr algn="ctr"/>
            <a:r>
              <a:rPr lang="en-US" sz="2800" dirty="0"/>
              <a:t>Ensemble Forecasts</a:t>
            </a:r>
          </a:p>
        </p:txBody>
      </p:sp>
    </p:spTree>
    <p:extLst>
      <p:ext uri="{BB962C8B-B14F-4D97-AF65-F5344CB8AC3E}">
        <p14:creationId xmlns:p14="http://schemas.microsoft.com/office/powerpoint/2010/main" val="334715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iel2.potx" id="{250AC1EA-DA14-4220-9E36-111C7C5F504E}" vid="{0FB28C82-03FD-43C2-9C06-BBD8F4212DC3}"/>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Ariel2</Template>
  <TotalTime>1146</TotalTime>
  <Words>915</Words>
  <Application>Microsoft Office PowerPoint</Application>
  <PresentationFormat>On-screen Show (4:3)</PresentationFormat>
  <Paragraphs>138</Paragraphs>
  <Slides>49</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49</vt:i4>
      </vt:variant>
    </vt:vector>
  </HeadingPairs>
  <TitlesOfParts>
    <vt:vector size="57" baseType="lpstr">
      <vt:lpstr>Arial</vt:lpstr>
      <vt:lpstr>Calibri</vt:lpstr>
      <vt:lpstr>Calibri Light</vt:lpstr>
      <vt:lpstr>Roboto</vt:lpstr>
      <vt:lpstr>Source Sans Pro</vt:lpstr>
      <vt:lpstr>StempelGaramond-Italic</vt:lpstr>
      <vt:lpstr>Office Theme</vt:lpstr>
      <vt:lpstr>Default Design</vt:lpstr>
      <vt:lpstr>Weather for Sailors</vt:lpstr>
      <vt:lpstr>Weather happens on a continuum of space and time scales, but it is helpful to think differently about weather forecasts on 4 time scales:</vt:lpstr>
      <vt:lpstr>Two fundamentally different kinds of information:</vt:lpstr>
      <vt:lpstr>Dealing with the Synoptic Scale: Global Models</vt:lpstr>
      <vt:lpstr>PowerPoint Presentation</vt:lpstr>
      <vt:lpstr>Regional Models</vt:lpstr>
      <vt:lpstr>PowerPoint Presentation</vt:lpstr>
      <vt:lpstr>PowerPoint Presentation</vt:lpstr>
      <vt:lpstr>PowerPoint Presentation</vt:lpstr>
      <vt:lpstr>Ensemble  Forecasting: The general idea</vt:lpstr>
      <vt:lpstr>Example:  A “Re-Forecast” of  an Historical Storm: </vt:lpstr>
      <vt:lpstr>PowerPoint Presentation</vt:lpstr>
      <vt:lpstr>PowerPoint Presentation</vt:lpstr>
      <vt:lpstr>PowerPoint Presentation</vt:lpstr>
      <vt:lpstr>Two infamous offshore races that almost certainly would have been cancelled had forecast ensembles been available at the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you access and use ensemble forecasts to your advantage?</vt:lpstr>
      <vt:lpstr>PowerPoint Presentation</vt:lpstr>
      <vt:lpstr>PowerPoint Presentation</vt:lpstr>
      <vt:lpstr>PowerPoint Presentation</vt:lpstr>
      <vt:lpstr>Mesoscale Weather</vt:lpstr>
      <vt:lpstr>Fronts</vt:lpstr>
      <vt:lpstr>PowerPoint Presentation</vt:lpstr>
      <vt:lpstr>PowerPoint Presentation</vt:lpstr>
      <vt:lpstr>PowerPoint Presentation</vt:lpstr>
      <vt:lpstr>PowerPoint Presentation</vt:lpstr>
      <vt:lpstr>PowerPoint Presentation</vt:lpstr>
      <vt:lpstr>Squall Lines</vt:lpstr>
      <vt:lpstr>PowerPoint Presentation</vt:lpstr>
      <vt:lpstr>PowerPoint Presentation</vt:lpstr>
      <vt:lpstr>PowerPoint Presentation</vt:lpstr>
      <vt:lpstr>PowerPoint Presentation</vt:lpstr>
      <vt:lpstr>Sea Breezes</vt:lpstr>
      <vt:lpstr>Land Breezes</vt:lpstr>
      <vt:lpstr>Example of local scale weather: Afternoon thunderstorms</vt:lpstr>
      <vt:lpstr>PowerPoint Presentation</vt:lpstr>
      <vt:lpstr>PowerPoint Presentation</vt:lpstr>
      <vt:lpstr>Example of microscale weather:  The fog roller</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for Sailors</dc:title>
  <dc:creator>Kerry Emanuel</dc:creator>
  <cp:lastModifiedBy>Kerry Emanuel</cp:lastModifiedBy>
  <cp:revision>15</cp:revision>
  <dcterms:created xsi:type="dcterms:W3CDTF">2022-04-20T21:26:53Z</dcterms:created>
  <dcterms:modified xsi:type="dcterms:W3CDTF">2022-04-21T16:33:12Z</dcterms:modified>
</cp:coreProperties>
</file>