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9" r:id="rId2"/>
    <p:sldMasterId id="2147483811" r:id="rId3"/>
    <p:sldMasterId id="2147483853" r:id="rId4"/>
    <p:sldMasterId id="2147484012" r:id="rId5"/>
    <p:sldMasterId id="2147484026" r:id="rId6"/>
    <p:sldMasterId id="2147484038" r:id="rId7"/>
    <p:sldMasterId id="2147484050" r:id="rId8"/>
    <p:sldMasterId id="2147484062" r:id="rId9"/>
  </p:sldMasterIdLst>
  <p:notesMasterIdLst>
    <p:notesMasterId r:id="rId67"/>
  </p:notesMasterIdLst>
  <p:sldIdLst>
    <p:sldId id="257" r:id="rId10"/>
    <p:sldId id="503" r:id="rId11"/>
    <p:sldId id="260" r:id="rId12"/>
    <p:sldId id="430" r:id="rId13"/>
    <p:sldId id="431" r:id="rId14"/>
    <p:sldId id="432" r:id="rId15"/>
    <p:sldId id="433" r:id="rId16"/>
    <p:sldId id="504" r:id="rId17"/>
    <p:sldId id="505" r:id="rId18"/>
    <p:sldId id="510" r:id="rId19"/>
    <p:sldId id="458" r:id="rId20"/>
    <p:sldId id="507" r:id="rId21"/>
    <p:sldId id="411" r:id="rId22"/>
    <p:sldId id="465" r:id="rId23"/>
    <p:sldId id="466" r:id="rId24"/>
    <p:sldId id="459" r:id="rId25"/>
    <p:sldId id="460" r:id="rId26"/>
    <p:sldId id="461" r:id="rId27"/>
    <p:sldId id="462" r:id="rId28"/>
    <p:sldId id="467" r:id="rId29"/>
    <p:sldId id="453" r:id="rId30"/>
    <p:sldId id="469" r:id="rId31"/>
    <p:sldId id="476" r:id="rId32"/>
    <p:sldId id="472" r:id="rId33"/>
    <p:sldId id="473" r:id="rId34"/>
    <p:sldId id="474" r:id="rId35"/>
    <p:sldId id="475" r:id="rId36"/>
    <p:sldId id="477" r:id="rId37"/>
    <p:sldId id="479" r:id="rId38"/>
    <p:sldId id="480" r:id="rId39"/>
    <p:sldId id="481" r:id="rId40"/>
    <p:sldId id="482" r:id="rId41"/>
    <p:sldId id="483" r:id="rId42"/>
    <p:sldId id="484" r:id="rId43"/>
    <p:sldId id="511" r:id="rId44"/>
    <p:sldId id="512" r:id="rId45"/>
    <p:sldId id="485" r:id="rId46"/>
    <p:sldId id="486" r:id="rId47"/>
    <p:sldId id="487" r:id="rId48"/>
    <p:sldId id="488" r:id="rId49"/>
    <p:sldId id="489" r:id="rId50"/>
    <p:sldId id="490" r:id="rId51"/>
    <p:sldId id="491" r:id="rId52"/>
    <p:sldId id="492" r:id="rId53"/>
    <p:sldId id="493" r:id="rId54"/>
    <p:sldId id="495" r:id="rId55"/>
    <p:sldId id="496" r:id="rId56"/>
    <p:sldId id="497" r:id="rId57"/>
    <p:sldId id="502" r:id="rId58"/>
    <p:sldId id="498" r:id="rId59"/>
    <p:sldId id="499" r:id="rId60"/>
    <p:sldId id="500" r:id="rId61"/>
    <p:sldId id="501" r:id="rId62"/>
    <p:sldId id="509" r:id="rId63"/>
    <p:sldId id="508" r:id="rId64"/>
    <p:sldId id="307" r:id="rId65"/>
    <p:sldId id="428"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06" autoAdjust="0"/>
    <p:restoredTop sz="89480" autoAdjust="0"/>
  </p:normalViewPr>
  <p:slideViewPr>
    <p:cSldViewPr snapToGrid="0">
      <p:cViewPr varScale="1">
        <p:scale>
          <a:sx n="80" d="100"/>
          <a:sy n="80" d="100"/>
        </p:scale>
        <p:origin x="643"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765DF7-BA3B-4FDC-9A38-685357207BE0}" type="datetimeFigureOut">
              <a:rPr lang="en-US" smtClean="0"/>
              <a:t>4/11/2017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0D1C3D-91E2-4F08-8C51-CB7AC6C2E611}" type="slidenum">
              <a:rPr lang="en-US" smtClean="0"/>
              <a:t>‹#›</a:t>
            </a:fld>
            <a:endParaRPr lang="en-US"/>
          </a:p>
        </p:txBody>
      </p:sp>
    </p:spTree>
    <p:extLst>
      <p:ext uri="{BB962C8B-B14F-4D97-AF65-F5344CB8AC3E}">
        <p14:creationId xmlns:p14="http://schemas.microsoft.com/office/powerpoint/2010/main" val="3633439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fontAlgn="base">
              <a:spcBef>
                <a:spcPct val="0"/>
              </a:spcBef>
              <a:spcAft>
                <a:spcPct val="0"/>
              </a:spcAft>
            </a:pPr>
            <a:fld id="{A300DBDC-076F-4398-BD32-9FB6D17C5554}" type="slidenum">
              <a:rPr lang="en-US" sz="1200">
                <a:solidFill>
                  <a:prstClr val="black"/>
                </a:solidFill>
                <a:latin typeface="Arial" charset="0"/>
                <a:cs typeface="Arial" charset="0"/>
              </a:rPr>
              <a:pPr algn="r" fontAlgn="base">
                <a:spcBef>
                  <a:spcPct val="0"/>
                </a:spcBef>
                <a:spcAft>
                  <a:spcPct val="0"/>
                </a:spcAft>
              </a:pPr>
              <a:t>1</a:t>
            </a:fld>
            <a:endParaRPr lang="en-US" sz="1200">
              <a:solidFill>
                <a:prstClr val="black"/>
              </a:solidFill>
              <a:latin typeface="Arial" charset="0"/>
              <a:cs typeface="Arial"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1692138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33DEF0-648E-4994-A742-23BB232FF186}" type="slidenum">
              <a:rPr lang="en-US" smtClean="0">
                <a:solidFill>
                  <a:prstClr val="black"/>
                </a:solidFill>
              </a:rPr>
              <a:pPr fontAlgn="base">
                <a:spcBef>
                  <a:spcPct val="0"/>
                </a:spcBef>
                <a:spcAft>
                  <a:spcPct val="0"/>
                </a:spcAft>
                <a:defRPr/>
              </a:pPr>
              <a:t>19</a:t>
            </a:fld>
            <a:endParaRPr lang="en-US" smtClean="0">
              <a:solidFill>
                <a:prstClr val="black"/>
              </a:solidFill>
            </a:endParaRPr>
          </a:p>
        </p:txBody>
      </p:sp>
      <p:sp>
        <p:nvSpPr>
          <p:cNvPr id="962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758603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fontAlgn="base">
              <a:spcBef>
                <a:spcPct val="0"/>
              </a:spcBef>
              <a:spcAft>
                <a:spcPct val="0"/>
              </a:spcAft>
            </a:pPr>
            <a:fld id="{A300DBDC-076F-4398-BD32-9FB6D17C5554}" type="slidenum">
              <a:rPr lang="en-US" sz="1200">
                <a:solidFill>
                  <a:prstClr val="black"/>
                </a:solidFill>
                <a:latin typeface="Arial" charset="0"/>
                <a:cs typeface="Arial" charset="0"/>
              </a:rPr>
              <a:pPr algn="r" fontAlgn="base">
                <a:spcBef>
                  <a:spcPct val="0"/>
                </a:spcBef>
                <a:spcAft>
                  <a:spcPct val="0"/>
                </a:spcAft>
              </a:pPr>
              <a:t>20</a:t>
            </a:fld>
            <a:endParaRPr lang="en-US" sz="1200">
              <a:solidFill>
                <a:prstClr val="black"/>
              </a:solidFill>
              <a:latin typeface="Arial" charset="0"/>
              <a:cs typeface="Arial"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2783497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fontAlgn="base">
              <a:spcBef>
                <a:spcPct val="0"/>
              </a:spcBef>
              <a:spcAft>
                <a:spcPct val="0"/>
              </a:spcAft>
            </a:pPr>
            <a:fld id="{A300DBDC-076F-4398-BD32-9FB6D17C5554}" type="slidenum">
              <a:rPr lang="en-US" sz="1200">
                <a:solidFill>
                  <a:prstClr val="black"/>
                </a:solidFill>
                <a:latin typeface="Arial" charset="0"/>
                <a:cs typeface="Arial" charset="0"/>
              </a:rPr>
              <a:pPr algn="r" fontAlgn="base">
                <a:spcBef>
                  <a:spcPct val="0"/>
                </a:spcBef>
                <a:spcAft>
                  <a:spcPct val="0"/>
                </a:spcAft>
              </a:pPr>
              <a:t>23</a:t>
            </a:fld>
            <a:endParaRPr lang="en-US" sz="1200">
              <a:solidFill>
                <a:prstClr val="black"/>
              </a:solidFill>
              <a:latin typeface="Arial" charset="0"/>
              <a:cs typeface="Arial"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3837604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6D4769-41AE-4D95-A4DA-EE9F6A4D3AF1}"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166098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37"/>
            <a:r>
              <a:rPr lang="en-US" dirty="0" smtClean="0"/>
              <a:t>Then we calculate the flood height</a:t>
            </a:r>
            <a:r>
              <a:rPr lang="en-US" baseline="0" dirty="0" smtClean="0"/>
              <a:t> (including surge, tide, and sea level rise) return level for the four climate models, </a:t>
            </a:r>
            <a:r>
              <a:rPr lang="en-US" b="1" baseline="0" dirty="0" smtClean="0"/>
              <a:t>assuming a sea level rise of 1 m for the future climate, for the Battery, NYC. These results show that the</a:t>
            </a:r>
            <a:r>
              <a:rPr lang="en-US" b="1" dirty="0" smtClean="0"/>
              <a:t> combined effects of storm climatology change and sea level rise will greatly shorten the flood return periods for NYC </a:t>
            </a:r>
            <a:r>
              <a:rPr lang="en-US" dirty="0" smtClean="0"/>
              <a:t>and, </a:t>
            </a:r>
            <a:r>
              <a:rPr lang="en-US" b="1" dirty="0" smtClean="0"/>
              <a:t>by the end of the century, the current 100-year surge flooding</a:t>
            </a:r>
            <a:r>
              <a:rPr lang="en-US" b="1" baseline="0" dirty="0" smtClean="0"/>
              <a:t> </a:t>
            </a:r>
            <a:r>
              <a:rPr lang="en-US" b="1" dirty="0" smtClean="0"/>
              <a:t>may happen less than every 30 years, with CNRM and GFDL prediction to be less than 10 years, and the 500-year flooding</a:t>
            </a:r>
            <a:r>
              <a:rPr lang="en-US" b="1" baseline="0" dirty="0" smtClean="0"/>
              <a:t> </a:t>
            </a:r>
            <a:r>
              <a:rPr lang="en-US" b="1" dirty="0" smtClean="0"/>
              <a:t>may happen</a:t>
            </a:r>
            <a:r>
              <a:rPr lang="en-US" b="1" baseline="0" dirty="0" smtClean="0"/>
              <a:t> less than every 200 </a:t>
            </a:r>
            <a:r>
              <a:rPr lang="en-US" b="1" dirty="0" smtClean="0"/>
              <a:t>years, with the CNRM and GFDL</a:t>
            </a:r>
            <a:r>
              <a:rPr lang="en-US" b="1" baseline="0" dirty="0" smtClean="0"/>
              <a:t> </a:t>
            </a:r>
            <a:r>
              <a:rPr lang="en-US" b="1" dirty="0" smtClean="0"/>
              <a:t>prediction to be 20-30 years.</a:t>
            </a:r>
            <a:r>
              <a:rPr lang="en-US" b="1" baseline="0" dirty="0" smtClean="0"/>
              <a:t> </a:t>
            </a:r>
            <a:endParaRPr lang="en-US" b="1" dirty="0"/>
          </a:p>
        </p:txBody>
      </p:sp>
      <p:sp>
        <p:nvSpPr>
          <p:cNvPr id="4" name="Slide Number Placeholder 3"/>
          <p:cNvSpPr>
            <a:spLocks noGrp="1"/>
          </p:cNvSpPr>
          <p:nvPr>
            <p:ph type="sldNum" sz="quarter" idx="10"/>
          </p:nvPr>
        </p:nvSpPr>
        <p:spPr/>
        <p:txBody>
          <a:bodyPr/>
          <a:lstStyle/>
          <a:p>
            <a:fld id="{2A594956-6309-4243-A217-ECC73A5B4E6C}" type="slidenum">
              <a:rPr lang="en-US">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1780745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0D1C3D-91E2-4F08-8C51-CB7AC6C2E611}" type="slidenum">
              <a:rPr lang="en-US" smtClean="0"/>
              <a:t>56</a:t>
            </a:fld>
            <a:endParaRPr lang="en-US"/>
          </a:p>
        </p:txBody>
      </p:sp>
    </p:spTree>
    <p:extLst>
      <p:ext uri="{BB962C8B-B14F-4D97-AF65-F5344CB8AC3E}">
        <p14:creationId xmlns:p14="http://schemas.microsoft.com/office/powerpoint/2010/main" val="13159569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0D1C3D-91E2-4F08-8C51-CB7AC6C2E611}"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3011454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FD865566-A9CF-40AD-B089-D6685655DBF7}" type="slidenum">
              <a:rPr lang="en-US" smtClean="0">
                <a:solidFill>
                  <a:prstClr val="black"/>
                </a:solidFill>
              </a:rPr>
              <a:pPr/>
              <a:t>4</a:t>
            </a:fld>
            <a:endParaRPr lang="en-US" smtClean="0">
              <a:solidFill>
                <a:prstClr val="black"/>
              </a:solidFill>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r>
              <a:rPr lang="en-US" dirty="0" smtClean="0"/>
              <a:t>The advent of </a:t>
            </a:r>
            <a:r>
              <a:rPr lang="en-US" b="1" dirty="0" smtClean="0"/>
              <a:t>reconnaissance</a:t>
            </a:r>
            <a:r>
              <a:rPr lang="en-US" dirty="0" smtClean="0"/>
              <a:t> aircraft and radar in the 1940s, and of satellites in the 1960s, gave scientists the means to determine the detailed structure and evolution of hurricanes.  Today, almost everything we know about hurricanes is based on observations by aircraft, radar, and satellites.  This satellite image shows Hurricane Floyd approaching the east coast of Florida in 1999. This image has been digitally enhanced to lend a three-dimensional perspective.  The swirling mass of clouds is about 300 kilometers (180 miles) across, and Floyd’s eye is about 50 kilometers (30 miles) in diameter.  Surrounding the </a:t>
            </a:r>
            <a:r>
              <a:rPr lang="en-US" b="1" dirty="0" smtClean="0"/>
              <a:t>eye</a:t>
            </a:r>
            <a:r>
              <a:rPr lang="en-US" dirty="0" smtClean="0"/>
              <a:t> is a deep ring of thick cloud called the </a:t>
            </a:r>
            <a:r>
              <a:rPr lang="en-US" b="1" dirty="0" smtClean="0"/>
              <a:t>eyewall.  </a:t>
            </a:r>
            <a:r>
              <a:rPr lang="en-US" dirty="0" smtClean="0"/>
              <a:t>A thin veil of very high cloud covers most of the swirling mass of thicker clouds; this is the veil of </a:t>
            </a:r>
            <a:r>
              <a:rPr lang="en-US" b="1" dirty="0" smtClean="0"/>
              <a:t>cirrus</a:t>
            </a:r>
            <a:r>
              <a:rPr lang="en-US" dirty="0" smtClean="0"/>
              <a:t>, made up of tiny ice crystals.  Underneath it, and thus invisible from above, are several spiral shaped bands of deep, thick </a:t>
            </a:r>
            <a:r>
              <a:rPr lang="en-US" b="1" dirty="0" smtClean="0"/>
              <a:t>cumulonimbus </a:t>
            </a:r>
            <a:r>
              <a:rPr lang="en-US" dirty="0" smtClean="0"/>
              <a:t>clouds, interspersed between relatively clear sky.  These spiral bands produce heavy rains and gusty winds well outside the eyewall of the hurricane, where the strongest winds are found.</a:t>
            </a:r>
            <a:endParaRPr lang="en-US" b="1" dirty="0" smtClean="0"/>
          </a:p>
          <a:p>
            <a:endParaRPr lang="en-US" dirty="0" smtClean="0"/>
          </a:p>
          <a:p>
            <a:r>
              <a:rPr lang="en-US" dirty="0" smtClean="0"/>
              <a:t>Image: Satellite image of Hurricane Floyd approaching the east coast of Florida in 1999.  The image has been digitally enhanced to lend a three-dimensional perspective.  Credit: NASA/Goddard Space Flight Center. </a:t>
            </a:r>
          </a:p>
          <a:p>
            <a:endParaRPr lang="en-US" dirty="0" smtClean="0"/>
          </a:p>
          <a:p>
            <a:r>
              <a:rPr lang="en-US" dirty="0" smtClean="0"/>
              <a:t>Description from “Divine Wind: The History and Science of Hurricanes”, Kerry Emanuel, 2005, Oxford University Press, 296 p.</a:t>
            </a:r>
          </a:p>
          <a:p>
            <a:endParaRPr lang="en-US" b="1" u="sng" dirty="0" smtClean="0"/>
          </a:p>
          <a:p>
            <a:r>
              <a:rPr lang="en-US" b="1" u="sng" dirty="0" smtClean="0"/>
              <a:t>Definitions</a:t>
            </a:r>
          </a:p>
          <a:p>
            <a:r>
              <a:rPr lang="en-US" b="1" dirty="0" smtClean="0"/>
              <a:t>Reconnaissance</a:t>
            </a:r>
            <a:r>
              <a:rPr lang="en-US" dirty="0" smtClean="0"/>
              <a:t> is the military term for the active gathering of information about an enemy, or other conditions, by physical observation (from and for more information see http://en.wikipedia.org/wiki/Reconnaissance). </a:t>
            </a:r>
          </a:p>
          <a:p>
            <a:endParaRPr lang="en-US" dirty="0" smtClean="0"/>
          </a:p>
          <a:p>
            <a:r>
              <a:rPr lang="en-US" dirty="0" smtClean="0"/>
              <a:t>The </a:t>
            </a:r>
            <a:r>
              <a:rPr lang="en-US" b="1" dirty="0" smtClean="0"/>
              <a:t>eye</a:t>
            </a:r>
            <a:r>
              <a:rPr lang="en-US" dirty="0" smtClean="0"/>
              <a:t> is a region of mostly calm weather found at the center of strong tropical cyclones. The eye of a storm is usually circular and typically 25–40–65 kilometers (40 miles) in diameter. It is surrounded by the </a:t>
            </a:r>
            <a:r>
              <a:rPr lang="en-US" b="1" dirty="0" smtClean="0"/>
              <a:t>eyewall</a:t>
            </a:r>
            <a:r>
              <a:rPr lang="en-US" dirty="0" smtClean="0"/>
              <a:t>, where the most severe weather of a cyclone occurs (from and for more information see http://en.wikipedia.org/wiki/Eyewall). </a:t>
            </a:r>
          </a:p>
          <a:p>
            <a:endParaRPr lang="en-US" b="1" dirty="0" smtClean="0"/>
          </a:p>
          <a:p>
            <a:r>
              <a:rPr lang="en-US" b="1" dirty="0" smtClean="0"/>
              <a:t>Cirrus clouds </a:t>
            </a:r>
            <a:r>
              <a:rPr lang="en-US" dirty="0" smtClean="0"/>
              <a:t>are</a:t>
            </a:r>
            <a:r>
              <a:rPr lang="en-US" b="1" dirty="0" smtClean="0"/>
              <a:t> </a:t>
            </a:r>
            <a:r>
              <a:rPr lang="en-US" dirty="0" smtClean="0"/>
              <a:t>thin and often wispy clouds that are the most common form of high-level clouds. Typically found at heights greater than 20,000 feet (6,000 meters), cirrus clouds are composed of ice crystals that originate from the freezing of </a:t>
            </a:r>
            <a:r>
              <a:rPr lang="en-US" dirty="0" err="1" smtClean="0"/>
              <a:t>supercooled</a:t>
            </a:r>
            <a:r>
              <a:rPr lang="en-US" dirty="0" smtClean="0"/>
              <a:t> water droplets (from and for more information see http://weather.about.com/library/glossary/blglossary.htm). </a:t>
            </a:r>
          </a:p>
          <a:p>
            <a:endParaRPr lang="en-US" b="1" dirty="0" smtClean="0"/>
          </a:p>
          <a:p>
            <a:r>
              <a:rPr lang="en-US" b="1" dirty="0" smtClean="0"/>
              <a:t>Cumulonimbus clouds </a:t>
            </a:r>
            <a:r>
              <a:rPr lang="en-US" dirty="0" smtClean="0"/>
              <a:t>are</a:t>
            </a:r>
            <a:r>
              <a:rPr lang="en-US" b="1" dirty="0" smtClean="0"/>
              <a:t> </a:t>
            </a:r>
            <a:r>
              <a:rPr lang="en-US" dirty="0" smtClean="0"/>
              <a:t>large and vertically developed clouds that are fueled by vigorous </a:t>
            </a:r>
            <a:r>
              <a:rPr lang="en-US" b="1" dirty="0" smtClean="0"/>
              <a:t>convective updrafts</a:t>
            </a:r>
            <a:r>
              <a:rPr lang="en-US" dirty="0" smtClean="0"/>
              <a:t> (sometimes in excess 50 knots), the tops of cumulonimbus clouds can easily reach 39,000 feet (12,000 meters) or higher (from and for more information see http://weather.about.com/library/glossary/blglossary.htm). </a:t>
            </a:r>
          </a:p>
          <a:p>
            <a:pPr eaLnBrk="1" hangingPunct="1"/>
            <a:endParaRPr lang="en-US" dirty="0" smtClean="0"/>
          </a:p>
        </p:txBody>
      </p:sp>
    </p:spTree>
    <p:extLst>
      <p:ext uri="{BB962C8B-B14F-4D97-AF65-F5344CB8AC3E}">
        <p14:creationId xmlns:p14="http://schemas.microsoft.com/office/powerpoint/2010/main" val="2396039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Astronauts aboard the International Space Station took this digital photograph of the eye of Hurricane Igor at 10:56 Atlantic Daylight Time (13:56 UTC) on September 14, 2010. The storm was a category four hurricane on the Saffir-Simpson scale of intensity. At the time of the image, Igor was centered in the Atlantic Ocean near 18°N 52°W and slowly moving west-northwest at 11 kilometers (7 miles) per hour, according to the U.S. National Hurricane Center. Maximum sustained winds of 213 km (132 mi.) per hour, with gusts to 259 km (161 mi.) per hour. Credit: NASA</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006194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88701B33-9208-4969-A286-366ED0A4F0E8}" type="slidenum">
              <a:rPr lang="en-US" smtClean="0">
                <a:solidFill>
                  <a:prstClr val="black"/>
                </a:solidFill>
              </a:rPr>
              <a:pPr/>
              <a:t>7</a:t>
            </a:fld>
            <a:endParaRPr lang="en-US" smtClean="0">
              <a:solidFill>
                <a:prstClr val="black"/>
              </a:solidFill>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r>
              <a:rPr lang="en-US" dirty="0" smtClean="0"/>
              <a:t>The eye of Hurricane Georges in this photo taken from a reconnaissance aircraft gives some impression of a hurricane’s eye. </a:t>
            </a:r>
          </a:p>
          <a:p>
            <a:endParaRPr lang="en-US" dirty="0" smtClean="0"/>
          </a:p>
          <a:p>
            <a:r>
              <a:rPr lang="en-US" dirty="0" smtClean="0"/>
              <a:t>However impressive a hurricane’s visual appearance, it is the instruments aboard satellites and aircraft that reveal the essence of a hurricane’s structure and inner workings.  In the early days of aircraft reconnaissance, the crew estimated wind speeds by looking down and noting how rough the sea appeared.  Today, a sophisticated array of instruments automatically collects large quantities of high-quality data, which are taken back to laboratories and analyzed.</a:t>
            </a:r>
          </a:p>
          <a:p>
            <a:endParaRPr lang="en-US" dirty="0" smtClean="0"/>
          </a:p>
          <a:p>
            <a:r>
              <a:rPr lang="en-US" dirty="0" smtClean="0"/>
              <a:t>Image:  The eye of Hurricane Georges in photo taken from a reconnaissance aircraft. The eyewall at right is casting a shadow across part of the eyewall ahead. Credit: Michael Black, Hurricane Research Division, NOAA-AOML, Miami, Florida. </a:t>
            </a:r>
          </a:p>
          <a:p>
            <a:endParaRPr lang="en-US" dirty="0" smtClean="0"/>
          </a:p>
          <a:p>
            <a:r>
              <a:rPr lang="en-US" dirty="0" smtClean="0"/>
              <a:t>Description from “Divine Wind: The History and Science of Hurricanes”, Kerry Emanuel, 2005, Oxford University Press, 296 p.</a:t>
            </a:r>
          </a:p>
          <a:p>
            <a:endParaRPr lang="en-US" dirty="0"/>
          </a:p>
        </p:txBody>
      </p:sp>
    </p:spTree>
    <p:extLst>
      <p:ext uri="{BB962C8B-B14F-4D97-AF65-F5344CB8AC3E}">
        <p14:creationId xmlns:p14="http://schemas.microsoft.com/office/powerpoint/2010/main" val="3445664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75AED7-2B9E-4464-9102-73AC1DCEA74D}" type="slidenum">
              <a:rPr lang="en-US" smtClean="0">
                <a:solidFill>
                  <a:prstClr val="black"/>
                </a:solidFill>
              </a:rPr>
              <a:pPr fontAlgn="base">
                <a:spcBef>
                  <a:spcPct val="0"/>
                </a:spcBef>
                <a:spcAft>
                  <a:spcPct val="0"/>
                </a:spcAft>
                <a:defRPr/>
              </a:pPr>
              <a:t>8</a:t>
            </a:fld>
            <a:endParaRPr lang="en-US" smtClean="0">
              <a:solidFill>
                <a:prstClr val="black"/>
              </a:solidFill>
            </a:endParaRPr>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7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241442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fontAlgn="base">
              <a:spcBef>
                <a:spcPct val="0"/>
              </a:spcBef>
              <a:spcAft>
                <a:spcPct val="0"/>
              </a:spcAft>
            </a:pPr>
            <a:fld id="{A300DBDC-076F-4398-BD32-9FB6D17C5554}" type="slidenum">
              <a:rPr lang="en-US" sz="1200">
                <a:solidFill>
                  <a:prstClr val="black"/>
                </a:solidFill>
                <a:latin typeface="Arial" charset="0"/>
                <a:cs typeface="Arial" charset="0"/>
              </a:rPr>
              <a:pPr algn="r" fontAlgn="base">
                <a:spcBef>
                  <a:spcPct val="0"/>
                </a:spcBef>
                <a:spcAft>
                  <a:spcPct val="0"/>
                </a:spcAft>
              </a:pPr>
              <a:t>11</a:t>
            </a:fld>
            <a:endParaRPr lang="en-US" sz="1200">
              <a:solidFill>
                <a:prstClr val="black"/>
              </a:solidFill>
              <a:latin typeface="Arial" charset="0"/>
              <a:cs typeface="Arial"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1270136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5EC2F0-EFFE-415D-8266-B17012E9D75A}" type="slidenum">
              <a:rPr lang="en-US" smtClean="0">
                <a:solidFill>
                  <a:prstClr val="black"/>
                </a:solidFill>
              </a:rPr>
              <a:pPr fontAlgn="base">
                <a:spcBef>
                  <a:spcPct val="0"/>
                </a:spcBef>
                <a:spcAft>
                  <a:spcPct val="0"/>
                </a:spcAft>
                <a:defRPr/>
              </a:pPr>
              <a:t>16</a:t>
            </a:fld>
            <a:endParaRPr lang="en-US" smtClean="0">
              <a:solidFill>
                <a:prstClr val="black"/>
              </a:solidFill>
            </a:endParaRPr>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31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230454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4FD205-2DBF-4ADA-9BBA-A06DA8C7A721}" type="slidenum">
              <a:rPr lang="en-US" smtClean="0">
                <a:solidFill>
                  <a:prstClr val="black"/>
                </a:solidFill>
              </a:rPr>
              <a:pPr fontAlgn="base">
                <a:spcBef>
                  <a:spcPct val="0"/>
                </a:spcBef>
                <a:spcAft>
                  <a:spcPct val="0"/>
                </a:spcAft>
                <a:defRPr/>
              </a:pPr>
              <a:t>17</a:t>
            </a:fld>
            <a:endParaRPr lang="en-US" smtClean="0">
              <a:solidFill>
                <a:prstClr val="black"/>
              </a:solidFill>
            </a:endParaRPr>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428474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F085295-2B84-4907-9428-03C4DDAF2FCD}" type="slidenum">
              <a:rPr lang="en-US" smtClean="0">
                <a:solidFill>
                  <a:prstClr val="black"/>
                </a:solidFill>
              </a:rPr>
              <a:pPr fontAlgn="base">
                <a:spcBef>
                  <a:spcPct val="0"/>
                </a:spcBef>
                <a:spcAft>
                  <a:spcPct val="0"/>
                </a:spcAft>
                <a:defRPr/>
              </a:pPr>
              <a:t>18</a:t>
            </a:fld>
            <a:endParaRPr lang="en-US" smtClean="0">
              <a:solidFill>
                <a:prstClr val="black"/>
              </a:solidFill>
            </a:endParaRPr>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52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10851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4/11/2017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51004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4/11/2017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456177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4/11/2017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24043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4/11/2017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05549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4/11/2017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58916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7315F2-13BA-478B-9B7B-600BB2D17F61}" type="datetimeFigureOut">
              <a:rPr lang="en-US" smtClean="0">
                <a:solidFill>
                  <a:prstClr val="black">
                    <a:tint val="75000"/>
                  </a:prstClr>
                </a:solidFill>
              </a:rPr>
              <a:pPr/>
              <a:t>4/11/2017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81966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7315F2-13BA-478B-9B7B-600BB2D17F61}" type="datetimeFigureOut">
              <a:rPr lang="en-US" smtClean="0">
                <a:solidFill>
                  <a:prstClr val="black">
                    <a:tint val="75000"/>
                  </a:prstClr>
                </a:solidFill>
              </a:rPr>
              <a:pPr/>
              <a:t>4/11/2017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90358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7315F2-13BA-478B-9B7B-600BB2D17F61}" type="datetimeFigureOut">
              <a:rPr lang="en-US" smtClean="0">
                <a:solidFill>
                  <a:prstClr val="black">
                    <a:tint val="75000"/>
                  </a:prstClr>
                </a:solidFill>
              </a:rPr>
              <a:pPr/>
              <a:t>4/11/2017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614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4/11/2017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34647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4/11/2017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4582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4/11/2017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085309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4/11/2017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319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4/11/2017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46137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pPr>
              <a:defRPr/>
            </a:pPr>
            <a:fld id="{34D97CE4-62F4-4FC4-B0D2-F260BD3EAC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36231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622656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4/11/2017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11222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4/11/2017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58899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4/11/2017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00060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4/11/2017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204748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4/11/2017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77698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4/11/2017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85103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4/11/2017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01005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4/11/2017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258541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4/11/2017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15166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4/11/2017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736597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4/11/2017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296784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4/11/2017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374649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pPr>
              <a:defRPr/>
            </a:pPr>
            <a:fld id="{34D97CE4-62F4-4FC4-B0D2-F260BD3EAC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377001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52736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4/11/2017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204346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4/11/2017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970160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4/11/2017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13540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4/11/2017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615237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4/11/2017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324103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4/11/2017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989205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4/11/2017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87513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4/11/2017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836119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4/11/2017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546665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4/11/2017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99725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4/11/2017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886495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4/11/2017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433761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pPr>
              <a:defRPr/>
            </a:pPr>
            <a:fld id="{34D97CE4-62F4-4FC4-B0D2-F260BD3EAC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734705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0552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4/11/2017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246297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4/11/2017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62564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4/11/2017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16617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4/11/2017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20149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4/11/2017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93197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7315F2-13BA-478B-9B7B-600BB2D17F61}" type="datetimeFigureOut">
              <a:rPr lang="en-US" smtClean="0">
                <a:solidFill>
                  <a:prstClr val="black">
                    <a:tint val="75000"/>
                  </a:prstClr>
                </a:solidFill>
              </a:rPr>
              <a:pPr/>
              <a:t>4/11/2017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96745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7315F2-13BA-478B-9B7B-600BB2D17F61}" type="datetimeFigureOut">
              <a:rPr lang="en-US" smtClean="0">
                <a:solidFill>
                  <a:prstClr val="black">
                    <a:tint val="75000"/>
                  </a:prstClr>
                </a:solidFill>
              </a:rPr>
              <a:pPr/>
              <a:t>4/11/2017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23570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7315F2-13BA-478B-9B7B-600BB2D17F61}" type="datetimeFigureOut">
              <a:rPr lang="en-US" smtClean="0">
                <a:solidFill>
                  <a:prstClr val="black">
                    <a:tint val="75000"/>
                  </a:prstClr>
                </a:solidFill>
              </a:rPr>
              <a:pPr/>
              <a:t>4/11/2017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92555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4/11/2017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22321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4/11/2017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62312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4/11/2017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683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4/11/2017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671898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4/11/2017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10813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549377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solidFill>
                <a:prstClr val="black">
                  <a:tint val="75000"/>
                </a:prstClr>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94BCD941-05C6-42E0-8E03-8E92EBC18FC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40267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B34139-B77C-4CAA-AC7A-8E30897225B7}" type="datetimeFigureOut">
              <a:rPr lang="en-US" smtClean="0">
                <a:solidFill>
                  <a:prstClr val="black">
                    <a:tint val="75000"/>
                  </a:prstClr>
                </a:solidFill>
              </a:rPr>
              <a:pPr/>
              <a:t>4/11/2017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86942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B34139-B77C-4CAA-AC7A-8E30897225B7}" type="datetimeFigureOut">
              <a:rPr lang="en-US" smtClean="0">
                <a:solidFill>
                  <a:prstClr val="black">
                    <a:tint val="75000"/>
                  </a:prstClr>
                </a:solidFill>
              </a:rPr>
              <a:pPr/>
              <a:t>4/11/2017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2432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B34139-B77C-4CAA-AC7A-8E30897225B7}" type="datetimeFigureOut">
              <a:rPr lang="en-US" smtClean="0">
                <a:solidFill>
                  <a:prstClr val="black">
                    <a:tint val="75000"/>
                  </a:prstClr>
                </a:solidFill>
              </a:rPr>
              <a:pPr/>
              <a:t>4/11/2017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55481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B34139-B77C-4CAA-AC7A-8E30897225B7}" type="datetimeFigureOut">
              <a:rPr lang="en-US" smtClean="0">
                <a:solidFill>
                  <a:prstClr val="black">
                    <a:tint val="75000"/>
                  </a:prstClr>
                </a:solidFill>
              </a:rPr>
              <a:pPr/>
              <a:t>4/11/2017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95359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B34139-B77C-4CAA-AC7A-8E30897225B7}" type="datetimeFigureOut">
              <a:rPr lang="en-US" smtClean="0">
                <a:solidFill>
                  <a:prstClr val="black">
                    <a:tint val="75000"/>
                  </a:prstClr>
                </a:solidFill>
              </a:rPr>
              <a:pPr/>
              <a:t>4/11/2017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78122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B34139-B77C-4CAA-AC7A-8E30897225B7}" type="datetimeFigureOut">
              <a:rPr lang="en-US" smtClean="0">
                <a:solidFill>
                  <a:prstClr val="black">
                    <a:tint val="75000"/>
                  </a:prstClr>
                </a:solidFill>
              </a:rPr>
              <a:pPr/>
              <a:t>4/11/2017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86556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B34139-B77C-4CAA-AC7A-8E30897225B7}" type="datetimeFigureOut">
              <a:rPr lang="en-US" smtClean="0">
                <a:solidFill>
                  <a:prstClr val="black">
                    <a:tint val="75000"/>
                  </a:prstClr>
                </a:solidFill>
              </a:rPr>
              <a:pPr/>
              <a:t>4/11/2017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680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4/11/2017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689684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B34139-B77C-4CAA-AC7A-8E30897225B7}" type="datetimeFigureOut">
              <a:rPr lang="en-US" smtClean="0">
                <a:solidFill>
                  <a:prstClr val="black">
                    <a:tint val="75000"/>
                  </a:prstClr>
                </a:solidFill>
              </a:rPr>
              <a:pPr/>
              <a:t>4/11/2017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31811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B34139-B77C-4CAA-AC7A-8E30897225B7}" type="datetimeFigureOut">
              <a:rPr lang="en-US" smtClean="0">
                <a:solidFill>
                  <a:prstClr val="black">
                    <a:tint val="75000"/>
                  </a:prstClr>
                </a:solidFill>
              </a:rPr>
              <a:pPr/>
              <a:t>4/11/2017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9839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B34139-B77C-4CAA-AC7A-8E30897225B7}" type="datetimeFigureOut">
              <a:rPr lang="en-US" smtClean="0">
                <a:solidFill>
                  <a:prstClr val="black">
                    <a:tint val="75000"/>
                  </a:prstClr>
                </a:solidFill>
              </a:rPr>
              <a:pPr/>
              <a:t>4/11/2017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08478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B34139-B77C-4CAA-AC7A-8E30897225B7}" type="datetimeFigureOut">
              <a:rPr lang="en-US" smtClean="0">
                <a:solidFill>
                  <a:prstClr val="black">
                    <a:tint val="75000"/>
                  </a:prstClr>
                </a:solidFill>
              </a:rPr>
              <a:pPr/>
              <a:t>4/11/2017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81075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009269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solidFill>
                <a:prstClr val="black">
                  <a:tint val="75000"/>
                </a:prstClr>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94BCD941-05C6-42E0-8E03-8E92EBC18FC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8637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4/11/2017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18824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4/11/2017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4089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4/11/2017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30135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4/11/2017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4968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4/11/2017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953239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4/11/2017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06428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4/11/2017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03123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4/11/2017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40906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4/11/2017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02087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4/11/2017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52527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4/11/2017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62253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4/11/2017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43432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4/11/2017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17319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4/11/2017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03557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4/11/2017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1926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4/11/2017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250850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4/11/2017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73138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4/11/2017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30472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4/11/2017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90333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4/11/2017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16050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4/11/2017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15853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4/11/2017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42288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4/11/2017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66584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4/11/2017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45187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4/11/2017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33391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4/11/2017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5058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4/11/2017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72841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4/11/2017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94884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4/11/2017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12030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4/11/2017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36867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4/11/2017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97277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4/11/2017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22044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4/11/2017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30003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4/11/2017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20298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4/11/2017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73554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4/11/2017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16983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4/11/2017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6454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tif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tiff"/><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1.tiff"/><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2.pn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8.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image" Target="../media/image2.png"/><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9.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4/11/2017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70370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4/11/2017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3420075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4/11/2017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00731079"/>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7315F2-13BA-478B-9B7B-600BB2D17F61}" type="datetimeFigureOut">
              <a:rPr lang="en-US" smtClean="0">
                <a:solidFill>
                  <a:prstClr val="black">
                    <a:tint val="75000"/>
                  </a:prstClr>
                </a:solidFill>
              </a:rPr>
              <a:pPr/>
              <a:t>4/11/2017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0021462"/>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5"/>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5"/>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B34139-B77C-4CAA-AC7A-8E30897225B7}" type="datetimeFigureOut">
              <a:rPr lang="en-US" smtClean="0">
                <a:solidFill>
                  <a:prstClr val="black">
                    <a:tint val="75000"/>
                  </a:prstClr>
                </a:solidFill>
              </a:rPr>
              <a:pPr/>
              <a:t>4/11/2017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7594120"/>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 id="2147484025"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solidFill>
                  <a:prstClr val="black">
                    <a:tint val="75000"/>
                  </a:prstClr>
                </a:solidFill>
              </a:rPr>
              <a:pPr/>
              <a:t>4/11/2017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1950096"/>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solidFill>
                  <a:prstClr val="black">
                    <a:tint val="75000"/>
                  </a:prstClr>
                </a:solidFill>
              </a:rPr>
              <a:pPr/>
              <a:t>4/11/2017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1478245"/>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solidFill>
                  <a:prstClr val="black">
                    <a:tint val="75000"/>
                  </a:prstClr>
                </a:solidFill>
              </a:rPr>
              <a:pPr/>
              <a:t>4/11/2017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0361317"/>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7315F2-13BA-478B-9B7B-600BB2D17F61}" type="datetimeFigureOut">
              <a:rPr lang="en-US" smtClean="0">
                <a:solidFill>
                  <a:prstClr val="black">
                    <a:tint val="75000"/>
                  </a:prstClr>
                </a:solidFill>
              </a:rPr>
              <a:pPr/>
              <a:t>4/11/2017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1029138"/>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3"/>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3"/>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5.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41.xml"/><Relationship Id="rId5" Type="http://schemas.openxmlformats.org/officeDocument/2006/relationships/image" Target="../media/image15.pn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45.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46.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46.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46.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54.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2.xml"/></Relationships>
</file>

<file path=ppt/slides/_rels/slide2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png"/><Relationship Id="rId1" Type="http://schemas.openxmlformats.org/officeDocument/2006/relationships/slideLayout" Target="../slideLayouts/slideLayout7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35.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9.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4.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4.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9.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4.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4.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3.xml"/></Relationships>
</file>

<file path=ppt/slides/_rels/slide5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3.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3074" name="Picture 2" descr="fig2"/>
          <p:cNvPicPr>
            <a:picLocks noChangeAspect="1" noChangeArrowheads="1"/>
          </p:cNvPicPr>
          <p:nvPr/>
        </p:nvPicPr>
        <p:blipFill>
          <a:blip r:embed="rId3" cstate="print"/>
          <a:srcRect l="12819" t="7295" r="40565" b="33011"/>
          <a:stretch>
            <a:fillRect/>
          </a:stretch>
        </p:blipFill>
        <p:spPr bwMode="auto">
          <a:xfrm>
            <a:off x="0" y="0"/>
            <a:ext cx="9144000" cy="6858000"/>
          </a:xfrm>
          <a:prstGeom prst="rect">
            <a:avLst/>
          </a:prstGeom>
          <a:noFill/>
          <a:ln w="9525">
            <a:noFill/>
            <a:miter lim="800000"/>
            <a:headEnd/>
            <a:tailEnd/>
          </a:ln>
        </p:spPr>
      </p:pic>
      <p:sp>
        <p:nvSpPr>
          <p:cNvPr id="300035" name="Rectangle 3"/>
          <p:cNvSpPr>
            <a:spLocks noGrp="1" noChangeArrowheads="1"/>
          </p:cNvSpPr>
          <p:nvPr>
            <p:ph type="ctrTitle" idx="4294967295"/>
          </p:nvPr>
        </p:nvSpPr>
        <p:spPr>
          <a:xfrm>
            <a:off x="1066800" y="685800"/>
            <a:ext cx="7772400" cy="1981200"/>
          </a:xfrm>
          <a:effectLst>
            <a:outerShdw dist="35921" dir="2700000" algn="ctr" rotWithShape="0">
              <a:schemeClr val="tx1"/>
            </a:outerShdw>
          </a:effectLst>
        </p:spPr>
        <p:txBody>
          <a:bodyPr>
            <a:noAutofit/>
          </a:bodyPr>
          <a:lstStyle/>
          <a:p>
            <a:pPr algn="r"/>
            <a:r>
              <a:rPr lang="en-US" b="1" dirty="0">
                <a:solidFill>
                  <a:srgbClr val="FFFF00"/>
                </a:solidFill>
              </a:rPr>
              <a:t>Hurricanes, Climate, and Culture: How We Cope with Natural Disasters</a:t>
            </a:r>
          </a:p>
        </p:txBody>
      </p:sp>
      <p:sp>
        <p:nvSpPr>
          <p:cNvPr id="3076" name="Rectangle 4"/>
          <p:cNvSpPr>
            <a:spLocks noGrp="1" noChangeArrowheads="1"/>
          </p:cNvSpPr>
          <p:nvPr>
            <p:ph type="subTitle" idx="4294967295"/>
          </p:nvPr>
        </p:nvSpPr>
        <p:spPr>
          <a:xfrm>
            <a:off x="304800" y="5181600"/>
            <a:ext cx="7010400" cy="1524000"/>
          </a:xfrm>
        </p:spPr>
        <p:txBody>
          <a:bodyPr/>
          <a:lstStyle/>
          <a:p>
            <a:pPr marL="0" indent="0">
              <a:lnSpc>
                <a:spcPct val="90000"/>
              </a:lnSpc>
              <a:buFontTx/>
              <a:buNone/>
            </a:pPr>
            <a:r>
              <a:rPr lang="en-US" b="1" i="1" dirty="0" smtClean="0">
                <a:solidFill>
                  <a:srgbClr val="0033CC"/>
                </a:solidFill>
                <a:latin typeface="Arial" pitchFamily="34" charset="0"/>
                <a:cs typeface="Arial" pitchFamily="34" charset="0"/>
              </a:rPr>
              <a:t>Kerry Emanuel</a:t>
            </a:r>
          </a:p>
          <a:p>
            <a:pPr marL="0" indent="0">
              <a:lnSpc>
                <a:spcPct val="90000"/>
              </a:lnSpc>
              <a:buFontTx/>
              <a:buNone/>
            </a:pPr>
            <a:r>
              <a:rPr lang="en-US" b="1" dirty="0" smtClean="0">
                <a:solidFill>
                  <a:srgbClr val="0033CC"/>
                </a:solidFill>
                <a:latin typeface="Arial" pitchFamily="34" charset="0"/>
                <a:cs typeface="Arial" pitchFamily="34" charset="0"/>
              </a:rPr>
              <a:t>Lorenz Center, MIT</a:t>
            </a:r>
          </a:p>
        </p:txBody>
      </p:sp>
    </p:spTree>
    <p:extLst>
      <p:ext uri="{BB962C8B-B14F-4D97-AF65-F5344CB8AC3E}">
        <p14:creationId xmlns:p14="http://schemas.microsoft.com/office/powerpoint/2010/main" val="22437290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90000"/>
          </a:schemeClr>
        </a:solidFill>
        <a:effectLst/>
      </p:bgPr>
    </p:bg>
    <p:spTree>
      <p:nvGrpSpPr>
        <p:cNvPr id="1" name=""/>
        <p:cNvGrpSpPr/>
        <p:nvPr/>
      </p:nvGrpSpPr>
      <p:grpSpPr>
        <a:xfrm>
          <a:off x="0" y="0"/>
          <a:ext cx="0" cy="0"/>
          <a:chOff x="0" y="0"/>
          <a:chExt cx="0" cy="0"/>
        </a:xfrm>
      </p:grpSpPr>
      <p:pic>
        <p:nvPicPr>
          <p:cNvPr id="35842" name="Picture 2" descr="turner-slave-ship"/>
          <p:cNvPicPr>
            <a:picLocks noChangeAspect="1" noChangeArrowheads="1"/>
          </p:cNvPicPr>
          <p:nvPr/>
        </p:nvPicPr>
        <p:blipFill>
          <a:blip r:embed="rId2" cstate="print"/>
          <a:srcRect/>
          <a:stretch>
            <a:fillRect/>
          </a:stretch>
        </p:blipFill>
        <p:spPr bwMode="auto">
          <a:xfrm>
            <a:off x="533400" y="152400"/>
            <a:ext cx="7924800" cy="5941879"/>
          </a:xfrm>
          <a:prstGeom prst="rect">
            <a:avLst/>
          </a:prstGeom>
          <a:noFill/>
          <a:ln w="9525">
            <a:noFill/>
            <a:miter lim="800000"/>
            <a:headEnd/>
            <a:tailEnd/>
          </a:ln>
        </p:spPr>
      </p:pic>
      <p:sp>
        <p:nvSpPr>
          <p:cNvPr id="35843" name="Rectangle 3"/>
          <p:cNvSpPr>
            <a:spLocks noChangeArrowheads="1"/>
          </p:cNvSpPr>
          <p:nvPr/>
        </p:nvSpPr>
        <p:spPr bwMode="auto">
          <a:xfrm>
            <a:off x="0" y="6096000"/>
            <a:ext cx="9067801"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1600" i="1" dirty="0" smtClean="0">
                <a:solidFill>
                  <a:srgbClr val="FFFF00"/>
                </a:solidFill>
                <a:ea typeface="Times New Roman" pitchFamily="18" charset="0"/>
                <a:cs typeface="Arial" pitchFamily="34" charset="0"/>
              </a:rPr>
              <a:t>Slavers throwing overboard the Dead and Dying – Typhoon coming on (‘The Slave Ship’), 1840</a:t>
            </a:r>
            <a:r>
              <a:rPr lang="en-US" sz="1600" dirty="0" smtClean="0">
                <a:solidFill>
                  <a:srgbClr val="FFFF00"/>
                </a:solidFill>
                <a:ea typeface="Times New Roman" pitchFamily="18" charset="0"/>
                <a:cs typeface="Arial" pitchFamily="34" charset="0"/>
              </a:rPr>
              <a:t> – J. M. W. Turner, Museum of Fine Arts, Boston</a:t>
            </a:r>
            <a:endParaRPr lang="en-US" sz="1600" dirty="0" smtClean="0">
              <a:solidFill>
                <a:srgbClr val="FFFF00"/>
              </a:solidFill>
              <a:cs typeface="Arial" pitchFamily="34" charset="0"/>
            </a:endParaRPr>
          </a:p>
        </p:txBody>
      </p:sp>
    </p:spTree>
    <p:extLst>
      <p:ext uri="{BB962C8B-B14F-4D97-AF65-F5344CB8AC3E}">
        <p14:creationId xmlns:p14="http://schemas.microsoft.com/office/powerpoint/2010/main" val="23088428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g2"/>
          <p:cNvPicPr>
            <a:picLocks noChangeAspect="1" noChangeArrowheads="1"/>
          </p:cNvPicPr>
          <p:nvPr/>
        </p:nvPicPr>
        <p:blipFill>
          <a:blip r:embed="rId3" cstate="print"/>
          <a:srcRect l="12819" t="7295" r="40565" b="33011"/>
          <a:stretch>
            <a:fillRect/>
          </a:stretch>
        </p:blipFill>
        <p:spPr bwMode="auto">
          <a:xfrm>
            <a:off x="0" y="0"/>
            <a:ext cx="9144000" cy="6858000"/>
          </a:xfrm>
          <a:prstGeom prst="rect">
            <a:avLst/>
          </a:prstGeom>
          <a:noFill/>
          <a:ln w="9525">
            <a:noFill/>
            <a:miter lim="800000"/>
            <a:headEnd/>
            <a:tailEnd/>
          </a:ln>
        </p:spPr>
      </p:pic>
      <p:sp>
        <p:nvSpPr>
          <p:cNvPr id="300035" name="Rectangle 3"/>
          <p:cNvSpPr>
            <a:spLocks noGrp="1" noChangeArrowheads="1"/>
          </p:cNvSpPr>
          <p:nvPr>
            <p:ph type="ctrTitle" idx="4294967295"/>
          </p:nvPr>
        </p:nvSpPr>
        <p:spPr>
          <a:xfrm>
            <a:off x="685800" y="1752600"/>
            <a:ext cx="7772400" cy="1981200"/>
          </a:xfrm>
          <a:effectLst>
            <a:outerShdw dist="35921" dir="2700000" algn="ctr" rotWithShape="0">
              <a:schemeClr val="tx1"/>
            </a:outerShdw>
          </a:effectLst>
        </p:spPr>
        <p:txBody>
          <a:bodyPr>
            <a:noAutofit/>
          </a:bodyPr>
          <a:lstStyle/>
          <a:p>
            <a:r>
              <a:rPr lang="en-US" b="1" dirty="0" smtClean="0">
                <a:solidFill>
                  <a:srgbClr val="FFFF00"/>
                </a:solidFill>
              </a:rPr>
              <a:t>Hurricane Impacts</a:t>
            </a:r>
            <a:endParaRPr lang="en-US" b="1" dirty="0">
              <a:solidFill>
                <a:srgbClr val="FFFF00"/>
              </a:solidFill>
            </a:endParaRPr>
          </a:p>
        </p:txBody>
      </p:sp>
    </p:spTree>
    <p:extLst>
      <p:ext uri="{BB962C8B-B14F-4D97-AF65-F5344CB8AC3E}">
        <p14:creationId xmlns:p14="http://schemas.microsoft.com/office/powerpoint/2010/main" val="29543097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15279"/>
          </a:xfrm>
        </p:spPr>
        <p:txBody>
          <a:bodyPr>
            <a:normAutofit/>
          </a:bodyPr>
          <a:lstStyle/>
          <a:p>
            <a:r>
              <a:rPr lang="en-US" sz="4000"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Hurricane Risks:</a:t>
            </a:r>
            <a:endParaRPr lang="en-US" sz="4000" dirty="0">
              <a:solidFill>
                <a:srgbClr val="0F2AB1"/>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981200"/>
            <a:ext cx="8229600" cy="4648200"/>
          </a:xfrm>
        </p:spPr>
        <p:txBody>
          <a:bodyPr>
            <a:normAutofit/>
          </a:bodyPr>
          <a:lstStyle/>
          <a:p>
            <a:pPr>
              <a:buSzPct val="70000"/>
              <a:buBlip>
                <a:blip r:embed="rId2"/>
              </a:buBlip>
            </a:pPr>
            <a:r>
              <a:rPr lang="en-US" dirty="0" smtClean="0">
                <a:solidFill>
                  <a:srgbClr val="0F2AB1"/>
                </a:solidFill>
                <a:latin typeface="Arial" pitchFamily="34" charset="0"/>
                <a:cs typeface="Arial" pitchFamily="34" charset="0"/>
              </a:rPr>
              <a:t>Wind</a:t>
            </a:r>
          </a:p>
          <a:p>
            <a:pPr>
              <a:buSzPct val="70000"/>
              <a:buBlip>
                <a:blip r:embed="rId2"/>
              </a:buBlip>
            </a:pPr>
            <a:endParaRPr lang="en-US" dirty="0" smtClean="0">
              <a:solidFill>
                <a:srgbClr val="0F2AB1"/>
              </a:solidFill>
              <a:latin typeface="Arial" pitchFamily="34" charset="0"/>
              <a:cs typeface="Arial" pitchFamily="34" charset="0"/>
            </a:endParaRPr>
          </a:p>
          <a:p>
            <a:pPr>
              <a:buSzPct val="70000"/>
              <a:buBlip>
                <a:blip r:embed="rId2"/>
              </a:buBlip>
            </a:pPr>
            <a:endParaRPr lang="en-US" dirty="0" smtClean="0">
              <a:solidFill>
                <a:srgbClr val="0F2AB1"/>
              </a:solidFill>
              <a:latin typeface="Arial" pitchFamily="34" charset="0"/>
              <a:cs typeface="Arial" pitchFamily="34" charset="0"/>
            </a:endParaRPr>
          </a:p>
          <a:p>
            <a:pPr>
              <a:buSzPct val="70000"/>
              <a:buBlip>
                <a:blip r:embed="rId2"/>
              </a:buBlip>
            </a:pPr>
            <a:r>
              <a:rPr lang="en-US" dirty="0" smtClean="0">
                <a:solidFill>
                  <a:srgbClr val="0F2AB1"/>
                </a:solidFill>
                <a:latin typeface="Arial" pitchFamily="34" charset="0"/>
                <a:cs typeface="Arial" pitchFamily="34" charset="0"/>
              </a:rPr>
              <a:t>Rain</a:t>
            </a:r>
          </a:p>
          <a:p>
            <a:pPr>
              <a:buSzPct val="70000"/>
              <a:buBlip>
                <a:blip r:embed="rId2"/>
              </a:buBlip>
            </a:pPr>
            <a:endParaRPr lang="en-US" dirty="0" smtClean="0">
              <a:solidFill>
                <a:srgbClr val="0F2AB1"/>
              </a:solidFill>
              <a:latin typeface="Arial" pitchFamily="34" charset="0"/>
              <a:cs typeface="Arial" pitchFamily="34" charset="0"/>
            </a:endParaRPr>
          </a:p>
          <a:p>
            <a:pPr>
              <a:buSzPct val="70000"/>
              <a:buBlip>
                <a:blip r:embed="rId2"/>
              </a:buBlip>
            </a:pPr>
            <a:endParaRPr lang="en-US" dirty="0" smtClean="0">
              <a:solidFill>
                <a:srgbClr val="0F2AB1"/>
              </a:solidFill>
              <a:latin typeface="Arial" pitchFamily="34" charset="0"/>
              <a:cs typeface="Arial" pitchFamily="34" charset="0"/>
            </a:endParaRPr>
          </a:p>
          <a:p>
            <a:pPr>
              <a:buSzPct val="70000"/>
              <a:buBlip>
                <a:blip r:embed="rId2"/>
              </a:buBlip>
            </a:pPr>
            <a:r>
              <a:rPr lang="en-US" dirty="0" smtClean="0">
                <a:solidFill>
                  <a:srgbClr val="0F2AB1"/>
                </a:solidFill>
                <a:latin typeface="Arial" pitchFamily="34" charset="0"/>
                <a:cs typeface="Arial" pitchFamily="34" charset="0"/>
              </a:rPr>
              <a:t>Storm Surge</a:t>
            </a:r>
            <a:endParaRPr lang="en-US" dirty="0">
              <a:solidFill>
                <a:srgbClr val="0F2AB1"/>
              </a:solidFill>
              <a:latin typeface="Arial" pitchFamily="34" charset="0"/>
              <a:cs typeface="Arial" pitchFamily="34" charset="0"/>
            </a:endParaRPr>
          </a:p>
        </p:txBody>
      </p:sp>
      <p:pic>
        <p:nvPicPr>
          <p:cNvPr id="403458" name="Picture 2" descr="http://www.google.com/url?source=imglanding&amp;ct=img&amp;q=http://vogeltalksrving.com/wp-content/uploads/2011/09/hurricane_wind.jpg&amp;sa=X&amp;ei=8QetT4ngNOba6gHprP2ZDQ&amp;ved=0CAoQ8wc4zAI&amp;usg=AFQjCNGvXXiQXxHI6sK1etVkmTIMDhCxYg"/>
          <p:cNvPicPr>
            <a:picLocks noChangeAspect="1" noChangeArrowheads="1"/>
          </p:cNvPicPr>
          <p:nvPr/>
        </p:nvPicPr>
        <p:blipFill>
          <a:blip r:embed="rId3" cstate="print"/>
          <a:srcRect/>
          <a:stretch>
            <a:fillRect/>
          </a:stretch>
        </p:blipFill>
        <p:spPr bwMode="auto">
          <a:xfrm>
            <a:off x="4916682" y="1210443"/>
            <a:ext cx="2743200" cy="1727634"/>
          </a:xfrm>
          <a:prstGeom prst="rect">
            <a:avLst/>
          </a:prstGeom>
          <a:noFill/>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6682" y="2945847"/>
            <a:ext cx="2706882" cy="1892473"/>
          </a:xfrm>
          <a:prstGeom prst="rect">
            <a:avLst/>
          </a:prstGeom>
        </p:spPr>
      </p:pic>
      <p:pic>
        <p:nvPicPr>
          <p:cNvPr id="4" name="Picture 3"/>
          <p:cNvPicPr>
            <a:picLocks noChangeAspect="1"/>
          </p:cNvPicPr>
          <p:nvPr/>
        </p:nvPicPr>
        <p:blipFill>
          <a:blip r:embed="rId5"/>
          <a:stretch>
            <a:fillRect/>
          </a:stretch>
        </p:blipFill>
        <p:spPr>
          <a:xfrm>
            <a:off x="4938137" y="4924425"/>
            <a:ext cx="2721745" cy="1834121"/>
          </a:xfrm>
          <a:prstGeom prst="rect">
            <a:avLst/>
          </a:prstGeom>
        </p:spPr>
      </p:pic>
    </p:spTree>
    <p:extLst>
      <p:ext uri="{BB962C8B-B14F-4D97-AF65-F5344CB8AC3E}">
        <p14:creationId xmlns:p14="http://schemas.microsoft.com/office/powerpoint/2010/main" val="358996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03458"/>
                                        </p:tgtEl>
                                        <p:attrNameLst>
                                          <p:attrName>style.visibility</p:attrName>
                                        </p:attrNameLst>
                                      </p:cBhvr>
                                      <p:to>
                                        <p:strVal val="visible"/>
                                      </p:to>
                                    </p:set>
                                    <p:animEffect transition="in" filter="blinds(horizontal)">
                                      <p:cBhvr>
                                        <p:cTn id="10" dur="500"/>
                                        <p:tgtEl>
                                          <p:spTgt spid="40345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3" presetClass="entr" presetSubtype="1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par>
                                <p:cTn id="22" presetID="3" presetClass="entr" presetSubtype="1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blinds(horizontal)">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Eyewitness footage of Typhoon Haiyan washing house away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3435" y="107576"/>
            <a:ext cx="8653929" cy="6490447"/>
          </a:xfrm>
          <a:prstGeom prst="rect">
            <a:avLst/>
          </a:prstGeom>
        </p:spPr>
      </p:pic>
    </p:spTree>
    <p:extLst>
      <p:ext uri="{BB962C8B-B14F-4D97-AF65-F5344CB8AC3E}">
        <p14:creationId xmlns:p14="http://schemas.microsoft.com/office/powerpoint/2010/main" val="6489088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Global Hurricane Hazard</a:t>
            </a:r>
            <a:endParaRPr lang="en-US" dirty="0"/>
          </a:p>
        </p:txBody>
      </p:sp>
      <p:sp>
        <p:nvSpPr>
          <p:cNvPr id="3" name="Content Placeholder 2"/>
          <p:cNvSpPr>
            <a:spLocks noGrp="1"/>
          </p:cNvSpPr>
          <p:nvPr>
            <p:ph idx="1"/>
          </p:nvPr>
        </p:nvSpPr>
        <p:spPr>
          <a:xfrm>
            <a:off x="533400" y="1990726"/>
            <a:ext cx="8229600" cy="2933699"/>
          </a:xfrm>
        </p:spPr>
        <p:txBody>
          <a:bodyPr/>
          <a:lstStyle/>
          <a:p>
            <a:r>
              <a:rPr lang="en-US" dirty="0" smtClean="0"/>
              <a:t>About 10,000 deaths per year since 1971</a:t>
            </a:r>
          </a:p>
          <a:p>
            <a:endParaRPr lang="en-US" dirty="0"/>
          </a:p>
          <a:p>
            <a:r>
              <a:rPr lang="en-US" dirty="0" smtClean="0"/>
              <a:t>$700 Billion 2015 U.S. Dollars in Damages 	Annually since 1971</a:t>
            </a:r>
          </a:p>
          <a:p>
            <a:pPr marL="0" indent="0">
              <a:buNone/>
            </a:pPr>
            <a:endParaRPr lang="en-US" dirty="0"/>
          </a:p>
        </p:txBody>
      </p:sp>
      <p:sp>
        <p:nvSpPr>
          <p:cNvPr id="4" name="Rectangle 3"/>
          <p:cNvSpPr/>
          <p:nvPr/>
        </p:nvSpPr>
        <p:spPr>
          <a:xfrm>
            <a:off x="3952875" y="5991910"/>
            <a:ext cx="4733926" cy="461665"/>
          </a:xfrm>
          <a:prstGeom prst="rect">
            <a:avLst/>
          </a:prstGeom>
        </p:spPr>
        <p:txBody>
          <a:bodyPr wrap="square">
            <a:spAutoFit/>
          </a:bodyPr>
          <a:lstStyle/>
          <a:p>
            <a:r>
              <a:rPr lang="en-US" sz="1200" dirty="0">
                <a:solidFill>
                  <a:srgbClr val="000000"/>
                </a:solidFill>
              </a:rPr>
              <a:t>EM-DAT, 2016: The OFDA/CRED International Disaster Database</a:t>
            </a:r>
          </a:p>
          <a:p>
            <a:r>
              <a:rPr lang="en-US" sz="1200" dirty="0" smtClean="0">
                <a:solidFill>
                  <a:srgbClr val="0563C2"/>
                </a:solidFill>
              </a:rPr>
              <a:t>http</a:t>
            </a:r>
            <a:r>
              <a:rPr lang="en-US" sz="1200" dirty="0">
                <a:solidFill>
                  <a:srgbClr val="0563C2"/>
                </a:solidFill>
              </a:rPr>
              <a:t>://www.emdat.be/</a:t>
            </a:r>
            <a:r>
              <a:rPr lang="en-US" sz="1200" dirty="0">
                <a:solidFill>
                  <a:srgbClr val="000000"/>
                </a:solidFill>
              </a:rPr>
              <a:t>.</a:t>
            </a:r>
            <a:endParaRPr lang="en-US" dirty="0">
              <a:solidFill>
                <a:prstClr val="black"/>
              </a:solidFill>
            </a:endParaRPr>
          </a:p>
        </p:txBody>
      </p:sp>
    </p:spTree>
    <p:extLst>
      <p:ext uri="{BB962C8B-B14F-4D97-AF65-F5344CB8AC3E}">
        <p14:creationId xmlns:p14="http://schemas.microsoft.com/office/powerpoint/2010/main" val="5673895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23825"/>
            <a:ext cx="8553450" cy="6610350"/>
          </a:xfrm>
          <a:prstGeom prst="rect">
            <a:avLst/>
          </a:prstGeom>
        </p:spPr>
      </p:pic>
      <p:sp>
        <p:nvSpPr>
          <p:cNvPr id="2" name="Right Brace 1"/>
          <p:cNvSpPr/>
          <p:nvPr/>
        </p:nvSpPr>
        <p:spPr>
          <a:xfrm>
            <a:off x="4162425" y="2705100"/>
            <a:ext cx="219075" cy="1285875"/>
          </a:xfrm>
          <a:prstGeom prst="rightBrace">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 name="TextBox 3"/>
          <p:cNvSpPr txBox="1"/>
          <p:nvPr/>
        </p:nvSpPr>
        <p:spPr>
          <a:xfrm>
            <a:off x="4743449" y="3163371"/>
            <a:ext cx="2962276" cy="369332"/>
          </a:xfrm>
          <a:prstGeom prst="rect">
            <a:avLst/>
          </a:prstGeom>
          <a:noFill/>
        </p:spPr>
        <p:txBody>
          <a:bodyPr wrap="square" rtlCol="0">
            <a:spAutoFit/>
          </a:bodyPr>
          <a:lstStyle/>
          <a:p>
            <a:r>
              <a:rPr lang="en-US" b="1" dirty="0" smtClean="0">
                <a:solidFill>
                  <a:srgbClr val="C00000"/>
                </a:solidFill>
              </a:rPr>
              <a:t>Privately insured… $$$</a:t>
            </a:r>
            <a:endParaRPr lang="en-US" b="1" dirty="0">
              <a:solidFill>
                <a:srgbClr val="C00000"/>
              </a:solidFill>
            </a:endParaRPr>
          </a:p>
        </p:txBody>
      </p:sp>
      <p:sp>
        <p:nvSpPr>
          <p:cNvPr id="5" name="Right Brace 4"/>
          <p:cNvSpPr/>
          <p:nvPr/>
        </p:nvSpPr>
        <p:spPr>
          <a:xfrm>
            <a:off x="7591425" y="1171575"/>
            <a:ext cx="114300" cy="1333500"/>
          </a:xfrm>
          <a:prstGeom prst="rightBrace">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6" name="TextBox 5"/>
          <p:cNvSpPr txBox="1"/>
          <p:nvPr/>
        </p:nvSpPr>
        <p:spPr>
          <a:xfrm>
            <a:off x="7820026" y="1171575"/>
            <a:ext cx="1238249" cy="923330"/>
          </a:xfrm>
          <a:prstGeom prst="rect">
            <a:avLst/>
          </a:prstGeom>
          <a:noFill/>
        </p:spPr>
        <p:txBody>
          <a:bodyPr wrap="square" rtlCol="0">
            <a:spAutoFit/>
          </a:bodyPr>
          <a:lstStyle/>
          <a:p>
            <a:r>
              <a:rPr lang="en-US" b="1" dirty="0" smtClean="0">
                <a:solidFill>
                  <a:srgbClr val="C00000"/>
                </a:solidFill>
              </a:rPr>
              <a:t>Publicly</a:t>
            </a:r>
          </a:p>
          <a:p>
            <a:r>
              <a:rPr lang="en-US" b="1" dirty="0" smtClean="0">
                <a:solidFill>
                  <a:srgbClr val="C00000"/>
                </a:solidFill>
              </a:rPr>
              <a:t>insured…</a:t>
            </a:r>
          </a:p>
          <a:p>
            <a:r>
              <a:rPr lang="en-US" b="1" dirty="0" smtClean="0">
                <a:solidFill>
                  <a:srgbClr val="C00000"/>
                </a:solidFill>
              </a:rPr>
              <a:t>No $$$</a:t>
            </a:r>
            <a:endParaRPr lang="en-US" b="1" dirty="0">
              <a:solidFill>
                <a:srgbClr val="C00000"/>
              </a:solidFill>
            </a:endParaRPr>
          </a:p>
        </p:txBody>
      </p:sp>
    </p:spTree>
    <p:extLst>
      <p:ext uri="{BB962C8B-B14F-4D97-AF65-F5344CB8AC3E}">
        <p14:creationId xmlns:p14="http://schemas.microsoft.com/office/powerpoint/2010/main" val="383748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9" name="Title 8"/>
          <p:cNvSpPr>
            <a:spLocks noGrp="1"/>
          </p:cNvSpPr>
          <p:nvPr>
            <p:ph type="title"/>
          </p:nvPr>
        </p:nvSpPr>
        <p:spPr>
          <a:xfrm>
            <a:off x="457200" y="0"/>
            <a:ext cx="8229600" cy="1143000"/>
          </a:xfrm>
        </p:spPr>
        <p:txBody>
          <a:bodyPr rtlCol="0">
            <a:normAutofit fontScale="90000"/>
          </a:bodyPr>
          <a:lstStyle/>
          <a:p>
            <a:pPr eaLnBrk="1" fontAlgn="auto" hangingPunct="1">
              <a:spcAft>
                <a:spcPts val="0"/>
              </a:spcAft>
              <a:defRPr/>
            </a:pPr>
            <a:r>
              <a:rPr lang="en-US" b="1" dirty="0" smtClean="0">
                <a:solidFill>
                  <a:srgbClr val="FFFF00"/>
                </a:solidFill>
                <a:effectLst>
                  <a:outerShdw blurRad="38100" dist="38100" dir="2700000" algn="tl">
                    <a:srgbClr val="000000">
                      <a:alpha val="43137"/>
                    </a:srgbClr>
                  </a:outerShdw>
                </a:effectLst>
              </a:rPr>
              <a:t>Windstorms Account for Bulk of Insured Losses Worldwide</a:t>
            </a:r>
          </a:p>
        </p:txBody>
      </p:sp>
      <p:pic>
        <p:nvPicPr>
          <p:cNvPr id="29700" name="Picture 4" descr="C:\Users\Kerry Emaanuel\Graphics\Transparent Figures\2006_losses.png"/>
          <p:cNvPicPr>
            <a:picLocks noChangeAspect="1" noChangeArrowheads="1"/>
          </p:cNvPicPr>
          <p:nvPr/>
        </p:nvPicPr>
        <p:blipFill>
          <a:blip r:embed="rId4" cstate="print"/>
          <a:srcRect/>
          <a:stretch>
            <a:fillRect/>
          </a:stretch>
        </p:blipFill>
        <p:spPr bwMode="auto">
          <a:xfrm>
            <a:off x="1295400" y="1454150"/>
            <a:ext cx="6702425" cy="5067300"/>
          </a:xfrm>
          <a:prstGeom prst="rect">
            <a:avLst/>
          </a:prstGeom>
          <a:noFill/>
          <a:ln w="9525">
            <a:noFill/>
            <a:miter lim="800000"/>
            <a:headEnd/>
            <a:tailEnd/>
          </a:ln>
        </p:spPr>
      </p:pic>
    </p:spTree>
    <p:extLst>
      <p:ext uri="{BB962C8B-B14F-4D97-AF65-F5344CB8AC3E}">
        <p14:creationId xmlns:p14="http://schemas.microsoft.com/office/powerpoint/2010/main" val="21164563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30723" name="Text Box 3"/>
          <p:cNvSpPr txBox="1">
            <a:spLocks noChangeArrowheads="1"/>
          </p:cNvSpPr>
          <p:nvPr/>
        </p:nvSpPr>
        <p:spPr bwMode="auto">
          <a:xfrm>
            <a:off x="1676400" y="1600200"/>
            <a:ext cx="3048000" cy="366713"/>
          </a:xfrm>
          <a:prstGeom prst="rect">
            <a:avLst/>
          </a:prstGeom>
          <a:noFill/>
          <a:ln w="9525">
            <a:noFill/>
            <a:miter lim="800000"/>
            <a:headEnd/>
            <a:tailEnd/>
          </a:ln>
        </p:spPr>
        <p:txBody>
          <a:bodyPr>
            <a:spAutoFit/>
          </a:bodyPr>
          <a:lstStyle/>
          <a:p>
            <a:pPr>
              <a:spcBef>
                <a:spcPct val="50000"/>
              </a:spcBef>
            </a:pPr>
            <a:r>
              <a:rPr lang="en-US" b="1">
                <a:solidFill>
                  <a:prstClr val="black"/>
                </a:solidFill>
                <a:latin typeface="Calibri" pitchFamily="34" charset="0"/>
              </a:rPr>
              <a:t>Source:  Roger Pielke, Jr. </a:t>
            </a:r>
          </a:p>
        </p:txBody>
      </p:sp>
      <p:pic>
        <p:nvPicPr>
          <p:cNvPr id="30724" name="Picture 4" descr="hurr_damage_decade_unadj"/>
          <p:cNvPicPr>
            <a:picLocks noChangeAspect="1" noChangeArrowheads="1"/>
          </p:cNvPicPr>
          <p:nvPr/>
        </p:nvPicPr>
        <p:blipFill>
          <a:blip r:embed="rId4" cstate="print"/>
          <a:srcRect t="5711"/>
          <a:stretch>
            <a:fillRect/>
          </a:stretch>
        </p:blipFill>
        <p:spPr bwMode="auto">
          <a:xfrm>
            <a:off x="381000" y="928688"/>
            <a:ext cx="8382000" cy="5929312"/>
          </a:xfrm>
          <a:prstGeom prst="rect">
            <a:avLst/>
          </a:prstGeom>
          <a:noFill/>
          <a:ln w="9525">
            <a:noFill/>
            <a:miter lim="800000"/>
            <a:headEnd/>
            <a:tailEnd/>
          </a:ln>
        </p:spPr>
      </p:pic>
      <p:sp>
        <p:nvSpPr>
          <p:cNvPr id="600069" name="Text Box 5"/>
          <p:cNvSpPr txBox="1">
            <a:spLocks noChangeArrowheads="1"/>
          </p:cNvSpPr>
          <p:nvPr/>
        </p:nvSpPr>
        <p:spPr bwMode="auto">
          <a:xfrm>
            <a:off x="533400" y="0"/>
            <a:ext cx="8001000" cy="946150"/>
          </a:xfrm>
          <a:prstGeom prst="rect">
            <a:avLst/>
          </a:prstGeom>
          <a:noFill/>
          <a:ln w="9525">
            <a:noFill/>
            <a:miter lim="800000"/>
            <a:headEnd/>
            <a:tailEnd/>
          </a:ln>
          <a:effectLst/>
        </p:spPr>
        <p:txBody>
          <a:bodyPr>
            <a:spAutoFit/>
          </a:bodyPr>
          <a:lstStyle/>
          <a:p>
            <a:pPr algn="ctr">
              <a:spcBef>
                <a:spcPct val="50000"/>
              </a:spcBef>
              <a:defRPr/>
            </a:pPr>
            <a:r>
              <a:rPr lang="en-US" sz="2800" dirty="0">
                <a:solidFill>
                  <a:srgbClr val="FFFF66"/>
                </a:solidFill>
                <a:effectLst>
                  <a:outerShdw blurRad="38100" dist="38100" dir="2700000" algn="tl">
                    <a:srgbClr val="C0C0C0"/>
                  </a:outerShdw>
                </a:effectLst>
              </a:rPr>
              <a:t>Total U.S. Hurricane Damage by Decade, in 10</a:t>
            </a:r>
            <a:r>
              <a:rPr lang="en-US" sz="2800" baseline="30000" dirty="0">
                <a:solidFill>
                  <a:srgbClr val="FFFF66"/>
                </a:solidFill>
                <a:effectLst>
                  <a:outerShdw blurRad="38100" dist="38100" dir="2700000" algn="tl">
                    <a:srgbClr val="C0C0C0"/>
                  </a:outerShdw>
                </a:effectLst>
              </a:rPr>
              <a:t>10</a:t>
            </a:r>
            <a:r>
              <a:rPr lang="en-US" sz="2800" dirty="0">
                <a:solidFill>
                  <a:srgbClr val="FFFF66"/>
                </a:solidFill>
                <a:effectLst>
                  <a:outerShdw blurRad="38100" dist="38100" dir="2700000" algn="tl">
                    <a:srgbClr val="C0C0C0"/>
                  </a:outerShdw>
                </a:effectLst>
              </a:rPr>
              <a:t> 2004 U.S. Dollars</a:t>
            </a:r>
          </a:p>
        </p:txBody>
      </p:sp>
    </p:spTree>
    <p:extLst>
      <p:ext uri="{BB962C8B-B14F-4D97-AF65-F5344CB8AC3E}">
        <p14:creationId xmlns:p14="http://schemas.microsoft.com/office/powerpoint/2010/main" val="32177816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pic>
        <p:nvPicPr>
          <p:cNvPr id="31747" name="Picture 3" descr="florida_population"/>
          <p:cNvPicPr>
            <a:picLocks noChangeAspect="1" noChangeArrowheads="1"/>
          </p:cNvPicPr>
          <p:nvPr/>
        </p:nvPicPr>
        <p:blipFill>
          <a:blip r:embed="rId4" cstate="print"/>
          <a:srcRect t="13393"/>
          <a:stretch>
            <a:fillRect/>
          </a:stretch>
        </p:blipFill>
        <p:spPr bwMode="auto">
          <a:xfrm>
            <a:off x="304800" y="944563"/>
            <a:ext cx="8296275" cy="5913437"/>
          </a:xfrm>
          <a:prstGeom prst="rect">
            <a:avLst/>
          </a:prstGeom>
          <a:noFill/>
          <a:ln w="9525">
            <a:noFill/>
            <a:miter lim="800000"/>
            <a:headEnd/>
            <a:tailEnd/>
          </a:ln>
        </p:spPr>
      </p:pic>
      <p:sp>
        <p:nvSpPr>
          <p:cNvPr id="26628" name="Text Box 4"/>
          <p:cNvSpPr txBox="1">
            <a:spLocks noChangeArrowheads="1"/>
          </p:cNvSpPr>
          <p:nvPr/>
        </p:nvSpPr>
        <p:spPr bwMode="auto">
          <a:xfrm>
            <a:off x="2362200" y="304800"/>
            <a:ext cx="6019800" cy="519113"/>
          </a:xfrm>
          <a:prstGeom prst="rect">
            <a:avLst/>
          </a:prstGeom>
          <a:noFill/>
          <a:ln w="9525">
            <a:noFill/>
            <a:miter lim="800000"/>
            <a:headEnd/>
            <a:tailEnd/>
          </a:ln>
        </p:spPr>
        <p:txBody>
          <a:bodyPr>
            <a:spAutoFit/>
          </a:bodyPr>
          <a:lstStyle/>
          <a:p>
            <a:pPr>
              <a:spcBef>
                <a:spcPct val="50000"/>
              </a:spcBef>
              <a:defRPr/>
            </a:pPr>
            <a:r>
              <a:rPr lang="en-US" sz="2800" b="1" dirty="0">
                <a:solidFill>
                  <a:srgbClr val="FFFF66"/>
                </a:solidFill>
                <a:effectLst>
                  <a:outerShdw blurRad="38100" dist="38100" dir="2700000" algn="tl">
                    <a:srgbClr val="000000">
                      <a:alpha val="43137"/>
                    </a:srgbClr>
                  </a:outerShdw>
                </a:effectLst>
                <a:latin typeface="Calibri" pitchFamily="34" charset="0"/>
              </a:rPr>
              <a:t>Population of Florida, 1790-2004</a:t>
            </a:r>
          </a:p>
        </p:txBody>
      </p:sp>
    </p:spTree>
    <p:extLst>
      <p:ext uri="{BB962C8B-B14F-4D97-AF65-F5344CB8AC3E}">
        <p14:creationId xmlns:p14="http://schemas.microsoft.com/office/powerpoint/2010/main" val="28811455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32771" name="Text Box 3"/>
          <p:cNvSpPr txBox="1">
            <a:spLocks noChangeArrowheads="1"/>
          </p:cNvSpPr>
          <p:nvPr/>
        </p:nvSpPr>
        <p:spPr bwMode="auto">
          <a:xfrm>
            <a:off x="1905000" y="1219200"/>
            <a:ext cx="3048000" cy="366713"/>
          </a:xfrm>
          <a:prstGeom prst="rect">
            <a:avLst/>
          </a:prstGeom>
          <a:noFill/>
          <a:ln w="9525">
            <a:noFill/>
            <a:miter lim="800000"/>
            <a:headEnd/>
            <a:tailEnd/>
          </a:ln>
        </p:spPr>
        <p:txBody>
          <a:bodyPr>
            <a:spAutoFit/>
          </a:bodyPr>
          <a:lstStyle/>
          <a:p>
            <a:pPr>
              <a:spcBef>
                <a:spcPct val="50000"/>
              </a:spcBef>
            </a:pPr>
            <a:r>
              <a:rPr lang="en-US" b="1">
                <a:solidFill>
                  <a:prstClr val="black"/>
                </a:solidFill>
                <a:latin typeface="Calibri" pitchFamily="34" charset="0"/>
              </a:rPr>
              <a:t>Source:  Roger Pielke, Jr. </a:t>
            </a:r>
          </a:p>
        </p:txBody>
      </p:sp>
      <p:pic>
        <p:nvPicPr>
          <p:cNvPr id="32772" name="Picture 4" descr="hurr_damage_decade_adj"/>
          <p:cNvPicPr>
            <a:picLocks noChangeAspect="1" noChangeArrowheads="1"/>
          </p:cNvPicPr>
          <p:nvPr/>
        </p:nvPicPr>
        <p:blipFill>
          <a:blip r:embed="rId4" cstate="print"/>
          <a:srcRect t="5714"/>
          <a:stretch>
            <a:fillRect/>
          </a:stretch>
        </p:blipFill>
        <p:spPr bwMode="auto">
          <a:xfrm>
            <a:off x="685800" y="952500"/>
            <a:ext cx="8001000" cy="5661025"/>
          </a:xfrm>
          <a:prstGeom prst="rect">
            <a:avLst/>
          </a:prstGeom>
          <a:noFill/>
          <a:ln w="9525">
            <a:noFill/>
            <a:miter lim="800000"/>
            <a:headEnd/>
            <a:tailEnd/>
          </a:ln>
        </p:spPr>
      </p:pic>
      <p:sp>
        <p:nvSpPr>
          <p:cNvPr id="27653" name="Text Box 5"/>
          <p:cNvSpPr txBox="1">
            <a:spLocks noChangeArrowheads="1"/>
          </p:cNvSpPr>
          <p:nvPr/>
        </p:nvSpPr>
        <p:spPr bwMode="auto">
          <a:xfrm>
            <a:off x="685800" y="152400"/>
            <a:ext cx="8001000" cy="946150"/>
          </a:xfrm>
          <a:prstGeom prst="rect">
            <a:avLst/>
          </a:prstGeom>
          <a:noFill/>
          <a:ln w="9525">
            <a:noFill/>
            <a:miter lim="800000"/>
            <a:headEnd/>
            <a:tailEnd/>
          </a:ln>
        </p:spPr>
        <p:txBody>
          <a:bodyPr>
            <a:spAutoFit/>
          </a:bodyPr>
          <a:lstStyle/>
          <a:p>
            <a:pPr algn="ctr">
              <a:spcBef>
                <a:spcPct val="50000"/>
              </a:spcBef>
              <a:defRPr/>
            </a:pPr>
            <a:r>
              <a:rPr lang="en-US" sz="2800" b="1" dirty="0">
                <a:solidFill>
                  <a:srgbClr val="FFFF66"/>
                </a:solidFill>
                <a:effectLst>
                  <a:outerShdw blurRad="38100" dist="38100" dir="2700000" algn="tl">
                    <a:srgbClr val="000000">
                      <a:alpha val="43137"/>
                    </a:srgbClr>
                  </a:outerShdw>
                </a:effectLst>
                <a:latin typeface="Calibri" pitchFamily="34" charset="0"/>
              </a:rPr>
              <a:t>Total Adjusted Damage by Decade, in 10</a:t>
            </a:r>
            <a:r>
              <a:rPr lang="en-US" sz="2800" b="1" baseline="30000" dirty="0">
                <a:solidFill>
                  <a:srgbClr val="FFFF66"/>
                </a:solidFill>
                <a:effectLst>
                  <a:outerShdw blurRad="38100" dist="38100" dir="2700000" algn="tl">
                    <a:srgbClr val="000000">
                      <a:alpha val="43137"/>
                    </a:srgbClr>
                  </a:outerShdw>
                </a:effectLst>
                <a:latin typeface="Calibri" pitchFamily="34" charset="0"/>
              </a:rPr>
              <a:t>10</a:t>
            </a:r>
            <a:r>
              <a:rPr lang="en-US" sz="2800" b="1" dirty="0">
                <a:solidFill>
                  <a:srgbClr val="FFFF66"/>
                </a:solidFill>
                <a:effectLst>
                  <a:outerShdw blurRad="38100" dist="38100" dir="2700000" algn="tl">
                    <a:srgbClr val="000000">
                      <a:alpha val="43137"/>
                    </a:srgbClr>
                  </a:outerShdw>
                </a:effectLst>
                <a:latin typeface="Calibri" pitchFamily="34" charset="0"/>
              </a:rPr>
              <a:t> 2004 U.S. Dollars</a:t>
            </a:r>
          </a:p>
        </p:txBody>
      </p:sp>
    </p:spTree>
    <p:extLst>
      <p:ext uri="{BB962C8B-B14F-4D97-AF65-F5344CB8AC3E}">
        <p14:creationId xmlns:p14="http://schemas.microsoft.com/office/powerpoint/2010/main" val="26331360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231" y="314706"/>
            <a:ext cx="4552188" cy="6342888"/>
          </a:xfrm>
          <a:prstGeom prst="rect">
            <a:avLst/>
          </a:prstGeom>
        </p:spPr>
      </p:pic>
      <p:sp>
        <p:nvSpPr>
          <p:cNvPr id="3" name="TextBox 2"/>
          <p:cNvSpPr txBox="1"/>
          <p:nvPr/>
        </p:nvSpPr>
        <p:spPr>
          <a:xfrm>
            <a:off x="5543550" y="1905000"/>
            <a:ext cx="3276600" cy="2677656"/>
          </a:xfrm>
          <a:prstGeom prst="rect">
            <a:avLst/>
          </a:prstGeom>
          <a:noFill/>
        </p:spPr>
        <p:txBody>
          <a:bodyPr wrap="square" rtlCol="0">
            <a:spAutoFit/>
          </a:bodyPr>
          <a:lstStyle/>
          <a:p>
            <a:pPr algn="ctr"/>
            <a:r>
              <a:rPr lang="en-US" sz="2800" dirty="0" smtClean="0">
                <a:solidFill>
                  <a:srgbClr val="0000FF"/>
                </a:solidFill>
              </a:rPr>
              <a:t>Walter Orr Roberts</a:t>
            </a:r>
          </a:p>
          <a:p>
            <a:pPr algn="ctr"/>
            <a:r>
              <a:rPr lang="en-US" sz="2800" dirty="0" smtClean="0">
                <a:solidFill>
                  <a:srgbClr val="0000FF"/>
                </a:solidFill>
              </a:rPr>
              <a:t>(1915-1990)</a:t>
            </a:r>
          </a:p>
          <a:p>
            <a:pPr algn="ctr"/>
            <a:endParaRPr lang="en-US" sz="2800" dirty="0">
              <a:solidFill>
                <a:srgbClr val="0000FF"/>
              </a:solidFill>
            </a:endParaRPr>
          </a:p>
          <a:p>
            <a:pPr algn="ctr"/>
            <a:r>
              <a:rPr lang="en-US" sz="2800" dirty="0" smtClean="0">
                <a:solidFill>
                  <a:srgbClr val="0000FF"/>
                </a:solidFill>
              </a:rPr>
              <a:t>Dedicated to Science in the Service of Society</a:t>
            </a:r>
            <a:endParaRPr lang="en-US" sz="2800" dirty="0">
              <a:solidFill>
                <a:srgbClr val="0000FF"/>
              </a:solidFill>
            </a:endParaRPr>
          </a:p>
        </p:txBody>
      </p:sp>
    </p:spTree>
    <p:extLst>
      <p:ext uri="{BB962C8B-B14F-4D97-AF65-F5344CB8AC3E}">
        <p14:creationId xmlns:p14="http://schemas.microsoft.com/office/powerpoint/2010/main" val="7083622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g2"/>
          <p:cNvPicPr>
            <a:picLocks noChangeAspect="1" noChangeArrowheads="1"/>
          </p:cNvPicPr>
          <p:nvPr/>
        </p:nvPicPr>
        <p:blipFill>
          <a:blip r:embed="rId3" cstate="print"/>
          <a:srcRect l="12819" t="7295" r="40565" b="33011"/>
          <a:stretch>
            <a:fillRect/>
          </a:stretch>
        </p:blipFill>
        <p:spPr bwMode="auto">
          <a:xfrm>
            <a:off x="0" y="0"/>
            <a:ext cx="9144000" cy="6858000"/>
          </a:xfrm>
          <a:prstGeom prst="rect">
            <a:avLst/>
          </a:prstGeom>
          <a:noFill/>
          <a:ln w="9525">
            <a:noFill/>
            <a:miter lim="800000"/>
            <a:headEnd/>
            <a:tailEnd/>
          </a:ln>
        </p:spPr>
      </p:pic>
      <p:sp>
        <p:nvSpPr>
          <p:cNvPr id="300035" name="Rectangle 3"/>
          <p:cNvSpPr>
            <a:spLocks noGrp="1" noChangeArrowheads="1"/>
          </p:cNvSpPr>
          <p:nvPr>
            <p:ph type="ctrTitle" idx="4294967295"/>
          </p:nvPr>
        </p:nvSpPr>
        <p:spPr>
          <a:xfrm>
            <a:off x="685800" y="1752599"/>
            <a:ext cx="7772400" cy="2143125"/>
          </a:xfrm>
          <a:effectLst>
            <a:outerShdw dist="35921" dir="2700000" algn="ctr" rotWithShape="0">
              <a:schemeClr val="tx1"/>
            </a:outerShdw>
          </a:effectLst>
        </p:spPr>
        <p:txBody>
          <a:bodyPr>
            <a:noAutofit/>
          </a:bodyPr>
          <a:lstStyle/>
          <a:p>
            <a:r>
              <a:rPr lang="en-US" b="1" dirty="0" smtClean="0">
                <a:solidFill>
                  <a:srgbClr val="FFFF00"/>
                </a:solidFill>
              </a:rPr>
              <a:t>How Does Society Cope with Hurricanes? Some Examples</a:t>
            </a:r>
            <a:endParaRPr lang="en-US" b="1" dirty="0">
              <a:solidFill>
                <a:srgbClr val="FFFF00"/>
              </a:solidFill>
            </a:endParaRPr>
          </a:p>
        </p:txBody>
      </p:sp>
    </p:spTree>
    <p:extLst>
      <p:ext uri="{BB962C8B-B14F-4D97-AF65-F5344CB8AC3E}">
        <p14:creationId xmlns:p14="http://schemas.microsoft.com/office/powerpoint/2010/main" val="13754894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27050" y="914400"/>
            <a:ext cx="8229600" cy="1752600"/>
          </a:xfrm>
        </p:spPr>
        <p:txBody>
          <a:bodyPr>
            <a:normAutofit fontScale="92500" lnSpcReduction="20000"/>
          </a:bodyPr>
          <a:lstStyle/>
          <a:p>
            <a:pPr>
              <a:spcAft>
                <a:spcPts val="1200"/>
              </a:spcAft>
              <a:buSzPct val="60000"/>
              <a:buBlip>
                <a:blip r:embed="rId2"/>
              </a:buBlip>
            </a:pPr>
            <a:r>
              <a:rPr lang="en-US" dirty="0" smtClean="0">
                <a:solidFill>
                  <a:srgbClr val="0F2AB1"/>
                </a:solidFill>
                <a:latin typeface="Arial" pitchFamily="34" charset="0"/>
                <a:cs typeface="Arial" pitchFamily="34" charset="0"/>
              </a:rPr>
              <a:t>Deadliest tropical cyclone ever recorded</a:t>
            </a:r>
          </a:p>
          <a:p>
            <a:pPr>
              <a:spcAft>
                <a:spcPts val="1200"/>
              </a:spcAft>
              <a:buSzPct val="60000"/>
              <a:buBlip>
                <a:blip r:embed="rId2"/>
              </a:buBlip>
            </a:pPr>
            <a:r>
              <a:rPr lang="en-US" dirty="0" smtClean="0">
                <a:solidFill>
                  <a:srgbClr val="0F2AB1"/>
                </a:solidFill>
                <a:latin typeface="Arial" pitchFamily="34" charset="0"/>
                <a:cs typeface="Arial" pitchFamily="34" charset="0"/>
              </a:rPr>
              <a:t>350,000 – 500,000 lives lost</a:t>
            </a:r>
          </a:p>
          <a:p>
            <a:pPr>
              <a:spcAft>
                <a:spcPts val="1200"/>
              </a:spcAft>
              <a:buSzPct val="60000"/>
              <a:buBlip>
                <a:blip r:embed="rId2"/>
              </a:buBlip>
            </a:pPr>
            <a:r>
              <a:rPr lang="en-US" dirty="0" smtClean="0">
                <a:solidFill>
                  <a:srgbClr val="0F2AB1"/>
                </a:solidFill>
                <a:latin typeface="Arial" pitchFamily="34" charset="0"/>
                <a:cs typeface="Arial" pitchFamily="34" charset="0"/>
              </a:rPr>
              <a:t>Led to formation of Bangladesh</a:t>
            </a:r>
            <a:endParaRPr lang="en-US" dirty="0">
              <a:solidFill>
                <a:srgbClr val="0F2AB1"/>
              </a:solidFill>
              <a:latin typeface="Arial" pitchFamily="34" charset="0"/>
              <a:cs typeface="Arial" pitchFamily="34" charset="0"/>
            </a:endParaRPr>
          </a:p>
        </p:txBody>
      </p:sp>
      <p:pic>
        <p:nvPicPr>
          <p:cNvPr id="100354" name="Picture 2" descr="C:\Users\Kerry\Documents\Corel\Desktop\Black Swan\1970_bhola_cyclone_track.jpg"/>
          <p:cNvPicPr>
            <a:picLocks noChangeAspect="1" noChangeArrowheads="1"/>
          </p:cNvPicPr>
          <p:nvPr/>
        </p:nvPicPr>
        <p:blipFill>
          <a:blip r:embed="rId3" cstate="print"/>
          <a:srcRect/>
          <a:stretch>
            <a:fillRect/>
          </a:stretch>
        </p:blipFill>
        <p:spPr bwMode="auto">
          <a:xfrm>
            <a:off x="723900" y="2790825"/>
            <a:ext cx="2806573" cy="3911600"/>
          </a:xfrm>
          <a:prstGeom prst="rect">
            <a:avLst/>
          </a:prstGeom>
          <a:noFill/>
        </p:spPr>
      </p:pic>
      <p:pic>
        <p:nvPicPr>
          <p:cNvPr id="100355" name="Picture 3" descr="C:\Users\Kerry\Documents\Corel\Desktop\Black Swan\2392156164_15c038c987.jpg"/>
          <p:cNvPicPr>
            <a:picLocks noChangeAspect="1" noChangeArrowheads="1"/>
          </p:cNvPicPr>
          <p:nvPr/>
        </p:nvPicPr>
        <p:blipFill>
          <a:blip r:embed="rId4" cstate="print"/>
          <a:srcRect/>
          <a:stretch>
            <a:fillRect/>
          </a:stretch>
        </p:blipFill>
        <p:spPr bwMode="auto">
          <a:xfrm>
            <a:off x="3905250" y="2922498"/>
            <a:ext cx="4851400" cy="3648253"/>
          </a:xfrm>
          <a:prstGeom prst="rect">
            <a:avLst/>
          </a:prstGeom>
          <a:noFill/>
        </p:spPr>
      </p:pic>
      <p:sp>
        <p:nvSpPr>
          <p:cNvPr id="2" name="TextBox 1"/>
          <p:cNvSpPr txBox="1"/>
          <p:nvPr/>
        </p:nvSpPr>
        <p:spPr>
          <a:xfrm>
            <a:off x="914400" y="144244"/>
            <a:ext cx="7686675" cy="646331"/>
          </a:xfrm>
          <a:prstGeom prst="rect">
            <a:avLst/>
          </a:prstGeom>
          <a:noFill/>
        </p:spPr>
        <p:txBody>
          <a:bodyPr wrap="square" rtlCol="0">
            <a:spAutoFit/>
          </a:bodyPr>
          <a:lstStyle/>
          <a:p>
            <a:pPr algn="ctr"/>
            <a:r>
              <a:rPr lang="en-US" sz="3600" dirty="0" err="1" smtClean="0">
                <a:solidFill>
                  <a:srgbClr val="0000FF"/>
                </a:solidFill>
              </a:rPr>
              <a:t>Bhola</a:t>
            </a:r>
            <a:r>
              <a:rPr lang="en-US" sz="3600" dirty="0" smtClean="0">
                <a:solidFill>
                  <a:srgbClr val="0000FF"/>
                </a:solidFill>
              </a:rPr>
              <a:t> Cyclone of 1970, East Pakistan</a:t>
            </a:r>
            <a:endParaRPr lang="en-US" sz="3600" dirty="0">
              <a:solidFill>
                <a:srgbClr val="0000FF"/>
              </a:solidFill>
            </a:endParaRPr>
          </a:p>
        </p:txBody>
      </p:sp>
    </p:spTree>
    <p:extLst>
      <p:ext uri="{BB962C8B-B14F-4D97-AF65-F5344CB8AC3E}">
        <p14:creationId xmlns:p14="http://schemas.microsoft.com/office/powerpoint/2010/main" val="38511834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1485900"/>
          </a:xfrm>
        </p:spPr>
        <p:txBody>
          <a:bodyPr>
            <a:noAutofit/>
          </a:bodyPr>
          <a:lstStyle/>
          <a:p>
            <a:r>
              <a:rPr lang="en-US" sz="3200" dirty="0" smtClean="0">
                <a:solidFill>
                  <a:srgbClr val="0000FF"/>
                </a:solidFill>
              </a:rPr>
              <a:t>Bangladesh currently has &gt; 2,500 cyclone shelters with more under construction. World Bank, NGOs</a:t>
            </a:r>
            <a:endParaRPr lang="en-US" sz="3200" dirty="0">
              <a:solidFill>
                <a:srgbClr val="0000FF"/>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337" y="1809750"/>
            <a:ext cx="7616037" cy="4959349"/>
          </a:xfrm>
          <a:prstGeom prst="rect">
            <a:avLst/>
          </a:prstGeom>
        </p:spPr>
      </p:pic>
    </p:spTree>
    <p:extLst>
      <p:ext uri="{BB962C8B-B14F-4D97-AF65-F5344CB8AC3E}">
        <p14:creationId xmlns:p14="http://schemas.microsoft.com/office/powerpoint/2010/main" val="8103075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g2"/>
          <p:cNvPicPr>
            <a:picLocks noChangeAspect="1" noChangeArrowheads="1"/>
          </p:cNvPicPr>
          <p:nvPr/>
        </p:nvPicPr>
        <p:blipFill>
          <a:blip r:embed="rId3" cstate="print"/>
          <a:srcRect l="12819" t="7295" r="40565" b="33011"/>
          <a:stretch>
            <a:fillRect/>
          </a:stretch>
        </p:blipFill>
        <p:spPr bwMode="auto">
          <a:xfrm>
            <a:off x="0" y="0"/>
            <a:ext cx="9144000" cy="6858000"/>
          </a:xfrm>
          <a:prstGeom prst="rect">
            <a:avLst/>
          </a:prstGeom>
          <a:noFill/>
          <a:ln w="9525">
            <a:noFill/>
            <a:miter lim="800000"/>
            <a:headEnd/>
            <a:tailEnd/>
          </a:ln>
        </p:spPr>
      </p:pic>
      <p:sp>
        <p:nvSpPr>
          <p:cNvPr id="300035" name="Rectangle 3"/>
          <p:cNvSpPr>
            <a:spLocks noGrp="1" noChangeArrowheads="1"/>
          </p:cNvSpPr>
          <p:nvPr>
            <p:ph type="ctrTitle" idx="4294967295"/>
          </p:nvPr>
        </p:nvSpPr>
        <p:spPr>
          <a:xfrm>
            <a:off x="685800" y="1752599"/>
            <a:ext cx="7772400" cy="2143125"/>
          </a:xfrm>
          <a:effectLst>
            <a:outerShdw dist="35921" dir="2700000" algn="ctr" rotWithShape="0">
              <a:schemeClr val="tx1"/>
            </a:outerShdw>
          </a:effectLst>
        </p:spPr>
        <p:txBody>
          <a:bodyPr>
            <a:noAutofit/>
          </a:bodyPr>
          <a:lstStyle/>
          <a:p>
            <a:r>
              <a:rPr lang="en-US" b="1" dirty="0" smtClean="0">
                <a:solidFill>
                  <a:srgbClr val="FFFF00"/>
                </a:solidFill>
              </a:rPr>
              <a:t>The U.S. Hurricane Problem</a:t>
            </a:r>
            <a:endParaRPr lang="en-US" b="1" dirty="0">
              <a:solidFill>
                <a:srgbClr val="FFFF00"/>
              </a:solidFill>
            </a:endParaRPr>
          </a:p>
        </p:txBody>
      </p:sp>
    </p:spTree>
    <p:extLst>
      <p:ext uri="{BB962C8B-B14F-4D97-AF65-F5344CB8AC3E}">
        <p14:creationId xmlns:p14="http://schemas.microsoft.com/office/powerpoint/2010/main" val="33993314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Case 1: Hurricane Katrina</a:t>
            </a:r>
            <a:br>
              <a:rPr lang="en-US" dirty="0" smtClean="0">
                <a:solidFill>
                  <a:srgbClr val="0000FF"/>
                </a:solidFill>
              </a:rPr>
            </a:br>
            <a:r>
              <a:rPr lang="en-US" dirty="0" smtClean="0">
                <a:solidFill>
                  <a:srgbClr val="0000FF"/>
                </a:solidFill>
              </a:rPr>
              <a:t>August, 2005</a:t>
            </a:r>
            <a:endParaRPr lang="en-US" dirty="0">
              <a:solidFill>
                <a:srgbClr val="0000FF"/>
              </a:solidFill>
            </a:endParaRPr>
          </a:p>
        </p:txBody>
      </p:sp>
      <p:pic>
        <p:nvPicPr>
          <p:cNvPr id="4" name="Picture 3"/>
          <p:cNvPicPr>
            <a:picLocks noChangeAspect="1"/>
          </p:cNvPicPr>
          <p:nvPr/>
        </p:nvPicPr>
        <p:blipFill>
          <a:blip r:embed="rId2"/>
          <a:stretch>
            <a:fillRect/>
          </a:stretch>
        </p:blipFill>
        <p:spPr>
          <a:xfrm>
            <a:off x="827237" y="1971136"/>
            <a:ext cx="7334250" cy="4572000"/>
          </a:xfrm>
          <a:prstGeom prst="rect">
            <a:avLst/>
          </a:prstGeom>
        </p:spPr>
      </p:pic>
    </p:spTree>
    <p:extLst>
      <p:ext uri="{BB962C8B-B14F-4D97-AF65-F5344CB8AC3E}">
        <p14:creationId xmlns:p14="http://schemas.microsoft.com/office/powerpoint/2010/main" val="11402370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551" y="232914"/>
            <a:ext cx="8614913" cy="6461184"/>
          </a:xfrm>
          <a:prstGeom prst="rect">
            <a:avLst/>
          </a:prstGeom>
        </p:spPr>
      </p:pic>
    </p:spTree>
    <p:extLst>
      <p:ext uri="{BB962C8B-B14F-4D97-AF65-F5344CB8AC3E}">
        <p14:creationId xmlns:p14="http://schemas.microsoft.com/office/powerpoint/2010/main" val="4624451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e-education.psu.edu/worldofweather/sites/www.e-education.psu.edu.worldofweather/files/image/Section5/Katrina_track_gfs_ensemble_18Z_August27%20%28Medium%2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3608" y="3337631"/>
            <a:ext cx="4560392" cy="34785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75" y="3337631"/>
            <a:ext cx="4400461" cy="3520369"/>
          </a:xfrm>
          <a:prstGeom prst="rect">
            <a:avLst/>
          </a:prstGeom>
        </p:spPr>
      </p:pic>
      <p:sp>
        <p:nvSpPr>
          <p:cNvPr id="3" name="TextBox 2"/>
          <p:cNvSpPr txBox="1"/>
          <p:nvPr/>
        </p:nvSpPr>
        <p:spPr>
          <a:xfrm>
            <a:off x="408423" y="1095555"/>
            <a:ext cx="8350370" cy="584775"/>
          </a:xfrm>
          <a:prstGeom prst="rect">
            <a:avLst/>
          </a:prstGeom>
          <a:noFill/>
        </p:spPr>
        <p:txBody>
          <a:bodyPr wrap="square" rtlCol="0">
            <a:spAutoFit/>
          </a:bodyPr>
          <a:lstStyle/>
          <a:p>
            <a:pPr algn="ctr"/>
            <a:r>
              <a:rPr lang="en-US" sz="3200" dirty="0" smtClean="0">
                <a:solidFill>
                  <a:srgbClr val="0000FF"/>
                </a:solidFill>
                <a:latin typeface="Arial" panose="020B0604020202020204" pitchFamily="34" charset="0"/>
                <a:cs typeface="Arial" panose="020B0604020202020204" pitchFamily="34" charset="0"/>
              </a:rPr>
              <a:t>Katrina was exceptionally well forecast</a:t>
            </a:r>
          </a:p>
        </p:txBody>
      </p:sp>
      <p:sp>
        <p:nvSpPr>
          <p:cNvPr id="4" name="TextBox 3"/>
          <p:cNvSpPr txBox="1"/>
          <p:nvPr/>
        </p:nvSpPr>
        <p:spPr>
          <a:xfrm>
            <a:off x="189781" y="2613804"/>
            <a:ext cx="4192438" cy="400110"/>
          </a:xfrm>
          <a:prstGeom prst="rect">
            <a:avLst/>
          </a:prstGeom>
          <a:noFill/>
        </p:spPr>
        <p:txBody>
          <a:bodyPr wrap="square" rtlCol="0">
            <a:spAutoFit/>
          </a:bodyPr>
          <a:lstStyle/>
          <a:p>
            <a:r>
              <a:rPr lang="en-US" sz="2000" dirty="0" smtClean="0">
                <a:solidFill>
                  <a:srgbClr val="0000FF"/>
                </a:solidFill>
                <a:latin typeface="Arial" panose="020B0604020202020204" pitchFamily="34" charset="0"/>
                <a:cs typeface="Arial" panose="020B0604020202020204" pitchFamily="34" charset="0"/>
              </a:rPr>
              <a:t>Forecast from 18 GMT 26 August</a:t>
            </a:r>
          </a:p>
        </p:txBody>
      </p:sp>
      <p:sp>
        <p:nvSpPr>
          <p:cNvPr id="6" name="TextBox 5"/>
          <p:cNvSpPr txBox="1"/>
          <p:nvPr/>
        </p:nvSpPr>
        <p:spPr>
          <a:xfrm>
            <a:off x="4767585" y="2605178"/>
            <a:ext cx="4192438" cy="400110"/>
          </a:xfrm>
          <a:prstGeom prst="rect">
            <a:avLst/>
          </a:prstGeom>
          <a:noFill/>
        </p:spPr>
        <p:txBody>
          <a:bodyPr wrap="square" rtlCol="0">
            <a:spAutoFit/>
          </a:bodyPr>
          <a:lstStyle/>
          <a:p>
            <a:r>
              <a:rPr lang="en-US" sz="2000" dirty="0" smtClean="0">
                <a:solidFill>
                  <a:srgbClr val="0000FF"/>
                </a:solidFill>
                <a:latin typeface="Arial" panose="020B0604020202020204" pitchFamily="34" charset="0"/>
                <a:cs typeface="Arial" panose="020B0604020202020204" pitchFamily="34" charset="0"/>
              </a:rPr>
              <a:t>Forecast from 18 GMT 27 August</a:t>
            </a:r>
          </a:p>
        </p:txBody>
      </p:sp>
    </p:spTree>
    <p:extLst>
      <p:ext uri="{BB962C8B-B14F-4D97-AF65-F5344CB8AC3E}">
        <p14:creationId xmlns:p14="http://schemas.microsoft.com/office/powerpoint/2010/main" val="34324266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Relevant Facts</a:t>
            </a:r>
            <a:endParaRPr lang="en-US" dirty="0">
              <a:solidFill>
                <a:srgbClr val="0000FF"/>
              </a:solidFill>
            </a:endParaRPr>
          </a:p>
        </p:txBody>
      </p:sp>
      <p:sp>
        <p:nvSpPr>
          <p:cNvPr id="3" name="Content Placeholder 2"/>
          <p:cNvSpPr>
            <a:spLocks noGrp="1"/>
          </p:cNvSpPr>
          <p:nvPr>
            <p:ph idx="1"/>
          </p:nvPr>
        </p:nvSpPr>
        <p:spPr/>
        <p:txBody>
          <a:bodyPr/>
          <a:lstStyle/>
          <a:p>
            <a:pPr>
              <a:spcAft>
                <a:spcPts val="1200"/>
              </a:spcAft>
            </a:pPr>
            <a:r>
              <a:rPr lang="en-US" dirty="0" smtClean="0"/>
              <a:t> Excellent forecasts from &gt; 3 days prior to landfall</a:t>
            </a:r>
          </a:p>
          <a:p>
            <a:pPr>
              <a:spcAft>
                <a:spcPts val="1200"/>
              </a:spcAft>
            </a:pPr>
            <a:r>
              <a:rPr lang="en-US" dirty="0" smtClean="0"/>
              <a:t> Costliest natural disaster in U.S. history</a:t>
            </a:r>
          </a:p>
          <a:p>
            <a:pPr>
              <a:spcAft>
                <a:spcPts val="1200"/>
              </a:spcAft>
            </a:pPr>
            <a:r>
              <a:rPr lang="en-US" dirty="0"/>
              <a:t> </a:t>
            </a:r>
            <a:r>
              <a:rPr lang="en-US" dirty="0" smtClean="0"/>
              <a:t>Among the 5 deadliest hurricanes in U.S. history</a:t>
            </a:r>
          </a:p>
          <a:p>
            <a:pPr lvl="1">
              <a:spcAft>
                <a:spcPts val="1200"/>
              </a:spcAft>
            </a:pPr>
            <a:r>
              <a:rPr lang="en-US" dirty="0" smtClean="0"/>
              <a:t>&gt; 1800 deaths</a:t>
            </a:r>
          </a:p>
          <a:p>
            <a:pPr lvl="1">
              <a:spcAft>
                <a:spcPts val="1200"/>
              </a:spcAft>
            </a:pPr>
            <a:r>
              <a:rPr lang="en-US" dirty="0" smtClean="0"/>
              <a:t>Highest death toll since 1928 Okeechobee Hurricane</a:t>
            </a:r>
          </a:p>
          <a:p>
            <a:pPr>
              <a:spcAft>
                <a:spcPts val="1200"/>
              </a:spcAft>
            </a:pPr>
            <a:r>
              <a:rPr lang="en-US" dirty="0"/>
              <a:t> </a:t>
            </a:r>
            <a:r>
              <a:rPr lang="en-US" dirty="0" smtClean="0"/>
              <a:t>&gt; 50 breaches of New Orleans surge protection system</a:t>
            </a:r>
          </a:p>
          <a:p>
            <a:pPr>
              <a:spcAft>
                <a:spcPts val="1200"/>
              </a:spcAft>
            </a:pPr>
            <a:r>
              <a:rPr lang="en-US" dirty="0"/>
              <a:t> </a:t>
            </a:r>
            <a:r>
              <a:rPr lang="en-US" dirty="0" smtClean="0"/>
              <a:t>&gt; 80% of city flooded</a:t>
            </a:r>
          </a:p>
          <a:p>
            <a:pPr>
              <a:spcAft>
                <a:spcPts val="1200"/>
              </a:spcAft>
            </a:pPr>
            <a:r>
              <a:rPr lang="en-US" dirty="0"/>
              <a:t> </a:t>
            </a:r>
            <a:r>
              <a:rPr lang="en-US" dirty="0" smtClean="0"/>
              <a:t>Total </a:t>
            </a:r>
            <a:r>
              <a:rPr lang="en-US" dirty="0"/>
              <a:t>economic impact in Louisiana and Mississippi may </a:t>
            </a:r>
            <a:r>
              <a:rPr lang="en-US" dirty="0" smtClean="0"/>
              <a:t>have 	exceeded </a:t>
            </a:r>
            <a:r>
              <a:rPr lang="en-US" dirty="0"/>
              <a:t>$150 billion</a:t>
            </a:r>
          </a:p>
        </p:txBody>
      </p:sp>
    </p:spTree>
    <p:extLst>
      <p:ext uri="{BB962C8B-B14F-4D97-AF65-F5344CB8AC3E}">
        <p14:creationId xmlns:p14="http://schemas.microsoft.com/office/powerpoint/2010/main" val="295583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Elements of the Disaster</a:t>
            </a:r>
            <a:endParaRPr lang="en-US" dirty="0">
              <a:solidFill>
                <a:srgbClr val="0000FF"/>
              </a:solidFill>
            </a:endParaRPr>
          </a:p>
        </p:txBody>
      </p:sp>
    </p:spTree>
    <p:extLst>
      <p:ext uri="{BB962C8B-B14F-4D97-AF65-F5344CB8AC3E}">
        <p14:creationId xmlns:p14="http://schemas.microsoft.com/office/powerpoint/2010/main" val="22933474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577970"/>
            <a:ext cx="7886700" cy="5771072"/>
          </a:xfrm>
        </p:spPr>
        <p:txBody>
          <a:bodyPr>
            <a:normAutofit lnSpcReduction="10000"/>
          </a:bodyPr>
          <a:lstStyle/>
          <a:p>
            <a:pPr>
              <a:spcAft>
                <a:spcPts val="1200"/>
              </a:spcAft>
            </a:pPr>
            <a:r>
              <a:rPr lang="en-US" dirty="0" smtClean="0"/>
              <a:t> 27 August</a:t>
            </a:r>
            <a:r>
              <a:rPr lang="en-US" dirty="0"/>
              <a:t>, evening EDT: </a:t>
            </a:r>
            <a:r>
              <a:rPr lang="en-US" dirty="0" smtClean="0"/>
              <a:t>National Hurricane Center Director 	Max Mayfield </a:t>
            </a:r>
            <a:r>
              <a:rPr lang="en-US" dirty="0"/>
              <a:t>personally calls Louisiana </a:t>
            </a:r>
            <a:r>
              <a:rPr lang="en-US" dirty="0" smtClean="0"/>
              <a:t>	Governor </a:t>
            </a:r>
            <a:r>
              <a:rPr lang="en-US" dirty="0"/>
              <a:t>Blanco </a:t>
            </a:r>
            <a:r>
              <a:rPr lang="en-US" dirty="0" smtClean="0"/>
              <a:t>	and </a:t>
            </a:r>
            <a:r>
              <a:rPr lang="en-US" dirty="0"/>
              <a:t>Mississippi Governor </a:t>
            </a:r>
            <a:r>
              <a:rPr lang="en-US" dirty="0" smtClean="0"/>
              <a:t>Barbour, telling </a:t>
            </a:r>
            <a:r>
              <a:rPr lang="en-US" dirty="0" smtClean="0"/>
              <a:t>them </a:t>
            </a:r>
            <a:r>
              <a:rPr lang="en-US" dirty="0" smtClean="0"/>
              <a:t>that Katrina </a:t>
            </a:r>
            <a:r>
              <a:rPr lang="en-US" dirty="0" smtClean="0"/>
              <a:t>	will </a:t>
            </a:r>
            <a:r>
              <a:rPr lang="en-US" dirty="0" smtClean="0"/>
              <a:t>be a “big, big deal”.</a:t>
            </a:r>
          </a:p>
          <a:p>
            <a:pPr>
              <a:spcAft>
                <a:spcPts val="1200"/>
              </a:spcAft>
            </a:pPr>
            <a:r>
              <a:rPr lang="en-US" dirty="0"/>
              <a:t> </a:t>
            </a:r>
            <a:r>
              <a:rPr lang="en-US" dirty="0" smtClean="0"/>
              <a:t>27 August 8 PM EDT: Mayfield has been trying to reach Ray 	Nagin, mayor of New Orleans, and finally contacts him by 	routing call through White House. Mayfield asks Nagin to 	order a mandatory evacuation. Nagin later recalled that 	Mayfield “scared the crap out of me”. But Nagin orders only 	a voluntary evacuation and asks his attorneys to look into 	his legal liability to lawsuits from local businesses. </a:t>
            </a:r>
          </a:p>
          <a:p>
            <a:pPr>
              <a:spcAft>
                <a:spcPts val="1200"/>
              </a:spcAft>
            </a:pPr>
            <a:r>
              <a:rPr lang="en-US" dirty="0" smtClean="0"/>
              <a:t> 28 August 0500 UTC: NOAA data buoy 42003, 200 nm west 	of Naples, FL, </a:t>
            </a:r>
            <a:r>
              <a:rPr lang="en-US" dirty="0" smtClean="0"/>
              <a:t>capsizes </a:t>
            </a:r>
            <a:r>
              <a:rPr lang="en-US" dirty="0" smtClean="0"/>
              <a:t>after reporting 11 </a:t>
            </a:r>
            <a:r>
              <a:rPr lang="en-US" dirty="0"/>
              <a:t>meter significant 	wave heights. </a:t>
            </a:r>
            <a:r>
              <a:rPr lang="en-US" dirty="0" smtClean="0"/>
              <a:t>First </a:t>
            </a:r>
            <a:r>
              <a:rPr lang="en-US" dirty="0"/>
              <a:t>capsizing of a 10-meter buoy in the Gulf </a:t>
            </a:r>
            <a:r>
              <a:rPr lang="en-US" dirty="0" smtClean="0"/>
              <a:t>	of </a:t>
            </a:r>
            <a:r>
              <a:rPr lang="en-US" dirty="0"/>
              <a:t>Mexico in NDBC's 30-year history of operation</a:t>
            </a:r>
            <a:r>
              <a:rPr lang="en-US" dirty="0" smtClean="0"/>
              <a:t>.</a:t>
            </a:r>
          </a:p>
          <a:p>
            <a:pPr>
              <a:spcAft>
                <a:spcPts val="1200"/>
              </a:spcAft>
            </a:pPr>
            <a:r>
              <a:rPr lang="en-US" dirty="0"/>
              <a:t> 28 August 1200 UTC:  Katrina upgraded to Category 5. 	Hurricane warning is issued for north central Gulf Coast 	including New </a:t>
            </a:r>
            <a:r>
              <a:rPr lang="en-US" dirty="0" smtClean="0"/>
              <a:t>Orleans</a:t>
            </a:r>
            <a:endParaRPr lang="en-US" dirty="0"/>
          </a:p>
        </p:txBody>
      </p:sp>
    </p:spTree>
    <p:extLst>
      <p:ext uri="{BB962C8B-B14F-4D97-AF65-F5344CB8AC3E}">
        <p14:creationId xmlns:p14="http://schemas.microsoft.com/office/powerpoint/2010/main" val="167115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3"/>
          </a:xfrm>
        </p:spPr>
        <p:txBody>
          <a:bodyPr rtlCol="0">
            <a:normAutofit/>
          </a:bodyPr>
          <a:lstStyle/>
          <a:p>
            <a:pPr fontAlgn="auto">
              <a:spcAft>
                <a:spcPts val="0"/>
              </a:spcAft>
              <a:defRPr/>
            </a:pPr>
            <a:r>
              <a:rPr lang="en-US"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Program</a:t>
            </a:r>
            <a:endParaRPr lang="en-US"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Content Placeholder 3"/>
          <p:cNvSpPr>
            <a:spLocks noGrp="1"/>
          </p:cNvSpPr>
          <p:nvPr>
            <p:ph idx="1"/>
          </p:nvPr>
        </p:nvSpPr>
        <p:spPr>
          <a:xfrm>
            <a:off x="457200" y="1219200"/>
            <a:ext cx="8229600" cy="5029200"/>
          </a:xfrm>
        </p:spPr>
        <p:txBody>
          <a:bodyPr rtlCol="0">
            <a:normAutofit/>
          </a:bodyPr>
          <a:lstStyle/>
          <a:p>
            <a:pPr fontAlgn="auto">
              <a:spcAft>
                <a:spcPts val="0"/>
              </a:spcAft>
              <a:buSzPct val="70000"/>
              <a:buNone/>
              <a:defRPr/>
            </a:pPr>
            <a:endPar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fontAlgn="auto">
              <a:spcAft>
                <a:spcPts val="0"/>
              </a:spcAft>
              <a:buSzPct val="70000"/>
              <a:buBlip>
                <a:blip r:embed="rId2"/>
              </a:buBlip>
              <a:defRPr/>
            </a:pP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Hurricanes and Hurricane Disasters</a:t>
            </a:r>
          </a:p>
          <a:p>
            <a:pPr fontAlgn="auto">
              <a:spcAft>
                <a:spcPts val="0"/>
              </a:spcAft>
              <a:buSzPct val="70000"/>
              <a:buBlip>
                <a:blip r:embed="rId2"/>
              </a:buBlip>
              <a:defRPr/>
            </a:pPr>
            <a:endPar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fontAlgn="auto">
              <a:spcAft>
                <a:spcPts val="0"/>
              </a:spcAft>
              <a:buSzPct val="70000"/>
              <a:buBlip>
                <a:blip r:embed="rId2"/>
              </a:buBlip>
              <a:defRPr/>
            </a:pP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Hurricane Impacts</a:t>
            </a:r>
          </a:p>
          <a:p>
            <a:pPr marL="0" indent="0" fontAlgn="auto">
              <a:spcAft>
                <a:spcPts val="0"/>
              </a:spcAft>
              <a:buSzPct val="70000"/>
              <a:buNone/>
              <a:defRPr/>
            </a:pPr>
            <a:endPar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fontAlgn="auto">
              <a:spcAft>
                <a:spcPts val="0"/>
              </a:spcAft>
              <a:buSzPct val="70000"/>
              <a:buBlip>
                <a:blip r:embed="rId2"/>
              </a:buBlip>
              <a:defRPr/>
            </a:pP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Societal Response to Hurricanes</a:t>
            </a:r>
          </a:p>
          <a:p>
            <a:pPr fontAlgn="auto">
              <a:spcAft>
                <a:spcPts val="0"/>
              </a:spcAft>
              <a:buSzPct val="70000"/>
              <a:buBlip>
                <a:blip r:embed="rId2"/>
              </a:buBlip>
              <a:defRPr/>
            </a:pPr>
            <a:endPar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fontAlgn="auto">
              <a:spcAft>
                <a:spcPts val="0"/>
              </a:spcAft>
              <a:buSzPct val="70000"/>
              <a:buBlip>
                <a:blip r:embed="rId2"/>
              </a:buBlip>
              <a:defRPr/>
            </a:pP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The Future of Hurricane Disasters</a:t>
            </a:r>
            <a:endParaRPr lang="en-US"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marL="0" indent="0" fontAlgn="auto">
              <a:spcAft>
                <a:spcPts val="0"/>
              </a:spcAft>
              <a:buSzPct val="70000"/>
              <a:buNone/>
              <a:defRPr/>
            </a:pPr>
            <a:endParaRPr lang="en-US"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62342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439947"/>
            <a:ext cx="7886700" cy="5737016"/>
          </a:xfrm>
        </p:spPr>
        <p:txBody>
          <a:bodyPr/>
          <a:lstStyle/>
          <a:p>
            <a:r>
              <a:rPr lang="en-US" dirty="0" smtClean="0"/>
              <a:t> 28 August 9:30 AM CDT: Mayor Nagin finally issues mandatory 	evacuation order</a:t>
            </a:r>
          </a:p>
          <a:p>
            <a:pPr marL="0" indent="0">
              <a:buNone/>
            </a:pPr>
            <a:endParaRPr lang="en-US" dirty="0" smtClean="0"/>
          </a:p>
          <a:p>
            <a:r>
              <a:rPr lang="en-US" dirty="0" smtClean="0"/>
              <a:t> 28 August 10:10 AM CDT: </a:t>
            </a:r>
            <a:r>
              <a:rPr lang="en-US" dirty="0" smtClean="0"/>
              <a:t>National Weather Service </a:t>
            </a:r>
            <a:r>
              <a:rPr lang="en-US" dirty="0" smtClean="0"/>
              <a:t>New </a:t>
            </a:r>
            <a:r>
              <a:rPr lang="en-US" dirty="0" smtClean="0"/>
              <a:t>	Orleans </a:t>
            </a:r>
            <a:r>
              <a:rPr lang="en-US" dirty="0" smtClean="0"/>
              <a:t>issues nearly </a:t>
            </a:r>
            <a:r>
              <a:rPr lang="en-US" dirty="0" smtClean="0"/>
              <a:t>apocalyptic </a:t>
            </a:r>
            <a:r>
              <a:rPr lang="en-US" dirty="0" smtClean="0"/>
              <a:t>statement: </a:t>
            </a:r>
          </a:p>
        </p:txBody>
      </p:sp>
      <p:sp>
        <p:nvSpPr>
          <p:cNvPr id="6" name="TextBox 5"/>
          <p:cNvSpPr txBox="1"/>
          <p:nvPr/>
        </p:nvSpPr>
        <p:spPr>
          <a:xfrm>
            <a:off x="1440611" y="2881223"/>
            <a:ext cx="6288657" cy="3477875"/>
          </a:xfrm>
          <a:prstGeom prst="rect">
            <a:avLst/>
          </a:prstGeom>
          <a:noFill/>
        </p:spPr>
        <p:txBody>
          <a:bodyPr wrap="square" rtlCol="0">
            <a:spAutoFit/>
          </a:bodyPr>
          <a:lstStyle/>
          <a:p>
            <a:r>
              <a:rPr lang="en-US" sz="2000" i="1" dirty="0">
                <a:solidFill>
                  <a:prstClr val="black"/>
                </a:solidFill>
              </a:rPr>
              <a:t>Most of the area will be uninhabitable for weeks ... perhaps longer. At least one half of well constructed homes will have roof and wall failure. … The majority of industrial buildings will become non functional. … Airborne debris will be widespread and may include heavy items such as household appliances and even light vehicles. … Persons, pets, and livestock exposed to the winds will face certain death if struck. Power outages will last for weeks … water shortages will make human suffering incredible by modern standards.</a:t>
            </a:r>
          </a:p>
          <a:p>
            <a:endParaRPr lang="en-US" sz="2000"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127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785004"/>
            <a:ext cx="7886700" cy="5391959"/>
          </a:xfrm>
        </p:spPr>
        <p:txBody>
          <a:bodyPr/>
          <a:lstStyle/>
          <a:p>
            <a:pPr>
              <a:spcAft>
                <a:spcPts val="1200"/>
              </a:spcAft>
            </a:pPr>
            <a:r>
              <a:rPr lang="en-US" dirty="0" smtClean="0"/>
              <a:t> 29 August 1110 UTC:  Katrina makes landfall near Buras, 	Louisiana, as a high Category 3 hurricane</a:t>
            </a:r>
          </a:p>
          <a:p>
            <a:pPr>
              <a:spcAft>
                <a:spcPts val="1200"/>
              </a:spcAft>
            </a:pPr>
            <a:r>
              <a:rPr lang="en-US" dirty="0"/>
              <a:t> </a:t>
            </a:r>
            <a:r>
              <a:rPr lang="en-US" dirty="0" smtClean="0"/>
              <a:t>29 August, morning CDT: Mayor Nagin abandons post at 	Emergency Operations Center in favor of the Hyatt hotel, 	which then loses power, cutting off communications</a:t>
            </a:r>
          </a:p>
          <a:p>
            <a:pPr>
              <a:spcAft>
                <a:spcPts val="1200"/>
              </a:spcAft>
            </a:pPr>
            <a:r>
              <a:rPr lang="en-US" dirty="0"/>
              <a:t> 29 August 1300 CDT: Two major flood-control levees are </a:t>
            </a:r>
            <a:r>
              <a:rPr lang="en-US" dirty="0" smtClean="0"/>
              <a:t>	breached </a:t>
            </a:r>
            <a:r>
              <a:rPr lang="en-US" dirty="0"/>
              <a:t>and the National Weather Service reports "total </a:t>
            </a:r>
            <a:r>
              <a:rPr lang="en-US" dirty="0" smtClean="0"/>
              <a:t>	structural </a:t>
            </a:r>
            <a:r>
              <a:rPr lang="en-US" dirty="0"/>
              <a:t>failure" in parts of New Orleans. Many are feared </a:t>
            </a:r>
            <a:r>
              <a:rPr lang="en-US" dirty="0" smtClean="0"/>
              <a:t>	dead </a:t>
            </a:r>
            <a:r>
              <a:rPr lang="en-US" dirty="0"/>
              <a:t>in flooded neighborhoods under as much as 20 feet </a:t>
            </a:r>
            <a:r>
              <a:rPr lang="en-US" dirty="0" smtClean="0"/>
              <a:t>	of water</a:t>
            </a:r>
          </a:p>
          <a:p>
            <a:pPr>
              <a:spcAft>
                <a:spcPts val="1200"/>
              </a:spcAft>
            </a:pPr>
            <a:r>
              <a:rPr lang="en-US" dirty="0"/>
              <a:t> </a:t>
            </a:r>
            <a:r>
              <a:rPr lang="en-US" dirty="0" smtClean="0"/>
              <a:t>29 August, morning: Many New Orleans Police officers 	abandon duty in favor of evacuating their families. More 	than 200 are later put on trial</a:t>
            </a:r>
          </a:p>
          <a:p>
            <a:pPr>
              <a:spcAft>
                <a:spcPts val="1200"/>
              </a:spcAft>
            </a:pPr>
            <a:r>
              <a:rPr lang="en-US" dirty="0"/>
              <a:t> </a:t>
            </a:r>
            <a:r>
              <a:rPr lang="en-US" dirty="0" smtClean="0"/>
              <a:t>29 August:  By evening, 80% of New Orleans is underwater</a:t>
            </a:r>
            <a:endParaRPr lang="en-US" dirty="0"/>
          </a:p>
        </p:txBody>
      </p:sp>
    </p:spTree>
    <p:extLst>
      <p:ext uri="{BB962C8B-B14F-4D97-AF65-F5344CB8AC3E}">
        <p14:creationId xmlns:p14="http://schemas.microsoft.com/office/powerpoint/2010/main" val="384088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7489"/>
            <a:ext cx="7886700" cy="764934"/>
          </a:xfrm>
        </p:spPr>
        <p:txBody>
          <a:bodyPr/>
          <a:lstStyle/>
          <a:p>
            <a:r>
              <a:rPr lang="en-US" dirty="0" smtClean="0">
                <a:solidFill>
                  <a:srgbClr val="0000FF"/>
                </a:solidFill>
              </a:rPr>
              <a:t>The Aftermath</a:t>
            </a:r>
            <a:endParaRPr lang="en-US" dirty="0">
              <a:solidFill>
                <a:srgbClr val="0000FF"/>
              </a:solidFill>
            </a:endParaRPr>
          </a:p>
        </p:txBody>
      </p:sp>
      <p:sp>
        <p:nvSpPr>
          <p:cNvPr id="3" name="Content Placeholder 2"/>
          <p:cNvSpPr>
            <a:spLocks noGrp="1"/>
          </p:cNvSpPr>
          <p:nvPr>
            <p:ph idx="1"/>
          </p:nvPr>
        </p:nvSpPr>
        <p:spPr>
          <a:xfrm>
            <a:off x="628650" y="942975"/>
            <a:ext cx="7886700" cy="5915025"/>
          </a:xfrm>
        </p:spPr>
        <p:txBody>
          <a:bodyPr>
            <a:normAutofit fontScale="92500"/>
          </a:bodyPr>
          <a:lstStyle/>
          <a:p>
            <a:pPr>
              <a:spcAft>
                <a:spcPts val="800"/>
              </a:spcAft>
            </a:pPr>
            <a:r>
              <a:rPr lang="en-US" dirty="0" smtClean="0"/>
              <a:t> </a:t>
            </a:r>
            <a:r>
              <a:rPr lang="en-US" dirty="0"/>
              <a:t>30 August: New Orleans is left with no power, no drinking </a:t>
            </a:r>
            <a:r>
              <a:rPr lang="en-US" dirty="0" smtClean="0"/>
              <a:t>water</a:t>
            </a:r>
            <a:r>
              <a:rPr lang="en-US" dirty="0"/>
              <a:t>, </a:t>
            </a:r>
            <a:r>
              <a:rPr lang="en-US" dirty="0" smtClean="0"/>
              <a:t>	dwindling </a:t>
            </a:r>
            <a:r>
              <a:rPr lang="en-US" dirty="0"/>
              <a:t>food supplies, widespread looting, fires </a:t>
            </a:r>
            <a:r>
              <a:rPr lang="en-US" dirty="0" smtClean="0"/>
              <a:t>and </a:t>
            </a:r>
            <a:r>
              <a:rPr lang="en-US" dirty="0"/>
              <a:t>steadily </a:t>
            </a:r>
            <a:r>
              <a:rPr lang="en-US" dirty="0" smtClean="0"/>
              <a:t>	rising </a:t>
            </a:r>
            <a:r>
              <a:rPr lang="en-US" dirty="0"/>
              <a:t>waters from major levee breaches. </a:t>
            </a:r>
            <a:r>
              <a:rPr lang="en-US" dirty="0" smtClean="0"/>
              <a:t>Efforts </a:t>
            </a:r>
            <a:r>
              <a:rPr lang="en-US" dirty="0"/>
              <a:t>to limit the </a:t>
            </a:r>
            <a:r>
              <a:rPr lang="en-US" dirty="0" smtClean="0"/>
              <a:t>	flooding </a:t>
            </a:r>
            <a:r>
              <a:rPr lang="en-US" dirty="0"/>
              <a:t>are unsuccessful and force </a:t>
            </a:r>
            <a:r>
              <a:rPr lang="en-US" dirty="0" smtClean="0"/>
              <a:t>authorities </a:t>
            </a:r>
            <a:r>
              <a:rPr lang="en-US" dirty="0"/>
              <a:t>to try evacuating </a:t>
            </a:r>
            <a:r>
              <a:rPr lang="en-US" dirty="0" smtClean="0"/>
              <a:t>	the </a:t>
            </a:r>
            <a:r>
              <a:rPr lang="en-US" dirty="0"/>
              <a:t>thousands of people at city </a:t>
            </a:r>
            <a:r>
              <a:rPr lang="en-US" dirty="0" smtClean="0"/>
              <a:t>shelters</a:t>
            </a:r>
          </a:p>
          <a:p>
            <a:pPr>
              <a:spcAft>
                <a:spcPts val="800"/>
              </a:spcAft>
            </a:pPr>
            <a:r>
              <a:rPr lang="en-US" dirty="0"/>
              <a:t> </a:t>
            </a:r>
            <a:r>
              <a:rPr lang="en-US" dirty="0" smtClean="0"/>
              <a:t>Individual acts of heroism and the action of the U.S. Coast Guard and 	Louisiana Wildlife and Fisheries Department save many</a:t>
            </a:r>
          </a:p>
          <a:p>
            <a:pPr>
              <a:spcAft>
                <a:spcPts val="800"/>
              </a:spcAft>
            </a:pPr>
            <a:r>
              <a:rPr lang="en-US" dirty="0"/>
              <a:t> </a:t>
            </a:r>
            <a:r>
              <a:rPr lang="en-US" dirty="0" smtClean="0"/>
              <a:t>FEMA director Michael Brown is virtually missing for several days</a:t>
            </a:r>
          </a:p>
          <a:p>
            <a:pPr>
              <a:spcAft>
                <a:spcPts val="800"/>
              </a:spcAft>
            </a:pPr>
            <a:r>
              <a:rPr lang="en-US" dirty="0"/>
              <a:t> </a:t>
            </a:r>
            <a:r>
              <a:rPr lang="en-US" dirty="0" smtClean="0"/>
              <a:t>Politicians begin finger-pointing</a:t>
            </a:r>
          </a:p>
          <a:p>
            <a:pPr>
              <a:spcAft>
                <a:spcPts val="800"/>
              </a:spcAft>
            </a:pPr>
            <a:r>
              <a:rPr lang="en-US" dirty="0"/>
              <a:t> </a:t>
            </a:r>
            <a:r>
              <a:rPr lang="en-US" dirty="0" smtClean="0"/>
              <a:t>Cuba and Venezuela offer aid</a:t>
            </a:r>
          </a:p>
          <a:p>
            <a:pPr>
              <a:spcAft>
                <a:spcPts val="800"/>
              </a:spcAft>
            </a:pPr>
            <a:r>
              <a:rPr lang="en-US" dirty="0"/>
              <a:t> September 1, 2 PM CDT: On national television New Orleans </a:t>
            </a:r>
            <a:r>
              <a:rPr lang="en-US" dirty="0" smtClean="0"/>
              <a:t>	Mayor 	Ray </a:t>
            </a:r>
            <a:r>
              <a:rPr lang="en-US" dirty="0"/>
              <a:t>Nagin issues a "desperate SOS" for help from </a:t>
            </a:r>
            <a:r>
              <a:rPr lang="en-US" dirty="0" smtClean="0"/>
              <a:t>	the </a:t>
            </a:r>
            <a:r>
              <a:rPr lang="en-US" dirty="0"/>
              <a:t>federal </a:t>
            </a:r>
            <a:r>
              <a:rPr lang="en-US" dirty="0" smtClean="0"/>
              <a:t>	government</a:t>
            </a:r>
          </a:p>
          <a:p>
            <a:pPr>
              <a:spcAft>
                <a:spcPts val="800"/>
              </a:spcAft>
            </a:pPr>
            <a:r>
              <a:rPr lang="en-US" dirty="0"/>
              <a:t> </a:t>
            </a:r>
            <a:r>
              <a:rPr lang="en-US" dirty="0" smtClean="0"/>
              <a:t>2014: Nagin </a:t>
            </a:r>
            <a:r>
              <a:rPr lang="en-US" dirty="0"/>
              <a:t>was convicted on twenty of twenty-one charges of wire </a:t>
            </a:r>
            <a:r>
              <a:rPr lang="en-US" dirty="0" smtClean="0"/>
              <a:t>	fraud</a:t>
            </a:r>
            <a:r>
              <a:rPr lang="en-US" dirty="0"/>
              <a:t>, bribery, and money laundering related to bribes from city </a:t>
            </a:r>
            <a:r>
              <a:rPr lang="en-US" dirty="0" smtClean="0"/>
              <a:t>	contractors </a:t>
            </a:r>
            <a:r>
              <a:rPr lang="en-US" dirty="0"/>
              <a:t>before and after Hurricane </a:t>
            </a:r>
            <a:r>
              <a:rPr lang="en-US" dirty="0" smtClean="0"/>
              <a:t>Katrina </a:t>
            </a:r>
            <a:r>
              <a:rPr lang="en-US" dirty="0"/>
              <a:t>and was </a:t>
            </a:r>
            <a:r>
              <a:rPr lang="en-US" dirty="0" smtClean="0"/>
              <a:t>	sentenced </a:t>
            </a:r>
            <a:r>
              <a:rPr lang="en-US" dirty="0"/>
              <a:t>to ten years in federal prison</a:t>
            </a:r>
          </a:p>
        </p:txBody>
      </p:sp>
    </p:spTree>
    <p:extLst>
      <p:ext uri="{BB962C8B-B14F-4D97-AF65-F5344CB8AC3E}">
        <p14:creationId xmlns:p14="http://schemas.microsoft.com/office/powerpoint/2010/main" val="32204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Lessons from Katrina</a:t>
            </a:r>
            <a:endParaRPr lang="en-US" dirty="0">
              <a:solidFill>
                <a:srgbClr val="0000FF"/>
              </a:solidFill>
            </a:endParaRPr>
          </a:p>
        </p:txBody>
      </p:sp>
      <p:sp>
        <p:nvSpPr>
          <p:cNvPr id="3" name="Content Placeholder 2"/>
          <p:cNvSpPr>
            <a:spLocks noGrp="1"/>
          </p:cNvSpPr>
          <p:nvPr>
            <p:ph idx="1"/>
          </p:nvPr>
        </p:nvSpPr>
        <p:spPr/>
        <p:txBody>
          <a:bodyPr/>
          <a:lstStyle/>
          <a:p>
            <a:r>
              <a:rPr lang="en-US" dirty="0" smtClean="0"/>
              <a:t> Years of planning and excellent forecasts cannot succeed 	when leadership fails owing to corruption, cowardice, 	and incompetence</a:t>
            </a:r>
          </a:p>
          <a:p>
            <a:r>
              <a:rPr lang="en-US" dirty="0"/>
              <a:t> B</a:t>
            </a:r>
            <a:r>
              <a:rPr lang="en-US" dirty="0" smtClean="0"/>
              <a:t>reakdown of technical and human communication is a major 	element in many disasters</a:t>
            </a:r>
          </a:p>
          <a:p>
            <a:r>
              <a:rPr lang="en-US" dirty="0"/>
              <a:t> </a:t>
            </a:r>
            <a:r>
              <a:rPr lang="en-US" dirty="0" smtClean="0"/>
              <a:t>Business interests can trump safety considerations in the lead-	up to disasters</a:t>
            </a:r>
          </a:p>
          <a:p>
            <a:r>
              <a:rPr lang="en-US" dirty="0"/>
              <a:t> </a:t>
            </a:r>
            <a:r>
              <a:rPr lang="en-US" dirty="0" smtClean="0"/>
              <a:t>Short-term rescue and recovery often depends on ad-hoc and 	creative acts of bravery and spontaneous organization 	among individuals and organizations with much local 	knowledge</a:t>
            </a:r>
          </a:p>
          <a:p>
            <a:r>
              <a:rPr lang="en-US" dirty="0"/>
              <a:t> </a:t>
            </a:r>
            <a:r>
              <a:rPr lang="en-US" dirty="0" smtClean="0"/>
              <a:t>Local culture is a critical element in preparing for and reacting 	to natural disasters</a:t>
            </a:r>
            <a:endParaRPr lang="en-US" dirty="0"/>
          </a:p>
        </p:txBody>
      </p:sp>
    </p:spTree>
    <p:extLst>
      <p:ext uri="{BB962C8B-B14F-4D97-AF65-F5344CB8AC3E}">
        <p14:creationId xmlns:p14="http://schemas.microsoft.com/office/powerpoint/2010/main" val="415139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397" y="1814363"/>
            <a:ext cx="7886700" cy="1325563"/>
          </a:xfrm>
        </p:spPr>
        <p:txBody>
          <a:bodyPr/>
          <a:lstStyle/>
          <a:p>
            <a:r>
              <a:rPr lang="en-US" dirty="0" smtClean="0">
                <a:solidFill>
                  <a:srgbClr val="0000FF"/>
                </a:solidFill>
              </a:rPr>
              <a:t>Is New Orleans Sustainable?</a:t>
            </a:r>
            <a:endParaRPr lang="en-US" dirty="0">
              <a:solidFill>
                <a:srgbClr val="0000FF"/>
              </a:solidFill>
            </a:endParaRPr>
          </a:p>
        </p:txBody>
      </p:sp>
    </p:spTree>
    <p:extLst>
      <p:ext uri="{BB962C8B-B14F-4D97-AF65-F5344CB8AC3E}">
        <p14:creationId xmlns:p14="http://schemas.microsoft.com/office/powerpoint/2010/main" val="36614014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rry\Documents\Riskproject\Figures\era40_1000tracks.tif"/>
          <p:cNvPicPr>
            <a:picLocks noChangeAspect="1" noChangeArrowheads="1"/>
          </p:cNvPicPr>
          <p:nvPr/>
        </p:nvPicPr>
        <p:blipFill>
          <a:blip r:embed="rId2" cstate="print"/>
          <a:srcRect/>
          <a:stretch>
            <a:fillRect/>
          </a:stretch>
        </p:blipFill>
        <p:spPr bwMode="auto">
          <a:xfrm>
            <a:off x="152400" y="304800"/>
            <a:ext cx="8763000" cy="5794140"/>
          </a:xfrm>
          <a:prstGeom prst="rect">
            <a:avLst/>
          </a:prstGeom>
          <a:noFill/>
        </p:spPr>
      </p:pic>
    </p:spTree>
    <p:extLst>
      <p:ext uri="{BB962C8B-B14F-4D97-AF65-F5344CB8AC3E}">
        <p14:creationId xmlns:p14="http://schemas.microsoft.com/office/powerpoint/2010/main" val="29685528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9074" t="11181" r="6747" b="12830"/>
          <a:stretch/>
        </p:blipFill>
        <p:spPr>
          <a:xfrm>
            <a:off x="437192" y="962025"/>
            <a:ext cx="8434303" cy="5372100"/>
          </a:xfrm>
          <a:prstGeom prst="rect">
            <a:avLst/>
          </a:prstGeom>
        </p:spPr>
      </p:pic>
      <p:sp>
        <p:nvSpPr>
          <p:cNvPr id="3" name="TextBox 2"/>
          <p:cNvSpPr txBox="1"/>
          <p:nvPr/>
        </p:nvSpPr>
        <p:spPr>
          <a:xfrm>
            <a:off x="1466850" y="251453"/>
            <a:ext cx="6457950" cy="461665"/>
          </a:xfrm>
          <a:prstGeom prst="rect">
            <a:avLst/>
          </a:prstGeom>
          <a:noFill/>
        </p:spPr>
        <p:txBody>
          <a:bodyPr wrap="square" rtlCol="0">
            <a:spAutoFit/>
          </a:bodyPr>
          <a:lstStyle/>
          <a:p>
            <a:pPr algn="ctr"/>
            <a:r>
              <a:rPr lang="en-US" sz="2400" dirty="0" smtClean="0">
                <a:solidFill>
                  <a:srgbClr val="0000FF"/>
                </a:solidFill>
              </a:rPr>
              <a:t>100 of a set of 3400 tracks affecting New Orleans</a:t>
            </a:r>
            <a:endParaRPr lang="en-US" sz="2400" dirty="0">
              <a:solidFill>
                <a:srgbClr val="0000FF"/>
              </a:solidFill>
            </a:endParaRPr>
          </a:p>
        </p:txBody>
      </p:sp>
    </p:spTree>
    <p:extLst>
      <p:ext uri="{BB962C8B-B14F-4D97-AF65-F5344CB8AC3E}">
        <p14:creationId xmlns:p14="http://schemas.microsoft.com/office/powerpoint/2010/main" val="35144620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672" y="213504"/>
            <a:ext cx="8557403" cy="6418052"/>
          </a:xfrm>
          <a:prstGeom prst="rect">
            <a:avLst/>
          </a:prstGeom>
        </p:spPr>
      </p:pic>
    </p:spTree>
    <p:extLst>
      <p:ext uri="{BB962C8B-B14F-4D97-AF65-F5344CB8AC3E}">
        <p14:creationId xmlns:p14="http://schemas.microsoft.com/office/powerpoint/2010/main" val="40282114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8512" y="996345"/>
            <a:ext cx="7315215" cy="5486411"/>
          </a:xfrm>
          <a:prstGeom prst="rect">
            <a:avLst/>
          </a:prstGeom>
        </p:spPr>
      </p:pic>
      <p:sp>
        <p:nvSpPr>
          <p:cNvPr id="3" name="TextBox 2"/>
          <p:cNvSpPr txBox="1"/>
          <p:nvPr/>
        </p:nvSpPr>
        <p:spPr>
          <a:xfrm>
            <a:off x="595223" y="362309"/>
            <a:ext cx="7608504" cy="400110"/>
          </a:xfrm>
          <a:prstGeom prst="rect">
            <a:avLst/>
          </a:prstGeom>
          <a:noFill/>
        </p:spPr>
        <p:txBody>
          <a:bodyPr wrap="square" rtlCol="0">
            <a:spAutoFit/>
          </a:bodyPr>
          <a:lstStyle/>
          <a:p>
            <a:pPr algn="ctr"/>
            <a:r>
              <a:rPr lang="en-US" sz="2000" dirty="0" smtClean="0">
                <a:solidFill>
                  <a:srgbClr val="0000FF"/>
                </a:solidFill>
                <a:latin typeface="Arial" panose="020B0604020202020204" pitchFamily="34" charset="0"/>
                <a:cs typeface="Arial" panose="020B0604020202020204" pitchFamily="34" charset="0"/>
              </a:rPr>
              <a:t>Projections of TC Power at Landfall near New Orleans</a:t>
            </a:r>
          </a:p>
        </p:txBody>
      </p:sp>
      <p:sp>
        <p:nvSpPr>
          <p:cNvPr id="4" name="TextBox 3"/>
          <p:cNvSpPr txBox="1"/>
          <p:nvPr/>
        </p:nvSpPr>
        <p:spPr>
          <a:xfrm>
            <a:off x="3019246" y="2717322"/>
            <a:ext cx="1199072" cy="276999"/>
          </a:xfrm>
          <a:prstGeom prst="rect">
            <a:avLst/>
          </a:prstGeom>
          <a:noFill/>
        </p:spPr>
        <p:txBody>
          <a:bodyPr wrap="square" rtlCol="0">
            <a:spAutoFit/>
          </a:bodyPr>
          <a:lstStyle/>
          <a:p>
            <a:r>
              <a:rPr lang="en-US" sz="1200" dirty="0" smtClean="0">
                <a:solidFill>
                  <a:srgbClr val="0000FF"/>
                </a:solidFill>
                <a:latin typeface="Arial" panose="020B0604020202020204" pitchFamily="34" charset="0"/>
                <a:cs typeface="Arial" panose="020B0604020202020204" pitchFamily="34" charset="0"/>
              </a:rPr>
              <a:t>RCP 8.5</a:t>
            </a:r>
          </a:p>
        </p:txBody>
      </p:sp>
    </p:spTree>
    <p:extLst>
      <p:ext uri="{BB962C8B-B14F-4D97-AF65-F5344CB8AC3E}">
        <p14:creationId xmlns:p14="http://schemas.microsoft.com/office/powerpoint/2010/main" val="40786625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Case 2: Hurricane Sandy</a:t>
            </a:r>
            <a:br>
              <a:rPr lang="en-US" dirty="0" smtClean="0">
                <a:solidFill>
                  <a:srgbClr val="0000FF"/>
                </a:solidFill>
              </a:rPr>
            </a:br>
            <a:r>
              <a:rPr lang="en-US" dirty="0" smtClean="0">
                <a:solidFill>
                  <a:srgbClr val="0000FF"/>
                </a:solidFill>
              </a:rPr>
              <a:t>October, 2012</a:t>
            </a:r>
            <a:endParaRPr lang="en-US" dirty="0">
              <a:solidFill>
                <a:srgbClr val="0000FF"/>
              </a:solidFill>
            </a:endParaRPr>
          </a:p>
        </p:txBody>
      </p:sp>
      <p:pic>
        <p:nvPicPr>
          <p:cNvPr id="3074" name="Picture 2" descr="http://eoimages.gsfc.nasa.gov/images/imagerecords/79000/79553/sandy_goe_2012302_1745_lr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1690689"/>
            <a:ext cx="7618203" cy="5088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1409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18434" name="Picture 4" descr="fig2"/>
          <p:cNvPicPr>
            <a:picLocks noChangeAspect="1" noChangeArrowheads="1"/>
          </p:cNvPicPr>
          <p:nvPr/>
        </p:nvPicPr>
        <p:blipFill>
          <a:blip r:embed="rId3" cstate="print"/>
          <a:srcRect/>
          <a:stretch>
            <a:fillRect/>
          </a:stretch>
        </p:blipFill>
        <p:spPr bwMode="auto">
          <a:xfrm>
            <a:off x="0" y="1501775"/>
            <a:ext cx="9144000" cy="5356225"/>
          </a:xfrm>
          <a:prstGeom prst="rect">
            <a:avLst/>
          </a:prstGeom>
          <a:noFill/>
          <a:ln w="9525">
            <a:noFill/>
            <a:miter lim="800000"/>
            <a:headEnd/>
            <a:tailEnd/>
          </a:ln>
        </p:spPr>
      </p:pic>
      <p:sp>
        <p:nvSpPr>
          <p:cNvPr id="18435" name="Rectangle 5"/>
          <p:cNvSpPr>
            <a:spLocks noGrp="1" noChangeArrowheads="1"/>
          </p:cNvSpPr>
          <p:nvPr>
            <p:ph type="title"/>
          </p:nvPr>
        </p:nvSpPr>
        <p:spPr/>
        <p:txBody>
          <a:bodyPr/>
          <a:lstStyle/>
          <a:p>
            <a:pPr eaLnBrk="1" hangingPunct="1"/>
            <a:r>
              <a:rPr lang="en-US" sz="3600" dirty="0" smtClean="0">
                <a:solidFill>
                  <a:srgbClr val="FFFF00"/>
                </a:solidFill>
                <a:effectLst>
                  <a:outerShdw blurRad="38100" dist="38100" dir="2700000" algn="tl">
                    <a:srgbClr val="000000">
                      <a:alpha val="43137"/>
                    </a:srgbClr>
                  </a:outerShdw>
                </a:effectLst>
              </a:rPr>
              <a:t>The View from Space</a:t>
            </a:r>
          </a:p>
        </p:txBody>
      </p:sp>
    </p:spTree>
    <p:extLst>
      <p:ext uri="{BB962C8B-B14F-4D97-AF65-F5344CB8AC3E}">
        <p14:creationId xmlns:p14="http://schemas.microsoft.com/office/powerpoint/2010/main" val="7969233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408" y="148806"/>
            <a:ext cx="8738559" cy="6553919"/>
          </a:xfrm>
          <a:prstGeom prst="rect">
            <a:avLst/>
          </a:prstGeom>
        </p:spPr>
      </p:pic>
    </p:spTree>
    <p:extLst>
      <p:ext uri="{BB962C8B-B14F-4D97-AF65-F5344CB8AC3E}">
        <p14:creationId xmlns:p14="http://schemas.microsoft.com/office/powerpoint/2010/main" val="28998979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journals.ametsoc.org/na101/home/literatum/publisher/ams/journals/content/mwre/2014/15200493-142.5/mwr-d-13-00228.1/20140428/images/large/mwr-d-13-00228.1-f4.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3751" y="212988"/>
            <a:ext cx="6012611" cy="64401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2913" y="2078967"/>
            <a:ext cx="2691441" cy="3662541"/>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Sandy made landfall in New Jersey around 00 GMT October 30</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Ensemble </a:t>
            </a:r>
            <a:r>
              <a:rPr lang="en-US" sz="2000" dirty="0">
                <a:latin typeface="Arial" panose="020B0604020202020204" pitchFamily="34" charset="0"/>
                <a:cs typeface="Arial" panose="020B0604020202020204" pitchFamily="34" charset="0"/>
              </a:rPr>
              <a:t>forecasts initialized at 1200 UTC 24 </a:t>
            </a:r>
            <a:r>
              <a:rPr lang="en-US" sz="2000" dirty="0" smtClean="0">
                <a:latin typeface="Arial" panose="020B0604020202020204" pitchFamily="34" charset="0"/>
                <a:cs typeface="Arial" panose="020B0604020202020204" pitchFamily="34" charset="0"/>
              </a:rPr>
              <a:t>Oct (5 ½ days before U.S. landfall)</a:t>
            </a:r>
          </a:p>
          <a:p>
            <a:endParaRPr lang="en-US" sz="2000" dirty="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(Magnusson et al., </a:t>
            </a:r>
            <a:r>
              <a:rPr lang="en-US" sz="1600" i="1" dirty="0" smtClean="0">
                <a:latin typeface="Arial" panose="020B0604020202020204" pitchFamily="34" charset="0"/>
                <a:cs typeface="Arial" panose="020B0604020202020204" pitchFamily="34" charset="0"/>
              </a:rPr>
              <a:t>Mon. </a:t>
            </a:r>
            <a:r>
              <a:rPr lang="en-US" sz="1600" i="1" dirty="0" err="1" smtClean="0">
                <a:latin typeface="Arial" panose="020B0604020202020204" pitchFamily="34" charset="0"/>
                <a:cs typeface="Arial" panose="020B0604020202020204" pitchFamily="34" charset="0"/>
              </a:rPr>
              <a:t>Wea</a:t>
            </a:r>
            <a:r>
              <a:rPr lang="en-US" sz="1600" i="1" dirty="0" smtClean="0">
                <a:latin typeface="Arial" panose="020B0604020202020204" pitchFamily="34" charset="0"/>
                <a:cs typeface="Arial" panose="020B0604020202020204" pitchFamily="34" charset="0"/>
              </a:rPr>
              <a:t>. Rev.</a:t>
            </a:r>
            <a:r>
              <a:rPr lang="en-US" sz="1600" dirty="0" smtClean="0">
                <a:latin typeface="Arial" panose="020B0604020202020204" pitchFamily="34" charset="0"/>
                <a:cs typeface="Arial" panose="020B0604020202020204" pitchFamily="34" charset="0"/>
              </a:rPr>
              <a:t>, 2014) </a:t>
            </a:r>
            <a:endParaRPr lang="en-US" sz="1600" dirty="0" smtClean="0">
              <a:solidFill>
                <a:srgbClr val="0000FF"/>
              </a:solidFill>
              <a:latin typeface="Arial" panose="020B0604020202020204" pitchFamily="34" charset="0"/>
              <a:cs typeface="Arial" panose="020B0604020202020204" pitchFamily="34" charset="0"/>
            </a:endParaRPr>
          </a:p>
        </p:txBody>
      </p:sp>
      <p:sp>
        <p:nvSpPr>
          <p:cNvPr id="3" name="TextBox 2"/>
          <p:cNvSpPr txBox="1"/>
          <p:nvPr/>
        </p:nvSpPr>
        <p:spPr>
          <a:xfrm>
            <a:off x="163901" y="212988"/>
            <a:ext cx="2648310" cy="707886"/>
          </a:xfrm>
          <a:prstGeom prst="rect">
            <a:avLst/>
          </a:prstGeom>
          <a:noFill/>
        </p:spPr>
        <p:txBody>
          <a:bodyPr wrap="square" rtlCol="0">
            <a:spAutoFit/>
          </a:bodyPr>
          <a:lstStyle/>
          <a:p>
            <a:pPr algn="ctr"/>
            <a:r>
              <a:rPr lang="en-US" sz="2000"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Hard to imagine better track forecasts</a:t>
            </a:r>
          </a:p>
        </p:txBody>
      </p:sp>
    </p:spTree>
    <p:extLst>
      <p:ext uri="{BB962C8B-B14F-4D97-AF65-F5344CB8AC3E}">
        <p14:creationId xmlns:p14="http://schemas.microsoft.com/office/powerpoint/2010/main" val="5743230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blogs-images.forbes.com/weatherbell/files/2012/10/Sandy-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158" y="166058"/>
            <a:ext cx="7979135" cy="59969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00479" y="6068143"/>
            <a:ext cx="8324491" cy="400110"/>
          </a:xfrm>
          <a:prstGeom prst="rect">
            <a:avLst/>
          </a:prstGeom>
          <a:noFill/>
        </p:spPr>
        <p:txBody>
          <a:bodyPr wrap="square" rtlCol="0">
            <a:spAutoFit/>
          </a:bodyPr>
          <a:lstStyle/>
          <a:p>
            <a:r>
              <a:rPr lang="en-US" sz="2000" dirty="0" smtClean="0">
                <a:solidFill>
                  <a:srgbClr val="0000FF"/>
                </a:solidFill>
                <a:latin typeface="Arial" panose="020B0604020202020204" pitchFamily="34" charset="0"/>
                <a:cs typeface="Arial" panose="020B0604020202020204" pitchFamily="34" charset="0"/>
              </a:rPr>
              <a:t>96-hour forecast by the European Center for Medium-Range Forecasts</a:t>
            </a:r>
          </a:p>
        </p:txBody>
      </p:sp>
    </p:spTree>
    <p:extLst>
      <p:ext uri="{BB962C8B-B14F-4D97-AF65-F5344CB8AC3E}">
        <p14:creationId xmlns:p14="http://schemas.microsoft.com/office/powerpoint/2010/main" val="29046444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Relevant Facts</a:t>
            </a:r>
            <a:endParaRPr lang="en-US" dirty="0">
              <a:solidFill>
                <a:srgbClr val="0000FF"/>
              </a:solidFill>
            </a:endParaRPr>
          </a:p>
        </p:txBody>
      </p:sp>
      <p:sp>
        <p:nvSpPr>
          <p:cNvPr id="3" name="Content Placeholder 2"/>
          <p:cNvSpPr>
            <a:spLocks noGrp="1"/>
          </p:cNvSpPr>
          <p:nvPr>
            <p:ph idx="1"/>
          </p:nvPr>
        </p:nvSpPr>
        <p:spPr>
          <a:xfrm>
            <a:off x="628650" y="1825624"/>
            <a:ext cx="7886700" cy="4833967"/>
          </a:xfrm>
        </p:spPr>
        <p:txBody>
          <a:bodyPr>
            <a:normAutofit/>
          </a:bodyPr>
          <a:lstStyle/>
          <a:p>
            <a:pPr>
              <a:spcAft>
                <a:spcPts val="1200"/>
              </a:spcAft>
            </a:pPr>
            <a:r>
              <a:rPr lang="en-US" dirty="0" smtClean="0"/>
              <a:t> 233 fatalities</a:t>
            </a:r>
          </a:p>
          <a:p>
            <a:pPr>
              <a:spcAft>
                <a:spcPts val="1200"/>
              </a:spcAft>
            </a:pPr>
            <a:r>
              <a:rPr lang="en-US" dirty="0"/>
              <a:t> </a:t>
            </a:r>
            <a:r>
              <a:rPr lang="en-US" dirty="0" smtClean="0"/>
              <a:t>Strongly affected Haiti and Cuba as well as a large swath of 	the U.S. eastern seaboard</a:t>
            </a:r>
          </a:p>
          <a:p>
            <a:pPr>
              <a:spcAft>
                <a:spcPts val="1200"/>
              </a:spcAft>
            </a:pPr>
            <a:r>
              <a:rPr lang="en-US" dirty="0"/>
              <a:t> </a:t>
            </a:r>
            <a:r>
              <a:rPr lang="en-US" dirty="0" smtClean="0"/>
              <a:t>$75 billion 2012 U.S. dollars in damage – second costliest 	hurricane in U.S. history (after Katrina)</a:t>
            </a:r>
          </a:p>
          <a:p>
            <a:pPr>
              <a:spcAft>
                <a:spcPts val="1200"/>
              </a:spcAft>
            </a:pPr>
            <a:r>
              <a:rPr lang="en-US" dirty="0"/>
              <a:t> </a:t>
            </a:r>
            <a:r>
              <a:rPr lang="en-US" dirty="0" smtClean="0"/>
              <a:t>While a Category 2 hurricane off the U.S. northeastern coast, 	Sandy became the largest Atlantic hurricane in history, with 	a diameter of 1800 km -  this contributed to the large 	magnitude of its storm surge in New York</a:t>
            </a:r>
          </a:p>
          <a:p>
            <a:pPr>
              <a:spcAft>
                <a:spcPts val="1200"/>
              </a:spcAft>
            </a:pPr>
            <a:r>
              <a:rPr lang="en-US" dirty="0"/>
              <a:t> Governor Andrew Cuomo declared a statewide state of </a:t>
            </a:r>
            <a:r>
              <a:rPr lang="en-US" dirty="0" smtClean="0"/>
              <a:t>	emergency </a:t>
            </a:r>
            <a:r>
              <a:rPr lang="en-US" dirty="0"/>
              <a:t>and asked for a pre-disaster declaration on </a:t>
            </a:r>
            <a:r>
              <a:rPr lang="en-US" dirty="0" smtClean="0"/>
              <a:t>	October</a:t>
            </a:r>
            <a:r>
              <a:rPr lang="en-US" dirty="0"/>
              <a:t> </a:t>
            </a:r>
            <a:r>
              <a:rPr lang="en-US" dirty="0" smtClean="0"/>
              <a:t>26</a:t>
            </a:r>
          </a:p>
          <a:p>
            <a:pPr marL="0" indent="0">
              <a:buNone/>
            </a:pPr>
            <a:endParaRPr lang="en-US" dirty="0"/>
          </a:p>
        </p:txBody>
      </p:sp>
    </p:spTree>
    <p:extLst>
      <p:ext uri="{BB962C8B-B14F-4D97-AF65-F5344CB8AC3E}">
        <p14:creationId xmlns:p14="http://schemas.microsoft.com/office/powerpoint/2010/main" val="127093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3155" y="1682151"/>
            <a:ext cx="7886700" cy="3605842"/>
          </a:xfrm>
        </p:spPr>
        <p:txBody>
          <a:bodyPr>
            <a:normAutofit fontScale="92500" lnSpcReduction="10000"/>
          </a:bodyPr>
          <a:lstStyle/>
          <a:p>
            <a:pPr>
              <a:spcAft>
                <a:spcPts val="1800"/>
              </a:spcAft>
            </a:pPr>
            <a:r>
              <a:rPr lang="en-US" dirty="0" smtClean="0"/>
              <a:t> </a:t>
            </a:r>
            <a:r>
              <a:rPr lang="en-US" dirty="0"/>
              <a:t>Record 13.88 foot storm surge at the Battery, Manhattan</a:t>
            </a:r>
            <a:r>
              <a:rPr lang="en-US" dirty="0" smtClean="0"/>
              <a:t> </a:t>
            </a:r>
          </a:p>
          <a:p>
            <a:pPr>
              <a:spcAft>
                <a:spcPts val="1800"/>
              </a:spcAft>
            </a:pPr>
            <a:r>
              <a:rPr lang="en-US" dirty="0" smtClean="0"/>
              <a:t> Worst disaster in the 108-year history of the New York Subway 	System</a:t>
            </a:r>
          </a:p>
          <a:p>
            <a:pPr>
              <a:spcAft>
                <a:spcPts val="1800"/>
              </a:spcAft>
            </a:pPr>
            <a:r>
              <a:rPr lang="en-US" dirty="0"/>
              <a:t> </a:t>
            </a:r>
            <a:r>
              <a:rPr lang="en-US" dirty="0" smtClean="0"/>
              <a:t>New York Stock Exchange closed for two days – the first two-day 	weather closure since the Blizzard of 1888</a:t>
            </a:r>
          </a:p>
          <a:p>
            <a:pPr>
              <a:spcAft>
                <a:spcPts val="1800"/>
              </a:spcAft>
            </a:pPr>
            <a:r>
              <a:rPr lang="en-US" dirty="0"/>
              <a:t> Over 10 billion gallons of raw and partially treated sewage 	</a:t>
            </a:r>
            <a:r>
              <a:rPr lang="en-US" dirty="0" smtClean="0"/>
              <a:t>released in New York and New Jersey</a:t>
            </a:r>
          </a:p>
          <a:p>
            <a:pPr>
              <a:spcAft>
                <a:spcPts val="1800"/>
              </a:spcAft>
            </a:pPr>
            <a:r>
              <a:rPr lang="en-US" dirty="0"/>
              <a:t> </a:t>
            </a:r>
            <a:r>
              <a:rPr lang="en-US" dirty="0" smtClean="0"/>
              <a:t>1-3 feet of snow in West Virginia</a:t>
            </a:r>
          </a:p>
          <a:p>
            <a:pPr marL="0" indent="0">
              <a:buNone/>
            </a:pPr>
            <a:endParaRPr lang="en-US" dirty="0"/>
          </a:p>
        </p:txBody>
      </p:sp>
    </p:spTree>
    <p:extLst>
      <p:ext uri="{BB962C8B-B14F-4D97-AF65-F5344CB8AC3E}">
        <p14:creationId xmlns:p14="http://schemas.microsoft.com/office/powerpoint/2010/main" val="332020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Elements of the Disaster</a:t>
            </a:r>
            <a:endParaRPr lang="en-US" dirty="0">
              <a:solidFill>
                <a:srgbClr val="0000FF"/>
              </a:solidFill>
            </a:endParaRPr>
          </a:p>
        </p:txBody>
      </p:sp>
    </p:spTree>
    <p:extLst>
      <p:ext uri="{BB962C8B-B14F-4D97-AF65-F5344CB8AC3E}">
        <p14:creationId xmlns:p14="http://schemas.microsoft.com/office/powerpoint/2010/main" val="25043486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759125"/>
            <a:ext cx="7886700" cy="5417838"/>
          </a:xfrm>
        </p:spPr>
        <p:txBody>
          <a:bodyPr>
            <a:normAutofit lnSpcReduction="10000"/>
          </a:bodyPr>
          <a:lstStyle/>
          <a:p>
            <a:pPr>
              <a:spcAft>
                <a:spcPts val="900"/>
              </a:spcAft>
            </a:pPr>
            <a:r>
              <a:rPr lang="en-US" dirty="0" smtClean="0"/>
              <a:t> 28 October 00 UTC: New York Mayor Michael Bloomberg 	holds press conference, explaining that he is not ordering 	any evacuations “based on the nature of the storm….it is 	not expected to be a tropical storm or hurricane-type surge”</a:t>
            </a:r>
          </a:p>
          <a:p>
            <a:pPr>
              <a:spcAft>
                <a:spcPts val="900"/>
              </a:spcAft>
            </a:pPr>
            <a:r>
              <a:rPr lang="en-US" dirty="0"/>
              <a:t> </a:t>
            </a:r>
            <a:r>
              <a:rPr lang="en-US" dirty="0" smtClean="0"/>
              <a:t>28 October 00-12 UTC: </a:t>
            </a:r>
            <a:r>
              <a:rPr lang="en-US" dirty="0" smtClean="0"/>
              <a:t>National Hurricane Center </a:t>
            </a:r>
            <a:r>
              <a:rPr lang="en-US" dirty="0" smtClean="0"/>
              <a:t>Director </a:t>
            </a:r>
            <a:r>
              <a:rPr lang="en-US" dirty="0" smtClean="0"/>
              <a:t>	Richard </a:t>
            </a:r>
            <a:r>
              <a:rPr lang="en-US" dirty="0" smtClean="0"/>
              <a:t>Knabb has </a:t>
            </a:r>
            <a:r>
              <a:rPr lang="en-US" dirty="0" smtClean="0"/>
              <a:t>numerous </a:t>
            </a:r>
            <a:r>
              <a:rPr lang="en-US" dirty="0" smtClean="0"/>
              <a:t>phone conversations with </a:t>
            </a:r>
            <a:r>
              <a:rPr lang="en-US" dirty="0" smtClean="0"/>
              <a:t>	NYC </a:t>
            </a:r>
            <a:r>
              <a:rPr lang="en-US" dirty="0" smtClean="0"/>
              <a:t>Office of </a:t>
            </a:r>
            <a:r>
              <a:rPr lang="en-US" dirty="0" smtClean="0"/>
              <a:t>Emergency </a:t>
            </a:r>
            <a:r>
              <a:rPr lang="en-US" dirty="0" smtClean="0"/>
              <a:t>Management </a:t>
            </a:r>
          </a:p>
          <a:p>
            <a:pPr>
              <a:spcAft>
                <a:spcPts val="900"/>
              </a:spcAft>
            </a:pPr>
            <a:r>
              <a:rPr lang="en-US" dirty="0"/>
              <a:t> </a:t>
            </a:r>
            <a:r>
              <a:rPr lang="en-US" dirty="0" smtClean="0"/>
              <a:t>29 October, morning EDT: Mayor Bloomberg orders evacuation 	of Zone A…home to about 375,000 residents, and 	announces shut-down of entire NYC public transportation 	system at 7 PM EDT that evening</a:t>
            </a:r>
          </a:p>
          <a:p>
            <a:pPr>
              <a:spcAft>
                <a:spcPts val="900"/>
              </a:spcAft>
            </a:pPr>
            <a:r>
              <a:rPr lang="en-US" dirty="0"/>
              <a:t> </a:t>
            </a:r>
            <a:r>
              <a:rPr lang="en-US" dirty="0" smtClean="0"/>
              <a:t>29 October 12 UTC: Hurricane Sandy reaches second peak 	intensity of 85 knots, 220 nm southeast of Atlantic City</a:t>
            </a:r>
          </a:p>
          <a:p>
            <a:pPr>
              <a:spcAft>
                <a:spcPts val="900"/>
              </a:spcAft>
            </a:pPr>
            <a:r>
              <a:rPr lang="en-US" dirty="0"/>
              <a:t> </a:t>
            </a:r>
            <a:r>
              <a:rPr lang="en-US" dirty="0" smtClean="0"/>
              <a:t>29 October 21 UTC: NHC advisory continues to emphasize 	powerful surge threat extending far north of actual storm 	center</a:t>
            </a:r>
            <a:endParaRPr lang="en-US" dirty="0"/>
          </a:p>
        </p:txBody>
      </p:sp>
    </p:spTree>
    <p:extLst>
      <p:ext uri="{BB962C8B-B14F-4D97-AF65-F5344CB8AC3E}">
        <p14:creationId xmlns:p14="http://schemas.microsoft.com/office/powerpoint/2010/main" val="424323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7276" y="1380227"/>
            <a:ext cx="7886700" cy="5245310"/>
          </a:xfrm>
        </p:spPr>
        <p:txBody>
          <a:bodyPr/>
          <a:lstStyle/>
          <a:p>
            <a:pPr>
              <a:spcAft>
                <a:spcPts val="1200"/>
              </a:spcAft>
            </a:pPr>
            <a:r>
              <a:rPr lang="en-US" dirty="0" smtClean="0"/>
              <a:t> 29 October 21 UTC: NHC declares that Sandy has become 	extratropical but continues to issue warnings on storm, 	including its first ever snowfall advisory (for the mountains 	of West Virginia)</a:t>
            </a:r>
          </a:p>
          <a:p>
            <a:pPr>
              <a:spcAft>
                <a:spcPts val="1200"/>
              </a:spcAft>
            </a:pPr>
            <a:r>
              <a:rPr lang="en-US" dirty="0"/>
              <a:t> </a:t>
            </a:r>
            <a:r>
              <a:rPr lang="en-US" dirty="0" smtClean="0"/>
              <a:t>29 October 2330 UTC: Post-tropical Storm Sandy makes 	landfall near Brigantine, NJ</a:t>
            </a:r>
            <a:r>
              <a:rPr lang="en-US" dirty="0"/>
              <a:t>, with an estimated intensity of </a:t>
            </a:r>
            <a:r>
              <a:rPr lang="en-US" dirty="0" smtClean="0"/>
              <a:t>	70 </a:t>
            </a:r>
            <a:r>
              <a:rPr lang="en-US" dirty="0" err="1"/>
              <a:t>kt</a:t>
            </a:r>
            <a:r>
              <a:rPr lang="en-US" dirty="0"/>
              <a:t> and a minimum pressure of 945 </a:t>
            </a:r>
            <a:r>
              <a:rPr lang="en-US" dirty="0" err="1" smtClean="0"/>
              <a:t>mb</a:t>
            </a:r>
            <a:endParaRPr lang="en-US" dirty="0" smtClean="0"/>
          </a:p>
          <a:p>
            <a:pPr>
              <a:spcAft>
                <a:spcPts val="1200"/>
              </a:spcAft>
            </a:pPr>
            <a:r>
              <a:rPr lang="en-US" dirty="0"/>
              <a:t> </a:t>
            </a:r>
            <a:r>
              <a:rPr lang="en-US" dirty="0" smtClean="0"/>
              <a:t>30 October 00-12 UTC: Record surge arrives in lower 	Manhattan overtopping seawall at The Battery and flooding 	parts of the NYC </a:t>
            </a:r>
            <a:r>
              <a:rPr lang="en-US" dirty="0"/>
              <a:t>subway system as well as </a:t>
            </a:r>
            <a:r>
              <a:rPr lang="en-US" dirty="0" smtClean="0"/>
              <a:t>the </a:t>
            </a:r>
            <a:r>
              <a:rPr lang="en-US" dirty="0"/>
              <a:t>Hugh </a:t>
            </a:r>
            <a:r>
              <a:rPr lang="en-US" dirty="0" smtClean="0"/>
              <a:t>	Carey </a:t>
            </a:r>
            <a:r>
              <a:rPr lang="en-US" dirty="0"/>
              <a:t>Tunnel, which links Lower Manhattan and </a:t>
            </a:r>
            <a:r>
              <a:rPr lang="en-US" dirty="0" smtClean="0"/>
              <a:t>Brooklyn. 	Much of lower Manhattan flooded</a:t>
            </a:r>
          </a:p>
          <a:p>
            <a:pPr marL="0" indent="0">
              <a:buNone/>
            </a:pPr>
            <a:endParaRPr lang="en-US" dirty="0"/>
          </a:p>
        </p:txBody>
      </p:sp>
    </p:spTree>
    <p:extLst>
      <p:ext uri="{BB962C8B-B14F-4D97-AF65-F5344CB8AC3E}">
        <p14:creationId xmlns:p14="http://schemas.microsoft.com/office/powerpoint/2010/main" val="188255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Lessons from Hurricane Sandy</a:t>
            </a:r>
            <a:endParaRPr lang="en-US" dirty="0">
              <a:solidFill>
                <a:srgbClr val="0000FF"/>
              </a:solidFill>
            </a:endParaRPr>
          </a:p>
        </p:txBody>
      </p:sp>
      <p:sp>
        <p:nvSpPr>
          <p:cNvPr id="3" name="Content Placeholder 2"/>
          <p:cNvSpPr>
            <a:spLocks noGrp="1"/>
          </p:cNvSpPr>
          <p:nvPr>
            <p:ph idx="1"/>
          </p:nvPr>
        </p:nvSpPr>
        <p:spPr/>
        <p:txBody>
          <a:bodyPr>
            <a:normAutofit lnSpcReduction="10000"/>
          </a:bodyPr>
          <a:lstStyle/>
          <a:p>
            <a:pPr>
              <a:spcAft>
                <a:spcPts val="1200"/>
              </a:spcAft>
            </a:pPr>
            <a:r>
              <a:rPr lang="en-US" dirty="0" smtClean="0"/>
              <a:t> Remarkably good forecasts, excellent communications 	between forecasters, emergency managers, and political 	leaders still did not prevent loss of &gt;150 lives</a:t>
            </a:r>
          </a:p>
          <a:p>
            <a:pPr>
              <a:spcAft>
                <a:spcPts val="1200"/>
              </a:spcAft>
            </a:pPr>
            <a:r>
              <a:rPr lang="en-US" dirty="0"/>
              <a:t> </a:t>
            </a:r>
            <a:r>
              <a:rPr lang="en-US" dirty="0" smtClean="0"/>
              <a:t>Preparations for and reactions to Sandy were by and large 	greatly superior to those in Katrina</a:t>
            </a:r>
          </a:p>
          <a:p>
            <a:pPr>
              <a:spcAft>
                <a:spcPts val="1200"/>
              </a:spcAft>
            </a:pPr>
            <a:r>
              <a:rPr lang="en-US" dirty="0"/>
              <a:t> </a:t>
            </a:r>
            <a:r>
              <a:rPr lang="en-US" dirty="0" smtClean="0"/>
              <a:t>Management of and resilience to natural disasters </a:t>
            </a:r>
            <a:r>
              <a:rPr lang="en-US" i="1" dirty="0" smtClean="0"/>
              <a:t>strongly</a:t>
            </a:r>
            <a:r>
              <a:rPr lang="en-US" dirty="0" smtClean="0"/>
              <a:t> 	depends on local culture</a:t>
            </a:r>
          </a:p>
          <a:p>
            <a:pPr>
              <a:spcAft>
                <a:spcPts val="1200"/>
              </a:spcAft>
            </a:pPr>
            <a:r>
              <a:rPr lang="en-US" dirty="0"/>
              <a:t> </a:t>
            </a:r>
            <a:r>
              <a:rPr lang="en-US" dirty="0" smtClean="0"/>
              <a:t>Much confusion and delayed evacuation resulted from 	misunderstandings arising from use of multiple and 	culturally loaded terms such as “hurricane”. Some 	insurance policies tied to tropical status and/or “named 	storm” status. Strong impetus for re-visiting warning 	terminology, storm categorization, and related issues</a:t>
            </a:r>
            <a:endParaRPr lang="en-US" dirty="0"/>
          </a:p>
        </p:txBody>
      </p:sp>
    </p:spTree>
    <p:extLst>
      <p:ext uri="{BB962C8B-B14F-4D97-AF65-F5344CB8AC3E}">
        <p14:creationId xmlns:p14="http://schemas.microsoft.com/office/powerpoint/2010/main" val="279556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8" descr="climate&amp;1.1ro_stormtideSLR1m_returnCI.jpg"/>
          <p:cNvPicPr>
            <a:picLocks noChangeAspect="1"/>
          </p:cNvPicPr>
          <p:nvPr/>
        </p:nvPicPr>
        <p:blipFill>
          <a:blip r:embed="rId3" cstate="print"/>
          <a:stretch>
            <a:fillRect/>
          </a:stretch>
        </p:blipFill>
        <p:spPr>
          <a:xfrm>
            <a:off x="135816" y="1189554"/>
            <a:ext cx="8641976" cy="4100779"/>
          </a:xfrm>
          <a:prstGeom prst="rect">
            <a:avLst/>
          </a:prstGeom>
        </p:spPr>
      </p:pic>
      <p:sp>
        <p:nvSpPr>
          <p:cNvPr id="3" name="Rectangle 4"/>
          <p:cNvSpPr>
            <a:spLocks noChangeArrowheads="1"/>
          </p:cNvSpPr>
          <p:nvPr/>
        </p:nvSpPr>
        <p:spPr bwMode="auto">
          <a:xfrm>
            <a:off x="1165412" y="102025"/>
            <a:ext cx="6934200" cy="1631216"/>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600" dirty="0" smtClean="0">
                <a:solidFill>
                  <a:srgbClr val="C00000"/>
                </a:solidFill>
                <a:latin typeface="Arial" pitchFamily="34" charset="0"/>
                <a:cs typeface="Arial" pitchFamily="34" charset="0"/>
              </a:rPr>
              <a:t>GCM flood height return level, Battery, Manhattan</a:t>
            </a:r>
          </a:p>
          <a:p>
            <a:pPr algn="ctr" fontAlgn="base">
              <a:spcBef>
                <a:spcPct val="0"/>
              </a:spcBef>
              <a:spcAft>
                <a:spcPct val="0"/>
              </a:spcAft>
            </a:pPr>
            <a:r>
              <a:rPr lang="en-US" sz="2200" dirty="0" smtClean="0">
                <a:solidFill>
                  <a:srgbClr val="9BBB59">
                    <a:lumMod val="50000"/>
                  </a:srgbClr>
                </a:solidFill>
                <a:latin typeface="Arial" pitchFamily="34" charset="0"/>
                <a:cs typeface="Arial" pitchFamily="34" charset="0"/>
              </a:rPr>
              <a:t>(assuming SLR of 1 m for the future climate )</a:t>
            </a:r>
          </a:p>
          <a:p>
            <a:pPr fontAlgn="base">
              <a:spcBef>
                <a:spcPct val="0"/>
              </a:spcBef>
              <a:spcAft>
                <a:spcPct val="0"/>
              </a:spcAft>
            </a:pPr>
            <a:endParaRPr lang="en-US" sz="2600" dirty="0" smtClean="0">
              <a:solidFill>
                <a:srgbClr val="9BBB59">
                  <a:lumMod val="50000"/>
                </a:srgbClr>
              </a:solidFill>
              <a:latin typeface="Arial" pitchFamily="34" charset="0"/>
              <a:cs typeface="Arial" pitchFamily="34" charset="0"/>
            </a:endParaRPr>
          </a:p>
        </p:txBody>
      </p:sp>
      <p:sp>
        <p:nvSpPr>
          <p:cNvPr id="34" name="Rectangle 4"/>
          <p:cNvSpPr>
            <a:spLocks noChangeArrowheads="1"/>
          </p:cNvSpPr>
          <p:nvPr/>
        </p:nvSpPr>
        <p:spPr bwMode="auto">
          <a:xfrm>
            <a:off x="208429" y="5176111"/>
            <a:ext cx="8745070" cy="830997"/>
          </a:xfrm>
          <a:prstGeom prst="rect">
            <a:avLst/>
          </a:prstGeom>
          <a:noFill/>
          <a:ln w="9525">
            <a:noFill/>
            <a:miter lim="800000"/>
            <a:headEnd/>
            <a:tailEnd/>
          </a:ln>
        </p:spPr>
        <p:txBody>
          <a:bodyPr wrap="square">
            <a:spAutoFit/>
          </a:bodyPr>
          <a:lstStyle/>
          <a:p>
            <a:pPr fontAlgn="base">
              <a:spcBef>
                <a:spcPct val="0"/>
              </a:spcBef>
              <a:spcAft>
                <a:spcPct val="0"/>
              </a:spcAft>
            </a:pPr>
            <a:r>
              <a:rPr lang="en-US" sz="1600" b="1" dirty="0" smtClean="0">
                <a:solidFill>
                  <a:prstClr val="black"/>
                </a:solidFill>
                <a:latin typeface="Arial" pitchFamily="34" charset="0"/>
                <a:cs typeface="Arial" pitchFamily="34" charset="0"/>
              </a:rPr>
              <a:t>Black: Current climate (1981-2000)</a:t>
            </a:r>
          </a:p>
          <a:p>
            <a:pPr fontAlgn="base">
              <a:spcBef>
                <a:spcPct val="0"/>
              </a:spcBef>
              <a:spcAft>
                <a:spcPct val="0"/>
              </a:spcAft>
            </a:pPr>
            <a:r>
              <a:rPr lang="en-US" sz="1600" b="1" dirty="0" smtClean="0">
                <a:solidFill>
                  <a:srgbClr val="0047D6"/>
                </a:solidFill>
                <a:latin typeface="Arial" pitchFamily="34" charset="0"/>
                <a:cs typeface="Arial" pitchFamily="34" charset="0"/>
              </a:rPr>
              <a:t>Blue: A1B future climate (2081-2100)</a:t>
            </a:r>
          </a:p>
          <a:p>
            <a:pPr fontAlgn="base">
              <a:spcBef>
                <a:spcPct val="0"/>
              </a:spcBef>
              <a:spcAft>
                <a:spcPct val="0"/>
              </a:spcAft>
            </a:pPr>
            <a:r>
              <a:rPr lang="en-US" sz="1600" b="1" dirty="0" smtClean="0">
                <a:solidFill>
                  <a:srgbClr val="C00000"/>
                </a:solidFill>
                <a:latin typeface="Arial" pitchFamily="34" charset="0"/>
                <a:cs typeface="Arial" pitchFamily="34" charset="0"/>
              </a:rPr>
              <a:t>Red: A1B future climate (2081-2100) with </a:t>
            </a:r>
            <a:r>
              <a:rPr lang="en-US" sz="1600" b="1" i="1" dirty="0" smtClean="0">
                <a:solidFill>
                  <a:srgbClr val="C00000"/>
                </a:solidFill>
                <a:latin typeface="Arial" pitchFamily="34" charset="0"/>
                <a:cs typeface="Arial" pitchFamily="34" charset="0"/>
              </a:rPr>
              <a:t>R</a:t>
            </a:r>
            <a:r>
              <a:rPr lang="en-US" sz="1600" b="1" i="1" baseline="-25000" dirty="0" smtClean="0">
                <a:solidFill>
                  <a:srgbClr val="C00000"/>
                </a:solidFill>
                <a:latin typeface="Arial" pitchFamily="34" charset="0"/>
                <a:cs typeface="Arial" pitchFamily="34" charset="0"/>
              </a:rPr>
              <a:t>0</a:t>
            </a:r>
            <a:r>
              <a:rPr lang="en-US" sz="1600" b="1" dirty="0" smtClean="0">
                <a:solidFill>
                  <a:srgbClr val="C00000"/>
                </a:solidFill>
                <a:latin typeface="Arial" pitchFamily="34" charset="0"/>
                <a:cs typeface="Arial" pitchFamily="34" charset="0"/>
              </a:rPr>
              <a:t> increased by 10% and </a:t>
            </a:r>
            <a:r>
              <a:rPr lang="en-US" sz="1600" b="1" i="1" dirty="0" smtClean="0">
                <a:solidFill>
                  <a:srgbClr val="C00000"/>
                </a:solidFill>
                <a:latin typeface="Arial" pitchFamily="34" charset="0"/>
                <a:cs typeface="Arial" pitchFamily="34" charset="0"/>
              </a:rPr>
              <a:t>R</a:t>
            </a:r>
            <a:r>
              <a:rPr lang="en-US" sz="1600" b="1" i="1" baseline="-25000" dirty="0" smtClean="0">
                <a:solidFill>
                  <a:srgbClr val="C00000"/>
                </a:solidFill>
                <a:latin typeface="Arial" pitchFamily="34" charset="0"/>
                <a:cs typeface="Arial" pitchFamily="34" charset="0"/>
              </a:rPr>
              <a:t>m</a:t>
            </a:r>
            <a:r>
              <a:rPr lang="en-US" sz="1600" b="1" dirty="0" smtClean="0">
                <a:solidFill>
                  <a:srgbClr val="C00000"/>
                </a:solidFill>
                <a:latin typeface="Arial" pitchFamily="34" charset="0"/>
                <a:cs typeface="Arial" pitchFamily="34" charset="0"/>
              </a:rPr>
              <a:t> increased by 21%</a:t>
            </a:r>
          </a:p>
        </p:txBody>
      </p:sp>
      <p:sp>
        <p:nvSpPr>
          <p:cNvPr id="5" name="TextBox 4"/>
          <p:cNvSpPr txBox="1"/>
          <p:nvPr/>
        </p:nvSpPr>
        <p:spPr>
          <a:xfrm>
            <a:off x="80682" y="6131859"/>
            <a:ext cx="9000565" cy="646331"/>
          </a:xfrm>
          <a:prstGeom prst="rect">
            <a:avLst/>
          </a:prstGeom>
          <a:noFill/>
        </p:spPr>
        <p:txBody>
          <a:bodyPr wrap="square" rtlCol="0">
            <a:spAutoFit/>
          </a:bodyPr>
          <a:lstStyle/>
          <a:p>
            <a:r>
              <a:rPr lang="en-US" dirty="0">
                <a:solidFill>
                  <a:prstClr val="black"/>
                </a:solidFill>
              </a:rPr>
              <a:t>Lin, N., K. Emanuel, M. Oppenheimer, and E. </a:t>
            </a:r>
            <a:r>
              <a:rPr lang="en-US" dirty="0" err="1">
                <a:solidFill>
                  <a:prstClr val="black"/>
                </a:solidFill>
              </a:rPr>
              <a:t>Vanmarcke</a:t>
            </a:r>
            <a:r>
              <a:rPr lang="en-US" dirty="0">
                <a:solidFill>
                  <a:prstClr val="black"/>
                </a:solidFill>
              </a:rPr>
              <a:t>, 2012: Physically based assessment of hurricane surge threat under climate change. </a:t>
            </a:r>
            <a:r>
              <a:rPr lang="en-US" i="1" dirty="0">
                <a:solidFill>
                  <a:prstClr val="black"/>
                </a:solidFill>
              </a:rPr>
              <a:t>Nature </a:t>
            </a:r>
            <a:r>
              <a:rPr lang="en-US" i="1" dirty="0" err="1">
                <a:solidFill>
                  <a:prstClr val="black"/>
                </a:solidFill>
              </a:rPr>
              <a:t>Clim</a:t>
            </a:r>
            <a:r>
              <a:rPr lang="en-US" i="1" dirty="0">
                <a:solidFill>
                  <a:prstClr val="black"/>
                </a:solidFill>
              </a:rPr>
              <a:t>. Change</a:t>
            </a:r>
            <a:r>
              <a:rPr lang="en-US" dirty="0">
                <a:solidFill>
                  <a:prstClr val="black"/>
                </a:solidFill>
              </a:rPr>
              <a:t>, doi:10.1038/nclimate1389</a:t>
            </a:r>
          </a:p>
        </p:txBody>
      </p:sp>
      <p:cxnSp>
        <p:nvCxnSpPr>
          <p:cNvPr id="4" name="Straight Connector 3"/>
          <p:cNvCxnSpPr/>
          <p:nvPr/>
        </p:nvCxnSpPr>
        <p:spPr>
          <a:xfrm flipV="1">
            <a:off x="5074920" y="2362200"/>
            <a:ext cx="2865120" cy="762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6416040" y="2369820"/>
            <a:ext cx="7620" cy="518160"/>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741670" y="2369820"/>
            <a:ext cx="7620" cy="51816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731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alpha val="5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r>
              <a:rPr lang="en-US" dirty="0" smtClean="0">
                <a:effectLst>
                  <a:outerShdw blurRad="38100" dist="38100" dir="2700000" algn="tl">
                    <a:srgbClr val="000000">
                      <a:alpha val="43137"/>
                    </a:srgbClr>
                  </a:outerShdw>
                </a:effectLst>
              </a:rPr>
              <a:t>Igor, 2010</a:t>
            </a:r>
            <a:endParaRPr lang="en-US" dirty="0">
              <a:effectLst>
                <a:outerShdw blurRad="38100" dist="38100" dir="2700000" algn="tl">
                  <a:srgbClr val="000000">
                    <a:alpha val="43137"/>
                  </a:srgbClr>
                </a:outerShdw>
              </a:effectLst>
            </a:endParaRPr>
          </a:p>
        </p:txBody>
      </p:sp>
      <p:pic>
        <p:nvPicPr>
          <p:cNvPr id="74754" name="Picture 2"/>
          <p:cNvPicPr>
            <a:picLocks noChangeAspect="1" noChangeArrowheads="1"/>
          </p:cNvPicPr>
          <p:nvPr/>
        </p:nvPicPr>
        <p:blipFill>
          <a:blip r:embed="rId3" cstate="print"/>
          <a:srcRect/>
          <a:stretch>
            <a:fillRect/>
          </a:stretch>
        </p:blipFill>
        <p:spPr bwMode="auto">
          <a:xfrm>
            <a:off x="0" y="762000"/>
            <a:ext cx="9144000" cy="6096000"/>
          </a:xfrm>
          <a:prstGeom prst="rect">
            <a:avLst/>
          </a:prstGeom>
          <a:noFill/>
          <a:ln w="9525">
            <a:noFill/>
            <a:miter lim="800000"/>
            <a:headEnd/>
            <a:tailEnd/>
          </a:ln>
        </p:spPr>
      </p:pic>
    </p:spTree>
    <p:extLst>
      <p:ext uri="{BB962C8B-B14F-4D97-AF65-F5344CB8AC3E}">
        <p14:creationId xmlns:p14="http://schemas.microsoft.com/office/powerpoint/2010/main" val="10154920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effectLst>
                  <a:outerShdw blurRad="38100" dist="38100" dir="2700000" algn="tl">
                    <a:srgbClr val="000000">
                      <a:alpha val="43137"/>
                    </a:srgbClr>
                  </a:outerShdw>
                </a:effectLst>
              </a:rPr>
              <a:t>Population and Climate Change:</a:t>
            </a:r>
            <a:br>
              <a:rPr lang="en-US" dirty="0" smtClean="0">
                <a:solidFill>
                  <a:srgbClr val="0000FF"/>
                </a:solidFill>
                <a:effectLst>
                  <a:outerShdw blurRad="38100" dist="38100" dir="2700000" algn="tl">
                    <a:srgbClr val="000000">
                      <a:alpha val="43137"/>
                    </a:srgbClr>
                  </a:outerShdw>
                </a:effectLst>
              </a:rPr>
            </a:br>
            <a:r>
              <a:rPr lang="en-US" dirty="0" smtClean="0">
                <a:solidFill>
                  <a:srgbClr val="0000FF"/>
                </a:solidFill>
                <a:effectLst>
                  <a:outerShdw blurRad="38100" dist="38100" dir="2700000" algn="tl">
                    <a:srgbClr val="000000">
                      <a:alpha val="43137"/>
                    </a:srgbClr>
                  </a:outerShdw>
                </a:effectLst>
              </a:rPr>
              <a:t>The Elephants in the Room</a:t>
            </a:r>
            <a:endParaRPr lang="en-US" dirty="0">
              <a:solidFill>
                <a:srgbClr val="0000FF"/>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97661" y="2067165"/>
            <a:ext cx="7886700" cy="3609017"/>
          </a:xfrm>
        </p:spPr>
        <p:txBody>
          <a:bodyPr/>
          <a:lstStyle/>
          <a:p>
            <a:pPr>
              <a:spcAft>
                <a:spcPts val="1200"/>
              </a:spcAft>
            </a:pPr>
            <a:r>
              <a:rPr lang="en-US" dirty="0" smtClean="0"/>
              <a:t> Global population exposed to tropical cyclone hazards has 	</a:t>
            </a:r>
            <a:r>
              <a:rPr lang="en-US" i="1" dirty="0" smtClean="0"/>
              <a:t>tripled</a:t>
            </a:r>
            <a:r>
              <a:rPr lang="en-US" dirty="0" smtClean="0"/>
              <a:t> since 1970 </a:t>
            </a:r>
          </a:p>
          <a:p>
            <a:pPr>
              <a:spcAft>
                <a:spcPts val="1200"/>
              </a:spcAft>
            </a:pPr>
            <a:r>
              <a:rPr lang="en-US" dirty="0"/>
              <a:t> </a:t>
            </a:r>
            <a:r>
              <a:rPr lang="en-US" dirty="0" smtClean="0"/>
              <a:t>Sea level is rising and is projected to do so at an accelerating 	pace through this century</a:t>
            </a:r>
          </a:p>
          <a:p>
            <a:pPr>
              <a:spcAft>
                <a:spcPts val="1200"/>
              </a:spcAft>
            </a:pPr>
            <a:r>
              <a:rPr lang="en-US" dirty="0"/>
              <a:t> </a:t>
            </a:r>
            <a:r>
              <a:rPr lang="en-US" dirty="0" smtClean="0"/>
              <a:t>Incidence of intense tropical cyclones is expected to increase</a:t>
            </a:r>
          </a:p>
          <a:p>
            <a:pPr>
              <a:spcAft>
                <a:spcPts val="1200"/>
              </a:spcAft>
            </a:pPr>
            <a:r>
              <a:rPr lang="en-US" dirty="0"/>
              <a:t> </a:t>
            </a:r>
            <a:r>
              <a:rPr lang="en-US" dirty="0" smtClean="0"/>
              <a:t>In spite of improving forecasts, </a:t>
            </a:r>
            <a:r>
              <a:rPr lang="en-US" b="1" dirty="0" smtClean="0"/>
              <a:t>incidence of tropical cyclone 	disasters will almost certainly rise very substantially</a:t>
            </a:r>
            <a:endParaRPr lang="en-US" b="1" dirty="0"/>
          </a:p>
        </p:txBody>
      </p:sp>
    </p:spTree>
    <p:extLst>
      <p:ext uri="{BB962C8B-B14F-4D97-AF65-F5344CB8AC3E}">
        <p14:creationId xmlns:p14="http://schemas.microsoft.com/office/powerpoint/2010/main" val="308381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177" y="685794"/>
            <a:ext cx="8341743" cy="5486411"/>
          </a:xfrm>
          <a:prstGeom prst="rect">
            <a:avLst/>
          </a:prstGeom>
        </p:spPr>
      </p:pic>
    </p:spTree>
    <p:extLst>
      <p:ext uri="{BB962C8B-B14F-4D97-AF65-F5344CB8AC3E}">
        <p14:creationId xmlns:p14="http://schemas.microsoft.com/office/powerpoint/2010/main" val="8637513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Why the U.S. Will Have Many More </a:t>
            </a:r>
            <a:r>
              <a:rPr lang="en-US" dirty="0" err="1" smtClean="0">
                <a:solidFill>
                  <a:srgbClr val="0000FF"/>
                </a:solidFill>
              </a:rPr>
              <a:t>Katrinas</a:t>
            </a:r>
            <a:r>
              <a:rPr lang="en-US" dirty="0" smtClean="0">
                <a:solidFill>
                  <a:srgbClr val="0000FF"/>
                </a:solidFill>
              </a:rPr>
              <a:t> and Sandys</a:t>
            </a:r>
            <a:endParaRPr lang="en-US" dirty="0">
              <a:solidFill>
                <a:srgbClr val="0000FF"/>
              </a:solidFill>
            </a:endParaRPr>
          </a:p>
        </p:txBody>
      </p:sp>
      <p:sp>
        <p:nvSpPr>
          <p:cNvPr id="3" name="Content Placeholder 2"/>
          <p:cNvSpPr>
            <a:spLocks noGrp="1"/>
          </p:cNvSpPr>
          <p:nvPr>
            <p:ph idx="1"/>
          </p:nvPr>
        </p:nvSpPr>
        <p:spPr>
          <a:xfrm>
            <a:off x="628650" y="1825624"/>
            <a:ext cx="7886700" cy="4920233"/>
          </a:xfrm>
        </p:spPr>
        <p:txBody>
          <a:bodyPr>
            <a:normAutofit lnSpcReduction="10000"/>
          </a:bodyPr>
          <a:lstStyle/>
          <a:p>
            <a:pPr>
              <a:spcAft>
                <a:spcPts val="900"/>
              </a:spcAft>
            </a:pPr>
            <a:r>
              <a:rPr lang="en-US" dirty="0" smtClean="0"/>
              <a:t> Federal and State governments massively subsidize flood risk</a:t>
            </a:r>
          </a:p>
          <a:p>
            <a:pPr>
              <a:spcAft>
                <a:spcPts val="900"/>
              </a:spcAft>
            </a:pPr>
            <a:r>
              <a:rPr lang="en-US" dirty="0"/>
              <a:t> </a:t>
            </a:r>
            <a:r>
              <a:rPr lang="en-US" dirty="0" smtClean="0"/>
              <a:t>National Flood Insurance Program (NFIP) created by 	Congress in 1968 in response to reluctance of private firms 	to insure flood risk</a:t>
            </a:r>
          </a:p>
          <a:p>
            <a:pPr>
              <a:spcAft>
                <a:spcPts val="900"/>
              </a:spcAft>
            </a:pPr>
            <a:r>
              <a:rPr lang="en-US" dirty="0"/>
              <a:t> </a:t>
            </a:r>
            <a:r>
              <a:rPr lang="en-US" dirty="0" smtClean="0"/>
              <a:t>Most states heavily regulate property insurance and many 	restrict premium pricing under pressure from wealthy 	coastal property owners</a:t>
            </a:r>
          </a:p>
          <a:p>
            <a:pPr>
              <a:spcAft>
                <a:spcPts val="900"/>
              </a:spcAft>
            </a:pPr>
            <a:r>
              <a:rPr lang="en-US" dirty="0"/>
              <a:t> </a:t>
            </a:r>
            <a:r>
              <a:rPr lang="en-US" dirty="0" smtClean="0"/>
              <a:t>NFIP was amended in 2012 by the </a:t>
            </a:r>
            <a:r>
              <a:rPr lang="en-US" dirty="0" err="1" smtClean="0"/>
              <a:t>Biggart</a:t>
            </a:r>
            <a:r>
              <a:rPr lang="en-US" dirty="0" smtClean="0"/>
              <a:t>-Waters Act that 	changed NFIP </a:t>
            </a:r>
            <a:r>
              <a:rPr lang="en-US" dirty="0"/>
              <a:t>premiums to match actuarial risk-based </a:t>
            </a:r>
            <a:r>
              <a:rPr lang="en-US" dirty="0" smtClean="0"/>
              <a:t>	premiums. In some areas, premiums rose by a factor of 10</a:t>
            </a:r>
          </a:p>
          <a:p>
            <a:pPr>
              <a:spcAft>
                <a:spcPts val="900"/>
              </a:spcAft>
            </a:pPr>
            <a:r>
              <a:rPr lang="en-US" dirty="0"/>
              <a:t> </a:t>
            </a:r>
            <a:r>
              <a:rPr lang="en-US" dirty="0" smtClean="0"/>
              <a:t>Under pressure from coastal and floodplain property owners, 	Congress effectively repealed many provisions of </a:t>
            </a:r>
            <a:r>
              <a:rPr lang="en-US" dirty="0" err="1" smtClean="0"/>
              <a:t>Biggart</a:t>
            </a:r>
            <a:r>
              <a:rPr lang="en-US" dirty="0" smtClean="0"/>
              <a:t>-	Waters </a:t>
            </a:r>
            <a:r>
              <a:rPr lang="en-US" dirty="0"/>
              <a:t>with the Homeowner Flood Insurance Affordability </a:t>
            </a:r>
            <a:r>
              <a:rPr lang="en-US" dirty="0" smtClean="0"/>
              <a:t>	Act </a:t>
            </a:r>
            <a:r>
              <a:rPr lang="en-US" dirty="0"/>
              <a:t>of 2014 </a:t>
            </a:r>
          </a:p>
        </p:txBody>
      </p:sp>
    </p:spTree>
    <p:extLst>
      <p:ext uri="{BB962C8B-B14F-4D97-AF65-F5344CB8AC3E}">
        <p14:creationId xmlns:p14="http://schemas.microsoft.com/office/powerpoint/2010/main" val="344289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5442" y="871268"/>
            <a:ext cx="8377327" cy="5288442"/>
          </a:xfrm>
        </p:spPr>
        <p:txBody>
          <a:bodyPr/>
          <a:lstStyle/>
          <a:p>
            <a:pPr>
              <a:spcAft>
                <a:spcPts val="1800"/>
              </a:spcAft>
            </a:pPr>
            <a:r>
              <a:rPr lang="en-US" dirty="0" smtClean="0"/>
              <a:t> Political left emphasizes affordability; means-tested subsidies 	(such as vouchers) helps those of modest means but 	inadvertently encourages them to live in risky places (e.g. 	“FAIR Plan” act of 1968, insurer of last resort)</a:t>
            </a:r>
          </a:p>
          <a:p>
            <a:pPr>
              <a:spcAft>
                <a:spcPts val="1800"/>
              </a:spcAft>
            </a:pPr>
            <a:r>
              <a:rPr lang="en-US" dirty="0"/>
              <a:t> </a:t>
            </a:r>
            <a:r>
              <a:rPr lang="en-US" dirty="0" smtClean="0"/>
              <a:t>Political right favors effective subsides for wealthy coastal property 	owners over free-market principles (FAIR Plan now covers 	most wealthy coastal property owners in Massachusetts)</a:t>
            </a:r>
          </a:p>
          <a:p>
            <a:pPr>
              <a:spcAft>
                <a:spcPts val="1800"/>
              </a:spcAft>
            </a:pPr>
            <a:r>
              <a:rPr lang="en-US" dirty="0"/>
              <a:t> </a:t>
            </a:r>
            <a:r>
              <a:rPr lang="en-US" dirty="0" smtClean="0"/>
              <a:t>Net result is massive publicly financed incentives to live and build 	in risky locations </a:t>
            </a:r>
          </a:p>
          <a:p>
            <a:pPr>
              <a:spcAft>
                <a:spcPts val="1800"/>
              </a:spcAft>
            </a:pPr>
            <a:r>
              <a:rPr lang="en-US" dirty="0"/>
              <a:t> </a:t>
            </a:r>
            <a:r>
              <a:rPr lang="en-US" dirty="0" smtClean="0"/>
              <a:t>We can predict with confidence that U.S. coastal hurricane-related 	losses will increase over time, exacerbated by sea level rise 	and, possibly, by increases in hurricane risk itself</a:t>
            </a:r>
            <a:endParaRPr lang="en-US" dirty="0"/>
          </a:p>
        </p:txBody>
      </p:sp>
    </p:spTree>
    <p:extLst>
      <p:ext uri="{BB962C8B-B14F-4D97-AF65-F5344CB8AC3E}">
        <p14:creationId xmlns:p14="http://schemas.microsoft.com/office/powerpoint/2010/main" val="204588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33425" y="0"/>
            <a:ext cx="7886700" cy="1095375"/>
          </a:xfrm>
        </p:spPr>
        <p:txBody>
          <a:bodyPr>
            <a:normAutofit/>
          </a:bodyPr>
          <a:lstStyle/>
          <a:p>
            <a:r>
              <a:rPr lang="en-US" sz="2800" dirty="0" smtClean="0">
                <a:solidFill>
                  <a:srgbClr val="0000FF"/>
                </a:solidFill>
              </a:rPr>
              <a:t>Projections of U.S. Hurricane Landfall Power from 6 CMIP5 models</a:t>
            </a:r>
            <a:endParaRPr lang="en-US" sz="2800" dirty="0">
              <a:solidFill>
                <a:srgbClr val="0000FF"/>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700" y="1015561"/>
            <a:ext cx="7834681" cy="5632889"/>
          </a:xfrm>
          <a:prstGeom prst="rect">
            <a:avLst/>
          </a:prstGeom>
        </p:spPr>
      </p:pic>
    </p:spTree>
    <p:extLst>
      <p:ext uri="{BB962C8B-B14F-4D97-AF65-F5344CB8AC3E}">
        <p14:creationId xmlns:p14="http://schemas.microsoft.com/office/powerpoint/2010/main" val="29692805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66221" y="598391"/>
            <a:ext cx="6443831" cy="5555475"/>
          </a:xfrm>
          <a:prstGeom prst="rect">
            <a:avLst/>
          </a:prstGeom>
        </p:spPr>
      </p:pic>
      <p:sp>
        <p:nvSpPr>
          <p:cNvPr id="3" name="Rectangle 2"/>
          <p:cNvSpPr/>
          <p:nvPr/>
        </p:nvSpPr>
        <p:spPr>
          <a:xfrm>
            <a:off x="1441525" y="6153866"/>
            <a:ext cx="7702475" cy="369332"/>
          </a:xfrm>
          <a:prstGeom prst="rect">
            <a:avLst/>
          </a:prstGeom>
        </p:spPr>
        <p:txBody>
          <a:bodyPr wrap="square">
            <a:spAutoFit/>
          </a:bodyPr>
          <a:lstStyle/>
          <a:p>
            <a:r>
              <a:rPr lang="en-US" dirty="0" smtClean="0">
                <a:solidFill>
                  <a:prstClr val="black"/>
                </a:solidFill>
              </a:rPr>
              <a:t>From: </a:t>
            </a:r>
            <a:r>
              <a:rPr lang="en-US" i="1" dirty="0" smtClean="0">
                <a:solidFill>
                  <a:prstClr val="black"/>
                </a:solidFill>
              </a:rPr>
              <a:t>American </a:t>
            </a:r>
            <a:r>
              <a:rPr lang="en-US" i="1" dirty="0">
                <a:solidFill>
                  <a:prstClr val="black"/>
                </a:solidFill>
              </a:rPr>
              <a:t>Climate </a:t>
            </a:r>
            <a:r>
              <a:rPr lang="en-US" i="1" dirty="0" smtClean="0">
                <a:solidFill>
                  <a:prstClr val="black"/>
                </a:solidFill>
              </a:rPr>
              <a:t>Prospectus Economic </a:t>
            </a:r>
            <a:r>
              <a:rPr lang="en-US" i="1" dirty="0">
                <a:solidFill>
                  <a:prstClr val="black"/>
                </a:solidFill>
              </a:rPr>
              <a:t>Risks in the United States</a:t>
            </a:r>
          </a:p>
        </p:txBody>
      </p:sp>
      <p:sp>
        <p:nvSpPr>
          <p:cNvPr id="4" name="TextBox 3"/>
          <p:cNvSpPr txBox="1"/>
          <p:nvPr/>
        </p:nvSpPr>
        <p:spPr>
          <a:xfrm>
            <a:off x="3297218" y="4292302"/>
            <a:ext cx="1290918" cy="523220"/>
          </a:xfrm>
          <a:prstGeom prst="rect">
            <a:avLst/>
          </a:prstGeom>
          <a:noFill/>
        </p:spPr>
        <p:txBody>
          <a:bodyPr wrap="square" rtlCol="0">
            <a:spAutoFit/>
          </a:bodyPr>
          <a:lstStyle/>
          <a:p>
            <a:pPr algn="ctr"/>
            <a:r>
              <a:rPr lang="en-US" sz="1400" dirty="0" smtClean="0">
                <a:solidFill>
                  <a:prstClr val="black"/>
                </a:solidFill>
              </a:rPr>
              <a:t>Sea level rise alone</a:t>
            </a:r>
            <a:endParaRPr lang="en-US" sz="1400" dirty="0">
              <a:solidFill>
                <a:prstClr val="black"/>
              </a:solidFill>
            </a:endParaRPr>
          </a:p>
        </p:txBody>
      </p:sp>
      <p:cxnSp>
        <p:nvCxnSpPr>
          <p:cNvPr id="6" name="Straight Arrow Connector 5"/>
          <p:cNvCxnSpPr>
            <a:stCxn id="4" idx="2"/>
          </p:cNvCxnSpPr>
          <p:nvPr/>
        </p:nvCxnSpPr>
        <p:spPr>
          <a:xfrm>
            <a:off x="3942677" y="4815522"/>
            <a:ext cx="242048" cy="3051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184725" y="3700631"/>
            <a:ext cx="1656677" cy="523220"/>
          </a:xfrm>
          <a:prstGeom prst="rect">
            <a:avLst/>
          </a:prstGeom>
          <a:noFill/>
        </p:spPr>
        <p:txBody>
          <a:bodyPr wrap="square" rtlCol="0">
            <a:spAutoFit/>
          </a:bodyPr>
          <a:lstStyle/>
          <a:p>
            <a:pPr algn="ctr"/>
            <a:r>
              <a:rPr lang="en-US" sz="1400" dirty="0" smtClean="0">
                <a:solidFill>
                  <a:prstClr val="black"/>
                </a:solidFill>
              </a:rPr>
              <a:t>Sea level rise + changing storms</a:t>
            </a:r>
            <a:endParaRPr lang="en-US" sz="1400" dirty="0">
              <a:solidFill>
                <a:prstClr val="black"/>
              </a:solidFill>
            </a:endParaRPr>
          </a:p>
        </p:txBody>
      </p:sp>
      <p:cxnSp>
        <p:nvCxnSpPr>
          <p:cNvPr id="9" name="Straight Arrow Connector 8"/>
          <p:cNvCxnSpPr>
            <a:stCxn id="7" idx="2"/>
          </p:cNvCxnSpPr>
          <p:nvPr/>
        </p:nvCxnSpPr>
        <p:spPr>
          <a:xfrm flipH="1">
            <a:off x="5013063" y="4223851"/>
            <a:ext cx="1" cy="444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275856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363"/>
          </a:xfrm>
        </p:spPr>
        <p:txBody>
          <a:bodyPr rtlCol="0">
            <a:normAutofit/>
          </a:bodyPr>
          <a:lstStyle/>
          <a:p>
            <a:pPr fontAlgn="auto">
              <a:spcAft>
                <a:spcPts val="0"/>
              </a:spcAft>
              <a:defRPr/>
            </a:pPr>
            <a:r>
              <a:rPr lang="en-US"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Summary</a:t>
            </a:r>
            <a:endParaRPr lang="en-US"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61443" name="Content Placeholder 2"/>
          <p:cNvSpPr>
            <a:spLocks noGrp="1"/>
          </p:cNvSpPr>
          <p:nvPr>
            <p:ph idx="1"/>
          </p:nvPr>
        </p:nvSpPr>
        <p:spPr>
          <a:xfrm>
            <a:off x="457200" y="1231751"/>
            <a:ext cx="8229600" cy="5626249"/>
          </a:xfrm>
        </p:spPr>
        <p:txBody>
          <a:bodyPr/>
          <a:lstStyle/>
          <a:p>
            <a:pPr>
              <a:buSzPct val="70000"/>
              <a:buBlip>
                <a:blip r:embed="rId3"/>
              </a:buBlip>
            </a:pPr>
            <a:r>
              <a:rPr lang="en-US" sz="2800" b="1" dirty="0" smtClean="0">
                <a:solidFill>
                  <a:srgbClr val="0033CC"/>
                </a:solidFill>
                <a:latin typeface="Arial" pitchFamily="34" charset="0"/>
                <a:cs typeface="Arial" pitchFamily="34" charset="0"/>
              </a:rPr>
              <a:t>Hurricanes take 10,000 lives and cost $700 billion annually</a:t>
            </a:r>
          </a:p>
          <a:p>
            <a:pPr>
              <a:buSzPct val="70000"/>
              <a:buBlip>
                <a:blip r:embed="rId3"/>
              </a:buBlip>
            </a:pPr>
            <a:endParaRPr lang="en-US" sz="2800" b="1" dirty="0" smtClean="0">
              <a:solidFill>
                <a:srgbClr val="0033CC"/>
              </a:solidFill>
              <a:latin typeface="Arial" pitchFamily="34" charset="0"/>
              <a:cs typeface="Arial" pitchFamily="34" charset="0"/>
            </a:endParaRPr>
          </a:p>
          <a:p>
            <a:pPr>
              <a:buSzPct val="70000"/>
              <a:buBlip>
                <a:blip r:embed="rId3"/>
              </a:buBlip>
            </a:pPr>
            <a:r>
              <a:rPr lang="en-US" sz="2800" b="1" dirty="0" smtClean="0">
                <a:solidFill>
                  <a:srgbClr val="0033CC"/>
                </a:solidFill>
                <a:latin typeface="Arial" pitchFamily="34" charset="0"/>
                <a:cs typeface="Arial" pitchFamily="34" charset="0"/>
              </a:rPr>
              <a:t>Response to actual and perceived hurricane threats highly dependent on local and national culture</a:t>
            </a:r>
          </a:p>
          <a:p>
            <a:pPr>
              <a:buSzPct val="70000"/>
              <a:buBlip>
                <a:blip r:embed="rId3"/>
              </a:buBlip>
            </a:pPr>
            <a:endParaRPr lang="en-US" sz="2800" b="1" dirty="0" smtClean="0">
              <a:solidFill>
                <a:srgbClr val="0033CC"/>
              </a:solidFill>
              <a:latin typeface="Arial" pitchFamily="34" charset="0"/>
              <a:cs typeface="Arial" pitchFamily="34" charset="0"/>
            </a:endParaRPr>
          </a:p>
          <a:p>
            <a:pPr>
              <a:buSzPct val="70000"/>
              <a:buBlip>
                <a:blip r:embed="rId3"/>
              </a:buBlip>
            </a:pPr>
            <a:r>
              <a:rPr lang="en-US" sz="2800" b="1" dirty="0" smtClean="0">
                <a:solidFill>
                  <a:srgbClr val="0033CC"/>
                </a:solidFill>
                <a:latin typeface="Arial" pitchFamily="34" charset="0"/>
                <a:cs typeface="Arial" pitchFamily="34" charset="0"/>
              </a:rPr>
              <a:t>Greatly increasing coastal population coupled with rising sea levels and, possibly, increases in frequency of intense storms portend ever increasing damage and mortality from hurricanes</a:t>
            </a:r>
          </a:p>
        </p:txBody>
      </p:sp>
    </p:spTree>
    <p:extLst>
      <p:ext uri="{BB962C8B-B14F-4D97-AF65-F5344CB8AC3E}">
        <p14:creationId xmlns:p14="http://schemas.microsoft.com/office/powerpoint/2010/main" val="206253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Effect transition="in" filter="blinds(horizontal)">
                                      <p:cBhvr>
                                        <p:cTn id="7" dur="500"/>
                                        <p:tgtEl>
                                          <p:spTgt spid="614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1443">
                                            <p:txEl>
                                              <p:pRg st="2" end="2"/>
                                            </p:txEl>
                                          </p:spTgt>
                                        </p:tgtEl>
                                        <p:attrNameLst>
                                          <p:attrName>style.visibility</p:attrName>
                                        </p:attrNameLst>
                                      </p:cBhvr>
                                      <p:to>
                                        <p:strVal val="visible"/>
                                      </p:to>
                                    </p:set>
                                    <p:animEffect transition="in" filter="blinds(horizontal)">
                                      <p:cBhvr>
                                        <p:cTn id="12" dur="500"/>
                                        <p:tgtEl>
                                          <p:spTgt spid="6144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1443">
                                            <p:txEl>
                                              <p:pRg st="4" end="4"/>
                                            </p:txEl>
                                          </p:spTgt>
                                        </p:tgtEl>
                                        <p:attrNameLst>
                                          <p:attrName>style.visibility</p:attrName>
                                        </p:attrNameLst>
                                      </p:cBhvr>
                                      <p:to>
                                        <p:strVal val="visible"/>
                                      </p:to>
                                    </p:set>
                                    <p:animEffect transition="in" filter="blinds(horizontal)">
                                      <p:cBhvr>
                                        <p:cTn id="17" dur="500"/>
                                        <p:tgtEl>
                                          <p:spTgt spid="614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363"/>
          </a:xfrm>
        </p:spPr>
        <p:txBody>
          <a:bodyPr rtlCol="0">
            <a:normAutofit/>
          </a:bodyPr>
          <a:lstStyle/>
          <a:p>
            <a:pPr fontAlgn="auto">
              <a:spcAft>
                <a:spcPts val="0"/>
              </a:spcAft>
              <a:defRPr/>
            </a:pPr>
            <a:r>
              <a:rPr lang="en-US"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Summary</a:t>
            </a:r>
            <a:endParaRPr lang="en-US"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61443" name="Content Placeholder 2"/>
          <p:cNvSpPr>
            <a:spLocks noGrp="1"/>
          </p:cNvSpPr>
          <p:nvPr>
            <p:ph idx="1"/>
          </p:nvPr>
        </p:nvSpPr>
        <p:spPr>
          <a:xfrm>
            <a:off x="457200" y="1231751"/>
            <a:ext cx="8229600" cy="5626249"/>
          </a:xfrm>
        </p:spPr>
        <p:txBody>
          <a:bodyPr/>
          <a:lstStyle/>
          <a:p>
            <a:pPr>
              <a:buSzPct val="70000"/>
              <a:buBlip>
                <a:blip r:embed="rId3"/>
              </a:buBlip>
            </a:pPr>
            <a:r>
              <a:rPr lang="en-US" sz="2800" b="1" dirty="0" smtClean="0">
                <a:solidFill>
                  <a:srgbClr val="0033CC"/>
                </a:solidFill>
                <a:latin typeface="Arial" pitchFamily="34" charset="0"/>
                <a:cs typeface="Arial" pitchFamily="34" charset="0"/>
              </a:rPr>
              <a:t>These trends make it urgent to revisit and reform hurricane-related policies</a:t>
            </a:r>
          </a:p>
          <a:p>
            <a:pPr>
              <a:buSzPct val="70000"/>
              <a:buBlip>
                <a:blip r:embed="rId3"/>
              </a:buBlip>
            </a:pPr>
            <a:endParaRPr lang="en-US" sz="2800" b="1" dirty="0" smtClean="0">
              <a:solidFill>
                <a:srgbClr val="0033CC"/>
              </a:solidFill>
              <a:latin typeface="Arial" pitchFamily="34" charset="0"/>
              <a:cs typeface="Arial" pitchFamily="34" charset="0"/>
            </a:endParaRPr>
          </a:p>
          <a:p>
            <a:pPr>
              <a:buSzPct val="70000"/>
              <a:buBlip>
                <a:blip r:embed="rId3"/>
              </a:buBlip>
            </a:pPr>
            <a:r>
              <a:rPr lang="en-US" sz="2800" b="1" dirty="0" smtClean="0">
                <a:solidFill>
                  <a:srgbClr val="0033CC"/>
                </a:solidFill>
                <a:latin typeface="Arial" pitchFamily="34" charset="0"/>
                <a:cs typeface="Arial" pitchFamily="34" charset="0"/>
              </a:rPr>
              <a:t>Adaptation pathways depend on location, long-term vs short-term viewpoints, and  assumed discount rates</a:t>
            </a:r>
          </a:p>
          <a:p>
            <a:pPr marL="0" indent="0">
              <a:buSzPct val="70000"/>
              <a:buNone/>
            </a:pPr>
            <a:endParaRPr lang="en-US" sz="2800" b="1" dirty="0" smtClean="0">
              <a:solidFill>
                <a:srgbClr val="0033CC"/>
              </a:solidFill>
              <a:latin typeface="Arial" pitchFamily="34" charset="0"/>
              <a:cs typeface="Arial" pitchFamily="34" charset="0"/>
            </a:endParaRPr>
          </a:p>
          <a:p>
            <a:pPr>
              <a:buSzPct val="70000"/>
              <a:buBlip>
                <a:blip r:embed="rId3"/>
              </a:buBlip>
            </a:pPr>
            <a:r>
              <a:rPr lang="en-US" sz="2800" b="1" dirty="0" smtClean="0">
                <a:solidFill>
                  <a:srgbClr val="0033CC"/>
                </a:solidFill>
                <a:latin typeface="Arial" pitchFamily="34" charset="0"/>
                <a:cs typeface="Arial" pitchFamily="34" charset="0"/>
              </a:rPr>
              <a:t>Hurricanes are just one among many climate hazards we must mitigate or adapt to</a:t>
            </a:r>
          </a:p>
        </p:txBody>
      </p:sp>
    </p:spTree>
    <p:extLst>
      <p:ext uri="{BB962C8B-B14F-4D97-AF65-F5344CB8AC3E}">
        <p14:creationId xmlns:p14="http://schemas.microsoft.com/office/powerpoint/2010/main" val="203158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1443">
                                            <p:txEl>
                                              <p:pRg st="2" end="2"/>
                                            </p:txEl>
                                          </p:spTgt>
                                        </p:tgtEl>
                                        <p:attrNameLst>
                                          <p:attrName>style.visibility</p:attrName>
                                        </p:attrNameLst>
                                      </p:cBhvr>
                                      <p:to>
                                        <p:strVal val="visible"/>
                                      </p:to>
                                    </p:set>
                                    <p:animEffect transition="in" filter="blinds(horizontal)">
                                      <p:cBhvr>
                                        <p:cTn id="7" dur="500"/>
                                        <p:tgtEl>
                                          <p:spTgt spid="6144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1443">
                                            <p:txEl>
                                              <p:pRg st="4" end="4"/>
                                            </p:txEl>
                                          </p:spTgt>
                                        </p:tgtEl>
                                        <p:attrNameLst>
                                          <p:attrName>style.visibility</p:attrName>
                                        </p:attrNameLst>
                                      </p:cBhvr>
                                      <p:to>
                                        <p:strVal val="visible"/>
                                      </p:to>
                                    </p:set>
                                    <p:animEffect transition="in" filter="blinds(horizontal)">
                                      <p:cBhvr>
                                        <p:cTn id="12" dur="500"/>
                                        <p:tgtEl>
                                          <p:spTgt spid="614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4243"/>
          <p:cNvPicPr>
            <a:picLocks noChangeAspect="1" noChangeArrowheads="1"/>
          </p:cNvPicPr>
          <p:nvPr/>
        </p:nvPicPr>
        <p:blipFill>
          <a:blip r:embed="rId2" cstate="print"/>
          <a:srcRect/>
          <a:stretch>
            <a:fillRect/>
          </a:stretch>
        </p:blipFill>
        <p:spPr bwMode="auto">
          <a:xfrm>
            <a:off x="609600" y="228600"/>
            <a:ext cx="7772400" cy="6178550"/>
          </a:xfrm>
          <a:prstGeom prst="rect">
            <a:avLst/>
          </a:prstGeom>
          <a:noFill/>
          <a:ln w="9525">
            <a:noFill/>
            <a:miter lim="800000"/>
            <a:headEnd/>
            <a:tailEnd/>
          </a:ln>
        </p:spPr>
      </p:pic>
    </p:spTree>
    <p:extLst>
      <p:ext uri="{BB962C8B-B14F-4D97-AF65-F5344CB8AC3E}">
        <p14:creationId xmlns:p14="http://schemas.microsoft.com/office/powerpoint/2010/main" val="12444759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fig2"/>
          <p:cNvPicPr>
            <a:picLocks noGrp="1" noChangeAspect="1" noChangeArrowheads="1"/>
          </p:cNvPicPr>
          <p:nvPr>
            <p:ph idx="4294967295"/>
          </p:nvPr>
        </p:nvPicPr>
        <p:blipFill>
          <a:blip r:embed="rId3" cstate="print"/>
          <a:srcRect/>
          <a:stretch>
            <a:fillRect/>
          </a:stretch>
        </p:blipFill>
        <p:spPr>
          <a:xfrm>
            <a:off x="0" y="0"/>
            <a:ext cx="9144000" cy="6858000"/>
          </a:xfrm>
          <a:noFill/>
        </p:spPr>
      </p:pic>
    </p:spTree>
    <p:extLst>
      <p:ext uri="{BB962C8B-B14F-4D97-AF65-F5344CB8AC3E}">
        <p14:creationId xmlns:p14="http://schemas.microsoft.com/office/powerpoint/2010/main" val="10500387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a:xfrm>
            <a:off x="457200" y="0"/>
            <a:ext cx="8153400" cy="2743200"/>
          </a:xfrm>
        </p:spPr>
        <p:txBody>
          <a:bodyPr rtlCol="0">
            <a:normAutofit/>
          </a:bodyPr>
          <a:lstStyle/>
          <a:p>
            <a:pPr eaLnBrk="1" fontAlgn="auto" hangingPunct="1">
              <a:spcAft>
                <a:spcPts val="0"/>
              </a:spcAft>
              <a:defRPr/>
            </a:pPr>
            <a:r>
              <a:rPr lang="en-US" sz="2800" dirty="0" smtClean="0">
                <a:solidFill>
                  <a:srgbClr val="0033CC"/>
                </a:solidFill>
                <a:effectLst>
                  <a:outerShdw blurRad="38100" dist="38100" dir="2700000" algn="tl">
                    <a:srgbClr val="C0C0C0"/>
                  </a:outerShdw>
                </a:effectLst>
                <a:latin typeface="Arial" pitchFamily="34" charset="0"/>
                <a:cs typeface="Arial" pitchFamily="34" charset="0"/>
              </a:rPr>
              <a:t>The word </a:t>
            </a:r>
            <a:r>
              <a:rPr lang="en-US" sz="2800" i="1" dirty="0" smtClean="0">
                <a:solidFill>
                  <a:srgbClr val="0033CC"/>
                </a:solidFill>
                <a:effectLst>
                  <a:outerShdw blurRad="38100" dist="38100" dir="2700000" algn="tl">
                    <a:srgbClr val="C0C0C0"/>
                  </a:outerShdw>
                </a:effectLst>
                <a:latin typeface="Arial" pitchFamily="34" charset="0"/>
                <a:cs typeface="Arial" pitchFamily="34" charset="0"/>
              </a:rPr>
              <a:t>Hurricane</a:t>
            </a:r>
            <a:r>
              <a:rPr lang="en-US" sz="2800" dirty="0" smtClean="0">
                <a:solidFill>
                  <a:srgbClr val="0033CC"/>
                </a:solidFill>
                <a:effectLst>
                  <a:outerShdw blurRad="38100" dist="38100" dir="2700000" algn="tl">
                    <a:srgbClr val="C0C0C0"/>
                  </a:outerShdw>
                </a:effectLst>
                <a:latin typeface="Arial" pitchFamily="34" charset="0"/>
                <a:cs typeface="Arial" pitchFamily="34" charset="0"/>
              </a:rPr>
              <a:t> is derived from the Mayan word </a:t>
            </a:r>
            <a:r>
              <a:rPr lang="en-US" sz="2800" i="1" dirty="0" err="1" smtClean="0">
                <a:solidFill>
                  <a:srgbClr val="0033CC"/>
                </a:solidFill>
                <a:effectLst>
                  <a:outerShdw blurRad="38100" dist="38100" dir="2700000" algn="tl">
                    <a:srgbClr val="C0C0C0"/>
                  </a:outerShdw>
                </a:effectLst>
                <a:latin typeface="Arial" pitchFamily="34" charset="0"/>
                <a:cs typeface="Arial" pitchFamily="34" charset="0"/>
              </a:rPr>
              <a:t>Huracan</a:t>
            </a:r>
            <a:r>
              <a:rPr lang="en-US" sz="2800" dirty="0" smtClean="0">
                <a:solidFill>
                  <a:srgbClr val="0033CC"/>
                </a:solidFill>
                <a:effectLst>
                  <a:outerShdw blurRad="38100" dist="38100" dir="2700000" algn="tl">
                    <a:srgbClr val="C0C0C0"/>
                  </a:outerShdw>
                </a:effectLst>
                <a:latin typeface="Arial" pitchFamily="34" charset="0"/>
                <a:cs typeface="Arial" pitchFamily="34" charset="0"/>
              </a:rPr>
              <a:t> and the </a:t>
            </a:r>
            <a:r>
              <a:rPr lang="en-US" sz="2800" dirty="0" err="1" smtClean="0">
                <a:solidFill>
                  <a:srgbClr val="0033CC"/>
                </a:solidFill>
                <a:effectLst>
                  <a:outerShdw blurRad="38100" dist="38100" dir="2700000" algn="tl">
                    <a:srgbClr val="C0C0C0"/>
                  </a:outerShdw>
                </a:effectLst>
                <a:latin typeface="Arial" pitchFamily="34" charset="0"/>
                <a:cs typeface="Arial" pitchFamily="34" charset="0"/>
              </a:rPr>
              <a:t>Taino</a:t>
            </a:r>
            <a:r>
              <a:rPr lang="en-US" sz="2800" dirty="0" smtClean="0">
                <a:solidFill>
                  <a:srgbClr val="0033CC"/>
                </a:solidFill>
                <a:effectLst>
                  <a:outerShdw blurRad="38100" dist="38100" dir="2700000" algn="tl">
                    <a:srgbClr val="C0C0C0"/>
                  </a:outerShdw>
                </a:effectLst>
                <a:latin typeface="Arial" pitchFamily="34" charset="0"/>
                <a:cs typeface="Arial" pitchFamily="34" charset="0"/>
              </a:rPr>
              <a:t> and </a:t>
            </a:r>
            <a:r>
              <a:rPr lang="en-US" sz="2800" dirty="0" err="1" smtClean="0">
                <a:solidFill>
                  <a:srgbClr val="0033CC"/>
                </a:solidFill>
                <a:effectLst>
                  <a:outerShdw blurRad="38100" dist="38100" dir="2700000" algn="tl">
                    <a:srgbClr val="C0C0C0"/>
                  </a:outerShdw>
                </a:effectLst>
                <a:latin typeface="Arial" pitchFamily="34" charset="0"/>
                <a:cs typeface="Arial" pitchFamily="34" charset="0"/>
              </a:rPr>
              <a:t>Carib</a:t>
            </a:r>
            <a:r>
              <a:rPr lang="en-US" sz="2800" dirty="0" smtClean="0">
                <a:solidFill>
                  <a:srgbClr val="0033CC"/>
                </a:solidFill>
                <a:effectLst>
                  <a:outerShdw blurRad="38100" dist="38100" dir="2700000" algn="tl">
                    <a:srgbClr val="C0C0C0"/>
                  </a:outerShdw>
                </a:effectLst>
                <a:latin typeface="Arial" pitchFamily="34" charset="0"/>
                <a:cs typeface="Arial" pitchFamily="34" charset="0"/>
              </a:rPr>
              <a:t> word </a:t>
            </a:r>
            <a:r>
              <a:rPr lang="en-US" sz="2800" i="1" dirty="0" err="1" smtClean="0">
                <a:solidFill>
                  <a:srgbClr val="0033CC"/>
                </a:solidFill>
                <a:effectLst>
                  <a:outerShdw blurRad="38100" dist="38100" dir="2700000" algn="tl">
                    <a:srgbClr val="C0C0C0"/>
                  </a:outerShdw>
                </a:effectLst>
                <a:latin typeface="Arial" pitchFamily="34" charset="0"/>
                <a:cs typeface="Arial" pitchFamily="34" charset="0"/>
              </a:rPr>
              <a:t>Hunraken</a:t>
            </a:r>
            <a:r>
              <a:rPr lang="en-US" sz="2800" dirty="0" smtClean="0">
                <a:solidFill>
                  <a:srgbClr val="0033CC"/>
                </a:solidFill>
                <a:effectLst>
                  <a:outerShdw blurRad="38100" dist="38100" dir="2700000" algn="tl">
                    <a:srgbClr val="C0C0C0"/>
                  </a:outerShdw>
                </a:effectLst>
                <a:latin typeface="Arial" pitchFamily="34" charset="0"/>
                <a:cs typeface="Arial" pitchFamily="34" charset="0"/>
              </a:rPr>
              <a:t>, a terrible God of Evil, and brought to the West by Spanish explorers</a:t>
            </a:r>
          </a:p>
        </p:txBody>
      </p:sp>
      <p:pic>
        <p:nvPicPr>
          <p:cNvPr id="11268" name="Picture 6" descr="hurakan"/>
          <p:cNvPicPr>
            <a:picLocks noChangeAspect="1" noChangeArrowheads="1"/>
          </p:cNvPicPr>
          <p:nvPr/>
        </p:nvPicPr>
        <p:blipFill>
          <a:blip r:embed="rId3" cstate="print"/>
          <a:srcRect/>
          <a:stretch>
            <a:fillRect/>
          </a:stretch>
        </p:blipFill>
        <p:spPr bwMode="auto">
          <a:xfrm>
            <a:off x="533400" y="2438400"/>
            <a:ext cx="5019675" cy="3359150"/>
          </a:xfrm>
          <a:prstGeom prst="rect">
            <a:avLst/>
          </a:prstGeom>
          <a:noFill/>
          <a:ln w="9525">
            <a:noFill/>
            <a:miter lim="800000"/>
            <a:headEnd/>
            <a:tailEnd/>
          </a:ln>
        </p:spPr>
      </p:pic>
      <p:pic>
        <p:nvPicPr>
          <p:cNvPr id="11269" name="Picture 7" descr="hur_symbol"/>
          <p:cNvPicPr>
            <a:picLocks noChangeAspect="1" noChangeArrowheads="1"/>
          </p:cNvPicPr>
          <p:nvPr/>
        </p:nvPicPr>
        <p:blipFill>
          <a:blip r:embed="rId4" cstate="print"/>
          <a:srcRect/>
          <a:stretch>
            <a:fillRect/>
          </a:stretch>
        </p:blipFill>
        <p:spPr bwMode="auto">
          <a:xfrm rot="2700000">
            <a:off x="5715000" y="2438400"/>
            <a:ext cx="2465388" cy="3246438"/>
          </a:xfrm>
          <a:prstGeom prst="rect">
            <a:avLst/>
          </a:prstGeom>
          <a:noFill/>
          <a:ln w="9525">
            <a:noFill/>
            <a:miter lim="800000"/>
            <a:headEnd/>
            <a:tailEnd/>
          </a:ln>
        </p:spPr>
      </p:pic>
    </p:spTree>
    <p:extLst>
      <p:ext uri="{BB962C8B-B14F-4D97-AF65-F5344CB8AC3E}">
        <p14:creationId xmlns:p14="http://schemas.microsoft.com/office/powerpoint/2010/main" val="168227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69343" y="0"/>
            <a:ext cx="8229600" cy="1143000"/>
          </a:xfrm>
        </p:spPr>
        <p:txBody>
          <a:bodyPr>
            <a:normAutofit/>
          </a:bodyPr>
          <a:lstStyle/>
          <a:p>
            <a:r>
              <a:rPr lang="en-US" sz="2800" dirty="0" smtClean="0"/>
              <a:t>God of Winds Temple, Tulum, Mexico</a:t>
            </a:r>
            <a:br>
              <a:rPr lang="en-US" sz="2800" dirty="0" smtClean="0"/>
            </a:br>
            <a:r>
              <a:rPr lang="en-US" sz="2800" dirty="0" smtClean="0"/>
              <a:t>13</a:t>
            </a:r>
            <a:r>
              <a:rPr lang="en-US" sz="2800" baseline="30000" dirty="0" smtClean="0"/>
              <a:t>th</a:t>
            </a:r>
            <a:r>
              <a:rPr lang="en-US" sz="2800" dirty="0" smtClean="0"/>
              <a:t> – 15</a:t>
            </a:r>
            <a:r>
              <a:rPr lang="en-US" sz="2800" baseline="30000" dirty="0" smtClean="0"/>
              <a:t>th</a:t>
            </a:r>
            <a:r>
              <a:rPr lang="en-US" sz="2800" dirty="0" smtClean="0"/>
              <a:t> Centuries</a:t>
            </a:r>
            <a:endParaRPr lang="en-US" sz="2800" dirty="0"/>
          </a:p>
        </p:txBody>
      </p:sp>
      <p:pic>
        <p:nvPicPr>
          <p:cNvPr id="16386" name="Picture 2" descr="https://upload.wikimedia.org/wikipedia/commons/thumb/c/cd/Tulum_-_02.jpg/800px-Tulum_-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7690" y="1181207"/>
            <a:ext cx="4088620" cy="5445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41477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9.xml><?xml version="1.0" encoding="utf-8"?>
<a:theme xmlns:a="http://schemas.openxmlformats.org/drawingml/2006/main" name="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Ariel2</Template>
  <TotalTime>4280</TotalTime>
  <Words>1718</Words>
  <Application>Microsoft Office PowerPoint</Application>
  <PresentationFormat>On-screen Show (4:3)</PresentationFormat>
  <Paragraphs>207</Paragraphs>
  <Slides>57</Slides>
  <Notes>16</Notes>
  <HiddenSlides>0</HiddenSlides>
  <MMClips>1</MMClips>
  <ScaleCrop>false</ScaleCrop>
  <HeadingPairs>
    <vt:vector size="6" baseType="variant">
      <vt:variant>
        <vt:lpstr>Fonts Used</vt:lpstr>
      </vt:variant>
      <vt:variant>
        <vt:i4>4</vt:i4>
      </vt:variant>
      <vt:variant>
        <vt:lpstr>Theme</vt:lpstr>
      </vt:variant>
      <vt:variant>
        <vt:i4>9</vt:i4>
      </vt:variant>
      <vt:variant>
        <vt:lpstr>Slide Titles</vt:lpstr>
      </vt:variant>
      <vt:variant>
        <vt:i4>57</vt:i4>
      </vt:variant>
    </vt:vector>
  </HeadingPairs>
  <TitlesOfParts>
    <vt:vector size="70" baseType="lpstr">
      <vt:lpstr>Arial</vt:lpstr>
      <vt:lpstr>Calibri</vt:lpstr>
      <vt:lpstr>Calibri Light</vt:lpstr>
      <vt:lpstr>Times New Roman</vt:lpstr>
      <vt:lpstr>1_Office Theme</vt:lpstr>
      <vt:lpstr>2_Office Theme</vt:lpstr>
      <vt:lpstr>9_Office Theme</vt:lpstr>
      <vt:lpstr>2_Ariel</vt:lpstr>
      <vt:lpstr>7_Office Theme</vt:lpstr>
      <vt:lpstr>3_Office Theme</vt:lpstr>
      <vt:lpstr>4_Office Theme</vt:lpstr>
      <vt:lpstr>6_Office Theme</vt:lpstr>
      <vt:lpstr>Ariel</vt:lpstr>
      <vt:lpstr>Hurricanes, Climate, and Culture: How We Cope with Natural Disasters</vt:lpstr>
      <vt:lpstr>PowerPoint Presentation</vt:lpstr>
      <vt:lpstr>Program</vt:lpstr>
      <vt:lpstr>The View from Space</vt:lpstr>
      <vt:lpstr>Igor, 2010</vt:lpstr>
      <vt:lpstr>PowerPoint Presentation</vt:lpstr>
      <vt:lpstr>PowerPoint Presentation</vt:lpstr>
      <vt:lpstr>The word Hurricane is derived from the Mayan word Huracan and the Taino and Carib word Hunraken, a terrible God of Evil, and brought to the West by Spanish explorers</vt:lpstr>
      <vt:lpstr>God of Winds Temple, Tulum, Mexico 13th – 15th Centuries</vt:lpstr>
      <vt:lpstr>PowerPoint Presentation</vt:lpstr>
      <vt:lpstr>Hurricane Impacts</vt:lpstr>
      <vt:lpstr>Hurricane Risks:</vt:lpstr>
      <vt:lpstr>PowerPoint Presentation</vt:lpstr>
      <vt:lpstr>The Global Hurricane Hazard</vt:lpstr>
      <vt:lpstr>PowerPoint Presentation</vt:lpstr>
      <vt:lpstr>Windstorms Account for Bulk of Insured Losses Worldwide</vt:lpstr>
      <vt:lpstr>PowerPoint Presentation</vt:lpstr>
      <vt:lpstr>PowerPoint Presentation</vt:lpstr>
      <vt:lpstr>PowerPoint Presentation</vt:lpstr>
      <vt:lpstr>How Does Society Cope with Hurricanes? Some Examples</vt:lpstr>
      <vt:lpstr>PowerPoint Presentation</vt:lpstr>
      <vt:lpstr>Bangladesh currently has &gt; 2,500 cyclone shelters with more under construction. World Bank, NGOs</vt:lpstr>
      <vt:lpstr>The U.S. Hurricane Problem</vt:lpstr>
      <vt:lpstr>Case 1: Hurricane Katrina August, 2005</vt:lpstr>
      <vt:lpstr>PowerPoint Presentation</vt:lpstr>
      <vt:lpstr>PowerPoint Presentation</vt:lpstr>
      <vt:lpstr>Relevant Facts</vt:lpstr>
      <vt:lpstr>Elements of the Disaster</vt:lpstr>
      <vt:lpstr>PowerPoint Presentation</vt:lpstr>
      <vt:lpstr>PowerPoint Presentation</vt:lpstr>
      <vt:lpstr>PowerPoint Presentation</vt:lpstr>
      <vt:lpstr>The Aftermath</vt:lpstr>
      <vt:lpstr>Lessons from Katrina</vt:lpstr>
      <vt:lpstr>Is New Orleans Sustainable?</vt:lpstr>
      <vt:lpstr>PowerPoint Presentation</vt:lpstr>
      <vt:lpstr>PowerPoint Presentation</vt:lpstr>
      <vt:lpstr>PowerPoint Presentation</vt:lpstr>
      <vt:lpstr>PowerPoint Presentation</vt:lpstr>
      <vt:lpstr>Case 2: Hurricane Sandy October, 2012</vt:lpstr>
      <vt:lpstr>PowerPoint Presentation</vt:lpstr>
      <vt:lpstr>PowerPoint Presentation</vt:lpstr>
      <vt:lpstr>PowerPoint Presentation</vt:lpstr>
      <vt:lpstr>Relevant Facts</vt:lpstr>
      <vt:lpstr>PowerPoint Presentation</vt:lpstr>
      <vt:lpstr>Elements of the Disaster</vt:lpstr>
      <vt:lpstr>PowerPoint Presentation</vt:lpstr>
      <vt:lpstr>PowerPoint Presentation</vt:lpstr>
      <vt:lpstr>Lessons from Hurricane Sandy</vt:lpstr>
      <vt:lpstr>PowerPoint Presentation</vt:lpstr>
      <vt:lpstr>Population and Climate Change: The Elephants in the Room</vt:lpstr>
      <vt:lpstr>PowerPoint Presentation</vt:lpstr>
      <vt:lpstr>Why the U.S. Will Have Many More Katrinas and Sandys</vt:lpstr>
      <vt:lpstr>PowerPoint Presentation</vt:lpstr>
      <vt:lpstr>Projections of U.S. Hurricane Landfall Power from 6 CMIP5 models</vt:lpstr>
      <vt:lpstr>PowerPoint Presentation</vt:lpstr>
      <vt:lpstr>Summary</vt:lpstr>
      <vt:lpstr>Summary</vt:lpstr>
    </vt:vector>
  </TitlesOfParts>
  <Company>Massachusetts Institute of Technology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Hurricanes and Hurricane Risk in a Changing Climate</dc:title>
  <dc:creator>Kerry Emanuel</dc:creator>
  <cp:lastModifiedBy>Kerry Emanuel</cp:lastModifiedBy>
  <cp:revision>101</cp:revision>
  <dcterms:created xsi:type="dcterms:W3CDTF">2014-03-11T21:13:36Z</dcterms:created>
  <dcterms:modified xsi:type="dcterms:W3CDTF">2017-04-11T21:58:11Z</dcterms:modified>
</cp:coreProperties>
</file>