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6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90" r:id="rId3"/>
    <p:sldMasterId id="2147483718" r:id="rId4"/>
    <p:sldMasterId id="2147483749" r:id="rId5"/>
    <p:sldMasterId id="2147483780" r:id="rId6"/>
    <p:sldMasterId id="2147483811" r:id="rId7"/>
  </p:sldMasterIdLst>
  <p:notesMasterIdLst>
    <p:notesMasterId r:id="rId20"/>
  </p:notesMasterIdLst>
  <p:sldIdLst>
    <p:sldId id="256" r:id="rId8"/>
    <p:sldId id="257" r:id="rId9"/>
    <p:sldId id="261" r:id="rId10"/>
    <p:sldId id="262" r:id="rId11"/>
    <p:sldId id="268" r:id="rId12"/>
    <p:sldId id="264" r:id="rId13"/>
    <p:sldId id="269" r:id="rId14"/>
    <p:sldId id="259" r:id="rId15"/>
    <p:sldId id="265" r:id="rId16"/>
    <p:sldId id="267" r:id="rId17"/>
    <p:sldId id="266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FCA25-5C37-444D-B7B4-97CCE5C488D8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44198-9F71-4FC7-BA2B-8DC3F33C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6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CFB4A-EDF9-41DF-BA39-346826627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9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E2243-09B2-7A44-8505-36BEAB183A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6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6583680" tIns="2743200" rIns="1828800" bIns="2743200"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83467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3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67" r="34056" b="14947"/>
          <a:stretch/>
        </p:blipFill>
        <p:spPr>
          <a:xfrm>
            <a:off x="15053" y="0"/>
            <a:ext cx="4252346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8683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439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868" r="32490" b="37277"/>
          <a:stretch/>
        </p:blipFill>
        <p:spPr>
          <a:xfrm>
            <a:off x="-1" y="1"/>
            <a:ext cx="4267399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-1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75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71" t="5192" r="39771" b="5192"/>
          <a:stretch/>
        </p:blipFill>
        <p:spPr>
          <a:xfrm>
            <a:off x="0" y="0"/>
            <a:ext cx="4267398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37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3610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8803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95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4233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06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765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411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09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07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210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D1431C-5003-2542-A057-5C41C179B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5615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3318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7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6B7247-0F25-9A48-88DE-E0B734A6C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731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6F16D7-864B-7D4F-9DF9-A6B99F4951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46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0863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438042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8724811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5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10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6"/>
            <a:ext cx="8002588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5" y="1484313"/>
            <a:ext cx="3917950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6" y="1484313"/>
            <a:ext cx="3919537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 sz="1350">
              <a:solidFill>
                <a:srgbClr val="41414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14983B6-8FCA-054C-AB22-E96408F871B7}" type="slidenum">
              <a:rPr lang="en-US" altLang="en-US" sz="1350" smtClean="0">
                <a:solidFill>
                  <a:srgbClr val="414141"/>
                </a:solidFill>
              </a:rPr>
              <a:pPr defTabSz="685800">
                <a:defRPr/>
              </a:pPr>
              <a:t>‹#›</a:t>
            </a:fld>
            <a:endParaRPr lang="en-US" altLang="en-US" sz="135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3371"/>
      </p:ext>
    </p:extLst>
  </p:cSld>
  <p:clrMapOvr>
    <a:masterClrMapping/>
  </p:clrMapOvr>
  <p:transition spd="med">
    <p:blinds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476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5780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84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140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6583680" tIns="2743200" rIns="1828800" bIns="2743200"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540570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77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67" r="34056" b="14947"/>
          <a:stretch/>
        </p:blipFill>
        <p:spPr>
          <a:xfrm>
            <a:off x="15053" y="0"/>
            <a:ext cx="4252346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8683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3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868" r="32490" b="37277"/>
          <a:stretch/>
        </p:blipFill>
        <p:spPr>
          <a:xfrm>
            <a:off x="-1" y="1"/>
            <a:ext cx="4267399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-1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52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71" t="5192" r="39771" b="5192"/>
          <a:stretch/>
        </p:blipFill>
        <p:spPr>
          <a:xfrm>
            <a:off x="0" y="0"/>
            <a:ext cx="4267398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441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5477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3687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7863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0745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92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93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534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699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618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122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100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D1431C-5003-2542-A057-5C41C179B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7396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678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74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6B7247-0F25-9A48-88DE-E0B734A6C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962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9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40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606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8966878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0943016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3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5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6"/>
            <a:ext cx="8002588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5" y="1484313"/>
            <a:ext cx="3917950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6" y="1484313"/>
            <a:ext cx="3919537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 sz="1350">
              <a:solidFill>
                <a:srgbClr val="41414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14983B6-8FCA-054C-AB22-E96408F871B7}" type="slidenum">
              <a:rPr lang="en-US" altLang="en-US" sz="1350" smtClean="0">
                <a:solidFill>
                  <a:srgbClr val="414141"/>
                </a:solidFill>
              </a:rPr>
              <a:pPr defTabSz="685800">
                <a:defRPr/>
              </a:pPr>
              <a:t>‹#›</a:t>
            </a:fld>
            <a:endParaRPr lang="en-US" altLang="en-US" sz="135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7539"/>
      </p:ext>
    </p:extLst>
  </p:cSld>
  <p:clrMapOvr>
    <a:masterClrMapping/>
  </p:clrMapOvr>
  <p:transition spd="med">
    <p:blinds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65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657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424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35" t="8235" r="3530" b="3530"/>
          <a:stretch/>
        </p:blipFill>
        <p:spPr>
          <a:xfrm>
            <a:off x="17861" y="1"/>
            <a:ext cx="91082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284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6583680" tIns="2743200" rIns="1828800" bIns="2743200"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81242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0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67" r="34056" b="14947"/>
          <a:stretch/>
        </p:blipFill>
        <p:spPr>
          <a:xfrm>
            <a:off x="15053" y="0"/>
            <a:ext cx="4252346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8683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2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868" r="32490" b="37277"/>
          <a:stretch/>
        </p:blipFill>
        <p:spPr>
          <a:xfrm>
            <a:off x="-1" y="1"/>
            <a:ext cx="4267399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-1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13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71" t="5192" r="39771" b="5192"/>
          <a:stretch/>
        </p:blipFill>
        <p:spPr>
          <a:xfrm>
            <a:off x="0" y="0"/>
            <a:ext cx="4267398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25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5721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926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9400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632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25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3657600" tIns="0" rIns="3657600" bIns="1554480" anchor="ctr">
            <a:norm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this middle icon to add custom 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201073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592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394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439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369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5617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D1431C-5003-2542-A057-5C41C179B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2493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786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90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6B7247-0F25-9A48-88DE-E0B734A6C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6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439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9255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685537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30414987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9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8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6"/>
            <a:ext cx="8002588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5" y="1484313"/>
            <a:ext cx="3917950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6" y="1484313"/>
            <a:ext cx="3919537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 sz="1350">
              <a:solidFill>
                <a:srgbClr val="41414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14983B6-8FCA-054C-AB22-E96408F871B7}" type="slidenum">
              <a:rPr lang="en-US" altLang="en-US" sz="1350" smtClean="0">
                <a:solidFill>
                  <a:srgbClr val="414141"/>
                </a:solidFill>
              </a:rPr>
              <a:pPr defTabSz="685800">
                <a:defRPr/>
              </a:pPr>
              <a:t>‹#›</a:t>
            </a:fld>
            <a:endParaRPr lang="en-US" altLang="en-US" sz="135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41793"/>
      </p:ext>
    </p:extLst>
  </p:cSld>
  <p:clrMapOvr>
    <a:masterClrMapping/>
  </p:clrMapOvr>
  <p:transition spd="med">
    <p:blinds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5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05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554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233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009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180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02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32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91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55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37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31F03-371E-EA4C-9381-B6F41DDC1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7868" y="3942080"/>
            <a:ext cx="1210156" cy="292242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3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6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07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74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4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8DE8AA-41A5-1C44-A309-FB71FE4AE3BB}"/>
              </a:ext>
            </a:extLst>
          </p:cNvPr>
          <p:cNvSpPr/>
          <p:nvPr userDrawn="1"/>
        </p:nvSpPr>
        <p:spPr>
          <a:xfrm>
            <a:off x="-26668" y="-1"/>
            <a:ext cx="9197336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75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442735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953070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35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063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2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8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35" t="8235" r="3530" b="3530"/>
          <a:stretch/>
        </p:blipFill>
        <p:spPr>
          <a:xfrm>
            <a:off x="17861" y="1"/>
            <a:ext cx="91082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2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3657600" tIns="0" rIns="3657600" bIns="1554480" anchor="ctr">
            <a:normAutofit/>
          </a:bodyPr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this middle icon to add custom 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3995819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913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90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305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308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12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255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7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10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03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68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80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31F03-371E-EA4C-9381-B6F41DDC1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7868" y="3942080"/>
            <a:ext cx="1210156" cy="292242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022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190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58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7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9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8DE8AA-41A5-1C44-A309-FB71FE4AE3BB}"/>
              </a:ext>
            </a:extLst>
          </p:cNvPr>
          <p:cNvSpPr/>
          <p:nvPr userDrawn="1"/>
        </p:nvSpPr>
        <p:spPr>
          <a:xfrm>
            <a:off x="-26668" y="-1"/>
            <a:ext cx="9197336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49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388233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562424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8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9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00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617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44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4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420632A-9DBF-204F-8298-D7EF3F821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0"/>
            <a:ext cx="5041598" cy="6858000"/>
          </a:xfrm>
          <a:solidFill>
            <a:schemeClr val="tx2">
              <a:alpha val="70000"/>
            </a:schemeClr>
          </a:solidFill>
        </p:spPr>
        <p:txBody>
          <a:bodyPr lIns="448056" tIns="5038344" rIns="274320" bIns="64008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your subtitle which can be a short description or the presenter’s name and title, etc.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8E3EC3-12ED-EE40-AB62-A85CBDC43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21" name="SmartArt Placeholder 4">
            <a:extLst>
              <a:ext uri="{FF2B5EF4-FFF2-40B4-BE49-F238E27FC236}">
                <a16:creationId xmlns:a16="http://schemas.microsoft.com/office/drawing/2014/main" id="{26C2FC46-6445-EF40-83DA-98EA6DA352B6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580723" y="4835174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88E25F-36D5-2B4B-8182-1EFE14BC7A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6262" y="770354"/>
            <a:ext cx="2525078" cy="458590"/>
          </a:xfrm>
          <a:blipFill>
            <a:blip r:embed="rId2"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00" i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9F58919-B48A-EA4C-A58C-F744719071B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32860" y="0"/>
            <a:ext cx="3411140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0" bIns="73152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Do not click this icon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DF09B-F75B-AC46-B775-ACE6524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  <a:alpha val="0"/>
            </a:schemeClr>
          </a:solidFill>
        </p:spPr>
        <p:txBody>
          <a:bodyPr lIns="6583680" tIns="2743200" rIns="1828800" bIns="2743200"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 i="0">
                <a:solidFill>
                  <a:schemeClr val="accent6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334043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24" r="10633"/>
          <a:stretch/>
        </p:blipFill>
        <p:spPr>
          <a:xfrm>
            <a:off x="0" y="0"/>
            <a:ext cx="425234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8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67" r="34056" b="14947"/>
          <a:stretch/>
        </p:blipFill>
        <p:spPr>
          <a:xfrm>
            <a:off x="15053" y="0"/>
            <a:ext cx="4252346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8683" y="0"/>
            <a:ext cx="4252346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8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868" r="32490" b="37277"/>
          <a:stretch/>
        </p:blipFill>
        <p:spPr>
          <a:xfrm>
            <a:off x="-1" y="1"/>
            <a:ext cx="4267399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-1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1547648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2841470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827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DC24-6659-B142-A749-105B7C5D2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71" t="5192" r="39771" b="5192"/>
          <a:stretch/>
        </p:blipFill>
        <p:spPr>
          <a:xfrm>
            <a:off x="0" y="0"/>
            <a:ext cx="4267398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34836-49BD-F14A-A237-F7C99A36B14F}"/>
              </a:ext>
            </a:extLst>
          </p:cNvPr>
          <p:cNvSpPr/>
          <p:nvPr userDrawn="1"/>
        </p:nvSpPr>
        <p:spPr>
          <a:xfrm>
            <a:off x="0" y="0"/>
            <a:ext cx="4267398" cy="6858000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A813-33B8-914E-9D22-926A50C84447}"/>
              </a:ext>
            </a:extLst>
          </p:cNvPr>
          <p:cNvSpPr txBox="1"/>
          <p:nvPr userDrawn="1"/>
        </p:nvSpPr>
        <p:spPr>
          <a:xfrm>
            <a:off x="679844" y="4140377"/>
            <a:ext cx="24520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54E0E-E7F9-5E40-8915-8DAA20B1FB8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4103" y="5434199"/>
            <a:ext cx="564266" cy="1"/>
          </a:xfrm>
          <a:prstGeom prst="line">
            <a:avLst/>
          </a:prstGeom>
          <a:ln w="1143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41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0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B143D-CBD3-B945-B4E5-EBF92B26D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96247-BBA1-574D-9FCC-FE4EF19D7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85F3-B9FE-6445-AA5B-5B06A625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47625"/>
            <a:ext cx="0" cy="6927850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32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66CE9-F98D-9140-9A53-D52BC3D1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A063DF6-9680-734F-8B69-4E7E285F3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D67980-41C0-4543-ADEC-5B48461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08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2A06C1-2C48-A343-A2DB-A688D9B04B3A}"/>
              </a:ext>
            </a:extLst>
          </p:cNvPr>
          <p:cNvSpPr/>
          <p:nvPr userDrawn="1"/>
        </p:nvSpPr>
        <p:spPr>
          <a:xfrm>
            <a:off x="0" y="-25159"/>
            <a:ext cx="9144000" cy="68831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48066" y="-83034"/>
            <a:ext cx="3462397" cy="71502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1911690"/>
            <a:ext cx="7179198" cy="2852737"/>
          </a:xfr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2F80A-A747-F64F-82B2-E0F81669039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058833"/>
            <a:ext cx="564266" cy="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00692E-999F-8E40-B635-BFAE9C2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26063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8557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A9ADBD-2F09-C648-8BE6-2DB94CA51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7" y="0"/>
            <a:ext cx="8998735" cy="2834552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3329C-FBC7-954B-BD7F-891431EA2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43" b="4207"/>
          <a:stretch/>
        </p:blipFill>
        <p:spPr>
          <a:xfrm>
            <a:off x="7160861" y="2834553"/>
            <a:ext cx="1983137" cy="40546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27709"/>
            <a:ext cx="0" cy="6916882"/>
          </a:xfrm>
          <a:prstGeom prst="line">
            <a:avLst/>
          </a:prstGeom>
          <a:ln w="215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9EE30B-8ED9-7C43-8920-C7BC55DA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95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DD605-DA81-A843-B245-BEE3926DD8F1}"/>
              </a:ext>
            </a:extLst>
          </p:cNvPr>
          <p:cNvSpPr/>
          <p:nvPr userDrawn="1"/>
        </p:nvSpPr>
        <p:spPr>
          <a:xfrm>
            <a:off x="0" y="-83034"/>
            <a:ext cx="9197336" cy="6941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19E68F-DCD5-8445-BE4D-05D6685A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3" b="7123"/>
          <a:stretch/>
        </p:blipFill>
        <p:spPr>
          <a:xfrm>
            <a:off x="7108266" y="2834553"/>
            <a:ext cx="2089070" cy="4023448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4D4D0-86E5-E84E-9549-30615A85B0AE}"/>
              </a:ext>
            </a:extLst>
          </p:cNvPr>
          <p:cNvCxnSpPr>
            <a:cxnSpLocks/>
          </p:cNvCxnSpPr>
          <p:nvPr userDrawn="1"/>
        </p:nvCxnSpPr>
        <p:spPr>
          <a:xfrm>
            <a:off x="69449" y="-83034"/>
            <a:ext cx="0" cy="7027843"/>
          </a:xfrm>
          <a:prstGeom prst="line">
            <a:avLst/>
          </a:prstGeom>
          <a:ln w="215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834555"/>
            <a:ext cx="7179198" cy="2072726"/>
          </a:xfrm>
        </p:spPr>
        <p:txBody>
          <a:bodyPr lIns="0" tIns="0" rIns="0" bIns="0" anchor="b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section header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88467E-0FF6-D047-9095-CC9A2FD16D6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64265" y="5173220"/>
            <a:ext cx="564266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EEFFA08-08A8-F340-8D1D-23DE852293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026" y="-83035"/>
            <a:ext cx="9047307" cy="2917587"/>
          </a:xfrm>
          <a:solidFill>
            <a:schemeClr val="tx2">
              <a:lumMod val="20000"/>
              <a:lumOff val="80000"/>
              <a:alpha val="43000"/>
            </a:schemeClr>
          </a:solidFill>
        </p:spPr>
        <p:txBody>
          <a:bodyPr bIns="640080" anchor="ctr">
            <a:normAutofit/>
          </a:bodyPr>
          <a:lstStyle>
            <a:lvl1pPr marL="0" indent="0" algn="ctr">
              <a:buNone/>
              <a:defRPr sz="105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custom section image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4D1D9-6C04-044D-9954-9296C4D63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5450799"/>
            <a:ext cx="7946322" cy="1047562"/>
          </a:xfrm>
        </p:spPr>
        <p:txBody>
          <a:bodyPr lIns="0" rIns="0">
            <a:normAutofit/>
          </a:bodyPr>
          <a:lstStyle>
            <a:lvl1pPr marL="0" indent="0">
              <a:buNone/>
              <a:defRPr sz="21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5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AA9D7D-5062-0A4A-9B13-71BE73900521}"/>
              </a:ext>
            </a:extLst>
          </p:cNvPr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F1C1A9-3CD1-214F-8628-A08A79819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6" y="1866983"/>
            <a:ext cx="67225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FD28E1-FCB6-E144-AA6C-5C640AEEE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66" y="2204721"/>
            <a:ext cx="7179198" cy="3234439"/>
          </a:xfrm>
        </p:spPr>
        <p:txBody>
          <a:bodyPr lIns="0" tIns="0" rIns="0" bIns="0" anchor="t"/>
          <a:lstStyle>
            <a:lvl1pPr>
              <a:defRPr sz="4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question/call out statement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5D489-10C8-7B48-96DC-D1BD144B5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790950" y="3128"/>
            <a:ext cx="5353050" cy="394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D5F85-19DF-C446-91D1-4D28CE9CB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74CC9FE-CEEB-6D45-9C3F-24B1D9633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875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821816-47AE-A84B-AB8C-BE4E90D8B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F6A954-0087-E242-B5A1-D6072C4BF5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506913-6C75-ED48-A79A-FAF67A8D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6" y="723900"/>
            <a:ext cx="8061099" cy="91820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972DC-D74F-4040-83BD-FBAA4056B3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870AB-BDD3-064F-A032-4EAF05EAB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B6ACF9-6C6A-0C43-8D2A-5B28ACCA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10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9BA4D0-26A3-B24A-9E32-48A486812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1378-68EE-7645-B604-280A689A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216024"/>
          </a:xfrm>
        </p:spPr>
        <p:txBody>
          <a:bodyPr wrap="square"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3D0B84-84F8-DA41-AECB-2F22159789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4357" y="2154238"/>
            <a:ext cx="8008144" cy="39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E61F2-5BED-3043-99AE-50D642D96645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265" y="179032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DEE03B1-08FE-2F48-9213-CADD0F884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9E2D41E-83AB-F649-B3F6-FBD3CD4D5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54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2FA0-7170-1E43-8866-70A1731D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661F44B-ABFC-954A-8DFB-F2FB8D8BA2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DCD4C-0321-7F43-A2D7-21CD594FFEB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CA667-2489-A64B-B9E0-530076405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144E7-6B2C-6B40-9F7C-485D2571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3E01EA8-565A-CB4B-8A38-D3D341D09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7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One 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81CD442-FD8A-1046-B9F2-4C9E44B90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6D673-46DC-E34E-A246-DA22EE1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20C51E0-82BC-D84C-A71B-13A23FF4D4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244579" cy="6858000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featured photo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B5429-B8E5-FA4E-BC1A-06100E7C67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2DA4F6-1A9E-634D-B2AE-550342BD2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2F75327-1039-154C-B4C3-AAAD46C46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78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D1431C-5003-2542-A057-5C41C179B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6611BC9-5B52-6442-A36F-1605BFFD96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14FFD3D-4956-CF45-945A-E2F10DF16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E7D6BC0-F684-BF4F-9A97-D78407725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02CF82-EAFD-F94F-99B7-C0DCECFA72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AE0AAD5-2E2E-864D-A560-F73E05D80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35CCFB-8ABD-D54F-972C-9EB0034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33360D3-3C6F-4A4D-87EB-ED5E7ABA6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16C8EE-E071-374B-B096-337CB75F83E2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97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3 image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9048B-A719-2347-A627-FCCFCA0D9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793E562-F2A0-9F46-BF18-B1821741FC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44340" cy="3078861"/>
          </a:xfrm>
        </p:spPr>
        <p:txBody>
          <a:bodyPr bIns="64008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1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1FBF59D-5919-8F46-A2C0-7B45786D08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681" y="3148314"/>
            <a:ext cx="1935866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2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22CDF25-2B68-5E45-A1FC-48A4FF96B35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96633" y="3148314"/>
            <a:ext cx="2239702" cy="3708398"/>
          </a:xfrm>
        </p:spPr>
        <p:txBody>
          <a:bodyPr bIns="73152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replace image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49C57B-233E-AC48-A0C3-4B9827C0B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247B497-712D-5647-8297-7EDB7C094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91F16D8-1DE6-DD46-9AE5-332B19F4D3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54C5564-4063-1F4B-B688-251B64FF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FD143C-FC1A-B041-A07B-562906CCE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8769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7470A4-1BED-AE4E-899D-6347BD2FEF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D592E-86FA-7E44-BB61-FB8F3C53EA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696ACB-B230-5149-A431-AF963A781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D8DB0-E6C0-D647-B830-4E0E23840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76651A6-317A-1349-B012-87D0A9E8C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39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6B7247-0F25-9A48-88DE-E0B734A6C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3A0BF-EEF0-C249-BE2A-FFF3EA87414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1481" y="4322948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4DEDB51C-E506-5847-8B50-16C3279E0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7688" y="384313"/>
            <a:ext cx="3866891" cy="5724939"/>
          </a:xfrm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(image, chart, video, table, etc.)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ED8AB5-F4A8-2B4B-B587-743545161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481" y="2338749"/>
            <a:ext cx="3973127" cy="1801396"/>
          </a:xfrm>
        </p:spPr>
        <p:txBody>
          <a:bodyPr anchor="b">
            <a:normAutofit/>
          </a:bodyPr>
          <a:lstStyle>
            <a:lvl1pPr>
              <a:lnSpc>
                <a:spcPts val="375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main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928B8-AE86-6643-9AAA-0939C6F35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2F39A7F-C1DF-E64F-A269-43CB18264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447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317677C-B1FB-114F-8839-270E7F69AA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3DADBB-80A0-434E-9F11-0558457D0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FA9470-6E24-0B4E-88BF-0702EF9C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AC03BF-AD0B-EE49-A43B-AF7F63BC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06B979E-8D15-4E40-A56F-C4ECCEB6B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AC6BD-3D5F-6C48-A79B-F24CBEB39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D36EF9-1868-C144-B0F3-F630CB3A1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969" b="6061"/>
          <a:stretch/>
        </p:blipFill>
        <p:spPr>
          <a:xfrm>
            <a:off x="-14375" y="1"/>
            <a:ext cx="91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char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6808E-04ED-4543-A90C-E00810CD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ACE64-5727-6B46-BE4A-065C6308C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1925" y="3589021"/>
            <a:ext cx="1362075" cy="3314700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0D2EE63-8648-6A45-9BC7-D884162CD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8618" y="629286"/>
            <a:ext cx="3875961" cy="5504814"/>
          </a:xfrm>
          <a:noFill/>
        </p:spPr>
        <p:txBody>
          <a:bodyPr bIns="1280160" anchor="ctr">
            <a:normAutofit/>
          </a:bodyPr>
          <a:lstStyle>
            <a:lvl1pPr marL="0" indent="0" algn="ctr">
              <a:buNone/>
              <a:defRPr sz="1050" i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icon to add contents (chart, video, table, etc.)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B74DD2-5A54-FF43-AD0F-0112B7A3B6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BE80B0F-F454-7546-BC3F-64CF288ED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ADDA0D-DA67-2444-B19F-CC7C437DA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80" y="2384385"/>
            <a:ext cx="3921020" cy="374971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level 1 bullet</a:t>
            </a:r>
          </a:p>
          <a:p>
            <a:pPr lvl="1"/>
            <a:r>
              <a:rPr lang="en-US" dirty="0"/>
              <a:t>Click to add level 2 bullet</a:t>
            </a:r>
          </a:p>
          <a:p>
            <a:pPr lvl="2"/>
            <a:r>
              <a:rPr lang="en-US" dirty="0"/>
              <a:t>Click to add level 3 bullet</a:t>
            </a:r>
          </a:p>
          <a:p>
            <a:pPr lvl="3"/>
            <a:r>
              <a:rPr lang="en-US" dirty="0"/>
              <a:t>Click to add level 4 bullet</a:t>
            </a:r>
          </a:p>
          <a:p>
            <a:pPr lvl="4"/>
            <a:r>
              <a:rPr lang="en-US" dirty="0"/>
              <a:t>Click to add level 5 bullet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DD01EB-F2A6-2F47-AFC5-C2C17D1D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20" y="629286"/>
            <a:ext cx="3921020" cy="13436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06D565-0CCB-A54B-A645-1F1B50D4460D}"/>
              </a:ext>
            </a:extLst>
          </p:cNvPr>
          <p:cNvCxnSpPr>
            <a:cxnSpLocks/>
          </p:cNvCxnSpPr>
          <p:nvPr userDrawn="1"/>
        </p:nvCxnSpPr>
        <p:spPr>
          <a:xfrm flipH="1">
            <a:off x="4655820" y="2199960"/>
            <a:ext cx="6163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129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6417" y="1"/>
            <a:ext cx="5350406" cy="5463251"/>
          </a:xfrm>
          <a:solidFill>
            <a:schemeClr val="tx2">
              <a:alpha val="75000"/>
            </a:schemeClr>
          </a:solidFill>
        </p:spPr>
        <p:txBody>
          <a:bodyPr lIns="1280160" tIns="2468880" rIns="457200" bIns="274320">
            <a:normAutofit/>
          </a:bodyPr>
          <a:lstStyle>
            <a:lvl1pPr marL="172641" marR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0"/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350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156" y="792163"/>
            <a:ext cx="3871913" cy="10366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6823" y="0"/>
            <a:ext cx="87178" cy="6858000"/>
          </a:xfrm>
          <a:prstGeom prst="rect">
            <a:avLst/>
          </a:prstGeom>
        </p:spPr>
      </p:pic>
      <p:sp>
        <p:nvSpPr>
          <p:cNvPr id="10" name="SmartArt Placeholder 4">
            <a:extLst>
              <a:ext uri="{FF2B5EF4-FFF2-40B4-BE49-F238E27FC236}">
                <a16:creationId xmlns:a16="http://schemas.microsoft.com/office/drawing/2014/main" id="{37AD6EBF-A259-A744-B862-0B461014608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4679156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516272-9A79-B745-8CC9-9A65FF5B4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CCB74F4-4795-B04D-9D41-2A8C97D0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2E84D-1E11-6F49-81B9-4D0919CE8793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C83EC5-2E30-D844-B811-5FF16B6299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9057085" cy="6858000"/>
          </a:xfrm>
          <a:custGeom>
            <a:avLst/>
            <a:gdLst>
              <a:gd name="connsiteX0" fmla="*/ 0 w 12076113"/>
              <a:gd name="connsiteY0" fmla="*/ 0 h 6858000"/>
              <a:gd name="connsiteX1" fmla="*/ 8356600 w 12076113"/>
              <a:gd name="connsiteY1" fmla="*/ 0 h 6858000"/>
              <a:gd name="connsiteX2" fmla="*/ 9085263 w 12076113"/>
              <a:gd name="connsiteY2" fmla="*/ 0 h 6858000"/>
              <a:gd name="connsiteX3" fmla="*/ 12076113 w 12076113"/>
              <a:gd name="connsiteY3" fmla="*/ 0 h 6858000"/>
              <a:gd name="connsiteX4" fmla="*/ 12076113 w 12076113"/>
              <a:gd name="connsiteY4" fmla="*/ 6270625 h 6858000"/>
              <a:gd name="connsiteX5" fmla="*/ 9085263 w 12076113"/>
              <a:gd name="connsiteY5" fmla="*/ 6270625 h 6858000"/>
              <a:gd name="connsiteX6" fmla="*/ 9085263 w 12076113"/>
              <a:gd name="connsiteY6" fmla="*/ 6715125 h 6858000"/>
              <a:gd name="connsiteX7" fmla="*/ 12076113 w 12076113"/>
              <a:gd name="connsiteY7" fmla="*/ 6715125 h 6858000"/>
              <a:gd name="connsiteX8" fmla="*/ 12076113 w 12076113"/>
              <a:gd name="connsiteY8" fmla="*/ 6858000 h 6858000"/>
              <a:gd name="connsiteX9" fmla="*/ 9085263 w 12076113"/>
              <a:gd name="connsiteY9" fmla="*/ 6858000 h 6858000"/>
              <a:gd name="connsiteX10" fmla="*/ 5843588 w 12076113"/>
              <a:gd name="connsiteY10" fmla="*/ 6858000 h 6858000"/>
              <a:gd name="connsiteX11" fmla="*/ 0 w 1207611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76113" h="6858000">
                <a:moveTo>
                  <a:pt x="0" y="0"/>
                </a:moveTo>
                <a:lnTo>
                  <a:pt x="8356600" y="0"/>
                </a:lnTo>
                <a:lnTo>
                  <a:pt x="9085263" y="0"/>
                </a:lnTo>
                <a:lnTo>
                  <a:pt x="12076113" y="0"/>
                </a:lnTo>
                <a:lnTo>
                  <a:pt x="12076113" y="6270625"/>
                </a:lnTo>
                <a:lnTo>
                  <a:pt x="9085263" y="6270625"/>
                </a:lnTo>
                <a:lnTo>
                  <a:pt x="9085263" y="6715125"/>
                </a:lnTo>
                <a:lnTo>
                  <a:pt x="12076113" y="6715125"/>
                </a:lnTo>
                <a:lnTo>
                  <a:pt x="12076113" y="6858000"/>
                </a:lnTo>
                <a:lnTo>
                  <a:pt x="9085263" y="6858000"/>
                </a:lnTo>
                <a:lnTo>
                  <a:pt x="5843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123366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Changer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28D05-CCE5-6646-838C-46BC77735D5B}"/>
              </a:ext>
            </a:extLst>
          </p:cNvPr>
          <p:cNvSpPr/>
          <p:nvPr userDrawn="1"/>
        </p:nvSpPr>
        <p:spPr>
          <a:xfrm>
            <a:off x="560349" y="1304694"/>
            <a:ext cx="1020337" cy="63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1E2981-B417-6044-95CF-A638B354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06" y="1"/>
            <a:ext cx="5269200" cy="5463251"/>
          </a:xfrm>
          <a:solidFill>
            <a:schemeClr val="tx2">
              <a:alpha val="75000"/>
            </a:schemeClr>
          </a:solidFill>
        </p:spPr>
        <p:txBody>
          <a:bodyPr wrap="square" lIns="640080" tIns="2468880" rIns="640080" bIns="274320">
            <a:norm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bg2"/>
                </a:solidFill>
              </a:defRPr>
            </a:lvl1pPr>
            <a:lvl2pPr marL="172641" indent="-16430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75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bullet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172641" marR="0" lvl="0" indent="-172641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21B669A-29DC-2E41-A40C-BF41AA0CD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6961" y="791506"/>
            <a:ext cx="3686690" cy="969496"/>
          </a:xfrm>
          <a:solidFill>
            <a:schemeClr val="accent5"/>
          </a:solidFill>
          <a:ln>
            <a:noFill/>
          </a:ln>
        </p:spPr>
        <p:txBody>
          <a:bodyPr wrap="square" lIns="274320" tIns="274320" rIns="274320" bIns="274320" anchor="t" anchorCtr="0">
            <a:spAutoFit/>
          </a:bodyPr>
          <a:lstStyle>
            <a:lvl1pPr marL="0" indent="0">
              <a:buNone/>
              <a:defRPr sz="1350" i="1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 quote or a statement can be added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FE09A3-A12A-754C-8FB4-38CE08F27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349" y="713815"/>
            <a:ext cx="3871913" cy="111498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8F99A-ACE1-CD4D-A022-2460015E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1" y="0"/>
            <a:ext cx="87178" cy="6858000"/>
          </a:xfrm>
          <a:prstGeom prst="rect">
            <a:avLst/>
          </a:prstGeom>
        </p:spPr>
      </p:pic>
      <p:sp>
        <p:nvSpPr>
          <p:cNvPr id="9" name="SmartArt Placeholder 4">
            <a:extLst>
              <a:ext uri="{FF2B5EF4-FFF2-40B4-BE49-F238E27FC236}">
                <a16:creationId xmlns:a16="http://schemas.microsoft.com/office/drawing/2014/main" id="{241EA927-603B-4A40-B3F0-CDD30BF76264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607014" y="2019826"/>
            <a:ext cx="547037" cy="52386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60D445-9AC1-D04D-A4AB-92B713F59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3F1880C5-1D0B-284E-9319-2D0C51B6E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2C301-2BFD-D140-A6EA-C234A1FB550F}"/>
              </a:ext>
            </a:extLst>
          </p:cNvPr>
          <p:cNvSpPr/>
          <p:nvPr userDrawn="1"/>
        </p:nvSpPr>
        <p:spPr>
          <a:xfrm>
            <a:off x="6816817" y="6680851"/>
            <a:ext cx="2327183" cy="45719"/>
          </a:xfrm>
          <a:prstGeom prst="rect">
            <a:avLst/>
          </a:prstGeom>
          <a:solidFill>
            <a:srgbClr val="45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466D18A-103B-DB4A-8201-A1E45C2EF75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963" y="-1"/>
            <a:ext cx="9063038" cy="6858000"/>
          </a:xfrm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</p:spPr>
        <p:txBody>
          <a:bodyPr wrap="square" rIns="731520" anchor="ctr">
            <a:noAutofit/>
          </a:bodyPr>
          <a:lstStyle>
            <a:lvl1pPr marL="0" indent="0" algn="r">
              <a:buNone/>
              <a:defRPr sz="12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**INSTRUCTIONS:</a:t>
            </a:r>
            <a:br>
              <a:rPr lang="en-US" dirty="0"/>
            </a:br>
            <a:r>
              <a:rPr lang="en-US" dirty="0"/>
              <a:t>1. Click on icon to place </a:t>
            </a:r>
            <a:br>
              <a:rPr lang="en-US" dirty="0"/>
            </a:br>
            <a:r>
              <a:rPr lang="en-US" dirty="0"/>
              <a:t>background image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Right-click on image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3.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1760496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DF7E2-120D-844E-B9B9-6CEBC852A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52" r="18276" b="12775"/>
          <a:stretch/>
        </p:blipFill>
        <p:spPr>
          <a:xfrm>
            <a:off x="7876507" y="4035950"/>
            <a:ext cx="1267493" cy="282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25E9E-15C2-C14E-8D44-FB535BC53C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A83A2FE-16BF-4941-AF3B-146DAC740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5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C955D-0547-8A4C-B206-2C52052B9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9128E-88D0-654D-9982-0CE4E50BF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4364" y="4081670"/>
            <a:ext cx="1159636" cy="282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97C1F-8358-D84D-AC81-366C3DB5DC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16817" y="6270624"/>
            <a:ext cx="2327183" cy="4445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9AE7E9-BB0F-D941-9AEC-D88D2640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67208" y="6298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fld id="{056F16D7-864B-7D4F-9DF9-A6B99F4951C8}" type="slidenum">
              <a:rPr lang="en-US" smtClean="0">
                <a:solidFill>
                  <a:srgbClr val="FFFFFF"/>
                </a:solidFill>
              </a:rPr>
              <a:pPr defTabSz="68580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59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6"/>
            <a:ext cx="8002588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5" y="1484313"/>
            <a:ext cx="3917950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6" y="1484313"/>
            <a:ext cx="3919537" cy="458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 sz="1350">
              <a:solidFill>
                <a:srgbClr val="41414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14983B6-8FCA-054C-AB22-E96408F871B7}" type="slidenum">
              <a:rPr lang="en-US" altLang="en-US" sz="1350" smtClean="0">
                <a:solidFill>
                  <a:srgbClr val="414141"/>
                </a:solidFill>
              </a:rPr>
              <a:pPr defTabSz="685800">
                <a:defRPr/>
              </a:pPr>
              <a:t>‹#›</a:t>
            </a:fld>
            <a:endParaRPr lang="en-US" altLang="en-US" sz="135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36389"/>
      </p:ext>
    </p:extLst>
  </p:cSld>
  <p:clrMapOvr>
    <a:masterClrMapping/>
  </p:clrMapOvr>
  <p:transition spd="med">
    <p:blinds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764DE79-268F-4C1A-8933-263129D2AF90}" type="datetimeFigureOut">
              <a:rPr lang="en-US" sz="1350" smtClean="0">
                <a:solidFill>
                  <a:srgbClr val="414141"/>
                </a:solidFill>
              </a:rPr>
              <a:pPr defTabSz="685800"/>
              <a:t>2/23/2020</a:t>
            </a:fld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dirty="0">
              <a:solidFill>
                <a:srgbClr val="4141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0AFB29-4112-4AEA-8E9B-6DC9DA51F831}" type="slidenum">
              <a:rPr lang="en-US" sz="1350" smtClean="0">
                <a:solidFill>
                  <a:srgbClr val="414141"/>
                </a:solidFill>
              </a:rPr>
              <a:pPr defTabSz="685800"/>
              <a:t>‹#›</a:t>
            </a:fld>
            <a:endParaRPr lang="en-US" sz="1350">
              <a:solidFill>
                <a:srgbClr val="41414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5B74-3F02-B44A-9B61-2333D4F18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8" y="10381"/>
            <a:ext cx="832352" cy="11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841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5244E-81E2-4343-A785-1371923341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845C-5402-0E4F-B4F4-2749CD49B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624" y="2133600"/>
            <a:ext cx="6880852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75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67E2-48DD-B049-A227-63106E50A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1" y="4992018"/>
            <a:ext cx="6646238" cy="13230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375"/>
              </a:spcBef>
              <a:buNone/>
              <a:defRPr sz="21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801A5-F298-5D4B-A663-6DB6A075A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3C38E-E05F-8242-9E0B-7BC1B034D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5A6F1-74EE-A444-AAD5-81C4CC1E27A9}"/>
              </a:ext>
            </a:extLst>
          </p:cNvPr>
          <p:cNvCxnSpPr>
            <a:cxnSpLocks/>
          </p:cNvCxnSpPr>
          <p:nvPr userDrawn="1"/>
        </p:nvCxnSpPr>
        <p:spPr>
          <a:xfrm>
            <a:off x="584653" y="5059549"/>
            <a:ext cx="0" cy="783749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086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8" r="45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70D536-4C98-F74C-9DA7-7BE83D39DA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BE68619-096C-7B40-9355-49AE9227C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EEB426-3F7F-1247-877B-86C2A9745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883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74D5A1E-4CE9-2648-8E79-6CAF6C356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8" t="1" r="16358" b="1"/>
          <a:stretch/>
        </p:blipFill>
        <p:spPr>
          <a:xfrm>
            <a:off x="1" y="1"/>
            <a:ext cx="9144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FE1A1E-86AC-CB40-8546-387E10FD2AE7}"/>
              </a:ext>
            </a:extLst>
          </p:cNvPr>
          <p:cNvSpPr/>
          <p:nvPr userDrawn="1"/>
        </p:nvSpPr>
        <p:spPr>
          <a:xfrm>
            <a:off x="220980" y="0"/>
            <a:ext cx="5051155" cy="68580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AE60EA-05B9-754D-89EA-42A4D5D76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103" y="761048"/>
            <a:ext cx="2528237" cy="4678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859C8-4F95-D245-A1F9-5329B7F8F913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103" y="4861367"/>
            <a:ext cx="547037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92C9D6B-913E-EF4D-A4E0-D69EB5CFE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724" y="1564893"/>
            <a:ext cx="4509433" cy="292195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Your Main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34FEB68-476D-8248-A5E3-0161945BAA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864" y="5060251"/>
            <a:ext cx="4532293" cy="137731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your subtitle which can be a short description or the presenter’s name and title,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77B51-2B80-9947-B3EA-9407E8018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850" b="3322"/>
          <a:stretch/>
        </p:blipFill>
        <p:spPr>
          <a:xfrm>
            <a:off x="5730273" y="0"/>
            <a:ext cx="34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7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42049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33293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97070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213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6175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7A50E-0A39-FD46-828C-1099FC25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65" y="365126"/>
            <a:ext cx="80125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4CAD-56A4-C24E-8E93-FC36F15B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66" y="1825625"/>
            <a:ext cx="8012574" cy="4302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Level 1 of bullets goes here</a:t>
            </a:r>
          </a:p>
          <a:p>
            <a:pPr lvl="1"/>
            <a:r>
              <a:rPr lang="en-US" dirty="0"/>
              <a:t>Level 2 of bullets goes here</a:t>
            </a:r>
          </a:p>
          <a:p>
            <a:pPr lvl="2"/>
            <a:r>
              <a:rPr lang="en-US" dirty="0"/>
              <a:t>Level 3 of bullets goes here</a:t>
            </a:r>
          </a:p>
          <a:p>
            <a:pPr lvl="3"/>
            <a:r>
              <a:rPr lang="en-US" dirty="0"/>
              <a:t>Level 4 of bullets goes here</a:t>
            </a:r>
          </a:p>
          <a:p>
            <a:pPr lvl="4"/>
            <a:r>
              <a:rPr lang="en-US" dirty="0"/>
              <a:t>Level 5 of bullets goes here</a:t>
            </a:r>
          </a:p>
        </p:txBody>
      </p:sp>
    </p:spTree>
    <p:extLst>
      <p:ext uri="{BB962C8B-B14F-4D97-AF65-F5344CB8AC3E}">
        <p14:creationId xmlns:p14="http://schemas.microsoft.com/office/powerpoint/2010/main" val="135836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2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Wingdings" pitchFamily="2" charset="2"/>
        <a:buChar char="§"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375"/>
        </a:spcBef>
        <a:buSzPct val="95000"/>
        <a:buFont typeface="Wingdings" pitchFamily="2" charset="2"/>
        <a:buChar char="§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10000" contrast="-59000"/>
          </a:blip>
          <a:srcRect l="11000" r="4627"/>
          <a:stretch/>
        </p:blipFill>
        <p:spPr>
          <a:xfrm>
            <a:off x="0" y="0"/>
            <a:ext cx="915868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87599" y="607219"/>
            <a:ext cx="6858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Using </a:t>
            </a:r>
            <a:r>
              <a:rPr lang="en-US" b="1" dirty="0">
                <a:solidFill>
                  <a:srgbClr val="FFFF00"/>
                </a:solidFill>
              </a:rPr>
              <a:t>Physics to Estimate MIT's Flood </a:t>
            </a:r>
            <a:r>
              <a:rPr lang="en-US" b="1" dirty="0" smtClean="0">
                <a:solidFill>
                  <a:srgbClr val="FFFF00"/>
                </a:solidFill>
              </a:rPr>
              <a:t>Risk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2127201" y="4991088"/>
            <a:ext cx="6858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Kerry Emanuel</a:t>
            </a:r>
          </a:p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EAPS</a:t>
            </a:r>
          </a:p>
          <a:p>
            <a:pPr algn="r"/>
            <a:endParaRPr lang="en-US" b="1" dirty="0">
              <a:solidFill>
                <a:srgbClr val="FFFF00"/>
              </a:solidFill>
            </a:endParaRP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With thanks to Ken Strzepek and MIT’s Office of Sustainability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3C96-7458-AE47-A32D-8D1709A2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tools to support the MIT community – Hazard + Flood risks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BFBFE-CC4E-CB47-9B6E-EA3A016F1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fld id="{056F16D7-864B-7D4F-9DF9-A6B99F4951C8}" type="slidenum">
              <a:rPr lang="en-US">
                <a:solidFill>
                  <a:srgbClr val="FFFFFF"/>
                </a:solidFill>
              </a:rPr>
              <a:pPr defTabSz="685800"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30" t="29625" b="968"/>
          <a:stretch/>
        </p:blipFill>
        <p:spPr>
          <a:xfrm>
            <a:off x="555172" y="2471789"/>
            <a:ext cx="6158993" cy="33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32" y="857251"/>
            <a:ext cx="7886700" cy="994172"/>
          </a:xfrm>
        </p:spPr>
        <p:txBody>
          <a:bodyPr/>
          <a:lstStyle/>
          <a:p>
            <a:r>
              <a:rPr lang="en-US" b="1" dirty="0"/>
              <a:t>2070 1-% 24hour Harmonized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8" y="1818507"/>
            <a:ext cx="8666028" cy="41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7987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 MIT is engaged in a major effort to assess its own flood risk</a:t>
            </a:r>
          </a:p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dirty="0" smtClean="0"/>
              <a:t>This effort actively involves MIT’s Resilience Committee, 	faculty and students from several departments, and MIT’s 	physical plant</a:t>
            </a:r>
          </a:p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dirty="0" smtClean="0"/>
              <a:t>We are supplementing historical flood statistics with advanced 	physical modeling to estimate how flood risks might evolve 	over time in a changing climate</a:t>
            </a:r>
          </a:p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dirty="0" smtClean="0"/>
              <a:t> We also model flow of water through the MIT campus, storm 	drains and buildings</a:t>
            </a:r>
          </a:p>
          <a:p>
            <a:pPr>
              <a:spcBef>
                <a:spcPts val="1200"/>
              </a:spcBef>
            </a:pPr>
            <a:r>
              <a:rPr lang="en-US" dirty="0"/>
              <a:t>  </a:t>
            </a:r>
            <a:r>
              <a:rPr lang="en-US" dirty="0" smtClean="0"/>
              <a:t>In addition to developing a comprehensive assessment of 	MIT’s flood risk, we are creating a template for other 	organizations to assess their current and climate-related 	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9BE8-27B8-4225-B645-B810A74B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 of Climate Resiliency Committee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D0E3C-AFB7-477D-8B17-DBBDF6E91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fld id="{056F16D7-864B-7D4F-9DF9-A6B99F4951C8}" type="slidenum">
              <a:rPr lang="en-US">
                <a:solidFill>
                  <a:srgbClr val="FFFFFF"/>
                </a:solidFill>
              </a:rPr>
              <a:pPr defTabSz="685800"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7A71EF-7948-F842-8A49-FC62738D7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038" y="2656969"/>
            <a:ext cx="3788570" cy="189021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B43FC4-F872-D241-8B8F-C631DC3B9997}"/>
              </a:ext>
            </a:extLst>
          </p:cNvPr>
          <p:cNvSpPr txBox="1">
            <a:spLocks/>
          </p:cNvSpPr>
          <p:nvPr/>
        </p:nvSpPr>
        <p:spPr>
          <a:xfrm>
            <a:off x="678657" y="2587228"/>
            <a:ext cx="4007644" cy="298489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latin typeface="Avenir Book"/>
                <a:ea typeface="ＭＳ Ｐ明朝"/>
                <a:cs typeface="Avenir Book"/>
              </a:rPr>
              <a:t>1. Complete a climate vulnerability assessment of the MIT campus that assesses impacts from climate risks and the interaction of these risks.  </a:t>
            </a:r>
          </a:p>
          <a:p>
            <a:endParaRPr lang="en-US" sz="2100" dirty="0">
              <a:latin typeface="Avenir Book"/>
              <a:ea typeface="ＭＳ Ｐ明朝"/>
              <a:cs typeface="Avenir Book"/>
            </a:endParaRPr>
          </a:p>
          <a:p>
            <a:pPr marL="0" indent="0">
              <a:buNone/>
            </a:pPr>
            <a:r>
              <a:rPr lang="en-US" sz="2100" dirty="0">
                <a:latin typeface="Avenir Book"/>
                <a:ea typeface="ＭＳ Ｐ明朝"/>
                <a:cs typeface="Avenir Book"/>
              </a:rPr>
              <a:t>2. Provide advice and contributions about how risk response through research, education and operations can transform MIT towards a more prepared and climate-resilient campus. </a:t>
            </a:r>
            <a:r>
              <a:rPr lang="en-US" sz="2250" dirty="0"/>
              <a:t>|</a:t>
            </a:r>
            <a:endParaRPr lang="en-US" sz="2250" baseline="30000" dirty="0"/>
          </a:p>
        </p:txBody>
      </p:sp>
    </p:spTree>
    <p:extLst>
      <p:ext uri="{BB962C8B-B14F-4D97-AF65-F5344CB8AC3E}">
        <p14:creationId xmlns:p14="http://schemas.microsoft.com/office/powerpoint/2010/main" val="14337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risks to 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7851"/>
            <a:ext cx="7886700" cy="31861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 Springtime rains coupled with snow melt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/>
              <a:t>Flash floods caused by summer thunderstorms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/>
              <a:t>Sustained rainfall in early fall or late spring non-tropical 	cyclones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/>
              <a:t>Storm surge and heavy rain threats from 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risks to 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7851"/>
            <a:ext cx="7886700" cy="31861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 Springtime rains coupled with snow melt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/>
              <a:t>Flash floods caused by summer thunderstorms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/>
              <a:t>Sustained rainfall in early fall or late spring non-tropical 	cyclones</a:t>
            </a:r>
          </a:p>
          <a:p>
            <a:pPr>
              <a:spcBef>
                <a:spcPts val="2400"/>
              </a:spcBef>
            </a:pP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Storm surge and heavy rain threats from tropical cyclones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3C96-7458-AE47-A32D-8D1709A2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 Campus Flood Risks: 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BFBFE-CC4E-CB47-9B6E-EA3A016F1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fld id="{056F16D7-864B-7D4F-9DF9-A6B99F4951C8}" type="slidenum">
              <a:rPr lang="en-US">
                <a:solidFill>
                  <a:srgbClr val="FFFFFF"/>
                </a:solidFill>
              </a:rPr>
              <a:pPr defTabSz="685800"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0556" r="32745" b="35000"/>
          <a:stretch/>
        </p:blipFill>
        <p:spPr>
          <a:xfrm>
            <a:off x="4556293" y="2472852"/>
            <a:ext cx="1679198" cy="1638242"/>
          </a:xfrm>
          <a:prstGeom prst="rect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8" t="19836" r="32565" b="34722"/>
          <a:stretch/>
        </p:blipFill>
        <p:spPr>
          <a:xfrm>
            <a:off x="2563396" y="2472852"/>
            <a:ext cx="1668959" cy="1675040"/>
          </a:xfrm>
          <a:prstGeom prst="rect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9" t="20278" r="32385" b="34388"/>
          <a:stretch/>
        </p:blipFill>
        <p:spPr>
          <a:xfrm>
            <a:off x="574442" y="2472852"/>
            <a:ext cx="1675102" cy="1671006"/>
          </a:xfrm>
          <a:prstGeom prst="rect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9990F1-CE02-D646-BB21-A367456268AD}"/>
              </a:ext>
            </a:extLst>
          </p:cNvPr>
          <p:cNvSpPr txBox="1">
            <a:spLocks/>
          </p:cNvSpPr>
          <p:nvPr/>
        </p:nvSpPr>
        <p:spPr>
          <a:xfrm>
            <a:off x="6559430" y="4218145"/>
            <a:ext cx="1292944" cy="22135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rgbClr val="FFFFFF"/>
                </a:solidFill>
              </a:rPr>
              <a:t>Flash Floods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9990F1-CE02-D646-BB21-A367456268AD}"/>
              </a:ext>
            </a:extLst>
          </p:cNvPr>
          <p:cNvSpPr txBox="1">
            <a:spLocks/>
          </p:cNvSpPr>
          <p:nvPr/>
        </p:nvSpPr>
        <p:spPr>
          <a:xfrm>
            <a:off x="564357" y="4218145"/>
            <a:ext cx="1475831" cy="21717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rgbClr val="FFFFFF"/>
                </a:solidFill>
              </a:rPr>
              <a:t>Storm Surge + SLR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9990F1-CE02-D646-BB21-A367456268AD}"/>
              </a:ext>
            </a:extLst>
          </p:cNvPr>
          <p:cNvSpPr txBox="1">
            <a:spLocks/>
          </p:cNvSpPr>
          <p:nvPr/>
        </p:nvSpPr>
        <p:spPr>
          <a:xfrm>
            <a:off x="4556293" y="4244087"/>
            <a:ext cx="1394331" cy="16946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>
                <a:solidFill>
                  <a:srgbClr val="FFFFFF"/>
                </a:solidFill>
              </a:rPr>
              <a:t>Day of Rain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9990F1-CE02-D646-BB21-A367456268AD}"/>
              </a:ext>
            </a:extLst>
          </p:cNvPr>
          <p:cNvSpPr txBox="1">
            <a:spLocks/>
          </p:cNvSpPr>
          <p:nvPr/>
        </p:nvSpPr>
        <p:spPr>
          <a:xfrm>
            <a:off x="2563396" y="4218145"/>
            <a:ext cx="1292944" cy="22135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>
                <a:solidFill>
                  <a:srgbClr val="FFFFFF"/>
                </a:solidFill>
              </a:rPr>
              <a:t>Upriver Rain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8" t="20997" r="32565" b="34444"/>
          <a:stretch/>
        </p:blipFill>
        <p:spPr>
          <a:xfrm>
            <a:off x="6559430" y="2468667"/>
            <a:ext cx="1668959" cy="1642427"/>
          </a:xfrm>
          <a:prstGeom prst="rect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10060" y="4488797"/>
            <a:ext cx="16791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i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24 hour rain event over Cambridge, likely covering the entire region.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6640" y="4525120"/>
            <a:ext cx="16751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i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1-3 hour intense rain event, covering a portion of campus.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163" y="4491756"/>
            <a:ext cx="16689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i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rain event upstream in the Charles River watershed, up to 3 days of rain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4872" y="4462774"/>
            <a:ext cx="1868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i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Probable after 2050--a hurricane or nor’easter that blows a surge of water from the ocean into Boston Harbor and around or over-top the Charles river dam.</a:t>
            </a:r>
          </a:p>
        </p:txBody>
      </p:sp>
    </p:spTree>
    <p:extLst>
      <p:ext uri="{BB962C8B-B14F-4D97-AF65-F5344CB8AC3E}">
        <p14:creationId xmlns:p14="http://schemas.microsoft.com/office/powerpoint/2010/main" val="9108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780" y="311314"/>
            <a:ext cx="7933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srgbClr val="414141"/>
                </a:solidFill>
                <a:latin typeface="Calibri" panose="020F0502020204030204"/>
              </a:rPr>
              <a:t>Analysis of annual maximum flows in Charles River at Waltham </a:t>
            </a:r>
            <a:r>
              <a:rPr lang="en-US" sz="2400" dirty="0">
                <a:solidFill>
                  <a:srgbClr val="414141"/>
                </a:solidFill>
                <a:latin typeface="Calibri" panose="020F0502020204030204"/>
              </a:rPr>
              <a:t>(</a:t>
            </a:r>
            <a:r>
              <a:rPr lang="en-US" sz="2400" dirty="0" smtClean="0">
                <a:solidFill>
                  <a:srgbClr val="414141"/>
                </a:solidFill>
                <a:latin typeface="Calibri" panose="020F0502020204030204"/>
              </a:rPr>
              <a:t>1932-2016</a:t>
            </a:r>
            <a:r>
              <a:rPr lang="en-US" sz="2400" dirty="0">
                <a:solidFill>
                  <a:srgbClr val="414141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65" y="1459312"/>
            <a:ext cx="4217858" cy="42178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2178" y="2924311"/>
            <a:ext cx="164205" cy="1642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069" y="1959568"/>
            <a:ext cx="4048488" cy="30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9BE8-27B8-4225-B645-B810A74B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Local flood events since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CAA0-A2C6-4D0D-B21A-C3D10DA26B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9990" y="2839054"/>
            <a:ext cx="7502510" cy="26187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D0E3C-AFB7-477D-8B17-DBBDF6E91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97112" y="5614609"/>
            <a:ext cx="1927496" cy="240254"/>
          </a:xfrm>
        </p:spPr>
        <p:txBody>
          <a:bodyPr/>
          <a:lstStyle/>
          <a:p>
            <a:pPr defTabSz="685800"/>
            <a:fld id="{056F16D7-864B-7D4F-9DF9-A6B99F4951C8}" type="slidenum">
              <a:rPr lang="en-US">
                <a:solidFill>
                  <a:srgbClr val="FFFFFF"/>
                </a:solidFill>
              </a:rPr>
              <a:pPr defTabSz="685800"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EBCDB-C7AB-FA4F-9927-FF5758909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9"/>
          <a:stretch/>
        </p:blipFill>
        <p:spPr>
          <a:xfrm>
            <a:off x="826995" y="2223835"/>
            <a:ext cx="5605720" cy="3730121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DC7F1-4C0A-BC4E-93F2-E09BBD3C49D1}"/>
              </a:ext>
            </a:extLst>
          </p:cNvPr>
          <p:cNvSpPr txBox="1">
            <a:spLocks/>
          </p:cNvSpPr>
          <p:nvPr/>
        </p:nvSpPr>
        <p:spPr>
          <a:xfrm>
            <a:off x="6494906" y="3503586"/>
            <a:ext cx="1837230" cy="565354"/>
          </a:xfrm>
          <a:prstGeom prst="rect">
            <a:avLst/>
          </a:prstGeom>
          <a:solidFill>
            <a:srgbClr val="FFFFFF">
              <a:alpha val="68000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5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E3444"/>
                </a:solidFill>
              </a:rPr>
              <a:t>Aug 12, 2018 – 8” in 2 </a:t>
            </a:r>
            <a:r>
              <a:rPr lang="en-US" sz="1050" b="1" dirty="0" err="1">
                <a:solidFill>
                  <a:srgbClr val="2E3444"/>
                </a:solidFill>
              </a:rPr>
              <a:t>hrs</a:t>
            </a:r>
            <a:r>
              <a:rPr lang="en-US" sz="1050" b="1" dirty="0">
                <a:solidFill>
                  <a:srgbClr val="2E3444"/>
                </a:solidFill>
              </a:rPr>
              <a:t>;</a:t>
            </a:r>
          </a:p>
          <a:p>
            <a:pPr marL="0" indent="0" algn="ctr" defTabSz="685800"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E3444"/>
                </a:solidFill>
              </a:rPr>
              <a:t>Sept 30, 2017  - 4 “ in 1 </a:t>
            </a:r>
            <a:r>
              <a:rPr lang="en-US" sz="1050" b="1" dirty="0" err="1">
                <a:solidFill>
                  <a:srgbClr val="2E3444"/>
                </a:solidFill>
              </a:rPr>
              <a:t>hr</a:t>
            </a:r>
            <a:r>
              <a:rPr lang="en-US" sz="1050" b="1" dirty="0">
                <a:solidFill>
                  <a:srgbClr val="2E3444"/>
                </a:solidFill>
              </a:rPr>
              <a:t>:  Lynn, 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C68AA-4F18-9A4B-B9A5-1BE06BEE6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77" y="7342967"/>
            <a:ext cx="4935541" cy="631868"/>
          </a:xfrm>
          <a:prstGeom prst="rect">
            <a:avLst/>
          </a:prstGeom>
        </p:spPr>
      </p:pic>
      <p:pic>
        <p:nvPicPr>
          <p:cNvPr id="10" name="Picture 4" descr="ttps://pbs.twimg.com/media/DK9_9Z-WAAAscil.jpg">
            <a:extLst>
              <a:ext uri="{FF2B5EF4-FFF2-40B4-BE49-F238E27FC236}">
                <a16:creationId xmlns:a16="http://schemas.microsoft.com/office/drawing/2014/main" id="{5BF738D1-82A6-B84E-8459-70A0C7B1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490" y="2251957"/>
            <a:ext cx="1862789" cy="12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C70F3-208B-8E46-9E0C-59A99BA69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969" y="3977913"/>
            <a:ext cx="576907" cy="390872"/>
          </a:xfrm>
          <a:prstGeom prst="rect">
            <a:avLst/>
          </a:prstGeom>
        </p:spPr>
      </p:pic>
      <p:sp>
        <p:nvSpPr>
          <p:cNvPr id="12" name="AutoShape 2" descr="mage result for google map pin">
            <a:extLst>
              <a:ext uri="{FF2B5EF4-FFF2-40B4-BE49-F238E27FC236}">
                <a16:creationId xmlns:a16="http://schemas.microsoft.com/office/drawing/2014/main" id="{E4A29758-5A8E-5D49-9C79-F532B357E1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57250"/>
            <a:ext cx="3048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 algn="ctr" defTabSz="309563" hangingPunct="0">
              <a:defRPr/>
            </a:pPr>
            <a:endParaRPr lang="en-US" sz="1875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3" name="AutoShape 4" descr="mage result for google map pin">
            <a:extLst>
              <a:ext uri="{FF2B5EF4-FFF2-40B4-BE49-F238E27FC236}">
                <a16:creationId xmlns:a16="http://schemas.microsoft.com/office/drawing/2014/main" id="{E5F82222-0C0B-7244-A427-1B34291B34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7" y="864467"/>
            <a:ext cx="107083" cy="1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pPr algn="ctr" defTabSz="309563" hangingPunct="0">
              <a:defRPr/>
            </a:pPr>
            <a:endParaRPr lang="en-US" sz="1875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14" name="Picture 14" descr="elated image">
            <a:extLst>
              <a:ext uri="{FF2B5EF4-FFF2-40B4-BE49-F238E27FC236}">
                <a16:creationId xmlns:a16="http://schemas.microsoft.com/office/drawing/2014/main" id="{3BD10D0A-CE13-5D45-AB59-4812C1E6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946" y="3493834"/>
            <a:ext cx="243436" cy="3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lated image">
            <a:extLst>
              <a:ext uri="{FF2B5EF4-FFF2-40B4-BE49-F238E27FC236}">
                <a16:creationId xmlns:a16="http://schemas.microsoft.com/office/drawing/2014/main" id="{71BE2CC4-7FF2-4343-A871-B1083616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649" y="2255537"/>
            <a:ext cx="253169" cy="4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E66D8-D8D4-044B-967D-1EC513394327}"/>
              </a:ext>
            </a:extLst>
          </p:cNvPr>
          <p:cNvGrpSpPr/>
          <p:nvPr/>
        </p:nvGrpSpPr>
        <p:grpSpPr>
          <a:xfrm>
            <a:off x="871331" y="3018200"/>
            <a:ext cx="3581849" cy="2791899"/>
            <a:chOff x="839908" y="2372789"/>
            <a:chExt cx="5097666" cy="4242971"/>
          </a:xfrm>
        </p:grpSpPr>
        <p:pic>
          <p:nvPicPr>
            <p:cNvPr id="17" name="Picture 14" descr="elated image">
              <a:extLst>
                <a:ext uri="{FF2B5EF4-FFF2-40B4-BE49-F238E27FC236}">
                  <a16:creationId xmlns:a16="http://schemas.microsoft.com/office/drawing/2014/main" id="{55106B1C-9F4F-1843-8A7E-7B7969978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908" y="2372789"/>
              <a:ext cx="346456" cy="553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0533A0-404A-BD47-B3BA-3ED0E0B55FFB}"/>
                </a:ext>
              </a:extLst>
            </p:cNvPr>
            <p:cNvCxnSpPr>
              <a:endCxn id="23" idx="0"/>
            </p:cNvCxnSpPr>
            <p:nvPr/>
          </p:nvCxnSpPr>
          <p:spPr>
            <a:xfrm>
              <a:off x="1013136" y="2903074"/>
              <a:ext cx="1762947" cy="1539585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1493AE-D12A-674E-86E4-5BC618B48C49}"/>
                </a:ext>
              </a:extLst>
            </p:cNvPr>
            <p:cNvGrpSpPr/>
            <p:nvPr/>
          </p:nvGrpSpPr>
          <p:grpSpPr>
            <a:xfrm>
              <a:off x="1258220" y="4442659"/>
              <a:ext cx="4679354" cy="2173101"/>
              <a:chOff x="1258220" y="4442659"/>
              <a:chExt cx="4679354" cy="217310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A09A6FD-A74A-7746-95AE-5B9B77D3B259}"/>
                  </a:ext>
                </a:extLst>
              </p:cNvPr>
              <p:cNvGrpSpPr/>
              <p:nvPr/>
            </p:nvGrpSpPr>
            <p:grpSpPr>
              <a:xfrm>
                <a:off x="1258220" y="4442659"/>
                <a:ext cx="3035727" cy="2173101"/>
                <a:chOff x="0" y="5103552"/>
                <a:chExt cx="8077201" cy="6456184"/>
              </a:xfrm>
            </p:grpSpPr>
            <p:pic>
              <p:nvPicPr>
                <p:cNvPr id="23" name="Picture 2" descr="https://c.o0bg.com/rf/image_1920w/Boston/2011-2020/2017/08/02/BostonGlobe.com/Metro/Images/davis_weather5_met.jpg">
                  <a:extLst>
                    <a:ext uri="{FF2B5EF4-FFF2-40B4-BE49-F238E27FC236}">
                      <a16:creationId xmlns:a16="http://schemas.microsoft.com/office/drawing/2014/main" id="{AB84B7E0-0914-1C47-A8D8-C2481FA65F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103552"/>
                  <a:ext cx="8077200" cy="4038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Text Placeholder 3">
                  <a:extLst>
                    <a:ext uri="{FF2B5EF4-FFF2-40B4-BE49-F238E27FC236}">
                      <a16:creationId xmlns:a16="http://schemas.microsoft.com/office/drawing/2014/main" id="{D9DF25DF-005E-E54C-A5B0-140A9068DB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0" y="9197351"/>
                  <a:ext cx="8077201" cy="2362385"/>
                </a:xfrm>
                <a:prstGeom prst="rect">
                  <a:avLst/>
                </a:prstGeom>
                <a:solidFill>
                  <a:srgbClr val="FFFFFF">
                    <a:alpha val="68000"/>
                  </a:srgbClr>
                </a:solid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19050" tIns="19050" rIns="19050" bIns="19050">
                  <a:spAutoFit/>
                </a:bodyPr>
                <a:lstStyle>
                  <a:lvl1pPr marL="0" marR="0" indent="0" algn="l" defTabSz="457200" rtl="0" latinLnBrk="0">
                    <a:lnSpc>
                      <a:spcPct val="120000"/>
                    </a:lnSpc>
                    <a:spcBef>
                      <a:spcPts val="22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47545C"/>
                      </a:solidFill>
                      <a:uFillTx/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L="0" marR="0" indent="2286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2pPr>
                  <a:lvl3pPr marL="0" marR="0" indent="4572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3pPr>
                  <a:lvl4pPr marL="0" marR="0" indent="6858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4pPr>
                  <a:lvl5pPr marL="0" marR="0" indent="9144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5pPr>
                  <a:lvl6pPr marL="0" marR="0" indent="11430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6pPr>
                  <a:lvl7pPr marL="0" marR="0" indent="13716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7pPr>
                  <a:lvl8pPr marL="0" marR="0" indent="16002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8pPr>
                  <a:lvl9pPr marL="0" marR="0" indent="1828800" algn="ctr" defTabSz="825500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4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Helvetica Light"/>
                    </a:defRPr>
                  </a:lvl9pPr>
                </a:lstStyle>
                <a:p>
                  <a:pPr algn="ctr" defTabSz="342900">
                    <a:lnSpc>
                      <a:spcPct val="100000"/>
                    </a:lnSpc>
                    <a:spcBef>
                      <a:spcPts val="0"/>
                    </a:spcBef>
                    <a:defRPr/>
                  </a:pPr>
                  <a:r>
                    <a:rPr lang="en-US" sz="1050" b="1" kern="0" dirty="0">
                      <a:latin typeface="Calibri Regular" charset="0"/>
                      <a:ea typeface="Calibri Regular" charset="0"/>
                      <a:cs typeface="Calibri Regular" charset="0"/>
                    </a:rPr>
                    <a:t>August 2, 2017  - 4 “ in 2 </a:t>
                  </a:r>
                  <a:r>
                    <a:rPr lang="en-US" sz="1050" b="1" kern="0" dirty="0" err="1">
                      <a:latin typeface="Calibri Regular" charset="0"/>
                      <a:ea typeface="Calibri Regular" charset="0"/>
                      <a:cs typeface="Calibri Regular" charset="0"/>
                    </a:rPr>
                    <a:t>hrs</a:t>
                  </a:r>
                  <a:r>
                    <a:rPr lang="en-US" sz="1050" b="1" kern="0" dirty="0">
                      <a:latin typeface="Calibri Regular" charset="0"/>
                      <a:ea typeface="Calibri Regular" charset="0"/>
                      <a:cs typeface="Calibri Regular" charset="0"/>
                    </a:rPr>
                    <a:t>: </a:t>
                  </a:r>
                </a:p>
                <a:p>
                  <a:pPr algn="ctr" defTabSz="342900">
                    <a:lnSpc>
                      <a:spcPct val="100000"/>
                    </a:lnSpc>
                    <a:spcBef>
                      <a:spcPts val="0"/>
                    </a:spcBef>
                    <a:defRPr/>
                  </a:pPr>
                  <a:r>
                    <a:rPr lang="en-US" sz="1050" b="1" kern="0" dirty="0">
                      <a:latin typeface="Calibri Regular" charset="0"/>
                      <a:ea typeface="Calibri Regular" charset="0"/>
                      <a:cs typeface="Calibri Regular" charset="0"/>
                    </a:rPr>
                    <a:t>Maynard, MA; </a:t>
                  </a:r>
                </a:p>
                <a:p>
                  <a:pPr algn="ctr" defTabSz="342900">
                    <a:lnSpc>
                      <a:spcPct val="100000"/>
                    </a:lnSpc>
                    <a:spcBef>
                      <a:spcPts val="0"/>
                    </a:spcBef>
                    <a:defRPr/>
                  </a:pPr>
                  <a:r>
                    <a:rPr lang="en-US" sz="1050" b="1" kern="0" dirty="0">
                      <a:latin typeface="Calibri Regular" charset="0"/>
                      <a:ea typeface="Calibri Regular" charset="0"/>
                      <a:cs typeface="Calibri Regular" charset="0"/>
                    </a:rPr>
                    <a:t>Dorchester, MA</a:t>
                  </a:r>
                </a:p>
              </p:txBody>
            </p:sp>
          </p:grpSp>
          <p:pic>
            <p:nvPicPr>
              <p:cNvPr id="21" name="Picture 14" descr="elated image">
                <a:extLst>
                  <a:ext uri="{FF2B5EF4-FFF2-40B4-BE49-F238E27FC236}">
                    <a16:creationId xmlns:a16="http://schemas.microsoft.com/office/drawing/2014/main" id="{19601B71-6321-E34F-B0BD-41280DFB63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1118" y="4715136"/>
                <a:ext cx="346456" cy="5538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69C99A9-0DB3-6F48-9FAD-8806799404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60898" y="5220699"/>
                <a:ext cx="1503449" cy="566811"/>
              </a:xfrm>
              <a:prstGeom prst="line">
                <a:avLst/>
              </a:prstGeom>
              <a:noFill/>
              <a:ln w="57150" cap="flat">
                <a:solidFill>
                  <a:srgbClr val="FF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pic>
        <p:nvPicPr>
          <p:cNvPr id="25" name="Picture 10" descr="ttp://www.cambridgema.gov/cdd/news/2014/05/~/media/ACED7D83B91A4D37B6837717CED7001E.ashx">
            <a:extLst>
              <a:ext uri="{FF2B5EF4-FFF2-40B4-BE49-F238E27FC236}">
                <a16:creationId xmlns:a16="http://schemas.microsoft.com/office/drawing/2014/main" id="{32D71E53-FF03-A549-894D-59E2B17D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476" y="2290052"/>
            <a:ext cx="1536173" cy="12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3AAD01A-49BD-FC43-A714-2A4C4AB6D2DD}"/>
              </a:ext>
            </a:extLst>
          </p:cNvPr>
          <p:cNvSpPr txBox="1">
            <a:spLocks/>
          </p:cNvSpPr>
          <p:nvPr/>
        </p:nvSpPr>
        <p:spPr>
          <a:xfrm>
            <a:off x="1889778" y="3578021"/>
            <a:ext cx="1566757" cy="426271"/>
          </a:xfrm>
          <a:prstGeom prst="rect">
            <a:avLst/>
          </a:prstGeom>
          <a:solidFill>
            <a:srgbClr val="FFFFFF">
              <a:alpha val="6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47545C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342900">
              <a:spcBef>
                <a:spcPts val="1650"/>
              </a:spcBef>
              <a:defRPr/>
            </a:pPr>
            <a:r>
              <a:rPr lang="en-US" sz="1050" b="1" kern="0" dirty="0">
                <a:latin typeface="Calibri Regular" charset="0"/>
                <a:ea typeface="Calibri Regular" charset="0"/>
                <a:cs typeface="Calibri Regular" charset="0"/>
              </a:rPr>
              <a:t>July 10, 2010  - 3.5 “ in 1 </a:t>
            </a:r>
            <a:r>
              <a:rPr lang="en-US" sz="1050" b="1" kern="0" dirty="0" err="1">
                <a:latin typeface="Calibri Regular" charset="0"/>
                <a:ea typeface="Calibri Regular" charset="0"/>
                <a:cs typeface="Calibri Regular" charset="0"/>
              </a:rPr>
              <a:t>hr</a:t>
            </a:r>
            <a:r>
              <a:rPr lang="en-US" sz="1050" b="1" kern="0" dirty="0">
                <a:latin typeface="Calibri Regular" charset="0"/>
                <a:ea typeface="Calibri Regular" charset="0"/>
                <a:cs typeface="Calibri Regular" charset="0"/>
              </a:rPr>
              <a:t>: Cambridge, MA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DCBEB2-F5C7-984B-B12E-CC1B243FFCC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3456534" y="3578021"/>
            <a:ext cx="638130" cy="304984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124D6C-7236-8B45-8A0A-010E062C1A26}"/>
              </a:ext>
            </a:extLst>
          </p:cNvPr>
          <p:cNvCxnSpPr>
            <a:cxnSpLocks/>
          </p:cNvCxnSpPr>
          <p:nvPr/>
        </p:nvCxnSpPr>
        <p:spPr>
          <a:xfrm>
            <a:off x="5639525" y="2741564"/>
            <a:ext cx="991523" cy="55094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284E3E-F830-2245-B64D-E36D0B14B6DC}"/>
              </a:ext>
            </a:extLst>
          </p:cNvPr>
          <p:cNvGrpSpPr/>
          <p:nvPr/>
        </p:nvGrpSpPr>
        <p:grpSpPr>
          <a:xfrm>
            <a:off x="5077061" y="3966756"/>
            <a:ext cx="3408743" cy="1842756"/>
            <a:chOff x="6463104" y="3810768"/>
            <a:chExt cx="4851302" cy="2800519"/>
          </a:xfrm>
        </p:grpSpPr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037D49AA-9440-FD40-9D03-C58FBB010907}"/>
                </a:ext>
              </a:extLst>
            </p:cNvPr>
            <p:cNvSpPr txBox="1">
              <a:spLocks/>
            </p:cNvSpPr>
            <p:nvPr/>
          </p:nvSpPr>
          <p:spPr>
            <a:xfrm>
              <a:off x="7610422" y="6061691"/>
              <a:ext cx="3703983" cy="549596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50" tIns="19050" rIns="19050" bIns="19050">
              <a:spAutoFit/>
            </a:bodyPr>
            <a:lstStyle>
              <a:lvl1pPr marL="0" marR="0" indent="0" algn="l" defTabSz="457200" rtl="0" latinLnBrk="0">
                <a:lnSpc>
                  <a:spcPct val="120000"/>
                </a:lnSpc>
                <a:spcBef>
                  <a:spcPts val="2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47545C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ctr" defTabSz="34290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050" b="1" kern="0" dirty="0">
                  <a:latin typeface="Calibri Regular" charset="0"/>
                  <a:ea typeface="Calibri Regular" charset="0"/>
                  <a:cs typeface="Calibri Regular" charset="0"/>
                </a:rPr>
                <a:t>March 30, 2014  - 3 “ in 24 </a:t>
              </a:r>
              <a:r>
                <a:rPr lang="en-US" sz="1050" b="1" kern="0" dirty="0" err="1">
                  <a:latin typeface="Calibri Regular" charset="0"/>
                  <a:ea typeface="Calibri Regular" charset="0"/>
                  <a:cs typeface="Calibri Regular" charset="0"/>
                </a:rPr>
                <a:t>hrs</a:t>
              </a:r>
              <a:r>
                <a:rPr lang="en-US" sz="1050" b="1" kern="0" dirty="0">
                  <a:latin typeface="Calibri Regular" charset="0"/>
                  <a:ea typeface="Calibri Regular" charset="0"/>
                  <a:cs typeface="Calibri Regular" charset="0"/>
                </a:rPr>
                <a:t>: </a:t>
              </a:r>
            </a:p>
            <a:p>
              <a:pPr algn="ctr" defTabSz="34290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050" b="1" kern="0" dirty="0">
                  <a:latin typeface="Calibri Regular" charset="0"/>
                  <a:ea typeface="Calibri Regular" charset="0"/>
                  <a:cs typeface="Calibri Regular" charset="0"/>
                </a:rPr>
                <a:t>Logan Int’l Airport: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8ADFF4C-12D6-7C4D-A385-3647115F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423" y="4185576"/>
              <a:ext cx="3703983" cy="1853448"/>
            </a:xfrm>
            <a:prstGeom prst="rect">
              <a:avLst/>
            </a:prstGeom>
          </p:spPr>
        </p:pic>
        <p:pic>
          <p:nvPicPr>
            <p:cNvPr id="32" name="Picture 14" descr="elated image">
              <a:extLst>
                <a:ext uri="{FF2B5EF4-FFF2-40B4-BE49-F238E27FC236}">
                  <a16:creationId xmlns:a16="http://schemas.microsoft.com/office/drawing/2014/main" id="{6E2C29CF-8994-EF4B-BA09-7DE7C8B17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04" y="3810768"/>
              <a:ext cx="346456" cy="553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1280F02-5BBD-6046-859E-9F4253B9418F}"/>
                </a:ext>
              </a:extLst>
            </p:cNvPr>
            <p:cNvCxnSpPr/>
            <p:nvPr/>
          </p:nvCxnSpPr>
          <p:spPr>
            <a:xfrm>
              <a:off x="6636332" y="4402375"/>
              <a:ext cx="974090" cy="163665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F4A1CEA-2C4B-3D4A-A6AD-40657B952422}"/>
              </a:ext>
            </a:extLst>
          </p:cNvPr>
          <p:cNvSpPr txBox="1">
            <a:spLocks/>
          </p:cNvSpPr>
          <p:nvPr/>
        </p:nvSpPr>
        <p:spPr>
          <a:xfrm>
            <a:off x="6687916" y="5658106"/>
            <a:ext cx="1998884" cy="2402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fld id="{86CB4B4D-7CA3-9044-876B-883B54F8677D}" type="slidenum">
              <a:rPr lang="en-US" sz="900">
                <a:solidFill>
                  <a:srgbClr val="000000"/>
                </a:solidFill>
                <a:latin typeface="Helvetica Light"/>
              </a:rPr>
              <a:pPr defTabSz="685783">
                <a:defRPr/>
              </a:pPr>
              <a:t>7</a:t>
            </a:fld>
            <a:endParaRPr lang="en-US" sz="900">
              <a:solidFill>
                <a:srgbClr val="000000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74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28C1EF73-2587-9F4F-B049-7B40C14F269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" r="223"/>
          <a:stretch>
            <a:fillRect/>
          </a:stretch>
        </p:blipFill>
        <p:spPr>
          <a:custGeom>
            <a:avLst/>
            <a:gdLst>
              <a:gd name="connsiteX0" fmla="*/ 0 w 12084051"/>
              <a:gd name="connsiteY0" fmla="*/ 0 h 6858000"/>
              <a:gd name="connsiteX1" fmla="*/ 8366125 w 12084051"/>
              <a:gd name="connsiteY1" fmla="*/ 0 h 6858000"/>
              <a:gd name="connsiteX2" fmla="*/ 8980488 w 12084051"/>
              <a:gd name="connsiteY2" fmla="*/ 0 h 6858000"/>
              <a:gd name="connsiteX3" fmla="*/ 12084050 w 12084051"/>
              <a:gd name="connsiteY3" fmla="*/ 0 h 6858000"/>
              <a:gd name="connsiteX4" fmla="*/ 12084050 w 12084051"/>
              <a:gd name="connsiteY4" fmla="*/ 6284911 h 6858000"/>
              <a:gd name="connsiteX5" fmla="*/ 8980488 w 12084051"/>
              <a:gd name="connsiteY5" fmla="*/ 6284911 h 6858000"/>
              <a:gd name="connsiteX6" fmla="*/ 8980488 w 12084051"/>
              <a:gd name="connsiteY6" fmla="*/ 6711949 h 6858000"/>
              <a:gd name="connsiteX7" fmla="*/ 12084051 w 12084051"/>
              <a:gd name="connsiteY7" fmla="*/ 6711949 h 6858000"/>
              <a:gd name="connsiteX8" fmla="*/ 12084051 w 12084051"/>
              <a:gd name="connsiteY8" fmla="*/ 6858000 h 6858000"/>
              <a:gd name="connsiteX9" fmla="*/ 1 w 12084051"/>
              <a:gd name="connsiteY9" fmla="*/ 6858000 h 6858000"/>
              <a:gd name="connsiteX10" fmla="*/ 1 w 12084051"/>
              <a:gd name="connsiteY10" fmla="*/ 6783388 h 6858000"/>
              <a:gd name="connsiteX11" fmla="*/ 0 w 12084051"/>
              <a:gd name="connsiteY11" fmla="*/ 67833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84051" h="6858000">
                <a:moveTo>
                  <a:pt x="0" y="0"/>
                </a:moveTo>
                <a:lnTo>
                  <a:pt x="8366125" y="0"/>
                </a:lnTo>
                <a:lnTo>
                  <a:pt x="8980488" y="0"/>
                </a:lnTo>
                <a:lnTo>
                  <a:pt x="12084050" y="0"/>
                </a:lnTo>
                <a:lnTo>
                  <a:pt x="12084050" y="6284911"/>
                </a:lnTo>
                <a:lnTo>
                  <a:pt x="8980488" y="6284911"/>
                </a:lnTo>
                <a:lnTo>
                  <a:pt x="8980488" y="6711949"/>
                </a:lnTo>
                <a:lnTo>
                  <a:pt x="12084051" y="6711949"/>
                </a:lnTo>
                <a:lnTo>
                  <a:pt x="12084051" y="6858000"/>
                </a:lnTo>
                <a:lnTo>
                  <a:pt x="1" y="6858000"/>
                </a:lnTo>
                <a:lnTo>
                  <a:pt x="1" y="6783388"/>
                </a:lnTo>
                <a:lnTo>
                  <a:pt x="0" y="6783388"/>
                </a:lnTo>
                <a:close/>
              </a:path>
            </a:pathLst>
          </a:custGeom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92A0A5-CB91-A742-AC6F-F02D2DF67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MIT campus flash flood study</a:t>
            </a:r>
          </a:p>
          <a:p>
            <a:r>
              <a:rPr lang="en-US" dirty="0"/>
              <a:t>Upriver flood risk study</a:t>
            </a:r>
          </a:p>
          <a:p>
            <a:r>
              <a:rPr lang="en-US" dirty="0"/>
              <a:t>Joint-flood event probability study</a:t>
            </a:r>
          </a:p>
          <a:p>
            <a:r>
              <a:rPr lang="en-US" dirty="0"/>
              <a:t>Basement/tunnel cascade risk study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F726D-952A-AD46-996B-ACF2C995BD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6961" y="1450879"/>
            <a:ext cx="3686690" cy="1177245"/>
          </a:xfrm>
        </p:spPr>
        <p:txBody>
          <a:bodyPr/>
          <a:lstStyle/>
          <a:p>
            <a:r>
              <a:rPr lang="en-US" dirty="0"/>
              <a:t>Reducing uncertainty by applying academic research to campus as test bed.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6F948-0FC6-EE4F-961F-E8E9445B40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Researching MIT</a:t>
            </a:r>
          </a:p>
          <a:p>
            <a:r>
              <a:rPr lang="en-US" dirty="0"/>
              <a:t>Climate Impacts + Risks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D2F08DBD-5A01-0641-9D1B-0D5B500FE86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/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BE787-7944-894C-AFC1-D6D6D06C6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56F16D7-864B-7D4F-9DF9-A6B99F4951C8}" type="slidenum">
              <a:rPr lang="en-US">
                <a:solidFill>
                  <a:srgbClr val="FFFFFF"/>
                </a:solidFill>
              </a:rPr>
              <a:pPr defTabSz="685800"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8162" y="23100"/>
            <a:ext cx="7503228" cy="1030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Physical modeling of tropical cyclones affecting Cambridge, present and future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A1F7F-CC35-A145-9179-9EFD42D3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23" y="1155397"/>
            <a:ext cx="7113678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2.xml><?xml version="1.0" encoding="utf-8"?>
<a:theme xmlns:a="http://schemas.openxmlformats.org/drawingml/2006/main" name="1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Custom 9">
      <a:dk1>
        <a:srgbClr val="414141"/>
      </a:dk1>
      <a:lt1>
        <a:srgbClr val="FFFFFF"/>
      </a:lt1>
      <a:dk2>
        <a:srgbClr val="2E3444"/>
      </a:dk2>
      <a:lt2>
        <a:srgbClr val="FFFFFF"/>
      </a:lt2>
      <a:accent1>
        <a:srgbClr val="ED7A00"/>
      </a:accent1>
      <a:accent2>
        <a:srgbClr val="1AA486"/>
      </a:accent2>
      <a:accent3>
        <a:srgbClr val="007FB0"/>
      </a:accent3>
      <a:accent4>
        <a:srgbClr val="006F6B"/>
      </a:accent4>
      <a:accent5>
        <a:srgbClr val="F6A623"/>
      </a:accent5>
      <a:accent6>
        <a:srgbClr val="950A56"/>
      </a:accent6>
      <a:hlink>
        <a:srgbClr val="00AEEF"/>
      </a:hlink>
      <a:folHlink>
        <a:srgbClr val="E32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42</TotalTime>
  <Words>404</Words>
  <Application>Microsoft Office PowerPoint</Application>
  <PresentationFormat>On-screen Show (4:3)</PresentationFormat>
  <Paragraphs>62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Avenir Book</vt:lpstr>
      <vt:lpstr>Calibri</vt:lpstr>
      <vt:lpstr>Calibri Light</vt:lpstr>
      <vt:lpstr>Calibri Regular</vt:lpstr>
      <vt:lpstr>Georgia</vt:lpstr>
      <vt:lpstr>Helvetica Light</vt:lpstr>
      <vt:lpstr>ＭＳ Ｐ明朝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Using Physics to Estimate MIT's Flood Risk </vt:lpstr>
      <vt:lpstr>Purpose of Climate Resiliency Committee</vt:lpstr>
      <vt:lpstr>Flood risks to MIT</vt:lpstr>
      <vt:lpstr>Flood risks to MIT</vt:lpstr>
      <vt:lpstr>MIT Campus Flood Risks:  2019</vt:lpstr>
      <vt:lpstr>PowerPoint Presentation</vt:lpstr>
      <vt:lpstr> Local flood events since 2010</vt:lpstr>
      <vt:lpstr>PowerPoint Presentation</vt:lpstr>
      <vt:lpstr>Physical modeling of tropical cyclones affecting Cambridge, present and future</vt:lpstr>
      <vt:lpstr>Creating tools to support the MIT community – Hazard + Flood risks map</vt:lpstr>
      <vt:lpstr>2070 1-% 24hour Harmonized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Physics to Estimate MIT's Flood Risk</dc:title>
  <dc:creator>Kerry</dc:creator>
  <cp:lastModifiedBy>Kerry</cp:lastModifiedBy>
  <cp:revision>5</cp:revision>
  <dcterms:created xsi:type="dcterms:W3CDTF">2020-02-23T12:09:41Z</dcterms:created>
  <dcterms:modified xsi:type="dcterms:W3CDTF">2020-02-23T12:52:04Z</dcterms:modified>
</cp:coreProperties>
</file>