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87" r:id="rId3"/>
    <p:sldId id="316" r:id="rId4"/>
    <p:sldId id="317" r:id="rId5"/>
    <p:sldId id="320" r:id="rId6"/>
    <p:sldId id="321" r:id="rId7"/>
    <p:sldId id="324" r:id="rId8"/>
    <p:sldId id="325" r:id="rId9"/>
    <p:sldId id="331" r:id="rId10"/>
    <p:sldId id="327" r:id="rId11"/>
    <p:sldId id="326" r:id="rId12"/>
    <p:sldId id="348" r:id="rId13"/>
    <p:sldId id="319" r:id="rId14"/>
    <p:sldId id="258" r:id="rId15"/>
    <p:sldId id="259" r:id="rId16"/>
    <p:sldId id="260" r:id="rId17"/>
    <p:sldId id="261" r:id="rId18"/>
    <p:sldId id="257" r:id="rId19"/>
    <p:sldId id="336" r:id="rId20"/>
    <p:sldId id="337" r:id="rId21"/>
    <p:sldId id="340" r:id="rId22"/>
    <p:sldId id="333" r:id="rId23"/>
    <p:sldId id="334" r:id="rId24"/>
    <p:sldId id="335" r:id="rId25"/>
    <p:sldId id="341" r:id="rId26"/>
    <p:sldId id="342" r:id="rId27"/>
    <p:sldId id="332" r:id="rId28"/>
    <p:sldId id="298" r:id="rId29"/>
    <p:sldId id="364" r:id="rId30"/>
    <p:sldId id="265" r:id="rId31"/>
    <p:sldId id="343" r:id="rId32"/>
    <p:sldId id="363" r:id="rId33"/>
    <p:sldId id="266" r:id="rId34"/>
    <p:sldId id="268" r:id="rId35"/>
    <p:sldId id="306" r:id="rId36"/>
    <p:sldId id="344" r:id="rId37"/>
    <p:sldId id="347" r:id="rId38"/>
    <p:sldId id="307" r:id="rId39"/>
    <p:sldId id="269" r:id="rId40"/>
    <p:sldId id="357" r:id="rId41"/>
    <p:sldId id="275" r:id="rId42"/>
    <p:sldId id="272" r:id="rId43"/>
    <p:sldId id="352" r:id="rId44"/>
    <p:sldId id="353" r:id="rId45"/>
    <p:sldId id="366" r:id="rId46"/>
    <p:sldId id="367" r:id="rId47"/>
    <p:sldId id="368" r:id="rId48"/>
    <p:sldId id="273" r:id="rId49"/>
    <p:sldId id="276" r:id="rId50"/>
    <p:sldId id="277" r:id="rId51"/>
    <p:sldId id="362" r:id="rId52"/>
    <p:sldId id="369" r:id="rId53"/>
    <p:sldId id="371" r:id="rId54"/>
    <p:sldId id="372" r:id="rId55"/>
    <p:sldId id="281" r:id="rId56"/>
    <p:sldId id="373" r:id="rId57"/>
    <p:sldId id="374" r:id="rId58"/>
    <p:sldId id="370" r:id="rId59"/>
    <p:sldId id="358" r:id="rId60"/>
    <p:sldId id="365" r:id="rId61"/>
    <p:sldId id="359" r:id="rId62"/>
    <p:sldId id="285" r:id="rId63"/>
    <p:sldId id="286" r:id="rId64"/>
    <p:sldId id="375" r:id="rId65"/>
    <p:sldId id="376" r:id="rId66"/>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2004"/>
    <a:srgbClr val="002162"/>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3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4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332BF96-2491-424C-9283-365F95A9034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1F97E05-102A-426B-BD11-F3156D946219}" type="slidenum">
              <a:rPr lang="en-US" smtClean="0"/>
              <a:pPr/>
              <a:t>1</a:t>
            </a:fld>
            <a:endParaRPr lang="en-US" smtClean="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pPr/>
              <a:t>10</a:t>
            </a:fld>
            <a:endParaRPr lang="en-US" smtClean="0"/>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latin typeface="Calibri" pitchFamily="34" charset="0"/>
              </a:rPr>
              <a:pPr algn="r"/>
              <a:t>10</a:t>
            </a:fld>
            <a:endParaRPr lang="en-US" sz="1200">
              <a:latin typeface="Calibri" pitchFamily="34" charset="0"/>
            </a:endParaRPr>
          </a:p>
        </p:txBody>
      </p:sp>
      <p:sp>
        <p:nvSpPr>
          <p:cNvPr id="71684" name="Rectangle 2"/>
          <p:cNvSpPr>
            <a:spLocks noRo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B91D7EF-3854-4517-9D1A-EC22EF69C2C1}" type="slidenum">
              <a:rPr lang="en-US" smtClean="0"/>
              <a:pPr/>
              <a:t>11</a:t>
            </a:fld>
            <a:endParaRPr lang="en-US" smtClean="0"/>
          </a:p>
        </p:txBody>
      </p:sp>
      <p:sp>
        <p:nvSpPr>
          <p:cNvPr id="72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123F09C-0A8B-42D8-A34E-A5BF8B7167A1}" type="slidenum">
              <a:rPr lang="en-US" sz="1200">
                <a:latin typeface="Calibri" pitchFamily="34" charset="0"/>
              </a:rPr>
              <a:pPr algn="r"/>
              <a:t>11</a:t>
            </a:fld>
            <a:endParaRPr lang="en-US" sz="1200">
              <a:latin typeface="Calibri" pitchFamily="34" charset="0"/>
            </a:endParaRPr>
          </a:p>
        </p:txBody>
      </p:sp>
      <p:sp>
        <p:nvSpPr>
          <p:cNvPr id="72708" name="Rectangle 2"/>
          <p:cNvSpPr>
            <a:spLocks noRot="1" noChangeArrowheads="1" noTextEdit="1"/>
          </p:cNvSpPr>
          <p:nvPr>
            <p:ph type="sldImg"/>
          </p:nvPr>
        </p:nvSpPr>
        <p:spPr>
          <a:ln/>
        </p:spPr>
      </p:sp>
      <p:sp>
        <p:nvSpPr>
          <p:cNvPr id="72709"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pPr/>
              <a:t>12</a:t>
            </a:fld>
            <a:endParaRPr 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37CF570-6ADA-4A14-82AD-4E6AC56A4A5F}" type="slidenum">
              <a:rPr lang="en-US" smtClean="0"/>
              <a:pPr/>
              <a:t>13</a:t>
            </a:fld>
            <a:endParaRPr lang="en-US" smtClean="0"/>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14</a:t>
            </a:fld>
            <a:endParaRPr 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D187D19-403F-4DC7-9F64-F3A3562AC123}" type="slidenum">
              <a:rPr lang="en-US" smtClean="0"/>
              <a:pPr/>
              <a:t>15</a:t>
            </a:fld>
            <a:endParaRPr lang="en-US" smtClean="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E8E5227-0B22-4A4C-8C2D-DE8591CB6925}" type="slidenum">
              <a:rPr lang="en-US" smtClean="0"/>
              <a:pPr/>
              <a:t>16</a:t>
            </a:fld>
            <a:endParaRPr 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8D69CED-A8A5-4993-8530-3F6B0F5570AF}" type="slidenum">
              <a:rPr lang="en-US" smtClean="0"/>
              <a:pPr/>
              <a:t>17</a:t>
            </a:fld>
            <a:endParaRPr lang="en-US" smtClean="0"/>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E6C646F-9441-4727-95DB-84F64721D1B9}" type="slidenum">
              <a:rPr lang="en-US" smtClean="0"/>
              <a:pPr/>
              <a:t>18</a:t>
            </a:fld>
            <a:endParaRPr 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EA192CF-37DE-470D-B2FF-902DB05964CA}" type="slidenum">
              <a:rPr lang="en-US" smtClean="0"/>
              <a:pPr/>
              <a:t>19</a:t>
            </a:fld>
            <a:endParaRPr lang="en-US"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8E5DCD6-C69A-46E1-94E7-8E3D0F625131}" type="slidenum">
              <a:rPr lang="en-US" smtClean="0"/>
              <a:pPr/>
              <a:t>2</a:t>
            </a:fld>
            <a:endParaRPr lang="en-U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ED33D82-04C1-4528-ADBF-7BABAF27FC36}" type="slidenum">
              <a:rPr lang="en-US" smtClean="0"/>
              <a:pPr/>
              <a:t>20</a:t>
            </a:fld>
            <a:endParaRPr lang="en-US"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B9C6726-2EA9-4220-8B21-5059FA682E28}" type="slidenum">
              <a:rPr lang="en-US" smtClean="0"/>
              <a:pPr/>
              <a:t>21</a:t>
            </a:fld>
            <a:endParaRPr lang="en-US"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pPr/>
              <a:t>22</a:t>
            </a:fld>
            <a:endParaRPr 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592165C-FB8A-4B7C-9CFB-ED0C166A09BD}" type="slidenum">
              <a:rPr lang="en-US" smtClean="0"/>
              <a:pPr/>
              <a:t>23</a:t>
            </a:fld>
            <a:endParaRPr lang="en-US"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pPr/>
              <a:t>24</a:t>
            </a:fld>
            <a:endParaRPr 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C4984D1-88CD-4B4A-9BFC-E6A6C8F0B5B1}" type="slidenum">
              <a:rPr lang="en-US" smtClean="0"/>
              <a:pPr/>
              <a:t>25</a:t>
            </a:fld>
            <a:endParaRPr lang="en-US" smtClean="0"/>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71CFD2B-800E-4F8F-9F91-834DC954FE84}" type="slidenum">
              <a:rPr lang="en-US" smtClean="0"/>
              <a:pPr/>
              <a:t>26</a:t>
            </a:fld>
            <a:endParaRPr 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1C1EA57-2708-4152-A521-374184317047}" type="slidenum">
              <a:rPr lang="en-US" smtClean="0"/>
              <a:pPr/>
              <a:t>27</a:t>
            </a:fld>
            <a:endParaRPr lang="en-US" smtClean="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D2B8268-C7E8-4350-BA6C-B6B2D14280CC}" type="slidenum">
              <a:rPr lang="en-US" smtClean="0"/>
              <a:pPr/>
              <a:t>28</a:t>
            </a:fld>
            <a:endParaRPr 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99118A3-E3B4-4F7A-88CE-5C33847FB8A4}" type="slidenum">
              <a:rPr lang="en-US" smtClean="0"/>
              <a:pPr/>
              <a:t>29</a:t>
            </a:fld>
            <a:endParaRPr lang="en-US"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F362B20-2696-4580-BF4A-5B729073CBD5}" type="slidenum">
              <a:rPr lang="en-US" smtClean="0"/>
              <a:pPr/>
              <a:t>3</a:t>
            </a:fld>
            <a:endParaRPr lang="en-US"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EB02EC7-5785-45EA-A756-7CC3CBC93E21}" type="slidenum">
              <a:rPr lang="en-US" smtClean="0"/>
              <a:pPr/>
              <a:t>30</a:t>
            </a:fld>
            <a:endParaRPr lang="en-US"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BDB47C2-9718-49D8-BF91-D7479D39C5CA}" type="slidenum">
              <a:rPr lang="en-US" smtClean="0"/>
              <a:pPr/>
              <a:t>31</a:t>
            </a:fld>
            <a:endParaRPr lang="en-US" smtClean="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A4A5EC0-7311-4D60-AE8A-EE7683D3810D}" type="slidenum">
              <a:rPr lang="en-US" smtClean="0"/>
              <a:pPr/>
              <a:t>32</a:t>
            </a:fld>
            <a:endParaRPr 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6FC5B28-446B-4BF0-BC5F-553E7698126A}" type="slidenum">
              <a:rPr lang="en-US" smtClean="0"/>
              <a:pPr/>
              <a:t>33</a:t>
            </a:fld>
            <a:endParaRPr lang="en-US" smtClean="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34828DD-64C9-4A29-92C9-B8E3219D772E}" type="slidenum">
              <a:rPr lang="en-US" smtClean="0"/>
              <a:pPr/>
              <a:t>34</a:t>
            </a:fld>
            <a:endParaRPr lang="en-US"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A7F2517-812F-4559-AF52-2C52B667835D}" type="slidenum">
              <a:rPr lang="en-US" smtClean="0"/>
              <a:pPr/>
              <a:t>35</a:t>
            </a:fld>
            <a:endParaRPr lang="en-US"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54AFC8A-852E-48C8-90D6-9D3A2AF0EFC2}" type="slidenum">
              <a:rPr lang="en-US" smtClean="0"/>
              <a:pPr/>
              <a:t>36</a:t>
            </a:fld>
            <a:endParaRPr lang="en-US" smtClean="0"/>
          </a:p>
        </p:txBody>
      </p:sp>
      <p:sp>
        <p:nvSpPr>
          <p:cNvPr id="993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6493" tIns="43247" rIns="86493" bIns="43247" anchor="b"/>
          <a:lstStyle/>
          <a:p>
            <a:pPr algn="r" defTabSz="865188"/>
            <a:fld id="{006D0F56-424D-44E4-A490-34C898EA8BF6}" type="slidenum">
              <a:rPr lang="en-US" sz="1100"/>
              <a:pPr algn="r" defTabSz="865188"/>
              <a:t>36</a:t>
            </a:fld>
            <a:endParaRPr lang="en-US" sz="1100"/>
          </a:p>
        </p:txBody>
      </p:sp>
      <p:sp>
        <p:nvSpPr>
          <p:cNvPr id="99332" name="Rectangle 2"/>
          <p:cNvSpPr>
            <a:spLocks noRot="1" noChangeArrowheads="1" noTextEdit="1"/>
          </p:cNvSpPr>
          <p:nvPr>
            <p:ph type="sldImg"/>
          </p:nvPr>
        </p:nvSpPr>
        <p:spPr>
          <a:xfrm>
            <a:off x="1144588" y="685800"/>
            <a:ext cx="4572000" cy="3429000"/>
          </a:xfrm>
          <a:ln/>
        </p:spPr>
      </p:sp>
      <p:sp>
        <p:nvSpPr>
          <p:cNvPr id="99333" name="Rectangle 3"/>
          <p:cNvSpPr>
            <a:spLocks noGrp="1" noChangeArrowheads="1"/>
          </p:cNvSpPr>
          <p:nvPr>
            <p:ph type="body" idx="1"/>
          </p:nvPr>
        </p:nvSpPr>
        <p:spPr>
          <a:noFill/>
          <a:ln/>
        </p:spPr>
        <p:txBody>
          <a:bodyPr lIns="86493" tIns="43247" rIns="86493" bIns="43247"/>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3411971-095D-4DBB-BBAB-865D7C4E98BE}" type="slidenum">
              <a:rPr lang="en-US" smtClean="0"/>
              <a:pPr/>
              <a:t>37</a:t>
            </a:fld>
            <a:endParaRPr lang="en-US" smtClean="0"/>
          </a:p>
        </p:txBody>
      </p:sp>
      <p:sp>
        <p:nvSpPr>
          <p:cNvPr id="101379" name="Rectangle 2"/>
          <p:cNvSpPr>
            <a:spLocks noRot="1" noChangeArrowheads="1" noTextEdit="1"/>
          </p:cNvSpPr>
          <p:nvPr>
            <p:ph type="sldImg"/>
          </p:nvPr>
        </p:nvSpPr>
        <p:spPr>
          <a:xfrm>
            <a:off x="1144588" y="685800"/>
            <a:ext cx="4572000" cy="3429000"/>
          </a:xfrm>
          <a:ln/>
        </p:spPr>
      </p:sp>
      <p:sp>
        <p:nvSpPr>
          <p:cNvPr id="101380" name="Rectangle 3"/>
          <p:cNvSpPr>
            <a:spLocks noGrp="1" noChangeArrowheads="1"/>
          </p:cNvSpPr>
          <p:nvPr>
            <p:ph type="body" idx="1"/>
          </p:nvPr>
        </p:nvSpPr>
        <p:spPr>
          <a:noFill/>
          <a:ln/>
        </p:spPr>
        <p:txBody>
          <a:bodyPr lIns="86493" tIns="43247" rIns="86493" bIns="43247"/>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8C04477-C17D-4109-9747-4F9A6222DD24}" type="slidenum">
              <a:rPr lang="en-US" smtClean="0"/>
              <a:pPr/>
              <a:t>38</a:t>
            </a:fld>
            <a:endParaRPr 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3DF3904-CFB3-4431-A8A5-EFD03A3DDCBF}" type="slidenum">
              <a:rPr lang="en-US" smtClean="0"/>
              <a:pPr/>
              <a:t>39</a:t>
            </a:fld>
            <a:endParaRPr lang="en-US"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BC8E05D-7592-4EAA-BE4A-41E77A38FC4C}" type="slidenum">
              <a:rPr lang="en-US" smtClean="0"/>
              <a:pPr/>
              <a:t>4</a:t>
            </a:fld>
            <a:endParaRPr lang="en-U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D04C383-C593-4611-8FC3-02BE181767BC}" type="slidenum">
              <a:rPr lang="en-US" smtClean="0"/>
              <a:pPr/>
              <a:t>40</a:t>
            </a:fld>
            <a:endParaRPr 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F98F021-4BDB-4943-B7AD-8DCD444DAE70}" type="slidenum">
              <a:rPr lang="en-US" smtClean="0"/>
              <a:pPr/>
              <a:t>41</a:t>
            </a:fld>
            <a:endParaRPr lang="en-US"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F99BAF3-F64F-48C1-B3E5-3F5EFDC2B140}" type="slidenum">
              <a:rPr lang="en-US" smtClean="0"/>
              <a:pPr/>
              <a:t>42</a:t>
            </a:fld>
            <a:endParaRPr 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82E0D-AA98-4BBC-BD3B-F7C4FC089E6D}" type="slidenum">
              <a:rPr lang="en-US" smtClean="0"/>
              <a:pPr/>
              <a:t>43</a:t>
            </a:fld>
            <a:endParaRPr lang="en-US"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A19BCE9-662A-4134-BF83-417AE3DE3161}" type="slidenum">
              <a:rPr lang="en-US" smtClean="0"/>
              <a:pPr/>
              <a:t>44</a:t>
            </a:fld>
            <a:endParaRPr 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46</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DE12A-2BD3-4746-8DA8-322753405EEA}" type="slidenum">
              <a:rPr lang="en-GB"/>
              <a:pPr/>
              <a:t>47</a:t>
            </a:fld>
            <a:endParaRPr lang="en-GB"/>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i="1"/>
              <a:t>„Kein Wissenschaftler sagt eine Überschwemmung New Yorks voraus, das bleibt allein dem Politiker Al Gore vorbehalten und den Klimahysterikern in Deutschland,“ so Report München am 9. Juli 2007.</a:t>
            </a:r>
            <a:r>
              <a:rPr lang="en-US"/>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26B6B69-F2CD-43F9-A195-244A38643BDD}" type="slidenum">
              <a:rPr lang="en-US" smtClean="0"/>
              <a:pPr/>
              <a:t>48</a:t>
            </a:fld>
            <a:endParaRPr lang="en-US"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1EC6F38-AED9-47BA-AB2E-2669F22440FD}" type="slidenum">
              <a:rPr lang="en-US" smtClean="0"/>
              <a:pPr/>
              <a:t>49</a:t>
            </a:fld>
            <a:endParaRPr lang="en-US"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956ABE1-C6DE-4533-A5FF-944BEBF70DA1}" type="slidenum">
              <a:rPr lang="en-US" smtClean="0"/>
              <a:pPr/>
              <a:t>50</a:t>
            </a:fld>
            <a:endParaRPr lang="en-US"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51D6359-36F8-49E8-AFAC-A919C8338286}" type="slidenum">
              <a:rPr lang="en-US" smtClean="0"/>
              <a:pPr/>
              <a:t>5</a:t>
            </a:fld>
            <a:endParaRPr lang="en-US" smtClean="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3B4FB4C-0643-4917-874D-F47ED05F17E4}" type="slidenum">
              <a:rPr lang="en-US" smtClean="0"/>
              <a:pPr/>
              <a:t>51</a:t>
            </a:fld>
            <a:endParaRPr lang="en-US"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E91729-23C7-402B-8047-308F6C567931}" type="slidenum">
              <a:rPr lang="en-GB"/>
              <a:pPr/>
              <a:t>53</a:t>
            </a:fld>
            <a:endParaRPr lang="en-GB"/>
          </a:p>
        </p:txBody>
      </p:sp>
      <p:sp>
        <p:nvSpPr>
          <p:cNvPr id="478210" name="Rectangle 2"/>
          <p:cNvSpPr>
            <a:spLocks noGrp="1" noRot="1" noChangeAspect="1" noChangeArrowheads="1" noTextEdit="1"/>
          </p:cNvSpPr>
          <p:nvPr>
            <p:ph type="sldImg"/>
          </p:nvPr>
        </p:nvSpPr>
        <p:spPr>
          <a:xfrm>
            <a:off x="1189038" y="704850"/>
            <a:ext cx="4519612" cy="3390900"/>
          </a:xfrm>
          <a:ln/>
        </p:spPr>
      </p:sp>
      <p:sp>
        <p:nvSpPr>
          <p:cNvPr id="478211" name="Rectangle 3"/>
          <p:cNvSpPr>
            <a:spLocks noGrp="1" noChangeArrowheads="1"/>
          </p:cNvSpPr>
          <p:nvPr>
            <p:ph type="body" idx="1"/>
          </p:nvPr>
        </p:nvSpPr>
        <p:spPr>
          <a:xfrm>
            <a:off x="930177" y="4378476"/>
            <a:ext cx="5033367" cy="4095750"/>
          </a:xfrm>
        </p:spPr>
        <p:txBody>
          <a:bodyPr/>
          <a:lstStyle/>
          <a:p>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2A79EF81-E7FB-473F-917D-44B15DC6EC83}" type="slidenum">
              <a:rPr lang="en-US" smtClean="0"/>
              <a:pPr/>
              <a:t>55</a:t>
            </a:fld>
            <a:endParaRPr lang="en-US"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pPr/>
              <a:t>58</a:t>
            </a:fld>
            <a:endParaRPr lang="en-GB"/>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F55AC27-CF07-4D24-A9FB-9CDDA0091D40}" type="slidenum">
              <a:rPr lang="en-US" smtClean="0"/>
              <a:pPr/>
              <a:t>59</a:t>
            </a:fld>
            <a:endParaRPr lang="en-US"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1CF3A1E-84D1-41B5-9D8F-B002AAC8DCC0}" type="slidenum">
              <a:rPr lang="en-US" smtClean="0"/>
              <a:pPr/>
              <a:t>60</a:t>
            </a:fld>
            <a:endParaRPr lang="en-US" smtClean="0"/>
          </a:p>
        </p:txBody>
      </p:sp>
      <p:sp>
        <p:nvSpPr>
          <p:cNvPr id="1177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4107D677-DDE1-4638-9A0A-7A223A937E81}" type="slidenum">
              <a:rPr lang="en-US" sz="1200">
                <a:cs typeface="Arial" charset="0"/>
              </a:rPr>
              <a:pPr algn="r"/>
              <a:t>60</a:t>
            </a:fld>
            <a:endParaRPr lang="en-US" sz="1200">
              <a:cs typeface="Arial" charset="0"/>
            </a:endParaRPr>
          </a:p>
        </p:txBody>
      </p:sp>
      <p:sp>
        <p:nvSpPr>
          <p:cNvPr id="117764" name="Rectangle 2"/>
          <p:cNvSpPr>
            <a:spLocks noRot="1" noChangeArrowheads="1" noTextEdit="1"/>
          </p:cNvSpPr>
          <p:nvPr>
            <p:ph type="sldImg"/>
          </p:nvPr>
        </p:nvSpPr>
        <p:spPr>
          <a:xfrm>
            <a:off x="1144588" y="685800"/>
            <a:ext cx="4572000" cy="3429000"/>
          </a:xfrm>
          <a:ln/>
        </p:spPr>
      </p:sp>
      <p:sp>
        <p:nvSpPr>
          <p:cNvPr id="117765" name="Rectangle 3"/>
          <p:cNvSpPr>
            <a:spLocks noGrp="1" noChangeArrowheads="1"/>
          </p:cNvSpPr>
          <p:nvPr>
            <p:ph type="body" idx="1"/>
          </p:nvPr>
        </p:nvSpPr>
        <p:spPr>
          <a:noFill/>
          <a:ln/>
        </p:spPr>
        <p:txBody>
          <a:bodyPr lIns="91432" tIns="45716" rIns="91432" bIns="45716"/>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7A31D2E-6577-4E30-84D3-052F7A695505}" type="slidenum">
              <a:rPr lang="en-US" smtClean="0"/>
              <a:pPr/>
              <a:t>61</a:t>
            </a:fld>
            <a:endParaRPr 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A8EE485-A12C-4A54-913E-CB237C26D623}" type="slidenum">
              <a:rPr lang="en-US" smtClean="0"/>
              <a:pPr/>
              <a:t>62</a:t>
            </a:fld>
            <a:endParaRPr lang="en-US" smtClean="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D9DE04C3-900F-4EC7-9E13-77666E2C2450}" type="slidenum">
              <a:rPr lang="en-US" smtClean="0"/>
              <a:pPr/>
              <a:t>63</a:t>
            </a:fld>
            <a:endParaRPr lang="en-US"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3B4D2D02-162F-4F30-9BE6-C1E8AFE07719}" type="slidenum">
              <a:rPr lang="en-US" smtClean="0"/>
              <a:pPr/>
              <a:t>64</a:t>
            </a:fld>
            <a:endParaRPr lang="en-US"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06D6385-62AC-49F6-889E-F301BFD8A66E}" type="slidenum">
              <a:rPr lang="en-US" smtClean="0"/>
              <a:pPr/>
              <a:t>6</a:t>
            </a:fld>
            <a:endParaRPr 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5332172-CB50-42A5-9051-6D0AE2205D8D}" type="slidenum">
              <a:rPr lang="en-US" smtClean="0"/>
              <a:pPr/>
              <a:t>65</a:t>
            </a:fld>
            <a:endParaRPr lang="en-US" smtClean="0"/>
          </a:p>
        </p:txBody>
      </p:sp>
      <p:sp>
        <p:nvSpPr>
          <p:cNvPr id="100355" name="Rectangle 2"/>
          <p:cNvSpPr>
            <a:spLocks noRot="1" noChangeArrowheads="1" noTextEdit="1"/>
          </p:cNvSpPr>
          <p:nvPr>
            <p:ph type="sldImg"/>
          </p:nvPr>
        </p:nvSpPr>
        <p:spPr>
          <a:xfrm>
            <a:off x="1144588" y="685800"/>
            <a:ext cx="4572000" cy="3429000"/>
          </a:xfrm>
          <a:ln/>
        </p:spPr>
      </p:sp>
      <p:sp>
        <p:nvSpPr>
          <p:cNvPr id="100356" name="Rectangle 3"/>
          <p:cNvSpPr>
            <a:spLocks noGrp="1" noChangeArrowheads="1"/>
          </p:cNvSpPr>
          <p:nvPr>
            <p:ph type="body" idx="1"/>
          </p:nvPr>
        </p:nvSpPr>
        <p:spPr>
          <a:noFill/>
          <a:ln/>
        </p:spPr>
        <p:txBody>
          <a:bodyPr lIns="86493" tIns="43247" rIns="86493" bIns="43247"/>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E79F7E0-59D3-4C44-9ED3-49E1D811263E}" type="slidenum">
              <a:rPr lang="en-US" smtClean="0"/>
              <a:pPr/>
              <a:t>7</a:t>
            </a:fld>
            <a:endParaRPr lang="en-US" smtClean="0"/>
          </a:p>
        </p:txBody>
      </p:sp>
      <p:sp>
        <p:nvSpPr>
          <p:cNvPr id="6861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0281200-8812-45D5-9112-A794A9B225A8}" type="slidenum">
              <a:rPr lang="en-US" sz="1200">
                <a:latin typeface="Calibri" pitchFamily="34" charset="0"/>
              </a:rPr>
              <a:pPr algn="r"/>
              <a:t>7</a:t>
            </a:fld>
            <a:endParaRPr lang="en-US" sz="1200">
              <a:latin typeface="Calibri" pitchFamily="34" charset="0"/>
            </a:endParaRPr>
          </a:p>
        </p:txBody>
      </p:sp>
      <p:sp>
        <p:nvSpPr>
          <p:cNvPr id="68612" name="Rectangle 2"/>
          <p:cNvSpPr>
            <a:spLocks noRot="1" noChangeArrowheads="1" noTextEdit="1"/>
          </p:cNvSpPr>
          <p:nvPr>
            <p:ph type="sldImg"/>
          </p:nvPr>
        </p:nvSpPr>
        <p:spPr>
          <a:ln/>
        </p:spPr>
      </p:sp>
      <p:sp>
        <p:nvSpPr>
          <p:cNvPr id="68613"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318E625-DF20-4D96-B43B-8A1046D601DB}" type="slidenum">
              <a:rPr lang="en-US" smtClean="0"/>
              <a:pPr/>
              <a:t>8</a:t>
            </a:fld>
            <a:endParaRPr 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9</a:t>
            </a:fld>
            <a:endParaRPr lang="en-US"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20B64E-8B5A-47B2-9D5D-D9748CBAB9C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1A0ED3-AB98-42BD-8C8E-87DAAD1C195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06D701-A081-49F9-99A5-3160999AAE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7B559F-F28F-4541-9A93-0B915925F4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729871-B11E-47EB-8EF4-44A79D4C2EF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B62C8D-1335-46E5-A070-31B2227122F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B125E6-E3CC-42DD-8EB5-95C618E0D27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B648F7-B24A-46A2-ADD5-3E775D1E4FB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AEE252-4A16-45E3-8005-FD965ADB4C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39BF5C-E5C2-4566-8533-7E2B235F651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02F1E0-E33C-45CC-A1E8-9DEEA5F38EA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0093EE00-D08E-49FC-86CE-B63A8B0C79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Image:John_Tyndall_%28scientist%29.jpg" TargetMode="External"/><Relationship Id="rId7"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upload.wikimedia.org/wikipedia/en/a/aa/Fourier2.jpg"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5.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upload.wikimedia.org/wikipedia/commons/f/f4/Instrumental_Temperature_Record.png"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85800"/>
            <a:ext cx="7848600" cy="2155825"/>
          </a:xfrm>
        </p:spPr>
        <p:txBody>
          <a:bodyPr/>
          <a:lstStyle/>
          <a:p>
            <a:pPr eaLnBrk="1" hangingPunct="1">
              <a:defRPr/>
            </a:pPr>
            <a:r>
              <a:rPr lang="en-US" b="1" dirty="0" smtClean="0">
                <a:solidFill>
                  <a:srgbClr val="002162"/>
                </a:solidFill>
                <a:effectLst>
                  <a:outerShdw blurRad="38100" dist="38100" dir="2700000" algn="tl">
                    <a:srgbClr val="C0C0C0"/>
                  </a:outerShdw>
                </a:effectLst>
              </a:rPr>
              <a:t>A Sober Look at the Global Warming Problem</a:t>
            </a:r>
            <a:endParaRPr lang="en-US" b="1" dirty="0" smtClean="0">
              <a:solidFill>
                <a:srgbClr val="002162"/>
              </a:solidFill>
              <a:effectLst>
                <a:outerShdw blurRad="38100" dist="38100" dir="2700000" algn="tl">
                  <a:srgbClr val="C0C0C0"/>
                </a:outerShdw>
              </a:effectLst>
            </a:endParaRPr>
          </a:p>
        </p:txBody>
      </p:sp>
      <p:sp>
        <p:nvSpPr>
          <p:cNvPr id="2051" name="Rectangle 3"/>
          <p:cNvSpPr>
            <a:spLocks noGrp="1" noChangeArrowheads="1"/>
          </p:cNvSpPr>
          <p:nvPr>
            <p:ph type="subTitle" idx="1"/>
          </p:nvPr>
        </p:nvSpPr>
        <p:spPr>
          <a:xfrm>
            <a:off x="1295400" y="2895600"/>
            <a:ext cx="7086600" cy="3276600"/>
          </a:xfrm>
        </p:spPr>
        <p:txBody>
          <a:bodyPr/>
          <a:lstStyle/>
          <a:p>
            <a:pPr eaLnBrk="1" hangingPunct="1">
              <a:defRPr/>
            </a:pPr>
            <a:r>
              <a:rPr lang="en-US" dirty="0" smtClean="0">
                <a:solidFill>
                  <a:srgbClr val="002162"/>
                </a:solidFill>
                <a:effectLst>
                  <a:outerShdw blurRad="38100" dist="38100" dir="2700000" algn="tl">
                    <a:srgbClr val="C0C0C0"/>
                  </a:outerShdw>
                </a:effectLst>
              </a:rPr>
              <a:t>Kerry Emanuel</a:t>
            </a:r>
          </a:p>
          <a:p>
            <a:pPr eaLnBrk="1" hangingPunct="1">
              <a:defRPr/>
            </a:pPr>
            <a:r>
              <a:rPr lang="en-US" dirty="0" smtClean="0">
                <a:solidFill>
                  <a:srgbClr val="002162"/>
                </a:solidFill>
                <a:effectLst>
                  <a:outerShdw blurRad="38100" dist="38100" dir="2700000" algn="tl">
                    <a:srgbClr val="C0C0C0"/>
                  </a:outerShdw>
                </a:effectLst>
              </a:rPr>
              <a:t>Program in Atmospheres, Oceans, and Climate</a:t>
            </a:r>
          </a:p>
          <a:p>
            <a:pPr eaLnBrk="1" hangingPunct="1">
              <a:defRPr/>
            </a:pPr>
            <a:r>
              <a:rPr lang="en-US" dirty="0" smtClean="0">
                <a:solidFill>
                  <a:srgbClr val="002162"/>
                </a:solidFill>
                <a:effectLst>
                  <a:outerShdw blurRad="38100" dist="38100" dir="2700000" algn="tl">
                    <a:srgbClr val="C0C0C0"/>
                  </a:outerShdw>
                </a:effectLst>
              </a:rPr>
              <a:t>Department of Earth, Atmospheric and Planetary Sciences</a:t>
            </a:r>
          </a:p>
          <a:p>
            <a:pPr eaLnBrk="1" hangingPunct="1">
              <a:defRPr/>
            </a:pPr>
            <a:r>
              <a:rPr lang="en-US" dirty="0" smtClean="0">
                <a:solidFill>
                  <a:srgbClr val="002162"/>
                </a:solidFill>
                <a:effectLst>
                  <a:outerShdw blurRad="38100" dist="38100" dir="2700000" algn="tl">
                    <a:srgbClr val="C0C0C0"/>
                  </a:outerShdw>
                </a:effectLst>
              </a:rPr>
              <a:t>MIT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normAutofit/>
          </a:bodyPr>
          <a:lstStyle/>
          <a:p>
            <a:pPr eaLnBrk="1" hangingPunct="1">
              <a:defRPr/>
            </a:pPr>
            <a:r>
              <a:rPr lang="en-US" sz="3200" smtClean="0">
                <a:solidFill>
                  <a:srgbClr val="002162"/>
                </a:solidFill>
                <a:effectLst>
                  <a:outerShdw blurRad="38100" dist="38100" dir="2700000" algn="tl">
                    <a:srgbClr val="C0C0C0"/>
                  </a:outerShdw>
                </a:effectLst>
                <a:latin typeface="Calibri" pitchFamily="34" charset="0"/>
              </a:rPr>
              <a:t>Paleo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t>Year</a:t>
            </a:r>
          </a:p>
        </p:txBody>
      </p:sp>
      <p:sp>
        <p:nvSpPr>
          <p:cNvPr id="13317" name="Text Box 7"/>
          <p:cNvSpPr txBox="1">
            <a:spLocks noChangeArrowheads="1"/>
          </p:cNvSpPr>
          <p:nvPr/>
        </p:nvSpPr>
        <p:spPr bwMode="auto">
          <a:xfrm>
            <a:off x="7848600" y="2590800"/>
            <a:ext cx="1295400" cy="517525"/>
          </a:xfrm>
          <a:prstGeom prst="rect">
            <a:avLst/>
          </a:prstGeom>
          <a:noFill/>
          <a:ln w="9525">
            <a:noFill/>
            <a:miter lim="800000"/>
            <a:headEnd/>
            <a:tailEnd/>
          </a:ln>
        </p:spPr>
        <p:txBody>
          <a:bodyPr>
            <a:spAutoFit/>
          </a:bodyPr>
          <a:lstStyle/>
          <a:p>
            <a:pPr>
              <a:spcBef>
                <a:spcPct val="50000"/>
              </a:spcBef>
            </a:pPr>
            <a:r>
              <a:rPr lang="en-US" b="1"/>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ph idx="4294967295"/>
          </p:nvPr>
        </p:nvPicPr>
        <p:blipFill>
          <a:blip r:embed="rId3" cstate="print"/>
          <a:srcRect/>
          <a:stretch>
            <a:fillRect/>
          </a:stretch>
        </p:blipFill>
        <p:spPr>
          <a:xfrm>
            <a:off x="304800" y="685800"/>
            <a:ext cx="8458200" cy="5818188"/>
          </a:xfrm>
          <a:noFill/>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a:solidFill>
                  <a:srgbClr val="002162"/>
                </a:solidFill>
                <a:effectLst>
                  <a:outerShdw blurRad="38100" dist="38100" dir="2700000" algn="tl">
                    <a:srgbClr val="C0C0C0"/>
                  </a:outerShdw>
                </a:effectLst>
                <a:latin typeface="Calibri" pitchFamily="34" charset="0"/>
              </a:rPr>
              <a:t>Estimates of Global Mean Surface Temperature from the Instrumental Record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pPr eaLnBrk="1" hangingPunct="1">
              <a:defRPr/>
            </a:pPr>
            <a:r>
              <a:rPr lang="en-US" sz="4000" b="1" smtClean="0">
                <a:solidFill>
                  <a:srgbClr val="002162"/>
                </a:solidFill>
                <a:effectLst>
                  <a:outerShdw blurRad="38100" dist="38100" dir="2700000" algn="tl">
                    <a:srgbClr val="C0C0C0"/>
                  </a:outerShdw>
                </a:effectLst>
              </a:rPr>
              <a:t>Some Characteristics of Climate Science</a:t>
            </a:r>
          </a:p>
        </p:txBody>
      </p:sp>
      <p:sp>
        <p:nvSpPr>
          <p:cNvPr id="3" name="Content Placeholder 2"/>
          <p:cNvSpPr>
            <a:spLocks noGrp="1"/>
          </p:cNvSpPr>
          <p:nvPr>
            <p:ph idx="4294967295"/>
          </p:nvPr>
        </p:nvSpPr>
        <p:spPr/>
        <p:txBody>
          <a:bodyPr>
            <a:normAutofit lnSpcReduction="10000"/>
          </a:bodyPr>
          <a:lstStyle/>
          <a:p>
            <a:pPr eaLnBrk="1" hangingPunct="1">
              <a:lnSpc>
                <a:spcPct val="90000"/>
              </a:lnSpc>
              <a:defRPr/>
            </a:pPr>
            <a:r>
              <a:rPr lang="en-US" b="1" smtClean="0">
                <a:solidFill>
                  <a:srgbClr val="002162"/>
                </a:solidFill>
              </a:rPr>
              <a:t>Described by some as the most difficult scientific problem ever faced </a:t>
            </a:r>
          </a:p>
          <a:p>
            <a:pPr eaLnBrk="1" hangingPunct="1">
              <a:lnSpc>
                <a:spcPct val="90000"/>
              </a:lnSpc>
              <a:defRPr/>
            </a:pPr>
            <a:r>
              <a:rPr lang="en-US" b="1" smtClean="0">
                <a:solidFill>
                  <a:srgbClr val="002162"/>
                </a:solidFill>
              </a:rPr>
              <a:t>Draws on all the major scientific disciplines:</a:t>
            </a:r>
          </a:p>
          <a:p>
            <a:pPr lvl="1" eaLnBrk="1" hangingPunct="1">
              <a:lnSpc>
                <a:spcPct val="90000"/>
              </a:lnSpc>
              <a:defRPr/>
            </a:pPr>
            <a:r>
              <a:rPr lang="en-US" b="1" smtClean="0">
                <a:solidFill>
                  <a:srgbClr val="002162"/>
                </a:solidFill>
              </a:rPr>
              <a:t>Chemistry, geology, atmospheric science, oceanography, solar physics, orbital mechanics, biology</a:t>
            </a:r>
          </a:p>
          <a:p>
            <a:pPr lvl="1" eaLnBrk="1" hangingPunct="1">
              <a:lnSpc>
                <a:spcPct val="90000"/>
              </a:lnSpc>
              <a:defRPr/>
            </a:pPr>
            <a:r>
              <a:rPr lang="en-US" b="1" smtClean="0">
                <a:solidFill>
                  <a:srgbClr val="002162"/>
                </a:solidFill>
              </a:rPr>
              <a:t>Climate prediction also requires understanding of economics, politics, human psychology</a:t>
            </a:r>
          </a:p>
          <a:p>
            <a:pPr eaLnBrk="1" hangingPunct="1">
              <a:lnSpc>
                <a:spcPct val="90000"/>
              </a:lnSpc>
              <a:defRPr/>
            </a:pPr>
            <a:r>
              <a:rPr lang="en-US" b="1" smtClean="0">
                <a:solidFill>
                  <a:srgbClr val="002162"/>
                </a:solidFill>
              </a:rPr>
              <a:t>Very much a frontier science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934200" y="304800"/>
            <a:ext cx="1905000" cy="2409825"/>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1676400" y="28194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7086600" y="2895600"/>
            <a:ext cx="1676400" cy="641350"/>
          </a:xfrm>
          <a:prstGeom prst="rect">
            <a:avLst/>
          </a:prstGeom>
          <a:noFill/>
          <a:ln w="9525">
            <a:noFill/>
            <a:miter lim="800000"/>
            <a:headEnd/>
            <a:tailEnd/>
          </a:ln>
        </p:spPr>
        <p:txBody>
          <a:bodyPr>
            <a:spAutoFit/>
          </a:bodyPr>
          <a:lstStyle/>
          <a:p>
            <a:pPr algn="ctr">
              <a:spcBef>
                <a:spcPct val="50000"/>
              </a:spcBef>
            </a:pPr>
            <a:r>
              <a:rPr lang="en-US" sz="1800" b="1">
                <a:solidFill>
                  <a:srgbClr val="002162"/>
                </a:solidFill>
              </a:rPr>
              <a:t>John Tyndall (1820-1893)</a:t>
            </a:r>
          </a:p>
        </p:txBody>
      </p:sp>
      <p:sp>
        <p:nvSpPr>
          <p:cNvPr id="4104" name="Text Box 8"/>
          <p:cNvSpPr txBox="1">
            <a:spLocks noChangeArrowheads="1"/>
          </p:cNvSpPr>
          <p:nvPr/>
        </p:nvSpPr>
        <p:spPr bwMode="auto">
          <a:xfrm>
            <a:off x="2514600" y="304800"/>
            <a:ext cx="4267200" cy="1077913"/>
          </a:xfrm>
          <a:prstGeom prst="rect">
            <a:avLst/>
          </a:prstGeom>
          <a:noFill/>
          <a:ln w="9525">
            <a:noFill/>
            <a:miter lim="800000"/>
            <a:headEnd/>
            <a:tailEnd/>
          </a:ln>
          <a:effectLst/>
        </p:spPr>
        <p:txBody>
          <a:bodyPr>
            <a:spAutoFit/>
          </a:bodyPr>
          <a:lstStyle/>
          <a:p>
            <a:pPr algn="ctr">
              <a:spcBef>
                <a:spcPct val="50000"/>
              </a:spcBef>
              <a:defRPr/>
            </a:pPr>
            <a:r>
              <a:rPr lang="en-US" sz="3200" b="1" dirty="0">
                <a:solidFill>
                  <a:schemeClr val="accent2"/>
                </a:solidFill>
                <a:effectLst>
                  <a:outerShdw blurRad="38100" dist="38100" dir="2700000" algn="tl">
                    <a:srgbClr val="C0C0C0"/>
                  </a:outerShdw>
                </a:effectLst>
              </a:rPr>
              <a:t>The Greenhouse Effect</a:t>
            </a:r>
          </a:p>
        </p:txBody>
      </p:sp>
      <p:pic>
        <p:nvPicPr>
          <p:cNvPr id="17414" name="Picture 7" descr="File:Fourier2.jpg">
            <a:hlinkClick r:id="rId6"/>
          </p:cNvPr>
          <p:cNvPicPr>
            <a:picLocks noChangeAspect="1" noChangeArrowheads="1"/>
          </p:cNvPicPr>
          <p:nvPr/>
        </p:nvPicPr>
        <p:blipFill>
          <a:blip r:embed="rId7" cstate="print"/>
          <a:srcRect/>
          <a:stretch>
            <a:fillRect/>
          </a:stretch>
        </p:blipFill>
        <p:spPr bwMode="auto">
          <a:xfrm>
            <a:off x="304800" y="228600"/>
            <a:ext cx="2066925" cy="2362200"/>
          </a:xfrm>
          <a:prstGeom prst="rect">
            <a:avLst/>
          </a:prstGeom>
          <a:noFill/>
          <a:ln w="9525">
            <a:noFill/>
            <a:miter lim="800000"/>
            <a:headEnd/>
            <a:tailEnd/>
          </a:ln>
        </p:spPr>
      </p:pic>
      <p:sp>
        <p:nvSpPr>
          <p:cNvPr id="17415" name="TextBox 6"/>
          <p:cNvSpPr txBox="1">
            <a:spLocks noChangeArrowheads="1"/>
          </p:cNvSpPr>
          <p:nvPr/>
        </p:nvSpPr>
        <p:spPr bwMode="auto">
          <a:xfrm>
            <a:off x="304800" y="2667000"/>
            <a:ext cx="2286000" cy="923925"/>
          </a:xfrm>
          <a:prstGeom prst="rect">
            <a:avLst/>
          </a:prstGeom>
          <a:noFill/>
          <a:ln w="9525">
            <a:noFill/>
            <a:miter lim="800000"/>
            <a:headEnd/>
            <a:tailEnd/>
          </a:ln>
        </p:spPr>
        <p:txBody>
          <a:bodyPr>
            <a:spAutoFit/>
          </a:bodyPr>
          <a:lstStyle/>
          <a:p>
            <a:r>
              <a:rPr lang="en-US" sz="1800" b="1">
                <a:solidFill>
                  <a:srgbClr val="002060"/>
                </a:solidFill>
              </a:rPr>
              <a:t>Jean Baptiste Joseph Fourier</a:t>
            </a:r>
          </a:p>
          <a:p>
            <a:r>
              <a:rPr lang="en-US" sz="1800" b="1">
                <a:solidFill>
                  <a:srgbClr val="002060"/>
                </a:solidFill>
              </a:rPr>
              <a:t>(1768-1830)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4"/>
          <p:cNvSpPr txBox="1">
            <a:spLocks noChangeArrowheads="1"/>
          </p:cNvSpPr>
          <p:nvPr/>
        </p:nvSpPr>
        <p:spPr bwMode="auto">
          <a:xfrm>
            <a:off x="381000" y="304800"/>
            <a:ext cx="6019800" cy="3260725"/>
          </a:xfrm>
          <a:prstGeom prst="rect">
            <a:avLst/>
          </a:prstGeom>
          <a:noFill/>
          <a:ln w="9525">
            <a:noFill/>
            <a:miter lim="800000"/>
            <a:headEnd/>
            <a:tailEnd/>
          </a:ln>
        </p:spPr>
        <p:txBody>
          <a:bodyPr>
            <a:spAutoFit/>
          </a:bodyPr>
          <a:lstStyle/>
          <a:p>
            <a:pPr>
              <a:spcBef>
                <a:spcPct val="50000"/>
              </a:spcBef>
            </a:pPr>
            <a:r>
              <a:rPr lang="en-US" sz="3200" b="1"/>
              <a:t>	</a:t>
            </a:r>
            <a:r>
              <a:rPr lang="en-US" sz="3200" b="1">
                <a:solidFill>
                  <a:srgbClr val="002162"/>
                </a:solidFill>
              </a:rPr>
              <a:t>Tyndall’s Discovery: </a:t>
            </a:r>
          </a:p>
          <a:p>
            <a:pPr>
              <a:spcBef>
                <a:spcPct val="50000"/>
              </a:spcBef>
            </a:pPr>
            <a:r>
              <a:rPr lang="en-US" sz="3200">
                <a:solidFill>
                  <a:srgbClr val="002162"/>
                </a:solidFill>
              </a:rPr>
              <a:t>Oxygen (O</a:t>
            </a:r>
            <a:r>
              <a:rPr lang="en-US" sz="3200" baseline="-25000">
                <a:solidFill>
                  <a:srgbClr val="002162"/>
                </a:solidFill>
              </a:rPr>
              <a:t>2</a:t>
            </a:r>
            <a:r>
              <a:rPr lang="en-US" sz="3200">
                <a:solidFill>
                  <a:srgbClr val="002162"/>
                </a:solidFill>
              </a:rPr>
              <a:t>) and Nitrogen (N</a:t>
            </a:r>
            <a:r>
              <a:rPr lang="en-US" sz="3200" baseline="-25000">
                <a:solidFill>
                  <a:srgbClr val="002162"/>
                </a:solidFill>
              </a:rPr>
              <a:t>2</a:t>
            </a:r>
            <a:r>
              <a:rPr lang="en-US" sz="3200">
                <a:solidFill>
                  <a:srgbClr val="002162"/>
                </a:solidFill>
              </a:rPr>
              <a:t>), which together comprise about 97% of the atmosphere, are transparent to solar and infrared radiation</a:t>
            </a:r>
          </a:p>
        </p:txBody>
      </p:sp>
      <p:pic>
        <p:nvPicPr>
          <p:cNvPr id="1031" name="Picture 5" descr="fig4"/>
          <p:cNvPicPr>
            <a:picLocks noChangeAspect="1" noChangeArrowheads="1"/>
          </p:cNvPicPr>
          <p:nvPr/>
        </p:nvPicPr>
        <p:blipFill>
          <a:blip r:embed="rId4" cstate="print">
            <a:lum bright="-9000" contrast="6000"/>
          </a:blip>
          <a:srcRect/>
          <a:stretch>
            <a:fillRect/>
          </a:stretch>
        </p:blipFill>
        <p:spPr bwMode="auto">
          <a:xfrm>
            <a:off x="6248400" y="533400"/>
            <a:ext cx="2693988" cy="2905125"/>
          </a:xfrm>
          <a:prstGeom prst="rect">
            <a:avLst/>
          </a:prstGeom>
          <a:noFill/>
          <a:ln w="9525">
            <a:noFill/>
            <a:miter lim="800000"/>
            <a:headEnd/>
            <a:tailEnd/>
          </a:ln>
        </p:spPr>
      </p:pic>
      <p:sp>
        <p:nvSpPr>
          <p:cNvPr id="1032" name="Text Box 6"/>
          <p:cNvSpPr txBox="1">
            <a:spLocks noChangeArrowheads="1"/>
          </p:cNvSpPr>
          <p:nvPr/>
        </p:nvSpPr>
        <p:spPr bwMode="auto">
          <a:xfrm>
            <a:off x="533400" y="4114800"/>
            <a:ext cx="6096000" cy="579438"/>
          </a:xfrm>
          <a:prstGeom prst="rect">
            <a:avLst/>
          </a:prstGeom>
          <a:noFill/>
          <a:ln w="9525">
            <a:noFill/>
            <a:miter lim="800000"/>
            <a:headEnd/>
            <a:tailEnd/>
          </a:ln>
        </p:spPr>
        <p:txBody>
          <a:bodyPr>
            <a:spAutoFit/>
          </a:bodyPr>
          <a:lstStyle/>
          <a:p>
            <a:pPr>
              <a:spcBef>
                <a:spcPct val="50000"/>
              </a:spcBef>
            </a:pPr>
            <a:r>
              <a:rPr lang="en-US" sz="3200">
                <a:solidFill>
                  <a:srgbClr val="002162"/>
                </a:solidFill>
              </a:rPr>
              <a:t>If that’s all there were:</a:t>
            </a:r>
          </a:p>
        </p:txBody>
      </p:sp>
      <p:graphicFrame>
        <p:nvGraphicFramePr>
          <p:cNvPr id="1026" name="Object 7"/>
          <p:cNvGraphicFramePr>
            <a:graphicFrameLocks noChangeAspect="1"/>
          </p:cNvGraphicFramePr>
          <p:nvPr/>
        </p:nvGraphicFramePr>
        <p:xfrm>
          <a:off x="5334000" y="3962400"/>
          <a:ext cx="2895600" cy="1057275"/>
        </p:xfrm>
        <a:graphic>
          <a:graphicData uri="http://schemas.openxmlformats.org/presentationml/2006/ole">
            <p:oleObj spid="_x0000_s1026" name="Equation" r:id="rId5" imgW="1079280" imgH="393480" progId="Equation.DSMT4">
              <p:embed/>
            </p:oleObj>
          </a:graphicData>
        </a:graphic>
      </p:graphicFrame>
      <p:sp>
        <p:nvSpPr>
          <p:cNvPr id="1033" name="Text Box 8"/>
          <p:cNvSpPr txBox="1">
            <a:spLocks noChangeArrowheads="1"/>
          </p:cNvSpPr>
          <p:nvPr/>
        </p:nvSpPr>
        <p:spPr bwMode="auto">
          <a:xfrm>
            <a:off x="4572000" y="5105400"/>
            <a:ext cx="4572000" cy="1552575"/>
          </a:xfrm>
          <a:prstGeom prst="rect">
            <a:avLst/>
          </a:prstGeom>
          <a:noFill/>
          <a:ln w="9525">
            <a:noFill/>
            <a:miter lim="800000"/>
            <a:headEnd/>
            <a:tailEnd/>
          </a:ln>
        </p:spPr>
        <p:txBody>
          <a:bodyPr>
            <a:spAutoFit/>
          </a:bodyPr>
          <a:lstStyle/>
          <a:p>
            <a:pPr>
              <a:spcBef>
                <a:spcPct val="50000"/>
              </a:spcBef>
            </a:pPr>
            <a:r>
              <a:rPr lang="en-US" sz="2400"/>
              <a:t>   </a:t>
            </a:r>
            <a:r>
              <a:rPr lang="en-US" sz="2400">
                <a:solidFill>
                  <a:srgbClr val="002162"/>
                </a:solidFill>
              </a:rPr>
              <a:t>= Stefan-Boltzmann constant</a:t>
            </a:r>
          </a:p>
          <a:p>
            <a:pPr>
              <a:spcBef>
                <a:spcPct val="50000"/>
              </a:spcBef>
            </a:pPr>
            <a:r>
              <a:rPr lang="en-US" sz="2400">
                <a:solidFill>
                  <a:srgbClr val="002162"/>
                </a:solidFill>
              </a:rPr>
              <a:t>a = Planetary albedo</a:t>
            </a:r>
          </a:p>
          <a:p>
            <a:pPr>
              <a:spcBef>
                <a:spcPct val="50000"/>
              </a:spcBef>
            </a:pPr>
            <a:r>
              <a:rPr lang="en-US" sz="2400">
                <a:solidFill>
                  <a:srgbClr val="002162"/>
                </a:solidFill>
              </a:rPr>
              <a:t>   = Solar constant</a:t>
            </a:r>
          </a:p>
        </p:txBody>
      </p:sp>
      <p:graphicFrame>
        <p:nvGraphicFramePr>
          <p:cNvPr id="1027" name="Object 9"/>
          <p:cNvGraphicFramePr>
            <a:graphicFrameLocks noChangeAspect="1"/>
          </p:cNvGraphicFramePr>
          <p:nvPr/>
        </p:nvGraphicFramePr>
        <p:xfrm>
          <a:off x="4495800" y="5181600"/>
          <a:ext cx="381000" cy="349250"/>
        </p:xfrm>
        <a:graphic>
          <a:graphicData uri="http://schemas.openxmlformats.org/presentationml/2006/ole">
            <p:oleObj spid="_x0000_s1027" name="Equation" r:id="rId6" imgW="152280" imgH="139680" progId="Equation.DSMT4">
              <p:embed/>
            </p:oleObj>
          </a:graphicData>
        </a:graphic>
      </p:graphicFrame>
      <p:graphicFrame>
        <p:nvGraphicFramePr>
          <p:cNvPr id="1028" name="Object 10"/>
          <p:cNvGraphicFramePr>
            <a:graphicFrameLocks noChangeAspect="1"/>
          </p:cNvGraphicFramePr>
          <p:nvPr/>
        </p:nvGraphicFramePr>
        <p:xfrm>
          <a:off x="4495800" y="6172200"/>
          <a:ext cx="366713" cy="471488"/>
        </p:xfrm>
        <a:graphic>
          <a:graphicData uri="http://schemas.openxmlformats.org/presentationml/2006/ole">
            <p:oleObj spid="_x0000_s1028" name="Equation" r:id="rId7" imgW="177480" imgH="228600" progId="Equation.DSMT4">
              <p:embed/>
            </p:oleObj>
          </a:graphicData>
        </a:graphic>
      </p:graphicFrame>
      <p:graphicFrame>
        <p:nvGraphicFramePr>
          <p:cNvPr id="1029" name="Object 11"/>
          <p:cNvGraphicFramePr>
            <a:graphicFrameLocks noChangeAspect="1"/>
          </p:cNvGraphicFramePr>
          <p:nvPr/>
        </p:nvGraphicFramePr>
        <p:xfrm>
          <a:off x="762000" y="5105400"/>
          <a:ext cx="2895600" cy="650875"/>
        </p:xfrm>
        <a:graphic>
          <a:graphicData uri="http://schemas.openxmlformats.org/presentationml/2006/ole">
            <p:oleObj spid="_x0000_s1029" name="Equation" r:id="rId8" imgW="1015920" imgH="228600" progId="Equation.DSMT4">
              <p:embed/>
            </p:oleObj>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609600" y="381000"/>
            <a:ext cx="4419600" cy="3749675"/>
          </a:xfrm>
          <a:prstGeom prst="rect">
            <a:avLst/>
          </a:prstGeom>
          <a:noFill/>
          <a:ln w="9525">
            <a:noFill/>
            <a:miter lim="800000"/>
            <a:headEnd/>
            <a:tailEnd/>
          </a:ln>
        </p:spPr>
        <p:txBody>
          <a:bodyPr>
            <a:spAutoFit/>
          </a:bodyPr>
          <a:lstStyle/>
          <a:p>
            <a:pPr>
              <a:spcBef>
                <a:spcPct val="50000"/>
              </a:spcBef>
            </a:pPr>
            <a:r>
              <a:rPr lang="en-US" sz="3200">
                <a:solidFill>
                  <a:srgbClr val="002162"/>
                </a:solidFill>
              </a:rPr>
              <a:t>But certain trace gases interact strongly with radiation:</a:t>
            </a:r>
          </a:p>
          <a:p>
            <a:pPr>
              <a:spcBef>
                <a:spcPct val="50000"/>
              </a:spcBef>
            </a:pPr>
            <a:r>
              <a:rPr lang="en-US" sz="3200">
                <a:solidFill>
                  <a:srgbClr val="002162"/>
                </a:solidFill>
              </a:rPr>
              <a:t>H</a:t>
            </a:r>
            <a:r>
              <a:rPr lang="en-US" sz="3200" baseline="-25000">
                <a:solidFill>
                  <a:srgbClr val="002162"/>
                </a:solidFill>
              </a:rPr>
              <a:t>2</a:t>
            </a:r>
            <a:r>
              <a:rPr lang="en-US" sz="3200">
                <a:solidFill>
                  <a:srgbClr val="002162"/>
                </a:solidFill>
              </a:rPr>
              <a:t>0  (water vapor)</a:t>
            </a:r>
          </a:p>
          <a:p>
            <a:pPr>
              <a:spcBef>
                <a:spcPct val="50000"/>
              </a:spcBef>
            </a:pPr>
            <a:r>
              <a:rPr lang="en-US" sz="3200">
                <a:solidFill>
                  <a:srgbClr val="002162"/>
                </a:solidFill>
              </a:rPr>
              <a:t>CO</a:t>
            </a:r>
            <a:r>
              <a:rPr lang="en-US" sz="3200" baseline="-25000">
                <a:solidFill>
                  <a:srgbClr val="002162"/>
                </a:solidFill>
              </a:rPr>
              <a:t>2</a:t>
            </a:r>
            <a:r>
              <a:rPr lang="en-US" sz="3200">
                <a:solidFill>
                  <a:srgbClr val="002162"/>
                </a:solidFill>
              </a:rPr>
              <a:t> (carbon dioxide)</a:t>
            </a:r>
          </a:p>
          <a:p>
            <a:pPr>
              <a:spcBef>
                <a:spcPct val="50000"/>
              </a:spcBef>
            </a:pPr>
            <a:r>
              <a:rPr lang="en-US" sz="3200">
                <a:solidFill>
                  <a:srgbClr val="002162"/>
                </a:solidFill>
              </a:rPr>
              <a:t>CH</a:t>
            </a:r>
            <a:r>
              <a:rPr lang="en-US" sz="3200" baseline="-25000">
                <a:solidFill>
                  <a:srgbClr val="002162"/>
                </a:solidFill>
              </a:rPr>
              <a:t>4</a:t>
            </a:r>
            <a:r>
              <a:rPr lang="en-US" sz="3200">
                <a:solidFill>
                  <a:srgbClr val="002162"/>
                </a:solidFill>
              </a:rPr>
              <a:t> (methane)</a:t>
            </a:r>
          </a:p>
        </p:txBody>
      </p:sp>
      <p:pic>
        <p:nvPicPr>
          <p:cNvPr id="2052" name="Picture 6" descr="fig4"/>
          <p:cNvPicPr>
            <a:picLocks noChangeAspect="1" noChangeArrowheads="1"/>
          </p:cNvPicPr>
          <p:nvPr/>
        </p:nvPicPr>
        <p:blipFill>
          <a:blip r:embed="rId4" cstate="print"/>
          <a:srcRect/>
          <a:stretch>
            <a:fillRect/>
          </a:stretch>
        </p:blipFill>
        <p:spPr bwMode="auto">
          <a:xfrm>
            <a:off x="5181600" y="838200"/>
            <a:ext cx="3486150" cy="2840038"/>
          </a:xfrm>
          <a:prstGeom prst="rect">
            <a:avLst/>
          </a:prstGeom>
          <a:noFill/>
          <a:ln w="9525">
            <a:noFill/>
            <a:miter lim="800000"/>
            <a:headEnd/>
            <a:tailEnd/>
          </a:ln>
        </p:spPr>
      </p:pic>
      <p:sp>
        <p:nvSpPr>
          <p:cNvPr id="2053" name="Text Box 7"/>
          <p:cNvSpPr txBox="1">
            <a:spLocks noChangeArrowheads="1"/>
          </p:cNvSpPr>
          <p:nvPr/>
        </p:nvSpPr>
        <p:spPr bwMode="auto">
          <a:xfrm>
            <a:off x="304800" y="4495800"/>
            <a:ext cx="8077200" cy="1066800"/>
          </a:xfrm>
          <a:prstGeom prst="rect">
            <a:avLst/>
          </a:prstGeom>
          <a:noFill/>
          <a:ln w="9525">
            <a:noFill/>
            <a:miter lim="800000"/>
            <a:headEnd/>
            <a:tailEnd/>
          </a:ln>
        </p:spPr>
        <p:txBody>
          <a:bodyPr>
            <a:spAutoFit/>
          </a:bodyPr>
          <a:lstStyle/>
          <a:p>
            <a:pPr>
              <a:spcBef>
                <a:spcPct val="50000"/>
              </a:spcBef>
            </a:pPr>
            <a:r>
              <a:rPr lang="en-US" sz="3200">
                <a:solidFill>
                  <a:srgbClr val="002162"/>
                </a:solidFill>
              </a:rPr>
              <a:t>Clouds also interact strongly with radiation. Together, they yield:</a:t>
            </a:r>
          </a:p>
        </p:txBody>
      </p:sp>
      <p:graphicFrame>
        <p:nvGraphicFramePr>
          <p:cNvPr id="2050" name="Object 8"/>
          <p:cNvGraphicFramePr>
            <a:graphicFrameLocks noChangeAspect="1"/>
          </p:cNvGraphicFramePr>
          <p:nvPr/>
        </p:nvGraphicFramePr>
        <p:xfrm>
          <a:off x="2743200" y="5715000"/>
          <a:ext cx="3429000" cy="717550"/>
        </p:xfrm>
        <a:graphic>
          <a:graphicData uri="http://schemas.openxmlformats.org/presentationml/2006/ole">
            <p:oleObj spid="_x0000_s2050" name="Equation" r:id="rId5" imgW="1091880" imgH="228600" progId="Equation.DSMT4">
              <p:embed/>
            </p:oleObj>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fig4"/>
          <p:cNvPicPr>
            <a:picLocks noChangeAspect="1" noChangeArrowheads="1"/>
          </p:cNvPicPr>
          <p:nvPr/>
        </p:nvPicPr>
        <p:blipFill>
          <a:blip r:embed="rId3" cstate="print"/>
          <a:srcRect/>
          <a:stretch>
            <a:fillRect/>
          </a:stretch>
        </p:blipFill>
        <p:spPr bwMode="auto">
          <a:xfrm>
            <a:off x="979488" y="576263"/>
            <a:ext cx="7186612" cy="57054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457200" y="1676400"/>
            <a:ext cx="8272463" cy="4592638"/>
          </a:xfrm>
          <a:prstGeom prst="rect">
            <a:avLst/>
          </a:prstGeom>
          <a:noFill/>
          <a:ln w="9525">
            <a:noFill/>
            <a:miter lim="800000"/>
            <a:headEnd/>
            <a:tailEnd/>
          </a:ln>
        </p:spPr>
      </p:pic>
      <p:sp>
        <p:nvSpPr>
          <p:cNvPr id="3077" name="Text Box 5"/>
          <p:cNvSpPr txBox="1">
            <a:spLocks noChangeArrowheads="1"/>
          </p:cNvSpPr>
          <p:nvPr/>
        </p:nvSpPr>
        <p:spPr bwMode="auto">
          <a:xfrm>
            <a:off x="2209800" y="609600"/>
            <a:ext cx="5257800" cy="457200"/>
          </a:xfrm>
          <a:prstGeom prst="rect">
            <a:avLst/>
          </a:prstGeom>
          <a:noFill/>
          <a:ln w="9525">
            <a:noFill/>
            <a:miter lim="800000"/>
            <a:headEnd/>
            <a:tailEnd/>
          </a:ln>
          <a:effectLst/>
        </p:spPr>
        <p:txBody>
          <a:bodyPr>
            <a:spAutoFit/>
          </a:bodyPr>
          <a:lstStyle/>
          <a:p>
            <a:pPr>
              <a:spcBef>
                <a:spcPct val="50000"/>
              </a:spcBef>
              <a:defRPr/>
            </a:pPr>
            <a:r>
              <a:rPr lang="en-US" sz="2400" b="1">
                <a:solidFill>
                  <a:srgbClr val="002162"/>
                </a:solidFill>
                <a:effectLst>
                  <a:outerShdw blurRad="38100" dist="38100" dir="2700000" algn="tl">
                    <a:srgbClr val="C0C0C0"/>
                  </a:outerShdw>
                </a:effectLst>
              </a:rPr>
              <a:t>Elements of the Greenhouse Effect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533400" y="1752600"/>
            <a:ext cx="8001000" cy="2289175"/>
          </a:xfrm>
          <a:prstGeom prst="rect">
            <a:avLst/>
          </a:prstGeom>
          <a:noFill/>
          <a:ln w="9525">
            <a:noFill/>
            <a:miter lim="800000"/>
            <a:headEnd/>
            <a:tailEnd/>
          </a:ln>
          <a:effectLst/>
        </p:spPr>
        <p:txBody>
          <a:bodyPr>
            <a:spAutoFit/>
          </a:bodyPr>
          <a:lstStyle/>
          <a:p>
            <a:pPr algn="ctr">
              <a:spcBef>
                <a:spcPct val="50000"/>
              </a:spcBef>
              <a:defRPr/>
            </a:pPr>
            <a:r>
              <a:rPr lang="en-US" sz="3600" b="1">
                <a:solidFill>
                  <a:srgbClr val="002162"/>
                </a:solidFill>
                <a:effectLst>
                  <a:outerShdw blurRad="38100" dist="38100" dir="2700000" algn="tl">
                    <a:srgbClr val="C0C0C0"/>
                  </a:outerShdw>
                </a:effectLst>
              </a:rPr>
              <a:t>If the Only Feedback Were Temperature, Doubling Carbon Dioxide would Increase Surface Temperature by about 1.1 </a:t>
            </a:r>
            <a:r>
              <a:rPr lang="en-US" sz="3600" b="1" baseline="30000">
                <a:solidFill>
                  <a:srgbClr val="002162"/>
                </a:solidFill>
                <a:effectLst>
                  <a:outerShdw blurRad="38100" dist="38100" dir="2700000" algn="tl">
                    <a:srgbClr val="C0C0C0"/>
                  </a:outerShdw>
                </a:effectLst>
              </a:rPr>
              <a:t>o</a:t>
            </a:r>
            <a:r>
              <a:rPr lang="en-US" sz="3600" b="1">
                <a:solidFill>
                  <a:srgbClr val="002162"/>
                </a:solidFill>
                <a:effectLst>
                  <a:outerShdw blurRad="38100" dist="38100" dir="2700000" algn="tl">
                    <a:srgbClr val="C0C0C0"/>
                  </a:outerShdw>
                </a:effectLst>
              </a:rPr>
              <a:t>C.</a:t>
            </a:r>
            <a:r>
              <a:rPr lang="en-US" sz="3600" b="1">
                <a:effectLst>
                  <a:outerShdw blurRad="38100" dist="38100" dir="2700000" algn="tl">
                    <a:srgbClr val="C0C0C0"/>
                  </a:outerShdw>
                </a:effectLst>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b="1" smtClean="0">
                <a:solidFill>
                  <a:srgbClr val="002162"/>
                </a:solidFill>
                <a:effectLst>
                  <a:outerShdw blurRad="38100" dist="38100" dir="2700000" algn="tl">
                    <a:srgbClr val="C0C0C0"/>
                  </a:outerShdw>
                </a:effectLst>
              </a:rPr>
              <a:t>Program</a:t>
            </a:r>
          </a:p>
        </p:txBody>
      </p:sp>
      <p:sp>
        <p:nvSpPr>
          <p:cNvPr id="69635" name="Rectangle 3"/>
          <p:cNvSpPr>
            <a:spLocks noGrp="1" noChangeArrowheads="1"/>
          </p:cNvSpPr>
          <p:nvPr>
            <p:ph type="body" idx="1"/>
          </p:nvPr>
        </p:nvSpPr>
        <p:spPr>
          <a:xfrm>
            <a:off x="533400" y="1752600"/>
            <a:ext cx="8153400" cy="4191000"/>
          </a:xfrm>
        </p:spPr>
        <p:txBody>
          <a:bodyPr/>
          <a:lstStyle/>
          <a:p>
            <a:pPr eaLnBrk="1" hangingPunct="1">
              <a:defRPr/>
            </a:pPr>
            <a:r>
              <a:rPr lang="en-US" dirty="0" smtClean="0">
                <a:solidFill>
                  <a:srgbClr val="002162"/>
                </a:solidFill>
                <a:effectLst>
                  <a:outerShdw blurRad="38100" dist="38100" dir="2700000" algn="tl">
                    <a:srgbClr val="C0C0C0"/>
                  </a:outerShdw>
                </a:effectLst>
              </a:rPr>
              <a:t>History of earth’s climate</a:t>
            </a:r>
          </a:p>
          <a:p>
            <a:pPr eaLnBrk="1" hangingPunct="1">
              <a:defRPr/>
            </a:pPr>
            <a:endParaRPr lang="en-US" dirty="0" smtClean="0">
              <a:solidFill>
                <a:srgbClr val="002162"/>
              </a:solidFill>
              <a:effectLst>
                <a:outerShdw blurRad="38100" dist="38100" dir="2700000" algn="tl">
                  <a:srgbClr val="C0C0C0"/>
                </a:outerShdw>
              </a:effectLst>
            </a:endParaRPr>
          </a:p>
          <a:p>
            <a:pPr eaLnBrk="1" hangingPunct="1">
              <a:defRPr/>
            </a:pPr>
            <a:r>
              <a:rPr lang="en-US" dirty="0" smtClean="0">
                <a:solidFill>
                  <a:srgbClr val="002162"/>
                </a:solidFill>
                <a:effectLst>
                  <a:outerShdw blurRad="38100" dist="38100" dir="2700000" algn="tl">
                    <a:srgbClr val="C0C0C0"/>
                  </a:outerShdw>
                </a:effectLst>
              </a:rPr>
              <a:t>A little climate science</a:t>
            </a:r>
          </a:p>
          <a:p>
            <a:pPr eaLnBrk="1" hangingPunct="1">
              <a:defRPr/>
            </a:pPr>
            <a:endParaRPr lang="en-US" dirty="0" smtClean="0">
              <a:solidFill>
                <a:srgbClr val="002162"/>
              </a:solidFill>
              <a:effectLst>
                <a:outerShdw blurRad="38100" dist="38100" dir="2700000" algn="tl">
                  <a:srgbClr val="C0C0C0"/>
                </a:outerShdw>
              </a:effectLst>
            </a:endParaRPr>
          </a:p>
          <a:p>
            <a:pPr eaLnBrk="1" hangingPunct="1">
              <a:defRPr/>
            </a:pPr>
            <a:r>
              <a:rPr lang="en-US" dirty="0" smtClean="0">
                <a:solidFill>
                  <a:srgbClr val="002162"/>
                </a:solidFill>
                <a:effectLst>
                  <a:outerShdw blurRad="38100" dist="38100" dir="2700000" algn="tl">
                    <a:srgbClr val="C0C0C0"/>
                  </a:outerShdw>
                </a:effectLst>
              </a:rPr>
              <a:t>Simple models and feedbacks</a:t>
            </a:r>
          </a:p>
          <a:p>
            <a:pPr eaLnBrk="1" hangingPunct="1">
              <a:defRPr/>
            </a:pPr>
            <a:endParaRPr lang="en-US" dirty="0" smtClean="0">
              <a:solidFill>
                <a:srgbClr val="002162"/>
              </a:solidFill>
              <a:effectLst>
                <a:outerShdw blurRad="38100" dist="38100" dir="2700000" algn="tl">
                  <a:srgbClr val="C0C0C0"/>
                </a:outerShdw>
              </a:effectLst>
            </a:endParaRPr>
          </a:p>
          <a:p>
            <a:pPr eaLnBrk="1" hangingPunct="1">
              <a:defRPr/>
            </a:pPr>
            <a:r>
              <a:rPr lang="en-US" dirty="0" smtClean="0">
                <a:solidFill>
                  <a:srgbClr val="002162"/>
                </a:solidFill>
                <a:effectLst>
                  <a:outerShdw blurRad="38100" dist="38100" dir="2700000" algn="tl">
                    <a:srgbClr val="C0C0C0"/>
                  </a:outerShdw>
                </a:effectLst>
              </a:rPr>
              <a:t>Possible effects of climate change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ph idx="4294967295"/>
          </p:nvPr>
        </p:nvPicPr>
        <p:blipFill>
          <a:blip r:embed="rId3" cstate="print"/>
          <a:srcRect/>
          <a:stretch>
            <a:fillRect/>
          </a:stretch>
        </p:blipFill>
        <p:spPr>
          <a:xfrm>
            <a:off x="228600" y="809625"/>
            <a:ext cx="8686800" cy="5838825"/>
          </a:xfrm>
          <a:noFill/>
        </p:spPr>
      </p:pic>
      <p:sp>
        <p:nvSpPr>
          <p:cNvPr id="202755" name="Text Box 3"/>
          <p:cNvSpPr txBox="1">
            <a:spLocks noChangeArrowheads="1"/>
          </p:cNvSpPr>
          <p:nvPr/>
        </p:nvSpPr>
        <p:spPr bwMode="auto">
          <a:xfrm>
            <a:off x="381000" y="152400"/>
            <a:ext cx="8305800" cy="579438"/>
          </a:xfrm>
          <a:prstGeom prst="rect">
            <a:avLst/>
          </a:prstGeom>
          <a:noFill/>
          <a:ln w="9525">
            <a:noFill/>
            <a:miter lim="800000"/>
            <a:headEnd/>
            <a:tailEnd/>
          </a:ln>
          <a:effectLst/>
        </p:spPr>
        <p:txBody>
          <a:bodyPr>
            <a:spAutoFit/>
          </a:bodyPr>
          <a:lstStyle/>
          <a:p>
            <a:pPr algn="ctr">
              <a:spcBef>
                <a:spcPct val="50000"/>
              </a:spcBef>
              <a:defRPr/>
            </a:pPr>
            <a:r>
              <a:rPr lang="en-US" sz="3200" b="1">
                <a:effectLst>
                  <a:outerShdw blurRad="38100" dist="38100" dir="2700000" algn="tl">
                    <a:srgbClr val="C0C0C0"/>
                  </a:outerShdw>
                </a:effectLst>
              </a:rPr>
              <a:t>Climate Elements and Feedbacks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cstate="print"/>
          <a:srcRect b="8438"/>
          <a:stretch>
            <a:fillRect/>
          </a:stretch>
        </p:blipFill>
        <p:spPr bwMode="auto">
          <a:xfrm>
            <a:off x="990600" y="1143000"/>
            <a:ext cx="7162800" cy="4970463"/>
          </a:xfrm>
          <a:prstGeom prst="rect">
            <a:avLst/>
          </a:prstGeom>
          <a:noFill/>
          <a:ln w="9525">
            <a:noFill/>
            <a:miter lim="800000"/>
            <a:headEnd/>
            <a:tailEnd/>
          </a:ln>
        </p:spPr>
      </p:pic>
      <p:sp>
        <p:nvSpPr>
          <p:cNvPr id="210949" name="Rectangle 5"/>
          <p:cNvSpPr>
            <a:spLocks noGrp="1" noChangeArrowheads="1"/>
          </p:cNvSpPr>
          <p:nvPr>
            <p:ph type="title"/>
          </p:nvPr>
        </p:nvSpPr>
        <p:spPr/>
        <p:txBody>
          <a:bodyPr/>
          <a:lstStyle/>
          <a:p>
            <a:pPr eaLnBrk="1" hangingPunct="1">
              <a:defRPr/>
            </a:pPr>
            <a:r>
              <a:rPr lang="en-US" sz="4000" smtClean="0">
                <a:solidFill>
                  <a:srgbClr val="002162"/>
                </a:solidFill>
                <a:effectLst>
                  <a:outerShdw blurRad="38100" dist="38100" dir="2700000" algn="tl">
                    <a:srgbClr val="C0C0C0"/>
                  </a:outerShdw>
                </a:effectLst>
              </a:rPr>
              <a:t>Feedbacks in Climate Models</a:t>
            </a:r>
          </a:p>
        </p:txBody>
      </p:sp>
      <p:sp>
        <p:nvSpPr>
          <p:cNvPr id="22532" name="Text Box 6"/>
          <p:cNvSpPr txBox="1">
            <a:spLocks noChangeArrowheads="1"/>
          </p:cNvSpPr>
          <p:nvPr/>
        </p:nvSpPr>
        <p:spPr bwMode="auto">
          <a:xfrm>
            <a:off x="1524000" y="6096000"/>
            <a:ext cx="1219200" cy="304800"/>
          </a:xfrm>
          <a:prstGeom prst="rect">
            <a:avLst/>
          </a:prstGeom>
          <a:noFill/>
          <a:ln w="9525">
            <a:noFill/>
            <a:miter lim="800000"/>
            <a:headEnd/>
            <a:tailEnd/>
          </a:ln>
        </p:spPr>
        <p:txBody>
          <a:bodyPr>
            <a:spAutoFit/>
          </a:bodyPr>
          <a:lstStyle/>
          <a:p>
            <a:pPr>
              <a:spcBef>
                <a:spcPct val="50000"/>
              </a:spcBef>
            </a:pPr>
            <a:r>
              <a:rPr lang="en-US" b="1"/>
              <a:t>Water vapor</a:t>
            </a:r>
          </a:p>
        </p:txBody>
      </p:sp>
      <p:sp>
        <p:nvSpPr>
          <p:cNvPr id="22533" name="Text Box 7"/>
          <p:cNvSpPr txBox="1">
            <a:spLocks noChangeArrowheads="1"/>
          </p:cNvSpPr>
          <p:nvPr/>
        </p:nvSpPr>
        <p:spPr bwMode="auto">
          <a:xfrm>
            <a:off x="2895600" y="6096000"/>
            <a:ext cx="838200" cy="304800"/>
          </a:xfrm>
          <a:prstGeom prst="rect">
            <a:avLst/>
          </a:prstGeom>
          <a:noFill/>
          <a:ln w="9525">
            <a:noFill/>
            <a:miter lim="800000"/>
            <a:headEnd/>
            <a:tailEnd/>
          </a:ln>
        </p:spPr>
        <p:txBody>
          <a:bodyPr>
            <a:spAutoFit/>
          </a:bodyPr>
          <a:lstStyle/>
          <a:p>
            <a:pPr>
              <a:spcBef>
                <a:spcPct val="50000"/>
              </a:spcBef>
            </a:pPr>
            <a:r>
              <a:rPr lang="en-US" b="1"/>
              <a:t>Cloud</a:t>
            </a:r>
          </a:p>
        </p:txBody>
      </p:sp>
      <p:sp>
        <p:nvSpPr>
          <p:cNvPr id="22534" name="Text Box 8"/>
          <p:cNvSpPr txBox="1">
            <a:spLocks noChangeArrowheads="1"/>
          </p:cNvSpPr>
          <p:nvPr/>
        </p:nvSpPr>
        <p:spPr bwMode="auto">
          <a:xfrm>
            <a:off x="3886200" y="6096000"/>
            <a:ext cx="838200" cy="517525"/>
          </a:xfrm>
          <a:prstGeom prst="rect">
            <a:avLst/>
          </a:prstGeom>
          <a:noFill/>
          <a:ln w="9525">
            <a:noFill/>
            <a:miter lim="800000"/>
            <a:headEnd/>
            <a:tailEnd/>
          </a:ln>
        </p:spPr>
        <p:txBody>
          <a:bodyPr>
            <a:spAutoFit/>
          </a:bodyPr>
          <a:lstStyle/>
          <a:p>
            <a:pPr algn="ctr">
              <a:spcBef>
                <a:spcPct val="50000"/>
              </a:spcBef>
            </a:pPr>
            <a:r>
              <a:rPr lang="en-US" b="1"/>
              <a:t>Surface albedo</a:t>
            </a:r>
          </a:p>
        </p:txBody>
      </p:sp>
      <p:sp>
        <p:nvSpPr>
          <p:cNvPr id="22535" name="Text Box 9"/>
          <p:cNvSpPr txBox="1">
            <a:spLocks noChangeArrowheads="1"/>
          </p:cNvSpPr>
          <p:nvPr/>
        </p:nvSpPr>
        <p:spPr bwMode="auto">
          <a:xfrm>
            <a:off x="4800600" y="6096000"/>
            <a:ext cx="1143000" cy="304800"/>
          </a:xfrm>
          <a:prstGeom prst="rect">
            <a:avLst/>
          </a:prstGeom>
          <a:noFill/>
          <a:ln w="9525">
            <a:noFill/>
            <a:miter lim="800000"/>
            <a:headEnd/>
            <a:tailEnd/>
          </a:ln>
        </p:spPr>
        <p:txBody>
          <a:bodyPr>
            <a:spAutoFit/>
          </a:bodyPr>
          <a:lstStyle/>
          <a:p>
            <a:pPr>
              <a:spcBef>
                <a:spcPct val="50000"/>
              </a:spcBef>
            </a:pPr>
            <a:r>
              <a:rPr lang="en-US" b="1"/>
              <a:t>Lapse rate</a:t>
            </a:r>
          </a:p>
        </p:txBody>
      </p:sp>
      <p:sp>
        <p:nvSpPr>
          <p:cNvPr id="22536" name="Text Box 10"/>
          <p:cNvSpPr txBox="1">
            <a:spLocks noChangeArrowheads="1"/>
          </p:cNvSpPr>
          <p:nvPr/>
        </p:nvSpPr>
        <p:spPr bwMode="auto">
          <a:xfrm>
            <a:off x="5791200" y="6096000"/>
            <a:ext cx="1295400" cy="517525"/>
          </a:xfrm>
          <a:prstGeom prst="rect">
            <a:avLst/>
          </a:prstGeom>
          <a:noFill/>
          <a:ln w="9525">
            <a:noFill/>
            <a:miter lim="800000"/>
            <a:headEnd/>
            <a:tailEnd/>
          </a:ln>
        </p:spPr>
        <p:txBody>
          <a:bodyPr>
            <a:spAutoFit/>
          </a:bodyPr>
          <a:lstStyle/>
          <a:p>
            <a:pPr algn="ctr">
              <a:spcBef>
                <a:spcPct val="50000"/>
              </a:spcBef>
            </a:pPr>
            <a:r>
              <a:rPr lang="en-US" b="1"/>
              <a:t>Water vapor + lapse rate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514600" cy="2773362"/>
          </a:xfrm>
        </p:spPr>
        <p:txBody>
          <a:bodyPr>
            <a:normAutofit/>
          </a:bodyPr>
          <a:lstStyle/>
          <a:p>
            <a:pPr eaLnBrk="1" hangingPunct="1">
              <a:defRPr/>
            </a:pPr>
            <a:r>
              <a:rPr lang="en-US" sz="4000" dirty="0" smtClean="0">
                <a:solidFill>
                  <a:srgbClr val="002060"/>
                </a:solidFill>
                <a:effectLst>
                  <a:outerShdw blurRad="38100" dist="38100" dir="2700000" algn="tl">
                    <a:srgbClr val="000000">
                      <a:alpha val="43137"/>
                    </a:srgbClr>
                  </a:outerShdw>
                </a:effectLst>
              </a:rPr>
              <a:t>Climate Forcing by Orbital Variations</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sz="1800" b="1">
                <a:latin typeface="Calibri" pitchFamily="34" charset="0"/>
              </a:rPr>
              <a:t>Milutin Milanković, 1879-1958</a:t>
            </a:r>
            <a:endParaRPr lang="en-US" sz="1800">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idx="4294967295"/>
          </p:nvPr>
        </p:nvSpPr>
        <p:spPr>
          <a:xfrm>
            <a:off x="457200" y="228600"/>
            <a:ext cx="8229600" cy="1143000"/>
          </a:xfrm>
        </p:spPr>
        <p:txBody>
          <a:bodyPr/>
          <a:lstStyle/>
          <a:p>
            <a:pPr eaLnBrk="1" hangingPunct="1">
              <a:defRPr/>
            </a:pPr>
            <a:r>
              <a:rPr lang="en-US" smtClean="0">
                <a:solidFill>
                  <a:srgbClr val="002162"/>
                </a:solidFill>
                <a:effectLst>
                  <a:outerShdw blurRad="38100" dist="38100" dir="2700000" algn="tl">
                    <a:srgbClr val="C0C0C0"/>
                  </a:outerShdw>
                </a:effectLst>
              </a:rPr>
              <a:t>Climate Forcing and Response</a:t>
            </a:r>
          </a:p>
        </p:txBody>
      </p:sp>
      <p:pic>
        <p:nvPicPr>
          <p:cNvPr id="24579" name="Picture 2" descr="C:\Users\Kerry Emaanuel\Class\CLIMATE\Milankovitch_Variations.png"/>
          <p:cNvPicPr>
            <a:picLocks noChangeAspect="1" noChangeArrowheads="1"/>
          </p:cNvPicPr>
          <p:nvPr/>
        </p:nvPicPr>
        <p:blipFill>
          <a:blip r:embed="rId3" cstate="print"/>
          <a:srcRect/>
          <a:stretch>
            <a:fillRect/>
          </a:stretch>
        </p:blipFill>
        <p:spPr bwMode="auto">
          <a:xfrm>
            <a:off x="1371600" y="1295400"/>
            <a:ext cx="6934200" cy="52546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22325"/>
          </a:xfrm>
          <a:prstGeom prst="rect">
            <a:avLst/>
          </a:prstGeom>
          <a:noFill/>
          <a:ln w="9525">
            <a:noFill/>
            <a:miter lim="800000"/>
            <a:headEnd/>
            <a:tailEnd/>
          </a:ln>
          <a:effectLst/>
        </p:spPr>
        <p:txBody>
          <a:bodyPr>
            <a:spAutoFit/>
          </a:bodyPr>
          <a:lstStyle/>
          <a:p>
            <a:pPr algn="ctr">
              <a:spcBef>
                <a:spcPct val="50000"/>
              </a:spcBef>
              <a:defRPr/>
            </a:pPr>
            <a:r>
              <a:rPr lang="en-US" sz="2400" b="1">
                <a:solidFill>
                  <a:srgbClr val="002162"/>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sz="1800"/>
              <a:t>P. Huybers, </a:t>
            </a:r>
            <a:r>
              <a:rPr lang="en-US" sz="1800" i="1"/>
              <a:t>Science</a:t>
            </a:r>
            <a:r>
              <a:rPr lang="en-US" sz="1800"/>
              <a:t>, 2006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4020" name="Rectangle 4"/>
          <p:cNvSpPr>
            <a:spLocks noGrp="1" noChangeArrowheads="1"/>
          </p:cNvSpPr>
          <p:nvPr>
            <p:ph type="title"/>
          </p:nvPr>
        </p:nvSpPr>
        <p:spPr>
          <a:xfrm>
            <a:off x="533400" y="1676400"/>
            <a:ext cx="8153400" cy="2392363"/>
          </a:xfrm>
        </p:spPr>
        <p:txBody>
          <a:bodyPr/>
          <a:lstStyle/>
          <a:p>
            <a:pPr eaLnBrk="1" hangingPunct="1">
              <a:defRPr/>
            </a:pPr>
            <a:r>
              <a:rPr lang="en-US" b="1" smtClean="0">
                <a:solidFill>
                  <a:srgbClr val="002162"/>
                </a:solidFill>
                <a:effectLst>
                  <a:outerShdw blurRad="38100" dist="38100" dir="2700000" algn="tl">
                    <a:srgbClr val="C0C0C0"/>
                  </a:outerShdw>
                </a:effectLst>
              </a:rPr>
              <a:t>Causes of Recent Climate Change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age:Instrumental Temperature Record.png">
            <a:hlinkClick r:id="rId3"/>
          </p:cNvPr>
          <p:cNvPicPr>
            <a:picLocks noChangeAspect="1" noChangeArrowheads="1"/>
          </p:cNvPicPr>
          <p:nvPr/>
        </p:nvPicPr>
        <p:blipFill>
          <a:blip r:embed="rId4" cstate="print"/>
          <a:srcRect/>
          <a:stretch>
            <a:fillRect/>
          </a:stretch>
        </p:blipFill>
        <p:spPr bwMode="auto">
          <a:xfrm>
            <a:off x="838200" y="914400"/>
            <a:ext cx="7162800" cy="53213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Kerry Emaanuel\Class\CLIMATE\Carbon_History_and_Flux_Rev.png"/>
          <p:cNvPicPr>
            <a:picLocks noChangeAspect="1" noChangeArrowheads="1"/>
          </p:cNvPicPr>
          <p:nvPr/>
        </p:nvPicPr>
        <p:blipFill>
          <a:blip r:embed="rId3" cstate="print"/>
          <a:srcRect/>
          <a:stretch>
            <a:fillRect/>
          </a:stretch>
        </p:blipFill>
        <p:spPr bwMode="auto">
          <a:xfrm>
            <a:off x="2667000" y="0"/>
            <a:ext cx="5334000" cy="664686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print"/>
          <a:srcRect/>
          <a:stretch>
            <a:fillRect/>
          </a:stretch>
        </p:blipFill>
        <p:spPr bwMode="auto">
          <a:xfrm>
            <a:off x="762000" y="0"/>
            <a:ext cx="4598988" cy="6858000"/>
          </a:xfrm>
          <a:prstGeom prst="rect">
            <a:avLst/>
          </a:prstGeom>
          <a:noFill/>
          <a:ln w="9525">
            <a:noFill/>
            <a:miter lim="800000"/>
            <a:headEnd/>
            <a:tailEnd/>
          </a:ln>
        </p:spPr>
      </p:pic>
      <p:sp>
        <p:nvSpPr>
          <p:cNvPr id="106501" name="Text Box 5"/>
          <p:cNvSpPr txBox="1">
            <a:spLocks noChangeArrowheads="1"/>
          </p:cNvSpPr>
          <p:nvPr/>
        </p:nvSpPr>
        <p:spPr bwMode="auto">
          <a:xfrm>
            <a:off x="5715000" y="1600200"/>
            <a:ext cx="3124200" cy="3508375"/>
          </a:xfrm>
          <a:prstGeom prst="rect">
            <a:avLst/>
          </a:prstGeom>
          <a:noFill/>
          <a:ln w="9525">
            <a:noFill/>
            <a:miter lim="800000"/>
            <a:headEnd/>
            <a:tailEnd/>
          </a:ln>
          <a:effectLst/>
        </p:spPr>
        <p:txBody>
          <a:bodyPr>
            <a:spAutoFit/>
          </a:bodyPr>
          <a:lstStyle/>
          <a:p>
            <a:pPr>
              <a:spcBef>
                <a:spcPct val="50000"/>
              </a:spcBef>
              <a:defRPr/>
            </a:pPr>
            <a:r>
              <a:rPr lang="en-US" sz="2800" b="1">
                <a:solidFill>
                  <a:srgbClr val="002162"/>
                </a:solidFill>
                <a:effectLst>
                  <a:outerShdw blurRad="38100" dist="38100" dir="2700000" algn="tl">
                    <a:srgbClr val="C0C0C0"/>
                  </a:outerShdw>
                </a:effectLst>
              </a:rPr>
              <a:t>Variation in carbon dioxide and methane over the past 20,000 years, based on ice core and other records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20C3M_sulfate"/>
          <p:cNvPicPr>
            <a:picLocks noChangeAspect="1" noChangeArrowheads="1"/>
          </p:cNvPicPr>
          <p:nvPr/>
        </p:nvPicPr>
        <p:blipFill>
          <a:blip r:embed="rId3" cstate="print"/>
          <a:srcRect/>
          <a:stretch>
            <a:fillRect/>
          </a:stretch>
        </p:blipFill>
        <p:spPr bwMode="auto">
          <a:xfrm>
            <a:off x="1176338" y="33338"/>
            <a:ext cx="6791325" cy="67913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Kerry Emaanuel\Graphics\Technical figures\time_scale.gif"/>
          <p:cNvPicPr>
            <a:picLocks noChangeAspect="1" noChangeArrowheads="1"/>
          </p:cNvPicPr>
          <p:nvPr/>
        </p:nvPicPr>
        <p:blipFill>
          <a:blip r:embed="rId3" cstate="print"/>
          <a:srcRect/>
          <a:stretch>
            <a:fillRect/>
          </a:stretch>
        </p:blipFill>
        <p:spPr bwMode="auto">
          <a:xfrm>
            <a:off x="134471" y="0"/>
            <a:ext cx="8875059"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609600" y="990600"/>
            <a:ext cx="7312025" cy="5562600"/>
          </a:xfrm>
          <a:prstGeom prst="rect">
            <a:avLst/>
          </a:prstGeom>
          <a:noFill/>
          <a:ln w="9525">
            <a:noFill/>
            <a:miter lim="800000"/>
            <a:headEnd/>
            <a:tailEnd/>
          </a:ln>
        </p:spPr>
      </p:pic>
      <p:sp>
        <p:nvSpPr>
          <p:cNvPr id="23557" name="Text Box 5"/>
          <p:cNvSpPr txBox="1">
            <a:spLocks noChangeArrowheads="1"/>
          </p:cNvSpPr>
          <p:nvPr/>
        </p:nvSpPr>
        <p:spPr bwMode="auto">
          <a:xfrm>
            <a:off x="1219200" y="381000"/>
            <a:ext cx="7239000" cy="519113"/>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002162"/>
                </a:solidFill>
                <a:effectLst>
                  <a:outerShdw blurRad="38100" dist="38100" dir="2700000" algn="tl">
                    <a:srgbClr val="C0C0C0"/>
                  </a:outerShdw>
                </a:effectLst>
              </a:rPr>
              <a:t>Recent History of Volcanic Eruptions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0"/>
            <a:ext cx="6704013" cy="6858000"/>
          </a:xfrm>
          <a:prstGeom prst="rect">
            <a:avLst/>
          </a:prstGeom>
          <a:noFill/>
          <a:ln w="9525">
            <a:noFill/>
            <a:miter lim="800000"/>
            <a:headEnd/>
            <a:tailEnd/>
          </a:ln>
        </p:spPr>
      </p:pic>
      <p:sp>
        <p:nvSpPr>
          <p:cNvPr id="219139" name="Text Box 3"/>
          <p:cNvSpPr txBox="1">
            <a:spLocks noChangeArrowheads="1"/>
          </p:cNvSpPr>
          <p:nvPr/>
        </p:nvSpPr>
        <p:spPr bwMode="auto">
          <a:xfrm>
            <a:off x="6705600" y="1143000"/>
            <a:ext cx="2209800" cy="1552575"/>
          </a:xfrm>
          <a:prstGeom prst="rect">
            <a:avLst/>
          </a:prstGeom>
          <a:noFill/>
          <a:ln w="9525">
            <a:noFill/>
            <a:miter lim="800000"/>
            <a:headEnd/>
            <a:tailEnd/>
          </a:ln>
          <a:effectLst/>
        </p:spPr>
        <p:txBody>
          <a:bodyPr>
            <a:spAutoFit/>
          </a:bodyPr>
          <a:lstStyle/>
          <a:p>
            <a:pPr>
              <a:spcBef>
                <a:spcPct val="50000"/>
              </a:spcBef>
              <a:defRPr/>
            </a:pPr>
            <a:r>
              <a:rPr lang="en-US" sz="2400">
                <a:solidFill>
                  <a:srgbClr val="002162"/>
                </a:solidFill>
                <a:effectLst>
                  <a:outerShdw blurRad="38100" dist="38100" dir="2700000" algn="tl">
                    <a:srgbClr val="C0C0C0"/>
                  </a:outerShdw>
                </a:effectLst>
              </a:rPr>
              <a:t>Contributions to Radiative Climate Forcing</a:t>
            </a:r>
          </a:p>
        </p:txBody>
      </p:sp>
      <p:sp>
        <p:nvSpPr>
          <p:cNvPr id="219140" name="Text Box 4"/>
          <p:cNvSpPr txBox="1">
            <a:spLocks noChangeArrowheads="1"/>
          </p:cNvSpPr>
          <p:nvPr/>
        </p:nvSpPr>
        <p:spPr bwMode="auto">
          <a:xfrm>
            <a:off x="6629400" y="4572000"/>
            <a:ext cx="2514600" cy="1187450"/>
          </a:xfrm>
          <a:prstGeom prst="rect">
            <a:avLst/>
          </a:prstGeom>
          <a:noFill/>
          <a:ln w="9525">
            <a:noFill/>
            <a:miter lim="800000"/>
            <a:headEnd/>
            <a:tailEnd/>
          </a:ln>
          <a:effectLst/>
        </p:spPr>
        <p:txBody>
          <a:bodyPr>
            <a:spAutoFit/>
          </a:bodyPr>
          <a:lstStyle/>
          <a:p>
            <a:pPr>
              <a:spcBef>
                <a:spcPct val="50000"/>
              </a:spcBef>
              <a:defRPr/>
            </a:pPr>
            <a:r>
              <a:rPr lang="en-US" sz="2400">
                <a:solidFill>
                  <a:srgbClr val="002162"/>
                </a:solidFill>
                <a:effectLst>
                  <a:outerShdw blurRad="38100" dist="38100" dir="2700000" algn="tl">
                    <a:srgbClr val="C0C0C0"/>
                  </a:outerShdw>
                </a:effectLst>
              </a:rPr>
              <a:t>Proxy Temperature Reconstructions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endParaRPr lang="en-US" smtClean="0"/>
          </a:p>
        </p:txBody>
      </p:sp>
      <p:pic>
        <p:nvPicPr>
          <p:cNvPr id="35843" name="Picture 3" descr="fig15"/>
          <p:cNvPicPr>
            <a:picLocks noChangeAspect="1" noChangeArrowheads="1"/>
          </p:cNvPicPr>
          <p:nvPr>
            <p:ph sz="half" idx="4294967295"/>
          </p:nvPr>
        </p:nvPicPr>
        <p:blipFill>
          <a:blip r:embed="rId3" cstate="print">
            <a:lum bright="60000" contrast="-76000"/>
          </a:blip>
          <a:srcRect/>
          <a:stretch>
            <a:fillRect/>
          </a:stretch>
        </p:blipFill>
        <p:spPr>
          <a:xfrm>
            <a:off x="0" y="0"/>
            <a:ext cx="9144000" cy="6858000"/>
          </a:xfrm>
          <a:noFill/>
        </p:spPr>
      </p:pic>
      <p:sp>
        <p:nvSpPr>
          <p:cNvPr id="35844" name="Rectangle 4"/>
          <p:cNvSpPr>
            <a:spLocks noGrp="1" noChangeArrowheads="1"/>
          </p:cNvSpPr>
          <p:nvPr>
            <p:ph type="body" idx="4294967295"/>
          </p:nvPr>
        </p:nvSpPr>
        <p:spPr>
          <a:xfrm>
            <a:off x="0" y="1981200"/>
            <a:ext cx="8229600" cy="3810000"/>
          </a:xfrm>
        </p:spPr>
        <p:txBody>
          <a:bodyPr/>
          <a:lstStyle/>
          <a:p>
            <a:pPr eaLnBrk="1" hangingPunct="1">
              <a:buFontTx/>
              <a:buNone/>
            </a:pPr>
            <a:endParaRPr lang="en-US" smtClean="0"/>
          </a:p>
          <a:p>
            <a:pPr eaLnBrk="1" hangingPunct="1"/>
            <a:endParaRPr lang="en-US" smtClean="0"/>
          </a:p>
        </p:txBody>
      </p:sp>
      <p:pic>
        <p:nvPicPr>
          <p:cNvPr id="35845" name="Picture 5" descr="Climate_Change_Attribution"/>
          <p:cNvPicPr>
            <a:picLocks noChangeAspect="1" noChangeArrowheads="1"/>
          </p:cNvPicPr>
          <p:nvPr>
            <p:ph sz="half" idx="4294967295"/>
          </p:nvPr>
        </p:nvPicPr>
        <p:blipFill>
          <a:blip r:embed="rId4" cstate="print"/>
          <a:srcRect/>
          <a:stretch>
            <a:fillRect/>
          </a:stretch>
        </p:blipFill>
        <p:spPr>
          <a:xfrm>
            <a:off x="1981200" y="152400"/>
            <a:ext cx="5653088" cy="64770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rrowheads="1"/>
          </p:cNvSpPr>
          <p:nvPr/>
        </p:nvSpPr>
        <p:spPr bwMode="auto">
          <a:xfrm>
            <a:off x="381000" y="457200"/>
            <a:ext cx="8458200" cy="457200"/>
          </a:xfrm>
          <a:prstGeom prst="rect">
            <a:avLst/>
          </a:prstGeom>
          <a:noFill/>
          <a:ln w="9525">
            <a:noFill/>
            <a:miter lim="800000"/>
            <a:headEnd/>
            <a:tailEnd/>
          </a:ln>
          <a:effectLst/>
        </p:spPr>
        <p:txBody>
          <a:bodyPr>
            <a:spAutoFit/>
          </a:bodyPr>
          <a:lstStyle/>
          <a:p>
            <a:pPr>
              <a:spcBef>
                <a:spcPct val="50000"/>
              </a:spcBef>
              <a:defRPr/>
            </a:pPr>
            <a:r>
              <a:rPr lang="en-US" sz="2400" b="1">
                <a:solidFill>
                  <a:srgbClr val="002162"/>
                </a:solidFill>
                <a:effectLst>
                  <a:outerShdw blurRad="38100" dist="38100" dir="2700000" algn="tl">
                    <a:srgbClr val="C0C0C0"/>
                  </a:outerShdw>
                </a:effectLst>
              </a:rPr>
              <a:t>Contributions to net radiative forcing change, 1750-2004:</a:t>
            </a:r>
          </a:p>
        </p:txBody>
      </p:sp>
      <p:pic>
        <p:nvPicPr>
          <p:cNvPr id="34819" name="Picture 7" descr="SciStratFig2-3"/>
          <p:cNvPicPr>
            <a:picLocks noChangeAspect="1" noChangeArrowheads="1"/>
          </p:cNvPicPr>
          <p:nvPr/>
        </p:nvPicPr>
        <p:blipFill>
          <a:blip r:embed="rId3" cstate="print"/>
          <a:srcRect/>
          <a:stretch>
            <a:fillRect/>
          </a:stretch>
        </p:blipFill>
        <p:spPr bwMode="auto">
          <a:xfrm>
            <a:off x="762000" y="1066800"/>
            <a:ext cx="7620000" cy="524827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l="11232"/>
          <a:stretch>
            <a:fillRect/>
          </a:stretch>
        </p:blipFill>
        <p:spPr bwMode="auto">
          <a:xfrm>
            <a:off x="609600" y="1200150"/>
            <a:ext cx="8032750" cy="4960938"/>
          </a:xfrm>
          <a:prstGeom prst="rect">
            <a:avLst/>
          </a:prstGeom>
          <a:noFill/>
          <a:ln w="9525">
            <a:noFill/>
            <a:miter lim="800000"/>
            <a:headEnd/>
            <a:tailEnd/>
          </a:ln>
        </p:spPr>
      </p:pic>
      <p:sp>
        <p:nvSpPr>
          <p:cNvPr id="29701" name="Text Box 5"/>
          <p:cNvSpPr txBox="1">
            <a:spLocks noChangeArrowheads="1"/>
          </p:cNvSpPr>
          <p:nvPr/>
        </p:nvSpPr>
        <p:spPr bwMode="auto">
          <a:xfrm>
            <a:off x="838200" y="609600"/>
            <a:ext cx="7696200" cy="519113"/>
          </a:xfrm>
          <a:prstGeom prst="rect">
            <a:avLst/>
          </a:prstGeom>
          <a:noFill/>
          <a:ln w="9525">
            <a:noFill/>
            <a:miter lim="800000"/>
            <a:headEnd/>
            <a:tailEnd/>
          </a:ln>
          <a:effectLst/>
        </p:spPr>
        <p:txBody>
          <a:bodyPr>
            <a:spAutoFit/>
          </a:bodyPr>
          <a:lstStyle/>
          <a:p>
            <a:pPr>
              <a:spcBef>
                <a:spcPct val="50000"/>
              </a:spcBef>
              <a:defRPr/>
            </a:pPr>
            <a:r>
              <a:rPr lang="en-US" sz="2800">
                <a:solidFill>
                  <a:srgbClr val="002162"/>
                </a:solidFill>
                <a:effectLst>
                  <a:outerShdw blurRad="38100" dist="38100" dir="2700000" algn="tl">
                    <a:srgbClr val="C0C0C0"/>
                  </a:outerShdw>
                </a:effectLst>
              </a:rPr>
              <a:t>Distribution of temperature change, 1901-2005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a:xfrm>
            <a:off x="381000" y="914400"/>
            <a:ext cx="8382000" cy="3535363"/>
          </a:xfrm>
        </p:spPr>
        <p:txBody>
          <a:bodyPr/>
          <a:lstStyle/>
          <a:p>
            <a:pPr eaLnBrk="1" hangingPunct="1">
              <a:defRPr/>
            </a:pPr>
            <a:r>
              <a:rPr lang="en-US" b="1" smtClean="0">
                <a:solidFill>
                  <a:srgbClr val="002162"/>
                </a:solidFill>
                <a:effectLst>
                  <a:outerShdw blurRad="38100" dist="38100" dir="2700000" algn="tl">
                    <a:srgbClr val="C0C0C0"/>
                  </a:outerShdw>
                </a:effectLst>
              </a:rPr>
              <a:t>Global Climate Models: </a:t>
            </a:r>
            <a:br>
              <a:rPr lang="en-US" b="1" smtClean="0">
                <a:solidFill>
                  <a:srgbClr val="002162"/>
                </a:solidFill>
                <a:effectLst>
                  <a:outerShdw blurRad="38100" dist="38100" dir="2700000" algn="tl">
                    <a:srgbClr val="C0C0C0"/>
                  </a:outerShdw>
                </a:effectLst>
              </a:rPr>
            </a:br>
            <a:r>
              <a:rPr lang="en-US" b="1" smtClean="0">
                <a:solidFill>
                  <a:srgbClr val="002162"/>
                </a:solidFill>
                <a:effectLst>
                  <a:outerShdw blurRad="38100" dist="38100" dir="2700000" algn="tl">
                    <a:srgbClr val="C0C0C0"/>
                  </a:outerShdw>
                </a:effectLst>
              </a:rPr>
              <a:t>How Good Are They, and What Do They Tell Us about The Future?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idx="4294967295"/>
          </p:nvPr>
        </p:nvSpPr>
        <p:spPr/>
        <p:txBody>
          <a:bodyPr/>
          <a:lstStyle/>
          <a:p>
            <a:pPr eaLnBrk="1" hangingPunct="1">
              <a:defRPr/>
            </a:pPr>
            <a:r>
              <a:rPr lang="en-US" smtClean="0">
                <a:solidFill>
                  <a:srgbClr val="002162"/>
                </a:solidFill>
                <a:effectLst>
                  <a:outerShdw blurRad="38100" dist="38100" dir="2700000" algn="tl">
                    <a:srgbClr val="C0C0C0"/>
                  </a:outerShdw>
                </a:effectLst>
              </a:rPr>
              <a:t>Global Climate Modeling</a:t>
            </a:r>
          </a:p>
        </p:txBody>
      </p:sp>
      <p:sp>
        <p:nvSpPr>
          <p:cNvPr id="221187" name="Rectangle 3"/>
          <p:cNvSpPr>
            <a:spLocks noGrp="1" noChangeArrowheads="1"/>
          </p:cNvSpPr>
          <p:nvPr>
            <p:ph type="body" idx="4294967295"/>
          </p:nvPr>
        </p:nvSpPr>
        <p:spPr/>
        <p:txBody>
          <a:bodyPr/>
          <a:lstStyle/>
          <a:p>
            <a:pPr eaLnBrk="1" hangingPunct="1">
              <a:defRPr/>
            </a:pPr>
            <a:r>
              <a:rPr lang="en-US" b="1" smtClean="0">
                <a:solidFill>
                  <a:srgbClr val="002162"/>
                </a:solidFill>
                <a:effectLst>
                  <a:outerShdw blurRad="38100" dist="38100" dir="2700000" algn="tl">
                    <a:srgbClr val="C0C0C0"/>
                  </a:outerShdw>
                </a:effectLst>
              </a:rPr>
              <a:t>General philosophy</a:t>
            </a:r>
            <a:r>
              <a:rPr lang="en-US" smtClean="0">
                <a:solidFill>
                  <a:srgbClr val="002162"/>
                </a:solidFill>
              </a:rPr>
              <a:t>:</a:t>
            </a:r>
          </a:p>
          <a:p>
            <a:pPr lvl="1" eaLnBrk="1" hangingPunct="1">
              <a:defRPr/>
            </a:pPr>
            <a:r>
              <a:rPr lang="en-US" smtClean="0">
                <a:solidFill>
                  <a:srgbClr val="002162"/>
                </a:solidFill>
              </a:rPr>
              <a:t>Simulate large-scale motions of atmosphere, oceans, ice</a:t>
            </a:r>
          </a:p>
          <a:p>
            <a:pPr lvl="1" eaLnBrk="1" hangingPunct="1">
              <a:defRPr/>
            </a:pPr>
            <a:r>
              <a:rPr lang="en-US" smtClean="0">
                <a:solidFill>
                  <a:srgbClr val="002162"/>
                </a:solidFill>
              </a:rPr>
              <a:t>Solve approximations to full radiative transfer equations</a:t>
            </a:r>
          </a:p>
          <a:p>
            <a:pPr lvl="1" eaLnBrk="1" hangingPunct="1">
              <a:defRPr/>
            </a:pPr>
            <a:r>
              <a:rPr lang="en-US" smtClean="0">
                <a:solidFill>
                  <a:srgbClr val="002162"/>
                </a:solidFill>
              </a:rPr>
              <a:t>Parameterize processes too small to resolve</a:t>
            </a:r>
          </a:p>
          <a:p>
            <a:pPr lvl="1" eaLnBrk="1" hangingPunct="1">
              <a:defRPr/>
            </a:pPr>
            <a:r>
              <a:rPr lang="en-US" smtClean="0">
                <a:solidFill>
                  <a:srgbClr val="002162"/>
                </a:solidFill>
              </a:rPr>
              <a:t>Some models also try to simulate biogeochemical processes</a:t>
            </a:r>
          </a:p>
          <a:p>
            <a:pPr lvl="1" eaLnBrk="1" hangingPunct="1">
              <a:defRPr/>
            </a:pPr>
            <a:r>
              <a:rPr lang="en-US" smtClean="0">
                <a:solidFill>
                  <a:srgbClr val="002162"/>
                </a:solidFill>
              </a:rPr>
              <a:t>First GCMs developed in 1960s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idx="4294967295"/>
          </p:nvPr>
        </p:nvSpPr>
        <p:spPr/>
        <p:txBody>
          <a:bodyPr/>
          <a:lstStyle/>
          <a:p>
            <a:pPr eaLnBrk="1" hangingPunct="1">
              <a:defRPr/>
            </a:pPr>
            <a:r>
              <a:rPr lang="en-US" smtClean="0">
                <a:solidFill>
                  <a:srgbClr val="002162"/>
                </a:solidFill>
                <a:effectLst>
                  <a:outerShdw blurRad="38100" dist="38100" dir="2700000" algn="tl">
                    <a:srgbClr val="C0C0C0"/>
                  </a:outerShdw>
                </a:effectLst>
              </a:rPr>
              <a:t>Unresolved physical processes must be handled parametrically</a:t>
            </a:r>
          </a:p>
        </p:txBody>
      </p:sp>
      <p:sp>
        <p:nvSpPr>
          <p:cNvPr id="40963" name="Content Placeholder 2"/>
          <p:cNvSpPr>
            <a:spLocks noGrp="1"/>
          </p:cNvSpPr>
          <p:nvPr>
            <p:ph idx="4294967295"/>
          </p:nvPr>
        </p:nvSpPr>
        <p:spPr>
          <a:xfrm>
            <a:off x="838200" y="1600200"/>
            <a:ext cx="7696200" cy="5257800"/>
          </a:xfrm>
        </p:spPr>
        <p:txBody>
          <a:bodyPr/>
          <a:lstStyle/>
          <a:p>
            <a:pPr eaLnBrk="1" hangingPunct="1"/>
            <a:r>
              <a:rPr lang="en-US" smtClean="0">
                <a:solidFill>
                  <a:srgbClr val="002162"/>
                </a:solidFill>
              </a:rPr>
              <a:t>Convection</a:t>
            </a:r>
          </a:p>
          <a:p>
            <a:pPr eaLnBrk="1" hangingPunct="1"/>
            <a:r>
              <a:rPr lang="en-US" smtClean="0">
                <a:solidFill>
                  <a:srgbClr val="002162"/>
                </a:solidFill>
              </a:rPr>
              <a:t>Thin and/or broken clouds</a:t>
            </a:r>
          </a:p>
          <a:p>
            <a:pPr eaLnBrk="1" hangingPunct="1"/>
            <a:r>
              <a:rPr lang="en-US" smtClean="0">
                <a:solidFill>
                  <a:srgbClr val="002162"/>
                </a:solidFill>
              </a:rPr>
              <a:t>Cloud microphysics</a:t>
            </a:r>
          </a:p>
          <a:p>
            <a:pPr eaLnBrk="1" hangingPunct="1"/>
            <a:r>
              <a:rPr lang="en-US" smtClean="0">
                <a:solidFill>
                  <a:srgbClr val="002162"/>
                </a:solidFill>
              </a:rPr>
              <a:t>Aerosols and chemistry (e.g. photochemical processes, ozone</a:t>
            </a:r>
          </a:p>
          <a:p>
            <a:pPr eaLnBrk="1" hangingPunct="1"/>
            <a:r>
              <a:rPr lang="en-US" smtClean="0">
                <a:solidFill>
                  <a:srgbClr val="002162"/>
                </a:solidFill>
              </a:rPr>
              <a:t>Turbulence, including surface fluxes</a:t>
            </a:r>
          </a:p>
          <a:p>
            <a:pPr eaLnBrk="1" hangingPunct="1"/>
            <a:r>
              <a:rPr lang="en-US" smtClean="0">
                <a:solidFill>
                  <a:srgbClr val="002162"/>
                </a:solidFill>
              </a:rPr>
              <a:t>Sea ice</a:t>
            </a:r>
          </a:p>
          <a:p>
            <a:pPr eaLnBrk="1" hangingPunct="1"/>
            <a:r>
              <a:rPr lang="en-US" smtClean="0">
                <a:solidFill>
                  <a:srgbClr val="002162"/>
                </a:solidFill>
              </a:rPr>
              <a:t>Land ice</a:t>
            </a:r>
          </a:p>
          <a:p>
            <a:pPr eaLnBrk="1" hangingPunct="1"/>
            <a:r>
              <a:rPr lang="en-US" smtClean="0">
                <a:solidFill>
                  <a:srgbClr val="002162"/>
                </a:solidFill>
              </a:rPr>
              <a:t>Land surface processes</a:t>
            </a:r>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ph idx="4294967295"/>
          </p:nvPr>
        </p:nvPicPr>
        <p:blipFill>
          <a:blip r:embed="rId3" cstate="print"/>
          <a:srcRect/>
          <a:stretch>
            <a:fillRect/>
          </a:stretch>
        </p:blipFill>
        <p:spPr>
          <a:xfrm>
            <a:off x="228600" y="809625"/>
            <a:ext cx="8686800" cy="5838825"/>
          </a:xfrm>
          <a:noFill/>
        </p:spPr>
      </p:pic>
      <p:sp>
        <p:nvSpPr>
          <p:cNvPr id="125955" name="Text Box 3"/>
          <p:cNvSpPr txBox="1">
            <a:spLocks noChangeArrowheads="1"/>
          </p:cNvSpPr>
          <p:nvPr/>
        </p:nvSpPr>
        <p:spPr bwMode="auto">
          <a:xfrm>
            <a:off x="381000" y="152400"/>
            <a:ext cx="8305800" cy="579438"/>
          </a:xfrm>
          <a:prstGeom prst="rect">
            <a:avLst/>
          </a:prstGeom>
          <a:noFill/>
          <a:ln w="9525">
            <a:noFill/>
            <a:miter lim="800000"/>
            <a:headEnd/>
            <a:tailEnd/>
          </a:ln>
          <a:effectLst/>
        </p:spPr>
        <p:txBody>
          <a:bodyPr>
            <a:spAutoFit/>
          </a:bodyPr>
          <a:lstStyle/>
          <a:p>
            <a:pPr algn="ctr">
              <a:spcBef>
                <a:spcPct val="50000"/>
              </a:spcBef>
              <a:defRPr/>
            </a:pPr>
            <a:r>
              <a:rPr lang="en-US" sz="3200" b="1">
                <a:effectLst>
                  <a:outerShdw blurRad="38100" dist="38100" dir="2700000" algn="tl">
                    <a:srgbClr val="C0C0C0"/>
                  </a:outerShdw>
                </a:effectLst>
              </a:rPr>
              <a:t>Climate Elements and Feedbacks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print"/>
          <a:srcRect/>
          <a:stretch>
            <a:fillRect/>
          </a:stretch>
        </p:blipFill>
        <p:spPr bwMode="auto">
          <a:xfrm>
            <a:off x="4419600" y="0"/>
            <a:ext cx="4359275" cy="6705600"/>
          </a:xfrm>
          <a:prstGeom prst="rect">
            <a:avLst/>
          </a:prstGeom>
          <a:noFill/>
          <a:ln w="9525">
            <a:noFill/>
            <a:miter lim="800000"/>
            <a:headEnd/>
            <a:tailEnd/>
          </a:ln>
        </p:spPr>
      </p:pic>
      <p:sp>
        <p:nvSpPr>
          <p:cNvPr id="30725" name="Text Box 5"/>
          <p:cNvSpPr txBox="1">
            <a:spLocks noChangeArrowheads="1"/>
          </p:cNvSpPr>
          <p:nvPr/>
        </p:nvSpPr>
        <p:spPr bwMode="auto">
          <a:xfrm>
            <a:off x="381000" y="609600"/>
            <a:ext cx="3733800" cy="1917700"/>
          </a:xfrm>
          <a:prstGeom prst="rect">
            <a:avLst/>
          </a:prstGeom>
          <a:noFill/>
          <a:ln w="9525">
            <a:noFill/>
            <a:miter lim="800000"/>
            <a:headEnd/>
            <a:tailEnd/>
          </a:ln>
          <a:effectLst/>
        </p:spPr>
        <p:txBody>
          <a:bodyPr>
            <a:spAutoFit/>
          </a:bodyPr>
          <a:lstStyle/>
          <a:p>
            <a:pPr>
              <a:spcBef>
                <a:spcPct val="50000"/>
              </a:spcBef>
              <a:defRPr/>
            </a:pPr>
            <a:r>
              <a:rPr lang="en-US" sz="2400">
                <a:solidFill>
                  <a:srgbClr val="002162"/>
                </a:solidFill>
                <a:effectLst>
                  <a:outerShdw blurRad="38100" dist="38100" dir="2700000" algn="tl">
                    <a:srgbClr val="C0C0C0"/>
                  </a:outerShdw>
                </a:effectLst>
              </a:rPr>
              <a:t>Global mean temperature (black) and simulations using many different global models (colors) including all forcings</a:t>
            </a:r>
          </a:p>
        </p:txBody>
      </p:sp>
      <p:sp>
        <p:nvSpPr>
          <p:cNvPr id="30726" name="Text Box 6"/>
          <p:cNvSpPr txBox="1">
            <a:spLocks noChangeArrowheads="1"/>
          </p:cNvSpPr>
          <p:nvPr/>
        </p:nvSpPr>
        <p:spPr bwMode="auto">
          <a:xfrm>
            <a:off x="609600" y="4419600"/>
            <a:ext cx="3352800" cy="1187450"/>
          </a:xfrm>
          <a:prstGeom prst="rect">
            <a:avLst/>
          </a:prstGeom>
          <a:noFill/>
          <a:ln w="9525">
            <a:noFill/>
            <a:miter lim="800000"/>
            <a:headEnd/>
            <a:tailEnd/>
          </a:ln>
          <a:effectLst/>
        </p:spPr>
        <p:txBody>
          <a:bodyPr>
            <a:spAutoFit/>
          </a:bodyPr>
          <a:lstStyle/>
          <a:p>
            <a:pPr>
              <a:spcBef>
                <a:spcPct val="50000"/>
              </a:spcBef>
              <a:defRPr/>
            </a:pPr>
            <a:r>
              <a:rPr lang="en-US" sz="2400">
                <a:solidFill>
                  <a:srgbClr val="002162"/>
                </a:solidFill>
                <a:effectLst>
                  <a:outerShdw blurRad="38100" dist="38100" dir="2700000" algn="tl">
                    <a:srgbClr val="C0C0C0"/>
                  </a:outerShdw>
                </a:effectLst>
              </a:rPr>
              <a:t>Same as above, but models run with only natural forcings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normAutofit fontScale="90000"/>
          </a:bodyPr>
          <a:lstStyle/>
          <a:p>
            <a:pPr eaLnBrk="1" hangingPunct="1">
              <a:defRPr/>
            </a:pPr>
            <a:r>
              <a:rPr lang="en-US" sz="4000" smtClean="0">
                <a:solidFill>
                  <a:srgbClr val="002162"/>
                </a:solidFill>
                <a:effectLst>
                  <a:outerShdw blurRad="38100" dist="38100" dir="2700000" algn="tl">
                    <a:srgbClr val="C0C0C0"/>
                  </a:outerShdw>
                </a:effectLst>
              </a:rPr>
              <a:t>The Faint Young Sun Paradox: Why didn’t the Earth Freeze?</a:t>
            </a:r>
          </a:p>
        </p:txBody>
      </p:sp>
      <p:pic>
        <p:nvPicPr>
          <p:cNvPr id="7171" name="Picture 3" descr="C:\Users\Kerry Emaanuel\Class\CLIMATE\FaintEarlySun.jpg"/>
          <p:cNvPicPr>
            <a:picLocks noChangeAspect="1" noChangeArrowheads="1"/>
          </p:cNvPicPr>
          <p:nvPr/>
        </p:nvPicPr>
        <p:blipFill>
          <a:blip r:embed="rId3" cstate="print">
            <a:lum bright="-8000" contrast="16000"/>
          </a:blip>
          <a:srcRect/>
          <a:stretch>
            <a:fillRect/>
          </a:stretch>
        </p:blipFill>
        <p:spPr bwMode="auto">
          <a:xfrm>
            <a:off x="1101725" y="1509713"/>
            <a:ext cx="7204075" cy="490378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685800" y="1676400"/>
            <a:ext cx="7391400" cy="3879850"/>
          </a:xfrm>
          <a:prstGeom prst="rect">
            <a:avLst/>
          </a:prstGeom>
          <a:noFill/>
          <a:ln w="9525">
            <a:noFill/>
            <a:miter lim="800000"/>
            <a:headEnd/>
            <a:tailEnd/>
          </a:ln>
        </p:spPr>
      </p:pic>
      <p:sp>
        <p:nvSpPr>
          <p:cNvPr id="249861" name="Rectangle 5"/>
          <p:cNvSpPr>
            <a:spLocks noGrp="1" noChangeArrowheads="1"/>
          </p:cNvSpPr>
          <p:nvPr>
            <p:ph type="title"/>
          </p:nvPr>
        </p:nvSpPr>
        <p:spPr/>
        <p:txBody>
          <a:bodyPr/>
          <a:lstStyle/>
          <a:p>
            <a:pPr eaLnBrk="1" hangingPunct="1">
              <a:defRPr/>
            </a:pPr>
            <a:r>
              <a:rPr lang="en-US" sz="4000" smtClean="0">
                <a:solidFill>
                  <a:srgbClr val="002162"/>
                </a:solidFill>
                <a:effectLst>
                  <a:outerShdw blurRad="38100" dist="38100" dir="2700000" algn="tl">
                    <a:srgbClr val="C0C0C0"/>
                  </a:outerShdw>
                </a:effectLst>
              </a:rPr>
              <a:t>Ensemble of climate models, Scenario A1b</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cstate="print"/>
          <a:srcRect/>
          <a:stretch>
            <a:fillRect/>
          </a:stretch>
        </p:blipFill>
        <p:spPr bwMode="auto">
          <a:xfrm>
            <a:off x="228600" y="874713"/>
            <a:ext cx="8664575" cy="5983287"/>
          </a:xfrm>
          <a:prstGeom prst="rect">
            <a:avLst/>
          </a:prstGeom>
          <a:noFill/>
          <a:ln w="9525">
            <a:noFill/>
            <a:miter lim="800000"/>
            <a:headEnd/>
            <a:tailEnd/>
          </a:ln>
        </p:spPr>
      </p:pic>
      <p:sp>
        <p:nvSpPr>
          <p:cNvPr id="43013" name="Text Box 5"/>
          <p:cNvSpPr txBox="1">
            <a:spLocks noChangeArrowheads="1"/>
          </p:cNvSpPr>
          <p:nvPr/>
        </p:nvSpPr>
        <p:spPr bwMode="auto">
          <a:xfrm>
            <a:off x="2667000" y="304800"/>
            <a:ext cx="5029200" cy="641350"/>
          </a:xfrm>
          <a:prstGeom prst="rect">
            <a:avLst/>
          </a:prstGeom>
          <a:noFill/>
          <a:ln w="9525">
            <a:noFill/>
            <a:miter lim="800000"/>
            <a:headEnd/>
            <a:tailEnd/>
          </a:ln>
          <a:effectLst/>
        </p:spPr>
        <p:txBody>
          <a:bodyPr>
            <a:spAutoFit/>
          </a:bodyPr>
          <a:lstStyle/>
          <a:p>
            <a:pPr>
              <a:spcBef>
                <a:spcPct val="50000"/>
              </a:spcBef>
              <a:defRPr/>
            </a:pPr>
            <a:r>
              <a:rPr lang="en-US" sz="3600" b="1">
                <a:solidFill>
                  <a:srgbClr val="002162"/>
                </a:solidFill>
                <a:effectLst>
                  <a:outerShdw blurRad="38100" dist="38100" dir="2700000" algn="tl">
                    <a:srgbClr val="C0C0C0"/>
                  </a:outerShdw>
                </a:effectLst>
              </a:rPr>
              <a:t>Projected Warming: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a:xfrm>
            <a:off x="457200" y="2362200"/>
            <a:ext cx="8229600" cy="1143000"/>
          </a:xfrm>
        </p:spPr>
        <p:txBody>
          <a:bodyPr/>
          <a:lstStyle/>
          <a:p>
            <a:pPr eaLnBrk="1" hangingPunct="1">
              <a:defRPr/>
            </a:pPr>
            <a:r>
              <a:rPr lang="en-US" b="1" smtClean="0">
                <a:solidFill>
                  <a:srgbClr val="002162"/>
                </a:solidFill>
                <a:effectLst>
                  <a:outerShdw blurRad="38100" dist="38100" dir="2700000" algn="tl">
                    <a:srgbClr val="C0C0C0"/>
                  </a:outerShdw>
                </a:effectLst>
              </a:rPr>
              <a:t>Does Any of this Matter?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defRPr/>
            </a:pPr>
            <a:r>
              <a:rPr lang="en-US" smtClean="0">
                <a:solidFill>
                  <a:srgbClr val="002162"/>
                </a:solidFill>
                <a:effectLst>
                  <a:outerShdw blurRad="38100" dist="38100" dir="2700000" algn="tl">
                    <a:srgbClr val="C0C0C0"/>
                  </a:outerShdw>
                </a:effectLst>
              </a:rPr>
              <a:t>Possible Benefits of Warming:</a:t>
            </a:r>
          </a:p>
        </p:txBody>
      </p:sp>
      <p:sp>
        <p:nvSpPr>
          <p:cNvPr id="47107" name="Rectangle 3"/>
          <p:cNvSpPr>
            <a:spLocks noGrp="1" noChangeArrowheads="1"/>
          </p:cNvSpPr>
          <p:nvPr>
            <p:ph type="body" idx="1"/>
          </p:nvPr>
        </p:nvSpPr>
        <p:spPr/>
        <p:txBody>
          <a:bodyPr/>
          <a:lstStyle/>
          <a:p>
            <a:pPr eaLnBrk="1" hangingPunct="1"/>
            <a:r>
              <a:rPr lang="en-US" smtClean="0">
                <a:solidFill>
                  <a:srgbClr val="002162"/>
                </a:solidFill>
              </a:rPr>
              <a:t>Fewer deaths from exposure </a:t>
            </a:r>
          </a:p>
          <a:p>
            <a:pPr eaLnBrk="1" hangingPunct="1"/>
            <a:r>
              <a:rPr lang="en-US" smtClean="0">
                <a:solidFill>
                  <a:srgbClr val="002162"/>
                </a:solidFill>
              </a:rPr>
              <a:t>More vigorous plant growth</a:t>
            </a:r>
          </a:p>
          <a:p>
            <a:pPr eaLnBrk="1" hangingPunct="1"/>
            <a:r>
              <a:rPr lang="en-US" smtClean="0">
                <a:solidFill>
                  <a:srgbClr val="002162"/>
                </a:solidFill>
              </a:rPr>
              <a:t>Increase of arable land at high latitudes</a:t>
            </a:r>
          </a:p>
          <a:p>
            <a:pPr eaLnBrk="1" hangingPunct="1"/>
            <a:r>
              <a:rPr lang="en-US" smtClean="0">
                <a:solidFill>
                  <a:srgbClr val="002162"/>
                </a:solidFill>
              </a:rPr>
              <a:t>Increased mining potential in current permafrost regions</a:t>
            </a:r>
          </a:p>
          <a:p>
            <a:pPr eaLnBrk="1" hangingPunct="1"/>
            <a:r>
              <a:rPr lang="en-US" smtClean="0">
                <a:solidFill>
                  <a:srgbClr val="002162"/>
                </a:solidFill>
              </a:rPr>
              <a:t>Arctic waterways become navigable</a:t>
            </a:r>
          </a:p>
          <a:p>
            <a:pPr eaLnBrk="1" hangingPunct="1"/>
            <a:r>
              <a:rPr lang="en-US" smtClean="0">
                <a:solidFill>
                  <a:srgbClr val="002162"/>
                </a:solidFill>
              </a:rPr>
              <a:t>Reduced heating costs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defRPr/>
            </a:pPr>
            <a:r>
              <a:rPr lang="en-US" smtClean="0">
                <a:solidFill>
                  <a:srgbClr val="002162"/>
                </a:solidFill>
                <a:effectLst>
                  <a:outerShdw blurRad="38100" dist="38100" dir="2700000" algn="tl">
                    <a:srgbClr val="C0C0C0"/>
                  </a:outerShdw>
                </a:effectLst>
              </a:rPr>
              <a:t>Warming Risks</a:t>
            </a:r>
          </a:p>
        </p:txBody>
      </p:sp>
      <p:sp>
        <p:nvSpPr>
          <p:cNvPr id="48131"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smtClean="0">
                <a:solidFill>
                  <a:srgbClr val="002162"/>
                </a:solidFill>
              </a:rPr>
              <a:t>Rising sea level</a:t>
            </a:r>
          </a:p>
          <a:p>
            <a:pPr eaLnBrk="1" hangingPunct="1">
              <a:lnSpc>
                <a:spcPct val="90000"/>
              </a:lnSpc>
            </a:pPr>
            <a:r>
              <a:rPr lang="en-US" sz="2800" smtClean="0">
                <a:solidFill>
                  <a:srgbClr val="002162"/>
                </a:solidFill>
              </a:rPr>
              <a:t>Concentration of rainfall into fewer but more intense events...more drought, floods</a:t>
            </a:r>
          </a:p>
          <a:p>
            <a:pPr eaLnBrk="1" hangingPunct="1">
              <a:lnSpc>
                <a:spcPct val="90000"/>
              </a:lnSpc>
            </a:pPr>
            <a:r>
              <a:rPr lang="en-US" sz="2800" smtClean="0">
                <a:solidFill>
                  <a:srgbClr val="002162"/>
                </a:solidFill>
              </a:rPr>
              <a:t>Increased incidence of some diseases</a:t>
            </a:r>
          </a:p>
          <a:p>
            <a:pPr eaLnBrk="1" hangingPunct="1">
              <a:lnSpc>
                <a:spcPct val="90000"/>
              </a:lnSpc>
            </a:pPr>
            <a:r>
              <a:rPr lang="en-US" sz="2800" smtClean="0">
                <a:solidFill>
                  <a:srgbClr val="002162"/>
                </a:solidFill>
              </a:rPr>
              <a:t>Increased production of allergens</a:t>
            </a:r>
          </a:p>
          <a:p>
            <a:pPr eaLnBrk="1" hangingPunct="1">
              <a:lnSpc>
                <a:spcPct val="90000"/>
              </a:lnSpc>
            </a:pPr>
            <a:r>
              <a:rPr lang="en-US" sz="2800" smtClean="0">
                <a:solidFill>
                  <a:srgbClr val="002162"/>
                </a:solidFill>
              </a:rPr>
              <a:t>Increased mortality from heat waves</a:t>
            </a:r>
          </a:p>
          <a:p>
            <a:pPr eaLnBrk="1" hangingPunct="1">
              <a:lnSpc>
                <a:spcPct val="90000"/>
              </a:lnSpc>
            </a:pPr>
            <a:r>
              <a:rPr lang="en-US" sz="2800" smtClean="0">
                <a:solidFill>
                  <a:srgbClr val="002162"/>
                </a:solidFill>
              </a:rPr>
              <a:t>Increased consumption of electricity</a:t>
            </a:r>
          </a:p>
          <a:p>
            <a:pPr eaLnBrk="1" hangingPunct="1">
              <a:lnSpc>
                <a:spcPct val="90000"/>
              </a:lnSpc>
            </a:pPr>
            <a:r>
              <a:rPr lang="en-US" sz="2800" smtClean="0">
                <a:solidFill>
                  <a:srgbClr val="002162"/>
                </a:solidFill>
              </a:rPr>
              <a:t>Possible increase in violent storms</a:t>
            </a:r>
          </a:p>
          <a:p>
            <a:pPr eaLnBrk="1" hangingPunct="1">
              <a:lnSpc>
                <a:spcPct val="90000"/>
              </a:lnSpc>
            </a:pPr>
            <a:r>
              <a:rPr lang="en-US" sz="2800" smtClean="0">
                <a:solidFill>
                  <a:srgbClr val="002162"/>
                </a:solidFill>
              </a:rPr>
              <a:t>Ocean acidification, increased species extinctions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1"/>
          <p:cNvSpPr>
            <a:spLocks noGrp="1"/>
          </p:cNvSpPr>
          <p:nvPr>
            <p:ph type="sldNum" sz="quarter" idx="10"/>
          </p:nvPr>
        </p:nvSpPr>
        <p:spPr/>
        <p:txBody>
          <a:bodyPr/>
          <a:lstStyle/>
          <a:p>
            <a:fld id="{C90460C1-FCD0-4501-9202-7E2567DDE04C}" type="slidenum">
              <a:rPr lang="en-US"/>
              <a:pPr/>
              <a:t>45</a:t>
            </a:fld>
            <a:endParaRPr lang="en-US"/>
          </a:p>
        </p:txBody>
      </p:sp>
      <p:pic>
        <p:nvPicPr>
          <p:cNvPr id="519170" name="Picture 2"/>
          <p:cNvPicPr>
            <a:picLocks noChangeAspect="1" noChangeArrowheads="1"/>
          </p:cNvPicPr>
          <p:nvPr/>
        </p:nvPicPr>
        <p:blipFill>
          <a:blip r:embed="rId2" cstate="print"/>
          <a:srcRect/>
          <a:stretch>
            <a:fillRect/>
          </a:stretch>
        </p:blipFill>
        <p:spPr bwMode="auto">
          <a:xfrm>
            <a:off x="1138238" y="1423988"/>
            <a:ext cx="8005762" cy="5434012"/>
          </a:xfrm>
          <a:prstGeom prst="rect">
            <a:avLst/>
          </a:prstGeom>
          <a:noFill/>
          <a:ln w="9525">
            <a:noFill/>
            <a:miter lim="800000"/>
            <a:headEnd/>
            <a:tailEnd/>
          </a:ln>
          <a:effectLst/>
        </p:spPr>
      </p:pic>
      <p:sp>
        <p:nvSpPr>
          <p:cNvPr id="519171" name="Rectangle 3"/>
          <p:cNvSpPr>
            <a:spLocks noChangeArrowheads="1"/>
          </p:cNvSpPr>
          <p:nvPr/>
        </p:nvSpPr>
        <p:spPr bwMode="auto">
          <a:xfrm>
            <a:off x="1155700" y="419100"/>
            <a:ext cx="7772400" cy="1143000"/>
          </a:xfrm>
          <a:prstGeom prst="rect">
            <a:avLst/>
          </a:prstGeom>
          <a:noFill/>
          <a:ln w="9525">
            <a:noFill/>
            <a:miter lim="800000"/>
            <a:headEnd/>
            <a:tailEnd/>
          </a:ln>
        </p:spPr>
        <p:txBody>
          <a:bodyPr/>
          <a:lstStyle/>
          <a:p>
            <a:pPr algn="ctr"/>
            <a:r>
              <a:rPr lang="en-GB" sz="3000">
                <a:solidFill>
                  <a:srgbClr val="91005C"/>
                </a:solidFill>
              </a:rPr>
              <a:t>Sea Level Rise</a:t>
            </a:r>
            <a:endParaRPr lang="de-DE" sz="3000">
              <a:solidFill>
                <a:srgbClr val="91005C"/>
              </a:solidFill>
            </a:endParaRPr>
          </a:p>
        </p:txBody>
      </p:sp>
      <p:sp>
        <p:nvSpPr>
          <p:cNvPr id="519172" name="Text Box 4"/>
          <p:cNvSpPr txBox="1">
            <a:spLocks noChangeArrowheads="1"/>
          </p:cNvSpPr>
          <p:nvPr/>
        </p:nvSpPr>
        <p:spPr bwMode="auto">
          <a:xfrm rot="-1048752">
            <a:off x="3184525" y="4622800"/>
            <a:ext cx="1492250" cy="366713"/>
          </a:xfrm>
          <a:prstGeom prst="rect">
            <a:avLst/>
          </a:prstGeom>
          <a:noFill/>
          <a:ln w="9525">
            <a:noFill/>
            <a:miter lim="800000"/>
            <a:headEnd/>
            <a:tailEnd/>
          </a:ln>
          <a:effectLst/>
        </p:spPr>
        <p:txBody>
          <a:bodyPr wrap="none">
            <a:spAutoFit/>
          </a:bodyPr>
          <a:lstStyle/>
          <a:p>
            <a:r>
              <a:rPr lang="en-GB" sz="1800">
                <a:solidFill>
                  <a:srgbClr val="FF0000"/>
                </a:solidFill>
              </a:rPr>
              <a:t>Tide Gauges</a:t>
            </a:r>
            <a:endParaRPr lang="de-DE" sz="1800">
              <a:solidFill>
                <a:srgbClr val="FF0000"/>
              </a:solidFill>
            </a:endParaRPr>
          </a:p>
        </p:txBody>
      </p:sp>
      <p:sp>
        <p:nvSpPr>
          <p:cNvPr id="519173" name="Text Box 5"/>
          <p:cNvSpPr txBox="1">
            <a:spLocks noChangeArrowheads="1"/>
          </p:cNvSpPr>
          <p:nvPr/>
        </p:nvSpPr>
        <p:spPr bwMode="auto">
          <a:xfrm rot="-1998512">
            <a:off x="5775325" y="2138363"/>
            <a:ext cx="1962150" cy="366712"/>
          </a:xfrm>
          <a:prstGeom prst="rect">
            <a:avLst/>
          </a:prstGeom>
          <a:noFill/>
          <a:ln w="9525">
            <a:noFill/>
            <a:miter lim="800000"/>
            <a:headEnd/>
            <a:tailEnd/>
          </a:ln>
          <a:effectLst/>
        </p:spPr>
        <p:txBody>
          <a:bodyPr wrap="none">
            <a:spAutoFit/>
          </a:bodyPr>
          <a:lstStyle/>
          <a:p>
            <a:r>
              <a:rPr lang="en-GB" sz="1800">
                <a:solidFill>
                  <a:schemeClr val="accent2"/>
                </a:solidFill>
              </a:rPr>
              <a:t>Satellite Altimeter</a:t>
            </a:r>
            <a:endParaRPr lang="de-DE" sz="1800">
              <a:solidFill>
                <a:schemeClr val="accent2"/>
              </a:solidFill>
            </a:endParaRPr>
          </a:p>
        </p:txBody>
      </p:sp>
      <p:sp>
        <p:nvSpPr>
          <p:cNvPr id="519174" name="Text Box 6"/>
          <p:cNvSpPr txBox="1">
            <a:spLocks noChangeArrowheads="1"/>
          </p:cNvSpPr>
          <p:nvPr/>
        </p:nvSpPr>
        <p:spPr bwMode="auto">
          <a:xfrm rot="-1179115">
            <a:off x="8261350" y="2603500"/>
            <a:ext cx="609600" cy="304800"/>
          </a:xfrm>
          <a:prstGeom prst="rect">
            <a:avLst/>
          </a:prstGeom>
          <a:noFill/>
          <a:ln w="9525">
            <a:noFill/>
            <a:miter lim="800000"/>
            <a:headEnd/>
            <a:tailEnd/>
          </a:ln>
          <a:effectLst/>
        </p:spPr>
        <p:txBody>
          <a:bodyPr wrap="none">
            <a:spAutoFit/>
          </a:bodyPr>
          <a:lstStyle/>
          <a:p>
            <a:r>
              <a:rPr lang="en-GB" sz="1400">
                <a:solidFill>
                  <a:schemeClr val="bg2"/>
                </a:solidFill>
              </a:rPr>
              <a:t>IPCC</a:t>
            </a:r>
            <a:endParaRPr lang="de-DE" sz="1400">
              <a:solidFill>
                <a:schemeClr val="bg2"/>
              </a:solidFill>
            </a:endParaRPr>
          </a:p>
        </p:txBody>
      </p:sp>
      <p:sp>
        <p:nvSpPr>
          <p:cNvPr id="519175" name="Text Box 7"/>
          <p:cNvSpPr txBox="1">
            <a:spLocks noChangeArrowheads="1"/>
          </p:cNvSpPr>
          <p:nvPr/>
        </p:nvSpPr>
        <p:spPr bwMode="auto">
          <a:xfrm>
            <a:off x="5637213" y="4343400"/>
            <a:ext cx="3038475" cy="974725"/>
          </a:xfrm>
          <a:prstGeom prst="rect">
            <a:avLst/>
          </a:prstGeom>
          <a:solidFill>
            <a:schemeClr val="accent1"/>
          </a:solidFill>
          <a:ln w="9525">
            <a:noFill/>
            <a:miter lim="800000"/>
            <a:headEnd/>
            <a:tailEnd/>
          </a:ln>
          <a:effectLst/>
        </p:spPr>
        <p:txBody>
          <a:bodyPr>
            <a:spAutoFit/>
          </a:bodyPr>
          <a:lstStyle/>
          <a:p>
            <a:r>
              <a:rPr lang="en-GB" sz="1600" b="1"/>
              <a:t>IPCC 2007</a:t>
            </a:r>
            <a:r>
              <a:rPr lang="en-GB" sz="1400"/>
              <a:t>: </a:t>
            </a:r>
          </a:p>
          <a:p>
            <a:r>
              <a:rPr lang="en-GB" sz="1400"/>
              <a:t>for </a:t>
            </a:r>
            <a:r>
              <a:rPr lang="en-US" sz="1400"/>
              <a:t>1961–2003</a:t>
            </a:r>
            <a:r>
              <a:rPr lang="en-GB" sz="1400"/>
              <a:t>:</a:t>
            </a:r>
          </a:p>
          <a:p>
            <a:r>
              <a:rPr lang="en-GB" sz="1400"/>
              <a:t>Models </a:t>
            </a:r>
            <a:r>
              <a:rPr lang="en-GB" sz="1400" b="1"/>
              <a:t>1.2 mm/year</a:t>
            </a:r>
          </a:p>
          <a:p>
            <a:r>
              <a:rPr lang="en-GB" sz="1400"/>
              <a:t>Data </a:t>
            </a:r>
            <a:r>
              <a:rPr lang="en-GB" sz="1400" b="1"/>
              <a:t>1.8 mm/year</a:t>
            </a:r>
            <a:endParaRPr lang="en-US" sz="1400" b="1"/>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9175"/>
                                        </p:tgtEl>
                                        <p:attrNameLst>
                                          <p:attrName>style.visibility</p:attrName>
                                        </p:attrNameLst>
                                      </p:cBhvr>
                                      <p:to>
                                        <p:strVal val="visible"/>
                                      </p:to>
                                    </p:set>
                                    <p:animEffect transition="in" filter="wipe(left)">
                                      <p:cBhvr>
                                        <p:cTn id="7" dur="500"/>
                                        <p:tgtEl>
                                          <p:spTgt spid="519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4A409979-E13E-4BB9-AE1E-D43489F12465}" type="slidenum">
              <a:rPr lang="en-US"/>
              <a:pPr/>
              <a:t>46</a:t>
            </a:fld>
            <a:endParaRPr lang="en-US"/>
          </a:p>
        </p:txBody>
      </p:sp>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p:txBody>
          <a:bodyPr/>
          <a:lstStyle/>
          <a:p>
            <a:r>
              <a:rPr lang="en-GB"/>
              <a:t>Past Sea Level vs. Temperature</a:t>
            </a:r>
            <a:endParaRPr lang="en-US"/>
          </a:p>
        </p:txBody>
      </p:sp>
      <p:pic>
        <p:nvPicPr>
          <p:cNvPr id="513028" name="Picture 4"/>
          <p:cNvPicPr>
            <a:picLocks noChangeAspect="1" noChangeArrowheads="1"/>
          </p:cNvPicPr>
          <p:nvPr/>
        </p:nvPicPr>
        <p:blipFill>
          <a:blip r:embed="rId3" cstate="print"/>
          <a:srcRect/>
          <a:stretch>
            <a:fillRect/>
          </a:stretch>
        </p:blipFill>
        <p:spPr bwMode="auto">
          <a:xfrm>
            <a:off x="1139825" y="1444625"/>
            <a:ext cx="7753350" cy="49085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1F7B8E80-CEDB-49FE-B65E-30B96EEF48D3}" type="slidenum">
              <a:rPr lang="en-US"/>
              <a:pPr/>
              <a:t>47</a:t>
            </a:fld>
            <a:endParaRPr lang="en-US"/>
          </a:p>
        </p:txBody>
      </p:sp>
      <p:pic>
        <p:nvPicPr>
          <p:cNvPr id="510978" name="Picture 2" descr="Manhattan_100year_flood"/>
          <p:cNvPicPr>
            <a:picLocks noChangeAspect="1" noChangeArrowheads="1"/>
          </p:cNvPicPr>
          <p:nvPr/>
        </p:nvPicPr>
        <p:blipFill>
          <a:blip r:embed="rId3" cstate="print"/>
          <a:srcRect/>
          <a:stretch>
            <a:fillRect/>
          </a:stretch>
        </p:blipFill>
        <p:spPr bwMode="auto">
          <a:xfrm>
            <a:off x="1866900" y="1168400"/>
            <a:ext cx="4687888" cy="3317875"/>
          </a:xfrm>
          <a:prstGeom prst="rect">
            <a:avLst/>
          </a:prstGeom>
          <a:noFill/>
        </p:spPr>
      </p:pic>
      <p:sp>
        <p:nvSpPr>
          <p:cNvPr id="510979" name="Text Box 3"/>
          <p:cNvSpPr txBox="1">
            <a:spLocks noChangeArrowheads="1"/>
          </p:cNvSpPr>
          <p:nvPr/>
        </p:nvSpPr>
        <p:spPr bwMode="auto">
          <a:xfrm>
            <a:off x="2528888" y="387350"/>
            <a:ext cx="5845175" cy="595313"/>
          </a:xfrm>
          <a:prstGeom prst="rect">
            <a:avLst/>
          </a:prstGeom>
          <a:noFill/>
          <a:ln w="9525">
            <a:noFill/>
            <a:miter lim="800000"/>
            <a:headEnd/>
            <a:tailEnd/>
          </a:ln>
          <a:effectLst/>
        </p:spPr>
        <p:txBody>
          <a:bodyPr wrap="none">
            <a:spAutoFit/>
          </a:bodyPr>
          <a:lstStyle/>
          <a:p>
            <a:pPr algn="ctr"/>
            <a:r>
              <a:rPr lang="en-GB" sz="3300">
                <a:solidFill>
                  <a:srgbClr val="91005C"/>
                </a:solidFill>
              </a:rPr>
              <a:t>Storm Surge Risk in New York</a:t>
            </a:r>
            <a:endParaRPr lang="de-DE" sz="2400">
              <a:solidFill>
                <a:srgbClr val="91005C"/>
              </a:solidFill>
            </a:endParaRPr>
          </a:p>
        </p:txBody>
      </p:sp>
      <p:sp>
        <p:nvSpPr>
          <p:cNvPr id="510980" name="Rectangle 4"/>
          <p:cNvSpPr>
            <a:spLocks noChangeArrowheads="1"/>
          </p:cNvSpPr>
          <p:nvPr/>
        </p:nvSpPr>
        <p:spPr bwMode="auto">
          <a:xfrm>
            <a:off x="1981200" y="4686300"/>
            <a:ext cx="2438400" cy="914400"/>
          </a:xfrm>
          <a:prstGeom prst="rect">
            <a:avLst/>
          </a:prstGeom>
          <a:noFill/>
          <a:ln w="9525">
            <a:noFill/>
            <a:miter lim="800000"/>
            <a:headEnd/>
            <a:tailEnd/>
          </a:ln>
          <a:effectLst/>
        </p:spPr>
        <p:txBody>
          <a:bodyPr/>
          <a:lstStyle/>
          <a:p>
            <a:pPr marL="457200" indent="-457200">
              <a:lnSpc>
                <a:spcPct val="90000"/>
              </a:lnSpc>
              <a:spcBef>
                <a:spcPct val="35000"/>
              </a:spcBef>
              <a:buClr>
                <a:srgbClr val="91005C"/>
              </a:buClr>
              <a:buSzPct val="80000"/>
              <a:buFont typeface="Wingdings 3" pitchFamily="18" charset="2"/>
              <a:buChar char="p"/>
            </a:pPr>
            <a:r>
              <a:rPr lang="en-GB" sz="2000"/>
              <a:t>Today: once in 100 years</a:t>
            </a:r>
          </a:p>
          <a:p>
            <a:pPr marL="457200" indent="-457200">
              <a:lnSpc>
                <a:spcPct val="90000"/>
              </a:lnSpc>
              <a:spcBef>
                <a:spcPct val="35000"/>
              </a:spcBef>
              <a:buClr>
                <a:srgbClr val="91005C"/>
              </a:buClr>
              <a:buSzPct val="80000"/>
              <a:buFont typeface="Wingdings 3" pitchFamily="18" charset="2"/>
              <a:buChar char="p"/>
            </a:pPr>
            <a:r>
              <a:rPr lang="en-GB" sz="2000"/>
              <a:t>After 1 m rise: once in 3 years    </a:t>
            </a:r>
          </a:p>
        </p:txBody>
      </p:sp>
      <p:pic>
        <p:nvPicPr>
          <p:cNvPr id="510981" name="Picture 5" descr="NYC_storm_surge"/>
          <p:cNvPicPr>
            <a:picLocks noChangeAspect="1" noChangeArrowheads="1"/>
          </p:cNvPicPr>
          <p:nvPr/>
        </p:nvPicPr>
        <p:blipFill>
          <a:blip r:embed="rId4" cstate="print"/>
          <a:srcRect/>
          <a:stretch>
            <a:fillRect/>
          </a:stretch>
        </p:blipFill>
        <p:spPr bwMode="auto">
          <a:xfrm>
            <a:off x="4978400" y="2886075"/>
            <a:ext cx="4165600" cy="3933825"/>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wipe(down)">
                                      <p:cBhvr>
                                        <p:cTn id="7" dur="500"/>
                                        <p:tgtEl>
                                          <p:spTgt spid="510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1524000" y="152400"/>
            <a:ext cx="64770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002162"/>
                </a:solidFill>
                <a:effectLst>
                  <a:outerShdw blurRad="38100" dist="38100" dir="2700000" algn="tl">
                    <a:srgbClr val="C0C0C0"/>
                  </a:outerShdw>
                </a:effectLst>
              </a:rPr>
              <a:t>Arctic Minimum Sea Ice Extent</a:t>
            </a:r>
          </a:p>
        </p:txBody>
      </p:sp>
      <p:pic>
        <p:nvPicPr>
          <p:cNvPr id="50179" name="Picture 6" descr="arctic_seaice_extent_2007"/>
          <p:cNvPicPr>
            <a:picLocks noChangeAspect="1" noChangeArrowheads="1"/>
          </p:cNvPicPr>
          <p:nvPr/>
        </p:nvPicPr>
        <p:blipFill>
          <a:blip r:embed="rId3" cstate="print"/>
          <a:srcRect/>
          <a:stretch>
            <a:fillRect/>
          </a:stretch>
        </p:blipFill>
        <p:spPr bwMode="auto">
          <a:xfrm>
            <a:off x="1600200" y="914400"/>
            <a:ext cx="5724525" cy="55911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cstate="print"/>
          <a:srcRect/>
          <a:stretch>
            <a:fillRect/>
          </a:stretch>
        </p:blipFill>
        <p:spPr bwMode="auto">
          <a:xfrm>
            <a:off x="0" y="80963"/>
            <a:ext cx="9144000" cy="6781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p:txBody>
          <a:bodyPr/>
          <a:lstStyle/>
          <a:p>
            <a:pPr eaLnBrk="1" hangingPunct="1">
              <a:defRPr/>
            </a:pPr>
            <a:r>
              <a:rPr lang="en-US" smtClean="0">
                <a:solidFill>
                  <a:srgbClr val="002162"/>
                </a:solidFill>
                <a:effectLst>
                  <a:outerShdw blurRad="38100" dist="38100" dir="2700000" algn="tl">
                    <a:srgbClr val="C0C0C0"/>
                  </a:outerShdw>
                </a:effectLst>
              </a:rPr>
              <a:t>The Snowball Earth</a:t>
            </a:r>
          </a:p>
        </p:txBody>
      </p:sp>
      <p:pic>
        <p:nvPicPr>
          <p:cNvPr id="8195" name="Picture 2" descr="C:\Users\Kerry Emaanuel\Class\CLIMATE\snowball.gif"/>
          <p:cNvPicPr>
            <a:picLocks noChangeAspect="1" noChangeArrowheads="1"/>
          </p:cNvPicPr>
          <p:nvPr/>
        </p:nvPicPr>
        <p:blipFill>
          <a:blip r:embed="rId3" cstate="print"/>
          <a:srcRect/>
          <a:stretch>
            <a:fillRect/>
          </a:stretch>
        </p:blipFill>
        <p:spPr bwMode="auto">
          <a:xfrm>
            <a:off x="685800" y="1524000"/>
            <a:ext cx="3962400" cy="4802188"/>
          </a:xfrm>
          <a:prstGeom prst="rect">
            <a:avLst/>
          </a:prstGeom>
          <a:noFill/>
          <a:ln w="9525">
            <a:noFill/>
            <a:miter lim="800000"/>
            <a:headEnd/>
            <a:tailEnd/>
          </a:ln>
        </p:spPr>
      </p:pic>
      <p:pic>
        <p:nvPicPr>
          <p:cNvPr id="8196" name="Picture 3" descr="C:\Users\Kerry Emaanuel\Class\CLIMATE\untitled.bmp"/>
          <p:cNvPicPr>
            <a:picLocks noChangeAspect="1" noChangeArrowheads="1"/>
          </p:cNvPicPr>
          <p:nvPr/>
        </p:nvPicPr>
        <p:blipFill>
          <a:blip r:embed="rId4" cstate="print"/>
          <a:srcRect/>
          <a:stretch>
            <a:fillRect/>
          </a:stretch>
        </p:blipFill>
        <p:spPr bwMode="auto">
          <a:xfrm>
            <a:off x="5105400" y="1524000"/>
            <a:ext cx="3148013" cy="2362200"/>
          </a:xfrm>
          <a:prstGeom prst="rect">
            <a:avLst/>
          </a:prstGeom>
          <a:noFill/>
          <a:ln w="9525">
            <a:noFill/>
            <a:miter lim="800000"/>
            <a:headEnd/>
            <a:tailEnd/>
          </a:ln>
        </p:spPr>
      </p:pic>
      <p:pic>
        <p:nvPicPr>
          <p:cNvPr id="8197" name="Picture 4" descr="65my"/>
          <p:cNvPicPr>
            <a:picLocks noChangeAspect="1" noChangeArrowheads="1"/>
          </p:cNvPicPr>
          <p:nvPr/>
        </p:nvPicPr>
        <p:blipFill>
          <a:blip r:embed="rId5" cstate="print"/>
          <a:srcRect/>
          <a:stretch>
            <a:fillRect/>
          </a:stretch>
        </p:blipFill>
        <p:spPr bwMode="auto">
          <a:xfrm>
            <a:off x="5105400" y="3962400"/>
            <a:ext cx="3176588" cy="2392363"/>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cstate="print"/>
          <a:srcRect/>
          <a:stretch>
            <a:fillRect/>
          </a:stretch>
        </p:blipFill>
        <p:spPr bwMode="auto">
          <a:xfrm>
            <a:off x="3810000" y="228600"/>
            <a:ext cx="4156075" cy="6324600"/>
          </a:xfrm>
          <a:prstGeom prst="rect">
            <a:avLst/>
          </a:prstGeom>
          <a:noFill/>
          <a:ln w="9525">
            <a:noFill/>
            <a:miter lim="800000"/>
            <a:headEnd/>
            <a:tailEnd/>
          </a:ln>
        </p:spPr>
      </p:pic>
      <p:sp>
        <p:nvSpPr>
          <p:cNvPr id="49157" name="Text Box 5"/>
          <p:cNvSpPr txBox="1">
            <a:spLocks noChangeArrowheads="1"/>
          </p:cNvSpPr>
          <p:nvPr/>
        </p:nvSpPr>
        <p:spPr bwMode="auto">
          <a:xfrm>
            <a:off x="457200" y="2514600"/>
            <a:ext cx="3657600" cy="2041525"/>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002162"/>
                </a:solidFill>
                <a:effectLst>
                  <a:outerShdw blurRad="38100" dist="38100" dir="2700000" algn="tl">
                    <a:srgbClr val="C0C0C0"/>
                  </a:outerShdw>
                </a:effectLst>
              </a:rPr>
              <a:t>Greenland surface elevation change, 1989-2005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Glacier_Mass_Balance_Map"/>
          <p:cNvPicPr>
            <a:picLocks noChangeAspect="1" noChangeArrowheads="1"/>
          </p:cNvPicPr>
          <p:nvPr/>
        </p:nvPicPr>
        <p:blipFill>
          <a:blip r:embed="rId3" cstate="print"/>
          <a:srcRect/>
          <a:stretch>
            <a:fillRect/>
          </a:stretch>
        </p:blipFill>
        <p:spPr bwMode="auto">
          <a:xfrm>
            <a:off x="838200" y="688975"/>
            <a:ext cx="7391400" cy="5424488"/>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07463076-994B-4F04-8EF3-65C7627CC9B9}" type="slidenum">
              <a:rPr lang="en-US"/>
              <a:pPr/>
              <a:t>52</a:t>
            </a:fld>
            <a:endParaRPr lang="en-US"/>
          </a:p>
        </p:txBody>
      </p:sp>
      <p:sp>
        <p:nvSpPr>
          <p:cNvPr id="524290" name="Rectangle 2"/>
          <p:cNvSpPr>
            <a:spLocks noGrp="1" noChangeArrowheads="1"/>
          </p:cNvSpPr>
          <p:nvPr>
            <p:ph type="title"/>
          </p:nvPr>
        </p:nvSpPr>
        <p:spPr/>
        <p:txBody>
          <a:bodyPr/>
          <a:lstStyle/>
          <a:p>
            <a:r>
              <a:rPr lang="en-GB"/>
              <a:t>Changes in Precipitation</a:t>
            </a:r>
            <a:endParaRPr lang="en-US"/>
          </a:p>
        </p:txBody>
      </p:sp>
      <p:pic>
        <p:nvPicPr>
          <p:cNvPr id="524291" name="Picture 3"/>
          <p:cNvPicPr>
            <a:picLocks noChangeAspect="1" noChangeArrowheads="1"/>
          </p:cNvPicPr>
          <p:nvPr/>
        </p:nvPicPr>
        <p:blipFill>
          <a:blip r:embed="rId2" cstate="print"/>
          <a:srcRect r="24190"/>
          <a:stretch>
            <a:fillRect/>
          </a:stretch>
        </p:blipFill>
        <p:spPr bwMode="auto">
          <a:xfrm>
            <a:off x="34925" y="1138238"/>
            <a:ext cx="6796088" cy="5675312"/>
          </a:xfrm>
          <a:prstGeom prst="rect">
            <a:avLst/>
          </a:prstGeom>
          <a:noFill/>
          <a:ln w="9525">
            <a:noFill/>
            <a:miter lim="800000"/>
            <a:headEnd/>
            <a:tailEnd/>
          </a:ln>
          <a:effectLst/>
        </p:spPr>
      </p:pic>
      <p:sp>
        <p:nvSpPr>
          <p:cNvPr id="524292" name="Text Box 4"/>
          <p:cNvSpPr txBox="1">
            <a:spLocks noChangeArrowheads="1"/>
          </p:cNvSpPr>
          <p:nvPr/>
        </p:nvSpPr>
        <p:spPr bwMode="auto">
          <a:xfrm>
            <a:off x="6019800" y="6140450"/>
            <a:ext cx="692150" cy="641350"/>
          </a:xfrm>
          <a:prstGeom prst="rect">
            <a:avLst/>
          </a:prstGeom>
          <a:noFill/>
          <a:ln w="9525">
            <a:noFill/>
            <a:miter lim="800000"/>
            <a:headEnd/>
            <a:tailEnd/>
          </a:ln>
          <a:effectLst/>
        </p:spPr>
        <p:txBody>
          <a:bodyPr wrap="none">
            <a:spAutoFit/>
          </a:bodyPr>
          <a:lstStyle/>
          <a:p>
            <a:r>
              <a:rPr lang="en-GB" sz="1800"/>
              <a:t>EEA</a:t>
            </a:r>
          </a:p>
          <a:p>
            <a:r>
              <a:rPr lang="en-GB" sz="1800"/>
              <a:t>2008</a:t>
            </a:r>
            <a:endParaRPr lang="en-US" sz="1800"/>
          </a:p>
        </p:txBody>
      </p:sp>
      <p:pic>
        <p:nvPicPr>
          <p:cNvPr id="524293" name="Picture 5" descr="precipitation"/>
          <p:cNvPicPr>
            <a:picLocks noChangeAspect="1" noChangeArrowheads="1"/>
          </p:cNvPicPr>
          <p:nvPr/>
        </p:nvPicPr>
        <p:blipFill>
          <a:blip r:embed="rId3" cstate="print"/>
          <a:srcRect/>
          <a:stretch>
            <a:fillRect/>
          </a:stretch>
        </p:blipFill>
        <p:spPr bwMode="auto">
          <a:xfrm>
            <a:off x="5711825" y="1087438"/>
            <a:ext cx="3355975" cy="4017962"/>
          </a:xfrm>
          <a:prstGeom prst="rect">
            <a:avLst/>
          </a:prstGeom>
          <a:noFill/>
        </p:spPr>
      </p:pic>
      <p:sp>
        <p:nvSpPr>
          <p:cNvPr id="524294" name="Text Box 6"/>
          <p:cNvSpPr txBox="1">
            <a:spLocks noChangeArrowheads="1"/>
          </p:cNvSpPr>
          <p:nvPr/>
        </p:nvSpPr>
        <p:spPr bwMode="auto">
          <a:xfrm>
            <a:off x="304800" y="1322388"/>
            <a:ext cx="4041775" cy="427037"/>
          </a:xfrm>
          <a:prstGeom prst="rect">
            <a:avLst/>
          </a:prstGeom>
          <a:noFill/>
          <a:ln w="9525">
            <a:noFill/>
            <a:miter lim="800000"/>
            <a:headEnd/>
            <a:tailEnd/>
          </a:ln>
          <a:effectLst/>
        </p:spPr>
        <p:txBody>
          <a:bodyPr wrap="none">
            <a:spAutoFit/>
          </a:bodyPr>
          <a:lstStyle/>
          <a:p>
            <a:r>
              <a:rPr lang="en-GB" sz="2200"/>
              <a:t>Observations: trend 1961-2006</a:t>
            </a:r>
            <a:endParaRPr lang="en-US" sz="2200"/>
          </a:p>
        </p:txBody>
      </p:sp>
      <p:sp>
        <p:nvSpPr>
          <p:cNvPr id="524295" name="Text Box 7"/>
          <p:cNvSpPr txBox="1">
            <a:spLocks noChangeArrowheads="1"/>
          </p:cNvSpPr>
          <p:nvPr/>
        </p:nvSpPr>
        <p:spPr bwMode="auto">
          <a:xfrm>
            <a:off x="7235825" y="5141913"/>
            <a:ext cx="1898650" cy="366712"/>
          </a:xfrm>
          <a:prstGeom prst="rect">
            <a:avLst/>
          </a:prstGeom>
          <a:noFill/>
          <a:ln w="9525">
            <a:noFill/>
            <a:miter lim="800000"/>
            <a:headEnd/>
            <a:tailEnd/>
          </a:ln>
          <a:effectLst/>
        </p:spPr>
        <p:txBody>
          <a:bodyPr wrap="none">
            <a:spAutoFit/>
          </a:bodyPr>
          <a:lstStyle/>
          <a:p>
            <a:r>
              <a:rPr lang="en-GB" sz="1800"/>
              <a:t>Model simulation</a:t>
            </a:r>
            <a:endParaRPr lang="en-US" sz="1800"/>
          </a:p>
        </p:txBody>
      </p:sp>
      <p:sp>
        <p:nvSpPr>
          <p:cNvPr id="524296" name="Text Box 8"/>
          <p:cNvSpPr txBox="1">
            <a:spLocks noChangeArrowheads="1"/>
          </p:cNvSpPr>
          <p:nvPr/>
        </p:nvSpPr>
        <p:spPr bwMode="auto">
          <a:xfrm>
            <a:off x="6861175" y="5734050"/>
            <a:ext cx="2103438" cy="701675"/>
          </a:xfrm>
          <a:prstGeom prst="rect">
            <a:avLst/>
          </a:prstGeom>
          <a:solidFill>
            <a:schemeClr val="accent1"/>
          </a:solidFill>
          <a:ln w="9525">
            <a:noFill/>
            <a:miter lim="800000"/>
            <a:headEnd/>
            <a:tailEnd/>
          </a:ln>
          <a:effectLst/>
        </p:spPr>
        <p:txBody>
          <a:bodyPr wrap="none">
            <a:spAutoFit/>
          </a:bodyPr>
          <a:lstStyle/>
          <a:p>
            <a:pPr algn="ctr"/>
            <a:r>
              <a:rPr lang="en-GB" sz="2000"/>
              <a:t>Southern Europe</a:t>
            </a:r>
            <a:endParaRPr lang="en-US" sz="2000"/>
          </a:p>
          <a:p>
            <a:pPr algn="ctr"/>
            <a:r>
              <a:rPr lang="en-GB" sz="2000"/>
              <a:t>Is drying out</a:t>
            </a:r>
            <a:endParaRPr lang="en-US" sz="2000"/>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
          <p:cNvSpPr>
            <a:spLocks noGrp="1"/>
          </p:cNvSpPr>
          <p:nvPr>
            <p:ph type="sldNum" sz="quarter" idx="10"/>
          </p:nvPr>
        </p:nvSpPr>
        <p:spPr/>
        <p:txBody>
          <a:bodyPr/>
          <a:lstStyle/>
          <a:p>
            <a:fld id="{90E565BE-87E0-4EE8-8EA5-F57E2535418B}" type="slidenum">
              <a:rPr lang="en-US"/>
              <a:pPr/>
              <a:t>53</a:t>
            </a:fld>
            <a:endParaRPr lang="en-US"/>
          </a:p>
        </p:txBody>
      </p:sp>
      <p:grpSp>
        <p:nvGrpSpPr>
          <p:cNvPr id="2" name="Group 2"/>
          <p:cNvGrpSpPr>
            <a:grpSpLocks/>
          </p:cNvGrpSpPr>
          <p:nvPr/>
        </p:nvGrpSpPr>
        <p:grpSpPr bwMode="auto">
          <a:xfrm>
            <a:off x="6292850" y="3551238"/>
            <a:ext cx="2197100" cy="2986087"/>
            <a:chOff x="4212" y="1437"/>
            <a:chExt cx="1384" cy="1881"/>
          </a:xfrm>
        </p:grpSpPr>
        <p:grpSp>
          <p:nvGrpSpPr>
            <p:cNvPr id="3" name="Group 3"/>
            <p:cNvGrpSpPr>
              <a:grpSpLocks/>
            </p:cNvGrpSpPr>
            <p:nvPr/>
          </p:nvGrpSpPr>
          <p:grpSpPr bwMode="auto">
            <a:xfrm>
              <a:off x="4212" y="1437"/>
              <a:ext cx="1384" cy="1881"/>
              <a:chOff x="4212" y="1644"/>
              <a:chExt cx="1384" cy="1884"/>
            </a:xfrm>
          </p:grpSpPr>
          <p:pic>
            <p:nvPicPr>
              <p:cNvPr id="477188" name="Picture 4" descr="gts"/>
              <p:cNvPicPr>
                <a:picLocks noChangeAspect="1" noChangeArrowheads="1"/>
              </p:cNvPicPr>
              <p:nvPr/>
            </p:nvPicPr>
            <p:blipFill>
              <a:blip r:embed="rId3" cstate="print"/>
              <a:srcRect l="9512" t="69839" r="63416"/>
              <a:stretch>
                <a:fillRect/>
              </a:stretch>
            </p:blipFill>
            <p:spPr bwMode="auto">
              <a:xfrm>
                <a:off x="4212" y="1896"/>
                <a:ext cx="1384" cy="1437"/>
              </a:xfrm>
              <a:prstGeom prst="rect">
                <a:avLst/>
              </a:prstGeom>
              <a:noFill/>
              <a:ln w="9525">
                <a:noFill/>
                <a:miter lim="800000"/>
                <a:headEnd/>
                <a:tailEnd/>
              </a:ln>
            </p:spPr>
          </p:pic>
          <p:sp>
            <p:nvSpPr>
              <p:cNvPr id="477189" name="Text Box 5"/>
              <p:cNvSpPr txBox="1">
                <a:spLocks noChangeArrowheads="1"/>
              </p:cNvSpPr>
              <p:nvPr/>
            </p:nvSpPr>
            <p:spPr bwMode="auto">
              <a:xfrm>
                <a:off x="4272" y="1644"/>
                <a:ext cx="1225" cy="288"/>
              </a:xfrm>
              <a:prstGeom prst="rect">
                <a:avLst/>
              </a:prstGeom>
              <a:noFill/>
              <a:ln w="9525">
                <a:noFill/>
                <a:miter lim="800000"/>
                <a:headEnd/>
                <a:tailEnd/>
              </a:ln>
              <a:effectLst/>
            </p:spPr>
            <p:txBody>
              <a:bodyPr wrap="none">
                <a:spAutoFit/>
              </a:bodyPr>
              <a:lstStyle/>
              <a:p>
                <a:pPr eaLnBrk="0" hangingPunct="0"/>
                <a:r>
                  <a:rPr lang="de-DE" sz="2400"/>
                  <a:t>  Heat Stress</a:t>
                </a:r>
              </a:p>
            </p:txBody>
          </p:sp>
          <p:sp>
            <p:nvSpPr>
              <p:cNvPr id="477190" name="Text Box 6"/>
              <p:cNvSpPr txBox="1">
                <a:spLocks noChangeArrowheads="1"/>
              </p:cNvSpPr>
              <p:nvPr/>
            </p:nvSpPr>
            <p:spPr bwMode="auto">
              <a:xfrm>
                <a:off x="4436" y="3240"/>
                <a:ext cx="1066" cy="288"/>
              </a:xfrm>
              <a:prstGeom prst="rect">
                <a:avLst/>
              </a:prstGeom>
              <a:noFill/>
              <a:ln w="9525">
                <a:noFill/>
                <a:miter lim="800000"/>
                <a:headEnd/>
                <a:tailEnd/>
              </a:ln>
              <a:effectLst/>
            </p:spPr>
            <p:txBody>
              <a:bodyPr wrap="none">
                <a:spAutoFit/>
              </a:bodyPr>
              <a:lstStyle/>
              <a:p>
                <a:pPr eaLnBrk="0" hangingPunct="0"/>
                <a:r>
                  <a:rPr lang="de-DE" sz="2400"/>
                  <a:t>Kältestress</a:t>
                </a:r>
              </a:p>
            </p:txBody>
          </p:sp>
          <p:sp>
            <p:nvSpPr>
              <p:cNvPr id="477191" name="Text Box 7"/>
              <p:cNvSpPr txBox="1">
                <a:spLocks noChangeArrowheads="1"/>
              </p:cNvSpPr>
              <p:nvPr/>
            </p:nvSpPr>
            <p:spPr bwMode="auto">
              <a:xfrm>
                <a:off x="4654" y="2646"/>
                <a:ext cx="720" cy="154"/>
              </a:xfrm>
              <a:prstGeom prst="rect">
                <a:avLst/>
              </a:prstGeom>
              <a:solidFill>
                <a:srgbClr val="CCFFFF"/>
              </a:solidFill>
              <a:ln w="9525">
                <a:noFill/>
                <a:miter lim="800000"/>
                <a:headEnd/>
                <a:tailEnd/>
              </a:ln>
              <a:effectLst/>
            </p:spPr>
            <p:txBody>
              <a:bodyPr>
                <a:spAutoFit/>
              </a:bodyPr>
              <a:lstStyle/>
              <a:p>
                <a:pPr algn="ctr" eaLnBrk="0" hangingPunct="0"/>
                <a:r>
                  <a:rPr lang="de-DE" sz="1000"/>
                  <a:t>leicht</a:t>
                </a:r>
                <a:endParaRPr lang="de-DE" sz="2400"/>
              </a:p>
            </p:txBody>
          </p:sp>
          <p:grpSp>
            <p:nvGrpSpPr>
              <p:cNvPr id="4" name="Group 8"/>
              <p:cNvGrpSpPr>
                <a:grpSpLocks/>
              </p:cNvGrpSpPr>
              <p:nvPr/>
            </p:nvGrpSpPr>
            <p:grpSpPr bwMode="auto">
              <a:xfrm>
                <a:off x="4652" y="2028"/>
                <a:ext cx="722" cy="1138"/>
                <a:chOff x="4616" y="1680"/>
                <a:chExt cx="722" cy="1138"/>
              </a:xfrm>
            </p:grpSpPr>
            <p:sp>
              <p:nvSpPr>
                <p:cNvPr id="477193" name="Text Box 9"/>
                <p:cNvSpPr txBox="1">
                  <a:spLocks noChangeArrowheads="1"/>
                </p:cNvSpPr>
                <p:nvPr/>
              </p:nvSpPr>
              <p:spPr bwMode="auto">
                <a:xfrm>
                  <a:off x="4618" y="1680"/>
                  <a:ext cx="720" cy="154"/>
                </a:xfrm>
                <a:prstGeom prst="rect">
                  <a:avLst/>
                </a:prstGeom>
                <a:solidFill>
                  <a:srgbClr val="FF0000"/>
                </a:solidFill>
                <a:ln w="9525">
                  <a:noFill/>
                  <a:miter lim="800000"/>
                  <a:headEnd/>
                  <a:tailEnd/>
                </a:ln>
                <a:effectLst/>
              </p:spPr>
              <p:txBody>
                <a:bodyPr>
                  <a:spAutoFit/>
                </a:bodyPr>
                <a:lstStyle/>
                <a:p>
                  <a:pPr algn="ctr" eaLnBrk="0" hangingPunct="0"/>
                  <a:r>
                    <a:rPr lang="de-DE" sz="1000"/>
                    <a:t>extreme</a:t>
                  </a:r>
                  <a:endParaRPr lang="de-DE" sz="2400"/>
                </a:p>
              </p:txBody>
            </p:sp>
            <p:sp>
              <p:nvSpPr>
                <p:cNvPr id="477194" name="Text Box 10"/>
                <p:cNvSpPr txBox="1">
                  <a:spLocks noChangeArrowheads="1"/>
                </p:cNvSpPr>
                <p:nvPr/>
              </p:nvSpPr>
              <p:spPr bwMode="auto">
                <a:xfrm>
                  <a:off x="4618" y="1810"/>
                  <a:ext cx="720" cy="154"/>
                </a:xfrm>
                <a:prstGeom prst="rect">
                  <a:avLst/>
                </a:prstGeom>
                <a:solidFill>
                  <a:srgbClr val="FF9900"/>
                </a:solidFill>
                <a:ln w="9525">
                  <a:noFill/>
                  <a:miter lim="800000"/>
                  <a:headEnd/>
                  <a:tailEnd/>
                </a:ln>
                <a:effectLst/>
              </p:spPr>
              <p:txBody>
                <a:bodyPr>
                  <a:spAutoFit/>
                </a:bodyPr>
                <a:lstStyle/>
                <a:p>
                  <a:pPr algn="ctr" eaLnBrk="0" hangingPunct="0"/>
                  <a:r>
                    <a:rPr lang="de-DE" sz="1000"/>
                    <a:t>high</a:t>
                  </a:r>
                  <a:endParaRPr lang="de-DE" sz="2400"/>
                </a:p>
              </p:txBody>
            </p:sp>
            <p:sp>
              <p:nvSpPr>
                <p:cNvPr id="477195" name="Text Box 11"/>
                <p:cNvSpPr txBox="1">
                  <a:spLocks noChangeArrowheads="1"/>
                </p:cNvSpPr>
                <p:nvPr/>
              </p:nvSpPr>
              <p:spPr bwMode="auto">
                <a:xfrm>
                  <a:off x="4618" y="1932"/>
                  <a:ext cx="720" cy="154"/>
                </a:xfrm>
                <a:prstGeom prst="rect">
                  <a:avLst/>
                </a:prstGeom>
                <a:solidFill>
                  <a:srgbClr val="FFCC00"/>
                </a:solidFill>
                <a:ln w="9525">
                  <a:noFill/>
                  <a:miter lim="800000"/>
                  <a:headEnd/>
                  <a:tailEnd/>
                </a:ln>
                <a:effectLst/>
              </p:spPr>
              <p:txBody>
                <a:bodyPr>
                  <a:spAutoFit/>
                </a:bodyPr>
                <a:lstStyle/>
                <a:p>
                  <a:pPr algn="ctr" eaLnBrk="0" hangingPunct="0"/>
                  <a:r>
                    <a:rPr lang="de-DE" sz="1000"/>
                    <a:t>moderate</a:t>
                  </a:r>
                  <a:endParaRPr lang="de-DE" sz="2400"/>
                </a:p>
              </p:txBody>
            </p:sp>
            <p:sp>
              <p:nvSpPr>
                <p:cNvPr id="477196" name="Text Box 12"/>
                <p:cNvSpPr txBox="1">
                  <a:spLocks noChangeArrowheads="1"/>
                </p:cNvSpPr>
                <p:nvPr/>
              </p:nvSpPr>
              <p:spPr bwMode="auto">
                <a:xfrm>
                  <a:off x="4616" y="2064"/>
                  <a:ext cx="720" cy="154"/>
                </a:xfrm>
                <a:prstGeom prst="rect">
                  <a:avLst/>
                </a:prstGeom>
                <a:solidFill>
                  <a:srgbClr val="FFFF00"/>
                </a:solidFill>
                <a:ln w="9525">
                  <a:noFill/>
                  <a:miter lim="800000"/>
                  <a:headEnd/>
                  <a:tailEnd/>
                </a:ln>
                <a:effectLst/>
              </p:spPr>
              <p:txBody>
                <a:bodyPr>
                  <a:spAutoFit/>
                </a:bodyPr>
                <a:lstStyle/>
                <a:p>
                  <a:pPr algn="ctr" eaLnBrk="0" hangingPunct="0"/>
                  <a:r>
                    <a:rPr lang="de-DE" sz="1000"/>
                    <a:t>slight</a:t>
                  </a:r>
                  <a:endParaRPr lang="de-DE" sz="2400"/>
                </a:p>
              </p:txBody>
            </p:sp>
            <p:sp>
              <p:nvSpPr>
                <p:cNvPr id="477197" name="Text Box 13"/>
                <p:cNvSpPr txBox="1">
                  <a:spLocks noChangeArrowheads="1"/>
                </p:cNvSpPr>
                <p:nvPr/>
              </p:nvSpPr>
              <p:spPr bwMode="auto">
                <a:xfrm>
                  <a:off x="4618" y="2177"/>
                  <a:ext cx="720" cy="289"/>
                </a:xfrm>
                <a:prstGeom prst="rect">
                  <a:avLst/>
                </a:prstGeom>
                <a:solidFill>
                  <a:srgbClr val="00FF00"/>
                </a:solidFill>
                <a:ln w="9525">
                  <a:noFill/>
                  <a:miter lim="800000"/>
                  <a:headEnd/>
                  <a:tailEnd/>
                </a:ln>
                <a:effectLst/>
              </p:spPr>
              <p:txBody>
                <a:bodyPr>
                  <a:spAutoFit/>
                </a:bodyPr>
                <a:lstStyle/>
                <a:p>
                  <a:pPr algn="ctr" eaLnBrk="0" hangingPunct="0"/>
                  <a:endParaRPr lang="de-DE" sz="2400"/>
                </a:p>
              </p:txBody>
            </p:sp>
            <p:sp>
              <p:nvSpPr>
                <p:cNvPr id="477198" name="Text Box 14"/>
                <p:cNvSpPr txBox="1">
                  <a:spLocks noChangeArrowheads="1"/>
                </p:cNvSpPr>
                <p:nvPr/>
              </p:nvSpPr>
              <p:spPr bwMode="auto">
                <a:xfrm>
                  <a:off x="4618" y="2420"/>
                  <a:ext cx="720" cy="154"/>
                </a:xfrm>
                <a:prstGeom prst="rect">
                  <a:avLst/>
                </a:prstGeom>
                <a:solidFill>
                  <a:srgbClr val="00CCFF"/>
                </a:solidFill>
                <a:ln w="9525">
                  <a:noFill/>
                  <a:miter lim="800000"/>
                  <a:headEnd/>
                  <a:tailEnd/>
                </a:ln>
                <a:effectLst/>
              </p:spPr>
              <p:txBody>
                <a:bodyPr>
                  <a:spAutoFit/>
                </a:bodyPr>
                <a:lstStyle/>
                <a:p>
                  <a:pPr algn="ctr" eaLnBrk="0" hangingPunct="0"/>
                  <a:r>
                    <a:rPr lang="de-DE" sz="1000">
                      <a:solidFill>
                        <a:schemeClr val="bg1"/>
                      </a:solidFill>
                    </a:rPr>
                    <a:t>mäßig</a:t>
                  </a:r>
                  <a:endParaRPr lang="de-DE" sz="2400"/>
                </a:p>
              </p:txBody>
            </p:sp>
            <p:sp>
              <p:nvSpPr>
                <p:cNvPr id="477199" name="Text Box 15"/>
                <p:cNvSpPr txBox="1">
                  <a:spLocks noChangeArrowheads="1"/>
                </p:cNvSpPr>
                <p:nvPr/>
              </p:nvSpPr>
              <p:spPr bwMode="auto">
                <a:xfrm>
                  <a:off x="4618" y="2542"/>
                  <a:ext cx="720" cy="154"/>
                </a:xfrm>
                <a:prstGeom prst="rect">
                  <a:avLst/>
                </a:prstGeom>
                <a:solidFill>
                  <a:srgbClr val="3366FF"/>
                </a:solidFill>
                <a:ln w="9525">
                  <a:noFill/>
                  <a:miter lim="800000"/>
                  <a:headEnd/>
                  <a:tailEnd/>
                </a:ln>
                <a:effectLst/>
              </p:spPr>
              <p:txBody>
                <a:bodyPr>
                  <a:spAutoFit/>
                </a:bodyPr>
                <a:lstStyle/>
                <a:p>
                  <a:pPr algn="ctr" eaLnBrk="0" hangingPunct="0"/>
                  <a:r>
                    <a:rPr lang="de-DE" sz="1000">
                      <a:solidFill>
                        <a:schemeClr val="bg1"/>
                      </a:solidFill>
                    </a:rPr>
                    <a:t>hoch</a:t>
                  </a:r>
                  <a:endParaRPr lang="de-DE" sz="2400"/>
                </a:p>
              </p:txBody>
            </p:sp>
            <p:sp>
              <p:nvSpPr>
                <p:cNvPr id="477200" name="Text Box 16"/>
                <p:cNvSpPr txBox="1">
                  <a:spLocks noChangeArrowheads="1"/>
                </p:cNvSpPr>
                <p:nvPr/>
              </p:nvSpPr>
              <p:spPr bwMode="auto">
                <a:xfrm>
                  <a:off x="4618" y="2664"/>
                  <a:ext cx="720" cy="154"/>
                </a:xfrm>
                <a:prstGeom prst="rect">
                  <a:avLst/>
                </a:prstGeom>
                <a:solidFill>
                  <a:srgbClr val="0000FF"/>
                </a:solidFill>
                <a:ln w="9525">
                  <a:noFill/>
                  <a:miter lim="800000"/>
                  <a:headEnd/>
                  <a:tailEnd/>
                </a:ln>
                <a:effectLst/>
              </p:spPr>
              <p:txBody>
                <a:bodyPr>
                  <a:spAutoFit/>
                </a:bodyPr>
                <a:lstStyle/>
                <a:p>
                  <a:pPr algn="ctr" eaLnBrk="0" hangingPunct="0"/>
                  <a:r>
                    <a:rPr lang="de-DE" sz="1000">
                      <a:solidFill>
                        <a:schemeClr val="bg1"/>
                      </a:solidFill>
                    </a:rPr>
                    <a:t>extrem</a:t>
                  </a:r>
                  <a:endParaRPr lang="de-DE" sz="2400"/>
                </a:p>
              </p:txBody>
            </p:sp>
          </p:grpSp>
        </p:grpSp>
        <p:sp>
          <p:nvSpPr>
            <p:cNvPr id="477201" name="Rectangle 17"/>
            <p:cNvSpPr>
              <a:spLocks noChangeArrowheads="1"/>
            </p:cNvSpPr>
            <p:nvPr/>
          </p:nvSpPr>
          <p:spPr bwMode="auto">
            <a:xfrm>
              <a:off x="4436" y="2470"/>
              <a:ext cx="1066" cy="807"/>
            </a:xfrm>
            <a:prstGeom prst="rect">
              <a:avLst/>
            </a:prstGeom>
            <a:solidFill>
              <a:srgbClr val="FFFFFF"/>
            </a:solidFill>
            <a:ln w="9525">
              <a:solidFill>
                <a:schemeClr val="bg1"/>
              </a:solidFill>
              <a:miter lim="800000"/>
              <a:headEnd/>
              <a:tailEnd/>
            </a:ln>
            <a:effectLst/>
          </p:spPr>
          <p:txBody>
            <a:bodyPr wrap="none" anchor="ctr"/>
            <a:lstStyle/>
            <a:p>
              <a:endParaRPr lang="en-US"/>
            </a:p>
          </p:txBody>
        </p:sp>
      </p:grpSp>
      <p:sp>
        <p:nvSpPr>
          <p:cNvPr id="477202" name="Text Box 18"/>
          <p:cNvSpPr txBox="1">
            <a:spLocks noChangeArrowheads="1"/>
          </p:cNvSpPr>
          <p:nvPr/>
        </p:nvSpPr>
        <p:spPr bwMode="auto">
          <a:xfrm>
            <a:off x="933450" y="1387475"/>
            <a:ext cx="4395788" cy="304800"/>
          </a:xfrm>
          <a:prstGeom prst="rect">
            <a:avLst/>
          </a:prstGeom>
          <a:noFill/>
          <a:ln w="9525">
            <a:noFill/>
            <a:miter lim="800000"/>
            <a:headEnd/>
            <a:tailEnd/>
          </a:ln>
          <a:effectLst/>
        </p:spPr>
        <p:txBody>
          <a:bodyPr wrap="none">
            <a:spAutoFit/>
          </a:bodyPr>
          <a:lstStyle/>
          <a:p>
            <a:pPr eaLnBrk="0" hangingPunct="0"/>
            <a:r>
              <a:rPr lang="de-DE" sz="1400" b="1"/>
              <a:t>Mortality and heat stress (8. August 2003, 13 UTC)</a:t>
            </a:r>
          </a:p>
        </p:txBody>
      </p:sp>
      <p:grpSp>
        <p:nvGrpSpPr>
          <p:cNvPr id="5" name="Group 19"/>
          <p:cNvGrpSpPr>
            <a:grpSpLocks/>
          </p:cNvGrpSpPr>
          <p:nvPr/>
        </p:nvGrpSpPr>
        <p:grpSpPr bwMode="auto">
          <a:xfrm>
            <a:off x="-15875" y="1662113"/>
            <a:ext cx="5741988" cy="5195887"/>
            <a:chOff x="-13" y="714"/>
            <a:chExt cx="3788" cy="3606"/>
          </a:xfrm>
        </p:grpSpPr>
        <p:pic>
          <p:nvPicPr>
            <p:cNvPr id="477204" name="Picture 20" descr="gts"/>
            <p:cNvPicPr>
              <a:picLocks noChangeArrowheads="1"/>
            </p:cNvPicPr>
            <p:nvPr/>
          </p:nvPicPr>
          <p:blipFill>
            <a:blip r:embed="rId4" cstate="print"/>
            <a:srcRect t="8900" r="50099" b="34235"/>
            <a:stretch>
              <a:fillRect/>
            </a:stretch>
          </p:blipFill>
          <p:spPr bwMode="auto">
            <a:xfrm>
              <a:off x="348" y="714"/>
              <a:ext cx="3427" cy="3606"/>
            </a:xfrm>
            <a:prstGeom prst="rect">
              <a:avLst/>
            </a:prstGeom>
            <a:noFill/>
            <a:ln w="9525">
              <a:noFill/>
              <a:miter lim="800000"/>
              <a:headEnd/>
              <a:tailEnd/>
            </a:ln>
          </p:spPr>
        </p:pic>
        <p:sp>
          <p:nvSpPr>
            <p:cNvPr id="477205" name="Text Box 21"/>
            <p:cNvSpPr txBox="1">
              <a:spLocks noChangeArrowheads="1"/>
            </p:cNvSpPr>
            <p:nvPr/>
          </p:nvSpPr>
          <p:spPr bwMode="auto">
            <a:xfrm>
              <a:off x="1247" y="2614"/>
              <a:ext cx="589" cy="431"/>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15,000</a:t>
              </a:r>
              <a:br>
                <a:rPr lang="de-DE" sz="1800" b="1"/>
              </a:br>
              <a:r>
                <a:rPr lang="de-DE" sz="1800" b="1"/>
                <a:t> †</a:t>
              </a:r>
            </a:p>
          </p:txBody>
        </p:sp>
        <p:sp>
          <p:nvSpPr>
            <p:cNvPr id="477206" name="Text Box 22"/>
            <p:cNvSpPr txBox="1">
              <a:spLocks noChangeArrowheads="1"/>
            </p:cNvSpPr>
            <p:nvPr/>
          </p:nvSpPr>
          <p:spPr bwMode="auto">
            <a:xfrm>
              <a:off x="2200" y="2206"/>
              <a:ext cx="590" cy="431"/>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7,000</a:t>
              </a:r>
              <a:br>
                <a:rPr lang="de-DE" sz="1800" b="1"/>
              </a:br>
              <a:r>
                <a:rPr lang="de-DE" sz="1800" b="1">
                  <a:cs typeface="Arial" pitchFamily="34" charset="0"/>
                </a:rPr>
                <a:t>†</a:t>
              </a:r>
            </a:p>
          </p:txBody>
        </p:sp>
        <p:sp>
          <p:nvSpPr>
            <p:cNvPr id="477207" name="Text Box 23"/>
            <p:cNvSpPr txBox="1">
              <a:spLocks noChangeArrowheads="1"/>
            </p:cNvSpPr>
            <p:nvPr/>
          </p:nvSpPr>
          <p:spPr bwMode="auto">
            <a:xfrm>
              <a:off x="476" y="3567"/>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4,000</a:t>
              </a:r>
              <a:br>
                <a:rPr lang="de-DE" sz="1800" b="1"/>
              </a:br>
              <a:r>
                <a:rPr lang="de-DE" sz="1800" b="1"/>
                <a:t> †</a:t>
              </a:r>
            </a:p>
          </p:txBody>
        </p:sp>
        <p:sp>
          <p:nvSpPr>
            <p:cNvPr id="477208" name="Text Box 24"/>
            <p:cNvSpPr txBox="1">
              <a:spLocks noChangeArrowheads="1"/>
            </p:cNvSpPr>
            <p:nvPr/>
          </p:nvSpPr>
          <p:spPr bwMode="auto">
            <a:xfrm>
              <a:off x="975" y="1889"/>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2,000</a:t>
              </a:r>
              <a:br>
                <a:rPr lang="de-DE" sz="1800" b="1"/>
              </a:br>
              <a:r>
                <a:rPr lang="de-DE" sz="1800" b="1"/>
                <a:t> †</a:t>
              </a:r>
            </a:p>
          </p:txBody>
        </p:sp>
        <p:sp>
          <p:nvSpPr>
            <p:cNvPr id="477209" name="Text Box 25"/>
            <p:cNvSpPr txBox="1">
              <a:spLocks noChangeArrowheads="1"/>
            </p:cNvSpPr>
            <p:nvPr/>
          </p:nvSpPr>
          <p:spPr bwMode="auto">
            <a:xfrm>
              <a:off x="1610" y="2116"/>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2,000</a:t>
              </a:r>
              <a:br>
                <a:rPr lang="de-DE" sz="1800" b="1"/>
              </a:br>
              <a:r>
                <a:rPr lang="de-DE" sz="1800" b="1"/>
                <a:t> †</a:t>
              </a:r>
            </a:p>
          </p:txBody>
        </p:sp>
        <p:sp>
          <p:nvSpPr>
            <p:cNvPr id="477210" name="Text Box 26"/>
            <p:cNvSpPr txBox="1">
              <a:spLocks noChangeArrowheads="1"/>
            </p:cNvSpPr>
            <p:nvPr/>
          </p:nvSpPr>
          <p:spPr bwMode="auto">
            <a:xfrm>
              <a:off x="2200" y="3209"/>
              <a:ext cx="590"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4,000</a:t>
              </a:r>
              <a:br>
                <a:rPr lang="de-DE" sz="1800" b="1"/>
              </a:br>
              <a:r>
                <a:rPr lang="de-DE" sz="1800" b="1"/>
                <a:t> †</a:t>
              </a:r>
            </a:p>
          </p:txBody>
        </p:sp>
        <p:sp>
          <p:nvSpPr>
            <p:cNvPr id="477211" name="Text Box 27"/>
            <p:cNvSpPr txBox="1">
              <a:spLocks noChangeArrowheads="1"/>
            </p:cNvSpPr>
            <p:nvPr/>
          </p:nvSpPr>
          <p:spPr bwMode="auto">
            <a:xfrm>
              <a:off x="-13" y="3505"/>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1,500</a:t>
              </a:r>
              <a:br>
                <a:rPr lang="de-DE" sz="1800" b="1"/>
              </a:br>
              <a:r>
                <a:rPr lang="de-DE" sz="1800" b="1"/>
                <a:t> †</a:t>
              </a:r>
            </a:p>
          </p:txBody>
        </p:sp>
      </p:grpSp>
      <p:sp>
        <p:nvSpPr>
          <p:cNvPr id="477212" name="Text Box 28"/>
          <p:cNvSpPr txBox="1">
            <a:spLocks noChangeArrowheads="1"/>
          </p:cNvSpPr>
          <p:nvPr/>
        </p:nvSpPr>
        <p:spPr bwMode="auto">
          <a:xfrm>
            <a:off x="6324600" y="152400"/>
            <a:ext cx="1828800" cy="457200"/>
          </a:xfrm>
          <a:prstGeom prst="rect">
            <a:avLst/>
          </a:prstGeom>
          <a:noFill/>
          <a:ln w="9525">
            <a:noFill/>
            <a:miter lim="800000"/>
            <a:headEnd/>
            <a:tailEnd/>
          </a:ln>
          <a:effectLst/>
        </p:spPr>
        <p:txBody>
          <a:bodyPr>
            <a:spAutoFit/>
          </a:bodyPr>
          <a:lstStyle/>
          <a:p>
            <a:pPr>
              <a:spcBef>
                <a:spcPct val="50000"/>
              </a:spcBef>
            </a:pPr>
            <a:endParaRPr lang="de-DE" sz="2400">
              <a:latin typeface="Times New Roman" pitchFamily="18" charset="0"/>
            </a:endParaRPr>
          </a:p>
        </p:txBody>
      </p:sp>
      <p:sp>
        <p:nvSpPr>
          <p:cNvPr id="477213" name="Text Box 29"/>
          <p:cNvSpPr txBox="1">
            <a:spLocks noChangeArrowheads="1"/>
          </p:cNvSpPr>
          <p:nvPr/>
        </p:nvSpPr>
        <p:spPr bwMode="auto">
          <a:xfrm>
            <a:off x="6199188" y="5589588"/>
            <a:ext cx="2981325" cy="457200"/>
          </a:xfrm>
          <a:prstGeom prst="rect">
            <a:avLst/>
          </a:prstGeom>
          <a:noFill/>
          <a:ln w="9525">
            <a:noFill/>
            <a:miter lim="800000"/>
            <a:headEnd/>
            <a:tailEnd/>
          </a:ln>
          <a:effectLst/>
        </p:spPr>
        <p:txBody>
          <a:bodyPr>
            <a:spAutoFit/>
          </a:bodyPr>
          <a:lstStyle/>
          <a:p>
            <a:pPr eaLnBrk="0" hangingPunct="0">
              <a:spcBef>
                <a:spcPct val="50000"/>
              </a:spcBef>
            </a:pPr>
            <a:r>
              <a:rPr lang="en-GB"/>
              <a:t>Mortality data: Earth Policy Institute</a:t>
            </a:r>
            <a:br>
              <a:rPr lang="en-GB"/>
            </a:br>
            <a:r>
              <a:rPr lang="en-GB"/>
              <a:t>Heat Stress: Deutscher Wetterdienst</a:t>
            </a:r>
          </a:p>
        </p:txBody>
      </p:sp>
      <p:sp>
        <p:nvSpPr>
          <p:cNvPr id="477214" name="Text Box 30"/>
          <p:cNvSpPr txBox="1">
            <a:spLocks noChangeArrowheads="1"/>
          </p:cNvSpPr>
          <p:nvPr/>
        </p:nvSpPr>
        <p:spPr bwMode="auto">
          <a:xfrm>
            <a:off x="5573713" y="1535113"/>
            <a:ext cx="3846512" cy="1465262"/>
          </a:xfrm>
          <a:prstGeom prst="rect">
            <a:avLst/>
          </a:prstGeom>
          <a:noFill/>
          <a:ln w="9525" algn="ctr">
            <a:noFill/>
            <a:miter lim="800000"/>
            <a:headEnd/>
            <a:tailEnd/>
          </a:ln>
          <a:effectLst/>
        </p:spPr>
        <p:txBody>
          <a:bodyPr>
            <a:spAutoFit/>
          </a:bodyPr>
          <a:lstStyle/>
          <a:p>
            <a:pPr algn="ctr" defTabSz="863600"/>
            <a:r>
              <a:rPr lang="de-DE" sz="1800" b="1" dirty="0"/>
              <a:t>Summer 2003, </a:t>
            </a:r>
          </a:p>
          <a:p>
            <a:pPr algn="ctr" defTabSz="863600"/>
            <a:r>
              <a:rPr lang="de-DE" sz="1800" b="1" dirty="0"/>
              <a:t>greatest natural </a:t>
            </a:r>
            <a:r>
              <a:rPr lang="de-DE" sz="1800" b="1" dirty="0" smtClean="0"/>
              <a:t>disaster</a:t>
            </a:r>
            <a:endParaRPr lang="de-DE" sz="1800" b="1" dirty="0"/>
          </a:p>
          <a:p>
            <a:pPr algn="ctr" defTabSz="863600"/>
            <a:r>
              <a:rPr lang="de-DE" sz="1800" b="1" dirty="0"/>
              <a:t>in Europe </a:t>
            </a:r>
          </a:p>
          <a:p>
            <a:pPr algn="ctr" defTabSz="863600"/>
            <a:endParaRPr lang="de-DE" sz="1800" b="1" dirty="0"/>
          </a:p>
          <a:p>
            <a:pPr algn="ctr" defTabSz="863600"/>
            <a:r>
              <a:rPr lang="de-DE" sz="1800" b="1" dirty="0"/>
              <a:t>ca. 35.000 fatalities</a:t>
            </a:r>
          </a:p>
        </p:txBody>
      </p:sp>
      <p:sp>
        <p:nvSpPr>
          <p:cNvPr id="477215" name="Rectangle 31"/>
          <p:cNvSpPr>
            <a:spLocks noChangeArrowheads="1"/>
          </p:cNvSpPr>
          <p:nvPr/>
        </p:nvSpPr>
        <p:spPr bwMode="auto">
          <a:xfrm>
            <a:off x="6227763" y="6308725"/>
            <a:ext cx="2738437" cy="260350"/>
          </a:xfrm>
          <a:prstGeom prst="rect">
            <a:avLst/>
          </a:prstGeom>
          <a:noFill/>
          <a:ln w="9525">
            <a:noFill/>
            <a:miter lim="800000"/>
            <a:headEnd/>
            <a:tailEnd/>
          </a:ln>
          <a:effectLst/>
        </p:spPr>
        <p:txBody>
          <a:bodyPr wrap="none">
            <a:spAutoFit/>
          </a:bodyPr>
          <a:lstStyle/>
          <a:p>
            <a:pPr eaLnBrk="0" hangingPunct="0"/>
            <a:r>
              <a:rPr lang="en-US" sz="1100"/>
              <a:t>© 2007 Geo Risks Research, Munich Re</a:t>
            </a:r>
            <a:r>
              <a:rPr lang="en-US" sz="1100" b="1"/>
              <a:t> </a:t>
            </a:r>
          </a:p>
        </p:txBody>
      </p:sp>
      <p:sp>
        <p:nvSpPr>
          <p:cNvPr id="477216" name="Rectangle 32"/>
          <p:cNvSpPr>
            <a:spLocks noChangeArrowheads="1"/>
          </p:cNvSpPr>
          <p:nvPr/>
        </p:nvSpPr>
        <p:spPr bwMode="auto">
          <a:xfrm>
            <a:off x="1773238" y="349250"/>
            <a:ext cx="7219950" cy="838200"/>
          </a:xfrm>
          <a:prstGeom prst="rect">
            <a:avLst/>
          </a:prstGeom>
          <a:noFill/>
          <a:ln w="9525">
            <a:noFill/>
            <a:miter lim="800000"/>
            <a:headEnd/>
            <a:tailEnd/>
          </a:ln>
        </p:spPr>
        <p:txBody>
          <a:bodyPr/>
          <a:lstStyle/>
          <a:p>
            <a:pPr algn="ctr"/>
            <a:r>
              <a:rPr lang="en-GB" sz="3200">
                <a:solidFill>
                  <a:srgbClr val="91005C"/>
                </a:solidFill>
              </a:rPr>
              <a:t>Heat Waves</a:t>
            </a:r>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pPr/>
              <a:t>54</a:t>
            </a:fld>
            <a:endParaRPr lang="en-US"/>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965200" y="1219200"/>
            <a:ext cx="7848600" cy="5478463"/>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endParaRPr lang="en-US"/>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endParaRPr lang="en-US"/>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hangingPunct="0"/>
            <a:r>
              <a:rPr lang="en-GB" sz="1600">
                <a:solidFill>
                  <a:srgbClr val="000000"/>
                </a:solidFill>
              </a:rPr>
              <a:t>observations</a:t>
            </a:r>
          </a:p>
          <a:p>
            <a:pPr eaLnBrk="0" hangingPunct="0"/>
            <a:r>
              <a:rPr lang="en-GB" sz="1600">
                <a:solidFill>
                  <a:srgbClr val="FF0000"/>
                </a:solidFill>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endParaRPr lang="en-US"/>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endParaRPr lang="en-US"/>
          </a:p>
        </p:txBody>
      </p:sp>
      <p:sp>
        <p:nvSpPr>
          <p:cNvPr id="479243" name="Text Box 11"/>
          <p:cNvSpPr txBox="1">
            <a:spLocks noChangeArrowheads="1"/>
          </p:cNvSpPr>
          <p:nvPr/>
        </p:nvSpPr>
        <p:spPr bwMode="auto">
          <a:xfrm>
            <a:off x="4783138" y="2660650"/>
            <a:ext cx="635000" cy="336550"/>
          </a:xfrm>
          <a:prstGeom prst="rect">
            <a:avLst/>
          </a:prstGeom>
          <a:noFill/>
          <a:ln w="9525">
            <a:noFill/>
            <a:miter lim="800000"/>
            <a:headEnd/>
            <a:tailEnd/>
          </a:ln>
          <a:effectLst/>
        </p:spPr>
        <p:txBody>
          <a:bodyPr wrap="none">
            <a:spAutoFit/>
          </a:bodyPr>
          <a:lstStyle/>
          <a:p>
            <a:pPr eaLnBrk="0" hangingPunct="0"/>
            <a:r>
              <a:rPr lang="en-GB" sz="1600">
                <a:solidFill>
                  <a:schemeClr val="tx2"/>
                </a:solidFill>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2060s</a:t>
            </a:r>
          </a:p>
        </p:txBody>
      </p:sp>
      <p:sp>
        <p:nvSpPr>
          <p:cNvPr id="479246" name="AutoShape 14"/>
          <p:cNvSpPr>
            <a:spLocks noChangeArrowheads="1"/>
          </p:cNvSpPr>
          <p:nvPr/>
        </p:nvSpPr>
        <p:spPr bwMode="auto">
          <a:xfrm>
            <a:off x="5000625" y="2997200"/>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hangingPunct="0"/>
            <a:endParaRPr lang="en-US" sz="2800">
              <a:solidFill>
                <a:schemeClr val="accent2"/>
              </a:solidFill>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hangingPunct="0"/>
            <a:r>
              <a:rPr lang="en-GB" sz="1800" b="1">
                <a:solidFill>
                  <a:srgbClr val="000000"/>
                </a:solidFill>
                <a:cs typeface="Times New Roman" pitchFamily="18" charset="0"/>
              </a:rPr>
              <a:t>Temperature anomaly (wrt 1961-90)  </a:t>
            </a:r>
            <a:r>
              <a:rPr lang="en-US" sz="1800" b="1">
                <a:solidFill>
                  <a:srgbClr val="000000"/>
                </a:solidFill>
                <a:cs typeface="Arial" pitchFamily="34" charset="0"/>
              </a:rPr>
              <a:t>°</a:t>
            </a:r>
            <a:r>
              <a:rPr lang="en-GB" sz="1800" b="1">
                <a:solidFill>
                  <a:srgbClr val="000000"/>
                </a:solidFill>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1773238" y="349250"/>
            <a:ext cx="7219950" cy="838200"/>
          </a:xfrm>
          <a:prstGeom prst="rect">
            <a:avLst/>
          </a:prstGeom>
          <a:noFill/>
          <a:ln w="9525">
            <a:noFill/>
            <a:miter lim="800000"/>
            <a:headEnd/>
            <a:tailEnd/>
          </a:ln>
        </p:spPr>
        <p:txBody>
          <a:bodyPr/>
          <a:lstStyle/>
          <a:p>
            <a:pPr algn="ctr"/>
            <a:r>
              <a:rPr lang="en-GB" sz="3200">
                <a:solidFill>
                  <a:srgbClr val="91005C"/>
                </a:solidFill>
              </a:rPr>
              <a:t>Heat Waves</a:t>
            </a:r>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Aug-Oct MDR SST-storm max PDI_filt"/>
          <p:cNvPicPr>
            <a:picLocks noChangeAspect="1" noChangeArrowheads="1"/>
          </p:cNvPicPr>
          <p:nvPr>
            <p:ph idx="4294967295"/>
          </p:nvPr>
        </p:nvPicPr>
        <p:blipFill>
          <a:blip r:embed="rId3" cstate="print"/>
          <a:srcRect/>
          <a:stretch>
            <a:fillRect/>
          </a:stretch>
        </p:blipFill>
        <p:spPr>
          <a:xfrm>
            <a:off x="914400" y="1143000"/>
            <a:ext cx="7391400" cy="5545138"/>
          </a:xfrm>
          <a:noFill/>
        </p:spPr>
      </p:pic>
      <p:sp>
        <p:nvSpPr>
          <p:cNvPr id="55299" name="Text Box 3"/>
          <p:cNvSpPr txBox="1">
            <a:spLocks noChangeArrowheads="1"/>
          </p:cNvSpPr>
          <p:nvPr/>
        </p:nvSpPr>
        <p:spPr bwMode="auto">
          <a:xfrm>
            <a:off x="457200" y="152400"/>
            <a:ext cx="8229600" cy="946150"/>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002162"/>
                </a:solidFill>
                <a:effectLst>
                  <a:outerShdw blurRad="38100" dist="38100" dir="2700000" algn="tl">
                    <a:srgbClr val="C0C0C0"/>
                  </a:outerShdw>
                </a:effectLst>
              </a:rPr>
              <a:t>Hurricane Power is Changing in Concert with Tropical Ocean Temperature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Katrina_1980_2005_pi"/>
          <p:cNvPicPr>
            <a:picLocks noChangeAspect="1" noChangeArrowheads="1"/>
          </p:cNvPicPr>
          <p:nvPr/>
        </p:nvPicPr>
        <p:blipFill>
          <a:blip r:embed="rId2" cstate="print"/>
          <a:srcRect/>
          <a:stretch>
            <a:fillRect/>
          </a:stretch>
        </p:blipFill>
        <p:spPr bwMode="auto">
          <a:xfrm>
            <a:off x="1433513" y="1828800"/>
            <a:ext cx="6110287" cy="4591050"/>
          </a:xfrm>
          <a:prstGeom prst="rect">
            <a:avLst/>
          </a:prstGeom>
          <a:noFill/>
          <a:ln w="9525">
            <a:noFill/>
            <a:miter lim="800000"/>
            <a:headEnd/>
            <a:tailEnd/>
          </a:ln>
        </p:spPr>
      </p:pic>
      <p:sp>
        <p:nvSpPr>
          <p:cNvPr id="3" name="Title 2"/>
          <p:cNvSpPr>
            <a:spLocks noGrp="1"/>
          </p:cNvSpPr>
          <p:nvPr>
            <p:ph type="title"/>
          </p:nvPr>
        </p:nvSpPr>
        <p:spPr/>
        <p:txBody>
          <a:bodyPr/>
          <a:lstStyle/>
          <a:p>
            <a:pPr>
              <a:defRPr/>
            </a:pPr>
            <a:r>
              <a:rPr lang="en-US" dirty="0" smtClean="0">
                <a:solidFill>
                  <a:srgbClr val="002060"/>
                </a:solidFill>
                <a:effectLst>
                  <a:outerShdw blurRad="38100" dist="38100" dir="2700000" algn="tl">
                    <a:srgbClr val="000000">
                      <a:alpha val="43137"/>
                    </a:srgbClr>
                  </a:outerShdw>
                </a:effectLst>
              </a:rPr>
              <a:t>Effect of Increased Potential Intensity on Hurricane Katrina</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Kerry Emaanuel\World Bank Project\ne_coastal_pdi.png"/>
          <p:cNvPicPr>
            <a:picLocks noChangeAspect="1" noChangeArrowheads="1"/>
          </p:cNvPicPr>
          <p:nvPr/>
        </p:nvPicPr>
        <p:blipFill>
          <a:blip r:embed="rId2" cstate="print"/>
          <a:srcRect/>
          <a:stretch>
            <a:fillRect/>
          </a:stretch>
        </p:blipFill>
        <p:spPr bwMode="auto">
          <a:xfrm>
            <a:off x="260350" y="1219200"/>
            <a:ext cx="8494713" cy="4953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pPr/>
              <a:t>58</a:t>
            </a:fld>
            <a:endParaRPr lang="en-US"/>
          </a:p>
        </p:txBody>
      </p:sp>
      <p:sp>
        <p:nvSpPr>
          <p:cNvPr id="459778" name="Rectangle 2"/>
          <p:cNvSpPr>
            <a:spLocks noGrp="1" noChangeArrowheads="1"/>
          </p:cNvSpPr>
          <p:nvPr>
            <p:ph type="title"/>
          </p:nvPr>
        </p:nvSpPr>
        <p:spPr>
          <a:xfrm>
            <a:off x="1600200" y="152400"/>
            <a:ext cx="6237287" cy="1008062"/>
          </a:xfrm>
          <a:noFill/>
          <a:ln/>
        </p:spPr>
        <p:txBody>
          <a:bodyPr/>
          <a:lstStyle/>
          <a:p>
            <a:r>
              <a:rPr lang="en-GB" sz="3600" dirty="0">
                <a:solidFill>
                  <a:srgbClr val="002060"/>
                </a:solidFill>
              </a:rPr>
              <a:t>The Oceans are Turning Sour</a:t>
            </a: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t>Acidification through CO</a:t>
            </a:r>
            <a:r>
              <a:rPr lang="en-GB" sz="2200" baseline="-25000" dirty="0"/>
              <a:t>2</a:t>
            </a:r>
            <a:r>
              <a:rPr lang="en-GB" sz="2200" dirty="0"/>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127375"/>
            <a:ext cx="5283200" cy="3651250"/>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150813" y="117475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931150" y="2760663"/>
            <a:ext cx="1073150" cy="366712"/>
          </a:xfrm>
          <a:prstGeom prst="rect">
            <a:avLst/>
          </a:prstGeom>
          <a:noFill/>
          <a:ln w="9525">
            <a:noFill/>
            <a:miter lim="800000"/>
            <a:headEnd/>
            <a:tailEnd/>
          </a:ln>
          <a:effectLst/>
        </p:spPr>
        <p:txBody>
          <a:bodyPr wrap="none">
            <a:spAutoFit/>
          </a:bodyPr>
          <a:lstStyle/>
          <a:p>
            <a:r>
              <a:rPr lang="en-GB" sz="1800"/>
              <a:t>Plankton</a:t>
            </a:r>
            <a:endParaRPr lang="en-US" sz="1800"/>
          </a:p>
        </p:txBody>
      </p:sp>
      <p:pic>
        <p:nvPicPr>
          <p:cNvPr id="459783" name="Picture 7"/>
          <p:cNvPicPr>
            <a:picLocks noChangeAspect="1" noChangeArrowheads="1"/>
          </p:cNvPicPr>
          <p:nvPr/>
        </p:nvPicPr>
        <p:blipFill>
          <a:blip r:embed="rId5" cstate="print"/>
          <a:srcRect/>
          <a:stretch>
            <a:fillRect/>
          </a:stretch>
        </p:blipFill>
        <p:spPr bwMode="auto">
          <a:xfrm>
            <a:off x="84138" y="4624388"/>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sz="1800"/>
              <a:t>Coral Reefs</a:t>
            </a:r>
            <a:endParaRPr lang="en-US" sz="1800"/>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defRPr/>
            </a:pPr>
            <a:r>
              <a:rPr lang="en-US" b="1" smtClean="0">
                <a:solidFill>
                  <a:srgbClr val="002162"/>
                </a:solidFill>
                <a:effectLst>
                  <a:outerShdw blurRad="38100" dist="38100" dir="2700000" algn="tl">
                    <a:srgbClr val="C0C0C0"/>
                  </a:outerShdw>
                </a:effectLst>
              </a:rPr>
              <a:t>Dealing with Climate Change</a:t>
            </a:r>
          </a:p>
        </p:txBody>
      </p:sp>
      <p:sp>
        <p:nvSpPr>
          <p:cNvPr id="56323" name="Rectangle 3"/>
          <p:cNvSpPr>
            <a:spLocks noGrp="1" noChangeArrowheads="1"/>
          </p:cNvSpPr>
          <p:nvPr>
            <p:ph type="body" idx="1"/>
          </p:nvPr>
        </p:nvSpPr>
        <p:spPr/>
        <p:txBody>
          <a:bodyPr/>
          <a:lstStyle/>
          <a:p>
            <a:pPr eaLnBrk="1" hangingPunct="1"/>
            <a:r>
              <a:rPr lang="en-US" b="1" smtClean="0">
                <a:solidFill>
                  <a:srgbClr val="002162"/>
                </a:solidFill>
              </a:rPr>
              <a:t>Winners and losers</a:t>
            </a:r>
          </a:p>
          <a:p>
            <a:pPr eaLnBrk="1" hangingPunct="1"/>
            <a:r>
              <a:rPr lang="en-US" b="1" smtClean="0">
                <a:solidFill>
                  <a:srgbClr val="002162"/>
                </a:solidFill>
              </a:rPr>
              <a:t>Difficult but necessary cost-benefit analysis</a:t>
            </a:r>
          </a:p>
          <a:p>
            <a:pPr eaLnBrk="1" hangingPunct="1"/>
            <a:r>
              <a:rPr lang="en-US" b="1" smtClean="0">
                <a:solidFill>
                  <a:srgbClr val="002162"/>
                </a:solidFill>
              </a:rPr>
              <a:t>Still large uncertainty in climate projections</a:t>
            </a:r>
          </a:p>
          <a:p>
            <a:pPr eaLnBrk="1" hangingPunct="1"/>
            <a:r>
              <a:rPr lang="en-US" b="1" smtClean="0">
                <a:solidFill>
                  <a:srgbClr val="002162"/>
                </a:solidFill>
              </a:rPr>
              <a:t>Small but difficult-to-quantify risk of major climate shifts (e.g. collapse of Greenland ice sheet)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idx="4294967295"/>
          </p:nvPr>
        </p:nvSpPr>
        <p:spPr>
          <a:xfrm>
            <a:off x="457200" y="274638"/>
            <a:ext cx="8153400" cy="1706562"/>
          </a:xfrm>
        </p:spPr>
        <p:txBody>
          <a:bodyPr/>
          <a:lstStyle/>
          <a:p>
            <a:pPr eaLnBrk="1" hangingPunct="1">
              <a:defRPr/>
            </a:pPr>
            <a:r>
              <a:rPr lang="en-US" sz="2800" smtClean="0">
                <a:solidFill>
                  <a:srgbClr val="002162"/>
                </a:solidFill>
                <a:effectLst>
                  <a:outerShdw blurRad="38100" dist="38100" dir="2700000" algn="tl">
                    <a:srgbClr val="C0C0C0"/>
                  </a:outerShdw>
                </a:effectLst>
              </a:rPr>
              <a:t>A detailed record of the earth’s climate has emerged over the last few decades, from analyses of ice cores and deep sea sediments</a:t>
            </a:r>
          </a:p>
        </p:txBody>
      </p:sp>
      <p:pic>
        <p:nvPicPr>
          <p:cNvPr id="9219" name="Picture 2" descr="C:\Users\Kerry Emaanuel\Class\CLIMATE\Vostok-ice-core-petit.png"/>
          <p:cNvPicPr>
            <a:picLocks noChangeAspect="1" noChangeArrowheads="1"/>
          </p:cNvPicPr>
          <p:nvPr/>
        </p:nvPicPr>
        <p:blipFill>
          <a:blip r:embed="rId3" cstate="print"/>
          <a:srcRect/>
          <a:stretch>
            <a:fillRect/>
          </a:stretch>
        </p:blipFill>
        <p:spPr bwMode="auto">
          <a:xfrm>
            <a:off x="1447800" y="1838325"/>
            <a:ext cx="6400800" cy="4757738"/>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txBox="1">
            <a:spLocks noGrp="1"/>
          </p:cNvSpPr>
          <p:nvPr/>
        </p:nvSpPr>
        <p:spPr bwMode="auto">
          <a:xfrm>
            <a:off x="6781800" y="6381750"/>
            <a:ext cx="2133600" cy="476250"/>
          </a:xfrm>
          <a:prstGeom prst="rect">
            <a:avLst/>
          </a:prstGeom>
          <a:noFill/>
          <a:ln w="9525">
            <a:noFill/>
            <a:miter lim="800000"/>
            <a:headEnd/>
            <a:tailEnd/>
          </a:ln>
        </p:spPr>
        <p:txBody>
          <a:bodyPr/>
          <a:lstStyle/>
          <a:p>
            <a:pPr algn="r"/>
            <a:fld id="{3844C0BF-D79C-44AC-AFE7-0F74B36B76DE}" type="slidenum">
              <a:rPr lang="en-US" b="1">
                <a:solidFill>
                  <a:srgbClr val="1B1870"/>
                </a:solidFill>
                <a:cs typeface="Arial" charset="0"/>
              </a:rPr>
              <a:pPr algn="r"/>
              <a:t>60</a:t>
            </a:fld>
            <a:endParaRPr lang="en-US" b="1">
              <a:solidFill>
                <a:srgbClr val="1B1870"/>
              </a:solidFill>
              <a:cs typeface="Arial" charset="0"/>
            </a:endParaRPr>
          </a:p>
        </p:txBody>
      </p:sp>
      <p:pic>
        <p:nvPicPr>
          <p:cNvPr id="57347" name="Picture 2"/>
          <p:cNvPicPr>
            <a:picLocks noChangeAspect="1" noChangeArrowheads="1"/>
          </p:cNvPicPr>
          <p:nvPr/>
        </p:nvPicPr>
        <p:blipFill>
          <a:blip r:embed="rId3" cstate="print"/>
          <a:srcRect/>
          <a:stretch>
            <a:fillRect/>
          </a:stretch>
        </p:blipFill>
        <p:spPr bwMode="auto">
          <a:xfrm>
            <a:off x="533400" y="1295400"/>
            <a:ext cx="8229600" cy="5562600"/>
          </a:xfrm>
          <a:prstGeom prst="rect">
            <a:avLst/>
          </a:prstGeom>
          <a:noFill/>
          <a:ln w="9525">
            <a:noFill/>
            <a:miter lim="800000"/>
            <a:headEnd/>
            <a:tailEnd/>
          </a:ln>
        </p:spPr>
      </p:pic>
      <p:sp>
        <p:nvSpPr>
          <p:cNvPr id="57348" name="Text Box 4"/>
          <p:cNvSpPr txBox="1">
            <a:spLocks noChangeArrowheads="1"/>
          </p:cNvSpPr>
          <p:nvPr/>
        </p:nvSpPr>
        <p:spPr bwMode="auto">
          <a:xfrm>
            <a:off x="7162800" y="6491288"/>
            <a:ext cx="1981200" cy="366712"/>
          </a:xfrm>
          <a:prstGeom prst="rect">
            <a:avLst/>
          </a:prstGeom>
          <a:noFill/>
          <a:ln w="9525">
            <a:noFill/>
            <a:miter lim="800000"/>
            <a:headEnd/>
            <a:tailEnd/>
          </a:ln>
        </p:spPr>
        <p:txBody>
          <a:bodyPr>
            <a:spAutoFit/>
          </a:bodyPr>
          <a:lstStyle/>
          <a:p>
            <a:pPr>
              <a:spcBef>
                <a:spcPct val="50000"/>
              </a:spcBef>
            </a:pPr>
            <a:r>
              <a:rPr lang="en-US" sz="1800" i="1">
                <a:cs typeface="Arial" charset="0"/>
              </a:rPr>
              <a:t>Hansen, 2007</a:t>
            </a:r>
          </a:p>
        </p:txBody>
      </p:sp>
      <p:sp>
        <p:nvSpPr>
          <p:cNvPr id="267269" name="Rectangle 7"/>
          <p:cNvSpPr>
            <a:spLocks noGrp="1" noChangeArrowheads="1"/>
          </p:cNvSpPr>
          <p:nvPr>
            <p:ph type="title" idx="4294967295"/>
          </p:nvPr>
        </p:nvSpPr>
        <p:spPr>
          <a:xfrm>
            <a:off x="457200" y="152400"/>
            <a:ext cx="8229600" cy="1143000"/>
          </a:xfrm>
        </p:spPr>
        <p:txBody>
          <a:bodyPr/>
          <a:lstStyle/>
          <a:p>
            <a:pPr eaLnBrk="1" hangingPunct="1">
              <a:defRPr/>
            </a:pPr>
            <a:r>
              <a:rPr lang="en-US" sz="3600" dirty="0" smtClean="0">
                <a:solidFill>
                  <a:srgbClr val="003399"/>
                </a:solidFill>
                <a:effectLst>
                  <a:outerShdw blurRad="38100" dist="38100" dir="2700000" algn="tl">
                    <a:srgbClr val="C0C0C0"/>
                  </a:outerShdw>
                </a:effectLst>
              </a:rPr>
              <a:t>Atmospheric lifetime of CO</a:t>
            </a:r>
            <a:r>
              <a:rPr lang="en-US" sz="3600" baseline="-25000" dirty="0" smtClean="0">
                <a:solidFill>
                  <a:srgbClr val="003399"/>
                </a:solidFill>
                <a:effectLst>
                  <a:outerShdw blurRad="38100" dist="38100" dir="2700000" algn="tl">
                    <a:srgbClr val="C0C0C0"/>
                  </a:outerShdw>
                </a:effectLst>
              </a:rPr>
              <a:t>2</a:t>
            </a:r>
            <a:r>
              <a:rPr lang="en-US" sz="3600" dirty="0" smtClean="0">
                <a:solidFill>
                  <a:srgbClr val="003399"/>
                </a:solidFill>
                <a:effectLst>
                  <a:outerShdw blurRad="38100" dist="38100" dir="2700000" algn="tl">
                    <a:srgbClr val="C0C0C0"/>
                  </a:outerShdw>
                </a:effectLst>
              </a:rPr>
              <a:t> is centuries long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b="1" smtClean="0">
                <a:solidFill>
                  <a:srgbClr val="002162"/>
                </a:solidFill>
                <a:effectLst>
                  <a:outerShdw blurRad="38100" dist="38100" dir="2700000" algn="tl">
                    <a:srgbClr val="C0C0C0"/>
                  </a:outerShdw>
                </a:effectLst>
              </a:rPr>
              <a:t>Strategies</a:t>
            </a:r>
          </a:p>
        </p:txBody>
      </p:sp>
      <p:sp>
        <p:nvSpPr>
          <p:cNvPr id="58371" name="Rectangle 3"/>
          <p:cNvSpPr>
            <a:spLocks noGrp="1" noChangeArrowheads="1"/>
          </p:cNvSpPr>
          <p:nvPr>
            <p:ph type="body" idx="1"/>
          </p:nvPr>
        </p:nvSpPr>
        <p:spPr/>
        <p:txBody>
          <a:bodyPr/>
          <a:lstStyle/>
          <a:p>
            <a:pPr eaLnBrk="1" hangingPunct="1">
              <a:lnSpc>
                <a:spcPct val="90000"/>
              </a:lnSpc>
            </a:pPr>
            <a:r>
              <a:rPr lang="en-US" sz="2800" b="1" smtClean="0">
                <a:solidFill>
                  <a:srgbClr val="002162"/>
                </a:solidFill>
              </a:rPr>
              <a:t>Reduce emissions</a:t>
            </a:r>
          </a:p>
          <a:p>
            <a:pPr lvl="1" eaLnBrk="1" hangingPunct="1">
              <a:lnSpc>
                <a:spcPct val="90000"/>
              </a:lnSpc>
            </a:pPr>
            <a:r>
              <a:rPr lang="en-US" sz="2400" smtClean="0">
                <a:solidFill>
                  <a:srgbClr val="002162"/>
                </a:solidFill>
              </a:rPr>
              <a:t>gasification of coal—potential CO</a:t>
            </a:r>
            <a:r>
              <a:rPr lang="en-US" sz="2400" baseline="-25000" smtClean="0">
                <a:solidFill>
                  <a:srgbClr val="002162"/>
                </a:solidFill>
              </a:rPr>
              <a:t>2</a:t>
            </a:r>
            <a:r>
              <a:rPr lang="en-US" sz="2400" smtClean="0">
                <a:solidFill>
                  <a:srgbClr val="002162"/>
                </a:solidFill>
              </a:rPr>
              <a:t> capture</a:t>
            </a:r>
          </a:p>
          <a:p>
            <a:pPr lvl="1" eaLnBrk="1" hangingPunct="1">
              <a:lnSpc>
                <a:spcPct val="90000"/>
              </a:lnSpc>
            </a:pPr>
            <a:r>
              <a:rPr lang="en-US" sz="2400" smtClean="0">
                <a:solidFill>
                  <a:srgbClr val="002162"/>
                </a:solidFill>
              </a:rPr>
              <a:t>alternative sources– nuclear, wind, etc.</a:t>
            </a:r>
          </a:p>
          <a:p>
            <a:pPr lvl="1" eaLnBrk="1" hangingPunct="1">
              <a:lnSpc>
                <a:spcPct val="90000"/>
              </a:lnSpc>
            </a:pPr>
            <a:r>
              <a:rPr lang="en-US" sz="2400" smtClean="0">
                <a:solidFill>
                  <a:srgbClr val="002162"/>
                </a:solidFill>
              </a:rPr>
              <a:t>unlikely to effect major reductions</a:t>
            </a:r>
          </a:p>
          <a:p>
            <a:pPr lvl="1" eaLnBrk="1" hangingPunct="1">
              <a:lnSpc>
                <a:spcPct val="90000"/>
              </a:lnSpc>
            </a:pPr>
            <a:r>
              <a:rPr lang="en-US" sz="2400" smtClean="0">
                <a:solidFill>
                  <a:srgbClr val="002162"/>
                </a:solidFill>
              </a:rPr>
              <a:t>Fcous on non-CO</a:t>
            </a:r>
            <a:r>
              <a:rPr lang="en-US" sz="2400" baseline="-25000" smtClean="0">
                <a:solidFill>
                  <a:srgbClr val="002162"/>
                </a:solidFill>
              </a:rPr>
              <a:t>2</a:t>
            </a:r>
            <a:r>
              <a:rPr lang="en-US" sz="2400" smtClean="0">
                <a:solidFill>
                  <a:srgbClr val="002162"/>
                </a:solidFill>
              </a:rPr>
              <a:t> greenhouse gases</a:t>
            </a:r>
          </a:p>
          <a:p>
            <a:pPr eaLnBrk="1" hangingPunct="1">
              <a:lnSpc>
                <a:spcPct val="90000"/>
              </a:lnSpc>
            </a:pPr>
            <a:r>
              <a:rPr lang="en-US" sz="2800" b="1" smtClean="0">
                <a:solidFill>
                  <a:srgbClr val="002162"/>
                </a:solidFill>
              </a:rPr>
              <a:t>Carbon sequestration</a:t>
            </a:r>
          </a:p>
          <a:p>
            <a:pPr eaLnBrk="1" hangingPunct="1">
              <a:lnSpc>
                <a:spcPct val="90000"/>
              </a:lnSpc>
            </a:pPr>
            <a:r>
              <a:rPr lang="en-US" sz="2800" b="1" smtClean="0">
                <a:solidFill>
                  <a:srgbClr val="002162"/>
                </a:solidFill>
              </a:rPr>
              <a:t>Other geoengineering</a:t>
            </a:r>
          </a:p>
          <a:p>
            <a:pPr lvl="1" eaLnBrk="1" hangingPunct="1">
              <a:lnSpc>
                <a:spcPct val="90000"/>
              </a:lnSpc>
            </a:pPr>
            <a:r>
              <a:rPr lang="en-US" sz="2400" smtClean="0">
                <a:solidFill>
                  <a:srgbClr val="002162"/>
                </a:solidFill>
              </a:rPr>
              <a:t>technically feasible, $20-30 billion/year</a:t>
            </a:r>
          </a:p>
          <a:p>
            <a:pPr lvl="1" eaLnBrk="1" hangingPunct="1">
              <a:lnSpc>
                <a:spcPct val="90000"/>
              </a:lnSpc>
            </a:pPr>
            <a:r>
              <a:rPr lang="en-US" sz="2400" smtClean="0">
                <a:solidFill>
                  <a:srgbClr val="002162"/>
                </a:solidFill>
              </a:rPr>
              <a:t>Side effects, e.g. reduced precipitation</a:t>
            </a:r>
          </a:p>
          <a:p>
            <a:pPr eaLnBrk="1" hangingPunct="1">
              <a:lnSpc>
                <a:spcPct val="90000"/>
              </a:lnSpc>
            </a:pPr>
            <a:r>
              <a:rPr lang="en-US" sz="2800" b="1" smtClean="0">
                <a:solidFill>
                  <a:srgbClr val="002162"/>
                </a:solidFill>
              </a:rPr>
              <a:t>Adaptation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b="1" dirty="0" smtClean="0">
                <a:solidFill>
                  <a:srgbClr val="002162"/>
                </a:solidFill>
                <a:effectLst>
                  <a:outerShdw blurRad="38100" dist="38100" dir="2700000" algn="tl">
                    <a:srgbClr val="C0C0C0"/>
                  </a:outerShdw>
                </a:effectLst>
              </a:rPr>
              <a:t>Summary</a:t>
            </a:r>
          </a:p>
        </p:txBody>
      </p:sp>
      <p:sp>
        <p:nvSpPr>
          <p:cNvPr id="59395" name="Rectangle 3"/>
          <p:cNvSpPr>
            <a:spLocks noGrp="1" noChangeArrowheads="1"/>
          </p:cNvSpPr>
          <p:nvPr>
            <p:ph type="body" idx="1"/>
          </p:nvPr>
        </p:nvSpPr>
        <p:spPr>
          <a:xfrm>
            <a:off x="457200" y="1600200"/>
            <a:ext cx="8077200" cy="4572000"/>
          </a:xfrm>
        </p:spPr>
        <p:txBody>
          <a:bodyPr/>
          <a:lstStyle/>
          <a:p>
            <a:pPr eaLnBrk="1" hangingPunct="1"/>
            <a:r>
              <a:rPr lang="en-US" sz="2800" b="1" smtClean="0">
                <a:solidFill>
                  <a:srgbClr val="002162"/>
                </a:solidFill>
              </a:rPr>
              <a:t>Earth’s climate has changed radically and often abruptly through time</a:t>
            </a:r>
          </a:p>
          <a:p>
            <a:pPr eaLnBrk="1" hangingPunct="1"/>
            <a:r>
              <a:rPr lang="en-US" sz="2800" b="1" smtClean="0">
                <a:solidFill>
                  <a:srgbClr val="002162"/>
                </a:solidFill>
              </a:rPr>
              <a:t>Primary culprits:</a:t>
            </a:r>
          </a:p>
          <a:p>
            <a:pPr lvl="1" eaLnBrk="1" hangingPunct="1"/>
            <a:r>
              <a:rPr lang="en-US" sz="2400" b="1" smtClean="0">
                <a:solidFill>
                  <a:srgbClr val="002162"/>
                </a:solidFill>
              </a:rPr>
              <a:t>Changing insolation, through solar evolution and orbital variations</a:t>
            </a:r>
          </a:p>
          <a:p>
            <a:pPr lvl="1" eaLnBrk="1" hangingPunct="1"/>
            <a:r>
              <a:rPr lang="en-US" sz="2400" b="1" smtClean="0">
                <a:solidFill>
                  <a:srgbClr val="002162"/>
                </a:solidFill>
              </a:rPr>
              <a:t>Changing concentrations of trace greenhouse gases</a:t>
            </a:r>
          </a:p>
          <a:p>
            <a:pPr lvl="1" eaLnBrk="1" hangingPunct="1"/>
            <a:r>
              <a:rPr lang="en-US" sz="2400" b="1" smtClean="0">
                <a:solidFill>
                  <a:srgbClr val="002162"/>
                </a:solidFill>
              </a:rPr>
              <a:t>Changing concentration of aerosols: Volcanic eruptions</a:t>
            </a:r>
          </a:p>
          <a:p>
            <a:pPr eaLnBrk="1" hangingPunct="1"/>
            <a:r>
              <a:rPr lang="en-US" sz="2800" b="1" smtClean="0">
                <a:solidFill>
                  <a:srgbClr val="002162"/>
                </a:solidFill>
              </a:rPr>
              <a:t>Evidence for human-induced climate change now very compelling</a:t>
            </a:r>
          </a:p>
          <a:p>
            <a:pPr eaLnBrk="1" hangingPunct="1"/>
            <a:endParaRPr lang="en-US" sz="2800" b="1" smtClean="0">
              <a:solidFill>
                <a:srgbClr val="00216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457200" y="533400"/>
            <a:ext cx="8229600" cy="6096000"/>
          </a:xfrm>
        </p:spPr>
        <p:txBody>
          <a:bodyPr/>
          <a:lstStyle/>
          <a:p>
            <a:pPr eaLnBrk="1" hangingPunct="1">
              <a:lnSpc>
                <a:spcPct val="90000"/>
              </a:lnSpc>
            </a:pPr>
            <a:r>
              <a:rPr lang="en-US" b="1" smtClean="0">
                <a:solidFill>
                  <a:srgbClr val="002162"/>
                </a:solidFill>
              </a:rPr>
              <a:t>Many climate processes remain poorly understood. Past abrupt climate change remains enigmatic and future abrupt state transitions cannot be ruled out</a:t>
            </a:r>
          </a:p>
          <a:p>
            <a:pPr eaLnBrk="1" hangingPunct="1">
              <a:lnSpc>
                <a:spcPct val="90000"/>
              </a:lnSpc>
            </a:pPr>
            <a:r>
              <a:rPr lang="en-US" b="1" smtClean="0">
                <a:solidFill>
                  <a:srgbClr val="002162"/>
                </a:solidFill>
              </a:rPr>
              <a:t>The culture of climate science is overly reliant on large, complex models. The field is in need of a fresh approach and an influx of original thinkers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228600" y="1052513"/>
            <a:ext cx="8763000" cy="4787900"/>
          </a:xfrm>
          <a:prstGeom prst="rect">
            <a:avLst/>
          </a:prstGeom>
          <a:noFill/>
          <a:ln w="9525">
            <a:noFill/>
            <a:miter lim="800000"/>
            <a:headEnd/>
            <a:tailEnd/>
          </a:ln>
        </p:spPr>
      </p:pic>
      <p:sp>
        <p:nvSpPr>
          <p:cNvPr id="30723" name="Text Box 3"/>
          <p:cNvSpPr txBox="1">
            <a:spLocks noChangeArrowheads="1"/>
          </p:cNvSpPr>
          <p:nvPr/>
        </p:nvSpPr>
        <p:spPr bwMode="auto">
          <a:xfrm>
            <a:off x="4343400" y="4343400"/>
            <a:ext cx="3505200" cy="641350"/>
          </a:xfrm>
          <a:prstGeom prst="rect">
            <a:avLst/>
          </a:prstGeom>
          <a:noFill/>
          <a:ln w="9525">
            <a:noFill/>
            <a:miter lim="800000"/>
            <a:headEnd/>
            <a:tailEnd/>
          </a:ln>
        </p:spPr>
        <p:txBody>
          <a:bodyPr>
            <a:spAutoFit/>
          </a:bodyPr>
          <a:lstStyle/>
          <a:p>
            <a:pPr>
              <a:spcBef>
                <a:spcPct val="50000"/>
              </a:spcBef>
            </a:pPr>
            <a:r>
              <a:rPr lang="en-US" sz="1800" b="1">
                <a:solidFill>
                  <a:srgbClr val="FF99CC"/>
                </a:solidFill>
              </a:rPr>
              <a:t>Observed annual rate of increase of CO</a:t>
            </a:r>
            <a:r>
              <a:rPr lang="en-US" sz="1800" b="1" baseline="-25000">
                <a:solidFill>
                  <a:srgbClr val="FF99CC"/>
                </a:solidFill>
              </a:rPr>
              <a:t>2</a:t>
            </a:r>
          </a:p>
        </p:txBody>
      </p:sp>
      <p:sp>
        <p:nvSpPr>
          <p:cNvPr id="30724" name="Text Box 4"/>
          <p:cNvSpPr txBox="1">
            <a:spLocks noChangeArrowheads="1"/>
          </p:cNvSpPr>
          <p:nvPr/>
        </p:nvSpPr>
        <p:spPr bwMode="auto">
          <a:xfrm>
            <a:off x="2286000" y="1143000"/>
            <a:ext cx="3886200" cy="641350"/>
          </a:xfrm>
          <a:prstGeom prst="rect">
            <a:avLst/>
          </a:prstGeom>
          <a:noFill/>
          <a:ln w="9525">
            <a:noFill/>
            <a:miter lim="800000"/>
            <a:headEnd/>
            <a:tailEnd/>
          </a:ln>
        </p:spPr>
        <p:txBody>
          <a:bodyPr>
            <a:spAutoFit/>
          </a:bodyPr>
          <a:lstStyle/>
          <a:p>
            <a:pPr>
              <a:spcBef>
                <a:spcPct val="50000"/>
              </a:spcBef>
            </a:pPr>
            <a:r>
              <a:rPr lang="en-US" sz="1800" b="1"/>
              <a:t>Rate of increase of CO</a:t>
            </a:r>
            <a:r>
              <a:rPr lang="en-US" sz="1800" b="1" baseline="-25000"/>
              <a:t>2 </a:t>
            </a:r>
            <a:r>
              <a:rPr lang="en-US" sz="1800" b="1"/>
              <a:t>if all remained in atmosphere</a:t>
            </a:r>
          </a:p>
        </p:txBody>
      </p:sp>
      <p:sp>
        <p:nvSpPr>
          <p:cNvPr id="30725" name="Line 5"/>
          <p:cNvSpPr>
            <a:spLocks noChangeShapeType="1"/>
          </p:cNvSpPr>
          <p:nvPr/>
        </p:nvSpPr>
        <p:spPr bwMode="auto">
          <a:xfrm>
            <a:off x="3581400" y="1905000"/>
            <a:ext cx="990600" cy="2286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idx="4294967295"/>
          </p:nvPr>
        </p:nvSpPr>
        <p:spPr>
          <a:xfrm>
            <a:off x="457200" y="274638"/>
            <a:ext cx="8305800" cy="2544762"/>
          </a:xfrm>
        </p:spPr>
        <p:txBody>
          <a:bodyPr/>
          <a:lstStyle/>
          <a:p>
            <a:pPr eaLnBrk="1" hangingPunct="1">
              <a:defRPr/>
            </a:pPr>
            <a:r>
              <a:rPr lang="en-US" smtClean="0">
                <a:solidFill>
                  <a:srgbClr val="002162"/>
                </a:solidFill>
                <a:effectLst>
                  <a:outerShdw blurRad="38100" dist="38100" dir="2700000" algn="tl">
                    <a:srgbClr val="C0C0C0"/>
                  </a:outerShdw>
                </a:effectLst>
              </a:rPr>
              <a:t>Equations solved by discretizing to finite volumes</a:t>
            </a:r>
          </a:p>
        </p:txBody>
      </p:sp>
      <p:pic>
        <p:nvPicPr>
          <p:cNvPr id="39939" name="Picture 2" descr="C:\Users\Kerry Emaanuel\Class\CLIMATE\new_images\modeling_schematic650.jpg"/>
          <p:cNvPicPr>
            <a:picLocks noChangeAspect="1" noChangeArrowheads="1"/>
          </p:cNvPicPr>
          <p:nvPr/>
        </p:nvPicPr>
        <p:blipFill>
          <a:blip r:embed="rId3" cstate="print"/>
          <a:srcRect/>
          <a:stretch>
            <a:fillRect/>
          </a:stretch>
        </p:blipFill>
        <p:spPr bwMode="auto">
          <a:xfrm>
            <a:off x="1828800" y="2971800"/>
            <a:ext cx="5402263" cy="36480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earthicemap"/>
          <p:cNvPicPr>
            <a:picLocks noChangeAspect="1" noChangeArrowheads="1"/>
          </p:cNvPicPr>
          <p:nvPr/>
        </p:nvPicPr>
        <p:blipFill>
          <a:blip r:embed="rId3" cstate="print"/>
          <a:srcRect/>
          <a:stretch>
            <a:fillRect/>
          </a:stretch>
        </p:blipFill>
        <p:spPr bwMode="auto">
          <a:xfrm>
            <a:off x="152400" y="1714500"/>
            <a:ext cx="8839200" cy="4419600"/>
          </a:xfrm>
          <a:prstGeom prst="rect">
            <a:avLst/>
          </a:prstGeom>
          <a:noFill/>
          <a:ln w="9525">
            <a:noFill/>
            <a:miter lim="800000"/>
            <a:headEnd/>
            <a:tailEnd/>
          </a:ln>
        </p:spPr>
      </p:pic>
      <p:sp>
        <p:nvSpPr>
          <p:cNvPr id="167944" name="Rectangle 8"/>
          <p:cNvSpPr>
            <a:spLocks noGrp="1" noChangeArrowheads="1"/>
          </p:cNvSpPr>
          <p:nvPr>
            <p:ph type="title"/>
          </p:nvPr>
        </p:nvSpPr>
        <p:spPr/>
        <p:txBody>
          <a:bodyPr/>
          <a:lstStyle/>
          <a:p>
            <a:pPr eaLnBrk="1" hangingPunct="1">
              <a:defRPr/>
            </a:pPr>
            <a:r>
              <a:rPr lang="en-US" sz="3600" smtClean="0">
                <a:solidFill>
                  <a:srgbClr val="002162"/>
                </a:solidFill>
                <a:effectLst>
                  <a:outerShdw blurRad="38100" dist="38100" dir="2700000" algn="tl">
                    <a:srgbClr val="C0C0C0"/>
                  </a:outerShdw>
                </a:effectLst>
              </a:rPr>
              <a:t>Ice Cover, Last Glacial Maximum (~18,000 years ago)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erry Emaanuel\Class\CLIMATE\LGM%20deglaciation.jpg"/>
          <p:cNvPicPr>
            <a:picLocks noChangeAspect="1" noChangeArrowheads="1"/>
          </p:cNvPicPr>
          <p:nvPr/>
        </p:nvPicPr>
        <p:blipFill>
          <a:blip r:embed="rId3" cstate="print"/>
          <a:srcRect/>
          <a:stretch>
            <a:fillRect/>
          </a:stretch>
        </p:blipFill>
        <p:spPr bwMode="auto">
          <a:xfrm>
            <a:off x="3352800" y="228600"/>
            <a:ext cx="4894263" cy="6413500"/>
          </a:xfrm>
          <a:prstGeom prst="rect">
            <a:avLst/>
          </a:prstGeom>
          <a:noFill/>
          <a:ln w="9525">
            <a:noFill/>
            <a:miter lim="800000"/>
            <a:headEnd/>
            <a:tailEnd/>
          </a:ln>
        </p:spPr>
      </p:pic>
      <p:sp>
        <p:nvSpPr>
          <p:cNvPr id="169987" name="TextBox 2"/>
          <p:cNvSpPr txBox="1">
            <a:spLocks noChangeArrowheads="1"/>
          </p:cNvSpPr>
          <p:nvPr/>
        </p:nvSpPr>
        <p:spPr bwMode="auto">
          <a:xfrm>
            <a:off x="457200" y="990600"/>
            <a:ext cx="2895600" cy="2289175"/>
          </a:xfrm>
          <a:prstGeom prst="rect">
            <a:avLst/>
          </a:prstGeom>
          <a:noFill/>
          <a:ln w="9525">
            <a:noFill/>
            <a:miter lim="800000"/>
            <a:headEnd/>
            <a:tailEnd/>
          </a:ln>
        </p:spPr>
        <p:txBody>
          <a:bodyPr>
            <a:spAutoFit/>
          </a:bodyPr>
          <a:lstStyle/>
          <a:p>
            <a:pPr>
              <a:defRPr/>
            </a:pPr>
            <a:r>
              <a:rPr lang="en-US" sz="3600">
                <a:solidFill>
                  <a:srgbClr val="002162"/>
                </a:solidFill>
                <a:effectLst>
                  <a:outerShdw blurRad="38100" dist="38100" dir="2700000" algn="tl">
                    <a:srgbClr val="C0C0C0"/>
                  </a:outerShdw>
                </a:effectLst>
                <a:latin typeface="Calibri" pitchFamily="34" charset="0"/>
              </a:rPr>
              <a:t>Rapid pace of deglaciation remains enigmatic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33400" y="762000"/>
            <a:ext cx="8305800" cy="56689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1898</TotalTime>
  <Words>1399</Words>
  <Application>Microsoft Office PowerPoint</Application>
  <PresentationFormat>On-screen Show (4:3)</PresentationFormat>
  <Paragraphs>301</Paragraphs>
  <Slides>65</Slides>
  <Notes>60</Notes>
  <HiddenSlides>1</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9" baseType="lpstr">
      <vt:lpstr>Arial</vt:lpstr>
      <vt:lpstr>Calibri</vt:lpstr>
      <vt:lpstr>Default Design</vt:lpstr>
      <vt:lpstr>MathType 5.0 Equation</vt:lpstr>
      <vt:lpstr>A Sober Look at the Global Warming Problem</vt:lpstr>
      <vt:lpstr>Program</vt:lpstr>
      <vt:lpstr>Slide 3</vt:lpstr>
      <vt:lpstr>The Faint Young Sun Paradox: Why didn’t the Earth Freeze?</vt:lpstr>
      <vt:lpstr>The Snowball Earth</vt:lpstr>
      <vt:lpstr>A detailed record of the earth’s climate has emerged over the last few decades, from analyses of ice cores and deep sea sediments</vt:lpstr>
      <vt:lpstr>Ice Cover, Last Glacial Maximum (~18,000 years ago)</vt:lpstr>
      <vt:lpstr>Slide 8</vt:lpstr>
      <vt:lpstr>Slide 9</vt:lpstr>
      <vt:lpstr>Paleo reconstructions of temperature change over the last 2000 years</vt:lpstr>
      <vt:lpstr>Slide 11</vt:lpstr>
      <vt:lpstr>Slide 12</vt:lpstr>
      <vt:lpstr>Some Characteristics of Climate Science</vt:lpstr>
      <vt:lpstr>Slide 14</vt:lpstr>
      <vt:lpstr>Slide 15</vt:lpstr>
      <vt:lpstr>Slide 16</vt:lpstr>
      <vt:lpstr>Slide 17</vt:lpstr>
      <vt:lpstr>Slide 18</vt:lpstr>
      <vt:lpstr>Slide 19</vt:lpstr>
      <vt:lpstr>Slide 20</vt:lpstr>
      <vt:lpstr>Feedbacks in Climate Models</vt:lpstr>
      <vt:lpstr>Climate Forcing by Orbital Variations</vt:lpstr>
      <vt:lpstr>Climate Forcing and Response</vt:lpstr>
      <vt:lpstr>Slide 24</vt:lpstr>
      <vt:lpstr>Causes of Recent Climate Change</vt:lpstr>
      <vt:lpstr>Slide 26</vt:lpstr>
      <vt:lpstr>Slide 27</vt:lpstr>
      <vt:lpstr>Slide 28</vt:lpstr>
      <vt:lpstr>Slide 29</vt:lpstr>
      <vt:lpstr>Slide 30</vt:lpstr>
      <vt:lpstr>Slide 31</vt:lpstr>
      <vt:lpstr>Slide 32</vt:lpstr>
      <vt:lpstr>Slide 33</vt:lpstr>
      <vt:lpstr>Slide 34</vt:lpstr>
      <vt:lpstr>Global Climate Models:  How Good Are They, and What Do They Tell Us about The Future?</vt:lpstr>
      <vt:lpstr>Global Climate Modeling</vt:lpstr>
      <vt:lpstr>Unresolved physical processes must be handled parametrically</vt:lpstr>
      <vt:lpstr>Slide 38</vt:lpstr>
      <vt:lpstr>Slide 39</vt:lpstr>
      <vt:lpstr>Ensemble of climate models, Scenario A1b</vt:lpstr>
      <vt:lpstr>Slide 41</vt:lpstr>
      <vt:lpstr>Does Any of this Matter?</vt:lpstr>
      <vt:lpstr>Possible Benefits of Warming:</vt:lpstr>
      <vt:lpstr>Warming Risks</vt:lpstr>
      <vt:lpstr>Slide 45</vt:lpstr>
      <vt:lpstr>Past Sea Level vs. Temperature</vt:lpstr>
      <vt:lpstr>Slide 47</vt:lpstr>
      <vt:lpstr>Slide 48</vt:lpstr>
      <vt:lpstr>Slide 49</vt:lpstr>
      <vt:lpstr>Slide 50</vt:lpstr>
      <vt:lpstr>Slide 51</vt:lpstr>
      <vt:lpstr>Changes in Precipitation</vt:lpstr>
      <vt:lpstr>Slide 53</vt:lpstr>
      <vt:lpstr> </vt:lpstr>
      <vt:lpstr>Slide 55</vt:lpstr>
      <vt:lpstr>Effect of Increased Potential Intensity on Hurricane Katrina</vt:lpstr>
      <vt:lpstr>Slide 57</vt:lpstr>
      <vt:lpstr>The Oceans are Turning Sour</vt:lpstr>
      <vt:lpstr>Dealing with Climate Change</vt:lpstr>
      <vt:lpstr>Atmospheric lifetime of CO2 is centuries long</vt:lpstr>
      <vt:lpstr>Strategies</vt:lpstr>
      <vt:lpstr>Summary</vt:lpstr>
      <vt:lpstr>Slide 63</vt:lpstr>
      <vt:lpstr>Slide 64</vt:lpstr>
      <vt:lpstr>Equations solved by discretizing to finite volumes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Climate Driver</dc:title>
  <dc:creator>Kerry Emanuel</dc:creator>
  <cp:lastModifiedBy>Kerry Emanuel</cp:lastModifiedBy>
  <cp:revision>49</cp:revision>
  <dcterms:created xsi:type="dcterms:W3CDTF">2006-06-09T15:52:56Z</dcterms:created>
  <dcterms:modified xsi:type="dcterms:W3CDTF">2009-09-24T12:48:38Z</dcterms:modified>
</cp:coreProperties>
</file>