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10" r:id="rId6"/>
    <p:sldMasterId id="2147483728" r:id="rId7"/>
    <p:sldMasterId id="2147483746" r:id="rId8"/>
  </p:sldMasterIdLst>
  <p:notesMasterIdLst>
    <p:notesMasterId r:id="rId36"/>
  </p:notesMasterIdLst>
  <p:sldIdLst>
    <p:sldId id="257" r:id="rId9"/>
    <p:sldId id="258" r:id="rId10"/>
    <p:sldId id="265" r:id="rId11"/>
    <p:sldId id="261" r:id="rId12"/>
    <p:sldId id="262" r:id="rId13"/>
    <p:sldId id="263" r:id="rId14"/>
    <p:sldId id="266" r:id="rId15"/>
    <p:sldId id="264" r:id="rId16"/>
    <p:sldId id="267" r:id="rId17"/>
    <p:sldId id="268" r:id="rId18"/>
    <p:sldId id="269" r:id="rId19"/>
    <p:sldId id="271" r:id="rId20"/>
    <p:sldId id="272" r:id="rId21"/>
    <p:sldId id="270" r:id="rId22"/>
    <p:sldId id="273" r:id="rId23"/>
    <p:sldId id="274" r:id="rId24"/>
    <p:sldId id="275" r:id="rId25"/>
    <p:sldId id="276" r:id="rId26"/>
    <p:sldId id="277" r:id="rId27"/>
    <p:sldId id="279" r:id="rId28"/>
    <p:sldId id="278" r:id="rId29"/>
    <p:sldId id="280"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699"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4FE5-9F3D-4795-88FE-75B4BB524F71}" type="datetimeFigureOut">
              <a:rPr lang="en-US" smtClean="0"/>
              <a:t>7/1/2019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410E0-1C11-425D-8FAA-F4BBD31E3D1E}" type="slidenum">
              <a:rPr lang="en-US" smtClean="0"/>
              <a:t>‹#›</a:t>
            </a:fld>
            <a:endParaRPr lang="en-US"/>
          </a:p>
        </p:txBody>
      </p:sp>
    </p:spTree>
    <p:extLst>
      <p:ext uri="{BB962C8B-B14F-4D97-AF65-F5344CB8AC3E}">
        <p14:creationId xmlns:p14="http://schemas.microsoft.com/office/powerpoint/2010/main" val="1864337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a:t>
            </a:r>
            <a:r>
              <a:rPr lang="en-US" baseline="0" smtClean="0"/>
              <a:t>CAPE increases also.</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71E71-51BE-4438-BFDF-D72B0AEBA0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3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maps of global soil moisture were created using data from the radiometer instrument on NASA's Soil Moisture Active Passive (SMAP) observatory. Each image is a composite of three days of SMAP radiometer data, centered on April 15, 18 and 22, 2015. The images show the volumetric water content in the top 2 inches (5 centimeters) of soil. Wetter areas are blue and drier areas are yellow. White areas indicate snow, ice or frozen ground.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4068C-0F76-4BB1-B719-428646F3C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50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1CC322-9263-409A-AA27-05EB3A1057D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08148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FCE9BF-6142-472F-B946-F1806E92919C}"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0273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CBA128-9DAE-4480-AC85-EA0844C6FDB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11222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3549D-5C82-4F48-B81C-E15E01651A6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421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19677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CC"/>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Aft>
                <a:spcPts val="600"/>
              </a:spcAft>
              <a:buSzPct val="70000"/>
              <a:buFontTx/>
              <a:buBlip>
                <a:blip r:embed="rId2"/>
              </a:buBlip>
              <a:defRPr>
                <a:solidFill>
                  <a:srgbClr val="0033CC"/>
                </a:solidFill>
              </a:defRPr>
            </a:lvl1pPr>
            <a:lvl2pPr>
              <a:spcAft>
                <a:spcPts val="600"/>
              </a:spcAft>
              <a:defRPr>
                <a:solidFill>
                  <a:srgbClr val="0033CC"/>
                </a:solidFill>
              </a:defRPr>
            </a:lvl2pPr>
            <a:lvl3pPr>
              <a:spcAft>
                <a:spcPts val="600"/>
              </a:spcAft>
              <a:buSzPct val="50000"/>
              <a:buFontTx/>
              <a:buBlip>
                <a:blip r:embed="rId2"/>
              </a:buBlip>
              <a:defRPr>
                <a:solidFill>
                  <a:srgbClr val="0033CC"/>
                </a:solidFill>
              </a:defRPr>
            </a:lvl3pPr>
            <a:lvl4pPr>
              <a:spcAft>
                <a:spcPts val="600"/>
              </a:spcAft>
              <a:defRPr>
                <a:solidFill>
                  <a:srgbClr val="0033CC"/>
                </a:solidFill>
              </a:defRPr>
            </a:lvl4pPr>
            <a:lvl5pPr>
              <a:spcAft>
                <a:spcPts val="600"/>
              </a:spcAft>
              <a:defRPr>
                <a:solidFill>
                  <a:srgbClr val="0033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94149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26394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3106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75267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21810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0278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82702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124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776021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685418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E8A08-ABF8-4EE6-BBF5-13A29E2C07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F7967A-4208-4CCB-BE70-D504D25DC10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235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AD45EF-41AF-4B89-A1F2-858EEB91C28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ADC03-3525-42E6-8E81-CD65FAACA2F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892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87B464-C855-4106-B044-83714F5B001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D65033-4078-4342-BC08-CBAC01CA180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5551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0EDC1C-705E-478A-B28C-655FAB10D80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4A49A7-FCEC-4A71-985F-101EA0B1D98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9727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3C21E-0398-4E89-B501-01219F3D0F1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D7D667-D4E9-441F-AB18-9BCEFFD52F5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6788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10C56D-7FC8-4991-9BFA-594AE38A561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34EC1F-6B94-429B-8A5E-00FFFF9ADBF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675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9F031C-4021-4A6A-903A-C098C7631CE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93B610-FE10-484A-90C3-09B5E884C9F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016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0CB717-13BA-4076-8F43-E9075CF70C40}"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DD33D5-1688-4953-82B6-D3B6EA19FE3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180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755AE-D557-4658-86CF-6F4540E455E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9555FF-BE5B-44D6-BCBA-AF8C1F5A91D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756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C0BD1C-930A-4B04-BEFC-B4D0437C57A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4CB6BB-FED6-43CB-8A69-982AE0B9B2C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68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F6641F-BE9A-4809-B8FE-D4FB7487A1D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E49EEA-4D9D-4B91-BE7F-5D89205ACF7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532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D97CE4-62F4-4FC4-B0D2-F260BD3EACC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6473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6256A-85DF-4B4B-B2EC-23F697BF299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2899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240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385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735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4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528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946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351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92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244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570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80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744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356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02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7/1/2019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542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9606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112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84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575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424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0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256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100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32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7/1/2019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928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11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801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467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425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19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0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8213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32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30356771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7/1/2019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Peak CAPE scaling</a:t>
            </a:r>
            <a:endPar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endParaRP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Times and parameters</a:t>
            </a:r>
            <a:endPar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endParaRP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127518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opic 2">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275686189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opic 3">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217635143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58274658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397831047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445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1219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918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560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571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283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945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102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54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6136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69896825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Peak CAPE scaling</a:t>
            </a:r>
            <a:endPar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endParaRP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7F7F7F"/>
                </a:solidFill>
                <a:effectLst/>
                <a:uLnTx/>
                <a:uFillTx/>
                <a:latin typeface="Helvetica Light" charset="0"/>
                <a:ea typeface="MS PGothic" panose="020B0600070205080204" pitchFamily="34" charset="-128"/>
                <a:cs typeface="+mn-cs"/>
              </a:rPr>
              <a:t>Times and parameters</a:t>
            </a:r>
            <a:endParaRPr kumimoji="0" lang="en-US" sz="1200" b="0" i="0" u="none" strike="noStrike" kern="1200" cap="none" spc="0" normalizeH="0" baseline="0" noProof="0" dirty="0">
              <a:ln>
                <a:noFill/>
              </a:ln>
              <a:solidFill>
                <a:srgbClr val="7F7F7F"/>
              </a:solidFill>
              <a:effectLst/>
              <a:uLnTx/>
              <a:uFillTx/>
              <a:latin typeface="Helvetica Light" charset="0"/>
              <a:ea typeface="MS PGothic" panose="020B0600070205080204" pitchFamily="34" charset="-128"/>
              <a:cs typeface="+mn-cs"/>
            </a:endParaRP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50000"/>
                    <a:lumOff val="50000"/>
                  </a:prstClr>
                </a:solidFill>
                <a:effectLst/>
                <a:uLnTx/>
                <a:uFillTx/>
                <a:latin typeface="Helvetica Light"/>
                <a:ea typeface="MS PGothic" panose="020B0600070205080204" pitchFamily="34" charset="-128"/>
                <a:cs typeface="Helvetica Light"/>
              </a:rPr>
              <a:t>Next steps</a:t>
            </a:r>
            <a:endParaRPr kumimoji="0" lang="en-US" sz="1200" b="0" i="0" u="none" strike="noStrike" kern="1200" cap="none" spc="0" normalizeH="0" baseline="0" noProof="0" dirty="0">
              <a:ln>
                <a:noFill/>
              </a:ln>
              <a:solidFill>
                <a:prstClr val="black">
                  <a:lumMod val="50000"/>
                  <a:lumOff val="50000"/>
                </a:prstClr>
              </a:solidFill>
              <a:effectLst/>
              <a:uLnTx/>
              <a:uFillTx/>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000662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opic 2">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75719110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opic 3">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8855353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7/1/2019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65200424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129541718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FC83CC-6EBE-4277-9967-ED03951E0FFB}"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59852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3DE4FC-66A1-4A33-9A5D-F081C996BD3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6685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DB0594-5C7E-4F01-9382-E8A922218D6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37780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1B678D-E118-4260-9F5F-8340B65535C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84476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DA9A1A-1E58-479E-9EBE-D418E3BA88F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37696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55346F-D03C-409E-BFD2-2B9C8802A4D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75062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7528F9-8C0C-4F67-AAAC-6ED4614C6E6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1345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ACC4E6-0624-4292-ABD5-C6515408BE3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9944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tif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8.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7/1/2019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7315F2-13BA-478B-9B7B-600BB2D17F61}" type="datetimeFigureOut">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2AEEE9-66C9-4F10-BE9D-5193EC1E1DB3}"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88166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33CC"/>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SzPct val="70000"/>
        <a:buFontTx/>
        <a:buBlip>
          <a:blip r:embed="rId13"/>
        </a:buBlip>
        <a:defRPr sz="3200" kern="1200">
          <a:solidFill>
            <a:srgbClr val="0033C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33CC"/>
          </a:solidFill>
          <a:latin typeface="+mn-lt"/>
          <a:ea typeface="+mn-ea"/>
          <a:cs typeface="+mn-cs"/>
        </a:defRPr>
      </a:lvl2pPr>
      <a:lvl3pPr marL="1143000" indent="-228600" algn="l" defTabSz="914400" rtl="0" eaLnBrk="1" latinLnBrk="0" hangingPunct="1">
        <a:spcBef>
          <a:spcPct val="20000"/>
        </a:spcBef>
        <a:buSzPct val="50000"/>
        <a:buFontTx/>
        <a:buBlip>
          <a:blip r:embed="rId13"/>
        </a:buBlip>
        <a:defRPr sz="2400" kern="1200">
          <a:solidFill>
            <a:srgbClr val="0033C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3C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2000" b="-2000"/>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5CB381-7132-451F-9A65-9D78098CFB4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24A04-5CB9-4209-B055-16183C3213D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5600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2260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0772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2270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DAE6FB-3507-458B-9CFF-D59A9CAEE579}"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1BD21C-8D66-40C3-9BAD-DDB80803ACA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4518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854C6D-CAFB-4DD4-B8AC-1B8170978C0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918182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9.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eb.science.unsw.edu.au/~stevensherwood/wetbulb.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eb.science.unsw.edu.au/~stevensherwood/wetbulb.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267"/>
          <a:stretch/>
        </p:blipFill>
        <p:spPr>
          <a:xfrm>
            <a:off x="-16467" y="12518"/>
            <a:ext cx="9148668" cy="6845481"/>
          </a:xfrm>
          <a:prstGeom prst="rect">
            <a:avLst/>
          </a:prstGeom>
        </p:spPr>
      </p:pic>
      <p:sp>
        <p:nvSpPr>
          <p:cNvPr id="4" name="Title 3"/>
          <p:cNvSpPr>
            <a:spLocks noGrp="1"/>
          </p:cNvSpPr>
          <p:nvPr>
            <p:ph type="ctrTitle"/>
          </p:nvPr>
        </p:nvSpPr>
        <p:spPr>
          <a:xfrm>
            <a:off x="1143000" y="117221"/>
            <a:ext cx="6858000" cy="2387600"/>
          </a:xfrm>
        </p:spPr>
        <p:txBody>
          <a:bodyPr/>
          <a:lstStyle/>
          <a:p>
            <a:r>
              <a:rPr lang="en-US" b="1" dirty="0">
                <a:solidFill>
                  <a:srgbClr val="FFFF00"/>
                </a:solidFill>
              </a:rPr>
              <a:t>Will our weather extremes become even more extreme</a:t>
            </a:r>
            <a:r>
              <a:rPr lang="en-US" b="1" dirty="0" smtClean="0">
                <a:solidFill>
                  <a:srgbClr val="FFFF00"/>
                </a:solidFill>
              </a:rPr>
              <a:t>?</a:t>
            </a:r>
            <a:endParaRPr lang="en-US" dirty="0">
              <a:solidFill>
                <a:srgbClr val="FFFF00"/>
              </a:solidFill>
            </a:endParaRPr>
          </a:p>
        </p:txBody>
      </p:sp>
      <p:sp>
        <p:nvSpPr>
          <p:cNvPr id="5" name="Subtitle 4"/>
          <p:cNvSpPr>
            <a:spLocks noGrp="1"/>
          </p:cNvSpPr>
          <p:nvPr>
            <p:ph type="subTitle" idx="1"/>
          </p:nvPr>
        </p:nvSpPr>
        <p:spPr>
          <a:xfrm>
            <a:off x="1219781" y="4816584"/>
            <a:ext cx="6858000" cy="1655762"/>
          </a:xfrm>
        </p:spPr>
        <p:txBody>
          <a:bodyPr>
            <a:normAutofit/>
          </a:bodyPr>
          <a:lstStyle/>
          <a:p>
            <a:r>
              <a:rPr lang="en-US" sz="2800" b="1" dirty="0" smtClean="0">
                <a:solidFill>
                  <a:srgbClr val="FFFF00"/>
                </a:solidFill>
              </a:rPr>
              <a:t>Kerry Emanuel</a:t>
            </a:r>
          </a:p>
          <a:p>
            <a:r>
              <a:rPr lang="en-US" sz="2800" b="1" dirty="0" smtClean="0">
                <a:solidFill>
                  <a:srgbClr val="FFFF00"/>
                </a:solidFill>
              </a:rPr>
              <a:t>Lorenz Center</a:t>
            </a:r>
          </a:p>
          <a:p>
            <a:r>
              <a:rPr lang="en-US" sz="2800" b="1" dirty="0" smtClean="0">
                <a:solidFill>
                  <a:srgbClr val="FFFF00"/>
                </a:solidFill>
              </a:rPr>
              <a:t>MIT</a:t>
            </a:r>
            <a:endParaRPr lang="en-US" sz="2800" b="1" dirty="0">
              <a:solidFill>
                <a:srgbClr val="FFFF00"/>
              </a:solidFill>
            </a:endParaRPr>
          </a:p>
        </p:txBody>
      </p:sp>
    </p:spTree>
    <p:extLst>
      <p:ext uri="{BB962C8B-B14F-4D97-AF65-F5344CB8AC3E}">
        <p14:creationId xmlns:p14="http://schemas.microsoft.com/office/powerpoint/2010/main" val="2485214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 Convective rainfall </a:t>
            </a:r>
            <a:r>
              <a:rPr lang="en-US" i="1" dirty="0" smtClean="0"/>
              <a:t>intensity</a:t>
            </a:r>
            <a:r>
              <a:rPr lang="en-US" dirty="0" smtClean="0"/>
              <a:t> scales as </a:t>
            </a:r>
            <a:r>
              <a:rPr lang="en-US" dirty="0" err="1" smtClean="0"/>
              <a:t>wq</a:t>
            </a:r>
            <a:r>
              <a:rPr lang="en-US" dirty="0" smtClean="0"/>
              <a:t>*</a:t>
            </a:r>
          </a:p>
          <a:p>
            <a:endParaRPr lang="en-US" dirty="0" smtClean="0"/>
          </a:p>
          <a:p>
            <a:r>
              <a:rPr lang="en-US" dirty="0"/>
              <a:t> </a:t>
            </a:r>
            <a:r>
              <a:rPr lang="en-US" dirty="0" smtClean="0"/>
              <a:t>In convection-permitting RCE simulations, w ~ constant</a:t>
            </a:r>
          </a:p>
          <a:p>
            <a:pPr lvl="1"/>
            <a:r>
              <a:rPr lang="en-US" dirty="0"/>
              <a:t> </a:t>
            </a:r>
            <a:r>
              <a:rPr lang="en-US" dirty="0" smtClean="0"/>
              <a:t>Robe and Emanuel (1996)</a:t>
            </a:r>
          </a:p>
          <a:p>
            <a:pPr lvl="1"/>
            <a:r>
              <a:rPr lang="en-US" dirty="0" smtClean="0"/>
              <a:t> Scales with hydrometeor fall speed</a:t>
            </a:r>
          </a:p>
          <a:p>
            <a:pPr lvl="2"/>
            <a:r>
              <a:rPr lang="en-US" dirty="0"/>
              <a:t> </a:t>
            </a:r>
            <a:r>
              <a:rPr lang="en-US" dirty="0" err="1" smtClean="0"/>
              <a:t>Parodi</a:t>
            </a:r>
            <a:r>
              <a:rPr lang="en-US" dirty="0" smtClean="0"/>
              <a:t> and Emanuel (2009)</a:t>
            </a:r>
          </a:p>
          <a:p>
            <a:pPr lvl="2"/>
            <a:r>
              <a:rPr lang="en-US" dirty="0" smtClean="0"/>
              <a:t> Singh and O’Gorman (2014)</a:t>
            </a:r>
          </a:p>
          <a:p>
            <a:pPr lvl="2"/>
            <a:endParaRPr lang="en-US" dirty="0" smtClean="0"/>
          </a:p>
          <a:p>
            <a:r>
              <a:rPr lang="en-US" dirty="0"/>
              <a:t> </a:t>
            </a:r>
            <a:r>
              <a:rPr lang="en-US" dirty="0" smtClean="0"/>
              <a:t>          Rainfall intensity scales with q* (Clausius-Clapeyron)</a:t>
            </a:r>
          </a:p>
          <a:p>
            <a:endParaRPr lang="en-US" dirty="0"/>
          </a:p>
          <a:p>
            <a:r>
              <a:rPr lang="en-US" dirty="0" smtClean="0"/>
              <a:t>          Fractional area covered by updrafts must decrease</a:t>
            </a:r>
          </a:p>
          <a:p>
            <a:pPr lvl="1"/>
            <a:r>
              <a:rPr lang="en-US" dirty="0" smtClean="0"/>
              <a:t> Shown by </a:t>
            </a:r>
            <a:r>
              <a:rPr lang="en-US" dirty="0" err="1" smtClean="0"/>
              <a:t>Parodi</a:t>
            </a:r>
            <a:r>
              <a:rPr lang="en-US" dirty="0" smtClean="0"/>
              <a:t> et al. (2011)</a:t>
            </a:r>
            <a:endParaRPr lang="en-US" dirty="0"/>
          </a:p>
        </p:txBody>
      </p:sp>
      <p:cxnSp>
        <p:nvCxnSpPr>
          <p:cNvPr id="5" name="Straight Arrow Connector 4"/>
          <p:cNvCxnSpPr/>
          <p:nvPr/>
        </p:nvCxnSpPr>
        <p:spPr>
          <a:xfrm>
            <a:off x="1081923" y="4523139"/>
            <a:ext cx="4746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81923" y="5282812"/>
            <a:ext cx="4746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9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27" y="1012121"/>
            <a:ext cx="8723639" cy="4907047"/>
          </a:xfrm>
          <a:prstGeom prst="rect">
            <a:avLst/>
          </a:prstGeom>
        </p:spPr>
      </p:pic>
    </p:spTree>
    <p:extLst>
      <p:ext uri="{BB962C8B-B14F-4D97-AF65-F5344CB8AC3E}">
        <p14:creationId xmlns:p14="http://schemas.microsoft.com/office/powerpoint/2010/main" val="3876080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lumMod val="75000"/>
                  </a:schemeClr>
                </a:solidFill>
              </a:rPr>
              <a:t>Weather Extremes</a:t>
            </a:r>
            <a:endParaRPr lang="en-US" sz="4000" dirty="0">
              <a:solidFill>
                <a:schemeClr val="bg1">
                  <a:lumMod val="75000"/>
                </a:schemeClr>
              </a:solidFill>
            </a:endParaRPr>
          </a:p>
        </p:txBody>
      </p:sp>
      <p:sp>
        <p:nvSpPr>
          <p:cNvPr id="3" name="Content Placeholder 2"/>
          <p:cNvSpPr>
            <a:spLocks noGrp="1"/>
          </p:cNvSpPr>
          <p:nvPr>
            <p:ph idx="1"/>
          </p:nvPr>
        </p:nvSpPr>
        <p:spPr/>
        <p:txBody>
          <a:bodyPr/>
          <a:lstStyle/>
          <a:p>
            <a:pPr>
              <a:spcBef>
                <a:spcPts val="2400"/>
              </a:spcBef>
            </a:pPr>
            <a:r>
              <a:rPr lang="en-US" sz="3600" dirty="0" smtClean="0"/>
              <a:t> </a:t>
            </a:r>
            <a:r>
              <a:rPr lang="en-US" sz="3600" dirty="0" smtClean="0">
                <a:solidFill>
                  <a:schemeClr val="bg1">
                    <a:lumMod val="75000"/>
                  </a:schemeClr>
                </a:solidFill>
              </a:rPr>
              <a:t>Temperature</a:t>
            </a:r>
            <a:r>
              <a:rPr lang="en-US" sz="3600" dirty="0" smtClean="0"/>
              <a:t>  </a:t>
            </a:r>
          </a:p>
          <a:p>
            <a:pPr>
              <a:spcBef>
                <a:spcPts val="2400"/>
              </a:spcBef>
            </a:pPr>
            <a:r>
              <a:rPr lang="en-US" sz="3600" dirty="0" smtClean="0"/>
              <a:t>  </a:t>
            </a:r>
            <a:r>
              <a:rPr lang="en-US" sz="3600" dirty="0" smtClean="0">
                <a:solidFill>
                  <a:schemeClr val="bg1">
                    <a:lumMod val="75000"/>
                  </a:schemeClr>
                </a:solidFill>
              </a:rPr>
              <a:t>Hydrology </a:t>
            </a: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a:t>
            </a:r>
            <a:r>
              <a:rPr lang="en-US" sz="3600" dirty="0" smtClean="0"/>
              <a:t>Tropical Cyclones and </a:t>
            </a:r>
            <a:r>
              <a:rPr lang="en-US" sz="3600" dirty="0" err="1" smtClean="0"/>
              <a:t>Medicanes</a:t>
            </a:r>
            <a:endParaRPr lang="en-US" sz="3600" dirty="0" smtClean="0"/>
          </a:p>
          <a:p>
            <a:pPr>
              <a:spcBef>
                <a:spcPts val="2400"/>
              </a:spcBef>
            </a:pPr>
            <a:r>
              <a:rPr lang="en-US" sz="3600" dirty="0">
                <a:solidFill>
                  <a:schemeClr val="bg1">
                    <a:lumMod val="75000"/>
                  </a:schemeClr>
                </a:solidFill>
              </a:rPr>
              <a:t> </a:t>
            </a:r>
            <a:r>
              <a:rPr lang="en-US" sz="3600" dirty="0" smtClean="0">
                <a:solidFill>
                  <a:schemeClr val="bg1">
                    <a:lumMod val="75000"/>
                  </a:schemeClr>
                </a:solidFill>
              </a:rPr>
              <a:t> Severe local storms</a:t>
            </a:r>
            <a:endParaRPr lang="en-US" sz="3600" dirty="0">
              <a:solidFill>
                <a:schemeClr val="bg1">
                  <a:lumMod val="75000"/>
                </a:schemeClr>
              </a:solidFill>
            </a:endParaRPr>
          </a:p>
        </p:txBody>
      </p:sp>
    </p:spTree>
    <p:extLst>
      <p:ext uri="{BB962C8B-B14F-4D97-AF65-F5344CB8AC3E}">
        <p14:creationId xmlns:p14="http://schemas.microsoft.com/office/powerpoint/2010/main" val="411398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Cyclones and Climate Change</a:t>
            </a:r>
            <a:endParaRPr lang="en-US" dirty="0"/>
          </a:p>
        </p:txBody>
      </p:sp>
      <p:sp>
        <p:nvSpPr>
          <p:cNvPr id="3" name="Content Placeholder 2"/>
          <p:cNvSpPr>
            <a:spLocks noGrp="1"/>
          </p:cNvSpPr>
          <p:nvPr>
            <p:ph idx="1"/>
          </p:nvPr>
        </p:nvSpPr>
        <p:spPr>
          <a:xfrm>
            <a:off x="628650" y="1825625"/>
            <a:ext cx="7886700" cy="4637996"/>
          </a:xfrm>
        </p:spPr>
        <p:txBody>
          <a:bodyPr/>
          <a:lstStyle/>
          <a:p>
            <a:r>
              <a:rPr lang="en-US" dirty="0" smtClean="0"/>
              <a:t>  Greenhouse-induced warming increases potential intensity 	Emanuel, 1987)</a:t>
            </a:r>
          </a:p>
          <a:p>
            <a:r>
              <a:rPr lang="en-US" dirty="0"/>
              <a:t> </a:t>
            </a:r>
            <a:r>
              <a:rPr lang="en-US" dirty="0" smtClean="0"/>
              <a:t> Yet the thermodynamic inhibition to genesis, measured by the 	saturation deficit of the middle troposphere, increases with 	temperature</a:t>
            </a:r>
          </a:p>
          <a:p>
            <a:r>
              <a:rPr lang="en-US" dirty="0"/>
              <a:t> </a:t>
            </a:r>
            <a:r>
              <a:rPr lang="en-US" dirty="0" smtClean="0"/>
              <a:t> Rainfall intensity increases with Clausius-Clapeyron, and 	storm total rainfall may increase even faster if storm 	translation speeds decrease</a:t>
            </a:r>
          </a:p>
          <a:p>
            <a:r>
              <a:rPr lang="en-US" dirty="0"/>
              <a:t> </a:t>
            </a:r>
            <a:r>
              <a:rPr lang="en-US" dirty="0" smtClean="0"/>
              <a:t> Strong consensus that incidence of very intense tropical 	cyclones will increase and that storm surge and freshwater 	flooding will become more problematic; little consensus on 	frequency of weak storms</a:t>
            </a:r>
          </a:p>
          <a:p>
            <a:r>
              <a:rPr lang="en-US" dirty="0"/>
              <a:t> </a:t>
            </a:r>
            <a:r>
              <a:rPr lang="en-US" dirty="0" smtClean="0"/>
              <a:t> See just-published review by Knutson et al., </a:t>
            </a:r>
            <a:r>
              <a:rPr lang="en-US" i="1" dirty="0" smtClean="0"/>
              <a:t>BAMS</a:t>
            </a:r>
            <a:r>
              <a:rPr lang="en-US" dirty="0" smtClean="0"/>
              <a:t>, 2019</a:t>
            </a:r>
            <a:endParaRPr lang="en-US" dirty="0"/>
          </a:p>
        </p:txBody>
      </p:sp>
    </p:spTree>
    <p:extLst>
      <p:ext uri="{BB962C8B-B14F-4D97-AF65-F5344CB8AC3E}">
        <p14:creationId xmlns:p14="http://schemas.microsoft.com/office/powerpoint/2010/main" val="388086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864" y="826151"/>
            <a:ext cx="7076491" cy="5309403"/>
          </a:xfrm>
          <a:prstGeom prst="rect">
            <a:avLst/>
          </a:prstGeom>
        </p:spPr>
      </p:pic>
      <p:sp>
        <p:nvSpPr>
          <p:cNvPr id="3" name="TextBox 2"/>
          <p:cNvSpPr txBox="1"/>
          <p:nvPr/>
        </p:nvSpPr>
        <p:spPr>
          <a:xfrm>
            <a:off x="5095511" y="6407780"/>
            <a:ext cx="3936807"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Emanuel and Sobel, </a:t>
            </a:r>
            <a:r>
              <a:rPr lang="en-US" sz="1600" i="1" dirty="0" smtClean="0">
                <a:latin typeface="Arial" panose="020B0604020202020204" pitchFamily="34" charset="0"/>
                <a:cs typeface="Arial" panose="020B0604020202020204" pitchFamily="34" charset="0"/>
              </a:rPr>
              <a:t>JAMES</a:t>
            </a:r>
            <a:r>
              <a:rPr lang="en-US" sz="1600" dirty="0" smtClean="0">
                <a:latin typeface="Arial" panose="020B0604020202020204" pitchFamily="34" charset="0"/>
                <a:cs typeface="Arial" panose="020B0604020202020204" pitchFamily="34" charset="0"/>
              </a:rPr>
              <a:t>, 2013</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404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080" y="1088859"/>
            <a:ext cx="6940324" cy="5207240"/>
          </a:xfrm>
          <a:prstGeom prst="rect">
            <a:avLst/>
          </a:prstGeom>
        </p:spPr>
      </p:pic>
      <p:sp>
        <p:nvSpPr>
          <p:cNvPr id="3" name="Title 2"/>
          <p:cNvSpPr txBox="1">
            <a:spLocks/>
          </p:cNvSpPr>
          <p:nvPr/>
        </p:nvSpPr>
        <p:spPr>
          <a:xfrm>
            <a:off x="503208" y="152400"/>
            <a:ext cx="8229600" cy="11430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Arial" panose="020B0604020202020204" pitchFamily="34" charset="0"/>
                <a:ea typeface="+mj-ea"/>
                <a:cs typeface="Arial" panose="020B0604020202020204" pitchFamily="34" charset="0"/>
              </a:rPr>
              <a:t>Global Hurricane Power under RCP 8.5</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Arial" panose="020B0604020202020204" pitchFamily="34" charset="0"/>
                <a:ea typeface="+mj-ea"/>
                <a:cs typeface="Arial" panose="020B0604020202020204" pitchFamily="34" charset="0"/>
              </a:rPr>
              <a:t>Six CMIP5 Models</a:t>
            </a:r>
            <a:endParaRPr kumimoji="0" lang="en-US" sz="3200" b="0" i="0" u="none"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endParaRPr>
          </a:p>
        </p:txBody>
      </p:sp>
      <p:sp>
        <p:nvSpPr>
          <p:cNvPr id="4" name="TextBox 3"/>
          <p:cNvSpPr txBox="1"/>
          <p:nvPr/>
        </p:nvSpPr>
        <p:spPr>
          <a:xfrm>
            <a:off x="4306754" y="6421740"/>
            <a:ext cx="3901906" cy="338554"/>
          </a:xfrm>
          <a:prstGeom prst="rect">
            <a:avLst/>
          </a:prstGeom>
          <a:noFill/>
        </p:spPr>
        <p:txBody>
          <a:bodyPr wrap="square" rtlCol="0">
            <a:spAutoFit/>
          </a:bodyPr>
          <a:lstStyle/>
          <a:p>
            <a:r>
              <a:rPr lang="en-US" sz="1600" dirty="0" smtClean="0"/>
              <a:t>Emanuel, </a:t>
            </a:r>
            <a:r>
              <a:rPr lang="en-US" sz="1600" i="1" dirty="0"/>
              <a:t>Proc. Nat. Acad. Sci</a:t>
            </a:r>
            <a:r>
              <a:rPr lang="en-US" sz="1600" dirty="0" smtClean="0"/>
              <a:t>., 2013</a:t>
            </a:r>
            <a:endParaRPr lang="en-US" sz="1600" dirty="0"/>
          </a:p>
        </p:txBody>
      </p:sp>
    </p:spTree>
    <p:extLst>
      <p:ext uri="{BB962C8B-B14F-4D97-AF65-F5344CB8AC3E}">
        <p14:creationId xmlns:p14="http://schemas.microsoft.com/office/powerpoint/2010/main" val="1716951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57" y="1800879"/>
            <a:ext cx="8902427" cy="3301611"/>
          </a:xfrm>
          <a:prstGeom prst="rect">
            <a:avLst/>
          </a:prstGeom>
        </p:spPr>
      </p:pic>
      <p:sp>
        <p:nvSpPr>
          <p:cNvPr id="3" name="TextBox 2"/>
          <p:cNvSpPr txBox="1"/>
          <p:nvPr/>
        </p:nvSpPr>
        <p:spPr>
          <a:xfrm>
            <a:off x="1298308" y="984201"/>
            <a:ext cx="6205355" cy="369332"/>
          </a:xfrm>
          <a:prstGeom prst="rect">
            <a:avLst/>
          </a:prstGeom>
          <a:noFill/>
        </p:spPr>
        <p:txBody>
          <a:bodyPr wrap="square" rtlCol="0">
            <a:spAutoFit/>
          </a:bodyPr>
          <a:lstStyle/>
          <a:p>
            <a:pPr algn="ctr"/>
            <a:r>
              <a:rPr lang="en-US" b="1" dirty="0" smtClean="0"/>
              <a:t>Potential Intensity Trend, 1979-2018, ERA 5 Reanalysis</a:t>
            </a:r>
            <a:endParaRPr lang="en-US" b="1" dirty="0"/>
          </a:p>
        </p:txBody>
      </p:sp>
      <p:sp>
        <p:nvSpPr>
          <p:cNvPr id="4" name="TextBox 3"/>
          <p:cNvSpPr txBox="1"/>
          <p:nvPr/>
        </p:nvSpPr>
        <p:spPr>
          <a:xfrm>
            <a:off x="1382070" y="5365170"/>
            <a:ext cx="6121593" cy="369332"/>
          </a:xfrm>
          <a:prstGeom prst="rect">
            <a:avLst/>
          </a:prstGeom>
          <a:noFill/>
        </p:spPr>
        <p:txBody>
          <a:bodyPr wrap="square" rtlCol="0">
            <a:spAutoFit/>
          </a:bodyPr>
          <a:lstStyle/>
          <a:p>
            <a:pPr algn="ctr"/>
            <a:r>
              <a:rPr lang="en-US" dirty="0" smtClean="0"/>
              <a:t>(Trend shown only where p value &lt; 0.05)</a:t>
            </a:r>
            <a:endParaRPr lang="en-US" dirty="0"/>
          </a:p>
        </p:txBody>
      </p:sp>
    </p:spTree>
    <p:extLst>
      <p:ext uri="{BB962C8B-B14F-4D97-AF65-F5344CB8AC3E}">
        <p14:creationId xmlns:p14="http://schemas.microsoft.com/office/powerpoint/2010/main" val="3226051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795" y="1121658"/>
            <a:ext cx="7722014" cy="5628853"/>
          </a:xfrm>
          <a:prstGeom prst="rect">
            <a:avLst/>
          </a:prstGeom>
        </p:spPr>
      </p:pic>
      <p:sp>
        <p:nvSpPr>
          <p:cNvPr id="4" name="TextBox 3"/>
          <p:cNvSpPr txBox="1"/>
          <p:nvPr/>
        </p:nvSpPr>
        <p:spPr>
          <a:xfrm>
            <a:off x="449826" y="290661"/>
            <a:ext cx="83844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Calibri"/>
                <a:ea typeface="+mn-ea"/>
                <a:cs typeface="+mn-cs"/>
              </a:rPr>
              <a:t>Trends in Global TC Frequency Over Threshold Intensities, from Historical TC Data, 1980-2016. Trends Shown Only </a:t>
            </a:r>
            <a:r>
              <a:rPr kumimoji="0" lang="en-US" sz="2400" b="0" i="0" u="none" strike="noStrike" kern="1200" cap="none" spc="0" normalizeH="0" baseline="0" noProof="0" dirty="0">
                <a:ln>
                  <a:noFill/>
                </a:ln>
                <a:effectLst/>
                <a:uLnTx/>
                <a:uFillTx/>
                <a:latin typeface="Calibri"/>
                <a:ea typeface="+mn-ea"/>
                <a:cs typeface="+mn-cs"/>
              </a:rPr>
              <a:t>W</a:t>
            </a:r>
            <a:r>
              <a:rPr kumimoji="0" lang="en-US" sz="2400" b="0" i="0" u="none" strike="noStrike" kern="1200" cap="none" spc="0" normalizeH="0" baseline="0" noProof="0" dirty="0" smtClean="0">
                <a:ln>
                  <a:noFill/>
                </a:ln>
                <a:effectLst/>
                <a:uLnTx/>
                <a:uFillTx/>
                <a:latin typeface="Calibri"/>
                <a:ea typeface="+mn-ea"/>
                <a:cs typeface="+mn-cs"/>
              </a:rPr>
              <a:t>hen p &lt; 0.05.</a:t>
            </a:r>
            <a:endParaRPr kumimoji="0" lang="en-US" sz="2400" b="0" i="0" u="none" strike="noStrike" kern="1200" cap="none" spc="0" normalizeH="0" baseline="0" noProof="0" dirty="0">
              <a:ln>
                <a:noFill/>
              </a:ln>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2013155" y="1689046"/>
            <a:ext cx="6821129" cy="368353"/>
          </a:xfrm>
          <a:prstGeom prst="rect">
            <a:avLst/>
          </a:prstGeom>
        </p:spPr>
      </p:pic>
      <p:sp>
        <p:nvSpPr>
          <p:cNvPr id="6" name="Rectangle 5"/>
          <p:cNvSpPr/>
          <p:nvPr/>
        </p:nvSpPr>
        <p:spPr>
          <a:xfrm>
            <a:off x="7757652" y="1482213"/>
            <a:ext cx="958645" cy="63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6781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365127"/>
            <a:ext cx="7886700" cy="912812"/>
          </a:xfrm>
        </p:spPr>
        <p:txBody>
          <a:bodyPr>
            <a:normAutofit/>
          </a:bodyPr>
          <a:lstStyle/>
          <a:p>
            <a:pPr eaLnBrk="1" hangingPunct="1"/>
            <a:r>
              <a:rPr lang="en-US" dirty="0" smtClean="0">
                <a:solidFill>
                  <a:srgbClr val="0000FF"/>
                </a:solidFill>
                <a:effectLst>
                  <a:outerShdw blurRad="38100" dist="38100" dir="2700000" algn="tl">
                    <a:srgbClr val="000000">
                      <a:alpha val="43137"/>
                    </a:srgbClr>
                  </a:outerShdw>
                </a:effectLst>
              </a:rPr>
              <a:t>Why the Strongest Storms Matter Most</a:t>
            </a:r>
            <a:endParaRPr lang="en-US" dirty="0" smtClean="0">
              <a:solidFill>
                <a:srgbClr val="0000FF"/>
              </a:solidFill>
              <a:effectLst>
                <a:outerShdw blurRad="38100" dist="38100" dir="2700000" algn="tl">
                  <a:srgbClr val="000000">
                    <a:alpha val="43137"/>
                  </a:srgbClr>
                </a:outerShdw>
              </a:effectLst>
            </a:endParaRPr>
          </a:p>
        </p:txBody>
      </p:sp>
      <p:pic>
        <p:nvPicPr>
          <p:cNvPr id="21507" name="Picture 4" descr="C:\Users\Kerry Emaanuel\World Bank Project\miroc_pdf.png"/>
          <p:cNvPicPr>
            <a:picLocks noChangeAspect="1" noChangeArrowheads="1"/>
          </p:cNvPicPr>
          <p:nvPr/>
        </p:nvPicPr>
        <p:blipFill>
          <a:blip r:embed="rId2" cstate="print"/>
          <a:srcRect/>
          <a:stretch>
            <a:fillRect/>
          </a:stretch>
        </p:blipFill>
        <p:spPr bwMode="auto">
          <a:xfrm>
            <a:off x="273538" y="2533869"/>
            <a:ext cx="4191000" cy="3141662"/>
          </a:xfrm>
          <a:prstGeom prst="rect">
            <a:avLst/>
          </a:prstGeom>
          <a:noFill/>
          <a:ln w="9525">
            <a:noFill/>
            <a:miter lim="800000"/>
            <a:headEnd/>
            <a:tailEnd/>
          </a:ln>
        </p:spPr>
      </p:pic>
      <p:sp>
        <p:nvSpPr>
          <p:cNvPr id="21509" name="TextBox 7"/>
          <p:cNvSpPr txBox="1">
            <a:spLocks noChangeArrowheads="1"/>
          </p:cNvSpPr>
          <p:nvPr/>
        </p:nvSpPr>
        <p:spPr bwMode="auto">
          <a:xfrm>
            <a:off x="552938" y="5763846"/>
            <a:ext cx="34290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Current and Future Probability Density of U.S. </a:t>
            </a:r>
            <a:r>
              <a:rPr kumimoji="0" lang="en-US"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TC Wind Damages</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1510" name="TextBox 8"/>
          <p:cNvSpPr txBox="1">
            <a:spLocks noChangeArrowheads="1"/>
          </p:cNvSpPr>
          <p:nvPr/>
        </p:nvSpPr>
        <p:spPr bwMode="auto">
          <a:xfrm>
            <a:off x="5086350" y="5763846"/>
            <a:ext cx="34290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Current and Future </a:t>
            </a:r>
            <a:r>
              <a:rPr kumimoji="0" lang="en-US"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Damage Probability</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026" name="Picture 2" descr="C:\Users\Kerry Emaanuel\World Bank Project\miroc_dam_prob.png"/>
          <p:cNvPicPr>
            <a:picLocks noChangeAspect="1" noChangeArrowheads="1"/>
          </p:cNvPicPr>
          <p:nvPr/>
        </p:nvPicPr>
        <p:blipFill>
          <a:blip r:embed="rId3" cstate="print"/>
          <a:srcRect/>
          <a:stretch>
            <a:fillRect/>
          </a:stretch>
        </p:blipFill>
        <p:spPr bwMode="auto">
          <a:xfrm>
            <a:off x="4628549" y="2516917"/>
            <a:ext cx="4165712" cy="3123045"/>
          </a:xfrm>
          <a:prstGeom prst="rect">
            <a:avLst/>
          </a:prstGeom>
          <a:noFill/>
        </p:spPr>
      </p:pic>
      <p:sp>
        <p:nvSpPr>
          <p:cNvPr id="2" name="TextBox 1"/>
          <p:cNvSpPr txBox="1"/>
          <p:nvPr/>
        </p:nvSpPr>
        <p:spPr>
          <a:xfrm>
            <a:off x="695569" y="1992923"/>
            <a:ext cx="32863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Event Probability</a:t>
            </a:r>
          </a:p>
        </p:txBody>
      </p:sp>
      <p:sp>
        <p:nvSpPr>
          <p:cNvPr id="3" name="TextBox 2"/>
          <p:cNvSpPr txBox="1"/>
          <p:nvPr/>
        </p:nvSpPr>
        <p:spPr>
          <a:xfrm>
            <a:off x="5429250" y="1992923"/>
            <a:ext cx="2743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Damage Probability</a:t>
            </a:r>
          </a:p>
        </p:txBody>
      </p:sp>
    </p:spTree>
    <p:extLst>
      <p:ext uri="{BB962C8B-B14F-4D97-AF65-F5344CB8AC3E}">
        <p14:creationId xmlns:p14="http://schemas.microsoft.com/office/powerpoint/2010/main" val="18049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fade">
                                      <p:cBhvr>
                                        <p:cTn id="17" dur="500"/>
                                        <p:tgtEl>
                                          <p:spTgt spid="21510"/>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23" y="241540"/>
            <a:ext cx="878103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latin typeface="Calibri"/>
                <a:ea typeface="+mn-ea"/>
                <a:cs typeface="+mn-cs"/>
              </a:rPr>
              <a:t>Probability of Storm Accumulated Rainfall </a:t>
            </a:r>
            <a:r>
              <a:rPr kumimoji="0" lang="en-US" sz="2200" b="0" i="0" u="none" strike="noStrike" kern="1200" cap="none" spc="0" normalizeH="0" baseline="0" noProof="0" dirty="0" smtClean="0">
                <a:ln>
                  <a:noFill/>
                </a:ln>
                <a:effectLst/>
                <a:uLnTx/>
                <a:uFillTx/>
                <a:latin typeface="Calibri"/>
                <a:ea typeface="+mn-ea"/>
                <a:cs typeface="+mn-cs"/>
              </a:rPr>
              <a:t>in Harris County, </a:t>
            </a:r>
            <a:r>
              <a:rPr kumimoji="0" lang="en-US" sz="2200" b="0" i="0" u="none" strike="noStrike" kern="1200" cap="none" spc="0" normalizeH="0" baseline="0" noProof="0" dirty="0">
                <a:ln>
                  <a:noFill/>
                </a:ln>
                <a:effectLst/>
                <a:uLnTx/>
                <a:uFillTx/>
                <a:latin typeface="Calibri"/>
                <a:ea typeface="+mn-ea"/>
                <a:cs typeface="+mn-cs"/>
              </a:rPr>
              <a:t>from </a:t>
            </a:r>
            <a:r>
              <a:rPr kumimoji="0" lang="en-US" sz="2200" b="0" i="0" u="none" strike="noStrike" kern="1200" cap="none" spc="0" normalizeH="0" baseline="0" noProof="0" dirty="0" smtClean="0">
                <a:ln>
                  <a:noFill/>
                </a:ln>
                <a:effectLst/>
                <a:uLnTx/>
                <a:uFillTx/>
                <a:latin typeface="Calibri"/>
                <a:ea typeface="+mn-ea"/>
                <a:cs typeface="+mn-cs"/>
              </a:rPr>
              <a:t>6 </a:t>
            </a:r>
            <a:r>
              <a:rPr kumimoji="0" lang="en-US" sz="2200" b="0" i="0" u="none" strike="noStrike" kern="1200" cap="none" spc="0" normalizeH="0" baseline="0" noProof="0" dirty="0">
                <a:ln>
                  <a:noFill/>
                </a:ln>
                <a:effectLst/>
                <a:uLnTx/>
                <a:uFillTx/>
                <a:latin typeface="Calibri"/>
                <a:ea typeface="+mn-ea"/>
                <a:cs typeface="+mn-cs"/>
              </a:rPr>
              <a:t>Climate </a:t>
            </a:r>
            <a:r>
              <a:rPr kumimoji="0" lang="en-US" sz="2200" b="0" i="0" u="none" strike="noStrike" kern="1200" cap="none" spc="0" normalizeH="0" baseline="0" noProof="0" dirty="0" smtClean="0">
                <a:ln>
                  <a:noFill/>
                </a:ln>
                <a:effectLst/>
                <a:uLnTx/>
                <a:uFillTx/>
                <a:latin typeface="Calibri"/>
                <a:ea typeface="+mn-ea"/>
                <a:cs typeface="+mn-cs"/>
              </a:rPr>
              <a:t>models, 1981-2000, 2008-2027, and 2081-2100, </a:t>
            </a:r>
            <a:r>
              <a:rPr kumimoji="0" lang="en-US" sz="2200" b="0" i="0" u="none" strike="noStrike" kern="1200" cap="none" spc="0" normalizeH="0" baseline="0" noProof="0" dirty="0">
                <a:ln>
                  <a:noFill/>
                </a:ln>
                <a:effectLst/>
                <a:uLnTx/>
                <a:uFillTx/>
                <a:latin typeface="Calibri"/>
                <a:ea typeface="+mn-ea"/>
                <a:cs typeface="+mn-cs"/>
              </a:rPr>
              <a:t>Based on </a:t>
            </a:r>
            <a:r>
              <a:rPr kumimoji="0" lang="en-US" sz="2200" b="0" i="0" u="none" strike="noStrike" kern="1200" cap="none" spc="0" normalizeH="0" baseline="0" noProof="0" dirty="0" smtClean="0">
                <a:ln>
                  <a:noFill/>
                </a:ln>
                <a:effectLst/>
                <a:uLnTx/>
                <a:uFillTx/>
                <a:latin typeface="Calibri"/>
                <a:ea typeface="+mn-ea"/>
                <a:cs typeface="+mn-cs"/>
              </a:rPr>
              <a:t>2000 </a:t>
            </a:r>
            <a:r>
              <a:rPr kumimoji="0" lang="en-US" sz="2200" b="0" i="0" u="none" strike="noStrike" kern="1200" cap="none" spc="0" normalizeH="0" baseline="0" noProof="0" dirty="0">
                <a:ln>
                  <a:noFill/>
                </a:ln>
                <a:effectLst/>
                <a:uLnTx/>
                <a:uFillTx/>
                <a:latin typeface="Calibri"/>
                <a:ea typeface="+mn-ea"/>
                <a:cs typeface="+mn-cs"/>
              </a:rPr>
              <a:t>Events </a:t>
            </a:r>
            <a:r>
              <a:rPr kumimoji="0" lang="en-US" sz="2200" b="0" i="0" u="none" strike="noStrike" kern="1200" cap="none" spc="0" normalizeH="0" baseline="0" noProof="0" dirty="0" smtClean="0">
                <a:ln>
                  <a:noFill/>
                </a:ln>
                <a:effectLst/>
                <a:uLnTx/>
                <a:uFillTx/>
                <a:latin typeface="Calibri"/>
                <a:ea typeface="+mn-ea"/>
                <a:cs typeface="+mn-cs"/>
              </a:rPr>
              <a:t>Each, and Using RCP 8.5. Shading Shows </a:t>
            </a:r>
            <a:r>
              <a:rPr kumimoji="0" lang="en-US" sz="2200" b="0" i="0" u="none" strike="noStrike" kern="1200" cap="none" spc="0" normalizeH="0" baseline="0" noProof="0" dirty="0">
                <a:ln>
                  <a:noFill/>
                </a:ln>
                <a:effectLst/>
                <a:uLnTx/>
                <a:uFillTx/>
                <a:latin typeface="Calibri"/>
                <a:ea typeface="+mn-ea"/>
                <a:cs typeface="+mn-cs"/>
              </a:rPr>
              <a:t>S</a:t>
            </a:r>
            <a:r>
              <a:rPr kumimoji="0" lang="en-US" sz="2200" b="0" i="0" u="none" strike="noStrike" kern="1200" cap="none" spc="0" normalizeH="0" baseline="0" noProof="0" dirty="0" smtClean="0">
                <a:ln>
                  <a:noFill/>
                </a:ln>
                <a:effectLst/>
                <a:uLnTx/>
                <a:uFillTx/>
                <a:latin typeface="Calibri"/>
                <a:ea typeface="+mn-ea"/>
                <a:cs typeface="+mn-cs"/>
              </a:rPr>
              <a:t>pread </a:t>
            </a:r>
            <a:r>
              <a:rPr kumimoji="0" lang="en-US" sz="2200" b="0" i="0" u="none" strike="noStrike" kern="1200" cap="none" spc="0" normalizeH="0" baseline="0" noProof="0" dirty="0">
                <a:ln>
                  <a:noFill/>
                </a:ln>
                <a:effectLst/>
                <a:uLnTx/>
                <a:uFillTx/>
                <a:latin typeface="Calibri"/>
                <a:ea typeface="+mn-ea"/>
                <a:cs typeface="+mn-cs"/>
              </a:rPr>
              <a:t>A</a:t>
            </a:r>
            <a:r>
              <a:rPr kumimoji="0" lang="en-US" sz="2200" b="0" i="0" u="none" strike="noStrike" kern="1200" cap="none" spc="0" normalizeH="0" baseline="0" noProof="0" dirty="0" smtClean="0">
                <a:ln>
                  <a:noFill/>
                </a:ln>
                <a:effectLst/>
                <a:uLnTx/>
                <a:uFillTx/>
                <a:latin typeface="Calibri"/>
                <a:ea typeface="+mn-ea"/>
                <a:cs typeface="+mn-cs"/>
              </a:rPr>
              <a:t>mong the Models.</a:t>
            </a:r>
            <a:endParaRPr kumimoji="0" lang="en-US" sz="22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83" y="1465187"/>
            <a:ext cx="6751756" cy="4607546"/>
          </a:xfrm>
          <a:prstGeom prst="rect">
            <a:avLst/>
          </a:prstGeom>
        </p:spPr>
      </p:pic>
      <p:sp>
        <p:nvSpPr>
          <p:cNvPr id="4" name="TextBox 3"/>
          <p:cNvSpPr txBox="1"/>
          <p:nvPr/>
        </p:nvSpPr>
        <p:spPr>
          <a:xfrm>
            <a:off x="5172293" y="6372879"/>
            <a:ext cx="3901906" cy="338554"/>
          </a:xfrm>
          <a:prstGeom prst="rect">
            <a:avLst/>
          </a:prstGeom>
          <a:noFill/>
        </p:spPr>
        <p:txBody>
          <a:bodyPr wrap="square" rtlCol="0">
            <a:spAutoFit/>
          </a:bodyPr>
          <a:lstStyle/>
          <a:p>
            <a:r>
              <a:rPr lang="en-US" sz="1600" dirty="0" smtClean="0"/>
              <a:t>Emanuel, </a:t>
            </a:r>
            <a:r>
              <a:rPr lang="en-US" sz="1600" i="1" dirty="0"/>
              <a:t>Proc. Nat. Acad. Sci</a:t>
            </a:r>
            <a:r>
              <a:rPr lang="en-US" sz="1600" dirty="0" smtClean="0"/>
              <a:t>., 2017</a:t>
            </a:r>
            <a:endParaRPr lang="en-US" sz="1600" dirty="0"/>
          </a:p>
        </p:txBody>
      </p:sp>
    </p:spTree>
    <p:extLst>
      <p:ext uri="{BB962C8B-B14F-4D97-AF65-F5344CB8AC3E}">
        <p14:creationId xmlns:p14="http://schemas.microsoft.com/office/powerpoint/2010/main" val="3658103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Weather Extremes</a:t>
            </a:r>
            <a:endParaRPr lang="en-US" sz="4000" b="1" dirty="0"/>
          </a:p>
        </p:txBody>
      </p:sp>
      <p:sp>
        <p:nvSpPr>
          <p:cNvPr id="3" name="Content Placeholder 2"/>
          <p:cNvSpPr>
            <a:spLocks noGrp="1"/>
          </p:cNvSpPr>
          <p:nvPr>
            <p:ph idx="1"/>
          </p:nvPr>
        </p:nvSpPr>
        <p:spPr/>
        <p:txBody>
          <a:bodyPr/>
          <a:lstStyle/>
          <a:p>
            <a:pPr>
              <a:spcBef>
                <a:spcPts val="2400"/>
              </a:spcBef>
            </a:pPr>
            <a:r>
              <a:rPr lang="en-US" sz="3600" dirty="0" smtClean="0"/>
              <a:t> Temperature  </a:t>
            </a:r>
          </a:p>
          <a:p>
            <a:pPr>
              <a:spcBef>
                <a:spcPts val="2400"/>
              </a:spcBef>
            </a:pPr>
            <a:r>
              <a:rPr lang="en-US" sz="3600" dirty="0" smtClean="0"/>
              <a:t>  Hydrology </a:t>
            </a:r>
          </a:p>
          <a:p>
            <a:pPr>
              <a:spcBef>
                <a:spcPts val="2400"/>
              </a:spcBef>
            </a:pPr>
            <a:r>
              <a:rPr lang="en-US" sz="3600" dirty="0"/>
              <a:t> </a:t>
            </a:r>
            <a:r>
              <a:rPr lang="en-US" sz="3600" dirty="0" smtClean="0"/>
              <a:t> Tropical Cyclones and </a:t>
            </a:r>
            <a:r>
              <a:rPr lang="en-US" sz="3600" dirty="0" err="1" smtClean="0"/>
              <a:t>Medicanes</a:t>
            </a:r>
            <a:endParaRPr lang="en-US" sz="3600" dirty="0" smtClean="0"/>
          </a:p>
          <a:p>
            <a:pPr>
              <a:spcBef>
                <a:spcPts val="2400"/>
              </a:spcBef>
            </a:pPr>
            <a:r>
              <a:rPr lang="en-US" sz="3600" dirty="0"/>
              <a:t> </a:t>
            </a:r>
            <a:r>
              <a:rPr lang="en-US" sz="3600" dirty="0" smtClean="0"/>
              <a:t> Severe local storms</a:t>
            </a:r>
            <a:endParaRPr lang="en-US" sz="3600" dirty="0"/>
          </a:p>
        </p:txBody>
      </p:sp>
    </p:spTree>
    <p:extLst>
      <p:ext uri="{BB962C8B-B14F-4D97-AF65-F5344CB8AC3E}">
        <p14:creationId xmlns:p14="http://schemas.microsoft.com/office/powerpoint/2010/main" val="578901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7530" y="3748342"/>
            <a:ext cx="2135926" cy="1631216"/>
          </a:xfrm>
          <a:prstGeom prst="rect">
            <a:avLst/>
          </a:prstGeom>
          <a:noFill/>
        </p:spPr>
        <p:txBody>
          <a:bodyPr wrap="square" rtlCol="0">
            <a:spAutoFit/>
          </a:bodyPr>
          <a:lstStyle/>
          <a:p>
            <a:r>
              <a:rPr lang="en-US" sz="1600" dirty="0" err="1" smtClean="0">
                <a:latin typeface="Arial" panose="020B0604020202020204" pitchFamily="34" charset="0"/>
                <a:cs typeface="Arial" panose="020B0604020202020204" pitchFamily="34" charset="0"/>
              </a:rPr>
              <a:t>Medicane</a:t>
            </a:r>
            <a:r>
              <a:rPr lang="en-US" sz="1600" dirty="0" smtClean="0">
                <a:latin typeface="Arial" panose="020B0604020202020204" pitchFamily="34" charset="0"/>
                <a:cs typeface="Arial" panose="020B0604020202020204" pitchFamily="34" charset="0"/>
              </a:rPr>
              <a:t> “Zorba” making landfall in southwest </a:t>
            </a:r>
            <a:r>
              <a:rPr lang="en-US" sz="1600" dirty="0" smtClean="0">
                <a:latin typeface="Arial" panose="020B0604020202020204" pitchFamily="34" charset="0"/>
                <a:cs typeface="Arial" panose="020B0604020202020204" pitchFamily="34" charset="0"/>
              </a:rPr>
              <a:t>Peloponnese, September 29</a:t>
            </a:r>
            <a:r>
              <a:rPr lang="en-US" sz="1600" baseline="30000" dirty="0" smtClean="0">
                <a:latin typeface="Arial" panose="020B0604020202020204" pitchFamily="34" charset="0"/>
                <a:cs typeface="Arial" panose="020B0604020202020204" pitchFamily="34" charset="0"/>
              </a:rPr>
              <a:t>th</a:t>
            </a:r>
            <a:r>
              <a:rPr lang="en-US" sz="1600" dirty="0" smtClean="0">
                <a:latin typeface="Arial" panose="020B0604020202020204" pitchFamily="34" charset="0"/>
                <a:cs typeface="Arial" panose="020B0604020202020204" pitchFamily="34" charset="0"/>
              </a:rPr>
              <a:t> 2018</a:t>
            </a:r>
            <a:endParaRPr lang="en-US" sz="1600" dirty="0">
              <a:latin typeface="Arial" panose="020B0604020202020204" pitchFamily="34" charset="0"/>
              <a:cs typeface="Arial" panose="020B0604020202020204" pitchFamily="34" charset="0"/>
            </a:endParaRPr>
          </a:p>
          <a:p>
            <a:endParaRPr lang="en-US" sz="2000" dirty="0" smtClean="0">
              <a:solidFill>
                <a:srgbClr val="0000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87" y="1598454"/>
            <a:ext cx="5539707" cy="4688045"/>
          </a:xfrm>
          <a:prstGeom prst="rect">
            <a:avLst/>
          </a:prstGeom>
        </p:spPr>
      </p:pic>
      <p:sp>
        <p:nvSpPr>
          <p:cNvPr id="5" name="TextBox 4"/>
          <p:cNvSpPr txBox="1"/>
          <p:nvPr/>
        </p:nvSpPr>
        <p:spPr>
          <a:xfrm>
            <a:off x="970241" y="432770"/>
            <a:ext cx="7056934"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Mediterranean Hurricanes (“</a:t>
            </a:r>
            <a:r>
              <a:rPr lang="en-US" sz="2400" dirty="0" err="1" smtClean="0">
                <a:latin typeface="Arial" panose="020B0604020202020204" pitchFamily="34" charset="0"/>
                <a:cs typeface="Arial" panose="020B0604020202020204" pitchFamily="34" charset="0"/>
              </a:rPr>
              <a:t>Medicanes</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64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best_REANs_MEANs_TRACKDENSITY_robust"/>
          <p:cNvPicPr>
            <a:picLocks noChangeAspect="1" noChangeArrowheads="1"/>
          </p:cNvPicPr>
          <p:nvPr/>
        </p:nvPicPr>
        <p:blipFill rotWithShape="1">
          <a:blip r:embed="rId2">
            <a:extLst>
              <a:ext uri="{28A0092B-C50C-407E-A947-70E740481C1C}">
                <a14:useLocalDpi xmlns:a14="http://schemas.microsoft.com/office/drawing/2010/main" val="0"/>
              </a:ext>
            </a:extLst>
          </a:blip>
          <a:srcRect l="21943" t="65934" r="23201"/>
          <a:stretch/>
        </p:blipFill>
        <p:spPr bwMode="auto">
          <a:xfrm>
            <a:off x="246403" y="460687"/>
            <a:ext cx="4838511" cy="31131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descr="best_REANs_MEANs_RETURN_60_kts_robust"/>
          <p:cNvPicPr>
            <a:picLocks noChangeAspect="1" noChangeArrowheads="1"/>
          </p:cNvPicPr>
          <p:nvPr/>
        </p:nvPicPr>
        <p:blipFill rotWithShape="1">
          <a:blip r:embed="rId3">
            <a:extLst>
              <a:ext uri="{28A0092B-C50C-407E-A947-70E740481C1C}">
                <a14:useLocalDpi xmlns:a14="http://schemas.microsoft.com/office/drawing/2010/main" val="0"/>
              </a:ext>
            </a:extLst>
          </a:blip>
          <a:srcRect l="21678" t="66648" r="22911"/>
          <a:stretch/>
        </p:blipFill>
        <p:spPr bwMode="auto">
          <a:xfrm>
            <a:off x="227079" y="3671560"/>
            <a:ext cx="4857835" cy="3029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8955" y="162910"/>
            <a:ext cx="7364062"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Response of </a:t>
            </a:r>
            <a:r>
              <a:rPr lang="en-US" sz="2400" b="1" dirty="0" err="1" smtClean="0">
                <a:latin typeface="Arial" panose="020B0604020202020204" pitchFamily="34" charset="0"/>
                <a:cs typeface="Arial" panose="020B0604020202020204" pitchFamily="34" charset="0"/>
              </a:rPr>
              <a:t>Medicanes</a:t>
            </a:r>
            <a:r>
              <a:rPr lang="en-US" sz="2400" b="1" dirty="0" smtClean="0">
                <a:latin typeface="Arial" panose="020B0604020202020204" pitchFamily="34" charset="0"/>
                <a:cs typeface="Arial" panose="020B0604020202020204" pitchFamily="34" charset="0"/>
              </a:rPr>
              <a:t> to a Changing Climate</a:t>
            </a:r>
            <a:endParaRPr lang="en-US" sz="2400" b="1" dirty="0" smtClean="0">
              <a:latin typeface="Arial" panose="020B0604020202020204" pitchFamily="34" charset="0"/>
              <a:cs typeface="Arial" panose="020B0604020202020204" pitchFamily="34" charset="0"/>
            </a:endParaRPr>
          </a:p>
        </p:txBody>
      </p:sp>
      <p:sp>
        <p:nvSpPr>
          <p:cNvPr id="5" name="TextBox 4"/>
          <p:cNvSpPr txBox="1"/>
          <p:nvPr/>
        </p:nvSpPr>
        <p:spPr>
          <a:xfrm>
            <a:off x="5158333" y="6114614"/>
            <a:ext cx="3713441"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Romero and Emanuel, </a:t>
            </a:r>
            <a:r>
              <a:rPr lang="en-US" sz="1600" i="1" dirty="0" smtClean="0">
                <a:latin typeface="Arial" panose="020B0604020202020204" pitchFamily="34" charset="0"/>
                <a:cs typeface="Arial" panose="020B0604020202020204" pitchFamily="34" charset="0"/>
              </a:rPr>
              <a:t>J. </a:t>
            </a:r>
            <a:r>
              <a:rPr lang="en-US" sz="1600" i="1" dirty="0" err="1" smtClean="0">
                <a:latin typeface="Arial" panose="020B0604020202020204" pitchFamily="34" charset="0"/>
                <a:cs typeface="Arial" panose="020B0604020202020204" pitchFamily="34" charset="0"/>
              </a:rPr>
              <a:t>Clim</a:t>
            </a:r>
            <a:r>
              <a:rPr lang="en-US" sz="1600" dirty="0" smtClean="0">
                <a:latin typeface="Arial" panose="020B0604020202020204" pitchFamily="34" charset="0"/>
                <a:cs typeface="Arial" panose="020B0604020202020204" pitchFamily="34" charset="0"/>
              </a:rPr>
              <a:t>., 2017</a:t>
            </a:r>
            <a:endParaRPr lang="en-US" sz="1600" dirty="0" smtClean="0">
              <a:latin typeface="Arial" panose="020B0604020202020204" pitchFamily="34" charset="0"/>
              <a:cs typeface="Arial" panose="020B0604020202020204" pitchFamily="34" charset="0"/>
            </a:endParaRPr>
          </a:p>
        </p:txBody>
      </p:sp>
      <p:sp>
        <p:nvSpPr>
          <p:cNvPr id="6" name="TextBox 5"/>
          <p:cNvSpPr txBox="1"/>
          <p:nvPr/>
        </p:nvSpPr>
        <p:spPr>
          <a:xfrm>
            <a:off x="5158333" y="3041233"/>
            <a:ext cx="3664580"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Based on downscaling of 30 CMIP5 models</a:t>
            </a:r>
          </a:p>
          <a:p>
            <a:pPr algn="ctr"/>
            <a:r>
              <a:rPr lang="en-US" dirty="0" smtClean="0">
                <a:latin typeface="Arial" panose="020B0604020202020204" pitchFamily="34" charset="0"/>
                <a:cs typeface="Arial" panose="020B0604020202020204" pitchFamily="34" charset="0"/>
              </a:rPr>
              <a:t>(light and dark hatching; &gt; 66% and 80% consensus)</a:t>
            </a:r>
            <a:endParaRPr lang="en-US" dirty="0" smtClean="0">
              <a:latin typeface="Arial" panose="020B0604020202020204" pitchFamily="34" charset="0"/>
              <a:cs typeface="Arial" panose="020B0604020202020204" pitchFamily="34" charset="0"/>
            </a:endParaRPr>
          </a:p>
        </p:txBody>
      </p:sp>
      <p:sp>
        <p:nvSpPr>
          <p:cNvPr id="7" name="TextBox 6"/>
          <p:cNvSpPr txBox="1"/>
          <p:nvPr/>
        </p:nvSpPr>
        <p:spPr>
          <a:xfrm>
            <a:off x="5249075" y="1445181"/>
            <a:ext cx="3217850"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Change in multi-model mean track density, RCP 8.5 –historical (2090-1995)</a:t>
            </a: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5249075" y="4418853"/>
            <a:ext cx="3217850"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Change in multi-model mean frequency of winds &gt; 60 knots, RCP 8.5 –historical (2090-1995)</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057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lumMod val="75000"/>
                  </a:schemeClr>
                </a:solidFill>
              </a:rPr>
              <a:t>Weather Extremes</a:t>
            </a:r>
            <a:endParaRPr lang="en-US" sz="4000" dirty="0">
              <a:solidFill>
                <a:schemeClr val="bg1">
                  <a:lumMod val="75000"/>
                </a:schemeClr>
              </a:solidFill>
            </a:endParaRPr>
          </a:p>
        </p:txBody>
      </p:sp>
      <p:sp>
        <p:nvSpPr>
          <p:cNvPr id="3" name="Content Placeholder 2"/>
          <p:cNvSpPr>
            <a:spLocks noGrp="1"/>
          </p:cNvSpPr>
          <p:nvPr>
            <p:ph idx="1"/>
          </p:nvPr>
        </p:nvSpPr>
        <p:spPr/>
        <p:txBody>
          <a:bodyPr/>
          <a:lstStyle/>
          <a:p>
            <a:pPr>
              <a:spcBef>
                <a:spcPts val="2400"/>
              </a:spcBef>
            </a:pPr>
            <a:r>
              <a:rPr lang="en-US" sz="3600" dirty="0" smtClean="0"/>
              <a:t> </a:t>
            </a:r>
            <a:r>
              <a:rPr lang="en-US" sz="3600" dirty="0" smtClean="0">
                <a:solidFill>
                  <a:schemeClr val="bg1">
                    <a:lumMod val="75000"/>
                  </a:schemeClr>
                </a:solidFill>
              </a:rPr>
              <a:t>Temperature</a:t>
            </a:r>
            <a:r>
              <a:rPr lang="en-US" sz="3600" dirty="0" smtClean="0"/>
              <a:t>  </a:t>
            </a:r>
          </a:p>
          <a:p>
            <a:pPr>
              <a:spcBef>
                <a:spcPts val="2400"/>
              </a:spcBef>
            </a:pPr>
            <a:r>
              <a:rPr lang="en-US" sz="3600" dirty="0" smtClean="0"/>
              <a:t>  </a:t>
            </a:r>
            <a:r>
              <a:rPr lang="en-US" sz="3600" dirty="0" smtClean="0">
                <a:solidFill>
                  <a:schemeClr val="bg1">
                    <a:lumMod val="75000"/>
                  </a:schemeClr>
                </a:solidFill>
              </a:rPr>
              <a:t>Hydrology </a:t>
            </a: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Tropical Cyclones and </a:t>
            </a:r>
            <a:r>
              <a:rPr lang="en-US" sz="3600" dirty="0" err="1" smtClean="0">
                <a:solidFill>
                  <a:schemeClr val="bg1">
                    <a:lumMod val="75000"/>
                  </a:schemeClr>
                </a:solidFill>
              </a:rPr>
              <a:t>Medicanes</a:t>
            </a:r>
            <a:endParaRPr lang="en-US" sz="3600" dirty="0" smtClean="0">
              <a:solidFill>
                <a:schemeClr val="bg1">
                  <a:lumMod val="75000"/>
                </a:schemeClr>
              </a:solidFill>
            </a:endParaRP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a:t>
            </a:r>
            <a:r>
              <a:rPr lang="en-US" sz="3600" dirty="0" smtClean="0"/>
              <a:t>Severe local storms</a:t>
            </a:r>
            <a:endParaRPr lang="en-US" sz="3600" dirty="0"/>
          </a:p>
        </p:txBody>
      </p:sp>
    </p:spTree>
    <p:extLst>
      <p:ext uri="{BB962C8B-B14F-4D97-AF65-F5344CB8AC3E}">
        <p14:creationId xmlns:p14="http://schemas.microsoft.com/office/powerpoint/2010/main" val="143752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864"/>
          <a:stretch/>
        </p:blipFill>
        <p:spPr>
          <a:xfrm>
            <a:off x="2990509" y="284797"/>
            <a:ext cx="5673552" cy="6443174"/>
          </a:xfrm>
          <a:prstGeom prst="rect">
            <a:avLst/>
          </a:prstGeom>
        </p:spPr>
      </p:pic>
      <p:sp>
        <p:nvSpPr>
          <p:cNvPr id="3" name="TextBox 2"/>
          <p:cNvSpPr txBox="1"/>
          <p:nvPr/>
        </p:nvSpPr>
        <p:spPr>
          <a:xfrm>
            <a:off x="302004" y="1661020"/>
            <a:ext cx="204691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Why We Should</a:t>
            </a:r>
            <a:r>
              <a:rPr kumimoji="0" lang="en-US" sz="2000" b="0" i="0" u="none" strike="noStrike" kern="1200" cap="none" spc="0" normalizeH="0" noProof="0" dirty="0" smtClean="0">
                <a:ln>
                  <a:noFill/>
                </a:ln>
                <a:solidFill>
                  <a:srgbClr val="0000FF"/>
                </a:solidFill>
                <a:effectLst/>
                <a:uLnTx/>
                <a:uFillTx/>
                <a:latin typeface="Arial" panose="020B0604020202020204" pitchFamily="34" charset="0"/>
                <a:ea typeface="+mn-ea"/>
                <a:cs typeface="Arial" panose="020B0604020202020204" pitchFamily="34" charset="0"/>
              </a:rPr>
              <a:t> Worry….</a:t>
            </a:r>
            <a:endParaRPr kumimoji="0" lang="en-US" sz="2000" b="0"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40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Key Ingredient for Severe Local Storms:</a:t>
            </a:r>
            <a:br>
              <a:rPr lang="en-US" dirty="0" smtClean="0"/>
            </a:br>
            <a:r>
              <a:rPr lang="en-US" dirty="0" smtClean="0"/>
              <a:t>Convective Available Potential Energy (CAPE)</a:t>
            </a:r>
            <a:endParaRPr lang="en-US" dirty="0"/>
          </a:p>
        </p:txBody>
      </p:sp>
      <p:sp>
        <p:nvSpPr>
          <p:cNvPr id="3" name="Content Placeholder 2"/>
          <p:cNvSpPr>
            <a:spLocks noGrp="1"/>
          </p:cNvSpPr>
          <p:nvPr>
            <p:ph idx="1"/>
          </p:nvPr>
        </p:nvSpPr>
        <p:spPr>
          <a:xfrm>
            <a:off x="628650" y="1825625"/>
            <a:ext cx="7886700" cy="4421612"/>
          </a:xfrm>
        </p:spPr>
        <p:txBody>
          <a:bodyPr/>
          <a:lstStyle/>
          <a:p>
            <a:pPr>
              <a:spcBef>
                <a:spcPts val="2000"/>
              </a:spcBef>
            </a:pPr>
            <a:r>
              <a:rPr lang="en-US" dirty="0" smtClean="0"/>
              <a:t> Large CAPE created by solar heating when deep, dry air 	moves over moist soil (NOT over moist air!)</a:t>
            </a:r>
          </a:p>
          <a:p>
            <a:pPr>
              <a:spcBef>
                <a:spcPts val="2000"/>
              </a:spcBef>
            </a:pPr>
            <a:r>
              <a:rPr lang="en-US" dirty="0"/>
              <a:t> </a:t>
            </a:r>
            <a:r>
              <a:rPr lang="en-US" dirty="0" smtClean="0"/>
              <a:t>Peak values of CAPE given by:</a:t>
            </a:r>
          </a:p>
          <a:p>
            <a:pPr>
              <a:spcBef>
                <a:spcPts val="2000"/>
              </a:spcBef>
            </a:pPr>
            <a:endParaRPr lang="en-US" dirty="0"/>
          </a:p>
          <a:p>
            <a:pPr>
              <a:spcBef>
                <a:spcPts val="2000"/>
              </a:spcBef>
            </a:pPr>
            <a:endParaRPr lang="en-US" dirty="0" smtClean="0"/>
          </a:p>
          <a:p>
            <a:pPr>
              <a:spcBef>
                <a:spcPts val="2000"/>
              </a:spcBef>
            </a:pPr>
            <a:endParaRPr lang="en-US" dirty="0"/>
          </a:p>
          <a:p>
            <a:pPr>
              <a:spcBef>
                <a:spcPts val="2000"/>
              </a:spcBef>
            </a:pPr>
            <a:endParaRPr lang="en-US" dirty="0" smtClean="0"/>
          </a:p>
          <a:p>
            <a:pPr>
              <a:spcBef>
                <a:spcPts val="2000"/>
              </a:spcBef>
            </a:pPr>
            <a:r>
              <a:rPr lang="en-US" dirty="0" smtClean="0"/>
              <a:t> Convective Inhibition (CIN) also increases with </a:t>
            </a:r>
            <a:r>
              <a:rPr lang="en-US" i="1" dirty="0" err="1" smtClean="0"/>
              <a:t>T</a:t>
            </a:r>
            <a:r>
              <a:rPr lang="en-US" i="1" baseline="-25000" dirty="0" err="1" smtClean="0"/>
              <a:t>s</a:t>
            </a:r>
            <a:endParaRPr lang="en-US" i="1" baseline="-25000" dirty="0"/>
          </a:p>
        </p:txBody>
      </p:sp>
      <p:graphicFrame>
        <p:nvGraphicFramePr>
          <p:cNvPr id="4" name="Object 3"/>
          <p:cNvGraphicFramePr>
            <a:graphicFrameLocks noChangeAspect="1"/>
          </p:cNvGraphicFramePr>
          <p:nvPr>
            <p:extLst>
              <p:ext uri="{D42A27DB-BD31-4B8C-83A1-F6EECF244321}">
                <p14:modId xmlns:p14="http://schemas.microsoft.com/office/powerpoint/2010/main" val="3808422792"/>
              </p:ext>
            </p:extLst>
          </p:nvPr>
        </p:nvGraphicFramePr>
        <p:xfrm>
          <a:off x="1246935" y="3275183"/>
          <a:ext cx="6218216" cy="1088904"/>
        </p:xfrm>
        <a:graphic>
          <a:graphicData uri="http://schemas.openxmlformats.org/presentationml/2006/ole">
            <mc:AlternateContent xmlns:mc="http://schemas.openxmlformats.org/markup-compatibility/2006">
              <mc:Choice xmlns:v="urn:schemas-microsoft-com:vml" Requires="v">
                <p:oleObj spid="_x0000_s3077" name="Equation" r:id="rId3" imgW="2755800" imgH="482400" progId="Equation.DSMT4">
                  <p:embed/>
                </p:oleObj>
              </mc:Choice>
              <mc:Fallback>
                <p:oleObj name="Equation" r:id="rId3" imgW="2755800" imgH="482400" progId="Equation.DSMT4">
                  <p:embed/>
                  <p:pic>
                    <p:nvPicPr>
                      <p:cNvPr id="0" name=""/>
                      <p:cNvPicPr/>
                      <p:nvPr/>
                    </p:nvPicPr>
                    <p:blipFill>
                      <a:blip r:embed="rId4"/>
                      <a:stretch>
                        <a:fillRect/>
                      </a:stretch>
                    </p:blipFill>
                    <p:spPr>
                      <a:xfrm>
                        <a:off x="1246935" y="3275183"/>
                        <a:ext cx="6218216" cy="1088904"/>
                      </a:xfrm>
                      <a:prstGeom prst="rect">
                        <a:avLst/>
                      </a:prstGeom>
                    </p:spPr>
                  </p:pic>
                </p:oleObj>
              </mc:Fallback>
            </mc:AlternateContent>
          </a:graphicData>
        </a:graphic>
      </p:graphicFrame>
      <p:sp>
        <p:nvSpPr>
          <p:cNvPr id="5" name="TextBox 4"/>
          <p:cNvSpPr txBox="1"/>
          <p:nvPr/>
        </p:nvSpPr>
        <p:spPr>
          <a:xfrm>
            <a:off x="4572000" y="6317038"/>
            <a:ext cx="4257893" cy="369332"/>
          </a:xfrm>
          <a:prstGeom prst="rect">
            <a:avLst/>
          </a:prstGeom>
          <a:noFill/>
        </p:spPr>
        <p:txBody>
          <a:bodyPr wrap="square" rtlCol="0">
            <a:spAutoFit/>
          </a:bodyPr>
          <a:lstStyle/>
          <a:p>
            <a:r>
              <a:rPr lang="en-US" dirty="0" smtClean="0">
                <a:cs typeface="Arial" panose="020B0604020202020204" pitchFamily="34" charset="0"/>
              </a:rPr>
              <a:t>See</a:t>
            </a:r>
            <a:r>
              <a:rPr lang="en-US" dirty="0" smtClean="0">
                <a:solidFill>
                  <a:srgbClr val="0000FF"/>
                </a:solidFill>
                <a:cs typeface="Arial" panose="020B0604020202020204" pitchFamily="34" charset="0"/>
              </a:rPr>
              <a:t> </a:t>
            </a:r>
            <a:r>
              <a:rPr lang="en-US" dirty="0" err="1" smtClean="0"/>
              <a:t>Agard</a:t>
            </a:r>
            <a:r>
              <a:rPr lang="en-US" dirty="0" smtClean="0"/>
              <a:t> </a:t>
            </a:r>
            <a:r>
              <a:rPr lang="en-US" dirty="0"/>
              <a:t>and </a:t>
            </a:r>
            <a:r>
              <a:rPr lang="en-US" dirty="0" smtClean="0"/>
              <a:t>Emanuel</a:t>
            </a:r>
            <a:r>
              <a:rPr lang="en-US" dirty="0"/>
              <a:t>, </a:t>
            </a:r>
            <a:r>
              <a:rPr lang="en-US" i="1" dirty="0"/>
              <a:t>J. Atmos. Sci</a:t>
            </a:r>
            <a:r>
              <a:rPr lang="en-US" dirty="0"/>
              <a:t>., </a:t>
            </a:r>
            <a:r>
              <a:rPr lang="en-US" dirty="0" smtClean="0"/>
              <a:t>2017</a:t>
            </a:r>
            <a:endParaRPr lang="en-US" dirty="0" smtClean="0">
              <a:solidFill>
                <a:srgbClr val="0000FF"/>
              </a:solidFill>
              <a:cs typeface="Arial" panose="020B0604020202020204" pitchFamily="34" charset="0"/>
            </a:endParaRPr>
          </a:p>
        </p:txBody>
      </p:sp>
      <p:sp>
        <p:nvSpPr>
          <p:cNvPr id="6" name="TextBox 5"/>
          <p:cNvSpPr txBox="1"/>
          <p:nvPr/>
        </p:nvSpPr>
        <p:spPr>
          <a:xfrm>
            <a:off x="1382070" y="4453337"/>
            <a:ext cx="220572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Saturation q of soil</a:t>
            </a:r>
            <a:endParaRPr lang="en-US" sz="1600" i="1" dirty="0" smtClean="0">
              <a:latin typeface="Arial" panose="020B0604020202020204" pitchFamily="34" charset="0"/>
              <a:cs typeface="Arial" panose="020B0604020202020204" pitchFamily="34" charset="0"/>
            </a:endParaRPr>
          </a:p>
        </p:txBody>
      </p:sp>
      <p:sp>
        <p:nvSpPr>
          <p:cNvPr id="7" name="TextBox 6"/>
          <p:cNvSpPr txBox="1"/>
          <p:nvPr/>
        </p:nvSpPr>
        <p:spPr>
          <a:xfrm>
            <a:off x="5373554" y="2842156"/>
            <a:ext cx="156471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Insolation</a:t>
            </a:r>
            <a:endParaRPr lang="en-US" sz="1600" i="1" dirty="0" smtClean="0">
              <a:latin typeface="Arial" panose="020B0604020202020204" pitchFamily="34" charset="0"/>
              <a:cs typeface="Arial" panose="020B0604020202020204" pitchFamily="34" charset="0"/>
            </a:endParaRPr>
          </a:p>
        </p:txBody>
      </p:sp>
      <p:sp>
        <p:nvSpPr>
          <p:cNvPr id="8" name="TextBox 7"/>
          <p:cNvSpPr txBox="1"/>
          <p:nvPr/>
        </p:nvSpPr>
        <p:spPr>
          <a:xfrm>
            <a:off x="3188766" y="4778176"/>
            <a:ext cx="1432095"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Soil moisture</a:t>
            </a:r>
            <a:endParaRPr lang="en-US" sz="1600" i="1" dirty="0" smtClean="0">
              <a:latin typeface="Arial" panose="020B0604020202020204" pitchFamily="34" charset="0"/>
              <a:cs typeface="Arial" panose="020B0604020202020204" pitchFamily="34" charset="0"/>
            </a:endParaRPr>
          </a:p>
        </p:txBody>
      </p:sp>
      <p:sp>
        <p:nvSpPr>
          <p:cNvPr id="9" name="TextBox 8"/>
          <p:cNvSpPr txBox="1"/>
          <p:nvPr/>
        </p:nvSpPr>
        <p:spPr>
          <a:xfrm>
            <a:off x="4836082" y="4552647"/>
            <a:ext cx="220572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Surface wind speed</a:t>
            </a:r>
            <a:endParaRPr lang="en-US" sz="1600" i="1" dirty="0" smtClean="0">
              <a:latin typeface="Arial" panose="020B0604020202020204" pitchFamily="34" charset="0"/>
              <a:cs typeface="Arial" panose="020B0604020202020204" pitchFamily="34" charset="0"/>
            </a:endParaRPr>
          </a:p>
        </p:txBody>
      </p:sp>
      <p:sp>
        <p:nvSpPr>
          <p:cNvPr id="10" name="TextBox 9"/>
          <p:cNvSpPr txBox="1"/>
          <p:nvPr/>
        </p:nvSpPr>
        <p:spPr>
          <a:xfrm>
            <a:off x="6938272" y="2869161"/>
            <a:ext cx="220572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Boundary layer T</a:t>
            </a:r>
            <a:endParaRPr lang="en-US" sz="1600" i="1" dirty="0" smtClean="0">
              <a:latin typeface="Arial" panose="020B0604020202020204" pitchFamily="34" charset="0"/>
              <a:cs typeface="Arial" panose="020B0604020202020204" pitchFamily="34" charset="0"/>
            </a:endParaRPr>
          </a:p>
        </p:txBody>
      </p:sp>
      <p:sp>
        <p:nvSpPr>
          <p:cNvPr id="11" name="TextBox 10"/>
          <p:cNvSpPr txBox="1"/>
          <p:nvPr/>
        </p:nvSpPr>
        <p:spPr>
          <a:xfrm>
            <a:off x="7257031" y="4439622"/>
            <a:ext cx="1726425"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Tropopause T</a:t>
            </a:r>
            <a:endParaRPr lang="en-US" sz="1600" i="1" dirty="0" smtClean="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2980525" y="4041508"/>
            <a:ext cx="349008" cy="460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92501" y="4167151"/>
            <a:ext cx="788757" cy="611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p:cNvCxnSpPr>
          <p:nvPr/>
        </p:nvCxnSpPr>
        <p:spPr>
          <a:xfrm flipH="1" flipV="1">
            <a:off x="5681844" y="4167151"/>
            <a:ext cx="257102" cy="385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76995" y="3180710"/>
            <a:ext cx="607274" cy="330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38272" y="3207715"/>
            <a:ext cx="739896" cy="303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112776" y="4299774"/>
            <a:ext cx="352375" cy="139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4759" y="1569666"/>
            <a:ext cx="6077116" cy="4982518"/>
          </a:xfrm>
          <a:prstGeom prst="rect">
            <a:avLst/>
          </a:prstGeom>
        </p:spPr>
      </p:pic>
      <p:sp>
        <p:nvSpPr>
          <p:cNvPr id="2" name="Title 1"/>
          <p:cNvSpPr>
            <a:spLocks noGrp="1"/>
          </p:cNvSpPr>
          <p:nvPr>
            <p:ph type="title"/>
          </p:nvPr>
        </p:nvSpPr>
        <p:spPr>
          <a:xfrm>
            <a:off x="628650" y="365126"/>
            <a:ext cx="7886700" cy="652791"/>
          </a:xfrm>
        </p:spPr>
        <p:txBody>
          <a:bodyPr>
            <a:normAutofit fontScale="90000"/>
          </a:bodyPr>
          <a:lstStyle/>
          <a:p>
            <a:pPr algn="ctr"/>
            <a:r>
              <a:rPr lang="en-US" dirty="0" smtClean="0">
                <a:solidFill>
                  <a:srgbClr val="0000FF"/>
                </a:solidFill>
              </a:rPr>
              <a:t>A moister land surface means higher CAPE at lower temperatures</a:t>
            </a:r>
            <a:endParaRPr lang="en-US" dirty="0">
              <a:solidFill>
                <a:srgbClr val="0000FF"/>
              </a:solidFill>
            </a:endParaRPr>
          </a:p>
        </p:txBody>
      </p:sp>
    </p:spTree>
    <p:extLst>
      <p:ext uri="{BB962C8B-B14F-4D97-AF65-F5344CB8AC3E}">
        <p14:creationId xmlns:p14="http://schemas.microsoft.com/office/powerpoint/2010/main" val="1404502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0126"/>
          <a:stretch/>
        </p:blipFill>
        <p:spPr>
          <a:xfrm>
            <a:off x="118496" y="785198"/>
            <a:ext cx="8626640" cy="4753156"/>
          </a:xfrm>
          <a:prstGeom prst="rect">
            <a:avLst/>
          </a:prstGeom>
        </p:spPr>
      </p:pic>
      <p:sp>
        <p:nvSpPr>
          <p:cNvPr id="5" name="TextBox 4"/>
          <p:cNvSpPr txBox="1"/>
          <p:nvPr/>
        </p:nvSpPr>
        <p:spPr>
          <a:xfrm>
            <a:off x="290945" y="5579918"/>
            <a:ext cx="84541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mn-ea"/>
                <a:cs typeface="+mn-cs"/>
              </a:rPr>
              <a:t>Volumetric </a:t>
            </a:r>
            <a:r>
              <a:rPr kumimoji="0" lang="en-US" sz="1800" b="0" i="0" u="none" strike="noStrike" kern="1200" cap="none" spc="0" normalizeH="0" baseline="0" noProof="0" dirty="0">
                <a:ln>
                  <a:noFill/>
                </a:ln>
                <a:solidFill>
                  <a:srgbClr val="000000"/>
                </a:solidFill>
                <a:effectLst/>
                <a:uLnTx/>
                <a:uFillTx/>
                <a:latin typeface="Arial"/>
                <a:ea typeface="+mn-ea"/>
                <a:cs typeface="+mn-cs"/>
              </a:rPr>
              <a:t>water content in the top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5 centimeters </a:t>
            </a:r>
            <a:r>
              <a:rPr kumimoji="0" lang="en-US" sz="1800" b="0" i="0" u="none" strike="noStrike" kern="1200" cap="none" spc="0" normalizeH="0" baseline="0" noProof="0" dirty="0">
                <a:ln>
                  <a:noFill/>
                </a:ln>
                <a:solidFill>
                  <a:srgbClr val="000000"/>
                </a:solidFill>
                <a:effectLst/>
                <a:uLnTx/>
                <a:uFillTx/>
                <a:latin typeface="Arial"/>
                <a:ea typeface="+mn-ea"/>
                <a:cs typeface="+mn-cs"/>
              </a:rPr>
              <a:t>of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soil, from </a:t>
            </a:r>
            <a:r>
              <a:rPr kumimoji="0" lang="en-US" sz="1800" b="0" i="0" u="none" strike="noStrike" kern="1200" cap="none" spc="0" normalizeH="0" baseline="0" noProof="0" dirty="0">
                <a:ln>
                  <a:noFill/>
                </a:ln>
                <a:solidFill>
                  <a:srgbClr val="000000"/>
                </a:solidFill>
                <a:effectLst/>
                <a:uLnTx/>
                <a:uFillTx/>
                <a:latin typeface="Arial"/>
                <a:ea typeface="+mn-ea"/>
                <a:cs typeface="+mn-cs"/>
              </a:rPr>
              <a:t>NASA's Soil Moisture Active Passive (SMAP) </a:t>
            </a:r>
            <a:r>
              <a:rPr kumimoji="0" lang="en-US" sz="1800" b="0" i="0" u="none" strike="noStrike" kern="1200" cap="none" spc="0" normalizeH="0" baseline="0" noProof="0" dirty="0" smtClean="0">
                <a:ln>
                  <a:noFill/>
                </a:ln>
                <a:solidFill>
                  <a:srgbClr val="000000"/>
                </a:solidFill>
                <a:effectLst/>
                <a:uLnTx/>
                <a:uFillTx/>
                <a:latin typeface="Arial"/>
                <a:ea typeface="+mn-ea"/>
                <a:cs typeface="+mn-cs"/>
              </a:rPr>
              <a:t>observatory, 22 April 2015</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Oval 1"/>
          <p:cNvSpPr/>
          <p:nvPr/>
        </p:nvSpPr>
        <p:spPr>
          <a:xfrm>
            <a:off x="2192482" y="1246909"/>
            <a:ext cx="353291" cy="5507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val 2"/>
          <p:cNvSpPr/>
          <p:nvPr/>
        </p:nvSpPr>
        <p:spPr>
          <a:xfrm>
            <a:off x="2940627" y="3002973"/>
            <a:ext cx="415636" cy="64423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Oval 5"/>
          <p:cNvSpPr/>
          <p:nvPr/>
        </p:nvSpPr>
        <p:spPr>
          <a:xfrm>
            <a:off x="6338455" y="1724891"/>
            <a:ext cx="290945" cy="35329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Oval 6"/>
          <p:cNvSpPr/>
          <p:nvPr/>
        </p:nvSpPr>
        <p:spPr>
          <a:xfrm>
            <a:off x="7626927" y="3161776"/>
            <a:ext cx="218209" cy="48543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p:cNvSpPr/>
          <p:nvPr/>
        </p:nvSpPr>
        <p:spPr>
          <a:xfrm>
            <a:off x="4250882" y="1179368"/>
            <a:ext cx="737754" cy="342900"/>
          </a:xfrm>
          <a:prstGeom prst="ellipse">
            <a:avLst/>
          </a:prstGeom>
          <a:noFill/>
          <a:ln w="31750">
            <a:solidFill>
              <a:srgbClr val="FF0000"/>
            </a:solid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Oval 8"/>
          <p:cNvSpPr/>
          <p:nvPr/>
        </p:nvSpPr>
        <p:spPr>
          <a:xfrm>
            <a:off x="6754091" y="1522268"/>
            <a:ext cx="280554" cy="5559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821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Bef>
                <a:spcPts val="1500"/>
              </a:spcBef>
            </a:pPr>
            <a:r>
              <a:rPr lang="en-US" dirty="0" smtClean="0"/>
              <a:t> Climate warming implies high temperature extremes closer to 	the human endurance limit</a:t>
            </a:r>
          </a:p>
          <a:p>
            <a:pPr>
              <a:spcBef>
                <a:spcPts val="1500"/>
              </a:spcBef>
            </a:pPr>
            <a:r>
              <a:rPr lang="en-US" dirty="0"/>
              <a:t> </a:t>
            </a:r>
            <a:r>
              <a:rPr lang="en-US" dirty="0" smtClean="0"/>
              <a:t>Hydrologic extremes, including floods and droughts, increase 	with global mean temperature</a:t>
            </a:r>
          </a:p>
          <a:p>
            <a:pPr>
              <a:spcBef>
                <a:spcPts val="1500"/>
              </a:spcBef>
            </a:pPr>
            <a:r>
              <a:rPr lang="en-US" dirty="0"/>
              <a:t> </a:t>
            </a:r>
            <a:r>
              <a:rPr lang="en-US" dirty="0" smtClean="0"/>
              <a:t>Incidents of intense tropical cyclones expected to increase, as 	will the frequency of both saltwater and freshwater flooding. 	Incidence of weak TCs may actually decline. </a:t>
            </a:r>
          </a:p>
          <a:p>
            <a:pPr>
              <a:spcBef>
                <a:spcPts val="1500"/>
              </a:spcBef>
            </a:pPr>
            <a:r>
              <a:rPr lang="en-US" dirty="0"/>
              <a:t> </a:t>
            </a:r>
            <a:r>
              <a:rPr lang="en-US" dirty="0" smtClean="0"/>
              <a:t>Frequency of severe local storms may decline, owing to 	increased values of CIN, but intensity should increase with 	temperature….more violent tornadoes and large hail 	stones. We need to pay attention to changing patterns of 	soil moisture.</a:t>
            </a:r>
            <a:endParaRPr lang="en-US" dirty="0"/>
          </a:p>
        </p:txBody>
      </p:sp>
    </p:spTree>
    <p:extLst>
      <p:ext uri="{BB962C8B-B14F-4D97-AF65-F5344CB8AC3E}">
        <p14:creationId xmlns:p14="http://schemas.microsoft.com/office/powerpoint/2010/main" val="120150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lumMod val="75000"/>
                  </a:schemeClr>
                </a:solidFill>
              </a:rPr>
              <a:t>Weather Extremes</a:t>
            </a:r>
            <a:endParaRPr lang="en-US" sz="4000" dirty="0">
              <a:solidFill>
                <a:schemeClr val="bg1">
                  <a:lumMod val="75000"/>
                </a:schemeClr>
              </a:solidFill>
            </a:endParaRPr>
          </a:p>
        </p:txBody>
      </p:sp>
      <p:sp>
        <p:nvSpPr>
          <p:cNvPr id="3" name="Content Placeholder 2"/>
          <p:cNvSpPr>
            <a:spLocks noGrp="1"/>
          </p:cNvSpPr>
          <p:nvPr>
            <p:ph idx="1"/>
          </p:nvPr>
        </p:nvSpPr>
        <p:spPr/>
        <p:txBody>
          <a:bodyPr/>
          <a:lstStyle/>
          <a:p>
            <a:pPr>
              <a:spcBef>
                <a:spcPts val="2400"/>
              </a:spcBef>
            </a:pPr>
            <a:r>
              <a:rPr lang="en-US" sz="3600" dirty="0" smtClean="0"/>
              <a:t> Temperature  </a:t>
            </a:r>
          </a:p>
          <a:p>
            <a:pPr>
              <a:spcBef>
                <a:spcPts val="2400"/>
              </a:spcBef>
            </a:pPr>
            <a:r>
              <a:rPr lang="en-US" sz="3600" dirty="0" smtClean="0"/>
              <a:t>  </a:t>
            </a:r>
            <a:r>
              <a:rPr lang="en-US" sz="3600" dirty="0" smtClean="0">
                <a:solidFill>
                  <a:schemeClr val="bg1">
                    <a:lumMod val="75000"/>
                  </a:schemeClr>
                </a:solidFill>
              </a:rPr>
              <a:t>Hydrology </a:t>
            </a: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Tropical Cyclones and </a:t>
            </a:r>
            <a:r>
              <a:rPr lang="en-US" sz="3600" dirty="0" err="1" smtClean="0">
                <a:solidFill>
                  <a:schemeClr val="bg1">
                    <a:lumMod val="75000"/>
                  </a:schemeClr>
                </a:solidFill>
              </a:rPr>
              <a:t>Medicanes</a:t>
            </a:r>
            <a:endParaRPr lang="en-US" sz="3600" dirty="0" smtClean="0">
              <a:solidFill>
                <a:schemeClr val="bg1">
                  <a:lumMod val="75000"/>
                </a:schemeClr>
              </a:solidFill>
            </a:endParaRP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Severe local storms</a:t>
            </a:r>
            <a:endParaRPr lang="en-US" sz="3600" dirty="0">
              <a:solidFill>
                <a:schemeClr val="bg1">
                  <a:lumMod val="75000"/>
                </a:schemeClr>
              </a:solidFill>
            </a:endParaRPr>
          </a:p>
        </p:txBody>
      </p:sp>
    </p:spTree>
    <p:extLst>
      <p:ext uri="{BB962C8B-B14F-4D97-AF65-F5344CB8AC3E}">
        <p14:creationId xmlns:p14="http://schemas.microsoft.com/office/powerpoint/2010/main" val="177424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71" y="1382071"/>
            <a:ext cx="7616309" cy="4418436"/>
          </a:xfrm>
          <a:prstGeom prst="rect">
            <a:avLst/>
          </a:prstGeom>
        </p:spPr>
      </p:pic>
      <p:sp>
        <p:nvSpPr>
          <p:cNvPr id="3" name="Rectangle 2"/>
          <p:cNvSpPr/>
          <p:nvPr/>
        </p:nvSpPr>
        <p:spPr>
          <a:xfrm>
            <a:off x="1702210" y="292833"/>
            <a:ext cx="5710711" cy="830997"/>
          </a:xfrm>
          <a:prstGeom prst="rect">
            <a:avLst/>
          </a:prstGeom>
        </p:spPr>
        <p:txBody>
          <a:bodyPr wrap="square">
            <a:spAutoFit/>
          </a:bodyPr>
          <a:lstStyle/>
          <a:p>
            <a:pPr algn="ctr"/>
            <a:r>
              <a:rPr lang="en-US" sz="2400" dirty="0" smtClean="0"/>
              <a:t>Peak </a:t>
            </a:r>
            <a:r>
              <a:rPr lang="en-US" sz="2400" dirty="0"/>
              <a:t>annual afternoon wet-bulb temperature attained in the present climate</a:t>
            </a:r>
          </a:p>
        </p:txBody>
      </p:sp>
      <p:sp>
        <p:nvSpPr>
          <p:cNvPr id="4" name="TextBox 3"/>
          <p:cNvSpPr txBox="1"/>
          <p:nvPr/>
        </p:nvSpPr>
        <p:spPr>
          <a:xfrm>
            <a:off x="1012122" y="6121593"/>
            <a:ext cx="7412458"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Courtesy </a:t>
            </a:r>
            <a:r>
              <a:rPr lang="en-US" dirty="0">
                <a:latin typeface="Arial" panose="020B0604020202020204" pitchFamily="34" charset="0"/>
                <a:cs typeface="Arial" panose="020B0604020202020204" pitchFamily="34" charset="0"/>
              </a:rPr>
              <a:t>Steve Sherwood, </a:t>
            </a:r>
            <a:r>
              <a:rPr lang="en-US" dirty="0">
                <a:latin typeface="Arial" panose="020B0604020202020204" pitchFamily="34" charset="0"/>
                <a:cs typeface="Arial" panose="020B0604020202020204" pitchFamily="34" charset="0"/>
                <a:hlinkClick r:id="rId3"/>
              </a:rPr>
              <a:t>http://web.science.unsw.edu.au/~</a:t>
            </a:r>
            <a:r>
              <a:rPr lang="en-US" dirty="0" smtClean="0">
                <a:latin typeface="Arial" panose="020B0604020202020204" pitchFamily="34" charset="0"/>
                <a:cs typeface="Arial" panose="020B0604020202020204" pitchFamily="34" charset="0"/>
                <a:hlinkClick r:id="rId3"/>
              </a:rPr>
              <a:t>stevensherwood/wetbulb.html</a:t>
            </a:r>
            <a:r>
              <a:rPr lang="en-US"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09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98" y="1281454"/>
            <a:ext cx="7592903" cy="4442271"/>
          </a:xfrm>
          <a:prstGeom prst="rect">
            <a:avLst/>
          </a:prstGeom>
        </p:spPr>
      </p:pic>
      <p:sp>
        <p:nvSpPr>
          <p:cNvPr id="3" name="TextBox 2"/>
          <p:cNvSpPr txBox="1"/>
          <p:nvPr/>
        </p:nvSpPr>
        <p:spPr>
          <a:xfrm>
            <a:off x="990143" y="6086692"/>
            <a:ext cx="7412458"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Courtesy </a:t>
            </a:r>
            <a:r>
              <a:rPr lang="en-US" dirty="0">
                <a:latin typeface="Arial" panose="020B0604020202020204" pitchFamily="34" charset="0"/>
                <a:cs typeface="Arial" panose="020B0604020202020204" pitchFamily="34" charset="0"/>
              </a:rPr>
              <a:t>Steve Sherwood, </a:t>
            </a:r>
            <a:r>
              <a:rPr lang="en-US" dirty="0">
                <a:latin typeface="Arial" panose="020B0604020202020204" pitchFamily="34" charset="0"/>
                <a:cs typeface="Arial" panose="020B0604020202020204" pitchFamily="34" charset="0"/>
                <a:hlinkClick r:id="rId3"/>
              </a:rPr>
              <a:t>http://web.science.unsw.edu.au/~</a:t>
            </a:r>
            <a:r>
              <a:rPr lang="en-US" dirty="0" smtClean="0">
                <a:latin typeface="Arial" panose="020B0604020202020204" pitchFamily="34" charset="0"/>
                <a:cs typeface="Arial" panose="020B0604020202020204" pitchFamily="34" charset="0"/>
                <a:hlinkClick r:id="rId3"/>
              </a:rPr>
              <a:t>stevensherwood/wetbulb.html</a:t>
            </a:r>
            <a:r>
              <a:rPr lang="en-US" dirty="0" smtClean="0">
                <a:latin typeface="Arial" panose="020B0604020202020204" pitchFamily="34" charset="0"/>
                <a:cs typeface="Arial" panose="020B0604020202020204" pitchFamily="34" charset="0"/>
              </a:rPr>
              <a:t> </a:t>
            </a:r>
          </a:p>
        </p:txBody>
      </p:sp>
      <p:sp>
        <p:nvSpPr>
          <p:cNvPr id="4" name="Rectangle 3"/>
          <p:cNvSpPr/>
          <p:nvPr/>
        </p:nvSpPr>
        <p:spPr>
          <a:xfrm>
            <a:off x="1841016" y="407473"/>
            <a:ext cx="5710711" cy="461665"/>
          </a:xfrm>
          <a:prstGeom prst="rect">
            <a:avLst/>
          </a:prstGeom>
        </p:spPr>
        <p:txBody>
          <a:bodyPr wrap="square">
            <a:spAutoFit/>
          </a:bodyPr>
          <a:lstStyle/>
          <a:p>
            <a:pPr algn="ctr"/>
            <a:r>
              <a:rPr lang="en-US" sz="2400" dirty="0" smtClean="0"/>
              <a:t>Same after ~10 C global warming</a:t>
            </a:r>
            <a:endParaRPr lang="en-US" sz="2400" dirty="0"/>
          </a:p>
        </p:txBody>
      </p:sp>
    </p:spTree>
    <p:extLst>
      <p:ext uri="{BB962C8B-B14F-4D97-AF65-F5344CB8AC3E}">
        <p14:creationId xmlns:p14="http://schemas.microsoft.com/office/powerpoint/2010/main" val="2553378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1827"/>
          <a:stretch/>
        </p:blipFill>
        <p:spPr>
          <a:xfrm>
            <a:off x="300147" y="525847"/>
            <a:ext cx="4079644" cy="3641303"/>
          </a:xfrm>
          <a:prstGeom prst="rect">
            <a:avLst/>
          </a:prstGeom>
        </p:spPr>
      </p:pic>
      <p:sp>
        <p:nvSpPr>
          <p:cNvPr id="3" name="Rectangle 2"/>
          <p:cNvSpPr/>
          <p:nvPr/>
        </p:nvSpPr>
        <p:spPr>
          <a:xfrm>
            <a:off x="1451870" y="5697678"/>
            <a:ext cx="6310060" cy="584775"/>
          </a:xfrm>
          <a:prstGeom prst="rect">
            <a:avLst/>
          </a:prstGeom>
        </p:spPr>
        <p:txBody>
          <a:bodyPr wrap="square">
            <a:spAutoFit/>
          </a:bodyPr>
          <a:lstStyle/>
          <a:p>
            <a:r>
              <a:rPr lang="en-US" sz="1600" dirty="0"/>
              <a:t>Sherwood, S. C., and M. Huber, 2010: An adaptability limit to climate change due to heat stress. </a:t>
            </a:r>
            <a:r>
              <a:rPr lang="en-US" sz="1600" i="1" dirty="0"/>
              <a:t>Proc. Nat. Acad. Sci</a:t>
            </a:r>
            <a:r>
              <a:rPr lang="en-US" sz="1600" dirty="0"/>
              <a:t>., </a:t>
            </a:r>
            <a:r>
              <a:rPr lang="en-US" sz="1600" b="1" dirty="0"/>
              <a:t>107</a:t>
            </a:r>
            <a:r>
              <a:rPr lang="en-US" sz="1600" dirty="0"/>
              <a:t>, 9552-9555</a:t>
            </a:r>
          </a:p>
        </p:txBody>
      </p:sp>
      <p:pic>
        <p:nvPicPr>
          <p:cNvPr id="4" name="Picture 3"/>
          <p:cNvPicPr>
            <a:picLocks noChangeAspect="1"/>
          </p:cNvPicPr>
          <p:nvPr/>
        </p:nvPicPr>
        <p:blipFill rotWithShape="1">
          <a:blip r:embed="rId2"/>
          <a:srcRect t="48418"/>
          <a:stretch/>
        </p:blipFill>
        <p:spPr>
          <a:xfrm>
            <a:off x="4379791" y="525847"/>
            <a:ext cx="4140394" cy="3957038"/>
          </a:xfrm>
          <a:prstGeom prst="rect">
            <a:avLst/>
          </a:prstGeom>
        </p:spPr>
      </p:pic>
      <p:pic>
        <p:nvPicPr>
          <p:cNvPr id="5" name="Picture 4"/>
          <p:cNvPicPr>
            <a:picLocks noChangeAspect="1"/>
          </p:cNvPicPr>
          <p:nvPr/>
        </p:nvPicPr>
        <p:blipFill rotWithShape="1">
          <a:blip r:embed="rId2"/>
          <a:srcRect t="95438"/>
          <a:stretch/>
        </p:blipFill>
        <p:spPr>
          <a:xfrm>
            <a:off x="195442" y="4116515"/>
            <a:ext cx="4334677" cy="366370"/>
          </a:xfrm>
          <a:prstGeom prst="rect">
            <a:avLst/>
          </a:prstGeom>
        </p:spPr>
      </p:pic>
      <p:sp>
        <p:nvSpPr>
          <p:cNvPr id="6" name="Rectangle 5"/>
          <p:cNvSpPr/>
          <p:nvPr/>
        </p:nvSpPr>
        <p:spPr>
          <a:xfrm>
            <a:off x="1214547" y="914400"/>
            <a:ext cx="369948" cy="31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11896" y="914400"/>
            <a:ext cx="321087" cy="36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81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lumMod val="75000"/>
                  </a:schemeClr>
                </a:solidFill>
              </a:rPr>
              <a:t>Weather Extremes</a:t>
            </a:r>
            <a:endParaRPr lang="en-US" sz="4000" dirty="0">
              <a:solidFill>
                <a:schemeClr val="bg1">
                  <a:lumMod val="75000"/>
                </a:schemeClr>
              </a:solidFill>
            </a:endParaRPr>
          </a:p>
        </p:txBody>
      </p:sp>
      <p:sp>
        <p:nvSpPr>
          <p:cNvPr id="3" name="Content Placeholder 2"/>
          <p:cNvSpPr>
            <a:spLocks noGrp="1"/>
          </p:cNvSpPr>
          <p:nvPr>
            <p:ph idx="1"/>
          </p:nvPr>
        </p:nvSpPr>
        <p:spPr/>
        <p:txBody>
          <a:bodyPr/>
          <a:lstStyle/>
          <a:p>
            <a:pPr>
              <a:spcBef>
                <a:spcPts val="2400"/>
              </a:spcBef>
            </a:pPr>
            <a:r>
              <a:rPr lang="en-US" sz="3600" dirty="0" smtClean="0"/>
              <a:t> </a:t>
            </a:r>
            <a:r>
              <a:rPr lang="en-US" sz="3600" dirty="0" smtClean="0">
                <a:solidFill>
                  <a:schemeClr val="bg1">
                    <a:lumMod val="75000"/>
                  </a:schemeClr>
                </a:solidFill>
              </a:rPr>
              <a:t>Temperature</a:t>
            </a:r>
            <a:r>
              <a:rPr lang="en-US" sz="3600" dirty="0" smtClean="0"/>
              <a:t>  </a:t>
            </a:r>
          </a:p>
          <a:p>
            <a:pPr>
              <a:spcBef>
                <a:spcPts val="2400"/>
              </a:spcBef>
            </a:pPr>
            <a:r>
              <a:rPr lang="en-US" sz="3600" dirty="0" smtClean="0"/>
              <a:t>  Hydrology</a:t>
            </a:r>
            <a:r>
              <a:rPr lang="en-US" sz="3600" dirty="0" smtClean="0">
                <a:solidFill>
                  <a:schemeClr val="bg1">
                    <a:lumMod val="75000"/>
                  </a:schemeClr>
                </a:solidFill>
              </a:rPr>
              <a:t> </a:t>
            </a: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Tropical Cyclones and </a:t>
            </a:r>
            <a:r>
              <a:rPr lang="en-US" sz="3600" dirty="0" err="1" smtClean="0">
                <a:solidFill>
                  <a:schemeClr val="bg1">
                    <a:lumMod val="75000"/>
                  </a:schemeClr>
                </a:solidFill>
              </a:rPr>
              <a:t>Medicanes</a:t>
            </a:r>
            <a:endParaRPr lang="en-US" sz="3600" dirty="0" smtClean="0">
              <a:solidFill>
                <a:schemeClr val="bg1">
                  <a:lumMod val="75000"/>
                </a:schemeClr>
              </a:solidFill>
            </a:endParaRPr>
          </a:p>
          <a:p>
            <a:pPr>
              <a:spcBef>
                <a:spcPts val="2400"/>
              </a:spcBef>
            </a:pPr>
            <a:r>
              <a:rPr lang="en-US" sz="3600" dirty="0">
                <a:solidFill>
                  <a:schemeClr val="bg1">
                    <a:lumMod val="75000"/>
                  </a:schemeClr>
                </a:solidFill>
              </a:rPr>
              <a:t> </a:t>
            </a:r>
            <a:r>
              <a:rPr lang="en-US" sz="3600" dirty="0" smtClean="0">
                <a:solidFill>
                  <a:schemeClr val="bg1">
                    <a:lumMod val="75000"/>
                  </a:schemeClr>
                </a:solidFill>
              </a:rPr>
              <a:t> Severe local storms</a:t>
            </a:r>
            <a:endParaRPr lang="en-US" sz="3600" dirty="0">
              <a:solidFill>
                <a:schemeClr val="bg1">
                  <a:lumMod val="75000"/>
                </a:schemeClr>
              </a:solidFill>
            </a:endParaRPr>
          </a:p>
        </p:txBody>
      </p:sp>
    </p:spTree>
    <p:extLst>
      <p:ext uri="{BB962C8B-B14F-4D97-AF65-F5344CB8AC3E}">
        <p14:creationId xmlns:p14="http://schemas.microsoft.com/office/powerpoint/2010/main" val="3343427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Extremes</a:t>
            </a:r>
            <a:endParaRPr lang="en-US" dirty="0"/>
          </a:p>
        </p:txBody>
      </p:sp>
      <p:sp>
        <p:nvSpPr>
          <p:cNvPr id="3" name="Content Placeholder 2"/>
          <p:cNvSpPr>
            <a:spLocks noGrp="1"/>
          </p:cNvSpPr>
          <p:nvPr>
            <p:ph idx="1"/>
          </p:nvPr>
        </p:nvSpPr>
        <p:spPr>
          <a:xfrm>
            <a:off x="628650" y="1825625"/>
            <a:ext cx="7886700" cy="2536970"/>
          </a:xfrm>
        </p:spPr>
        <p:txBody>
          <a:bodyPr/>
          <a:lstStyle/>
          <a:p>
            <a:pPr>
              <a:spcBef>
                <a:spcPts val="1800"/>
              </a:spcBef>
            </a:pPr>
            <a:r>
              <a:rPr lang="en-US" dirty="0" smtClean="0"/>
              <a:t> Evaporation = Precipitation ~= Net Radiative Cooling</a:t>
            </a:r>
          </a:p>
          <a:p>
            <a:pPr>
              <a:spcBef>
                <a:spcPts val="1800"/>
              </a:spcBef>
            </a:pPr>
            <a:r>
              <a:rPr lang="en-US" dirty="0"/>
              <a:t> </a:t>
            </a:r>
            <a:r>
              <a:rPr lang="en-US" dirty="0" smtClean="0"/>
              <a:t>Radiative </a:t>
            </a:r>
            <a:r>
              <a:rPr lang="en-US" dirty="0"/>
              <a:t>c</a:t>
            </a:r>
            <a:r>
              <a:rPr lang="en-US" dirty="0" smtClean="0"/>
              <a:t>ooling increases slowly with temperature</a:t>
            </a:r>
          </a:p>
          <a:p>
            <a:pPr>
              <a:spcBef>
                <a:spcPts val="1800"/>
              </a:spcBef>
            </a:pPr>
            <a:r>
              <a:rPr lang="en-US" dirty="0"/>
              <a:t> </a:t>
            </a:r>
            <a:r>
              <a:rPr lang="en-US" dirty="0" smtClean="0"/>
              <a:t>Water vapor concentration increases rapidly with T</a:t>
            </a:r>
          </a:p>
          <a:p>
            <a:pPr>
              <a:spcBef>
                <a:spcPts val="1800"/>
              </a:spcBef>
            </a:pPr>
            <a:r>
              <a:rPr lang="en-US" dirty="0"/>
              <a:t> </a:t>
            </a:r>
            <a:r>
              <a:rPr lang="en-US" dirty="0" smtClean="0"/>
              <a:t>           Rainfall intensity increases, rain frequency decreases</a:t>
            </a:r>
            <a:endParaRPr lang="en-US" dirty="0"/>
          </a:p>
        </p:txBody>
      </p:sp>
      <p:cxnSp>
        <p:nvCxnSpPr>
          <p:cNvPr id="5" name="Straight Arrow Connector 4"/>
          <p:cNvCxnSpPr/>
          <p:nvPr/>
        </p:nvCxnSpPr>
        <p:spPr>
          <a:xfrm>
            <a:off x="1116825" y="3559878"/>
            <a:ext cx="481630" cy="69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42467" y="4558040"/>
            <a:ext cx="5842388"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See Held and </a:t>
            </a:r>
            <a:r>
              <a:rPr lang="en-US" sz="2000" dirty="0" err="1" smtClean="0">
                <a:latin typeface="Arial" panose="020B0604020202020204" pitchFamily="34" charset="0"/>
                <a:cs typeface="Arial" panose="020B0604020202020204" pitchFamily="34" charset="0"/>
              </a:rPr>
              <a:t>Soden</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J. </a:t>
            </a:r>
            <a:r>
              <a:rPr lang="en-US" sz="2000" i="1" dirty="0">
                <a:latin typeface="Arial" panose="020B0604020202020204" pitchFamily="34" charset="0"/>
                <a:cs typeface="Arial" panose="020B0604020202020204" pitchFamily="34" charset="0"/>
              </a:rPr>
              <a:t>C</a:t>
            </a:r>
            <a:r>
              <a:rPr lang="en-US" sz="2000" i="1" dirty="0" smtClean="0">
                <a:latin typeface="Arial" panose="020B0604020202020204" pitchFamily="34" charset="0"/>
                <a:cs typeface="Arial" panose="020B0604020202020204" pitchFamily="34" charset="0"/>
              </a:rPr>
              <a:t>limate</a:t>
            </a:r>
            <a:r>
              <a:rPr lang="en-US" sz="2000" dirty="0" smtClean="0">
                <a:latin typeface="Arial" panose="020B0604020202020204" pitchFamily="34" charset="0"/>
                <a:cs typeface="Arial" panose="020B0604020202020204" pitchFamily="34" charset="0"/>
              </a:rPr>
              <a:t>, 2006</a:t>
            </a:r>
          </a:p>
        </p:txBody>
      </p:sp>
    </p:spTree>
    <p:extLst>
      <p:ext uri="{BB962C8B-B14F-4D97-AF65-F5344CB8AC3E}">
        <p14:creationId xmlns:p14="http://schemas.microsoft.com/office/powerpoint/2010/main" val="12375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RCE</a:t>
            </a:r>
            <a:endParaRPr lang="en-US" dirty="0"/>
          </a:p>
        </p:txBody>
      </p:sp>
      <p:sp>
        <p:nvSpPr>
          <p:cNvPr id="13" name="Content Placeholder 12"/>
          <p:cNvSpPr>
            <a:spLocks noGrp="1"/>
          </p:cNvSpPr>
          <p:nvPr>
            <p:ph idx="1"/>
          </p:nvPr>
        </p:nvSpPr>
        <p:spPr>
          <a:xfrm>
            <a:off x="628650" y="3448195"/>
            <a:ext cx="7886700" cy="2728768"/>
          </a:xfrm>
        </p:spPr>
        <p:txBody>
          <a:bodyPr/>
          <a:lstStyle/>
          <a:p>
            <a:pPr>
              <a:spcBef>
                <a:spcPts val="1800"/>
              </a:spcBef>
            </a:pPr>
            <a:r>
              <a:rPr lang="en-US" dirty="0" smtClean="0"/>
              <a:t>  Radiative cooling increase slowly with T</a:t>
            </a:r>
          </a:p>
          <a:p>
            <a:pPr>
              <a:spcBef>
                <a:spcPts val="1800"/>
              </a:spcBef>
            </a:pPr>
            <a:r>
              <a:rPr lang="en-US" dirty="0"/>
              <a:t>  </a:t>
            </a:r>
            <a:r>
              <a:rPr lang="en-US" dirty="0" smtClean="0"/>
              <a:t>Static stability increases rapidly with T</a:t>
            </a:r>
          </a:p>
          <a:p>
            <a:pPr>
              <a:spcBef>
                <a:spcPts val="1800"/>
              </a:spcBef>
            </a:pPr>
            <a:r>
              <a:rPr lang="en-US" dirty="0"/>
              <a:t> </a:t>
            </a:r>
            <a:r>
              <a:rPr lang="en-US" dirty="0" smtClean="0"/>
              <a:t>            Mass flux decreases with warming</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67432522"/>
              </p:ext>
            </p:extLst>
          </p:nvPr>
        </p:nvGraphicFramePr>
        <p:xfrm>
          <a:off x="4677341" y="1779017"/>
          <a:ext cx="1983819" cy="1403933"/>
        </p:xfrm>
        <a:graphic>
          <a:graphicData uri="http://schemas.openxmlformats.org/presentationml/2006/ole">
            <mc:AlternateContent xmlns:mc="http://schemas.openxmlformats.org/markup-compatibility/2006">
              <mc:Choice xmlns:v="urn:schemas-microsoft-com:vml" Requires="v">
                <p:oleObj spid="_x0000_s1034" name="Equation" r:id="rId3" imgW="825480" imgH="583920" progId="Equation.DSMT4">
                  <p:embed/>
                </p:oleObj>
              </mc:Choice>
              <mc:Fallback>
                <p:oleObj name="Equation" r:id="rId3" imgW="825480" imgH="583920" progId="Equation.DSMT4">
                  <p:embed/>
                  <p:pic>
                    <p:nvPicPr>
                      <p:cNvPr id="0" name=""/>
                      <p:cNvPicPr/>
                      <p:nvPr/>
                    </p:nvPicPr>
                    <p:blipFill>
                      <a:blip r:embed="rId4"/>
                      <a:stretch>
                        <a:fillRect/>
                      </a:stretch>
                    </p:blipFill>
                    <p:spPr>
                      <a:xfrm>
                        <a:off x="4677341" y="1779017"/>
                        <a:ext cx="1983819" cy="1403933"/>
                      </a:xfrm>
                      <a:prstGeom prst="rect">
                        <a:avLst/>
                      </a:prstGeom>
                    </p:spPr>
                  </p:pic>
                </p:oleObj>
              </mc:Fallback>
            </mc:AlternateContent>
          </a:graphicData>
        </a:graphic>
      </p:graphicFrame>
      <p:sp>
        <p:nvSpPr>
          <p:cNvPr id="6" name="TextBox 5"/>
          <p:cNvSpPr txBox="1"/>
          <p:nvPr/>
        </p:nvSpPr>
        <p:spPr>
          <a:xfrm>
            <a:off x="328067" y="2226669"/>
            <a:ext cx="3894925"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Clear air energy balance:</a:t>
            </a:r>
          </a:p>
        </p:txBody>
      </p:sp>
      <p:sp>
        <p:nvSpPr>
          <p:cNvPr id="7" name="TextBox 6"/>
          <p:cNvSpPr txBox="1"/>
          <p:nvPr/>
        </p:nvSpPr>
        <p:spPr>
          <a:xfrm>
            <a:off x="6512482" y="1200586"/>
            <a:ext cx="232439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Radiative cooling</a:t>
            </a:r>
          </a:p>
        </p:txBody>
      </p:sp>
      <p:cxnSp>
        <p:nvCxnSpPr>
          <p:cNvPr id="9" name="Straight Arrow Connector 8"/>
          <p:cNvCxnSpPr/>
          <p:nvPr/>
        </p:nvCxnSpPr>
        <p:spPr>
          <a:xfrm flipH="1">
            <a:off x="6268177" y="1690689"/>
            <a:ext cx="1193606" cy="31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96537" y="2764140"/>
            <a:ext cx="180088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Static stability</a:t>
            </a:r>
          </a:p>
        </p:txBody>
      </p:sp>
      <p:cxnSp>
        <p:nvCxnSpPr>
          <p:cNvPr id="12" name="Straight Arrow Connector 11"/>
          <p:cNvCxnSpPr/>
          <p:nvPr/>
        </p:nvCxnSpPr>
        <p:spPr>
          <a:xfrm flipH="1" flipV="1">
            <a:off x="6661160" y="2715279"/>
            <a:ext cx="486516" cy="139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09844" y="4669722"/>
            <a:ext cx="61425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2.xml><?xml version="1.0" encoding="utf-8"?>
<a:theme xmlns:a="http://schemas.openxmlformats.org/drawingml/2006/main" name="1_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2A6F739F-3A09-4ADA-8776-2093663EFD9D}" vid="{40672A34-E831-4C6B-9417-51759A73FF00}"/>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Template>
  <TotalTime>375</TotalTime>
  <Words>756</Words>
  <Application>Microsoft Office PowerPoint</Application>
  <PresentationFormat>On-screen Show (4:3)</PresentationFormat>
  <Paragraphs>115</Paragraphs>
  <Slides>27</Slides>
  <Notes>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2</vt:i4>
      </vt:variant>
      <vt:variant>
        <vt:lpstr>Slide Titles</vt:lpstr>
      </vt:variant>
      <vt:variant>
        <vt:i4>27</vt:i4>
      </vt:variant>
    </vt:vector>
  </HeadingPairs>
  <TitlesOfParts>
    <vt:vector size="43" baseType="lpstr">
      <vt:lpstr>MS PGothic</vt:lpstr>
      <vt:lpstr>Arial</vt:lpstr>
      <vt:lpstr>Calibri</vt:lpstr>
      <vt:lpstr>Calibri Light</vt:lpstr>
      <vt:lpstr>Helvetica</vt:lpstr>
      <vt:lpstr>Helvetica Light</vt:lpstr>
      <vt:lpstr>Office Theme</vt:lpstr>
      <vt:lpstr>1_Ariel</vt:lpstr>
      <vt:lpstr>1_Office Theme</vt:lpstr>
      <vt:lpstr>8_Office Theme</vt:lpstr>
      <vt:lpstr>2_Office Theme</vt:lpstr>
      <vt:lpstr>3_Office Theme</vt:lpstr>
      <vt:lpstr>4_Office Theme</vt:lpstr>
      <vt:lpstr>Default Design</vt:lpstr>
      <vt:lpstr>Equation</vt:lpstr>
      <vt:lpstr>MathType 6.0 Equation</vt:lpstr>
      <vt:lpstr>Will our weather extremes become even more extreme?</vt:lpstr>
      <vt:lpstr>Weather Extremes</vt:lpstr>
      <vt:lpstr>Weather Extremes</vt:lpstr>
      <vt:lpstr>PowerPoint Presentation</vt:lpstr>
      <vt:lpstr>PowerPoint Presentation</vt:lpstr>
      <vt:lpstr>PowerPoint Presentation</vt:lpstr>
      <vt:lpstr>Weather Extremes</vt:lpstr>
      <vt:lpstr>Hydrologic Extremes</vt:lpstr>
      <vt:lpstr>RCE</vt:lpstr>
      <vt:lpstr>But….</vt:lpstr>
      <vt:lpstr>PowerPoint Presentation</vt:lpstr>
      <vt:lpstr>Weather Extremes</vt:lpstr>
      <vt:lpstr>Tropical Cyclones and Climate Change</vt:lpstr>
      <vt:lpstr>PowerPoint Presentation</vt:lpstr>
      <vt:lpstr>PowerPoint Presentation</vt:lpstr>
      <vt:lpstr>PowerPoint Presentation</vt:lpstr>
      <vt:lpstr>PowerPoint Presentation</vt:lpstr>
      <vt:lpstr>Why the Strongest Storms Matter Most</vt:lpstr>
      <vt:lpstr>PowerPoint Presentation</vt:lpstr>
      <vt:lpstr>PowerPoint Presentation</vt:lpstr>
      <vt:lpstr>PowerPoint Presentation</vt:lpstr>
      <vt:lpstr>Weather Extremes</vt:lpstr>
      <vt:lpstr>PowerPoint Presentation</vt:lpstr>
      <vt:lpstr>A Key Ingredient for Severe Local Storms: Convective Available Potential Energy (CAPE)</vt:lpstr>
      <vt:lpstr>A moister land surface means higher CAPE at lower temperatures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dc:creator>
  <cp:lastModifiedBy>Kerry</cp:lastModifiedBy>
  <cp:revision>28</cp:revision>
  <dcterms:created xsi:type="dcterms:W3CDTF">2019-06-30T18:38:06Z</dcterms:created>
  <dcterms:modified xsi:type="dcterms:W3CDTF">2019-07-01T12:06:32Z</dcterms:modified>
</cp:coreProperties>
</file>