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EFB4-53F6-42A2-AAE3-C45042B362CB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74862-6141-4950-B09F-73120904C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960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EB1C6-8446-472A-A3EB-07E1E207660A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D9CB-A679-4395-9790-CCB857792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fluxes. Column shortwave heating,</a:t>
            </a:r>
            <a:r>
              <a:rPr lang="en-US" baseline="0" dirty="0" smtClean="0"/>
              <a:t> column </a:t>
            </a:r>
            <a:r>
              <a:rPr lang="en-US" baseline="0" dirty="0" err="1" smtClean="0"/>
              <a:t>longwave</a:t>
            </a:r>
            <a:r>
              <a:rPr lang="en-US" baseline="0" dirty="0" smtClean="0"/>
              <a:t> cooling.  FMSE conserved, convection can’t change column integral.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Advantages: not just </a:t>
            </a:r>
            <a:r>
              <a:rPr lang="en-US" dirty="0" err="1" smtClean="0"/>
              <a:t>det</a:t>
            </a:r>
            <a:r>
              <a:rPr lang="en-US" dirty="0" smtClean="0"/>
              <a:t> by removing</a:t>
            </a:r>
            <a:r>
              <a:rPr lang="en-US" baseline="0" dirty="0" smtClean="0"/>
              <a:t> processes, actually can compare magnitudes within given simulation, </a:t>
            </a:r>
            <a:r>
              <a:rPr lang="en-US" baseline="0" dirty="0" err="1" smtClean="0"/>
              <a:t>calc</a:t>
            </a:r>
            <a:r>
              <a:rPr lang="en-US" baseline="0" dirty="0" smtClean="0"/>
              <a:t> a number that is relevant.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axes,</a:t>
            </a:r>
            <a:r>
              <a:rPr lang="en-US" baseline="0" dirty="0" smtClean="0"/>
              <a:t> black line.  When does cluster form? </a:t>
            </a:r>
            <a:r>
              <a:rPr lang="en-US" dirty="0" smtClean="0"/>
              <a:t> Point out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err="1" smtClean="0"/>
              <a:t>fb</a:t>
            </a:r>
            <a:r>
              <a:rPr lang="en-US" dirty="0" smtClean="0"/>
              <a:t> (red) in dry region, beginning,</a:t>
            </a:r>
            <a:r>
              <a:rPr lang="en-US" baseline="0" dirty="0" smtClean="0"/>
              <a:t> shifting to moister regions as progresses. Strong 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fv</a:t>
            </a:r>
            <a:r>
              <a:rPr lang="en-US" baseline="0" dirty="0" smtClean="0"/>
              <a:t> developing in moist regions ~day 60. Point out blue (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fb</a:t>
            </a:r>
            <a:r>
              <a:rPr lang="en-US" baseline="0" dirty="0" smtClean="0"/>
              <a:t>) in dry days 30-60, but h’ still increasing in magnitude there. Colors -&gt; magnitude UNITS J/m^2 W/m^2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3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SW: mostly a positive</a:t>
            </a:r>
            <a:r>
              <a:rPr lang="en-US" baseline="0" dirty="0" smtClean="0"/>
              <a:t> feedback. Magnitude indicates not trivial, important.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4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LW is</a:t>
            </a:r>
            <a:r>
              <a:rPr lang="en-US" baseline="0" dirty="0" smtClean="0"/>
              <a:t> sometimes 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fb</a:t>
            </a:r>
            <a:r>
              <a:rPr lang="en-US" baseline="0" dirty="0" smtClean="0"/>
              <a:t>, sometimes neg. magnitude comparable to sw. point out super strong in moistest regions – LW cloud </a:t>
            </a:r>
            <a:r>
              <a:rPr lang="en-US" baseline="0" dirty="0" err="1" smtClean="0"/>
              <a:t>fb</a:t>
            </a:r>
            <a:r>
              <a:rPr lang="en-US" baseline="0" dirty="0" smtClean="0"/>
              <a:t> maintaining cluster.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5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Sfc</a:t>
            </a:r>
            <a:r>
              <a:rPr lang="en-US" dirty="0" smtClean="0"/>
              <a:t> flux</a:t>
            </a:r>
            <a:r>
              <a:rPr lang="en-US" baseline="0" dirty="0" smtClean="0"/>
              <a:t>: mostly negative </a:t>
            </a:r>
            <a:r>
              <a:rPr lang="en-US" baseline="0" dirty="0" err="1" smtClean="0"/>
              <a:t>fb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9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E8A08-ABF8-4EE6-BBF5-13A29E2C0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7967A-4208-4CCB-BE70-D504D25DC1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765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D45EF-41AF-4B89-A1F2-858EEB91C2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DC03-3525-42E6-8E81-CD65FAACA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14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7B464-C855-4106-B044-83714F5B00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65033-4078-4342-BC08-CBAC01CA18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98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EDC1C-705E-478A-B28C-655FAB10D8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A49A7-FCEC-4A71-985F-101EA0B1D9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291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C21E-0398-4E89-B501-01219F3D0F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7D667-D4E9-441F-AB18-9BCEFFD52F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5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0C56D-7FC8-4991-9BFA-594AE38A56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4EC1F-6B94-429B-8A5E-00FFFF9ADB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927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F031C-4021-4A6A-903A-C098C7631C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B610-FE10-484A-90C3-09B5E884C9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06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CB717-13BA-4076-8F43-E9075CF70C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D33D5-1688-4953-82B6-D3B6EA19FE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2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55AE-D557-4658-86CF-6F4540E455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555FF-BE5B-44D6-BCBA-AF8C1F5A91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501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0BD1C-930A-4B04-BEFC-B4D0437C57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CB6BB-FED6-43CB-8A69-982AE0B9B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38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6641F-BE9A-4809-B8FE-D4FB7487A1D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49EEA-4D9D-4B91-BE7F-5D89205ACF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04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1675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3858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7860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0199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87022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4152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Introduction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Methods	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Physical Mechanisms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Conclusions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376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E8A08-ABF8-4EE6-BBF5-13A29E2C0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7967A-4208-4CCB-BE70-D504D25DC1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365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D45EF-41AF-4B89-A1F2-858EEB91C2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ADC03-3525-42E6-8E81-CD65FAACA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38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7B464-C855-4106-B044-83714F5B00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65033-4078-4342-BC08-CBAC01CA18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297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EDC1C-705E-478A-B28C-655FAB10D8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A49A7-FCEC-4A71-985F-101EA0B1D9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969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3C21E-0398-4E89-B501-01219F3D0F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7D667-D4E9-441F-AB18-9BCEFFD52F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074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0C56D-7FC8-4991-9BFA-594AE38A561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4EC1F-6B94-429B-8A5E-00FFFF9ADB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89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F031C-4021-4A6A-903A-C098C7631CE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B610-FE10-484A-90C3-09B5E884C9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126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CB717-13BA-4076-8F43-E9075CF70C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D33D5-1688-4953-82B6-D3B6EA19FE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75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755AE-D557-4658-86CF-6F4540E455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555FF-BE5B-44D6-BCBA-AF8C1F5A91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61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0BD1C-930A-4B04-BEFC-B4D0437C57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CB6BB-FED6-43CB-8A69-982AE0B9B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6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6641F-BE9A-4809-B8FE-D4FB7487A1D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49EEA-4D9D-4B91-BE7F-5D89205ACF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26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073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0909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72557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6456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1544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6159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Introduction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Methods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Physical Mechanisms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Conclusions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6644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CB381-7132-451F-9A65-9D78098CFB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24A04-5CB9-4209-B055-16183C321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6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CB381-7132-451F-9A65-9D78098CFB4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24A04-5CB9-4209-B055-16183C321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48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8.emf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02"/>
            <a:ext cx="9144000" cy="69278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1369" y="90742"/>
            <a:ext cx="7939924" cy="136705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Physics of Large-Scale Organization of Convection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Kerry Emanuel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Lorenz Center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MIT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37" y="1096616"/>
            <a:ext cx="6198751" cy="4969667"/>
          </a:xfrm>
          <a:prstGeom prst="rect">
            <a:avLst/>
          </a:prstGeom>
        </p:spPr>
      </p:pic>
      <p:grpSp>
        <p:nvGrpSpPr>
          <p:cNvPr id="3" name="Group 21"/>
          <p:cNvGrpSpPr/>
          <p:nvPr/>
        </p:nvGrpSpPr>
        <p:grpSpPr>
          <a:xfrm>
            <a:off x="1580136" y="5633236"/>
            <a:ext cx="5940546" cy="522203"/>
            <a:chOff x="330279" y="6162204"/>
            <a:chExt cx="4294633" cy="522203"/>
          </a:xfrm>
        </p:grpSpPr>
        <p:grpSp>
          <p:nvGrpSpPr>
            <p:cNvPr id="5" name="Group 22"/>
            <p:cNvGrpSpPr/>
            <p:nvPr/>
          </p:nvGrpSpPr>
          <p:grpSpPr>
            <a:xfrm>
              <a:off x="539552" y="6309320"/>
              <a:ext cx="3429000" cy="369332"/>
              <a:chOff x="685800" y="6324600"/>
              <a:chExt cx="3429000" cy="3693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85800" y="6324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DRY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200400" y="63246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MOIST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1371600" y="6553200"/>
                <a:ext cx="17526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330279" y="6162204"/>
              <a:ext cx="4294633" cy="522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4"/>
            <p:cNvGrpSpPr/>
            <p:nvPr/>
          </p:nvGrpSpPr>
          <p:grpSpPr>
            <a:xfrm>
              <a:off x="539553" y="6205101"/>
              <a:ext cx="3967190" cy="369332"/>
              <a:chOff x="857620" y="6324600"/>
              <a:chExt cx="3257180" cy="369332"/>
            </a:xfrm>
            <a:noFill/>
          </p:grpSpPr>
          <p:sp>
            <p:nvSpPr>
              <p:cNvPr id="26" name="TextBox 25"/>
              <p:cNvSpPr txBox="1"/>
              <p:nvPr/>
            </p:nvSpPr>
            <p:spPr>
              <a:xfrm>
                <a:off x="857620" y="6324600"/>
                <a:ext cx="8382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DRY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200400" y="6324600"/>
                <a:ext cx="9144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MOIST</a:t>
                </a:r>
                <a:endParaRPr lang="en-US" b="1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1323108" y="6553200"/>
                <a:ext cx="1801092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924" y="455010"/>
            <a:ext cx="82296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Total Surface Flux Feedback Term</a:t>
            </a:r>
            <a:endParaRPr lang="en-US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/>
          <a:srcRect t="14654" b="16315"/>
          <a:stretch/>
        </p:blipFill>
        <p:spPr>
          <a:xfrm>
            <a:off x="3804572" y="6325296"/>
            <a:ext cx="5339428" cy="5327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88961" y="6376556"/>
            <a:ext cx="1416536" cy="4814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6372879"/>
            <a:ext cx="263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Allison Wing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40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MIT Single-Column Model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800"/>
              </a:spcAft>
              <a:buSzPct val="70000"/>
              <a:buBlip>
                <a:blip r:embed="rId2"/>
              </a:buBlip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Fouquart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Bonnel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shortwave radiation,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Morcrette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longwave</a:t>
            </a:r>
          </a:p>
          <a:p>
            <a:pPr eaLnBrk="1" hangingPunct="1">
              <a:spcAft>
                <a:spcPts val="800"/>
              </a:spcAft>
              <a:buSzPct val="70000"/>
              <a:buBlip>
                <a:blip r:embed="rId2"/>
              </a:buBlip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Emanuel-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Zivkovic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-Rothman convection</a:t>
            </a:r>
          </a:p>
          <a:p>
            <a:pPr eaLnBrk="1" hangingPunct="1">
              <a:spcAft>
                <a:spcPts val="800"/>
              </a:spcAft>
              <a:buSzPct val="70000"/>
              <a:buBlip>
                <a:blip r:embed="rId2"/>
              </a:buBlip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Bony-Emanuel cloud scheme</a:t>
            </a:r>
          </a:p>
          <a:p>
            <a:pPr eaLnBrk="1" hangingPunct="1">
              <a:spcAft>
                <a:spcPts val="800"/>
              </a:spcAft>
              <a:buSzPct val="70000"/>
              <a:buBlip>
                <a:blip r:embed="rId2"/>
              </a:buBlip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25 hPa level spacing in troposphere; higher resolution in stratosphere</a:t>
            </a:r>
          </a:p>
          <a:p>
            <a:pPr eaLnBrk="1" hangingPunct="1">
              <a:spcAft>
                <a:spcPts val="800"/>
              </a:spcAft>
              <a:buSzPct val="70000"/>
              <a:buBlip>
                <a:blip r:embed="rId2"/>
              </a:buBlip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Run into RCE state with fixed SST,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then re-initialized in WTG mode with T fixed at 850 hPa and above;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add small perturbations to w in initial condition</a:t>
            </a:r>
          </a:p>
          <a:p>
            <a:pPr eaLnBrk="1" hangingPunct="1">
              <a:spcAft>
                <a:spcPts val="800"/>
              </a:spcAft>
              <a:buSzPct val="70000"/>
              <a:buBlip>
                <a:blip r:embed="rId2"/>
              </a:buBlip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Note:  No WISHE!</a:t>
            </a:r>
          </a:p>
        </p:txBody>
      </p:sp>
    </p:spTree>
    <p:extLst>
      <p:ext uri="{BB962C8B-B14F-4D97-AF65-F5344CB8AC3E}">
        <p14:creationId xmlns:p14="http://schemas.microsoft.com/office/powerpoint/2010/main" val="19386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724400"/>
          </a:xfrm>
        </p:spPr>
        <p:txBody>
          <a:bodyPr/>
          <a:lstStyle/>
          <a:p>
            <a:pPr eaLnBrk="1" hangingPunct="1">
              <a:buSzPct val="70000"/>
              <a:buBlip>
                <a:blip r:embed="rId2"/>
              </a:buBlip>
            </a:pP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No drift from RCE state when SST &lt;~ 32 C</a:t>
            </a:r>
          </a:p>
          <a:p>
            <a:pPr marL="0" indent="0" eaLnBrk="1" hangingPunct="1">
              <a:buSzPct val="70000"/>
              <a:buNone/>
            </a:pP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  <a:p>
            <a:pPr eaLnBrk="1" hangingPunct="1">
              <a:buSzPct val="70000"/>
              <a:buBlip>
                <a:blip r:embed="rId2"/>
              </a:buBlip>
            </a:pP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Migration toward states with ascent or descent 	at higher SSTs</a:t>
            </a:r>
          </a:p>
          <a:p>
            <a:pPr eaLnBrk="1" hangingPunct="1">
              <a:buSzPct val="70000"/>
              <a:buBlip>
                <a:blip r:embed="rId2"/>
              </a:buBlip>
            </a:pP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  <a:p>
            <a:pPr eaLnBrk="1" hangingPunct="1">
              <a:buSzPct val="70000"/>
              <a:buBlip>
                <a:blip r:embed="rId2"/>
              </a:buBlip>
            </a:pPr>
            <a:r>
              <a:rPr lang="en-US" sz="2800" dirty="0" smtClean="0">
                <a:latin typeface="Arial" panose="020B0604020202020204" pitchFamily="34" charset="0"/>
                <a:cs typeface="Arial" pitchFamily="34" charset="0"/>
              </a:rPr>
              <a:t> These states correspond to multiple equilibria in 	two-column models by Raymond and Zeng 	(2000) and by several others since (e.g. 	Sobel et al., 2007; Sessions et al. 2010) </a:t>
            </a:r>
          </a:p>
          <a:p>
            <a:pPr eaLnBrk="1" hangingPunct="1">
              <a:buSzPct val="70000"/>
              <a:buBlip>
                <a:blip r:embed="rId2"/>
              </a:buBlip>
            </a:pPr>
            <a:endParaRPr lang="en-US" sz="2800" dirty="0" smtClean="0">
              <a:latin typeface="Arial" panose="020B0604020202020204" pitchFamily="34" charset="0"/>
              <a:cs typeface="Arial" pitchFamily="34" charset="0"/>
            </a:endParaRPr>
          </a:p>
          <a:p>
            <a:pPr eaLnBrk="1" hangingPunct="1">
              <a:buSzPct val="70000"/>
              <a:buBlip>
                <a:blip r:embed="rId2"/>
              </a:buBlip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SzPct val="70000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86" y="795811"/>
            <a:ext cx="8064614" cy="5842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444" y="174504"/>
            <a:ext cx="8753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Evolution of perturbation quantities in drying column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656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6963719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791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P41867F"/>
                <a:ea typeface="+mn-ea"/>
                <a:cs typeface="+mn-cs"/>
              </a:rPr>
              <a:t>Perturbation net radiative heating rates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P41867F"/>
                <a:ea typeface="+mn-ea"/>
                <a:cs typeface="+mn-cs"/>
              </a:rPr>
              <a:t>in response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P41867F"/>
                <a:ea typeface="+mn-ea"/>
                <a:cs typeface="+mn-cs"/>
              </a:rPr>
              <a:t>to an instantaneous reduction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P41867F"/>
                <a:ea typeface="+mn-ea"/>
                <a:cs typeface="+mn-cs"/>
              </a:rPr>
              <a:t>specific humidity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P41867F"/>
                <a:ea typeface="+mn-ea"/>
                <a:cs typeface="+mn-cs"/>
              </a:rPr>
              <a:t>of 20% from the RCE states for SSTs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P41867F"/>
                <a:ea typeface="+mn-ea"/>
                <a:cs typeface="+mn-cs"/>
              </a:rPr>
              <a:t>ranging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P41867F"/>
                <a:ea typeface="+mn-ea"/>
                <a:cs typeface="+mn-cs"/>
              </a:rPr>
              <a:t>25 to 45C.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2113" y="3009900"/>
            <a:ext cx="298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that first reversal is in the boundary layer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3912376" y="3656231"/>
            <a:ext cx="1720607" cy="120195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5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40" y="1335621"/>
            <a:ext cx="8316852" cy="2831530"/>
          </a:xfrm>
        </p:spPr>
        <p:txBody>
          <a:bodyPr/>
          <a:lstStyle/>
          <a:p>
            <a:r>
              <a:rPr lang="en-US" dirty="0" smtClean="0"/>
              <a:t>Aggregation Physics Appears to Drive Low Frequency Variability in the Equatorial Waveguide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9900"/>
            <a:ext cx="6400800" cy="6213475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553200" y="5943600"/>
            <a:ext cx="2454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from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Wheeler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Kiladis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1999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3962400" y="2133600"/>
            <a:ext cx="3505200" cy="2895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860" y="10810"/>
            <a:ext cx="87426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OLR power spectrum, 1979–2001 (Symmetric)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010400" y="1905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E56E3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Kelvin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05600" y="98877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E56E3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Westward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2E56E3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Inertio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E56E3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-Gravity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2209800" y="1436246"/>
            <a:ext cx="4648200" cy="100215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58000" y="347345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Equatorial Rossby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2895600" y="3886200"/>
            <a:ext cx="4495800" cy="220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3657600" y="5105400"/>
            <a:ext cx="35052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58000" y="469265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Madden-Julian Oscillation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19801" y="28643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High frequency WISHE modes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271032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Low frequency Radiation modes</a:t>
            </a:r>
          </a:p>
        </p:txBody>
      </p:sp>
    </p:spTree>
    <p:extLst>
      <p:ext uri="{BB962C8B-B14F-4D97-AF65-F5344CB8AC3E}">
        <p14:creationId xmlns:p14="http://schemas.microsoft.com/office/powerpoint/2010/main" val="20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/>
      <p:bldP spid="17415" grpId="0"/>
      <p:bldP spid="17416" grpId="0" animBg="1"/>
      <p:bldP spid="17417" grpId="0"/>
      <p:bldP spid="17418" grpId="0" animBg="1"/>
      <p:bldP spid="17419" grpId="0" animBg="1"/>
      <p:bldP spid="17420" grpId="0"/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439" y="276964"/>
            <a:ext cx="73989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Khairoutdinov and Emanuel (2018)</a:t>
            </a:r>
          </a:p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2000" b="1" dirty="0">
              <a:solidFill>
                <a:srgbClr val="0000FF"/>
              </a:solidFill>
              <a:ea typeface="MS PGothic" panose="020B0600070205080204" pitchFamily="34" charset="-128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Model: System for Atmospheric Modeling (SAM; </a:t>
            </a:r>
            <a:r>
              <a:rPr lang="en-US" altLang="en-US" sz="2000" b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	Khairoutdinov </a:t>
            </a: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and Randall 2003)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Domain: 40,000 km x 10,000 km; top at 30 km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Zonally periodic; solid walls at 46</a:t>
            </a:r>
            <a:r>
              <a:rPr lang="en-US" altLang="en-US" sz="2000" b="1" baseline="30000" dirty="0">
                <a:solidFill>
                  <a:srgbClr val="000000"/>
                </a:solidFill>
                <a:ea typeface="MS PGothic" panose="020B0600070205080204" pitchFamily="34" charset="-128"/>
              </a:rPr>
              <a:t>o</a:t>
            </a: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N/S; equator at the </a:t>
            </a:r>
            <a:r>
              <a:rPr lang="en-US" altLang="en-US" sz="2000" b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center</a:t>
            </a:r>
            <a:endParaRPr lang="en-US" altLang="en-US" sz="2000" b="1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Grid spacing 20 km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Aqua-planet with </a:t>
            </a:r>
            <a:r>
              <a:rPr lang="en-US" altLang="en-US" sz="2000" b="1" i="1" dirty="0">
                <a:solidFill>
                  <a:srgbClr val="000000"/>
                </a:solidFill>
                <a:ea typeface="MS PGothic" panose="020B0600070205080204" pitchFamily="34" charset="-128"/>
              </a:rPr>
              <a:t>uniform</a:t>
            </a: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SST=300K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Constant insolation:  650 W/m</a:t>
            </a:r>
            <a:r>
              <a:rPr lang="en-US" altLang="en-US" sz="2000" b="1" baseline="30000" dirty="0">
                <a:solidFill>
                  <a:srgbClr val="000000"/>
                </a:solidFill>
                <a:ea typeface="MS PGothic" panose="020B0600070205080204" pitchFamily="34" charset="-128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with constant zenith </a:t>
            </a:r>
            <a:r>
              <a:rPr lang="en-US" altLang="en-US" sz="2000" b="1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angle </a:t>
            </a: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of 52</a:t>
            </a:r>
            <a:r>
              <a:rPr lang="en-US" altLang="en-US" sz="2000" b="1" baseline="30000" dirty="0">
                <a:solidFill>
                  <a:srgbClr val="000000"/>
                </a:solidFill>
                <a:ea typeface="MS PGothic" panose="020B0600070205080204" pitchFamily="34" charset="-128"/>
              </a:rPr>
              <a:t>o</a:t>
            </a: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en-US" altLang="en-US" sz="2000" b="1" dirty="0">
                <a:solidFill>
                  <a:srgbClr val="000000"/>
                </a:solidFill>
                <a:ea typeface="MS PGothic" panose="020B0600070205080204" pitchFamily="34" charset="-128"/>
              </a:rPr>
              <a:t> Realistic Coriolis parameter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1350" b="18883"/>
          <a:stretch/>
        </p:blipFill>
        <p:spPr>
          <a:xfrm>
            <a:off x="792293" y="3990417"/>
            <a:ext cx="7388446" cy="27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8923" y="583988"/>
            <a:ext cx="7553405" cy="572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7815" y="6393116"/>
            <a:ext cx="407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From Khairoutdinov </a:t>
            </a:r>
            <a:r>
              <a:rPr lang="en-GB" altLang="en-US" b="1" dirty="0">
                <a:solidFill>
                  <a:srgbClr val="0000FF"/>
                </a:solidFill>
                <a:ea typeface="MS PGothic" panose="020B0600070205080204" pitchFamily="34" charset="-128"/>
              </a:rPr>
              <a:t>and Emanuel (2018</a:t>
            </a:r>
            <a:r>
              <a:rPr lang="en-GB" altLang="en-US" b="1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418" y="2328262"/>
            <a:ext cx="1367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Black dot shows approximate location of precipitation maximum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91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0012" y="1077362"/>
            <a:ext cx="8424265" cy="5338987"/>
            <a:chOff x="168303" y="1291329"/>
            <a:chExt cx="8424265" cy="5338987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58" y="1291329"/>
              <a:ext cx="5874876" cy="338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099"/>
            <a:stretch/>
          </p:blipFill>
          <p:spPr bwMode="auto">
            <a:xfrm>
              <a:off x="6285538" y="1291329"/>
              <a:ext cx="1944062" cy="335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85"/>
            <a:stretch/>
          </p:blipFill>
          <p:spPr bwMode="auto">
            <a:xfrm>
              <a:off x="168303" y="4753673"/>
              <a:ext cx="8424265" cy="1876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36467" y="186235"/>
            <a:ext cx="834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Mechanism-Denial Experiments: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Time-Longitude sections on Equator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4870" y="6416349"/>
            <a:ext cx="407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From Khairoutdinov </a:t>
            </a:r>
            <a:r>
              <a:rPr lang="en-GB" altLang="en-US" b="1" dirty="0">
                <a:solidFill>
                  <a:srgbClr val="0000FF"/>
                </a:solidFill>
                <a:ea typeface="MS PGothic" panose="020B0600070205080204" pitchFamily="34" charset="-128"/>
              </a:rPr>
              <a:t>and Emanuel (2018</a:t>
            </a:r>
            <a:r>
              <a:rPr lang="en-GB" altLang="en-US" b="1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Central Hypothesis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smtClean="0"/>
              <a:t>  </a:t>
            </a:r>
            <a:r>
              <a:rPr lang="en-US" sz="3200" dirty="0" smtClean="0"/>
              <a:t>Self-organization of convection on 	scales larger than squall lines requires 	modulation of radiative cooling rates 	and/or surface wind speeds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18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78133"/>
              </p:ext>
            </p:extLst>
          </p:nvPr>
        </p:nvGraphicFramePr>
        <p:xfrm>
          <a:off x="839788" y="3706813"/>
          <a:ext cx="72802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2831760" imgH="380880" progId="Equation.DSMT4">
                  <p:embed/>
                </p:oleObj>
              </mc:Choice>
              <mc:Fallback>
                <p:oleObj name="Equation" r:id="rId3" imgW="2831760" imgH="380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788" y="3706813"/>
                        <a:ext cx="72802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376984"/>
              </p:ext>
            </p:extLst>
          </p:nvPr>
        </p:nvGraphicFramePr>
        <p:xfrm>
          <a:off x="611188" y="5205413"/>
          <a:ext cx="6478587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2311200" imgH="393480" progId="Equation.DSMT4">
                  <p:embed/>
                </p:oleObj>
              </mc:Choice>
              <mc:Fallback>
                <p:oleObj name="Equation" r:id="rId5" imgW="2311200" imgH="393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188" y="5205413"/>
                        <a:ext cx="6478587" cy="110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7585" y="4687261"/>
            <a:ext cx="2773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Cloud-radiation feedback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9659" y="4697647"/>
            <a:ext cx="1444829" cy="33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18857" y="5035305"/>
            <a:ext cx="2067005" cy="243626"/>
          </a:xfrm>
          <a:prstGeom prst="straightConnector1">
            <a:avLst/>
          </a:prstGeom>
          <a:ln w="1016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81082" y="4364531"/>
            <a:ext cx="637775" cy="333116"/>
          </a:xfrm>
          <a:prstGeom prst="straightConnector1">
            <a:avLst/>
          </a:prstGeom>
          <a:ln w="1016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03274" y="4357859"/>
            <a:ext cx="1704213" cy="329402"/>
          </a:xfrm>
          <a:prstGeom prst="straightConnector1">
            <a:avLst/>
          </a:prstGeom>
          <a:ln w="1016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53112" y="5025815"/>
            <a:ext cx="1125712" cy="345324"/>
          </a:xfrm>
          <a:prstGeom prst="straightConnector1">
            <a:avLst/>
          </a:prstGeom>
          <a:ln w="1016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054855" y="4132250"/>
            <a:ext cx="548369" cy="700230"/>
          </a:xfrm>
          <a:prstGeom prst="straightConnector1">
            <a:avLst/>
          </a:prstGeom>
          <a:ln w="1016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67119" y="3488190"/>
            <a:ext cx="2434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radiation emulator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86019" y="3836234"/>
            <a:ext cx="428928" cy="214197"/>
          </a:xfrm>
          <a:prstGeom prst="straightConnector1">
            <a:avLst/>
          </a:prstGeom>
          <a:ln w="1016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98904"/>
              </p:ext>
            </p:extLst>
          </p:nvPr>
        </p:nvGraphicFramePr>
        <p:xfrm>
          <a:off x="1692275" y="2463800"/>
          <a:ext cx="5578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7" imgW="1968480" imgH="241200" progId="Equation.DSMT4">
                  <p:embed/>
                </p:oleObj>
              </mc:Choice>
              <mc:Fallback>
                <p:oleObj name="Equation" r:id="rId7" imgW="1968480" imgH="2412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2275" y="2463800"/>
                        <a:ext cx="557847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3115" y="369948"/>
            <a:ext cx="750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WTG model on equatorial ß plane: Khairoutdinov and Emanuel (2018) extended to include higher order modes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2275" y="1835780"/>
            <a:ext cx="51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solutions of form: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3224" y="6319046"/>
            <a:ext cx="2773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Moist Stability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144373" y="5828427"/>
            <a:ext cx="1319248" cy="659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468763" y="4132250"/>
            <a:ext cx="886480" cy="2094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60" y="1432858"/>
            <a:ext cx="7188021" cy="4688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539" y="314107"/>
            <a:ext cx="75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Equatorial WTG Modes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121" y="6403932"/>
            <a:ext cx="753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vs. wavenumber; size of circles proportional to growth rate</a:t>
            </a:r>
          </a:p>
        </p:txBody>
      </p:sp>
    </p:spTree>
    <p:extLst>
      <p:ext uri="{BB962C8B-B14F-4D97-AF65-F5344CB8AC3E}">
        <p14:creationId xmlns:p14="http://schemas.microsoft.com/office/powerpoint/2010/main" val="35696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5" y="1130473"/>
            <a:ext cx="6854157" cy="5142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7362" y="169277"/>
            <a:ext cx="753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to V=0 equatorial modes without WTG approximation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24" y="4833257"/>
            <a:ext cx="152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WTG approximation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5442" y="4917782"/>
            <a:ext cx="1183341" cy="4303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75714" y="6385432"/>
            <a:ext cx="407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From Khairoutdinov </a:t>
            </a:r>
            <a:r>
              <a:rPr lang="en-GB" altLang="en-US" b="1" dirty="0">
                <a:solidFill>
                  <a:srgbClr val="0000FF"/>
                </a:solidFill>
                <a:ea typeface="MS PGothic" panose="020B0600070205080204" pitchFamily="34" charset="-128"/>
              </a:rPr>
              <a:t>and Emanuel (2018</a:t>
            </a:r>
            <a:r>
              <a:rPr lang="en-GB" altLang="en-US" b="1" dirty="0" smtClean="0">
                <a:solidFill>
                  <a:srgbClr val="0000FF"/>
                </a:solidFill>
                <a:ea typeface="MS PGothic" panose="020B0600070205080204" pitchFamily="34" charset="-128"/>
              </a:rPr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2464" y="1775012"/>
            <a:ext cx="3073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WISHE-driven moist Kelvin waves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4249271" y="2359787"/>
            <a:ext cx="1014292" cy="698458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3506" y="5248755"/>
            <a:ext cx="2481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MJO mode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19503" y="5418032"/>
            <a:ext cx="484094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620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  Evidence from cloud-permitting models suggests that large-	scale organization of convection is driven by modulation of 	radiation by clouds and water vapor, and by WISHE 	feedback</a:t>
            </a:r>
          </a:p>
          <a:p>
            <a:pPr>
              <a:spcBef>
                <a:spcPts val="1800"/>
              </a:spcBef>
            </a:pPr>
            <a:r>
              <a:rPr lang="en-US" dirty="0"/>
              <a:t> </a:t>
            </a:r>
            <a:r>
              <a:rPr lang="en-US" dirty="0" smtClean="0"/>
              <a:t> Radiative feedbacks most important in the boundary layer but 	would become more important in the free troposphere in a 	substantially warmer climate</a:t>
            </a:r>
          </a:p>
          <a:p>
            <a:pPr>
              <a:spcBef>
                <a:spcPts val="1800"/>
              </a:spcBef>
            </a:pPr>
            <a:r>
              <a:rPr lang="en-US" dirty="0"/>
              <a:t> </a:t>
            </a:r>
            <a:r>
              <a:rPr lang="en-US" dirty="0" smtClean="0"/>
              <a:t> Interaction between convection and large-scale circulation 	does not appear to cause, by itself, unstable growth but 	strongly modulates the character of waves and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71" y="81080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Self-Aggregation of Moist Convection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monso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553200" cy="611097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6324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Monsoonal Thunderstorms, Bangladesh and India, July 1985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5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Compelling Evidence from Cloud-Permitting Models: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400" b="1" dirty="0" smtClean="0"/>
              <a:t>Tompkins and Craig, 1998</a:t>
            </a:r>
            <a:r>
              <a:rPr lang="en-US" sz="2400" dirty="0" smtClean="0"/>
              <a:t>: RCE in 3-D box: “</a:t>
            </a:r>
            <a:r>
              <a:rPr lang="en-US" sz="2400" dirty="0"/>
              <a:t>This </a:t>
            </a:r>
            <a:r>
              <a:rPr lang="en-US" sz="2400" dirty="0" smtClean="0"/>
              <a:t>	organization </a:t>
            </a:r>
            <a:r>
              <a:rPr lang="en-US" sz="2400" dirty="0"/>
              <a:t>seems to result </a:t>
            </a:r>
            <a:r>
              <a:rPr lang="en-US" sz="2400" dirty="0" smtClean="0"/>
              <a:t>from interactions 	between </a:t>
            </a:r>
            <a:r>
              <a:rPr lang="en-US" sz="2400" dirty="0"/>
              <a:t>radiation, convection and surface </a:t>
            </a:r>
            <a:r>
              <a:rPr lang="en-US" sz="2400" dirty="0" smtClean="0"/>
              <a:t>fluxes.”</a:t>
            </a:r>
          </a:p>
          <a:p>
            <a:pPr>
              <a:buSzPct val="70000"/>
              <a:buBlip>
                <a:blip r:embed="rId2"/>
              </a:buBlip>
            </a:pPr>
            <a:r>
              <a:rPr lang="en-US" sz="2400" b="1" dirty="0" smtClean="0"/>
              <a:t>Bretherton, </a:t>
            </a:r>
            <a:r>
              <a:rPr lang="en-US" sz="2400" b="1" dirty="0" err="1" smtClean="0"/>
              <a:t>Blossey</a:t>
            </a:r>
            <a:r>
              <a:rPr lang="en-US" sz="2400" b="1" dirty="0" smtClean="0"/>
              <a:t> and Khairoutdinov (2005</a:t>
            </a:r>
            <a:r>
              <a:rPr lang="en-US" sz="2400" b="1" dirty="0"/>
              <a:t>): </a:t>
            </a:r>
            <a:r>
              <a:rPr lang="en-US" sz="2400" dirty="0"/>
              <a:t>“The self-aggregation is analyzed as an instability of a horizontally homogeneous convecting </a:t>
            </a:r>
            <a:r>
              <a:rPr lang="en-US" sz="2400" dirty="0" smtClean="0"/>
              <a:t>atmosphere driven </a:t>
            </a:r>
            <a:r>
              <a:rPr lang="en-US" sz="2400" dirty="0"/>
              <a:t>by convection–water vapor–radiation feedbacks that systematically dry the drier air columns </a:t>
            </a:r>
            <a:r>
              <a:rPr lang="en-US" sz="2400" dirty="0" smtClean="0"/>
              <a:t>and moisten </a:t>
            </a:r>
            <a:r>
              <a:rPr lang="en-US" sz="2400" dirty="0"/>
              <a:t>the moister air columns</a:t>
            </a:r>
            <a:r>
              <a:rPr lang="en-US" sz="2400" dirty="0" smtClean="0"/>
              <a:t>.” </a:t>
            </a:r>
          </a:p>
          <a:p>
            <a:pPr lvl="1">
              <a:buSzPct val="70000"/>
              <a:buBlip>
                <a:blip r:embed="rId2"/>
              </a:buBlip>
            </a:pPr>
            <a:r>
              <a:rPr lang="en-US" sz="2000" dirty="0" smtClean="0"/>
              <a:t>Self-aggregation </a:t>
            </a:r>
            <a:r>
              <a:rPr lang="en-US" sz="2000" dirty="0"/>
              <a:t>can be suppressed by horizontally homogenizing </a:t>
            </a:r>
            <a:r>
              <a:rPr lang="en-US" sz="2000" dirty="0" smtClean="0"/>
              <a:t>the radiative </a:t>
            </a:r>
            <a:r>
              <a:rPr lang="en-US" sz="2000" dirty="0"/>
              <a:t>cooling or surface fluxes. </a:t>
            </a:r>
            <a:endParaRPr lang="en-US" sz="2000" dirty="0" smtClean="0"/>
          </a:p>
          <a:p>
            <a:pPr lvl="1">
              <a:buSzPct val="70000"/>
              <a:buBlip>
                <a:blip r:embed="rId2"/>
              </a:buBlip>
            </a:pPr>
            <a:r>
              <a:rPr lang="en-US" sz="2000" dirty="0" smtClean="0"/>
              <a:t>Lower-tropospheric </a:t>
            </a:r>
            <a:r>
              <a:rPr lang="en-US" sz="2000" dirty="0"/>
              <a:t>wind shear leads to slightly slower and less </a:t>
            </a:r>
            <a:r>
              <a:rPr lang="en-US" sz="2000" dirty="0" smtClean="0"/>
              <a:t>pronounced </a:t>
            </a:r>
            <a:r>
              <a:rPr lang="en-US" sz="2000" dirty="0"/>
              <a:t>self-aggregation into bands aligned along the shear vector. </a:t>
            </a:r>
          </a:p>
        </p:txBody>
      </p:sp>
    </p:spTree>
    <p:extLst>
      <p:ext uri="{BB962C8B-B14F-4D97-AF65-F5344CB8AC3E}">
        <p14:creationId xmlns:p14="http://schemas.microsoft.com/office/powerpoint/2010/main" val="22774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1705" y="482229"/>
            <a:ext cx="82296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Analysis of Feedback Terms</a:t>
            </a:r>
            <a:endParaRPr lang="en-US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420" y="2108390"/>
            <a:ext cx="8432298" cy="17543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Framework: </a:t>
            </a:r>
            <a:r>
              <a:rPr lang="en-US" dirty="0" smtClean="0"/>
              <a:t>Budget for spatial variance of column integrated </a:t>
            </a:r>
            <a:r>
              <a:rPr lang="en-US" b="1" dirty="0" smtClean="0">
                <a:solidFill>
                  <a:srgbClr val="0033CC"/>
                </a:solidFill>
              </a:rPr>
              <a:t>frozen moist static energy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Consider anomalies from the horizontal mean (primes)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/>
          <a:srcRect t="14654" b="16315"/>
          <a:stretch/>
        </p:blipFill>
        <p:spPr>
          <a:xfrm>
            <a:off x="914400" y="2895487"/>
            <a:ext cx="7364454" cy="7347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5302" y="4552242"/>
            <a:ext cx="8531416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Feedback term: </a:t>
            </a:r>
            <a:r>
              <a:rPr lang="en-US" sz="2400" dirty="0"/>
              <a:t>FMSE </a:t>
            </a:r>
            <a:r>
              <a:rPr lang="en-US" sz="2400" dirty="0" err="1"/>
              <a:t>anom</a:t>
            </a:r>
            <a:r>
              <a:rPr lang="en-US" sz="2400" dirty="0"/>
              <a:t> *</a:t>
            </a:r>
            <a:r>
              <a:rPr lang="en-US" sz="2400" dirty="0" smtClean="0"/>
              <a:t> </a:t>
            </a:r>
            <a:r>
              <a:rPr lang="en-US" sz="2400" dirty="0" err="1"/>
              <a:t>Diabatic</a:t>
            </a:r>
            <a:r>
              <a:rPr lang="en-US" sz="2400" dirty="0"/>
              <a:t> term </a:t>
            </a:r>
            <a:r>
              <a:rPr lang="en-US" sz="2400" dirty="0" err="1"/>
              <a:t>anom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Positive </a:t>
            </a:r>
            <a:r>
              <a:rPr lang="en-US" sz="2400" dirty="0"/>
              <a:t>Feedback: Process increases FMSE of already moist </a:t>
            </a:r>
            <a:r>
              <a:rPr lang="en-US" sz="2400" dirty="0" smtClean="0"/>
              <a:t>region</a:t>
            </a:r>
            <a:endParaRPr lang="en-US" sz="2400" dirty="0"/>
          </a:p>
          <a:p>
            <a:r>
              <a:rPr lang="en-US" sz="2400" dirty="0"/>
              <a:t>Negative Feedback: Process decreases FMSE of moist </a:t>
            </a:r>
            <a:r>
              <a:rPr lang="en-US" sz="2400" dirty="0" smtClean="0"/>
              <a:t>region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001992" y="1267173"/>
          <a:ext cx="2915461" cy="60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1155600" imgH="241200" progId="Equation.DSMT4">
                  <p:embed/>
                </p:oleObj>
              </mc:Choice>
              <mc:Fallback>
                <p:oleObj name="Equation" r:id="rId5" imgW="115560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1992" y="1267173"/>
                        <a:ext cx="2915461" cy="608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40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372879"/>
            <a:ext cx="263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Allison 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199" y="1188034"/>
            <a:ext cx="5937751" cy="4930001"/>
          </a:xfrm>
          <a:prstGeom prst="rect">
            <a:avLst/>
          </a:prstGeom>
        </p:spPr>
      </p:pic>
      <p:grpSp>
        <p:nvGrpSpPr>
          <p:cNvPr id="5" name="Group 7"/>
          <p:cNvGrpSpPr/>
          <p:nvPr/>
        </p:nvGrpSpPr>
        <p:grpSpPr>
          <a:xfrm>
            <a:off x="1580136" y="5697180"/>
            <a:ext cx="5940546" cy="522203"/>
            <a:chOff x="330279" y="6162204"/>
            <a:chExt cx="4294633" cy="522203"/>
          </a:xfrm>
        </p:grpSpPr>
        <p:grpSp>
          <p:nvGrpSpPr>
            <p:cNvPr id="6" name="Group 10"/>
            <p:cNvGrpSpPr/>
            <p:nvPr/>
          </p:nvGrpSpPr>
          <p:grpSpPr>
            <a:xfrm>
              <a:off x="539552" y="6309320"/>
              <a:ext cx="3429000" cy="369332"/>
              <a:chOff x="685800" y="6324600"/>
              <a:chExt cx="3429000" cy="36933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85800" y="6324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DRY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00400" y="63246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MOIST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1371600" y="6553200"/>
                <a:ext cx="17526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330279" y="6162204"/>
              <a:ext cx="4294633" cy="522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539553" y="6205101"/>
              <a:ext cx="3967190" cy="369332"/>
              <a:chOff x="857620" y="6324600"/>
              <a:chExt cx="3257180" cy="369332"/>
            </a:xfrm>
            <a:noFill/>
          </p:grpSpPr>
          <p:sp>
            <p:nvSpPr>
              <p:cNvPr id="14" name="TextBox 13"/>
              <p:cNvSpPr txBox="1"/>
              <p:nvPr/>
            </p:nvSpPr>
            <p:spPr>
              <a:xfrm>
                <a:off x="857620" y="6324600"/>
                <a:ext cx="8382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DRY</a:t>
                </a:r>
                <a:endParaRPr lang="en-U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00400" y="6324600"/>
                <a:ext cx="9144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MOIST</a:t>
                </a:r>
                <a:endParaRPr lang="en-US" b="1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323108" y="6553200"/>
                <a:ext cx="1801092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2296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0033CC"/>
                </a:solidFill>
                <a:latin typeface="Arial" panose="020B0604020202020204" pitchFamily="34" charset="0"/>
                <a:cs typeface="Arial" pitchFamily="34" charset="0"/>
              </a:rPr>
              <a:t>Total Diabatic Feedback Term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/>
          <a:srcRect t="14654" b="16315"/>
          <a:stretch/>
        </p:blipFill>
        <p:spPr>
          <a:xfrm>
            <a:off x="3804572" y="6325296"/>
            <a:ext cx="5339428" cy="5327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6254" y="6340502"/>
            <a:ext cx="3407032" cy="4814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3200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 line: </a:t>
            </a:r>
            <a:endParaRPr lang="en-US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843520" y="3584937"/>
          <a:ext cx="767080" cy="420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6" imgW="393480" imgH="215640" progId="Equation.DSMT4">
                  <p:embed/>
                </p:oleObj>
              </mc:Choice>
              <mc:Fallback>
                <p:oleObj name="Equation" r:id="rId6" imgW="393480" imgH="215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3520" y="3584937"/>
                        <a:ext cx="767080" cy="420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16792" y="609600"/>
            <a:ext cx="192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terms normalized by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7620000" y="1265235"/>
          <a:ext cx="867248" cy="365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8" imgW="482400" imgH="203040" progId="Equation.DSMT4">
                  <p:embed/>
                </p:oleObj>
              </mc:Choice>
              <mc:Fallback>
                <p:oleObj name="Equation" r:id="rId8" imgW="48240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0" y="1265235"/>
                        <a:ext cx="867248" cy="365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6372879"/>
            <a:ext cx="263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Allison Wing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40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96" y="1174235"/>
            <a:ext cx="6024751" cy="4913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22300"/>
            <a:ext cx="8610600" cy="5524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Column Shortwave Flux Convergence</a:t>
            </a:r>
            <a:endParaRPr lang="en-US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1580136" y="5676579"/>
            <a:ext cx="5940546" cy="522203"/>
            <a:chOff x="330279" y="6162204"/>
            <a:chExt cx="4294633" cy="522203"/>
          </a:xfrm>
        </p:grpSpPr>
        <p:grpSp>
          <p:nvGrpSpPr>
            <p:cNvPr id="5" name="Group 21"/>
            <p:cNvGrpSpPr/>
            <p:nvPr/>
          </p:nvGrpSpPr>
          <p:grpSpPr>
            <a:xfrm>
              <a:off x="539552" y="6309320"/>
              <a:ext cx="3429000" cy="369332"/>
              <a:chOff x="685800" y="6324600"/>
              <a:chExt cx="3429000" cy="36933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85800" y="6324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DRY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00400" y="63246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MOIST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1371600" y="6553200"/>
                <a:ext cx="17526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330279" y="6162204"/>
              <a:ext cx="4294633" cy="522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3"/>
            <p:cNvGrpSpPr/>
            <p:nvPr/>
          </p:nvGrpSpPr>
          <p:grpSpPr>
            <a:xfrm>
              <a:off x="539553" y="6205101"/>
              <a:ext cx="3967190" cy="369332"/>
              <a:chOff x="857620" y="6324600"/>
              <a:chExt cx="3257180" cy="369332"/>
            </a:xfrm>
            <a:noFill/>
          </p:grpSpPr>
          <p:sp>
            <p:nvSpPr>
              <p:cNvPr id="25" name="TextBox 24"/>
              <p:cNvSpPr txBox="1"/>
              <p:nvPr/>
            </p:nvSpPr>
            <p:spPr>
              <a:xfrm>
                <a:off x="857620" y="6324600"/>
                <a:ext cx="8382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DRY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00400" y="6324600"/>
                <a:ext cx="9144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MOIST</a:t>
                </a:r>
                <a:endParaRPr lang="en-US" b="1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1323108" y="6553200"/>
                <a:ext cx="1801092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/>
          <a:srcRect t="14654" b="16315"/>
          <a:stretch/>
        </p:blipFill>
        <p:spPr>
          <a:xfrm>
            <a:off x="3804572" y="6325296"/>
            <a:ext cx="5339428" cy="5327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52028" y="6340502"/>
            <a:ext cx="879193" cy="4814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6372879"/>
            <a:ext cx="263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Allison Wing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40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53" y="1150381"/>
            <a:ext cx="5872501" cy="4833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93713"/>
            <a:ext cx="9144000" cy="5524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Column </a:t>
            </a:r>
            <a:r>
              <a:rPr lang="en-US" sz="32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Longwave</a:t>
            </a:r>
            <a:r>
              <a:rPr lang="en-US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Flux Convergence</a:t>
            </a:r>
            <a:endParaRPr lang="en-US" sz="32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1580136" y="5620609"/>
            <a:ext cx="5940546" cy="522203"/>
            <a:chOff x="330279" y="6162204"/>
            <a:chExt cx="4294633" cy="522203"/>
          </a:xfrm>
        </p:grpSpPr>
        <p:grpSp>
          <p:nvGrpSpPr>
            <p:cNvPr id="5" name="Group 21"/>
            <p:cNvGrpSpPr/>
            <p:nvPr/>
          </p:nvGrpSpPr>
          <p:grpSpPr>
            <a:xfrm>
              <a:off x="539552" y="6309320"/>
              <a:ext cx="3429000" cy="369332"/>
              <a:chOff x="685800" y="6324600"/>
              <a:chExt cx="3429000" cy="36933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85800" y="63246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DRY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00400" y="63246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MOIST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1371600" y="6553200"/>
                <a:ext cx="17526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330279" y="6162204"/>
              <a:ext cx="4294633" cy="522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3"/>
            <p:cNvGrpSpPr/>
            <p:nvPr/>
          </p:nvGrpSpPr>
          <p:grpSpPr>
            <a:xfrm>
              <a:off x="539553" y="6205101"/>
              <a:ext cx="3967190" cy="369332"/>
              <a:chOff x="857620" y="6324600"/>
              <a:chExt cx="3257180" cy="369332"/>
            </a:xfrm>
            <a:noFill/>
          </p:grpSpPr>
          <p:sp>
            <p:nvSpPr>
              <p:cNvPr id="25" name="TextBox 24"/>
              <p:cNvSpPr txBox="1"/>
              <p:nvPr/>
            </p:nvSpPr>
            <p:spPr>
              <a:xfrm>
                <a:off x="857620" y="6324600"/>
                <a:ext cx="8382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DRY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00400" y="6324600"/>
                <a:ext cx="9144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MOIST</a:t>
                </a:r>
                <a:endParaRPr lang="en-US" b="1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1323108" y="6553200"/>
                <a:ext cx="1801092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/>
          <a:srcRect t="14654" b="16315"/>
          <a:stretch/>
        </p:blipFill>
        <p:spPr>
          <a:xfrm>
            <a:off x="3804572" y="6325296"/>
            <a:ext cx="5339428" cy="5327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31221" y="6376556"/>
            <a:ext cx="879193" cy="4814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6372879"/>
            <a:ext cx="263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Allison Wing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40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A6F739F-3A09-4ADA-8776-2093663EFD9D}" vid="{40672A34-E831-4C6B-9417-51759A73FF0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</Template>
  <TotalTime>115</TotalTime>
  <Words>617</Words>
  <Application>Microsoft Office PowerPoint</Application>
  <PresentationFormat>On-screen Show (4:3)</PresentationFormat>
  <Paragraphs>113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MS PGothic</vt:lpstr>
      <vt:lpstr>AdvP41867F</vt:lpstr>
      <vt:lpstr>Arial</vt:lpstr>
      <vt:lpstr>Calibri</vt:lpstr>
      <vt:lpstr>Calibri Light</vt:lpstr>
      <vt:lpstr>Helvetica</vt:lpstr>
      <vt:lpstr>Times</vt:lpstr>
      <vt:lpstr>Office Theme</vt:lpstr>
      <vt:lpstr>1_Office Theme</vt:lpstr>
      <vt:lpstr>2_Office Theme</vt:lpstr>
      <vt:lpstr>Equation</vt:lpstr>
      <vt:lpstr>The Physics of Large-Scale Organization of Convection</vt:lpstr>
      <vt:lpstr>Central Hypothesis</vt:lpstr>
      <vt:lpstr>Self-Aggregation of Moist Convection</vt:lpstr>
      <vt:lpstr>PowerPoint Presentation</vt:lpstr>
      <vt:lpstr>Compelling Evidence from Cloud-Permitting Models:</vt:lpstr>
      <vt:lpstr>Analysis of Feedback Terms</vt:lpstr>
      <vt:lpstr>Total Diabatic Feedback Term </vt:lpstr>
      <vt:lpstr>Column Shortwave Flux Convergence</vt:lpstr>
      <vt:lpstr>Column Longwave Flux Convergence</vt:lpstr>
      <vt:lpstr>Total Surface Flux Feedback Term</vt:lpstr>
      <vt:lpstr>MIT Single-Column Model</vt:lpstr>
      <vt:lpstr>Results</vt:lpstr>
      <vt:lpstr>PowerPoint Presentation</vt:lpstr>
      <vt:lpstr>PowerPoint Presentation</vt:lpstr>
      <vt:lpstr>Aggregation Physics Appears to Drive Low Frequency Variability in the Equatorial Waveguide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</dc:creator>
  <cp:lastModifiedBy>Kerry</cp:lastModifiedBy>
  <cp:revision>13</cp:revision>
  <dcterms:created xsi:type="dcterms:W3CDTF">2019-06-30T14:23:50Z</dcterms:created>
  <dcterms:modified xsi:type="dcterms:W3CDTF">2019-06-30T21:47:22Z</dcterms:modified>
</cp:coreProperties>
</file>