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89" r:id="rId4"/>
  </p:sldMasterIdLst>
  <p:notesMasterIdLst>
    <p:notesMasterId r:id="rId53"/>
  </p:notesMasterIdLst>
  <p:sldIdLst>
    <p:sldId id="257" r:id="rId5"/>
    <p:sldId id="552" r:id="rId6"/>
    <p:sldId id="549" r:id="rId7"/>
    <p:sldId id="515" r:id="rId8"/>
    <p:sldId id="553" r:id="rId9"/>
    <p:sldId id="260" r:id="rId10"/>
    <p:sldId id="374" r:id="rId11"/>
    <p:sldId id="364" r:id="rId12"/>
    <p:sldId id="283" r:id="rId13"/>
    <p:sldId id="510" r:id="rId14"/>
    <p:sldId id="554" r:id="rId15"/>
    <p:sldId id="555" r:id="rId16"/>
    <p:sldId id="375" r:id="rId17"/>
    <p:sldId id="306" r:id="rId18"/>
    <p:sldId id="480" r:id="rId19"/>
    <p:sldId id="514" r:id="rId20"/>
    <p:sldId id="462" r:id="rId21"/>
    <p:sldId id="312" r:id="rId22"/>
    <p:sldId id="520" r:id="rId23"/>
    <p:sldId id="521" r:id="rId24"/>
    <p:sldId id="522" r:id="rId25"/>
    <p:sldId id="422" r:id="rId26"/>
    <p:sldId id="539" r:id="rId27"/>
    <p:sldId id="476" r:id="rId28"/>
    <p:sldId id="503" r:id="rId29"/>
    <p:sldId id="478" r:id="rId30"/>
    <p:sldId id="556" r:id="rId31"/>
    <p:sldId id="557" r:id="rId32"/>
    <p:sldId id="558" r:id="rId33"/>
    <p:sldId id="559" r:id="rId34"/>
    <p:sldId id="560" r:id="rId35"/>
    <p:sldId id="561" r:id="rId36"/>
    <p:sldId id="530" r:id="rId37"/>
    <p:sldId id="544" r:id="rId38"/>
    <p:sldId id="545" r:id="rId39"/>
    <p:sldId id="546" r:id="rId40"/>
    <p:sldId id="523" r:id="rId41"/>
    <p:sldId id="322" r:id="rId42"/>
    <p:sldId id="323" r:id="rId43"/>
    <p:sldId id="562" r:id="rId44"/>
    <p:sldId id="535" r:id="rId45"/>
    <p:sldId id="536" r:id="rId46"/>
    <p:sldId id="537" r:id="rId47"/>
    <p:sldId id="538" r:id="rId48"/>
    <p:sldId id="540" r:id="rId49"/>
    <p:sldId id="541" r:id="rId50"/>
    <p:sldId id="542" r:id="rId51"/>
    <p:sldId id="54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2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34DF3E-9714-40A2-90CA-1AB4252FAC43}" type="datetimeFigureOut">
              <a:rPr lang="en-US" smtClean="0"/>
              <a:pPr/>
              <a:t>9/26/2015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534C9-34A5-4E6D-AB3D-DD69D4FC2633}" type="slidenum">
              <a:rPr lang="en-US" smtClean="0"/>
              <a:pPr/>
              <a:t>‹#›</a:t>
            </a:fld>
            <a:endParaRPr lang="en-US"/>
          </a:p>
        </p:txBody>
      </p:sp>
    </p:spTree>
    <p:extLst>
      <p:ext uri="{BB962C8B-B14F-4D97-AF65-F5344CB8AC3E}">
        <p14:creationId xmlns:p14="http://schemas.microsoft.com/office/powerpoint/2010/main" val="758808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8695D9F-F25D-4EE7-B783-667B641939F7}" type="slidenum">
              <a:rPr lang="en-US" smtClean="0"/>
              <a:pPr/>
              <a:t>1</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t>Are hurricanes becoming more powerful and destructive?  Are these changes due to a natural cycle of hurricane activity or are they caused by human-induced climate change?  Although this is currently a hot debate among scientists, new research suggests that the destructive potential of hurricanes is increasing due to the heating of the oceans. </a:t>
            </a:r>
          </a:p>
          <a:p>
            <a:endParaRPr lang="en-US" smtClean="0"/>
          </a:p>
          <a:p>
            <a:r>
              <a:rPr lang="en-US" smtClean="0"/>
              <a:t>Image: Satellite image of Hurricane Floyd approaching the east coast of Florida in 1999.  The image has been digitally enhanced to lend a three-dimensional perspective.  Credit: NASA/Goddard Space Flight Center. </a:t>
            </a:r>
          </a:p>
        </p:txBody>
      </p:sp>
    </p:spTree>
    <p:extLst>
      <p:ext uri="{BB962C8B-B14F-4D97-AF65-F5344CB8AC3E}">
        <p14:creationId xmlns:p14="http://schemas.microsoft.com/office/powerpoint/2010/main" val="245260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B81912-4841-46DA-A69A-E6B03BB04632}" type="slidenum">
              <a:rPr lang="en-US" smtClean="0"/>
              <a:pPr fontAlgn="base">
                <a:spcBef>
                  <a:spcPct val="0"/>
                </a:spcBef>
                <a:spcAft>
                  <a:spcPct val="0"/>
                </a:spcAft>
                <a:defRPr/>
              </a:pPr>
              <a:t>18</a:t>
            </a:fld>
            <a:endParaRPr lang="en-US" smtClean="0"/>
          </a:p>
        </p:txBody>
      </p:sp>
    </p:spTree>
    <p:extLst>
      <p:ext uri="{BB962C8B-B14F-4D97-AF65-F5344CB8AC3E}">
        <p14:creationId xmlns:p14="http://schemas.microsoft.com/office/powerpoint/2010/main" val="90610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4361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2A594956-6309-4243-A217-ECC73A5B4E6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669656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4B1B3909-0410-4E40-9A59-A9DE4C472721}" type="slidenum">
              <a:rPr lang="en-US" smtClean="0"/>
              <a:pPr>
                <a:defRPr/>
              </a:pPr>
              <a:t>38</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9117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a:defRPr/>
            </a:pPr>
            <a:fld id="{6E1AF096-5A2C-4E47-AE49-FE4758381631}" type="slidenum">
              <a:rPr lang="en-US" smtClean="0"/>
              <a:pPr>
                <a:defRPr/>
              </a:pPr>
              <a:t>39</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327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5CEEC3FB-6E32-4933-A4D3-012AD448EED0}" type="slidenum">
              <a:rPr lang="en-US" smtClean="0">
                <a:solidFill>
                  <a:prstClr val="black"/>
                </a:solidFill>
              </a:rPr>
              <a:pPr>
                <a:defRPr/>
              </a:pPr>
              <a:t>41</a:t>
            </a:fld>
            <a:endParaRPr lang="en-US" smtClean="0">
              <a:solidFill>
                <a:prstClr val="black"/>
              </a:solidFill>
            </a:endParaRPr>
          </a:p>
        </p:txBody>
      </p:sp>
      <p:sp>
        <p:nvSpPr>
          <p:cNvPr id="1024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519D72D-4BF9-4435-BC0A-ED0DF5BAB410}" type="slidenum">
              <a:rPr lang="en-US" sz="1200">
                <a:solidFill>
                  <a:prstClr val="black"/>
                </a:solidFill>
              </a:rPr>
              <a:pPr algn="r"/>
              <a:t>41</a:t>
            </a:fld>
            <a:endParaRPr lang="en-US" sz="1200">
              <a:solidFill>
                <a:prstClr val="black"/>
              </a:solidFill>
            </a:endParaRPr>
          </a:p>
        </p:txBody>
      </p:sp>
      <p:sp>
        <p:nvSpPr>
          <p:cNvPr id="1024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28152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smtClean="0">
                <a:solidFill>
                  <a:prstClr val="black"/>
                </a:solidFill>
              </a:rPr>
              <a:pPr>
                <a:defRPr/>
              </a:pPr>
              <a:t>42</a:t>
            </a:fld>
            <a:endParaRPr lang="en-US" smtClean="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05493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106A17A9-D095-424F-8F54-3A4821AADDC1}" type="slidenum">
              <a:rPr lang="en-US" sz="1200">
                <a:solidFill>
                  <a:prstClr val="black"/>
                </a:solidFill>
              </a:rPr>
              <a:pPr algn="r"/>
              <a:t>43</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874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AED7-2B9E-4464-9102-73AC1DCEA74D}" type="slidenum">
              <a:rPr lang="en-US" smtClean="0">
                <a:solidFill>
                  <a:prstClr val="black"/>
                </a:solidFill>
              </a:rPr>
              <a:pPr fontAlgn="base">
                <a:spcBef>
                  <a:spcPct val="0"/>
                </a:spcBef>
                <a:spcAft>
                  <a:spcPct val="0"/>
                </a:spcAft>
                <a:defRPr/>
              </a:pPr>
              <a:t>3</a:t>
            </a:fld>
            <a:endParaRPr lang="en-US" smtClean="0">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7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EC2F0-EFFE-415D-8266-B17012E9D75A}" type="slidenum">
              <a:rPr lang="en-US">
                <a:solidFill>
                  <a:prstClr val="black"/>
                </a:solidFill>
              </a:rPr>
              <a:pPr fontAlgn="base">
                <a:spcBef>
                  <a:spcPct val="0"/>
                </a:spcBef>
                <a:spcAft>
                  <a:spcPct val="0"/>
                </a:spcAft>
                <a:defRPr/>
              </a:pPr>
              <a:t>5</a:t>
            </a:fld>
            <a:endParaRPr lang="en-US">
              <a:solidFill>
                <a:prstClr val="black"/>
              </a:solidFill>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7528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pPr/>
              <a:t>6</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0398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B64B17-82DD-49DD-A5B7-E9CAE506DC3D}" type="slidenum">
              <a:rPr lang="en-US" sz="1200">
                <a:latin typeface="Calibri" pitchFamily="34" charset="0"/>
              </a:rPr>
              <a:pPr algn="r"/>
              <a:t>8</a:t>
            </a:fld>
            <a:endParaRPr lang="en-US" sz="1200">
              <a:latin typeface="Calibri"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rPr>
              <a:t>The low value of storm power in the early 1940s is thought to be due to the lack of reports from ships at sea because of the radio silence imposed during WWII. </a:t>
            </a:r>
            <a:br>
              <a:rPr lang="en-US" smtClean="0">
                <a:latin typeface="Arial" charset="0"/>
              </a:rPr>
            </a:br>
            <a:endParaRPr lang="en-US" smtClean="0">
              <a:latin typeface="Arial" charset="0"/>
            </a:endParaRPr>
          </a:p>
        </p:txBody>
      </p:sp>
    </p:spTree>
    <p:extLst>
      <p:ext uri="{BB962C8B-B14F-4D97-AF65-F5344CB8AC3E}">
        <p14:creationId xmlns:p14="http://schemas.microsoft.com/office/powerpoint/2010/main" val="416087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586C0-6118-4664-AA26-D64DA4BA5A7E}" type="slidenum">
              <a:rPr lang="en-US"/>
              <a:pPr/>
              <a:t>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5756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AC333-29BF-4AF1-851C-230F8CF8655B}" type="slidenum">
              <a:rPr lang="en-US">
                <a:solidFill>
                  <a:prstClr val="black"/>
                </a:solidFill>
              </a:rPr>
              <a:pPr/>
              <a:t>12</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6697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05620CB-912D-431A-AB31-B4E543C68ED8}" type="slidenum">
              <a:rPr lang="en-US" sz="1200">
                <a:latin typeface="+mn-lt"/>
                <a:cs typeface="+mn-cs"/>
              </a:rPr>
              <a:pPr algn="r" fontAlgn="auto">
                <a:spcBef>
                  <a:spcPts val="0"/>
                </a:spcBef>
                <a:spcAft>
                  <a:spcPts val="0"/>
                </a:spcAft>
                <a:defRPr/>
              </a:pPr>
              <a:t>14</a:t>
            </a:fld>
            <a:endParaRPr lang="en-US" sz="1200" dirty="0">
              <a:latin typeface="+mn-lt"/>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34706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F5001F7-0756-47FA-B148-C64553E1A13E}" type="slidenum">
              <a:rPr lang="en-US" sz="1200"/>
              <a:pPr algn="r"/>
              <a:t>15</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5919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9/26/2015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9/26/2015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9/26/2015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30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298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337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186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612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676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94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9/26/2015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463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74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696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116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1237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4BCD941-05C6-42E0-8E03-8E92EBC18F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080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91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77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230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72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pPr/>
              <a:t>9/26/2015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653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63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085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201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30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184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711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8103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0689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363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34139-B77C-4CAA-AC7A-8E30897225B7}" type="datetimeFigureOut">
              <a:rPr lang="en-US" smtClean="0"/>
              <a:pPr/>
              <a:t>9/26/2015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9166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9/26/2015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9756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9/26/2015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2426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9/26/2015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1563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9/26/2015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5370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9/26/2015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9600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9/26/2015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23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8542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461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854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34139-B77C-4CAA-AC7A-8E30897225B7}" type="datetimeFigureOut">
              <a:rPr lang="en-US" smtClean="0"/>
              <a:pPr/>
              <a:t>9/26/2015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404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34139-B77C-4CAA-AC7A-8E30897225B7}" type="datetimeFigureOut">
              <a:rPr lang="en-US" smtClean="0"/>
              <a:pPr/>
              <a:t>9/26/2015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pPr/>
              <a:t>9/26/2015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pPr/>
              <a:t>9/26/2015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pPr/>
              <a:t>9/26/2015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tif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pPr/>
              <a:t>9/26/2015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21689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9/26/2015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62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28861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sciencemag.org/content/344/6183/473.summary?sid=85bb0968-ffdd-45be-94e7-a57c2bf60676" TargetMode="External"/><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p:nvPr>
        </p:nvSpPr>
        <p:spPr>
          <a:xfrm>
            <a:off x="1066800" y="685800"/>
            <a:ext cx="7848600" cy="3048000"/>
          </a:xfrm>
          <a:effectLst>
            <a:outerShdw dist="35921" dir="2700000" algn="ctr" rotWithShape="0">
              <a:schemeClr val="tx1"/>
            </a:outerShdw>
          </a:effectLst>
        </p:spPr>
        <p:txBody>
          <a:bodyPr>
            <a:normAutofit/>
          </a:bodyPr>
          <a:lstStyle/>
          <a:p>
            <a:pPr algn="r"/>
            <a:r>
              <a:rPr lang="en-US" b="1" dirty="0">
                <a:solidFill>
                  <a:srgbClr val="FFFF00"/>
                </a:solidFill>
              </a:rPr>
              <a:t>Economic </a:t>
            </a:r>
            <a:r>
              <a:rPr lang="en-US" b="1" dirty="0" smtClean="0">
                <a:solidFill>
                  <a:srgbClr val="FFFF00"/>
                </a:solidFill>
              </a:rPr>
              <a:t>Effects </a:t>
            </a:r>
            <a:r>
              <a:rPr lang="en-US" b="1" dirty="0">
                <a:solidFill>
                  <a:srgbClr val="FFFF00"/>
                </a:solidFill>
              </a:rPr>
              <a:t>of </a:t>
            </a:r>
            <a:r>
              <a:rPr lang="en-US" b="1" dirty="0" smtClean="0">
                <a:solidFill>
                  <a:srgbClr val="FFFF00"/>
                </a:solidFill>
              </a:rPr>
              <a:t>Increasing Sea Level </a:t>
            </a:r>
            <a:r>
              <a:rPr lang="en-US" b="1" dirty="0">
                <a:solidFill>
                  <a:srgbClr val="FFFF00"/>
                </a:solidFill>
              </a:rPr>
              <a:t>and </a:t>
            </a:r>
            <a:r>
              <a:rPr lang="en-US" b="1" dirty="0" smtClean="0">
                <a:solidFill>
                  <a:srgbClr val="FFFF00"/>
                </a:solidFill>
              </a:rPr>
              <a:t>Changing Climate </a:t>
            </a:r>
            <a:r>
              <a:rPr lang="en-US" b="1" dirty="0">
                <a:solidFill>
                  <a:srgbClr val="FFFF00"/>
                </a:solidFill>
              </a:rPr>
              <a:t>on </a:t>
            </a:r>
            <a:r>
              <a:rPr lang="en-US" b="1" dirty="0" smtClean="0">
                <a:solidFill>
                  <a:srgbClr val="FFFF00"/>
                </a:solidFill>
              </a:rPr>
              <a:t>Future </a:t>
            </a:r>
            <a:r>
              <a:rPr lang="en-US" b="1" dirty="0">
                <a:solidFill>
                  <a:srgbClr val="FFFF00"/>
                </a:solidFill>
              </a:rPr>
              <a:t>US </a:t>
            </a:r>
            <a:r>
              <a:rPr lang="en-US" b="1" dirty="0" smtClean="0">
                <a:solidFill>
                  <a:srgbClr val="FFFF00"/>
                </a:solidFill>
              </a:rPr>
              <a:t>Hurricane Wind </a:t>
            </a:r>
            <a:r>
              <a:rPr lang="en-US" b="1" dirty="0">
                <a:solidFill>
                  <a:srgbClr val="FFFF00"/>
                </a:solidFill>
              </a:rPr>
              <a:t>and </a:t>
            </a:r>
            <a:r>
              <a:rPr lang="en-US" b="1" dirty="0" smtClean="0">
                <a:solidFill>
                  <a:srgbClr val="FFFF00"/>
                </a:solidFill>
              </a:rPr>
              <a:t>Storm Surge Damages</a:t>
            </a:r>
            <a:endParaRPr lang="en-US" b="1" dirty="0">
              <a:solidFill>
                <a:srgbClr val="FFFF00"/>
              </a:solidFill>
            </a:endParaRPr>
          </a:p>
        </p:txBody>
      </p:sp>
      <p:sp>
        <p:nvSpPr>
          <p:cNvPr id="5124" name="Rectangle 4"/>
          <p:cNvSpPr>
            <a:spLocks noGrp="1" noChangeArrowheads="1"/>
          </p:cNvSpPr>
          <p:nvPr>
            <p:ph type="subTitle" idx="1"/>
          </p:nvPr>
        </p:nvSpPr>
        <p:spPr>
          <a:xfrm>
            <a:off x="228600" y="4724400"/>
            <a:ext cx="8458200" cy="1752600"/>
          </a:xfrm>
        </p:spPr>
        <p:txBody>
          <a:bodyPr>
            <a:normAutofit/>
          </a:bodyPr>
          <a:lstStyle/>
          <a:p>
            <a:pPr algn="l">
              <a:lnSpc>
                <a:spcPct val="90000"/>
              </a:lnSpc>
            </a:pPr>
            <a:r>
              <a:rPr lang="en-US" sz="2800" b="1" dirty="0" smtClean="0">
                <a:solidFill>
                  <a:srgbClr val="0F2AB1"/>
                </a:solidFill>
              </a:rPr>
              <a:t>Kerry Emanuel</a:t>
            </a:r>
          </a:p>
          <a:p>
            <a:pPr algn="l">
              <a:lnSpc>
                <a:spcPct val="90000"/>
              </a:lnSpc>
            </a:pPr>
            <a:r>
              <a:rPr lang="en-US" sz="2800" b="1" dirty="0" smtClean="0">
                <a:solidFill>
                  <a:srgbClr val="0F2AB1"/>
                </a:solidFill>
              </a:rPr>
              <a:t>Lorenz Center</a:t>
            </a:r>
          </a:p>
          <a:p>
            <a:pPr algn="l">
              <a:lnSpc>
                <a:spcPct val="90000"/>
              </a:lnSpc>
            </a:pPr>
            <a:r>
              <a:rPr lang="en-US" sz="2800" b="1" dirty="0" smtClean="0">
                <a:solidFill>
                  <a:srgbClr val="0F2AB1"/>
                </a:solidFill>
              </a:rPr>
              <a:t>Massachusetts Institute of Technology</a:t>
            </a:r>
          </a:p>
          <a:p>
            <a:pPr algn="l">
              <a:lnSpc>
                <a:spcPct val="90000"/>
              </a:lnSpc>
            </a:pPr>
            <a:endParaRPr lang="en-US" sz="2500" b="1" dirty="0" smtClean="0">
              <a:solidFill>
                <a:srgbClr val="002060"/>
              </a:solidFill>
            </a:endParaRPr>
          </a:p>
          <a:p>
            <a:pPr algn="l">
              <a:lnSpc>
                <a:spcPct val="90000"/>
              </a:lnSpc>
            </a:pPr>
            <a:endParaRPr lang="en-US" sz="2500" b="1" dirty="0" smtClean="0">
              <a:solidFill>
                <a:srgbClr val="002060"/>
              </a:solidFill>
            </a:endParaRPr>
          </a:p>
          <a:p>
            <a:pPr algn="l">
              <a:lnSpc>
                <a:spcPct val="90000"/>
              </a:lnSpc>
            </a:pPr>
            <a:endParaRPr lang="en-US" sz="2500" b="1" dirty="0" smtClean="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 Emaanuel\Graphics\Transparent Figures\Intensity_histo_models.png"/>
          <p:cNvPicPr>
            <a:picLocks noChangeAspect="1" noChangeArrowheads="1"/>
          </p:cNvPicPr>
          <p:nvPr/>
        </p:nvPicPr>
        <p:blipFill>
          <a:blip r:embed="rId2" cstate="print"/>
          <a:srcRect t="10204" b="9388"/>
          <a:stretch>
            <a:fillRect/>
          </a:stretch>
        </p:blipFill>
        <p:spPr bwMode="auto">
          <a:xfrm>
            <a:off x="228600" y="228600"/>
            <a:ext cx="5478682" cy="6203459"/>
          </a:xfrm>
          <a:prstGeom prst="rect">
            <a:avLst/>
          </a:prstGeom>
          <a:noFill/>
        </p:spPr>
      </p:pic>
      <p:sp>
        <p:nvSpPr>
          <p:cNvPr id="6" name="TextBox 5"/>
          <p:cNvSpPr txBox="1"/>
          <p:nvPr/>
        </p:nvSpPr>
        <p:spPr>
          <a:xfrm>
            <a:off x="5257800" y="914400"/>
            <a:ext cx="3505200" cy="2308324"/>
          </a:xfrm>
          <a:prstGeom prst="rect">
            <a:avLst/>
          </a:prstGeom>
          <a:noFill/>
        </p:spPr>
        <p:txBody>
          <a:bodyPr wrap="square" rtlCol="0">
            <a:spAutoFit/>
          </a:bodyPr>
          <a:lstStyle/>
          <a:p>
            <a:pPr algn="ctr"/>
            <a:r>
              <a:rPr lang="en-US" sz="2400" dirty="0" smtClean="0">
                <a:solidFill>
                  <a:srgbClr val="002060"/>
                </a:solidFill>
              </a:rPr>
              <a:t>Histograms of Tropical Cyclone Intensity as Simulated by a Global Model with 50 km grid point spacing. (Courtesy Isaac Held, GFDL)</a:t>
            </a:r>
            <a:endParaRPr lang="en-US" sz="2400" dirty="0">
              <a:solidFill>
                <a:srgbClr val="002060"/>
              </a:solidFill>
            </a:endParaRP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5486400"/>
            <a:ext cx="2667000" cy="369332"/>
          </a:xfrm>
          <a:prstGeom prst="rect">
            <a:avLst/>
          </a:prstGeom>
          <a:noFill/>
        </p:spPr>
        <p:txBody>
          <a:bodyPr wrap="square" rtlCol="0">
            <a:spAutoFit/>
          </a:bodyPr>
          <a:lstStyle/>
          <a:p>
            <a:r>
              <a:rPr lang="en-US" dirty="0" smtClean="0"/>
              <a:t>Category 3</a:t>
            </a:r>
            <a:endParaRPr lang="en-US" dirty="0"/>
          </a:p>
        </p:txBody>
      </p:sp>
      <p:sp>
        <p:nvSpPr>
          <p:cNvPr id="9" name="TextBox 8"/>
          <p:cNvSpPr txBox="1"/>
          <p:nvPr/>
        </p:nvSpPr>
        <p:spPr>
          <a:xfrm>
            <a:off x="5257800" y="3657600"/>
            <a:ext cx="3352800" cy="1200329"/>
          </a:xfrm>
          <a:prstGeom prst="rect">
            <a:avLst/>
          </a:prstGeom>
          <a:noFill/>
        </p:spPr>
        <p:txBody>
          <a:bodyPr wrap="square" rtlCol="0">
            <a:spAutoFit/>
          </a:bodyPr>
          <a:lstStyle/>
          <a:p>
            <a:pPr algn="ctr"/>
            <a:r>
              <a:rPr lang="en-US" sz="2400" b="1" dirty="0" smtClean="0">
                <a:solidFill>
                  <a:srgbClr val="C00000"/>
                </a:solidFill>
              </a:rPr>
              <a:t>Global models do not simulate the storms that cause destruction</a:t>
            </a:r>
            <a:endParaRPr lang="en-US" sz="2400" b="1" dirty="0">
              <a:solidFill>
                <a:srgbClr val="C00000"/>
              </a:solidFill>
            </a:endParaRPr>
          </a:p>
        </p:txBody>
      </p:sp>
      <p:sp>
        <p:nvSpPr>
          <p:cNvPr id="13" name="TextBox 12"/>
          <p:cNvSpPr txBox="1"/>
          <p:nvPr/>
        </p:nvSpPr>
        <p:spPr>
          <a:xfrm>
            <a:off x="3276600" y="2895600"/>
            <a:ext cx="1084271" cy="369332"/>
          </a:xfrm>
          <a:prstGeom prst="rect">
            <a:avLst/>
          </a:prstGeom>
          <a:noFill/>
        </p:spPr>
        <p:txBody>
          <a:bodyPr wrap="none" rtlCol="0">
            <a:spAutoFit/>
          </a:bodyPr>
          <a:lstStyle/>
          <a:p>
            <a:r>
              <a:rPr lang="en-US" dirty="0" smtClean="0"/>
              <a:t>Observed</a:t>
            </a:r>
            <a:endParaRPr lang="en-US" dirty="0"/>
          </a:p>
        </p:txBody>
      </p:sp>
      <p:cxnSp>
        <p:nvCxnSpPr>
          <p:cNvPr id="15" name="Straight Arrow Connector 14"/>
          <p:cNvCxnSpPr/>
          <p:nvPr/>
        </p:nvCxnSpPr>
        <p:spPr>
          <a:xfrm rot="5400000">
            <a:off x="3619500" y="3390900"/>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4600" y="2667000"/>
            <a:ext cx="1143000" cy="369332"/>
          </a:xfrm>
          <a:prstGeom prst="rect">
            <a:avLst/>
          </a:prstGeom>
          <a:noFill/>
        </p:spPr>
        <p:txBody>
          <a:bodyPr wrap="square" rtlCol="0">
            <a:spAutoFit/>
          </a:bodyPr>
          <a:lstStyle/>
          <a:p>
            <a:r>
              <a:rPr lang="en-US" dirty="0" smtClean="0">
                <a:solidFill>
                  <a:srgbClr val="FF0000"/>
                </a:solidFill>
              </a:rPr>
              <a:t>Modeled</a:t>
            </a:r>
            <a:endParaRPr lang="en-US" dirty="0">
              <a:solidFill>
                <a:srgbClr val="FF0000"/>
              </a:solidFill>
            </a:endParaRPr>
          </a:p>
        </p:txBody>
      </p:sp>
      <p:cxnSp>
        <p:nvCxnSpPr>
          <p:cNvPr id="20" name="Straight Arrow Connector 19"/>
          <p:cNvCxnSpPr/>
          <p:nvPr/>
        </p:nvCxnSpPr>
        <p:spPr>
          <a:xfrm rot="10800000" flipV="1">
            <a:off x="2590800" y="2971800"/>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effectLst>
                  <a:outerShdw blurRad="38100" dist="38100" dir="2700000" algn="tl">
                    <a:srgbClr val="000000">
                      <a:alpha val="43137"/>
                    </a:srgbClr>
                  </a:outerShdw>
                </a:effectLst>
              </a:rPr>
              <a:t>MIT Coupled Hurricane Intensity Prediction System (CHIPS)</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5050766"/>
          </a:xfrm>
        </p:spPr>
        <p:txBody>
          <a:bodyPr>
            <a:normAutofit lnSpcReduction="10000"/>
          </a:bodyPr>
          <a:lstStyle/>
          <a:p>
            <a:pPr>
              <a:buSzPct val="50000"/>
              <a:buBlip>
                <a:blip r:embed="rId2"/>
              </a:buBlip>
            </a:pPr>
            <a:r>
              <a:rPr lang="en-US" dirty="0" smtClean="0"/>
              <a:t>Simple hurricane model coupled to a simple ocean model</a:t>
            </a:r>
          </a:p>
          <a:p>
            <a:pPr>
              <a:buSzPct val="50000"/>
              <a:buBlip>
                <a:blip r:embed="rId2"/>
              </a:buBlip>
            </a:pPr>
            <a:r>
              <a:rPr lang="en-US" dirty="0" smtClean="0"/>
              <a:t>Although simple, it is adapts to the storm, resolving the eyewall extremely well</a:t>
            </a:r>
          </a:p>
          <a:p>
            <a:pPr>
              <a:buSzPct val="50000"/>
              <a:buBlip>
                <a:blip r:embed="rId2"/>
              </a:buBlip>
            </a:pPr>
            <a:r>
              <a:rPr lang="en-US" dirty="0" smtClean="0"/>
              <a:t>Originally developed as a forecasting tool</a:t>
            </a:r>
          </a:p>
          <a:p>
            <a:pPr>
              <a:buSzPct val="50000"/>
              <a:buBlip>
                <a:blip r:embed="rId2"/>
              </a:buBlip>
            </a:pPr>
            <a:r>
              <a:rPr lang="en-US" dirty="0" smtClean="0"/>
              <a:t>Used by the U.S. Navy since 2000 to help predict typhoon intensity</a:t>
            </a:r>
          </a:p>
          <a:p>
            <a:pPr>
              <a:buSzPct val="50000"/>
              <a:buBlip>
                <a:blip r:embed="rId2"/>
              </a:buBlip>
            </a:pPr>
            <a:r>
              <a:rPr lang="en-US" dirty="0" smtClean="0"/>
              <a:t>Takes ~10 seconds per storm to run on an ordinary laptop (vs. hours on a super computer)</a:t>
            </a:r>
            <a:endParaRPr lang="en-US" dirty="0"/>
          </a:p>
        </p:txBody>
      </p:sp>
    </p:spTree>
    <p:extLst>
      <p:ext uri="{BB962C8B-B14F-4D97-AF65-F5344CB8AC3E}">
        <p14:creationId xmlns:p14="http://schemas.microsoft.com/office/powerpoint/2010/main" val="5836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49" y="1172090"/>
            <a:ext cx="8371288" cy="5685910"/>
          </a:xfrm>
          <a:prstGeom prst="rect">
            <a:avLst/>
          </a:prstGeom>
        </p:spPr>
      </p:pic>
      <p:sp>
        <p:nvSpPr>
          <p:cNvPr id="2" name="TextBox 1"/>
          <p:cNvSpPr txBox="1"/>
          <p:nvPr/>
        </p:nvSpPr>
        <p:spPr>
          <a:xfrm>
            <a:off x="690113" y="163902"/>
            <a:ext cx="7953555" cy="830997"/>
          </a:xfrm>
          <a:prstGeom prst="rect">
            <a:avLst/>
          </a:prstGeom>
          <a:noFill/>
        </p:spPr>
        <p:txBody>
          <a:bodyPr wrap="square" rtlCol="0">
            <a:spAutoFit/>
          </a:bodyPr>
          <a:lstStyle/>
          <a:p>
            <a:pPr algn="ctr"/>
            <a:r>
              <a:rPr lang="en-US" sz="2400" b="1" dirty="0" smtClean="0">
                <a:solidFill>
                  <a:srgbClr val="0000FF"/>
                </a:solidFill>
              </a:rPr>
              <a:t>As A forecasting tool, CHIPS performs comparably to or better than other models</a:t>
            </a:r>
            <a:endParaRPr lang="en-US" sz="2400" b="1" dirty="0">
              <a:solidFill>
                <a:srgbClr val="0000FF"/>
              </a:solidFill>
            </a:endParaRPr>
          </a:p>
        </p:txBody>
      </p:sp>
    </p:spTree>
    <p:extLst>
      <p:ext uri="{BB962C8B-B14F-4D97-AF65-F5344CB8AC3E}">
        <p14:creationId xmlns:p14="http://schemas.microsoft.com/office/powerpoint/2010/main" val="2583881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382000" cy="2362200"/>
          </a:xfrm>
        </p:spPr>
        <p:txBody>
          <a:bodyPr>
            <a:normAutofit/>
          </a:bodyPr>
          <a:lstStyle/>
          <a:p>
            <a:r>
              <a:rPr lang="en-US" sz="3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How Can We Use This Model to Help Assess Hurricane Risk in Current and Future Climates?</a:t>
            </a:r>
            <a:endParaRPr lang="en-US" sz="3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57200" y="1295400"/>
            <a:ext cx="8382000" cy="4876800"/>
          </a:xfrm>
        </p:spPr>
        <p:txBody>
          <a:bodyPr>
            <a:normAutofit lnSpcReduction="100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Cyclones are assumed to move with the large scale atmospheric flow in which they are embedded, plus a correction for beta drift</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the CHIPS model for each cyclone, and note how many achieve at least tropical storm strength</a:t>
            </a:r>
            <a:endParaRPr lang="en-US" sz="24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statistics</a:t>
            </a:r>
          </a:p>
        </p:txBody>
      </p:sp>
      <p:sp>
        <p:nvSpPr>
          <p:cNvPr id="5" name="TextBox 4"/>
          <p:cNvSpPr txBox="1"/>
          <p:nvPr/>
        </p:nvSpPr>
        <p:spPr>
          <a:xfrm>
            <a:off x="533400" y="6324600"/>
            <a:ext cx="8153400" cy="461665"/>
          </a:xfrm>
          <a:prstGeom prst="rect">
            <a:avLst/>
          </a:prstGeom>
          <a:noFill/>
        </p:spPr>
        <p:txBody>
          <a:bodyPr wrap="square" rtlCol="0">
            <a:spAutoFit/>
          </a:bodyPr>
          <a:lstStyle/>
          <a:p>
            <a:r>
              <a:rPr lang="en-US" sz="2400" dirty="0" smtClean="0">
                <a:latin typeface="Arial" pitchFamily="34" charset="0"/>
                <a:cs typeface="Arial" pitchFamily="34" charset="0"/>
              </a:rPr>
              <a:t>Details:  Emanuel et al., </a:t>
            </a:r>
            <a:r>
              <a:rPr lang="en-US" sz="2400" i="1" dirty="0" smtClean="0">
                <a:latin typeface="Arial" pitchFamily="34" charset="0"/>
                <a:cs typeface="Arial" pitchFamily="34" charset="0"/>
              </a:rPr>
              <a:t>Bull. Amer. Meteor. Soc</a:t>
            </a:r>
            <a:r>
              <a:rPr lang="en-US" sz="2400" dirty="0" smtClean="0">
                <a:latin typeface="Arial" pitchFamily="34" charset="0"/>
                <a:cs typeface="Arial" pitchFamily="34" charset="0"/>
              </a:rPr>
              <a:t>, 2008</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fade">
                                      <p:cBhvr>
                                        <p:cTn id="22" dur="500"/>
                                        <p:tgtEl>
                                          <p:spTgt spid="2150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5"/>
          <p:cNvSpPr>
            <a:spLocks noGrp="1" noChangeArrowheads="1"/>
          </p:cNvSpPr>
          <p:nvPr>
            <p:ph type="title" idx="4294967295"/>
          </p:nvPr>
        </p:nvSpPr>
        <p:spPr>
          <a:xfrm>
            <a:off x="457200" y="152400"/>
            <a:ext cx="8229600" cy="1143000"/>
          </a:xfrm>
        </p:spPr>
        <p:txBody>
          <a:bodyPr/>
          <a:lstStyle/>
          <a:p>
            <a:pPr eaLnBrk="1" hangingPunct="1">
              <a:defRPr/>
            </a:pPr>
            <a:r>
              <a:rPr lang="en-US" dirty="0" smtClean="0">
                <a:solidFill>
                  <a:srgbClr val="0F2AB1"/>
                </a:solidFill>
                <a:effectLst>
                  <a:outerShdw blurRad="38100" dist="38100" dir="2700000" algn="tl">
                    <a:srgbClr val="C0C0C0"/>
                  </a:outerShdw>
                </a:effectLst>
              </a:rPr>
              <a:t>Calibration</a:t>
            </a:r>
          </a:p>
        </p:txBody>
      </p:sp>
      <p:sp>
        <p:nvSpPr>
          <p:cNvPr id="173060" name="Rectangle 6"/>
          <p:cNvSpPr>
            <a:spLocks noGrp="1" noChangeArrowheads="1"/>
          </p:cNvSpPr>
          <p:nvPr>
            <p:ph type="body" idx="4294967295"/>
          </p:nvPr>
        </p:nvSpPr>
        <p:spPr>
          <a:xfrm>
            <a:off x="381000" y="2667000"/>
            <a:ext cx="8229600" cy="1981200"/>
          </a:xfrm>
        </p:spPr>
        <p:txBody>
          <a:bodyPr/>
          <a:lstStyle/>
          <a:p>
            <a:pPr algn="ctr" eaLnBrk="1" hangingPunct="1">
              <a:buSzPct val="70000"/>
              <a:buBlip>
                <a:blip r:embed="rId3"/>
              </a:buBlip>
              <a:defRPr/>
            </a:pPr>
            <a:r>
              <a:rPr lang="en-US" b="1" dirty="0" smtClean="0">
                <a:solidFill>
                  <a:srgbClr val="0F2AB1"/>
                </a:solidFill>
                <a:effectLst>
                  <a:outerShdw blurRad="38100" dist="38100" dir="2700000" algn="tl">
                    <a:srgbClr val="C0C0C0"/>
                  </a:outerShdw>
                </a:effectLst>
              </a:rPr>
              <a:t>Absolute genesis frequency calibrated to globe during the period 1980-2005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534400" cy="954107"/>
          </a:xfrm>
          <a:prstGeom prst="rect">
            <a:avLst/>
          </a:prstGeom>
          <a:noFill/>
        </p:spPr>
        <p:txBody>
          <a:bodyPr wrap="square" rtlCol="0">
            <a:spAutoFit/>
          </a:bodyPr>
          <a:lstStyle/>
          <a:p>
            <a:pPr algn="ctr"/>
            <a:r>
              <a:rPr lang="en-US" sz="2800" dirty="0" smtClean="0">
                <a:solidFill>
                  <a:srgbClr val="0F2AB1"/>
                </a:solidFill>
                <a:effectLst>
                  <a:outerShdw blurRad="38100" dist="38100" dir="2700000" algn="tl">
                    <a:srgbClr val="000000">
                      <a:alpha val="43137"/>
                    </a:srgbClr>
                  </a:outerShdw>
                </a:effectLst>
                <a:cs typeface="Arial" pitchFamily="34" charset="0"/>
              </a:rPr>
              <a:t>Comparison of Random Seeding Genesis Locations with Observations</a:t>
            </a:r>
            <a:endParaRPr lang="en-US" sz="2800" dirty="0">
              <a:solidFill>
                <a:srgbClr val="0F2AB1"/>
              </a:solidFill>
              <a:effectLst>
                <a:outerShdw blurRad="38100" dist="38100" dir="2700000" algn="tl">
                  <a:srgbClr val="000000">
                    <a:alpha val="43137"/>
                  </a:srgbClr>
                </a:outerShdw>
              </a:effectLst>
              <a:cs typeface="Arial" pitchFamily="34" charset="0"/>
            </a:endParaRPr>
          </a:p>
        </p:txBody>
      </p:sp>
      <p:pic>
        <p:nvPicPr>
          <p:cNvPr id="372737" name="Picture 1" descr="C:\Users\Kerry\Documents\Riskproject\Figures\genatl.png"/>
          <p:cNvPicPr>
            <a:picLocks noChangeAspect="1" noChangeArrowheads="1"/>
          </p:cNvPicPr>
          <p:nvPr/>
        </p:nvPicPr>
        <p:blipFill>
          <a:blip r:embed="rId2" cstate="print"/>
          <a:srcRect l="8631" r="12083"/>
          <a:stretch>
            <a:fillRect/>
          </a:stretch>
        </p:blipFill>
        <p:spPr bwMode="auto">
          <a:xfrm>
            <a:off x="304800" y="1524000"/>
            <a:ext cx="4200215" cy="3975100"/>
          </a:xfrm>
          <a:prstGeom prst="rect">
            <a:avLst/>
          </a:prstGeom>
          <a:noFill/>
        </p:spPr>
      </p:pic>
      <p:pic>
        <p:nvPicPr>
          <p:cNvPr id="372738" name="Picture 2" descr="C:\Users\Kerry\Documents\Riskproject\Figures\genbestal.png"/>
          <p:cNvPicPr>
            <a:picLocks noChangeAspect="1" noChangeArrowheads="1"/>
          </p:cNvPicPr>
          <p:nvPr/>
        </p:nvPicPr>
        <p:blipFill>
          <a:blip r:embed="rId3" cstate="print"/>
          <a:srcRect l="8631" r="12083"/>
          <a:stretch>
            <a:fillRect/>
          </a:stretch>
        </p:blipFill>
        <p:spPr bwMode="auto">
          <a:xfrm>
            <a:off x="4572000" y="1524000"/>
            <a:ext cx="4200196" cy="3975100"/>
          </a:xfrm>
          <a:prstGeom prst="rect">
            <a:avLst/>
          </a:prstGeom>
          <a:noFill/>
        </p:spPr>
      </p:pic>
    </p:spTree>
    <p:extLst>
      <p:ext uri="{BB962C8B-B14F-4D97-AF65-F5344CB8AC3E}">
        <p14:creationId xmlns:p14="http://schemas.microsoft.com/office/powerpoint/2010/main" val="2225282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AB1"/>
        </a:solidFill>
        <a:effectLst/>
      </p:bgPr>
    </p:bg>
    <p:spTree>
      <p:nvGrpSpPr>
        <p:cNvPr id="1" name=""/>
        <p:cNvGrpSpPr/>
        <p:nvPr/>
      </p:nvGrpSpPr>
      <p:grpSpPr>
        <a:xfrm>
          <a:off x="0" y="0"/>
          <a:ext cx="0" cy="0"/>
          <a:chOff x="0" y="0"/>
          <a:chExt cx="0" cy="0"/>
        </a:xfrm>
      </p:grpSpPr>
      <p:pic>
        <p:nvPicPr>
          <p:cNvPr id="871426" name="Picture 2" descr="C:\Users\Kerry\Documents\Corel\Desktop\newyork.PNG"/>
          <p:cNvPicPr>
            <a:picLocks noChangeAspect="1" noChangeArrowheads="1"/>
          </p:cNvPicPr>
          <p:nvPr/>
        </p:nvPicPr>
        <p:blipFill>
          <a:blip r:embed="rId2" cstate="print"/>
          <a:srcRect/>
          <a:stretch>
            <a:fillRect/>
          </a:stretch>
        </p:blipFill>
        <p:spPr bwMode="auto">
          <a:xfrm>
            <a:off x="685800" y="228600"/>
            <a:ext cx="5638800" cy="6431409"/>
          </a:xfrm>
          <a:prstGeom prst="rect">
            <a:avLst/>
          </a:prstGeom>
          <a:noFill/>
        </p:spPr>
      </p:pic>
      <p:sp>
        <p:nvSpPr>
          <p:cNvPr id="3" name="TextBox 2"/>
          <p:cNvSpPr txBox="1"/>
          <p:nvPr/>
        </p:nvSpPr>
        <p:spPr>
          <a:xfrm>
            <a:off x="6553200" y="1828800"/>
            <a:ext cx="2286000" cy="923330"/>
          </a:xfrm>
          <a:prstGeom prst="rect">
            <a:avLst/>
          </a:prstGeom>
          <a:noFill/>
        </p:spPr>
        <p:txBody>
          <a:bodyPr wrap="square" rtlCol="0">
            <a:spAutoFit/>
          </a:bodyPr>
          <a:lstStyle/>
          <a:p>
            <a:r>
              <a:rPr lang="en-US" dirty="0" smtClean="0">
                <a:solidFill>
                  <a:srgbClr val="FFFF00"/>
                </a:solidFill>
              </a:rPr>
              <a:t>Example:  Hurricane affecting New York City</a:t>
            </a:r>
            <a:endParaRPr lang="en-US" dirty="0">
              <a:solidFill>
                <a:srgbClr val="FFFF00"/>
              </a:solidFill>
            </a:endParaRPr>
          </a:p>
        </p:txBody>
      </p:sp>
    </p:spTree>
    <p:extLst>
      <p:ext uri="{BB962C8B-B14F-4D97-AF65-F5344CB8AC3E}">
        <p14:creationId xmlns:p14="http://schemas.microsoft.com/office/powerpoint/2010/main" val="1444301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219200"/>
            <a:ext cx="8229600" cy="5029200"/>
          </a:xfrm>
        </p:spPr>
        <p:txBody>
          <a:bodyPr rtlCol="0">
            <a:normAutofit/>
          </a:bodyPr>
          <a:lstStyle/>
          <a:p>
            <a:pPr marL="0"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Assessing Hurricane Event Risk</a:t>
            </a:r>
          </a:p>
          <a:p>
            <a:pPr lvl="1"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Wind</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lvl="1"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Freshwater Flooding </a:t>
            </a:r>
          </a:p>
          <a:p>
            <a:pPr lvl="1"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Storm Surge</a:t>
            </a:r>
          </a:p>
          <a:p>
            <a:pPr marL="457200" lvl="1"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Economics of Hurricane Risk</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75431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linds(horizontal)">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Wind Swath</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36610" name="Picture 2"/>
          <p:cNvPicPr>
            <a:picLocks noChangeAspect="1" noChangeArrowheads="1"/>
          </p:cNvPicPr>
          <p:nvPr/>
        </p:nvPicPr>
        <p:blipFill>
          <a:blip r:embed="rId2" cstate="print"/>
          <a:srcRect/>
          <a:stretch>
            <a:fillRect/>
          </a:stretch>
        </p:blipFill>
        <p:spPr bwMode="auto">
          <a:xfrm>
            <a:off x="990600" y="1028700"/>
            <a:ext cx="7340600" cy="5505450"/>
          </a:xfrm>
          <a:prstGeom prst="rect">
            <a:avLst/>
          </a:prstGeom>
          <a:noFill/>
          <a:ln w="9525">
            <a:noFill/>
            <a:miter lim="800000"/>
            <a:headEnd/>
            <a:tailEnd/>
          </a:ln>
        </p:spPr>
      </p:pic>
    </p:spTree>
    <p:extLst>
      <p:ext uri="{BB962C8B-B14F-4D97-AF65-F5344CB8AC3E}">
        <p14:creationId xmlns:p14="http://schemas.microsoft.com/office/powerpoint/2010/main" val="2948344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Accumulated Rainfall (mm)</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72450" name="Picture 2"/>
          <p:cNvPicPr>
            <a:picLocks noChangeAspect="1" noChangeArrowheads="1"/>
          </p:cNvPicPr>
          <p:nvPr/>
        </p:nvPicPr>
        <p:blipFill>
          <a:blip r:embed="rId2" cstate="print"/>
          <a:srcRect/>
          <a:stretch>
            <a:fillRect/>
          </a:stretch>
        </p:blipFill>
        <p:spPr bwMode="auto">
          <a:xfrm>
            <a:off x="1143000" y="1143000"/>
            <a:ext cx="7315200" cy="5486400"/>
          </a:xfrm>
          <a:prstGeom prst="rect">
            <a:avLst/>
          </a:prstGeom>
          <a:noFill/>
          <a:ln w="9525">
            <a:noFill/>
            <a:miter lim="800000"/>
            <a:headEnd/>
            <a:tailEnd/>
          </a:ln>
        </p:spPr>
      </p:pic>
    </p:spTree>
    <p:extLst>
      <p:ext uri="{BB962C8B-B14F-4D97-AF65-F5344CB8AC3E}">
        <p14:creationId xmlns:p14="http://schemas.microsoft.com/office/powerpoint/2010/main" val="4014204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Coupling large hurricane event sets to surge models (with </a:t>
            </a:r>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Ning Lin</a:t>
            </a:r>
            <a:r>
              <a:rPr lang="en-US" sz="36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
            </a:r>
            <a:endParaRPr lang="en-US" sz="36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76400"/>
            <a:ext cx="8229600" cy="4525963"/>
          </a:xfrm>
        </p:spPr>
        <p:txBody>
          <a:bodyPr>
            <a:normAutofit fontScale="92500" lnSpcReduction="10000"/>
          </a:bodyPr>
          <a:lstStyle/>
          <a:p>
            <a:pPr>
              <a:buSzPct val="65000"/>
              <a:buBlip>
                <a:blip r:embed="rId2"/>
              </a:buBlip>
            </a:pPr>
            <a:r>
              <a:rPr lang="en-US" b="1" dirty="0" smtClean="0">
                <a:solidFill>
                  <a:srgbClr val="0033CC"/>
                </a:solidFill>
                <a:latin typeface="Arial" pitchFamily="34" charset="0"/>
                <a:cs typeface="Arial" pitchFamily="34" charset="0"/>
              </a:rPr>
              <a:t>Couple synthetic tropical cyclone events (Emanuel et al., BAMS, 2008) to surge models</a:t>
            </a:r>
          </a:p>
          <a:p>
            <a:pPr>
              <a:buSzPct val="65000"/>
              <a:buNone/>
            </a:pPr>
            <a:endParaRPr lang="en-US" b="1" dirty="0" smtClean="0">
              <a:solidFill>
                <a:srgbClr val="0033CC"/>
              </a:solidFill>
              <a:latin typeface="Arial" pitchFamily="34" charset="0"/>
              <a:cs typeface="Arial" pitchFamily="34" charset="0"/>
            </a:endParaRPr>
          </a:p>
          <a:p>
            <a:pPr lvl="1">
              <a:buSzPct val="65000"/>
              <a:buBlip>
                <a:blip r:embed="rId2"/>
              </a:buBlip>
            </a:pPr>
            <a:r>
              <a:rPr lang="en-US" b="1" dirty="0" smtClean="0">
                <a:solidFill>
                  <a:srgbClr val="0033CC"/>
                </a:solidFill>
                <a:latin typeface="Arial" pitchFamily="34" charset="0"/>
                <a:cs typeface="Arial" pitchFamily="34" charset="0"/>
              </a:rPr>
              <a:t>SLOSH</a:t>
            </a:r>
          </a:p>
          <a:p>
            <a:pPr lvl="1">
              <a:buSzPct val="65000"/>
              <a:buBlip>
                <a:blip r:embed="rId2"/>
              </a:buBlip>
            </a:pPr>
            <a:r>
              <a:rPr lang="en-US" b="1" dirty="0" smtClean="0">
                <a:solidFill>
                  <a:srgbClr val="0033CC"/>
                </a:solidFill>
                <a:latin typeface="Arial" pitchFamily="34" charset="0"/>
                <a:cs typeface="Arial" pitchFamily="34" charset="0"/>
              </a:rPr>
              <a:t>ADCIRC (fine mesh)</a:t>
            </a:r>
          </a:p>
          <a:p>
            <a:pPr lvl="1">
              <a:buSzPct val="65000"/>
              <a:buBlip>
                <a:blip r:embed="rId2"/>
              </a:buBlip>
            </a:pPr>
            <a:r>
              <a:rPr lang="en-US" b="1" dirty="0" smtClean="0">
                <a:solidFill>
                  <a:srgbClr val="0033CC"/>
                </a:solidFill>
                <a:latin typeface="Arial" pitchFamily="34" charset="0"/>
                <a:cs typeface="Arial" pitchFamily="34" charset="0"/>
              </a:rPr>
              <a:t>ADCIRC (coarse mesh)</a:t>
            </a:r>
          </a:p>
          <a:p>
            <a:pPr lvl="1">
              <a:buSzPct val="65000"/>
              <a:buBlip>
                <a:blip r:embed="rId2"/>
              </a:buBlip>
            </a:pPr>
            <a:endParaRPr lang="en-US" b="1" dirty="0" smtClean="0">
              <a:solidFill>
                <a:srgbClr val="0033CC"/>
              </a:solidFill>
              <a:latin typeface="Arial" pitchFamily="34" charset="0"/>
              <a:cs typeface="Arial" pitchFamily="34" charset="0"/>
            </a:endParaRPr>
          </a:p>
          <a:p>
            <a:pPr>
              <a:buSzPct val="65000"/>
              <a:buBlip>
                <a:blip r:embed="rId2"/>
              </a:buBlip>
            </a:pPr>
            <a:r>
              <a:rPr lang="en-US" b="1" dirty="0" smtClean="0">
                <a:solidFill>
                  <a:srgbClr val="0033CC"/>
                </a:solidFill>
                <a:latin typeface="Arial" pitchFamily="34" charset="0"/>
                <a:cs typeface="Arial" pitchFamily="34" charset="0"/>
              </a:rPr>
              <a:t>Generate probability distributions of surge at desired locations</a:t>
            </a:r>
            <a:endParaRPr lang="en-US" b="1" dirty="0">
              <a:solidFill>
                <a:srgbClr val="0033CC"/>
              </a:solidFill>
              <a:latin typeface="Arial" pitchFamily="34" charset="0"/>
              <a:cs typeface="Arial" pitchFamily="34" charset="0"/>
            </a:endParaRPr>
          </a:p>
        </p:txBody>
      </p:sp>
      <p:sp>
        <p:nvSpPr>
          <p:cNvPr id="4" name="Rectangle 3"/>
          <p:cNvSpPr/>
          <p:nvPr/>
        </p:nvSpPr>
        <p:spPr>
          <a:xfrm>
            <a:off x="876300" y="6202363"/>
            <a:ext cx="8115300" cy="584775"/>
          </a:xfrm>
          <a:prstGeom prst="rect">
            <a:avLst/>
          </a:prstGeom>
        </p:spPr>
        <p:txBody>
          <a:bodyPr wrap="square">
            <a:spAutoFit/>
          </a:bodyPr>
          <a:lstStyle/>
          <a:p>
            <a:r>
              <a:rPr lang="en-US" sz="1600" dirty="0">
                <a:latin typeface="Times New Roman" panose="02020603050405020304" pitchFamily="18" charset="0"/>
              </a:rPr>
              <a:t>Lin, N., K. A. Emanuel, J. A. Smith, and E. </a:t>
            </a:r>
            <a:r>
              <a:rPr lang="en-US" sz="1600" dirty="0" err="1">
                <a:latin typeface="Times New Roman" panose="02020603050405020304" pitchFamily="18" charset="0"/>
              </a:rPr>
              <a:t>Vanmarcke</a:t>
            </a:r>
            <a:r>
              <a:rPr lang="en-US" sz="1600" dirty="0">
                <a:latin typeface="Times New Roman" panose="02020603050405020304" pitchFamily="18" charset="0"/>
              </a:rPr>
              <a:t>, 2010: Risk assessment of hurricane storm surge for New York City. </a:t>
            </a:r>
            <a:r>
              <a:rPr lang="en-US" sz="1600" i="1" dirty="0">
                <a:latin typeface="Times New Roman" panose="02020603050405020304" pitchFamily="18" charset="0"/>
              </a:rPr>
              <a:t>J. </a:t>
            </a:r>
            <a:r>
              <a:rPr lang="en-US" sz="1600" i="1" dirty="0" err="1">
                <a:latin typeface="Times New Roman" panose="02020603050405020304" pitchFamily="18" charset="0"/>
              </a:rPr>
              <a:t>Geophys</a:t>
            </a:r>
            <a:r>
              <a:rPr lang="en-US" sz="1600" i="1" dirty="0">
                <a:latin typeface="Times New Roman" panose="02020603050405020304" pitchFamily="18" charset="0"/>
              </a:rPr>
              <a:t>. Res</a:t>
            </a:r>
            <a:r>
              <a:rPr lang="en-US" sz="1600" dirty="0">
                <a:latin typeface="Times New Roman" panose="02020603050405020304" pitchFamily="18" charset="0"/>
              </a:rPr>
              <a:t>., </a:t>
            </a:r>
            <a:r>
              <a:rPr lang="en-US" sz="1600" b="1" dirty="0">
                <a:latin typeface="Times New Roman" panose="02020603050405020304" pitchFamily="18" charset="0"/>
              </a:rPr>
              <a:t>115</a:t>
            </a:r>
            <a:r>
              <a:rPr lang="en-US" sz="1600" dirty="0">
                <a:latin typeface="Times New Roman" panose="02020603050405020304" pitchFamily="18" charset="0"/>
              </a:rPr>
              <a:t>, D18121, doi:10.1029/2009JD013630</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2514600" y="228600"/>
            <a:ext cx="5181600" cy="492125"/>
          </a:xfrm>
          <a:prstGeom prst="rect">
            <a:avLst/>
          </a:prstGeom>
          <a:noFill/>
          <a:ln w="9525">
            <a:noFill/>
            <a:miter lim="800000"/>
            <a:headEnd/>
            <a:tailEnd/>
          </a:ln>
        </p:spPr>
        <p:txBody>
          <a:bodyPr>
            <a:spAutoFit/>
          </a:bodyPr>
          <a:lstStyle/>
          <a:p>
            <a:pPr fontAlgn="base">
              <a:spcBef>
                <a:spcPct val="0"/>
              </a:spcBef>
              <a:spcAft>
                <a:spcPct val="0"/>
              </a:spcAft>
            </a:pPr>
            <a:r>
              <a:rPr lang="en-US" sz="2600" b="1" dirty="0">
                <a:solidFill>
                  <a:srgbClr val="C00000"/>
                </a:solidFill>
                <a:latin typeface="Arial" pitchFamily="34" charset="0"/>
                <a:cs typeface="Arial" pitchFamily="34" charset="0"/>
              </a:rPr>
              <a:t>Storm Surge Simulation</a:t>
            </a: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prstClr val="black"/>
                </a:solidFill>
                <a:latin typeface="Arial" pitchFamily="34" charset="0"/>
                <a:cs typeface="Arial" pitchFamily="34" charset="0"/>
              </a:rPr>
              <a:t>SLOSH mesh</a:t>
            </a:r>
          </a:p>
          <a:p>
            <a:pPr algn="ctr" fontAlgn="base">
              <a:spcBef>
                <a:spcPct val="0"/>
              </a:spcBef>
              <a:spcAft>
                <a:spcPct val="0"/>
              </a:spcAft>
            </a:pPr>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10</a:t>
            </a:r>
            <a:r>
              <a:rPr lang="en-US" sz="1600" baseline="30000" dirty="0" smtClean="0">
                <a:solidFill>
                  <a:prstClr val="black"/>
                </a:solidFill>
                <a:latin typeface="Arial" pitchFamily="34" charset="0"/>
                <a:cs typeface="Arial" pitchFamily="34" charset="0"/>
              </a:rPr>
              <a:t>3</a:t>
            </a:r>
            <a:r>
              <a:rPr lang="en-US" sz="1600" dirty="0" smtClean="0">
                <a:solidFill>
                  <a:prstClr val="black"/>
                </a:solidFill>
                <a:latin typeface="Arial" pitchFamily="34" charset="0"/>
                <a:cs typeface="Arial" pitchFamily="34" charset="0"/>
              </a:rPr>
              <a:t> m</a:t>
            </a:r>
            <a:endParaRPr lang="en-US" sz="1600" dirty="0">
              <a:solidFill>
                <a:prstClr val="black"/>
              </a:solidFill>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CA0697"/>
                </a:solidFill>
                <a:latin typeface="Arial" pitchFamily="34" charset="0"/>
                <a:cs typeface="Arial" pitchFamily="34" charset="0"/>
              </a:rPr>
              <a:t>ADCIRC mesh</a:t>
            </a:r>
          </a:p>
          <a:p>
            <a:pPr algn="ctr" fontAlgn="base">
              <a:spcBef>
                <a:spcPct val="0"/>
              </a:spcBef>
              <a:spcAft>
                <a:spcPct val="0"/>
              </a:spcAft>
            </a:pP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pPr fontAlgn="base">
                <a:spcBef>
                  <a:spcPct val="0"/>
                </a:spcBef>
                <a:spcAft>
                  <a:spcPct val="0"/>
                </a:spcAft>
              </a:pPr>
              <a:r>
                <a:rPr lang="en-US" sz="1400" b="1" dirty="0">
                  <a:solidFill>
                    <a:srgbClr val="FFFF00"/>
                  </a:solidFill>
                  <a:latin typeface="Arial" charset="0"/>
                  <a:cs typeface="Arial" charset="0"/>
                </a:rPr>
                <a:t>Battery</a:t>
              </a:r>
              <a:endParaRPr lang="en-US" sz="1400" dirty="0">
                <a:solidFill>
                  <a:srgbClr val="FFFF00"/>
                </a:solidFill>
                <a:latin typeface="Arial" charset="0"/>
                <a:cs typeface="Arial" charset="0"/>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prstClr val="white"/>
                </a:solidFill>
                <a:latin typeface="Arial" pitchFamily="34" charset="0"/>
                <a:cs typeface="Arial" pitchFamily="34" charset="0"/>
              </a:rPr>
              <a:t>ADCIRC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Luettich</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fontAlgn="base">
              <a:spcBef>
                <a:spcPct val="0"/>
              </a:spcBef>
              <a:spcAft>
                <a:spcPct val="0"/>
              </a:spcAft>
            </a:pPr>
            <a:r>
              <a:rPr lang="en-US" dirty="0">
                <a:solidFill>
                  <a:prstClr val="white"/>
                </a:solidFill>
                <a:latin typeface="Arial" pitchFamily="34" charset="0"/>
                <a:cs typeface="Arial" pitchFamily="34" charset="0"/>
              </a:rPr>
              <a:t>SLOSH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Jelesnianski</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prstClr val="black">
                  <a:lumMod val="65000"/>
                  <a:lumOff val="35000"/>
                </a:prst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0070C0"/>
                </a:solidFill>
                <a:latin typeface="Arial" pitchFamily="34" charset="0"/>
                <a:cs typeface="Arial" pitchFamily="34" charset="0"/>
              </a:rPr>
              <a:t>ADCIRC mesh</a:t>
            </a:r>
          </a:p>
          <a:p>
            <a:pPr algn="ctr" fontAlgn="base">
              <a:spcBef>
                <a:spcPct val="0"/>
              </a:spcBef>
              <a:spcAft>
                <a:spcPct val="0"/>
              </a:spcAft>
            </a:pP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pPr fontAlgn="base">
              <a:spcBef>
                <a:spcPct val="0"/>
              </a:spcBef>
              <a:spcAft>
                <a:spcPct val="0"/>
              </a:spcAft>
            </a:pPr>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762828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942975" y="263037"/>
            <a:ext cx="7258050" cy="5581650"/>
          </a:xfrm>
          <a:prstGeom prst="rect">
            <a:avLst/>
          </a:prstGeom>
          <a:noFill/>
          <a:ln w="9525">
            <a:noFill/>
            <a:miter lim="800000"/>
            <a:headEnd/>
            <a:tailEnd/>
          </a:ln>
        </p:spPr>
      </p:pic>
      <p:sp>
        <p:nvSpPr>
          <p:cNvPr id="5" name="Rectangle 4"/>
          <p:cNvSpPr/>
          <p:nvPr/>
        </p:nvSpPr>
        <p:spPr>
          <a:xfrm>
            <a:off x="731960" y="5844687"/>
            <a:ext cx="7732101" cy="707886"/>
          </a:xfrm>
          <a:prstGeom prst="rect">
            <a:avLst/>
          </a:prstGeom>
        </p:spPr>
        <p:txBody>
          <a:bodyPr wrap="square">
            <a:spAutoFit/>
          </a:bodyPr>
          <a:lstStyle/>
          <a:p>
            <a:pPr algn="ctr"/>
            <a:r>
              <a:rPr lang="en-US" sz="2000" b="1" dirty="0" smtClean="0">
                <a:solidFill>
                  <a:srgbClr val="0033CC"/>
                </a:solidFill>
              </a:rPr>
              <a:t>5000 synthetic storm tracks under current climate. (Red portion of each</a:t>
            </a:r>
          </a:p>
          <a:p>
            <a:pPr algn="ctr"/>
            <a:r>
              <a:rPr lang="en-US" sz="2000" b="1" dirty="0" smtClean="0">
                <a:solidFill>
                  <a:srgbClr val="0033CC"/>
                </a:solidFill>
              </a:rPr>
              <a:t>track is used in surge analysis.)</a:t>
            </a:r>
            <a:endParaRPr lang="en-US" sz="2000" b="1" dirty="0">
              <a:solidFill>
                <a:srgbClr val="0033C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533400" y="152400"/>
            <a:ext cx="5029200" cy="6501160"/>
          </a:xfrm>
          <a:prstGeom prst="rect">
            <a:avLst/>
          </a:prstGeom>
          <a:noFill/>
          <a:ln w="9525">
            <a:noFill/>
            <a:miter lim="800000"/>
            <a:headEnd/>
            <a:tailEnd/>
          </a:ln>
        </p:spPr>
      </p:pic>
      <p:sp>
        <p:nvSpPr>
          <p:cNvPr id="3" name="TextBox 2"/>
          <p:cNvSpPr txBox="1"/>
          <p:nvPr/>
        </p:nvSpPr>
        <p:spPr>
          <a:xfrm>
            <a:off x="5943600" y="2286000"/>
            <a:ext cx="2743200" cy="1077218"/>
          </a:xfrm>
          <a:prstGeom prst="rect">
            <a:avLst/>
          </a:prstGeom>
          <a:noFill/>
        </p:spPr>
        <p:txBody>
          <a:bodyPr wrap="square" rtlCol="0">
            <a:spAutoFit/>
          </a:bodyPr>
          <a:lstStyle/>
          <a:p>
            <a:pPr algn="ctr"/>
            <a:r>
              <a:rPr lang="en-US" sz="3200" dirty="0" smtClean="0">
                <a:solidFill>
                  <a:srgbClr val="0F2AB1"/>
                </a:solidFill>
                <a:effectLst>
                  <a:outerShdw blurRad="38100" dist="38100" dir="2700000" algn="tl">
                    <a:srgbClr val="000000">
                      <a:alpha val="43137"/>
                    </a:srgbClr>
                  </a:outerShdw>
                </a:effectLst>
              </a:rPr>
              <a:t>Surge map for single event</a:t>
            </a:r>
            <a:endParaRPr lang="en-US" sz="3200" dirty="0">
              <a:solidFill>
                <a:srgbClr val="0F2AB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214" y="281354"/>
            <a:ext cx="6142893"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Surge Return Periods for The Battery, New York</a:t>
            </a:r>
            <a:endParaRPr lang="en-US" sz="2400" dirty="0">
              <a:solidFill>
                <a:srgbClr val="0033CC"/>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1173327" y="737543"/>
            <a:ext cx="6569713" cy="5891857"/>
          </a:xfrm>
          <a:prstGeom prst="rect">
            <a:avLst/>
          </a:prstGeom>
        </p:spPr>
      </p:pic>
      <p:cxnSp>
        <p:nvCxnSpPr>
          <p:cNvPr id="5" name="Straight Arrow Connector 4"/>
          <p:cNvCxnSpPr/>
          <p:nvPr/>
        </p:nvCxnSpPr>
        <p:spPr>
          <a:xfrm>
            <a:off x="1295400" y="4419600"/>
            <a:ext cx="9906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6527" y="4234934"/>
            <a:ext cx="1066800" cy="369332"/>
          </a:xfrm>
          <a:prstGeom prst="rect">
            <a:avLst/>
          </a:prstGeom>
          <a:noFill/>
        </p:spPr>
        <p:txBody>
          <a:bodyPr wrap="square" rtlCol="0">
            <a:spAutoFit/>
          </a:bodyPr>
          <a:lstStyle/>
          <a:p>
            <a:r>
              <a:rPr lang="en-US" dirty="0" smtClean="0"/>
              <a:t>Sandy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835" y="1748435"/>
            <a:ext cx="8229600" cy="1143000"/>
          </a:xfrm>
        </p:spPr>
        <p:txBody>
          <a:bodyPr/>
          <a:lstStyle/>
          <a:p>
            <a:r>
              <a:rPr lang="en-US" b="1" dirty="0">
                <a:solidFill>
                  <a:srgbClr val="0000FF"/>
                </a:solidFill>
                <a:effectLst>
                  <a:outerShdw blurRad="38100" dist="38100" dir="2700000" algn="tl">
                    <a:srgbClr val="000000">
                      <a:alpha val="43137"/>
                    </a:srgbClr>
                  </a:outerShdw>
                </a:effectLst>
              </a:rPr>
              <a:t>T</a:t>
            </a:r>
            <a:r>
              <a:rPr lang="en-US" b="1" dirty="0" smtClean="0">
                <a:solidFill>
                  <a:srgbClr val="0000FF"/>
                </a:solidFill>
                <a:effectLst>
                  <a:outerShdw blurRad="38100" dist="38100" dir="2700000" algn="tl">
                    <a:srgbClr val="000000">
                      <a:alpha val="43137"/>
                    </a:srgbClr>
                  </a:outerShdw>
                </a:effectLst>
              </a:rPr>
              <a:t>aking Climate Change Into Account</a:t>
            </a:r>
            <a:endParaRPr lang="en-US"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3794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algn="ctr">
              <a:defRPr/>
            </a:pPr>
            <a:r>
              <a:rPr lang="en-US" sz="3200" dirty="0">
                <a:solidFill>
                  <a:srgbClr val="0F2AB1"/>
                </a:solidFill>
                <a:effectLst>
                  <a:outerShdw blurRad="38100" dist="38100" dir="2700000" algn="tl">
                    <a:srgbClr val="000000">
                      <a:alpha val="43137"/>
                    </a:srgbClr>
                  </a:outerShdw>
                </a:effectLst>
              </a:rPr>
              <a:t>Captures effects of regional climate phenomena (e.g. </a:t>
            </a:r>
            <a:r>
              <a:rPr lang="en-US" sz="3200" dirty="0" smtClean="0">
                <a:solidFill>
                  <a:srgbClr val="0F2AB1"/>
                </a:solidFill>
                <a:effectLst>
                  <a:outerShdw blurRad="38100" dist="38100" dir="2700000" algn="tl">
                    <a:srgbClr val="000000">
                      <a:alpha val="43137"/>
                    </a:srgbClr>
                  </a:outerShdw>
                </a:effectLst>
              </a:rPr>
              <a:t>El Niño, Atlantic Meridional Mode)</a:t>
            </a:r>
            <a:endParaRPr lang="en-US" sz="3200" dirty="0">
              <a:solidFill>
                <a:srgbClr val="0F2AB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9136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15962"/>
          </a:xfrm>
        </p:spPr>
        <p:txBody>
          <a:bodyPr>
            <a:normAutofit/>
          </a:bodyPr>
          <a:lstStyle/>
          <a:p>
            <a:r>
              <a:rPr lang="en-US" sz="3600" dirty="0" smtClean="0">
                <a:solidFill>
                  <a:srgbClr val="0F2AB1"/>
                </a:solidFill>
                <a:latin typeface="Arial" panose="020B0604020202020204" pitchFamily="34" charset="0"/>
                <a:cs typeface="Arial" panose="020B0604020202020204" pitchFamily="34" charset="0"/>
              </a:rPr>
              <a:t>CMIP5 Models </a:t>
            </a:r>
            <a:endParaRPr lang="en-US" sz="3600" dirty="0">
              <a:solidFill>
                <a:srgbClr val="0F2AB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nvPr>
        </p:nvGraphicFramePr>
        <p:xfrm>
          <a:off x="457200" y="1140311"/>
          <a:ext cx="8127401" cy="5500535"/>
        </p:xfrm>
        <a:graphic>
          <a:graphicData uri="http://schemas.openxmlformats.org/drawingml/2006/table">
            <a:tbl>
              <a:tblPr firstRow="1" firstCol="1" bandRow="1">
                <a:tableStyleId>{5C22544A-7EE6-4342-B048-85BDC9FD1C3A}</a:tableStyleId>
              </a:tblPr>
              <a:tblGrid>
                <a:gridCol w="2904558"/>
                <a:gridCol w="1588471"/>
                <a:gridCol w="1602306"/>
                <a:gridCol w="2032066"/>
              </a:tblGrid>
              <a:tr h="1186200">
                <a:tc>
                  <a:txBody>
                    <a:bodyPr/>
                    <a:lstStyle/>
                    <a:p>
                      <a:pPr marL="0" marR="0" algn="ctr">
                        <a:lnSpc>
                          <a:spcPct val="107000"/>
                        </a:lnSpc>
                        <a:spcBef>
                          <a:spcPts val="0"/>
                        </a:spcBef>
                        <a:spcAft>
                          <a:spcPts val="0"/>
                        </a:spcAft>
                      </a:pPr>
                      <a:r>
                        <a:rPr lang="en-US" sz="1400" dirty="0">
                          <a:effectLst/>
                        </a:rPr>
                        <a:t>Modeling Center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dirty="0">
                          <a:effectLst/>
                        </a:rPr>
                        <a:t>Institute ID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a:effectLst/>
                        </a:rPr>
                        <a:t>Model Name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a:effectLst/>
                        </a:rPr>
                        <a:t>Average Horizontal Resolution </a:t>
                      </a:r>
                    </a:p>
                    <a:p>
                      <a:pPr marL="0" marR="0" algn="ctr">
                        <a:lnSpc>
                          <a:spcPct val="107000"/>
                        </a:lnSpc>
                        <a:spcBef>
                          <a:spcPts val="0"/>
                        </a:spcBef>
                        <a:spcAft>
                          <a:spcPts val="0"/>
                        </a:spcAft>
                      </a:pPr>
                      <a:r>
                        <a:rPr lang="en-US" sz="1400">
                          <a:effectLst/>
                        </a:rPr>
                        <a:t>(degrees longitude x degrees latitude)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r h="548783">
                <a:tc>
                  <a:txBody>
                    <a:bodyPr/>
                    <a:lstStyle/>
                    <a:p>
                      <a:pPr marL="0" marR="0" algn="l">
                        <a:lnSpc>
                          <a:spcPct val="107000"/>
                        </a:lnSpc>
                        <a:spcBef>
                          <a:spcPts val="0"/>
                        </a:spcBef>
                        <a:spcAft>
                          <a:spcPts val="0"/>
                        </a:spcAft>
                      </a:pPr>
                      <a:r>
                        <a:rPr lang="en-US" sz="1400">
                          <a:effectLst/>
                        </a:rPr>
                        <a:t>NOAA Geophysical Fluid Dynamics Laboratory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GFDL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CM3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lnSpc>
                          <a:spcPct val="107000"/>
                        </a:lnSpc>
                        <a:spcBef>
                          <a:spcPts val="0"/>
                        </a:spcBef>
                        <a:spcAft>
                          <a:spcPts val="0"/>
                        </a:spcAft>
                      </a:pPr>
                      <a:r>
                        <a:rPr lang="en-US" sz="1400" b="1" dirty="0">
                          <a:effectLst/>
                        </a:rPr>
                        <a:t>2.5 x 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r h="548783">
                <a:tc>
                  <a:txBody>
                    <a:bodyPr/>
                    <a:lstStyle/>
                    <a:p>
                      <a:pPr marL="0" marR="0" algn="l">
                        <a:lnSpc>
                          <a:spcPct val="107000"/>
                        </a:lnSpc>
                        <a:spcBef>
                          <a:spcPts val="0"/>
                        </a:spcBef>
                        <a:spcAft>
                          <a:spcPts val="0"/>
                        </a:spcAft>
                      </a:pPr>
                      <a:r>
                        <a:rPr lang="en-US" sz="1400">
                          <a:effectLst/>
                        </a:rPr>
                        <a:t>UK Met Office Hadley Center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err="1">
                          <a:effectLst/>
                        </a:rPr>
                        <a:t>HadGEM</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HadGEM2-ES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lnSpc>
                          <a:spcPct val="107000"/>
                        </a:lnSpc>
                        <a:spcBef>
                          <a:spcPts val="0"/>
                        </a:spcBef>
                        <a:spcAft>
                          <a:spcPts val="0"/>
                        </a:spcAft>
                      </a:pPr>
                      <a:r>
                        <a:rPr lang="en-US" sz="1400" b="1" dirty="0">
                          <a:effectLst/>
                        </a:rPr>
                        <a:t>1.875 x 1.25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r h="548783">
                <a:tc>
                  <a:txBody>
                    <a:bodyPr/>
                    <a:lstStyle/>
                    <a:p>
                      <a:pPr marL="0" marR="0" algn="l">
                        <a:lnSpc>
                          <a:spcPct val="107000"/>
                        </a:lnSpc>
                        <a:spcBef>
                          <a:spcPts val="0"/>
                        </a:spcBef>
                        <a:spcAft>
                          <a:spcPts val="0"/>
                        </a:spcAft>
                      </a:pPr>
                      <a:r>
                        <a:rPr lang="en-US" sz="1400">
                          <a:effectLst/>
                        </a:rPr>
                        <a:t>Institut Pierre Simon LaPlace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IPSL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CM5A-LR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lnSpc>
                          <a:spcPct val="107000"/>
                        </a:lnSpc>
                        <a:spcBef>
                          <a:spcPts val="0"/>
                        </a:spcBef>
                        <a:spcAft>
                          <a:spcPts val="0"/>
                        </a:spcAft>
                      </a:pPr>
                      <a:r>
                        <a:rPr lang="en-US" sz="1400" b="1" dirty="0">
                          <a:effectLst/>
                        </a:rPr>
                        <a:t>3.75 x 1.89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r h="1215708">
                <a:tc>
                  <a:txBody>
                    <a:bodyPr/>
                    <a:lstStyle/>
                    <a:p>
                      <a:pPr marL="0" marR="0" algn="l">
                        <a:lnSpc>
                          <a:spcPct val="107000"/>
                        </a:lnSpc>
                        <a:spcBef>
                          <a:spcPts val="0"/>
                        </a:spcBef>
                        <a:spcAft>
                          <a:spcPts val="0"/>
                        </a:spcAft>
                      </a:pPr>
                      <a:r>
                        <a:rPr lang="en-US" sz="1400">
                          <a:effectLst/>
                        </a:rPr>
                        <a:t>Atmosphere and Ocean Research Institute (The University of Tokyo),</a:t>
                      </a:r>
                    </a:p>
                    <a:p>
                      <a:pPr marL="0" marR="0" algn="l">
                        <a:lnSpc>
                          <a:spcPct val="107000"/>
                        </a:lnSpc>
                        <a:spcBef>
                          <a:spcPts val="0"/>
                        </a:spcBef>
                        <a:spcAft>
                          <a:spcPts val="0"/>
                        </a:spcAft>
                      </a:pPr>
                      <a:r>
                        <a:rPr lang="en-US" sz="1400">
                          <a:effectLst/>
                        </a:rPr>
                        <a:t>National Institute for Environmental Studies, and Japan Agency</a:t>
                      </a:r>
                    </a:p>
                    <a:p>
                      <a:pPr marL="0" marR="0" algn="l">
                        <a:lnSpc>
                          <a:spcPct val="107000"/>
                        </a:lnSpc>
                        <a:spcBef>
                          <a:spcPts val="0"/>
                        </a:spcBef>
                        <a:spcAft>
                          <a:spcPts val="0"/>
                        </a:spcAft>
                      </a:pPr>
                      <a:r>
                        <a:rPr lang="en-US" sz="1400">
                          <a:effectLst/>
                        </a:rPr>
                        <a:t>for Marine-Earth Science and Technology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MIROC</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MIROC-5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lnSpc>
                          <a:spcPct val="107000"/>
                        </a:lnSpc>
                        <a:spcBef>
                          <a:spcPts val="0"/>
                        </a:spcBef>
                        <a:spcAft>
                          <a:spcPts val="0"/>
                        </a:spcAft>
                      </a:pPr>
                      <a:r>
                        <a:rPr lang="en-US" sz="1400" b="1" dirty="0">
                          <a:effectLst/>
                        </a:rPr>
                        <a:t>1.4 x 1.4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r h="286598">
                <a:tc>
                  <a:txBody>
                    <a:bodyPr/>
                    <a:lstStyle/>
                    <a:p>
                      <a:pPr marL="0" marR="0" algn="l">
                        <a:lnSpc>
                          <a:spcPct val="107000"/>
                        </a:lnSpc>
                        <a:spcBef>
                          <a:spcPts val="0"/>
                        </a:spcBef>
                        <a:spcAft>
                          <a:spcPts val="0"/>
                        </a:spcAft>
                      </a:pPr>
                      <a:r>
                        <a:rPr lang="en-US" sz="1400">
                          <a:effectLst/>
                        </a:rPr>
                        <a:t>Max Planck Institute for Meteorology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MPI</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MPI-ESM-MR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lnSpc>
                          <a:spcPct val="107000"/>
                        </a:lnSpc>
                        <a:spcBef>
                          <a:spcPts val="0"/>
                        </a:spcBef>
                        <a:spcAft>
                          <a:spcPts val="0"/>
                        </a:spcAft>
                      </a:pPr>
                      <a:r>
                        <a:rPr lang="en-US" sz="1400" b="1" dirty="0">
                          <a:effectLst/>
                        </a:rPr>
                        <a:t>1.88 x 1.86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r h="286598">
                <a:tc>
                  <a:txBody>
                    <a:bodyPr/>
                    <a:lstStyle/>
                    <a:p>
                      <a:pPr marL="0" marR="0" algn="l">
                        <a:lnSpc>
                          <a:spcPct val="107000"/>
                        </a:lnSpc>
                        <a:spcBef>
                          <a:spcPts val="0"/>
                        </a:spcBef>
                        <a:spcAft>
                          <a:spcPts val="0"/>
                        </a:spcAft>
                      </a:pPr>
                      <a:r>
                        <a:rPr lang="en-US" sz="1400">
                          <a:effectLst/>
                        </a:rPr>
                        <a:t>Meteorological Research Institute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MRI</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MRI-CGCM3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lnSpc>
                          <a:spcPct val="107000"/>
                        </a:lnSpc>
                        <a:spcBef>
                          <a:spcPts val="0"/>
                        </a:spcBef>
                        <a:spcAft>
                          <a:spcPts val="0"/>
                        </a:spcAft>
                      </a:pPr>
                      <a:r>
                        <a:rPr lang="en-US" sz="1400" b="1" dirty="0">
                          <a:effectLst/>
                        </a:rPr>
                        <a:t>1.12 x 1.12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r h="725095">
                <a:tc>
                  <a:txBody>
                    <a:bodyPr/>
                    <a:lstStyle/>
                    <a:p>
                      <a:pPr marL="0" marR="0" algn="l">
                        <a:lnSpc>
                          <a:spcPct val="107000"/>
                        </a:lnSpc>
                        <a:spcBef>
                          <a:spcPts val="0"/>
                        </a:spcBef>
                        <a:spcAft>
                          <a:spcPts val="0"/>
                        </a:spcAft>
                      </a:pPr>
                      <a:r>
                        <a:rPr lang="en-US" sz="1400">
                          <a:effectLst/>
                        </a:rPr>
                        <a:t>National Center for Atmospheric Research/Center for Ocean-Land-Atmosphere Studies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NCAR-COLA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ctr">
                        <a:lnSpc>
                          <a:spcPct val="107000"/>
                        </a:lnSpc>
                        <a:spcBef>
                          <a:spcPts val="0"/>
                        </a:spcBef>
                        <a:spcAft>
                          <a:spcPts val="0"/>
                        </a:spcAft>
                      </a:pPr>
                      <a:r>
                        <a:rPr lang="en-US" sz="1400" b="1" dirty="0">
                          <a:effectLst/>
                        </a:rPr>
                        <a:t>SP-CCSM4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lnSpc>
                          <a:spcPct val="107000"/>
                        </a:lnSpc>
                        <a:spcBef>
                          <a:spcPts val="0"/>
                        </a:spcBef>
                        <a:spcAft>
                          <a:spcPts val="0"/>
                        </a:spcAft>
                      </a:pPr>
                      <a:r>
                        <a:rPr lang="en-US" sz="1400" b="1" dirty="0">
                          <a:effectLst/>
                        </a:rPr>
                        <a:t>1.25 x 0.94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r>
            </a:tbl>
          </a:graphicData>
        </a:graphic>
      </p:graphicFrame>
    </p:spTree>
    <p:extLst>
      <p:ext uri="{BB962C8B-B14F-4D97-AF65-F5344CB8AC3E}">
        <p14:creationId xmlns:p14="http://schemas.microsoft.com/office/powerpoint/2010/main" val="1219051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457200" y="0"/>
            <a:ext cx="8153400" cy="2743200"/>
          </a:xfrm>
        </p:spPr>
        <p:txBody>
          <a:bodyPr rtlCol="0">
            <a:normAutofit/>
          </a:bodyPr>
          <a:lstStyle/>
          <a:p>
            <a:pPr>
              <a:defRPr/>
            </a:pP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The word </a:t>
            </a:r>
            <a:r>
              <a:rPr lang="en-US" sz="2800" i="1" dirty="0" smtClean="0">
                <a:solidFill>
                  <a:srgbClr val="0033CC"/>
                </a:solidFill>
                <a:effectLst>
                  <a:outerShdw blurRad="38100" dist="38100" dir="2700000" algn="tl">
                    <a:srgbClr val="C0C0C0"/>
                  </a:outerShdw>
                </a:effectLst>
                <a:latin typeface="Arial" pitchFamily="34" charset="0"/>
                <a:cs typeface="Arial" pitchFamily="34" charset="0"/>
              </a:rPr>
              <a:t>Hurricane</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is derived from the Mayan word </a:t>
            </a:r>
            <a:r>
              <a:rPr lang="en-US" sz="2800" i="1" dirty="0" err="1"/>
              <a:t>Huracán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(“Heart of the Sky”) and </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the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Taino</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Carib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Hunraken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 terrible God of Evil, and brought to the West by Spanish explorers</a:t>
            </a:r>
          </a:p>
        </p:txBody>
      </p:sp>
      <p:pic>
        <p:nvPicPr>
          <p:cNvPr id="11268" name="Picture 6" descr="hurakan"/>
          <p:cNvPicPr>
            <a:picLocks noChangeAspect="1" noChangeArrowheads="1"/>
          </p:cNvPicPr>
          <p:nvPr/>
        </p:nvPicPr>
        <p:blipFill>
          <a:blip r:embed="rId3" cstate="print"/>
          <a:srcRect/>
          <a:stretch>
            <a:fillRect/>
          </a:stretch>
        </p:blipFill>
        <p:spPr bwMode="auto">
          <a:xfrm>
            <a:off x="533400" y="2721905"/>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4" cstate="print"/>
          <a:srcRect/>
          <a:stretch>
            <a:fillRect/>
          </a:stretch>
        </p:blipFill>
        <p:spPr bwMode="auto">
          <a:xfrm rot="2700000">
            <a:off x="5739742" y="2682215"/>
            <a:ext cx="2465388" cy="3246438"/>
          </a:xfrm>
          <a:prstGeom prst="rect">
            <a:avLst/>
          </a:prstGeom>
          <a:noFill/>
          <a:ln w="9525">
            <a:noFill/>
            <a:miter lim="800000"/>
            <a:headEnd/>
            <a:tailEnd/>
          </a:ln>
        </p:spPr>
      </p:pic>
    </p:spTree>
    <p:extLst>
      <p:ext uri="{BB962C8B-B14F-4D97-AF65-F5344CB8AC3E}">
        <p14:creationId xmlns:p14="http://schemas.microsoft.com/office/powerpoint/2010/main" val="5342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19" y="658857"/>
            <a:ext cx="7868647" cy="5903749"/>
          </a:xfrm>
          <a:prstGeom prst="rect">
            <a:avLst/>
          </a:prstGeom>
        </p:spPr>
      </p:pic>
    </p:spTree>
    <p:extLst>
      <p:ext uri="{BB962C8B-B14F-4D97-AF65-F5344CB8AC3E}">
        <p14:creationId xmlns:p14="http://schemas.microsoft.com/office/powerpoint/2010/main" val="1149276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2850" name="Picture 2" descr="C:\Users\Kerry\Documents\Riskproject\new_scripts\figures\newhaven_rain_return.png"/>
          <p:cNvPicPr>
            <a:picLocks noChangeAspect="1" noChangeArrowheads="1"/>
          </p:cNvPicPr>
          <p:nvPr/>
        </p:nvPicPr>
        <p:blipFill>
          <a:blip r:embed="rId2" cstate="print"/>
          <a:srcRect/>
          <a:stretch>
            <a:fillRect/>
          </a:stretch>
        </p:blipFill>
        <p:spPr bwMode="auto">
          <a:xfrm>
            <a:off x="457200" y="682718"/>
            <a:ext cx="8229599" cy="6175282"/>
          </a:xfrm>
          <a:prstGeom prst="rect">
            <a:avLst/>
          </a:prstGeom>
          <a:noFill/>
        </p:spPr>
      </p:pic>
      <p:sp>
        <p:nvSpPr>
          <p:cNvPr id="3" name="TextBox 2"/>
          <p:cNvSpPr txBox="1"/>
          <p:nvPr/>
        </p:nvSpPr>
        <p:spPr>
          <a:xfrm>
            <a:off x="762000" y="228600"/>
            <a:ext cx="7391400"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Return Periods of Storm Total Rainfall at New Haven</a:t>
            </a:r>
          </a:p>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GFDL Model</a:t>
            </a:r>
            <a:endParaRPr lang="en-US" sz="2400" dirty="0">
              <a:solidFill>
                <a:srgbClr val="0033CC"/>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524273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2936900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842772"/>
            <a:ext cx="9827726" cy="4663440"/>
          </a:xfrm>
          <a:prstGeom prst="rect">
            <a:avLst/>
          </a:prstGeom>
        </p:spPr>
      </p:pic>
      <p:sp>
        <p:nvSpPr>
          <p:cNvPr id="3" name="Rectangle 4"/>
          <p:cNvSpPr>
            <a:spLocks noChangeArrowheads="1"/>
          </p:cNvSpPr>
          <p:nvPr/>
        </p:nvSpPr>
        <p:spPr bwMode="auto">
          <a:xfrm>
            <a:off x="1237424" y="112872"/>
            <a:ext cx="6934200" cy="1231106"/>
          </a:xfrm>
          <a:prstGeom prst="rect">
            <a:avLst/>
          </a:prstGeom>
          <a:noFill/>
          <a:ln w="9525">
            <a:noFill/>
            <a:miter lim="800000"/>
            <a:headEnd/>
            <a:tailEnd/>
          </a:ln>
        </p:spPr>
        <p:txBody>
          <a:bodyPr wrap="square">
            <a:spAutoFit/>
          </a:bodyPr>
          <a:lstStyle/>
          <a:p>
            <a:pPr algn="ctr"/>
            <a:r>
              <a:rPr lang="en-US" sz="2600" dirty="0" smtClean="0">
                <a:solidFill>
                  <a:srgbClr val="C00000"/>
                </a:solidFill>
                <a:latin typeface="Arial" pitchFamily="34" charset="0"/>
                <a:cs typeface="Arial" pitchFamily="34" charset="0"/>
              </a:rPr>
              <a:t>GCM flood height return level, The Battery</a:t>
            </a:r>
          </a:p>
          <a:p>
            <a:pPr algn="ctr"/>
            <a:r>
              <a:rPr lang="en-US" sz="2200" dirty="0" smtClean="0">
                <a:solidFill>
                  <a:srgbClr val="9BBB59">
                    <a:lumMod val="50000"/>
                  </a:srgbClr>
                </a:solidFill>
                <a:latin typeface="Arial" pitchFamily="34" charset="0"/>
                <a:cs typeface="Arial" pitchFamily="34" charset="0"/>
              </a:rPr>
              <a:t>(assuming SLR of 1 m for the future climate )</a:t>
            </a:r>
          </a:p>
          <a:p>
            <a:endParaRPr lang="en-US" sz="2600" dirty="0" smtClean="0">
              <a:solidFill>
                <a:srgbClr val="9BBB59">
                  <a:lumMod val="50000"/>
                </a:srgbClr>
              </a:solidFill>
              <a:latin typeface="Arial" pitchFamily="34" charset="0"/>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025701"/>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04800" y="5325904"/>
            <a:ext cx="10668000" cy="1569660"/>
          </a:xfrm>
          <a:prstGeom prst="rect">
            <a:avLst/>
          </a:prstGeom>
          <a:noFill/>
          <a:ln w="9525">
            <a:noFill/>
            <a:miter lim="800000"/>
            <a:headEnd/>
            <a:tailEnd/>
          </a:ln>
        </p:spPr>
        <p:txBody>
          <a:bodyPr wrap="square">
            <a:spAutoFit/>
          </a:bodyPr>
          <a:lstStyle/>
          <a:p>
            <a:r>
              <a:rPr lang="en-US" sz="1600" b="1" dirty="0" smtClean="0">
                <a:solidFill>
                  <a:prstClr val="black"/>
                </a:solidFill>
                <a:latin typeface="Arial" pitchFamily="34" charset="0"/>
                <a:cs typeface="Arial" pitchFamily="34" charset="0"/>
              </a:rPr>
              <a:t>Black: Current climate (1981-2000)</a:t>
            </a:r>
          </a:p>
          <a:p>
            <a:r>
              <a:rPr lang="en-US" sz="1600" b="1" dirty="0" smtClean="0">
                <a:solidFill>
                  <a:srgbClr val="0047D6"/>
                </a:solidFill>
                <a:latin typeface="Arial" pitchFamily="34" charset="0"/>
                <a:cs typeface="Arial" pitchFamily="34" charset="0"/>
              </a:rPr>
              <a:t>Blue: A1B future climate (2081-2100)</a:t>
            </a:r>
          </a:p>
          <a:p>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err="1" smtClean="0">
                <a:solidFill>
                  <a:srgbClr val="C00000"/>
                </a:solidFill>
                <a:latin typeface="Arial" pitchFamily="34" charset="0"/>
                <a:cs typeface="Arial" pitchFamily="34" charset="0"/>
              </a:rPr>
              <a:t>R</a:t>
            </a:r>
            <a:r>
              <a:rPr lang="en-US" sz="1600" b="1" i="1" baseline="-25000" dirty="0" err="1"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a:p>
            <a:endParaRPr lang="en-US" sz="1600" b="1" dirty="0" smtClean="0">
              <a:solidFill>
                <a:srgbClr val="FF33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p:txBody>
      </p:sp>
      <p:sp>
        <p:nvSpPr>
          <p:cNvPr id="5" name="Rectangle 4"/>
          <p:cNvSpPr/>
          <p:nvPr/>
        </p:nvSpPr>
        <p:spPr>
          <a:xfrm>
            <a:off x="0" y="6168119"/>
            <a:ext cx="9067800" cy="646331"/>
          </a:xfrm>
          <a:prstGeom prst="rect">
            <a:avLst/>
          </a:prstGeom>
        </p:spPr>
        <p:txBody>
          <a:bodyPr wrap="square">
            <a:spAutoFit/>
          </a:bodyPr>
          <a:lstStyle/>
          <a:p>
            <a:r>
              <a:rPr lang="en-US" dirty="0">
                <a:latin typeface="times new roman" panose="02020603050405020304" pitchFamily="18" charset="0"/>
              </a:rPr>
              <a:t>Lin, N., K. Emanuel, M. Oppenheimer, and E. </a:t>
            </a:r>
            <a:r>
              <a:rPr lang="en-US" dirty="0" err="1">
                <a:latin typeface="times new roman" panose="02020603050405020304" pitchFamily="18" charset="0"/>
              </a:rPr>
              <a:t>Vanmarcke</a:t>
            </a:r>
            <a:r>
              <a:rPr lang="en-US" dirty="0">
                <a:latin typeface="times new roman" panose="02020603050405020304" pitchFamily="18" charset="0"/>
              </a:rPr>
              <a:t>, 2012: Physically based assessment of hurricane surge threat under climate change. </a:t>
            </a:r>
            <a:r>
              <a:rPr lang="en-US" i="1" dirty="0">
                <a:latin typeface="times new roman" panose="02020603050405020304" pitchFamily="18" charset="0"/>
              </a:rPr>
              <a:t>Nature </a:t>
            </a:r>
            <a:r>
              <a:rPr lang="en-US" i="1" dirty="0" err="1">
                <a:latin typeface="times new roman" panose="02020603050405020304" pitchFamily="18" charset="0"/>
              </a:rPr>
              <a:t>Clim</a:t>
            </a:r>
            <a:r>
              <a:rPr lang="en-US" i="1" dirty="0">
                <a:latin typeface="times new roman" panose="02020603050405020304" pitchFamily="18" charset="0"/>
              </a:rPr>
              <a:t>. Change</a:t>
            </a:r>
            <a:r>
              <a:rPr lang="en-US" dirty="0">
                <a:latin typeface="times new roman" panose="02020603050405020304" pitchFamily="18" charset="0"/>
              </a:rPr>
              <a:t>, doi:10.1038/nclimate1389.</a:t>
            </a:r>
            <a:endParaRPr lang="en-US" dirty="0"/>
          </a:p>
        </p:txBody>
      </p:sp>
    </p:spTree>
    <p:extLst>
      <p:ext uri="{BB962C8B-B14F-4D97-AF65-F5344CB8AC3E}">
        <p14:creationId xmlns:p14="http://schemas.microsoft.com/office/powerpoint/2010/main" val="34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9144"/>
            <a:ext cx="8835779" cy="6248400"/>
          </a:xfrm>
          <a:prstGeom prst="rect">
            <a:avLst/>
          </a:prstGeom>
        </p:spPr>
      </p:pic>
      <p:sp>
        <p:nvSpPr>
          <p:cNvPr id="3" name="Rectangle 2"/>
          <p:cNvSpPr/>
          <p:nvPr/>
        </p:nvSpPr>
        <p:spPr>
          <a:xfrm>
            <a:off x="240792" y="6211669"/>
            <a:ext cx="8835779" cy="646331"/>
          </a:xfrm>
          <a:prstGeom prst="rect">
            <a:avLst/>
          </a:prstGeom>
        </p:spPr>
        <p:txBody>
          <a:bodyPr wrap="square">
            <a:spAutoFit/>
          </a:bodyPr>
          <a:lstStyle/>
          <a:p>
            <a:r>
              <a:rPr lang="en-US" dirty="0" err="1">
                <a:latin typeface="times new roman" panose="02020603050405020304" pitchFamily="18" charset="0"/>
              </a:rPr>
              <a:t>Aerts</a:t>
            </a:r>
            <a:r>
              <a:rPr lang="en-US" dirty="0">
                <a:latin typeface="times new roman" panose="02020603050405020304" pitchFamily="18" charset="0"/>
              </a:rPr>
              <a:t>, C. J. H. J., W. J. W. </a:t>
            </a:r>
            <a:r>
              <a:rPr lang="en-US" dirty="0" err="1">
                <a:latin typeface="times new roman" panose="02020603050405020304" pitchFamily="18" charset="0"/>
              </a:rPr>
              <a:t>Botzen</a:t>
            </a:r>
            <a:r>
              <a:rPr lang="en-US" dirty="0">
                <a:latin typeface="times new roman" panose="02020603050405020304" pitchFamily="18" charset="0"/>
              </a:rPr>
              <a:t>, K. Emanuel, N. Lin, H. de </a:t>
            </a:r>
            <a:r>
              <a:rPr lang="en-US" dirty="0" err="1">
                <a:latin typeface="times new roman" panose="02020603050405020304" pitchFamily="18" charset="0"/>
              </a:rPr>
              <a:t>Moel</a:t>
            </a:r>
            <a:r>
              <a:rPr lang="en-US" dirty="0">
                <a:latin typeface="times new roman" panose="02020603050405020304" pitchFamily="18" charset="0"/>
              </a:rPr>
              <a:t>, and E. O. Michel-</a:t>
            </a:r>
            <a:r>
              <a:rPr lang="en-US" dirty="0" err="1">
                <a:latin typeface="times new roman" panose="02020603050405020304" pitchFamily="18" charset="0"/>
              </a:rPr>
              <a:t>Kerjan</a:t>
            </a:r>
            <a:r>
              <a:rPr lang="en-US" dirty="0">
                <a:latin typeface="times new roman" panose="02020603050405020304" pitchFamily="18" charset="0"/>
              </a:rPr>
              <a:t>, 2014: </a:t>
            </a:r>
            <a:r>
              <a:rPr lang="en-US" dirty="0">
                <a:latin typeface="times new roman" panose="02020603050405020304" pitchFamily="18" charset="0"/>
                <a:hlinkClick r:id="rId3"/>
              </a:rPr>
              <a:t>Evaluating flood resilience strategies for coastal megacities</a:t>
            </a:r>
            <a:r>
              <a:rPr lang="en-US" dirty="0">
                <a:latin typeface="times new roman" panose="02020603050405020304" pitchFamily="18" charset="0"/>
              </a:rPr>
              <a:t>. </a:t>
            </a:r>
            <a:r>
              <a:rPr lang="en-US" i="1" dirty="0">
                <a:latin typeface="times new roman" panose="02020603050405020304" pitchFamily="18" charset="0"/>
              </a:rPr>
              <a:t>Science</a:t>
            </a:r>
            <a:r>
              <a:rPr lang="en-US" dirty="0">
                <a:latin typeface="times new roman" panose="02020603050405020304" pitchFamily="18" charset="0"/>
              </a:rPr>
              <a:t>, </a:t>
            </a:r>
            <a:r>
              <a:rPr lang="en-US" b="1" dirty="0">
                <a:latin typeface="times new roman" panose="02020603050405020304" pitchFamily="18" charset="0"/>
              </a:rPr>
              <a:t>344</a:t>
            </a:r>
            <a:r>
              <a:rPr lang="en-US" dirty="0">
                <a:latin typeface="times new roman" panose="02020603050405020304" pitchFamily="18" charset="0"/>
              </a:rPr>
              <a:t>, 473-475. </a:t>
            </a:r>
            <a:endParaRPr lang="en-US" dirty="0"/>
          </a:p>
        </p:txBody>
      </p:sp>
    </p:spTree>
    <p:extLst>
      <p:ext uri="{BB962C8B-B14F-4D97-AF65-F5344CB8AC3E}">
        <p14:creationId xmlns:p14="http://schemas.microsoft.com/office/powerpoint/2010/main" val="1066409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46" y="685800"/>
            <a:ext cx="9139798" cy="6019800"/>
          </a:xfrm>
          <a:prstGeom prst="rect">
            <a:avLst/>
          </a:prstGeom>
        </p:spPr>
      </p:pic>
      <p:sp>
        <p:nvSpPr>
          <p:cNvPr id="3" name="TextBox 2"/>
          <p:cNvSpPr txBox="1"/>
          <p:nvPr/>
        </p:nvSpPr>
        <p:spPr>
          <a:xfrm>
            <a:off x="990600" y="76200"/>
            <a:ext cx="6781800" cy="523220"/>
          </a:xfrm>
          <a:prstGeom prst="rect">
            <a:avLst/>
          </a:prstGeom>
          <a:noFill/>
        </p:spPr>
        <p:txBody>
          <a:bodyPr wrap="square" rtlCol="0">
            <a:spAutoFit/>
          </a:bodyPr>
          <a:lstStyle/>
          <a:p>
            <a:pPr algn="ctr"/>
            <a:r>
              <a:rPr lang="en-US" sz="2800" b="1" dirty="0" smtClean="0">
                <a:solidFill>
                  <a:srgbClr val="0F2AB1"/>
                </a:solidFill>
                <a:effectLst>
                  <a:outerShdw blurRad="38100" dist="38100" dir="2700000" algn="tl">
                    <a:srgbClr val="000000">
                      <a:alpha val="43137"/>
                    </a:srgbClr>
                  </a:outerShdw>
                </a:effectLst>
              </a:rPr>
              <a:t>Benefit-Cost Ratios</a:t>
            </a:r>
            <a:endParaRPr lang="en-US" sz="2800" b="1" dirty="0">
              <a:solidFill>
                <a:srgbClr val="0F2AB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3711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r>
              <a:rPr lang="en-US" dirty="0" smtClean="0">
                <a:solidFill>
                  <a:prstClr val="black"/>
                </a:solidFill>
              </a:rPr>
              <a:t>From: </a:t>
            </a:r>
            <a:r>
              <a:rPr lang="en-US" i="1" dirty="0" smtClean="0">
                <a:solidFill>
                  <a:prstClr val="black"/>
                </a:solidFill>
              </a:rPr>
              <a:t>American </a:t>
            </a:r>
            <a:r>
              <a:rPr lang="en-US" i="1" dirty="0">
                <a:solidFill>
                  <a:prstClr val="black"/>
                </a:solidFill>
              </a:rPr>
              <a:t>Climate </a:t>
            </a:r>
            <a:r>
              <a:rPr lang="en-US" i="1" dirty="0" smtClean="0">
                <a:solidFill>
                  <a:prstClr val="black"/>
                </a:solidFill>
              </a:rPr>
              <a:t>Prospectus Economic </a:t>
            </a:r>
            <a:r>
              <a:rPr lang="en-US" i="1" dirty="0">
                <a:solidFill>
                  <a:prstClr val="black"/>
                </a:solidFill>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rPr>
              <a:t>Sea level rise alone</a:t>
            </a:r>
            <a:endParaRPr lang="en-US" sz="1400" dirty="0">
              <a:solidFill>
                <a:prstClr val="black"/>
              </a:solidFill>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rPr>
              <a:t>Sea level rise + changing storms</a:t>
            </a:r>
            <a:endParaRPr lang="en-US" sz="1400" dirty="0">
              <a:solidFill>
                <a:prstClr val="black"/>
              </a:solidFill>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24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676400"/>
            <a:ext cx="8412480" cy="4860036"/>
          </a:xfrm>
          <a:prstGeom prst="rect">
            <a:avLst/>
          </a:prstGeom>
        </p:spPr>
      </p:pic>
      <p:sp>
        <p:nvSpPr>
          <p:cNvPr id="3" name="Title 2"/>
          <p:cNvSpPr>
            <a:spLocks noGrp="1"/>
          </p:cNvSpPr>
          <p:nvPr>
            <p:ph type="title"/>
          </p:nvPr>
        </p:nvSpPr>
        <p:spPr>
          <a:xfrm>
            <a:off x="384048" y="76200"/>
            <a:ext cx="8229600" cy="792162"/>
          </a:xfrm>
        </p:spPr>
        <p:txBody>
          <a:bodyPr>
            <a:normAutofit/>
          </a:bodyPr>
          <a:lstStyle/>
          <a:p>
            <a:r>
              <a:rPr lang="en-US" dirty="0" smtClean="0">
                <a:solidFill>
                  <a:srgbClr val="0F2AB1"/>
                </a:solidFill>
                <a:latin typeface="Arial" panose="020B0604020202020204" pitchFamily="34" charset="0"/>
                <a:cs typeface="Arial" panose="020B0604020202020204" pitchFamily="34" charset="0"/>
              </a:rPr>
              <a:t>A “Grey Swan” </a:t>
            </a:r>
            <a:r>
              <a:rPr lang="en-US" dirty="0" smtClean="0">
                <a:solidFill>
                  <a:srgbClr val="0F2AB1"/>
                </a:solidFill>
                <a:latin typeface="Arial" panose="020B0604020202020204" pitchFamily="34" charset="0"/>
                <a:cs typeface="Arial" panose="020B0604020202020204" pitchFamily="34" charset="0"/>
              </a:rPr>
              <a:t>Event:</a:t>
            </a:r>
            <a:endParaRPr lang="en-US" dirty="0">
              <a:solidFill>
                <a:srgbClr val="0F2AB1"/>
              </a:solidFill>
              <a:latin typeface="Arial" panose="020B0604020202020204" pitchFamily="34" charset="0"/>
              <a:cs typeface="Arial" panose="020B0604020202020204" pitchFamily="34" charset="0"/>
            </a:endParaRPr>
          </a:p>
        </p:txBody>
      </p:sp>
      <p:sp>
        <p:nvSpPr>
          <p:cNvPr id="4" name="TextBox 3"/>
          <p:cNvSpPr txBox="1"/>
          <p:nvPr/>
        </p:nvSpPr>
        <p:spPr>
          <a:xfrm>
            <a:off x="2133600" y="868362"/>
            <a:ext cx="4572000" cy="769441"/>
          </a:xfrm>
          <a:prstGeom prst="rect">
            <a:avLst/>
          </a:prstGeom>
          <a:noFill/>
        </p:spPr>
        <p:txBody>
          <a:bodyPr wrap="square" rtlCol="0">
            <a:spAutoFit/>
          </a:bodyPr>
          <a:lstStyle/>
          <a:p>
            <a:pPr algn="ctr"/>
            <a:r>
              <a:rPr lang="en-US" sz="4400" dirty="0">
                <a:solidFill>
                  <a:srgbClr val="0F2AB1"/>
                </a:solidFill>
                <a:latin typeface="Arial" panose="020B0604020202020204" pitchFamily="34" charset="0"/>
                <a:cs typeface="Arial" panose="020B0604020202020204" pitchFamily="34" charset="0"/>
              </a:rPr>
              <a:t>Dubai</a:t>
            </a:r>
            <a:endParaRPr lang="en-US" sz="4400" dirty="0"/>
          </a:p>
        </p:txBody>
      </p:sp>
    </p:spTree>
    <p:extLst>
      <p:ext uri="{BB962C8B-B14F-4D97-AF65-F5344CB8AC3E}">
        <p14:creationId xmlns:p14="http://schemas.microsoft.com/office/powerpoint/2010/main" val="295717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a:xfrm>
            <a:off x="457200" y="228600"/>
            <a:ext cx="8229600" cy="1020763"/>
          </a:xfrm>
        </p:spPr>
        <p:txBody>
          <a:bodyPr/>
          <a:lstStyle/>
          <a:p>
            <a:pPr>
              <a:defRPr/>
            </a:pPr>
            <a:r>
              <a:rPr lang="en-US" b="1" dirty="0" smtClean="0">
                <a:solidFill>
                  <a:srgbClr val="0F2AB1"/>
                </a:solidFill>
                <a:effectLst>
                  <a:outerShdw blurRad="38100" dist="38100" dir="2700000" algn="tl">
                    <a:srgbClr val="000000">
                      <a:alpha val="43137"/>
                    </a:srgbClr>
                  </a:outerShdw>
                </a:effectLst>
              </a:rPr>
              <a:t>Summary:</a:t>
            </a:r>
          </a:p>
        </p:txBody>
      </p:sp>
      <p:sp>
        <p:nvSpPr>
          <p:cNvPr id="69636" name="Rectangle 4"/>
          <p:cNvSpPr>
            <a:spLocks noGrp="1" noChangeArrowheads="1"/>
          </p:cNvSpPr>
          <p:nvPr>
            <p:ph type="body" idx="1"/>
          </p:nvPr>
        </p:nvSpPr>
        <p:spPr>
          <a:xfrm>
            <a:off x="457200" y="1600200"/>
            <a:ext cx="8229600" cy="4800600"/>
          </a:xfrm>
        </p:spPr>
        <p:txBody>
          <a:bodyPr>
            <a:normAutofit fontScale="92500" lnSpcReduction="10000"/>
          </a:bodyPr>
          <a:lstStyle/>
          <a:p>
            <a:pPr>
              <a:buSzPct val="65000"/>
              <a:buBlip>
                <a:blip r:embed="rId3"/>
              </a:buBlip>
              <a:defRPr/>
            </a:pPr>
            <a:r>
              <a:rPr lang="en-US" b="1" dirty="0" smtClean="0">
                <a:solidFill>
                  <a:srgbClr val="0F2AB1"/>
                </a:solidFill>
                <a:effectLst>
                  <a:outerShdw blurRad="38100" dist="38100" dir="2700000" algn="tl">
                    <a:srgbClr val="C0C0C0"/>
                  </a:outerShdw>
                </a:effectLst>
                <a:latin typeface="Arial" pitchFamily="34" charset="0"/>
                <a:cs typeface="Arial" pitchFamily="34" charset="0"/>
              </a:rPr>
              <a:t>History too short and inaccurate to deduce real risk from tropical cyclones</a:t>
            </a:r>
          </a:p>
          <a:p>
            <a:pPr>
              <a:buSzPct val="65000"/>
              <a:buBlip>
                <a:blip r:embed="rId3"/>
              </a:buBlip>
              <a:defRPr/>
            </a:pPr>
            <a:endParaRPr lang="en-US"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b="1" dirty="0" smtClean="0">
                <a:solidFill>
                  <a:srgbClr val="0F2AB1"/>
                </a:solidFill>
                <a:effectLst>
                  <a:outerShdw blurRad="38100" dist="38100" dir="2700000" algn="tl">
                    <a:srgbClr val="C0C0C0"/>
                  </a:outerShdw>
                </a:effectLst>
                <a:latin typeface="Arial" pitchFamily="34" charset="0"/>
                <a:cs typeface="Arial" pitchFamily="34" charset="0"/>
              </a:rPr>
              <a:t>Global (and most regional) models are </a:t>
            </a:r>
            <a:r>
              <a:rPr lang="en-US" b="1" dirty="0" smtClean="0">
                <a:solidFill>
                  <a:srgbClr val="0F2AB1"/>
                </a:solidFill>
                <a:effectLst>
                  <a:outerShdw blurRad="38100" dist="38100" dir="2700000" algn="tl">
                    <a:srgbClr val="C0C0C0"/>
                  </a:outerShdw>
                </a:effectLst>
                <a:latin typeface="Arial" pitchFamily="34" charset="0"/>
                <a:cs typeface="Arial" pitchFamily="34" charset="0"/>
              </a:rPr>
              <a:t>too </a:t>
            </a:r>
            <a:r>
              <a:rPr lang="en-US" b="1" dirty="0" smtClean="0">
                <a:solidFill>
                  <a:srgbClr val="0F2AB1"/>
                </a:solidFill>
                <a:effectLst>
                  <a:outerShdw blurRad="38100" dist="38100" dir="2700000" algn="tl">
                    <a:srgbClr val="C0C0C0"/>
                  </a:outerShdw>
                </a:effectLst>
                <a:latin typeface="Arial" pitchFamily="34" charset="0"/>
                <a:cs typeface="Arial" pitchFamily="34" charset="0"/>
              </a:rPr>
              <a:t>coarse to simulate reasonably intense tropical cyclones</a:t>
            </a:r>
          </a:p>
          <a:p>
            <a:pPr>
              <a:buSzPct val="65000"/>
              <a:buBlip>
                <a:blip r:embed="rId3"/>
              </a:buBlip>
              <a:defRPr/>
            </a:pPr>
            <a:endParaRPr lang="en-US"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b="1" dirty="0" smtClean="0">
                <a:solidFill>
                  <a:srgbClr val="0F2AB1"/>
                </a:solidFill>
                <a:effectLst>
                  <a:outerShdw blurRad="38100" dist="38100" dir="2700000" algn="tl">
                    <a:srgbClr val="C0C0C0"/>
                  </a:outerShdw>
                </a:effectLst>
                <a:latin typeface="Arial" pitchFamily="34" charset="0"/>
                <a:cs typeface="Arial" pitchFamily="34" charset="0"/>
              </a:rPr>
              <a:t>Globally and regionally simulated tropical cyclones are not </a:t>
            </a:r>
            <a:r>
              <a:rPr lang="en-US" b="1" dirty="0" smtClean="0">
                <a:solidFill>
                  <a:srgbClr val="0F2AB1"/>
                </a:solidFill>
                <a:effectLst>
                  <a:outerShdw blurRad="38100" dist="38100" dir="2700000" algn="tl">
                    <a:srgbClr val="C0C0C0"/>
                  </a:outerShdw>
                </a:effectLst>
                <a:latin typeface="Arial" pitchFamily="34" charset="0"/>
                <a:cs typeface="Arial" pitchFamily="34" charset="0"/>
              </a:rPr>
              <a:t>usually coupled </a:t>
            </a:r>
            <a:r>
              <a:rPr lang="en-US" b="1" dirty="0" smtClean="0">
                <a:solidFill>
                  <a:srgbClr val="0F2AB1"/>
                </a:solidFill>
                <a:effectLst>
                  <a:outerShdw blurRad="38100" dist="38100" dir="2700000" algn="tl">
                    <a:srgbClr val="C0C0C0"/>
                  </a:outerShdw>
                </a:effectLst>
                <a:latin typeface="Arial" pitchFamily="34" charset="0"/>
                <a:cs typeface="Arial" pitchFamily="34" charset="0"/>
              </a:rPr>
              <a:t>to the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4"/>
          <p:cNvSpPr>
            <a:spLocks noGrp="1" noChangeArrowheads="1"/>
          </p:cNvSpPr>
          <p:nvPr>
            <p:ph type="body" idx="1"/>
          </p:nvPr>
        </p:nvSpPr>
        <p:spPr>
          <a:xfrm>
            <a:off x="457200" y="304800"/>
            <a:ext cx="8229600" cy="6019800"/>
          </a:xfrm>
        </p:spPr>
        <p:txBody>
          <a:bodyPr>
            <a:noAutofit/>
          </a:bodyPr>
          <a:lstStyle/>
          <a:p>
            <a:pPr>
              <a:buSzPct val="65000"/>
              <a:buBlip>
                <a:blip r:embed="rId3"/>
              </a:buBlip>
              <a:defRPr/>
            </a:pP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We have developed a technique for downscaling global models or reanalysis data sets, using a very high resolution, coupled TC model phrased in angular momentum coordinates</a:t>
            </a: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This model has been coupled to hydrodynamic surge models to assess long-term surge risk</a:t>
            </a:r>
          </a:p>
          <a:p>
            <a:pPr>
              <a:buSzPct val="65000"/>
              <a:buBlip>
                <a:blip r:embed="rId3"/>
              </a:buBlip>
              <a:defRPr/>
            </a:pPr>
            <a:endParaRPr lang="en-US" sz="2800" b="1" dirty="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These models can be coupled to damage and economic models to assess vulnerability to storms in current and future climates</a:t>
            </a: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53000" y="1419589"/>
            <a:ext cx="2743200" cy="1727634"/>
          </a:xfrm>
          <a:prstGeom prst="rect">
            <a:avLst/>
          </a:prstGeom>
          <a:noFill/>
        </p:spPr>
      </p:pic>
      <p:pic>
        <p:nvPicPr>
          <p:cNvPr id="403460" name="Picture 4" descr="https://encrypted-tbn1.google.com/images?q=tbn:ANd9GcSWYOtzz6cT_ypHQ9t8lc9nmEW87iIUulwenR3ybduIJSnSfnH2lQ"/>
          <p:cNvPicPr>
            <a:picLocks noChangeAspect="1" noChangeArrowheads="1"/>
          </p:cNvPicPr>
          <p:nvPr/>
        </p:nvPicPr>
        <p:blipFill>
          <a:blip r:embed="rId4" cstate="print"/>
          <a:srcRect/>
          <a:stretch>
            <a:fillRect/>
          </a:stretch>
        </p:blipFill>
        <p:spPr bwMode="auto">
          <a:xfrm>
            <a:off x="4953000" y="3276600"/>
            <a:ext cx="2733675" cy="1676400"/>
          </a:xfrm>
          <a:prstGeom prst="rect">
            <a:avLst/>
          </a:prstGeom>
          <a:noFill/>
        </p:spPr>
      </p:pic>
      <p:pic>
        <p:nvPicPr>
          <p:cNvPr id="403462" name="Picture 6" descr="http://www.google.com/url?source=imglanding&amp;ct=img&amp;q=http://upload.wikimedia.org/wikipedia/commons/5/50/Hurricane_Katrina_Flooding.jpg&amp;sa=X&amp;ei=QQmtT9iGNsPv6AGQu4DoDA&amp;ved=0CAkQ8wc4YA&amp;usg=AFQjCNHaFJ5zyogI9RWCqnA99_l_vmPEwQ"/>
          <p:cNvPicPr>
            <a:picLocks noChangeAspect="1" noChangeArrowheads="1"/>
          </p:cNvPicPr>
          <p:nvPr/>
        </p:nvPicPr>
        <p:blipFill>
          <a:blip r:embed="rId5" cstate="print"/>
          <a:srcRect/>
          <a:stretch>
            <a:fillRect/>
          </a:stretch>
        </p:blipFill>
        <p:spPr bwMode="auto">
          <a:xfrm>
            <a:off x="4953000" y="5029200"/>
            <a:ext cx="2743200" cy="1693804"/>
          </a:xfrm>
          <a:prstGeom prst="rect">
            <a:avLst/>
          </a:prstGeom>
          <a:noFill/>
        </p:spPr>
      </p:pic>
    </p:spTree>
    <p:extLst>
      <p:ext uri="{BB962C8B-B14F-4D97-AF65-F5344CB8AC3E}">
        <p14:creationId xmlns:p14="http://schemas.microsoft.com/office/powerpoint/2010/main" val="80889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03460"/>
                                        </p:tgtEl>
                                        <p:attrNameLst>
                                          <p:attrName>style.visibility</p:attrName>
                                        </p:attrNameLst>
                                      </p:cBhvr>
                                      <p:to>
                                        <p:strVal val="visible"/>
                                      </p:to>
                                    </p:set>
                                    <p:animEffect transition="in" filter="blinds(horizontal)">
                                      <p:cBhvr>
                                        <p:cTn id="18" dur="500"/>
                                        <p:tgtEl>
                                          <p:spTgt spid="40346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03462"/>
                                        </p:tgtEl>
                                        <p:attrNameLst>
                                          <p:attrName>style.visibility</p:attrName>
                                        </p:attrNameLst>
                                      </p:cBhvr>
                                      <p:to>
                                        <p:strVal val="visible"/>
                                      </p:to>
                                    </p:set>
                                    <p:animEffect transition="in" filter="blinds(horizontal)">
                                      <p:cBhvr>
                                        <p:cTn id="26" dur="500"/>
                                        <p:tgtEl>
                                          <p:spTgt spid="403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590800"/>
            <a:ext cx="8229600" cy="1143000"/>
          </a:xfrm>
        </p:spPr>
        <p:txBody>
          <a:bodyPr/>
          <a:lstStyle/>
          <a:p>
            <a:r>
              <a:rPr lang="en-US" dirty="0" smtClean="0"/>
              <a:t>Spares</a:t>
            </a:r>
            <a:endParaRPr lang="en-US" dirty="0"/>
          </a:p>
        </p:txBody>
      </p:sp>
    </p:spTree>
    <p:extLst>
      <p:ext uri="{BB962C8B-B14F-4D97-AF65-F5344CB8AC3E}">
        <p14:creationId xmlns:p14="http://schemas.microsoft.com/office/powerpoint/2010/main" val="3092409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title" idx="4294967295"/>
          </p:nvPr>
        </p:nvSpPr>
        <p:spPr>
          <a:xfrm>
            <a:off x="457200" y="0"/>
            <a:ext cx="8229600" cy="1143000"/>
          </a:xfrm>
        </p:spPr>
        <p:txBody>
          <a:bodyPr>
            <a:normAutofit fontScale="90000"/>
          </a:bodyPr>
          <a:lstStyle/>
          <a:p>
            <a:pPr eaLnBrk="1" hangingPunct="1">
              <a:defRPr/>
            </a:pP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6-hour zonal displacements in region bounded by 10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and 30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N latitude, and 80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and 30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W longitude, using only post-1970 hurricane data</a:t>
            </a:r>
          </a:p>
        </p:txBody>
      </p:sp>
      <p:pic>
        <p:nvPicPr>
          <p:cNvPr id="45060" name="Picture 7" descr="C:\Users\Kerry Emaanuel\Powerpoint\Transparent_images\zonal_track_stats.png"/>
          <p:cNvPicPr>
            <a:picLocks noChangeAspect="1" noChangeArrowheads="1"/>
          </p:cNvPicPr>
          <p:nvPr/>
        </p:nvPicPr>
        <p:blipFill>
          <a:blip r:embed="rId3" cstate="print"/>
          <a:srcRect/>
          <a:stretch>
            <a:fillRect/>
          </a:stretch>
        </p:blipFill>
        <p:spPr bwMode="auto">
          <a:xfrm>
            <a:off x="990600" y="1143000"/>
            <a:ext cx="7543800" cy="5362575"/>
          </a:xfrm>
          <a:prstGeom prst="rect">
            <a:avLst/>
          </a:prstGeom>
          <a:noFill/>
          <a:ln w="9525">
            <a:noFill/>
            <a:miter lim="800000"/>
            <a:headEnd/>
            <a:tailEnd/>
          </a:ln>
        </p:spPr>
      </p:pic>
    </p:spTree>
    <p:extLst>
      <p:ext uri="{BB962C8B-B14F-4D97-AF65-F5344CB8AC3E}">
        <p14:creationId xmlns:p14="http://schemas.microsoft.com/office/powerpoint/2010/main" val="4219790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F2AB1"/>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F2AB1"/>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F2AB1"/>
                </a:solidFill>
                <a:latin typeface="Arial" pitchFamily="34" charset="0"/>
                <a:cs typeface="Arial" pitchFamily="34" charset="0"/>
              </a:rPr>
              <a:t> </a:t>
            </a:r>
            <a:r>
              <a:rPr lang="en-US" sz="2600" dirty="0">
                <a:solidFill>
                  <a:srgbClr val="0F2AB1"/>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a:spcBef>
                <a:spcPct val="50000"/>
              </a:spcBef>
            </a:pPr>
            <a:r>
              <a:rPr lang="en-US" b="1" dirty="0">
                <a:solidFill>
                  <a:prstClr val="black"/>
                </a:solidFill>
              </a:rPr>
              <a:t>95% confidence bounds</a:t>
            </a:r>
          </a:p>
        </p:txBody>
      </p:sp>
    </p:spTree>
    <p:extLst>
      <p:ext uri="{BB962C8B-B14F-4D97-AF65-F5344CB8AC3E}">
        <p14:creationId xmlns:p14="http://schemas.microsoft.com/office/powerpoint/2010/main" val="2589241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type="title" idx="4294967295"/>
          </p:nvPr>
        </p:nvSpPr>
        <p:spPr>
          <a:xfrm>
            <a:off x="457200" y="0"/>
            <a:ext cx="8229600" cy="1143000"/>
          </a:xfrm>
        </p:spPr>
        <p:txBody>
          <a:bodyPr/>
          <a:lstStyle/>
          <a:p>
            <a:pPr eaLnBrk="1" hangingPunct="1">
              <a:defRPr/>
            </a:pPr>
            <a:r>
              <a:rPr lang="en-US" dirty="0" smtClean="0">
                <a:solidFill>
                  <a:srgbClr val="0F2AB1"/>
                </a:solidFill>
                <a:effectLst>
                  <a:outerShdw blurRad="38100" dist="38100" dir="2700000" algn="tl">
                    <a:srgbClr val="C0C0C0"/>
                  </a:outerShdw>
                </a:effectLst>
              </a:rPr>
              <a:t>Genesis rates</a:t>
            </a:r>
          </a:p>
        </p:txBody>
      </p:sp>
      <p:sp>
        <p:nvSpPr>
          <p:cNvPr id="175109" name="Text Box 5"/>
          <p:cNvSpPr txBox="1">
            <a:spLocks noChangeArrowheads="1"/>
          </p:cNvSpPr>
          <p:nvPr/>
        </p:nvSpPr>
        <p:spPr bwMode="auto">
          <a:xfrm>
            <a:off x="2133600" y="4038600"/>
            <a:ext cx="1143000" cy="396875"/>
          </a:xfrm>
          <a:prstGeom prst="rect">
            <a:avLst/>
          </a:prstGeom>
          <a:noFill/>
          <a:ln w="9525">
            <a:noFill/>
            <a:miter lim="800000"/>
            <a:headEnd/>
            <a:tailEnd/>
          </a:ln>
          <a:effectLst/>
        </p:spPr>
        <p:txBody>
          <a:bodyPr>
            <a:spAutoFit/>
          </a:bodyPr>
          <a:lstStyle/>
          <a:p>
            <a:pPr>
              <a:spcBef>
                <a:spcPct val="50000"/>
              </a:spcBef>
              <a:defRPr/>
            </a:pPr>
            <a:r>
              <a:rPr lang="en-US" sz="2000" dirty="0">
                <a:solidFill>
                  <a:srgbClr val="002060"/>
                </a:solidFill>
                <a:effectLst>
                  <a:outerShdw blurRad="38100" dist="38100" dir="2700000" algn="tl">
                    <a:srgbClr val="C0C0C0"/>
                  </a:outerShdw>
                </a:effectLst>
                <a:latin typeface="Arial" pitchFamily="34" charset="0"/>
              </a:rPr>
              <a:t>Atlantic</a:t>
            </a:r>
          </a:p>
        </p:txBody>
      </p:sp>
      <p:sp>
        <p:nvSpPr>
          <p:cNvPr id="24582" name="Text Box 6"/>
          <p:cNvSpPr txBox="1">
            <a:spLocks noChangeArrowheads="1"/>
          </p:cNvSpPr>
          <p:nvPr/>
        </p:nvSpPr>
        <p:spPr bwMode="auto">
          <a:xfrm>
            <a:off x="2590800" y="3200400"/>
            <a:ext cx="17526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Eastern North Pacific</a:t>
            </a:r>
          </a:p>
        </p:txBody>
      </p:sp>
      <p:sp>
        <p:nvSpPr>
          <p:cNvPr id="24583" name="Text Box 7"/>
          <p:cNvSpPr txBox="1">
            <a:spLocks noChangeArrowheads="1"/>
          </p:cNvSpPr>
          <p:nvPr/>
        </p:nvSpPr>
        <p:spPr bwMode="auto">
          <a:xfrm>
            <a:off x="3581400" y="1600200"/>
            <a:ext cx="22860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Western North Pacific</a:t>
            </a:r>
          </a:p>
        </p:txBody>
      </p:sp>
      <p:sp>
        <p:nvSpPr>
          <p:cNvPr id="24584" name="Text Box 8"/>
          <p:cNvSpPr txBox="1">
            <a:spLocks noChangeArrowheads="1"/>
          </p:cNvSpPr>
          <p:nvPr/>
        </p:nvSpPr>
        <p:spPr bwMode="auto">
          <a:xfrm>
            <a:off x="5181600" y="4191000"/>
            <a:ext cx="1219200" cy="10064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North Indian Ocean</a:t>
            </a:r>
          </a:p>
        </p:txBody>
      </p:sp>
      <p:sp>
        <p:nvSpPr>
          <p:cNvPr id="24585" name="Text Box 9"/>
          <p:cNvSpPr txBox="1">
            <a:spLocks noChangeArrowheads="1"/>
          </p:cNvSpPr>
          <p:nvPr/>
        </p:nvSpPr>
        <p:spPr bwMode="auto">
          <a:xfrm>
            <a:off x="5105400" y="1905000"/>
            <a:ext cx="22098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Southern Hemisphere</a:t>
            </a:r>
          </a:p>
        </p:txBody>
      </p:sp>
      <p:pic>
        <p:nvPicPr>
          <p:cNvPr id="22530" name="Picture 2" descr="C:\Users\Kerry Emaanuel\Riskproject\era_rand_gb_new\countst.PNG"/>
          <p:cNvPicPr>
            <a:picLocks noChangeAspect="1" noChangeArrowheads="1"/>
          </p:cNvPicPr>
          <p:nvPr/>
        </p:nvPicPr>
        <p:blipFill>
          <a:blip r:embed="rId3" cstate="print"/>
          <a:srcRect/>
          <a:stretch>
            <a:fillRect/>
          </a:stretch>
        </p:blipFill>
        <p:spPr bwMode="auto">
          <a:xfrm>
            <a:off x="914279" y="914604"/>
            <a:ext cx="7317831" cy="5486196"/>
          </a:xfrm>
          <a:prstGeom prst="rect">
            <a:avLst/>
          </a:prstGeom>
          <a:noFill/>
        </p:spPr>
      </p:pic>
    </p:spTree>
    <p:extLst>
      <p:ext uri="{BB962C8B-B14F-4D97-AF65-F5344CB8AC3E}">
        <p14:creationId xmlns:p14="http://schemas.microsoft.com/office/powerpoint/2010/main" val="3528966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algn="ctr">
              <a:defRPr/>
            </a:pPr>
            <a:r>
              <a:rPr lang="en-US" sz="3200" dirty="0">
                <a:solidFill>
                  <a:srgbClr val="0F2AB1"/>
                </a:solidFill>
                <a:effectLst>
                  <a:outerShdw blurRad="38100" dist="38100" dir="2700000" algn="tl">
                    <a:srgbClr val="000000">
                      <a:alpha val="43137"/>
                    </a:srgbClr>
                  </a:outerShdw>
                </a:effectLst>
              </a:rPr>
              <a:t>Captures effects of regional climate phenomena (e.g. ENSO, AMM)</a:t>
            </a:r>
          </a:p>
        </p:txBody>
      </p:sp>
    </p:spTree>
    <p:extLst>
      <p:ext uri="{BB962C8B-B14F-4D97-AF65-F5344CB8AC3E}">
        <p14:creationId xmlns:p14="http://schemas.microsoft.com/office/powerpoint/2010/main" val="1848676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F2AB1"/>
                </a:solidFill>
                <a:latin typeface="Arial" panose="020B0604020202020204" pitchFamily="34" charset="0"/>
                <a:cs typeface="Arial" panose="020B0604020202020204" pitchFamily="34" charset="0"/>
              </a:rPr>
              <a:t>Global Frequency</a:t>
            </a:r>
            <a:endParaRPr lang="en-US" dirty="0">
              <a:solidFill>
                <a:srgbClr val="0F2AB1"/>
              </a:solidFill>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2" cstate="print"/>
          <a:srcRect/>
          <a:stretch>
            <a:fillRect/>
          </a:stretch>
        </p:blipFill>
        <p:spPr bwMode="auto">
          <a:xfrm>
            <a:off x="282998" y="1600200"/>
            <a:ext cx="8585200" cy="4572000"/>
          </a:xfrm>
          <a:prstGeom prst="rect">
            <a:avLst/>
          </a:prstGeom>
          <a:noFill/>
          <a:ln w="9525">
            <a:noFill/>
            <a:miter lim="800000"/>
            <a:headEnd/>
            <a:tailEnd/>
          </a:ln>
        </p:spPr>
      </p:pic>
    </p:spTree>
    <p:extLst>
      <p:ext uri="{BB962C8B-B14F-4D97-AF65-F5344CB8AC3E}">
        <p14:creationId xmlns:p14="http://schemas.microsoft.com/office/powerpoint/2010/main" val="2118660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70482" y="762000"/>
            <a:ext cx="8877996" cy="5410200"/>
          </a:xfrm>
          <a:prstGeom prst="rect">
            <a:avLst/>
          </a:prstGeom>
          <a:noFill/>
          <a:ln w="9525">
            <a:noFill/>
            <a:miter lim="800000"/>
            <a:headEnd/>
            <a:tailEnd/>
          </a:ln>
        </p:spPr>
      </p:pic>
    </p:spTree>
    <p:extLst>
      <p:ext uri="{BB962C8B-B14F-4D97-AF65-F5344CB8AC3E}">
        <p14:creationId xmlns:p14="http://schemas.microsoft.com/office/powerpoint/2010/main" val="19503090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F2AB1"/>
                </a:solidFill>
                <a:latin typeface="Arial" panose="020B0604020202020204" pitchFamily="34" charset="0"/>
                <a:cs typeface="Arial" panose="020B0604020202020204" pitchFamily="34" charset="0"/>
              </a:rPr>
              <a:t>Global Power Dissipation</a:t>
            </a:r>
            <a:endParaRPr lang="en-US" sz="3600" dirty="0">
              <a:solidFill>
                <a:srgbClr val="0F2AB1"/>
              </a:solidFill>
              <a:latin typeface="Arial" panose="020B0604020202020204" pitchFamily="34" charset="0"/>
              <a:cs typeface="Arial" panose="020B0604020202020204" pitchFamily="34" charset="0"/>
            </a:endParaRPr>
          </a:p>
        </p:txBody>
      </p:sp>
      <p:pic>
        <p:nvPicPr>
          <p:cNvPr id="29698" name="Picture 2"/>
          <p:cNvPicPr>
            <a:picLocks noChangeAspect="1" noChangeArrowheads="1"/>
          </p:cNvPicPr>
          <p:nvPr/>
        </p:nvPicPr>
        <p:blipFill>
          <a:blip r:embed="rId2" cstate="print"/>
          <a:srcRect/>
          <a:stretch>
            <a:fillRect/>
          </a:stretch>
        </p:blipFill>
        <p:spPr bwMode="auto">
          <a:xfrm>
            <a:off x="61478" y="1185863"/>
            <a:ext cx="9079084" cy="5214937"/>
          </a:xfrm>
          <a:prstGeom prst="rect">
            <a:avLst/>
          </a:prstGeom>
          <a:noFill/>
          <a:ln w="9525">
            <a:noFill/>
            <a:miter lim="800000"/>
            <a:headEnd/>
            <a:tailEnd/>
          </a:ln>
        </p:spPr>
      </p:pic>
    </p:spTree>
    <p:extLst>
      <p:ext uri="{BB962C8B-B14F-4D97-AF65-F5344CB8AC3E}">
        <p14:creationId xmlns:p14="http://schemas.microsoft.com/office/powerpoint/2010/main" val="18484640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335741" y="1223963"/>
            <a:ext cx="8592865" cy="5100637"/>
          </a:xfrm>
          <a:prstGeom prst="rect">
            <a:avLst/>
          </a:prstGeom>
          <a:noFill/>
          <a:ln w="9525">
            <a:noFill/>
            <a:miter lim="800000"/>
            <a:headEnd/>
            <a:tailEnd/>
          </a:ln>
        </p:spPr>
      </p:pic>
      <p:sp>
        <p:nvSpPr>
          <p:cNvPr id="2" name="Title 1"/>
          <p:cNvSpPr>
            <a:spLocks noGrp="1"/>
          </p:cNvSpPr>
          <p:nvPr>
            <p:ph type="title"/>
          </p:nvPr>
        </p:nvSpPr>
        <p:spPr>
          <a:xfrm>
            <a:off x="457200" y="685800"/>
            <a:ext cx="8229600" cy="792162"/>
          </a:xfrm>
        </p:spPr>
        <p:txBody>
          <a:bodyPr>
            <a:normAutofit/>
          </a:bodyPr>
          <a:lstStyle/>
          <a:p>
            <a:r>
              <a:rPr lang="en-US" sz="2400" b="1" dirty="0" smtClean="0">
                <a:solidFill>
                  <a:schemeClr val="tx1"/>
                </a:solidFill>
                <a:effectLst/>
              </a:rPr>
              <a:t>Change in Power Dissipation</a:t>
            </a:r>
            <a:endParaRPr lang="en-US" sz="2400" b="1" dirty="0">
              <a:solidFill>
                <a:schemeClr val="tx1"/>
              </a:solidFill>
              <a:effectLst/>
            </a:endParaRPr>
          </a:p>
        </p:txBody>
      </p:sp>
    </p:spTree>
    <p:extLst>
      <p:ext uri="{BB962C8B-B14F-4D97-AF65-F5344CB8AC3E}">
        <p14:creationId xmlns:p14="http://schemas.microsoft.com/office/powerpoint/2010/main" val="13036973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 name="Title 8"/>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solidFill>
                  <a:srgbClr val="FFFF00"/>
                </a:solidFill>
                <a:effectLst>
                  <a:outerShdw blurRad="38100" dist="38100" dir="2700000" algn="tl">
                    <a:srgbClr val="000000">
                      <a:alpha val="43137"/>
                    </a:srgbClr>
                  </a:outerShdw>
                </a:effectLst>
              </a:rPr>
              <a:t>Windstorms Account for Bulk of Insured Losses Worldwide</a:t>
            </a:r>
          </a:p>
        </p:txBody>
      </p:sp>
      <p:pic>
        <p:nvPicPr>
          <p:cNvPr id="29700" name="Picture 4" descr="C:\Users\Kerry Emaanuel\Graphics\Transparent Figures\2006_losses.png"/>
          <p:cNvPicPr>
            <a:picLocks noChangeAspect="1" noChangeArrowheads="1"/>
          </p:cNvPicPr>
          <p:nvPr/>
        </p:nvPicPr>
        <p:blipFill>
          <a:blip r:embed="rId4" cstate="print"/>
          <a:srcRect/>
          <a:stretch>
            <a:fillRect/>
          </a:stretch>
        </p:blipFill>
        <p:spPr bwMode="auto">
          <a:xfrm>
            <a:off x="1295400" y="1454150"/>
            <a:ext cx="6702425" cy="5067300"/>
          </a:xfrm>
          <a:prstGeom prst="rect">
            <a:avLst/>
          </a:prstGeom>
          <a:noFill/>
          <a:ln w="9525">
            <a:noFill/>
            <a:miter lim="800000"/>
            <a:headEnd/>
            <a:tailEnd/>
          </a:ln>
        </p:spPr>
      </p:pic>
    </p:spTree>
    <p:extLst>
      <p:ext uri="{BB962C8B-B14F-4D97-AF65-F5344CB8AC3E}">
        <p14:creationId xmlns:p14="http://schemas.microsoft.com/office/powerpoint/2010/main" val="2166012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0"/>
            <a:ext cx="8229600" cy="1143000"/>
          </a:xfrm>
        </p:spPr>
        <p:txBody>
          <a:bodyPr>
            <a:normAutofit/>
          </a:bodyPr>
          <a:lstStyle/>
          <a:p>
            <a:pPr>
              <a:defRPr/>
            </a:pP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Limitations of a strictly statistical approach</a:t>
            </a:r>
            <a:endParaRPr lang="en-US" sz="3000" b="1" dirty="0">
              <a:solidFill>
                <a:srgbClr val="0F2AB1"/>
              </a:solidFill>
              <a:effectLst>
                <a:outerShdw blurRad="38100" dist="38100" dir="2700000" algn="tl">
                  <a:srgbClr val="C0C0C0"/>
                </a:outerShdw>
              </a:effectLst>
              <a:latin typeface="Arial" pitchFamily="34" charset="0"/>
              <a:cs typeface="Arial" pitchFamily="34" charset="0"/>
            </a:endParaRPr>
          </a:p>
        </p:txBody>
      </p:sp>
      <p:sp>
        <p:nvSpPr>
          <p:cNvPr id="164869" name="Rectangle 5"/>
          <p:cNvSpPr>
            <a:spLocks noGrp="1" noChangeArrowheads="1"/>
          </p:cNvSpPr>
          <p:nvPr>
            <p:ph type="body" sz="half" idx="1"/>
          </p:nvPr>
        </p:nvSpPr>
        <p:spPr>
          <a:xfrm>
            <a:off x="533400" y="1828800"/>
            <a:ext cx="8077200" cy="3810000"/>
          </a:xfrm>
        </p:spPr>
        <p:txBody>
          <a:bodyPr>
            <a:normAutofit/>
          </a:bodyPr>
          <a:lstStyle/>
          <a:p>
            <a:pPr>
              <a:buSzPct val="70000"/>
              <a:buBlip>
                <a:blip r:embed="rId4"/>
              </a:buBlip>
              <a:defRPr/>
            </a:pPr>
            <a:r>
              <a:rPr lang="en-US" sz="2600" dirty="0">
                <a:solidFill>
                  <a:srgbClr val="0F2AB1"/>
                </a:solidFill>
              </a:rPr>
              <a:t>&gt;50% of all normalized damage caused by </a:t>
            </a:r>
            <a:r>
              <a:rPr lang="en-US" sz="2600" b="1" dirty="0">
                <a:solidFill>
                  <a:srgbClr val="0F2AB1"/>
                </a:solidFill>
              </a:rPr>
              <a:t>top 8 events</a:t>
            </a:r>
            <a:r>
              <a:rPr lang="en-US" sz="2600" dirty="0">
                <a:solidFill>
                  <a:srgbClr val="0F2AB1"/>
                </a:solidFill>
              </a:rPr>
              <a:t>, all category 3, 4 and 5</a:t>
            </a:r>
          </a:p>
          <a:p>
            <a:pPr>
              <a:buSzPct val="70000"/>
              <a:buBlip>
                <a:blip r:embed="rId4"/>
              </a:buBlip>
              <a:defRPr/>
            </a:pPr>
            <a:r>
              <a:rPr lang="en-US" sz="2600" dirty="0">
                <a:solidFill>
                  <a:srgbClr val="FF0000"/>
                </a:solidFill>
              </a:rPr>
              <a:t>&gt;90% </a:t>
            </a:r>
            <a:r>
              <a:rPr lang="en-US" sz="2600" dirty="0">
                <a:solidFill>
                  <a:srgbClr val="0F2AB1"/>
                </a:solidFill>
              </a:rPr>
              <a:t>of all damage caused by storms of category 3 and greater</a:t>
            </a:r>
          </a:p>
          <a:p>
            <a:pPr>
              <a:buSzPct val="70000"/>
              <a:buBlip>
                <a:blip r:embed="rId4"/>
              </a:buBlip>
              <a:defRPr/>
            </a:pPr>
            <a:r>
              <a:rPr lang="en-US" sz="2600" dirty="0">
                <a:solidFill>
                  <a:srgbClr val="0F2AB1"/>
                </a:solidFill>
              </a:rPr>
              <a:t>Category 3,4 and 5 events are only 13% of total landfalling events; only 30 since 1870</a:t>
            </a:r>
          </a:p>
          <a:p>
            <a:pPr>
              <a:buSzPct val="70000"/>
              <a:buBlip>
                <a:blip r:embed="rId4"/>
              </a:buBlip>
              <a:defRPr/>
            </a:pPr>
            <a:r>
              <a:rPr lang="en-US" sz="2600" dirty="0">
                <a:solidFill>
                  <a:srgbClr val="0F2AB1"/>
                </a:solidFill>
              </a:rPr>
              <a:t>    </a:t>
            </a:r>
            <a:r>
              <a:rPr lang="en-US" sz="2600" dirty="0" smtClean="0">
                <a:solidFill>
                  <a:srgbClr val="0F2AB1"/>
                </a:solidFill>
              </a:rPr>
              <a:t>  </a:t>
            </a:r>
            <a:r>
              <a:rPr lang="en-US" sz="2600" b="1" i="1" dirty="0" smtClean="0">
                <a:solidFill>
                  <a:srgbClr val="0F2AB1"/>
                </a:solidFill>
              </a:rPr>
              <a:t>Landfalling </a:t>
            </a:r>
            <a:r>
              <a:rPr lang="en-US" sz="2600" b="1" i="1" dirty="0">
                <a:solidFill>
                  <a:srgbClr val="0F2AB1"/>
                </a:solidFill>
              </a:rPr>
              <a:t>storm statistics are </a:t>
            </a:r>
            <a:r>
              <a:rPr lang="en-US" sz="2600" b="1" i="1" dirty="0" smtClean="0">
                <a:solidFill>
                  <a:srgbClr val="0F2AB1"/>
                </a:solidFill>
              </a:rPr>
              <a:t>inadequate </a:t>
            </a:r>
            <a:r>
              <a:rPr lang="en-US" sz="2600" b="1" i="1" dirty="0">
                <a:solidFill>
                  <a:srgbClr val="0F2AB1"/>
                </a:solidFill>
              </a:rPr>
              <a:t>for assessing hurricane risk</a:t>
            </a:r>
          </a:p>
        </p:txBody>
      </p:sp>
      <p:graphicFrame>
        <p:nvGraphicFramePr>
          <p:cNvPr id="1026" name="Object 2"/>
          <p:cNvGraphicFramePr>
            <a:graphicFrameLocks noChangeAspect="1"/>
          </p:cNvGraphicFramePr>
          <p:nvPr/>
        </p:nvGraphicFramePr>
        <p:xfrm>
          <a:off x="914400" y="4495800"/>
          <a:ext cx="450850" cy="409575"/>
        </p:xfrm>
        <a:graphic>
          <a:graphicData uri="http://schemas.openxmlformats.org/presentationml/2006/ole">
            <mc:AlternateContent xmlns:mc="http://schemas.openxmlformats.org/markup-compatibility/2006">
              <mc:Choice xmlns:v="urn:schemas-microsoft-com:vml" Requires="v">
                <p:oleObj spid="_x0000_s1057" name="Equation" r:id="rId5" imgW="139680" imgH="126720" progId="Equation.DSMT4">
                  <p:embed/>
                </p:oleObj>
              </mc:Choice>
              <mc:Fallback>
                <p:oleObj name="Equation" r:id="rId5" imgW="139680" imgH="12672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495800"/>
                        <a:ext cx="45085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69">
                                            <p:txEl>
                                              <p:pRg st="0" end="0"/>
                                            </p:txEl>
                                          </p:spTgt>
                                        </p:tgtEl>
                                        <p:attrNameLst>
                                          <p:attrName>style.visibility</p:attrName>
                                        </p:attrNameLst>
                                      </p:cBhvr>
                                      <p:to>
                                        <p:strVal val="visible"/>
                                      </p:to>
                                    </p:set>
                                    <p:animEffect transition="in" filter="fade">
                                      <p:cBhvr>
                                        <p:cTn id="7" dur="500"/>
                                        <p:tgtEl>
                                          <p:spTgt spid="164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9">
                                            <p:txEl>
                                              <p:pRg st="1" end="1"/>
                                            </p:txEl>
                                          </p:spTgt>
                                        </p:tgtEl>
                                        <p:attrNameLst>
                                          <p:attrName>style.visibility</p:attrName>
                                        </p:attrNameLst>
                                      </p:cBhvr>
                                      <p:to>
                                        <p:strVal val="visible"/>
                                      </p:to>
                                    </p:set>
                                    <p:animEffect transition="in" filter="fade">
                                      <p:cBhvr>
                                        <p:cTn id="12" dur="500"/>
                                        <p:tgtEl>
                                          <p:spTgt spid="164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869">
                                            <p:txEl>
                                              <p:pRg st="2" end="2"/>
                                            </p:txEl>
                                          </p:spTgt>
                                        </p:tgtEl>
                                        <p:attrNameLst>
                                          <p:attrName>style.visibility</p:attrName>
                                        </p:attrNameLst>
                                      </p:cBhvr>
                                      <p:to>
                                        <p:strVal val="visible"/>
                                      </p:to>
                                    </p:set>
                                    <p:animEffect transition="in" filter="fade">
                                      <p:cBhvr>
                                        <p:cTn id="17" dur="500"/>
                                        <p:tgtEl>
                                          <p:spTgt spid="1648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869">
                                            <p:txEl>
                                              <p:pRg st="3" end="3"/>
                                            </p:txEl>
                                          </p:spTgt>
                                        </p:tgtEl>
                                        <p:attrNameLst>
                                          <p:attrName>style.visibility</p:attrName>
                                        </p:attrNameLst>
                                      </p:cBhvr>
                                      <p:to>
                                        <p:strVal val="visible"/>
                                      </p:to>
                                    </p:set>
                                    <p:animEffect transition="in" filter="fade">
                                      <p:cBhvr>
                                        <p:cTn id="2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305800" cy="1600200"/>
          </a:xfrm>
        </p:spPr>
        <p:txBody>
          <a:bodyPr>
            <a:normAutofit/>
          </a:bodyPr>
          <a:lstStyle/>
          <a:p>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Additional Problem:</a:t>
            </a:r>
            <a:b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b="1" dirty="0" err="1" smtClean="0">
                <a:solidFill>
                  <a:srgbClr val="0F2AB1"/>
                </a:solidFill>
                <a:effectLst>
                  <a:outerShdw blurRad="38100" dist="38100" dir="2700000" algn="tl">
                    <a:srgbClr val="000000">
                      <a:alpha val="43137"/>
                    </a:srgbClr>
                  </a:outerShdw>
                </a:effectLst>
                <a:latin typeface="Arial" pitchFamily="34" charset="0"/>
                <a:cs typeface="Arial" pitchFamily="34" charset="0"/>
              </a:rPr>
              <a:t>Nonstationarity</a:t>
            </a:r>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of climate</a:t>
            </a:r>
            <a:endParaRPr lang="en-US"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92" y="1219189"/>
            <a:ext cx="7315215" cy="5486411"/>
          </a:xfrm>
          <a:prstGeom prst="rect">
            <a:avLst/>
          </a:prstGeom>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rgbClr val="0F2AB1"/>
                </a:solidFill>
                <a:effectLst>
                  <a:outerShdw blurRad="38100" dist="38100" dir="2700000" algn="tl">
                    <a:srgbClr val="C0C0C0"/>
                  </a:outerShdw>
                </a:effectLst>
                <a:cs typeface="+mn-cs"/>
              </a:rPr>
              <a:t>Atlantic Sea Surface Temperatures and Storm Max Power Dissipation</a:t>
            </a:r>
          </a:p>
          <a:p>
            <a:pPr algn="ctr" fontAlgn="auto">
              <a:spcBef>
                <a:spcPts val="0"/>
              </a:spcBef>
              <a:spcAft>
                <a:spcPts val="0"/>
              </a:spcAft>
              <a:defRPr/>
            </a:pPr>
            <a:r>
              <a:rPr lang="en-US" sz="2200" dirty="0">
                <a:solidFill>
                  <a:srgbClr val="0F2AB1"/>
                </a:solidFill>
                <a:cs typeface="+mn-cs"/>
              </a:rPr>
              <a:t>(Smoothed with a 1-3-4-3-1 filter)</a:t>
            </a:r>
          </a:p>
        </p:txBody>
      </p:sp>
      <p:sp>
        <p:nvSpPr>
          <p:cNvPr id="1024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lgn="ctr">
              <a:spcBef>
                <a:spcPct val="50000"/>
              </a:spcBef>
            </a:pPr>
            <a:r>
              <a:rPr lang="en-US" b="1" dirty="0">
                <a:solidFill>
                  <a:srgbClr val="0F2AB1"/>
                </a:solidFill>
                <a:latin typeface="Calibri" pitchFamily="34" charset="0"/>
              </a:rPr>
              <a:t>Years included: </a:t>
            </a:r>
            <a:r>
              <a:rPr lang="en-US" b="1" dirty="0" smtClean="0">
                <a:solidFill>
                  <a:srgbClr val="0F2AB1"/>
                </a:solidFill>
                <a:latin typeface="Calibri" pitchFamily="34" charset="0"/>
              </a:rPr>
              <a:t>1870-2014</a:t>
            </a:r>
            <a:endParaRPr lang="en-US" b="1" dirty="0">
              <a:solidFill>
                <a:srgbClr val="0F2AB1"/>
              </a:solidFill>
              <a:latin typeface="Calibri" pitchFamily="34" charset="0"/>
            </a:endParaRPr>
          </a:p>
        </p:txBody>
      </p:sp>
      <p:sp>
        <p:nvSpPr>
          <p:cNvPr id="1024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rPr>
              <a:t>Data Sources: NOAA/TPC, UKMO/HADSST1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706562"/>
          </a:xfrm>
        </p:spPr>
        <p:txBody>
          <a:bodyPr>
            <a:noAutofit/>
          </a:bodyPr>
          <a:lstStyle/>
          <a:p>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Risk Assessment by Direct Numerical Simulation of Hurricanes:</a:t>
            </a: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a:r>
            <a:b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The </a:t>
            </a:r>
            <a:r>
              <a:rPr lang="en-US" sz="3600" dirty="0">
                <a:solidFill>
                  <a:srgbClr val="0F2AB1"/>
                </a:solidFill>
                <a:effectLst>
                  <a:outerShdw blurRad="38100" dist="38100" dir="2700000" algn="tl">
                    <a:srgbClr val="000000">
                      <a:alpha val="43137"/>
                    </a:srgbClr>
                  </a:outerShdw>
                </a:effectLst>
                <a:latin typeface="Arial" pitchFamily="34" charset="0"/>
                <a:cs typeface="Arial" pitchFamily="34" charset="0"/>
              </a:rPr>
              <a:t>Problem</a:t>
            </a:r>
          </a:p>
        </p:txBody>
      </p:sp>
      <p:sp>
        <p:nvSpPr>
          <p:cNvPr id="3075" name="Rectangle 3"/>
          <p:cNvSpPr>
            <a:spLocks noGrp="1" noChangeArrowheads="1"/>
          </p:cNvSpPr>
          <p:nvPr>
            <p:ph type="body" idx="1"/>
          </p:nvPr>
        </p:nvSpPr>
        <p:spPr>
          <a:xfrm>
            <a:off x="457200" y="2438400"/>
            <a:ext cx="8229600" cy="4038600"/>
          </a:xfrm>
        </p:spPr>
        <p:txBody>
          <a:bodyPr>
            <a:normAutofit/>
          </a:bodyPr>
          <a:lstStyle/>
          <a:p>
            <a:pPr>
              <a:buSzPct val="60000"/>
              <a:buBlip>
                <a:blip r:embed="rId3"/>
              </a:buBlip>
            </a:pPr>
            <a:r>
              <a:rPr lang="en-US" sz="2800" b="1" dirty="0">
                <a:solidFill>
                  <a:srgbClr val="0F2AB1"/>
                </a:solidFill>
                <a:latin typeface="Arial" pitchFamily="34" charset="0"/>
                <a:cs typeface="Arial" pitchFamily="34" charset="0"/>
              </a:rPr>
              <a:t>The hurricane eyewall is </a:t>
            </a:r>
            <a:r>
              <a:rPr lang="en-US" sz="2800" b="1" dirty="0" smtClean="0">
                <a:solidFill>
                  <a:srgbClr val="0F2AB1"/>
                </a:solidFill>
                <a:latin typeface="Arial" pitchFamily="34" charset="0"/>
                <a:cs typeface="Arial" pitchFamily="34" charset="0"/>
              </a:rPr>
              <a:t>very narrow: ~ </a:t>
            </a:r>
            <a:r>
              <a:rPr lang="en-US" sz="2800" b="1" dirty="0">
                <a:solidFill>
                  <a:srgbClr val="0F2AB1"/>
                </a:solidFill>
                <a:latin typeface="Arial" pitchFamily="34" charset="0"/>
                <a:cs typeface="Arial" pitchFamily="34" charset="0"/>
              </a:rPr>
              <a:t>1 km or </a:t>
            </a:r>
            <a:r>
              <a:rPr lang="en-US" sz="2800" b="1" dirty="0" smtClean="0">
                <a:solidFill>
                  <a:srgbClr val="0F2AB1"/>
                </a:solidFill>
                <a:latin typeface="Arial" pitchFamily="34" charset="0"/>
                <a:cs typeface="Arial" pitchFamily="34" charset="0"/>
              </a:rPr>
              <a:t>less</a:t>
            </a:r>
          </a:p>
          <a:p>
            <a:pPr marL="0" indent="0">
              <a:buSzPct val="60000"/>
              <a:buNone/>
            </a:pPr>
            <a:endParaRPr lang="en-US" sz="2800" b="1" dirty="0">
              <a:solidFill>
                <a:srgbClr val="0F2AB1"/>
              </a:solidFill>
              <a:latin typeface="Arial" pitchFamily="34" charset="0"/>
              <a:cs typeface="Arial" pitchFamily="34" charset="0"/>
            </a:endParaRPr>
          </a:p>
          <a:p>
            <a:pPr>
              <a:buSzPct val="60000"/>
              <a:buBlip>
                <a:blip r:embed="rId3"/>
              </a:buBlip>
            </a:pPr>
            <a:r>
              <a:rPr lang="en-US" sz="2800" b="1" dirty="0">
                <a:solidFill>
                  <a:srgbClr val="0F2AB1"/>
                </a:solidFill>
                <a:latin typeface="Arial" pitchFamily="34" charset="0"/>
                <a:cs typeface="Arial" pitchFamily="34" charset="0"/>
              </a:rPr>
              <a:t>At the same time, the storm’s circulation extends to ~1000 km and is embedded in much larger scale flows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Effect transition="in" filter="fade">
                                      <p:cBhvr>
                                        <p:cTn id="12" dur="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3325</TotalTime>
  <Words>1631</Words>
  <Application>Microsoft Office PowerPoint</Application>
  <PresentationFormat>On-screen Show (4:3)</PresentationFormat>
  <Paragraphs>196</Paragraphs>
  <Slides>48</Slides>
  <Notes>17</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48</vt:i4>
      </vt:variant>
    </vt:vector>
  </HeadingPairs>
  <TitlesOfParts>
    <vt:vector size="57" baseType="lpstr">
      <vt:lpstr>Arial</vt:lpstr>
      <vt:lpstr>Calibri</vt:lpstr>
      <vt:lpstr>times new roman</vt:lpstr>
      <vt:lpstr>times new roman</vt:lpstr>
      <vt:lpstr>Office Theme</vt:lpstr>
      <vt:lpstr>Ariel</vt:lpstr>
      <vt:lpstr>3_Office Theme</vt:lpstr>
      <vt:lpstr>8_Office Theme</vt:lpstr>
      <vt:lpstr>Equation</vt:lpstr>
      <vt:lpstr>Economic Effects of Increasing Sea Level and Changing Climate on Future US Hurricane Wind and Storm Surge Damages</vt:lpstr>
      <vt:lpstr>Program</vt:lpstr>
      <vt:lpstr>The word Hurricane is derived from the Mayan word Huracán (“Heart of the Sky”) and the Taino and Carib word Hunraken, a terrible God of Evil, and brought to the West by Spanish explorers</vt:lpstr>
      <vt:lpstr>Hurricane Risks:</vt:lpstr>
      <vt:lpstr>Windstorms Account for Bulk of Insured Losses Worldwide</vt:lpstr>
      <vt:lpstr>Limitations of a strictly statistical approach</vt:lpstr>
      <vt:lpstr>Additional Problem: Nonstationarity of climate</vt:lpstr>
      <vt:lpstr>PowerPoint Presentation</vt:lpstr>
      <vt:lpstr>Risk Assessment by Direct Numerical Simulation of Hurricanes: The Problem</vt:lpstr>
      <vt:lpstr>PowerPoint Presentation</vt:lpstr>
      <vt:lpstr>MIT Coupled Hurricane Intensity Prediction System (CHIPS)</vt:lpstr>
      <vt:lpstr>PowerPoint Presentation</vt:lpstr>
      <vt:lpstr>How Can We Use This Model to Help Assess Hurricane Risk in Current and Future Climates?</vt:lpstr>
      <vt:lpstr>Risk Assessment Approach:</vt:lpstr>
      <vt:lpstr>Calibration</vt:lpstr>
      <vt:lpstr>PowerPoint Presentation</vt:lpstr>
      <vt:lpstr>PowerPoint Presentation</vt:lpstr>
      <vt:lpstr>Return Periods</vt:lpstr>
      <vt:lpstr>PowerPoint Presentation</vt:lpstr>
      <vt:lpstr>Wind Swath</vt:lpstr>
      <vt:lpstr>Accumulated Rainfall (mm)</vt:lpstr>
      <vt:lpstr>Coupling large hurricane event sets to surge models (with Ning Lin)</vt:lpstr>
      <vt:lpstr>PowerPoint Presentation</vt:lpstr>
      <vt:lpstr>PowerPoint Presentation</vt:lpstr>
      <vt:lpstr>PowerPoint Presentation</vt:lpstr>
      <vt:lpstr>PowerPoint Presentation</vt:lpstr>
      <vt:lpstr>Taking Climate Change Into Account</vt:lpstr>
      <vt:lpstr>PowerPoint Presentation</vt:lpstr>
      <vt:lpstr>CMIP5 Models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“Grey Swan” Event:</vt:lpstr>
      <vt:lpstr>Summary:</vt:lpstr>
      <vt:lpstr>PowerPoint Presentation</vt:lpstr>
      <vt:lpstr>Spares</vt:lpstr>
      <vt:lpstr>6-hour zonal displacements in region bounded by 10o and 30o N latitude, and 80o and 30o W longitude, using only post-1970 hurricane data</vt:lpstr>
      <vt:lpstr>Cumulative Distribution of Storm Lifetime Peak Wind Speed, with Sample of 1755 Synthetic Tracks</vt:lpstr>
      <vt:lpstr>Genesis rates</vt:lpstr>
      <vt:lpstr>PowerPoint Presentation</vt:lpstr>
      <vt:lpstr>Global Frequency</vt:lpstr>
      <vt:lpstr>PowerPoint Presentation</vt:lpstr>
      <vt:lpstr>Global Power Dissipation</vt:lpstr>
      <vt:lpstr>Change in Power Dissipation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Physics to Help Assess Hurricane Risk</dc:title>
  <dc:creator>Kerry Emanuel</dc:creator>
  <cp:lastModifiedBy>Kerry Emanuel</cp:lastModifiedBy>
  <cp:revision>73</cp:revision>
  <dcterms:created xsi:type="dcterms:W3CDTF">2011-04-20T12:39:01Z</dcterms:created>
  <dcterms:modified xsi:type="dcterms:W3CDTF">2015-09-26T18:13:13Z</dcterms:modified>
</cp:coreProperties>
</file>