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  <p:sldMasterId id="2147483713" r:id="rId4"/>
    <p:sldMasterId id="2147483763" r:id="rId5"/>
    <p:sldMasterId id="2147483813" r:id="rId6"/>
    <p:sldMasterId id="2147483867" r:id="rId7"/>
    <p:sldMasterId id="2147483879" r:id="rId8"/>
    <p:sldMasterId id="2147483931" r:id="rId9"/>
    <p:sldMasterId id="2147483943" r:id="rId10"/>
    <p:sldMasterId id="2147483957" r:id="rId11"/>
    <p:sldMasterId id="2147483971" r:id="rId12"/>
  </p:sldMasterIdLst>
  <p:notesMasterIdLst>
    <p:notesMasterId r:id="rId77"/>
  </p:notesMasterIdLst>
  <p:sldIdLst>
    <p:sldId id="261" r:id="rId13"/>
    <p:sldId id="365" r:id="rId14"/>
    <p:sldId id="368" r:id="rId15"/>
    <p:sldId id="379" r:id="rId16"/>
    <p:sldId id="447" r:id="rId17"/>
    <p:sldId id="446" r:id="rId18"/>
    <p:sldId id="448" r:id="rId19"/>
    <p:sldId id="470" r:id="rId20"/>
    <p:sldId id="380" r:id="rId21"/>
    <p:sldId id="386" r:id="rId22"/>
    <p:sldId id="381" r:id="rId23"/>
    <p:sldId id="382" r:id="rId24"/>
    <p:sldId id="471" r:id="rId25"/>
    <p:sldId id="391" r:id="rId26"/>
    <p:sldId id="444" r:id="rId27"/>
    <p:sldId id="393" r:id="rId28"/>
    <p:sldId id="394" r:id="rId29"/>
    <p:sldId id="449" r:id="rId30"/>
    <p:sldId id="361" r:id="rId31"/>
    <p:sldId id="362" r:id="rId32"/>
    <p:sldId id="363" r:id="rId33"/>
    <p:sldId id="364" r:id="rId34"/>
    <p:sldId id="283" r:id="rId35"/>
    <p:sldId id="285" r:id="rId36"/>
    <p:sldId id="286" r:id="rId37"/>
    <p:sldId id="450" r:id="rId38"/>
    <p:sldId id="293" r:id="rId39"/>
    <p:sldId id="294" r:id="rId40"/>
    <p:sldId id="451" r:id="rId41"/>
    <p:sldId id="452" r:id="rId42"/>
    <p:sldId id="453" r:id="rId43"/>
    <p:sldId id="454" r:id="rId44"/>
    <p:sldId id="455" r:id="rId45"/>
    <p:sldId id="456" r:id="rId46"/>
    <p:sldId id="457" r:id="rId47"/>
    <p:sldId id="458" r:id="rId48"/>
    <p:sldId id="459" r:id="rId49"/>
    <p:sldId id="460" r:id="rId50"/>
    <p:sldId id="461" r:id="rId51"/>
    <p:sldId id="462" r:id="rId52"/>
    <p:sldId id="463" r:id="rId53"/>
    <p:sldId id="353" r:id="rId54"/>
    <p:sldId id="354" r:id="rId55"/>
    <p:sldId id="411" r:id="rId56"/>
    <p:sldId id="413" r:id="rId57"/>
    <p:sldId id="466" r:id="rId58"/>
    <p:sldId id="467" r:id="rId59"/>
    <p:sldId id="427" r:id="rId60"/>
    <p:sldId id="346" r:id="rId61"/>
    <p:sldId id="464" r:id="rId62"/>
    <p:sldId id="465" r:id="rId63"/>
    <p:sldId id="468" r:id="rId64"/>
    <p:sldId id="469" r:id="rId65"/>
    <p:sldId id="430" r:id="rId66"/>
    <p:sldId id="431" r:id="rId67"/>
    <p:sldId id="445" r:id="rId68"/>
    <p:sldId id="328" r:id="rId69"/>
    <p:sldId id="327" r:id="rId70"/>
    <p:sldId id="324" r:id="rId71"/>
    <p:sldId id="417" r:id="rId72"/>
    <p:sldId id="418" r:id="rId73"/>
    <p:sldId id="419" r:id="rId74"/>
    <p:sldId id="472" r:id="rId75"/>
    <p:sldId id="473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9" autoAdjust="0"/>
    <p:restoredTop sz="94660"/>
  </p:normalViewPr>
  <p:slideViewPr>
    <p:cSldViewPr snapToGrid="0">
      <p:cViewPr varScale="1">
        <p:scale>
          <a:sx n="78" d="100"/>
          <a:sy n="78" d="100"/>
        </p:scale>
        <p:origin x="559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918FE-66BB-4EF3-A772-629D1D181E69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CBBF9-D8CC-4128-BA28-9D948EA3F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73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300DBDC-076F-4398-BD32-9FB6D17C5554}" type="slidenum">
              <a:rPr 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3053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Storm surge and storm tide (surge</a:t>
            </a:r>
            <a:r>
              <a:rPr lang="en-US" baseline="0" dirty="0" smtClean="0"/>
              <a:t> and tide)</a:t>
            </a:r>
            <a:r>
              <a:rPr lang="en-US" dirty="0" smtClean="0"/>
              <a:t> return level curves</a:t>
            </a:r>
            <a:r>
              <a:rPr lang="en-US" baseline="0" dirty="0" smtClean="0"/>
              <a:t> for the Battery, NYC, for the 1981-2000 NCAR/NCEP climate conditions (5000 synthetic storms). Astronomical tide and nonlinear interaction between surge and tide are accounted for statistically.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47F40-F6FB-9C47-85BD-88BC52BD23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164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D1C3D-91E2-4F08-8C51-CB7AC6C2E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9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D1C3D-91E2-4F08-8C51-CB7AC6C2E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080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0DBDC-076F-4398-BD32-9FB6D17C55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2579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EBC7D-5E53-40A6-BC97-FDDD36EF94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79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A05620CB-912D-431A-AB31-B4E543C68ED8}" type="slidenum">
              <a:rPr lang="en-US" sz="1200">
                <a:solidFill>
                  <a:prstClr val="black"/>
                </a:solidFill>
              </a:rPr>
              <a:pPr algn="r">
                <a:defRPr/>
              </a:pPr>
              <a:t>27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19306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BA8BB-1C88-4506-9CC3-A349AE0CAA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189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81912-4841-46DA-A69A-E6B03BB046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73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en-US" b="1" dirty="0" smtClean="0"/>
              <a:t>Given the storm wind and pressure fields</a:t>
            </a:r>
            <a:r>
              <a:rPr lang="en-US" b="1" baseline="0" dirty="0" smtClean="0"/>
              <a:t> (which is estimated from the Holland parametric pressure model) we can simulate the surge</a:t>
            </a:r>
            <a:r>
              <a:rPr lang="en-US" baseline="0" dirty="0" smtClean="0"/>
              <a:t>. </a:t>
            </a:r>
            <a:r>
              <a:rPr lang="en-US" dirty="0" smtClean="0"/>
              <a:t>Surge simulations with high resolution are computationally intensive, so to make it possible to simulate accurate surges for our large synthetic storm sets, we apply the two hydrodynamic models </a:t>
            </a:r>
            <a:r>
              <a:rPr lang="en-US" b="1" i="0" dirty="0" smtClean="0"/>
              <a:t>with</a:t>
            </a:r>
            <a:r>
              <a:rPr lang="en-US" dirty="0" smtClean="0"/>
              <a:t> girds of</a:t>
            </a:r>
            <a:r>
              <a:rPr lang="en-US" baseline="0" dirty="0" smtClean="0"/>
              <a:t> </a:t>
            </a:r>
            <a:r>
              <a:rPr lang="en-US" dirty="0" smtClean="0"/>
              <a:t>various resolutions in such a way that the main computational effort is concentrated on the storms that determine the risk. First, we </a:t>
            </a:r>
            <a:r>
              <a:rPr lang="en-US" b="1" dirty="0" smtClean="0"/>
              <a:t>apply</a:t>
            </a:r>
            <a:r>
              <a:rPr lang="en-US" dirty="0" smtClean="0"/>
              <a:t> the SLOSH model, </a:t>
            </a:r>
            <a:r>
              <a:rPr lang="en-US" b="1" dirty="0" smtClean="0"/>
              <a:t>using</a:t>
            </a:r>
            <a:r>
              <a:rPr lang="en-US" dirty="0" smtClean="0"/>
              <a:t> a mesh with resolution of about 1 km around NYC</a:t>
            </a:r>
            <a:r>
              <a:rPr lang="en-US" baseline="0" dirty="0" smtClean="0"/>
              <a:t> to simulate the surges for all storms and </a:t>
            </a:r>
            <a:r>
              <a:rPr lang="en-US" dirty="0" smtClean="0"/>
              <a:t>select the storms that have return periods, in terms of the surge height at the Battery, greater than 10 years.</a:t>
            </a:r>
            <a:r>
              <a:rPr lang="en-US" baseline="0" dirty="0" smtClean="0"/>
              <a:t> </a:t>
            </a:r>
            <a:r>
              <a:rPr lang="en-US" dirty="0" smtClean="0"/>
              <a:t>Second, we apply the ADCIRC simulation, using a grid mesh with resolution of ~100 m around NYC, to each of the selected storms. Then, we apply another ADCIRC mesh with resolution as high as ~10 m around NYC, for a set of the most extreme events, to check if the resolution of our ADCIRC grid is sufficient and if needed to make statistical correction to the results.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11654-4369-45EB-86A2-08ADE9C5AD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829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724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9506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1768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233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0435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8766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0780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8457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9653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1765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987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499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5923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6992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0949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2508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7193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812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7659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3981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4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20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29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8356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2596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8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3662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7673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082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864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5148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F67A3-E60F-40FF-A7DC-03DE7CE6A6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937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35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217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9649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3050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0894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9970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9050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2231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982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02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0357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553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80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5431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F67A3-E60F-40FF-A7DC-03DE7CE6A6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26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89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6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96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19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0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89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22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58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07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51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99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03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24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48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22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3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36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64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43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85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748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93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131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EE00D-AF74-4DE5-8A90-E41DF9C286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9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D338-22FF-4FDA-8126-72CB80507B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371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3432D-7CE9-459A-8769-970CDD2BD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0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94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39128-15AB-47C4-BE7E-088BB34FF6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90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5B6EA-DB43-491A-8FD2-6AC73C2853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65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19EF-2E68-43D6-A3CF-D1DB9486C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972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8D41F-C82A-4C88-AF97-03F167DB08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556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E019E-1BEE-47F8-86E1-AEEB45663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6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8A880-D1CA-44D4-8E4F-84FF75CDCD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14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33863-092D-452E-8948-2A456B3226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79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6C5C5-C8EF-426E-805C-04F6D8B6F0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036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09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12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90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054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121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42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451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227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179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9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467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50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9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944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668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366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681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564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6985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265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749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186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198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65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931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sz="quarter" idx="13"/>
          </p:nvPr>
        </p:nvSpPr>
        <p:spPr>
          <a:xfrm>
            <a:off x="642938" y="1771622"/>
            <a:ext cx="9201558" cy="1865126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321457">
              <a:lnSpc>
                <a:spcPct val="120000"/>
              </a:lnSpc>
              <a:spcBef>
                <a:spcPts val="703"/>
              </a:spcBef>
              <a:buSzTx/>
              <a:buNone/>
              <a:defRPr sz="4800" b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marL="0" indent="0" defTabSz="457200">
              <a:lnSpc>
                <a:spcPct val="120000"/>
              </a:lnSpc>
              <a:spcBef>
                <a:spcPts val="1000"/>
              </a:spcBef>
              <a:buSzTx/>
              <a:buNone/>
              <a:defRPr sz="4800" b="1">
                <a:latin typeface="Georgia"/>
                <a:ea typeface="Georgia"/>
                <a:cs typeface="Georgia"/>
                <a:sym typeface="Georgia"/>
              </a:defRPr>
            </a:pPr>
            <a:r>
              <a:t>This is an Example of a Title </a:t>
            </a:r>
            <a:br/>
            <a:r>
              <a:t>That Runs on Two Lines</a:t>
            </a:r>
          </a:p>
        </p:txBody>
      </p:sp>
      <p:pic>
        <p:nvPicPr>
          <p:cNvPr id="5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574" y="351160"/>
            <a:ext cx="2955727" cy="401837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-6340" y="173"/>
            <a:ext cx="9144000" cy="109609"/>
          </a:xfrm>
          <a:prstGeom prst="rect">
            <a:avLst/>
          </a:prstGeom>
          <a:solidFill>
            <a:srgbClr val="2E344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57200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1687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sz="quarter" idx="14"/>
          </p:nvPr>
        </p:nvSpPr>
        <p:spPr>
          <a:xfrm>
            <a:off x="738649" y="3156506"/>
            <a:ext cx="1025496" cy="1"/>
          </a:xfrm>
          <a:prstGeom prst="line">
            <a:avLst/>
          </a:prstGeom>
          <a:ln w="88900">
            <a:solidFill>
              <a:srgbClr val="00AEEF"/>
            </a:solidFill>
          </a:ln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2400"/>
            </a:pPr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5"/>
          </p:nvPr>
        </p:nvSpPr>
        <p:spPr>
          <a:xfrm>
            <a:off x="669911" y="3996036"/>
            <a:ext cx="5204384" cy="127419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b="1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Presented by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 b="1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Julie Newman Ph.D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6"/>
          </p:nvPr>
        </p:nvSpPr>
        <p:spPr>
          <a:xfrm>
            <a:off x="642938" y="5027720"/>
            <a:ext cx="5040804" cy="1089529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321457">
              <a:lnSpc>
                <a:spcPct val="120000"/>
              </a:lnSpc>
              <a:spcBef>
                <a:spcPts val="2109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 defTabSz="457200">
              <a:lnSpc>
                <a:spcPct val="120000"/>
              </a:lnSpc>
              <a:spcBef>
                <a:spcPts val="3000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Director, Office of Sustainability and Lecturer, </a:t>
            </a:r>
            <a:br/>
            <a:r>
              <a:t>MIT Department of Urban Studies and Planning</a:t>
            </a:r>
            <a:br/>
            <a:r>
              <a:t>Massachusetts Institute of Technology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7305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544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657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294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9987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6185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4886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473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5744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36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142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632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802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4892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6301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866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236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593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121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650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560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82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9217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1566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4051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7507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343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9478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1448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8033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33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7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55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48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87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8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7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D804B-2CD5-4547-8FD0-F6FCEC6CFCDB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78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0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2FE4570-2E7C-6649-932C-446D74A94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E1D2B15-31C3-424A-9F5E-7F768991E9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6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1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52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dat.b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crmp.gov.in/cyclones-their-impact-in-india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orth_Indian_Ocean_tropical_cyclone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267"/>
          <a:stretch/>
        </p:blipFill>
        <p:spPr>
          <a:xfrm>
            <a:off x="-16468" y="-48540"/>
            <a:ext cx="9230269" cy="6906539"/>
          </a:xfrm>
          <a:prstGeom prst="rect">
            <a:avLst/>
          </a:prstGeom>
        </p:spPr>
      </p:pic>
      <p:sp>
        <p:nvSpPr>
          <p:cNvPr id="3000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066800" y="685800"/>
            <a:ext cx="7772400" cy="1981200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Cyclones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hange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TC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India</a:t>
            </a:r>
            <a:r>
              <a:rPr lang="en-US" dirty="0">
                <a:solidFill>
                  <a:srgbClr val="FFFF00"/>
                </a:solidFill>
              </a:rPr>
              <a:t> 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5181600"/>
            <a:ext cx="7010400" cy="15240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Kerry Emanuel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Lorenz Center, MIT</a:t>
            </a:r>
          </a:p>
        </p:txBody>
      </p:sp>
    </p:spTree>
    <p:extLst>
      <p:ext uri="{BB962C8B-B14F-4D97-AF65-F5344CB8AC3E}">
        <p14:creationId xmlns:p14="http://schemas.microsoft.com/office/powerpoint/2010/main" val="1198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Historical Records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5695"/>
            <a:ext cx="8410755" cy="5042139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Pre-1943: Anecdotal accounts from coastal cities and ships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1943: Introduction of routine aircraft reconnaissance in 	Atlantic, western North Pacific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1958: Inertial navigation permits direct measurement of 	wind speed at flight level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1970: Complete global detection by satellites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1978: Introduction of satellite scatterometry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1987: Termination of airborne reconnaissance in western 	North Pacific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2017: Introduction of CYGNSS scatterometry</a:t>
            </a:r>
          </a:p>
          <a:p>
            <a:pPr>
              <a:buSzPct val="70000"/>
              <a:buBlip>
                <a:blip r:embed="rId2"/>
              </a:buBlip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34859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1" y="1177818"/>
            <a:ext cx="8068072" cy="40020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6690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Historical Records: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Prior to 1970, Many Storms Were Missed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7917" y="5344366"/>
            <a:ext cx="7277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hurricanes in the North Atlantic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1851-2016, smoothed using a 10-year running average. Shown in blue are storms that either passed through the chain of Lesser Antilles or made landfall in the continental U.S.; all other major hurricanes are shown in red. The dashed lines show the best fit trend lines for each data set. </a:t>
            </a:r>
          </a:p>
        </p:txBody>
      </p:sp>
    </p:spTree>
    <p:extLst>
      <p:ext uri="{BB962C8B-B14F-4D97-AF65-F5344CB8AC3E}">
        <p14:creationId xmlns:p14="http://schemas.microsoft.com/office/powerpoint/2010/main" val="65183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5" y="1121658"/>
            <a:ext cx="7722014" cy="56288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826" y="290661"/>
            <a:ext cx="8384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Trends in Global TC Frequency Over Threshold Intensities, from Historical TC Data, 1980-2016. Trends Shown Only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hen p &lt; 0.05.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155" y="1689046"/>
            <a:ext cx="6821129" cy="3683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8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339" y="2158612"/>
            <a:ext cx="8229600" cy="3460411"/>
          </a:xfrm>
        </p:spPr>
        <p:txBody>
          <a:bodyPr/>
          <a:lstStyle/>
          <a:p>
            <a:r>
              <a:rPr lang="en-US" dirty="0" smtClean="0"/>
              <a:t> The highest azimuthally averaged surface 	wind speed achievable in a given 	thermodynamic environment, derived 	from treating the cyclone as a Carnot 	engine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84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9" y="755064"/>
            <a:ext cx="7891288" cy="59344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9197" y="215661"/>
            <a:ext cx="756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Intensity and CO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26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7" y="1800879"/>
            <a:ext cx="8902427" cy="33016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8308" y="984201"/>
            <a:ext cx="6205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Intensity Trend, 1979-2018, ERA 5 Reanalysis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2070" y="5365170"/>
            <a:ext cx="612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(Trend shown only where p value &lt; 0.05)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45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411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Projected Trend Over 21</a:t>
            </a:r>
            <a:r>
              <a:rPr lang="en-US" sz="2800" baseline="30000" dirty="0" smtClean="0">
                <a:solidFill>
                  <a:srgbClr val="0000FF"/>
                </a:solidFill>
              </a:rPr>
              <a:t>st</a:t>
            </a:r>
            <a:r>
              <a:rPr lang="en-US" sz="2800" dirty="0" smtClean="0">
                <a:solidFill>
                  <a:srgbClr val="0000FF"/>
                </a:solidFill>
              </a:rPr>
              <a:t> Century: GFDL model under RCP 8.5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3" t="17340" r="6501" b="20881"/>
          <a:stretch/>
        </p:blipFill>
        <p:spPr>
          <a:xfrm>
            <a:off x="402194" y="1531620"/>
            <a:ext cx="8284606" cy="4511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4016" y="1531620"/>
            <a:ext cx="172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decade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-1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0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Inferences from Basic Theory: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0766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Potential intensity increases with global 	warming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Incidence of high-intensity hurricanes should 	increase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Increases in potential intensity should be 	faster in sub-tropics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Hurricanes will produce substantially more 	rain:  Clausius-Clapeyron yields  ~7% 	increase in water vapor per 1</a:t>
            </a:r>
            <a:r>
              <a:rPr lang="en-US" baseline="30000" dirty="0" smtClean="0"/>
              <a:t>o</a:t>
            </a:r>
            <a:r>
              <a:rPr lang="en-US" dirty="0" smtClean="0"/>
              <a:t>C warming</a:t>
            </a:r>
          </a:p>
          <a:p>
            <a:pPr marL="0" indent="0"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2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2"/>
          <p:cNvPicPr>
            <a:picLocks noChangeAspect="1" noChangeArrowheads="1"/>
          </p:cNvPicPr>
          <p:nvPr/>
        </p:nvPicPr>
        <p:blipFill>
          <a:blip r:embed="rId3" cstate="print"/>
          <a:srcRect l="12819" t="7295" r="40565" b="330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00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685800"/>
            <a:ext cx="8864794" cy="1981200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The Nature of Hurricane Risk</a:t>
            </a:r>
            <a:r>
              <a:rPr lang="en-US" dirty="0">
                <a:solidFill>
                  <a:srgbClr val="FFFF00"/>
                </a:solidFill>
              </a:rPr>
              <a:t> 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81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9128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Assessment in a Changing Climate:  The Problem</a:t>
            </a:r>
          </a:p>
        </p:txBody>
      </p:sp>
      <p:pic>
        <p:nvPicPr>
          <p:cNvPr id="21507" name="Picture 4" descr="C:\Users\Kerry Emaanuel\World Bank Project\miroc_pd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538" y="2533869"/>
            <a:ext cx="41910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552938" y="5763846"/>
            <a:ext cx="342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and Future Probability Density of U.S.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 Wind Damages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5086350" y="5763846"/>
            <a:ext cx="342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and Future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Damage Probability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:\Users\Kerry Emaanuel\World Bank Project\miroc_dam_pro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8549" y="2516917"/>
            <a:ext cx="4165712" cy="312304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95569" y="1992923"/>
            <a:ext cx="3286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 Probability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29250" y="1992923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Damage Probability</a:t>
            </a:r>
          </a:p>
        </p:txBody>
      </p:sp>
    </p:spTree>
    <p:extLst>
      <p:ext uri="{BB962C8B-B14F-4D97-AF65-F5344CB8AC3E}">
        <p14:creationId xmlns:p14="http://schemas.microsoft.com/office/powerpoint/2010/main" val="30839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0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52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Hurricane Risks:</a:t>
            </a:r>
            <a:endParaRPr lang="en-US" sz="4000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648200"/>
          </a:xfrm>
        </p:spPr>
        <p:txBody>
          <a:bodyPr>
            <a:normAutofit/>
          </a:bodyPr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Wind</a:t>
            </a: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Rain</a:t>
            </a: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Storm Surge</a:t>
            </a:r>
            <a:endParaRPr lang="en-US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3458" name="Picture 2" descr="http://www.google.com/url?source=imglanding&amp;ct=img&amp;q=http://vogeltalksrving.com/wp-content/uploads/2011/09/hurricane_wind.jpg&amp;sa=X&amp;ei=8QetT4ngNOba6gHprP2ZDQ&amp;ved=0CAoQ8wc4zAI&amp;usg=AFQjCNGvXXiQXxHI6sK1etVkmTIMDhCxY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6682" y="1210443"/>
            <a:ext cx="2743200" cy="172763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82" y="2945847"/>
            <a:ext cx="2706882" cy="1892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137" y="4924425"/>
            <a:ext cx="2721745" cy="183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6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3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Heart of the Problem: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Societies are usually well adapted to frequent events (&gt; 1/100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Societies are often poorly adapted to rare events (&lt; 1/100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Robust estimates of the character of ~100 </a:t>
            </a:r>
            <a:r>
              <a:rPr lang="en-US" dirty="0" err="1" smtClean="0"/>
              <a:t>yr</a:t>
            </a:r>
            <a:r>
              <a:rPr lang="en-US" dirty="0" smtClean="0"/>
              <a:t> events require ~1,000 years of data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We do not have ~1,000 years of meteorological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90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How We Deal with This: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For local events, accumulate statistics over locations far enough apart to sample different individual events, but close enough to sample the same overall climatology. 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dirty="0" smtClean="0"/>
              <a:t>Example:  500 mm of TC rain in metro Houston may be a 100-year event, but a 20-year event over coastal Texas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Extrapolate well-sampled events to rare events using extreme value theory. Dicey!</a:t>
            </a:r>
          </a:p>
        </p:txBody>
      </p:sp>
    </p:spTree>
    <p:extLst>
      <p:ext uri="{BB962C8B-B14F-4D97-AF65-F5344CB8AC3E}">
        <p14:creationId xmlns:p14="http://schemas.microsoft.com/office/powerpoint/2010/main" val="349840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How We COULD Deal with This: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Bring physics to bear on natural hazard risk assessment… problem  too important to leave to statisticians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But several impediments: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Academic stove-piping: Too applied for scientists; too complicated for risk professionals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Brute force modeling probably too expensive to be practical for many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8751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20" y="200854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Using Physics to Estimate Hurricane Risk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8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0408" y="1676343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Not Use Global Climate Models to Simulate Hurricanes?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153231"/>
            <a:ext cx="5747011" cy="2901622"/>
            <a:chOff x="0" y="2153231"/>
            <a:chExt cx="5747011" cy="2901622"/>
          </a:xfrm>
        </p:grpSpPr>
        <p:pic>
          <p:nvPicPr>
            <p:cNvPr id="1026" name="Picture 2" descr="C:\Users\Kerry Emaanuel\Graphics\Transparent Figures\Intensity_histo_models.pn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368" t="35641" r="10172" b="35511"/>
            <a:stretch/>
          </p:blipFill>
          <p:spPr bwMode="auto">
            <a:xfrm>
              <a:off x="0" y="2153231"/>
              <a:ext cx="5747011" cy="2901622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048000" y="2667000"/>
              <a:ext cx="20128" cy="1893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3662022" y="3703027"/>
              <a:ext cx="457200" cy="228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>
              <a:off x="3048000" y="2345749"/>
              <a:ext cx="1312871" cy="766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793630" y="4769001"/>
              <a:ext cx="4464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prstClr val="black"/>
                  </a:solidFill>
                </a:rPr>
                <a:t>Wind Speed (meters per second)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23208" y="1509002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Histograms of Tropical Cyclone Intensity as Simulated by a Global Model with 30 mile grid point spacing. (Courtesy Isaac Held, GFDL)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2971" y="1980564"/>
            <a:ext cx="145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Category 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0667" y="4445835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Global models do not simulate the storms that cause destruction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5523" y="3199682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Observed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5274" y="278677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Modeled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69994" y="3094699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0282" y="107576"/>
            <a:ext cx="780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Problem:  Today’s models are far too coarse to simulate destructive hurricanes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44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9" grpId="0"/>
      <p:bldP spid="13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1" y="1417639"/>
            <a:ext cx="7898624" cy="4557372"/>
          </a:xfrm>
        </p:spPr>
        <p:txBody>
          <a:bodyPr>
            <a:noAutofit/>
          </a:bodyPr>
          <a:lstStyle/>
          <a:p>
            <a:pPr>
              <a:buSzPct val="60000"/>
              <a:buBlip>
                <a:blip r:embed="rId3"/>
              </a:buBlip>
            </a:pPr>
            <a:r>
              <a:rPr lang="en-US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mbed high-resolution, fast coupled ocean- 	atmosphere hurricane model in global 	climate model or climate reanalysis data</a:t>
            </a:r>
          </a:p>
          <a:p>
            <a:pPr>
              <a:buSzPct val="60000"/>
              <a:buBlip>
                <a:blip r:embed="rId3"/>
              </a:buBlip>
            </a:pPr>
            <a:r>
              <a:rPr lang="en-US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Coupled Hurricane Intensity prediction 	Model (CHIPS) has been used for 18 	years to forecast real hurricanes in near-	real time</a:t>
            </a:r>
          </a:p>
          <a:p>
            <a:pPr>
              <a:buSzPct val="60000"/>
              <a:buBlip>
                <a:blip r:embed="rId3"/>
              </a:buBlip>
            </a:pPr>
            <a:r>
              <a:rPr lang="en-US" b="1" dirty="0"/>
              <a:t>Can easily generate &gt; 100,000 storms</a:t>
            </a:r>
          </a:p>
          <a:p>
            <a:pPr marL="0" indent="0">
              <a:buSzPct val="60000"/>
              <a:buNone/>
            </a:pPr>
            <a:endParaRPr lang="en-US" b="1" dirty="0" smtClean="0">
              <a:solidFill>
                <a:srgbClr val="0F2AB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SzPct val="60000"/>
              <a:buBlip>
                <a:blip r:embed="rId3"/>
              </a:buBlip>
            </a:pPr>
            <a:endParaRPr lang="en-US" b="1" dirty="0">
              <a:solidFill>
                <a:srgbClr val="0F2AB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 to deal with this?</a:t>
            </a:r>
          </a:p>
        </p:txBody>
      </p:sp>
    </p:spTree>
    <p:extLst>
      <p:ext uri="{BB962C8B-B14F-4D97-AF65-F5344CB8AC3E}">
        <p14:creationId xmlns:p14="http://schemas.microsoft.com/office/powerpoint/2010/main" val="172085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Risk Assessment Approach: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100" y="1181100"/>
            <a:ext cx="8382000" cy="50292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1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Seed each ocean basin with a very large number of weak, randomly located cyclones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2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Cyclones are assumed to move with the large scale atmospheric flow in which they are embedded, plus a correction for the earth’s rotation and </a:t>
            </a:r>
            <a:r>
              <a:rPr lang="en-US" sz="2600" dirty="0" err="1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sphericity</a:t>
            </a: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3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Run the CHIPS model for each cyclone, and note how many achieve at least tropical storm strength</a:t>
            </a:r>
            <a:endParaRPr lang="en-US" sz="24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4: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 Using the small fraction of surviving events, determine storm statistics. Can easily generate 100,000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Details:  Emanuel et al., </a:t>
            </a:r>
            <a:r>
              <a:rPr lang="en-US" sz="2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Bull. Amer. Meteor. Soc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2008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09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" b="379"/>
          <a:stretch/>
        </p:blipFill>
        <p:spPr>
          <a:xfrm>
            <a:off x="400050" y="819151"/>
            <a:ext cx="839152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Cumulative Distribution of Storm Lifetime Peak Wind Speed, with Sample of </a:t>
            </a:r>
            <a:r>
              <a:rPr lang="en-US" sz="2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1755</a:t>
            </a:r>
            <a:r>
              <a:rPr lang="en-US" sz="2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Tracks</a:t>
            </a:r>
          </a:p>
        </p:txBody>
      </p:sp>
      <p:pic>
        <p:nvPicPr>
          <p:cNvPr id="43011" name="Picture 3" descr="C:\Users\Kerry Emaanuel\Riskproject\atlanticrand4his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571871" cy="5676651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934200" y="62166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90%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confidence bounds</a:t>
            </a:r>
          </a:p>
        </p:txBody>
      </p:sp>
    </p:spTree>
    <p:extLst>
      <p:ext uri="{BB962C8B-B14F-4D97-AF65-F5344CB8AC3E}">
        <p14:creationId xmlns:p14="http://schemas.microsoft.com/office/powerpoint/2010/main" val="367124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95904"/>
            <a:ext cx="855345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8747" y="215660"/>
            <a:ext cx="76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Atlantic Annual Cycle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8" y="1010866"/>
            <a:ext cx="7840308" cy="5452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747" y="6100653"/>
            <a:ext cx="1122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Return Periods</a:t>
            </a:r>
          </a:p>
        </p:txBody>
      </p:sp>
      <p:pic>
        <p:nvPicPr>
          <p:cNvPr id="18435" name="Picture 4" descr="C:\Documents and Settings\Kerry Emanuel\My Documents\riskproject\fig2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757237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816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Kerry Emaanuel\Graphics\Transparent Figures\amm_fr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56638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381000"/>
            <a:ext cx="8382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Captures effects of regional climate phenomena (e.g. ENSO, AMM)</a:t>
            </a:r>
          </a:p>
        </p:txBody>
      </p:sp>
    </p:spTree>
    <p:extLst>
      <p:ext uri="{BB962C8B-B14F-4D97-AF65-F5344CB8AC3E}">
        <p14:creationId xmlns:p14="http://schemas.microsoft.com/office/powerpoint/2010/main" val="360706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8" y="785991"/>
            <a:ext cx="7919050" cy="5941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92105" y="2018581"/>
            <a:ext cx="362309" cy="25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068" y="232913"/>
            <a:ext cx="8082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Captures Much of the Observed North Atlantic Interannual Variability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7706" y="2389517"/>
            <a:ext cx="14664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=0.65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98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3NYmeshes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7248" y="923544"/>
            <a:ext cx="5715000" cy="5715000"/>
          </a:xfrm>
          <a:prstGeom prst="rect">
            <a:avLst/>
          </a:prstGeom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854679" y="228600"/>
            <a:ext cx="58415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Storm Surge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Simulation (Ning Lin)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572000" y="1905000"/>
            <a:ext cx="304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641" name="TextBox 5"/>
          <p:cNvSpPr txBox="1">
            <a:spLocks noChangeArrowheads="1"/>
          </p:cNvSpPr>
          <p:nvPr/>
        </p:nvSpPr>
        <p:spPr bwMode="auto">
          <a:xfrm>
            <a:off x="3352800" y="1411669"/>
            <a:ext cx="14382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SLOSH mesh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~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26642" name="Straight Arrow Connector 7"/>
          <p:cNvCxnSpPr>
            <a:cxnSpLocks noChangeShapeType="1"/>
            <a:stCxn id="26643" idx="2"/>
          </p:cNvCxnSpPr>
          <p:nvPr/>
        </p:nvCxnSpPr>
        <p:spPr bwMode="auto">
          <a:xfrm rot="5400000">
            <a:off x="7718902" y="1878317"/>
            <a:ext cx="329624" cy="382990"/>
          </a:xfrm>
          <a:prstGeom prst="straightConnector1">
            <a:avLst/>
          </a:prstGeom>
          <a:noFill/>
          <a:ln w="9525" algn="ctr">
            <a:solidFill>
              <a:srgbClr val="CC04B4"/>
            </a:solidFill>
            <a:round/>
            <a:headEnd/>
            <a:tailEnd type="arrow" w="med" len="med"/>
          </a:ln>
        </p:spPr>
      </p:cxnSp>
      <p:sp>
        <p:nvSpPr>
          <p:cNvPr id="26643" name="TextBox 8"/>
          <p:cNvSpPr txBox="1">
            <a:spLocks noChangeArrowheads="1"/>
          </p:cNvSpPr>
          <p:nvPr/>
        </p:nvSpPr>
        <p:spPr bwMode="auto">
          <a:xfrm>
            <a:off x="7311218" y="1320225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A069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ADCIRC mesh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A069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~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4B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CC04B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4B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C04B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33400" y="2362200"/>
            <a:ext cx="3048000" cy="2286000"/>
            <a:chOff x="228600" y="2209800"/>
            <a:chExt cx="3200400" cy="2514600"/>
          </a:xfrm>
        </p:grpSpPr>
        <p:pic>
          <p:nvPicPr>
            <p:cNvPr id="13" name="Content Placeholder 2" descr="NY.jpg"/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28600" y="2209800"/>
              <a:ext cx="3200400" cy="2514600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638" name="Rectangle 13"/>
            <p:cNvSpPr>
              <a:spLocks noChangeArrowheads="1"/>
            </p:cNvSpPr>
            <p:nvPr/>
          </p:nvSpPr>
          <p:spPr bwMode="auto">
            <a:xfrm>
              <a:off x="1905000" y="2819400"/>
              <a:ext cx="1325563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Battery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cxnSp>
        <p:nvCxnSpPr>
          <p:cNvPr id="26629" name="Straight Connector 20"/>
          <p:cNvCxnSpPr>
            <a:cxnSpLocks noChangeShapeType="1"/>
          </p:cNvCxnSpPr>
          <p:nvPr/>
        </p:nvCxnSpPr>
        <p:spPr bwMode="auto">
          <a:xfrm rot="16200000" flipH="1">
            <a:off x="3543300" y="2476500"/>
            <a:ext cx="12192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6630" name="Straight Connector 22"/>
          <p:cNvCxnSpPr>
            <a:cxnSpLocks noChangeShapeType="1"/>
          </p:cNvCxnSpPr>
          <p:nvPr/>
        </p:nvCxnSpPr>
        <p:spPr bwMode="auto">
          <a:xfrm flipV="1">
            <a:off x="3581400" y="3657600"/>
            <a:ext cx="10668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6635" name="TextBox 14"/>
          <p:cNvSpPr txBox="1">
            <a:spLocks noChangeArrowheads="1"/>
          </p:cNvSpPr>
          <p:nvPr/>
        </p:nvSpPr>
        <p:spPr bwMode="auto">
          <a:xfrm>
            <a:off x="381041" y="5105410"/>
            <a:ext cx="24383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ADCIRC model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Luettich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al. 1992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6633" name="TextBox 12"/>
          <p:cNvSpPr txBox="1">
            <a:spLocks noChangeArrowheads="1"/>
          </p:cNvSpPr>
          <p:nvPr/>
        </p:nvSpPr>
        <p:spPr bwMode="auto">
          <a:xfrm>
            <a:off x="76200" y="1143025"/>
            <a:ext cx="3048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SLOSH model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Jelesnianski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al. 1992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21" name="Straight Arrow Connector 7"/>
          <p:cNvCxnSpPr>
            <a:cxnSpLocks noChangeShapeType="1"/>
          </p:cNvCxnSpPr>
          <p:nvPr/>
        </p:nvCxnSpPr>
        <p:spPr bwMode="auto">
          <a:xfrm rot="16200000" flipV="1">
            <a:off x="7543800" y="5334000"/>
            <a:ext cx="304800" cy="304800"/>
          </a:xfrm>
          <a:prstGeom prst="straightConnector1">
            <a:avLst/>
          </a:prstGeom>
          <a:noFill/>
          <a:ln w="9525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7162800" y="5638800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ADCIRC mesh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~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10400" y="6172200"/>
            <a:ext cx="18036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Colle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al. 2008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2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cep_surge&amp;tide_return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807" y="274954"/>
            <a:ext cx="7628857" cy="571944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905375" y="3952875"/>
            <a:ext cx="9525" cy="781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767137" y="4667250"/>
            <a:ext cx="2276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Sandy:  ~ 400 years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89837"/>
            <a:ext cx="9498391" cy="768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063" y="3384062"/>
            <a:ext cx="129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Sandy, 2012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>
            <a:stCxn id="3" idx="3"/>
          </p:cNvCxnSpPr>
          <p:nvPr/>
        </p:nvCxnSpPr>
        <p:spPr>
          <a:xfrm>
            <a:off x="1377551" y="3568728"/>
            <a:ext cx="2714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61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24" y="965311"/>
            <a:ext cx="7815545" cy="5302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0554" y="257908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NEXRAD Sites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79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2585" y="367323"/>
            <a:ext cx="5736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Example: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48" y="890543"/>
            <a:ext cx="7024120" cy="5489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1631" y="1638555"/>
            <a:ext cx="18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gauge sampling error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290646" y="3055815"/>
            <a:ext cx="765908" cy="937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90646" y="2532595"/>
            <a:ext cx="18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radar sampling error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438769" y="2161775"/>
            <a:ext cx="531446" cy="1203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80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" y="174843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TC Risk in India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6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2186"/>
          </a:xfrm>
        </p:spPr>
        <p:txBody>
          <a:bodyPr/>
          <a:lstStyle/>
          <a:p>
            <a:r>
              <a:rPr lang="en-US" sz="3200" dirty="0" smtClean="0"/>
              <a:t>India Filter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12" y="1300257"/>
            <a:ext cx="5617176" cy="496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4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Global Hurricane Hazard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6824"/>
            <a:ext cx="8229600" cy="37458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About 10,000 deaths per year since 1971</a:t>
            </a:r>
          </a:p>
          <a:p>
            <a:endParaRPr lang="en-US" dirty="0"/>
          </a:p>
          <a:p>
            <a:r>
              <a:rPr lang="en-US" dirty="0" smtClean="0"/>
              <a:t>$700 Billion 2015 U.S. dollars in damages 	annually since 1971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Global population exposed to hurricane 	hazards has tripled since 1970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2875" y="59919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2016: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14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01" y="1033062"/>
            <a:ext cx="6879475" cy="51722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7169" y="355988"/>
            <a:ext cx="6643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Annual Frequency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35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00940" y="1289100"/>
            <a:ext cx="6891127" cy="5215139"/>
            <a:chOff x="1270388" y="1114597"/>
            <a:chExt cx="6891127" cy="52151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"/>
            <a:stretch/>
          </p:blipFill>
          <p:spPr>
            <a:xfrm>
              <a:off x="1368109" y="1114597"/>
              <a:ext cx="6793406" cy="521513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270388" y="5988971"/>
              <a:ext cx="495591" cy="340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54003" y="349008"/>
            <a:ext cx="738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Annual Cycle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937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 100 out of </a:t>
            </a:r>
            <a:r>
              <a:rPr lang="en-US" sz="2400" noProof="0" dirty="0">
                <a:solidFill>
                  <a:srgbClr val="0000FF"/>
                </a:solidFill>
                <a:latin typeface="Arial"/>
              </a:rPr>
              <a:t>5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000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TCs Affecting </a:t>
            </a:r>
            <a:r>
              <a:rPr lang="en-US" sz="2400" noProof="0" dirty="0" smtClean="0">
                <a:solidFill>
                  <a:srgbClr val="0000FF"/>
                </a:solidFill>
                <a:latin typeface="Arial"/>
              </a:rPr>
              <a:t>India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, 1850-2014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283" t="17128" r="7713" b="19403"/>
          <a:stretch/>
        </p:blipFill>
        <p:spPr>
          <a:xfrm>
            <a:off x="506792" y="1430930"/>
            <a:ext cx="8239646" cy="425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3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Same, but with top 20 historical tracks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766" t="20004" r="8250" b="24394"/>
          <a:stretch/>
        </p:blipFill>
        <p:spPr>
          <a:xfrm>
            <a:off x="342028" y="1905583"/>
            <a:ext cx="8529748" cy="39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2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2"/>
          <a:stretch/>
        </p:blipFill>
        <p:spPr>
          <a:xfrm>
            <a:off x="177019" y="789926"/>
            <a:ext cx="8817882" cy="5708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4348" y="195444"/>
            <a:ext cx="6582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Top Landfall Wind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818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12562" y="293166"/>
            <a:ext cx="535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Storm total rainfall for top wind event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"/>
          <a:stretch/>
        </p:blipFill>
        <p:spPr>
          <a:xfrm>
            <a:off x="180509" y="929529"/>
            <a:ext cx="8817882" cy="573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2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13057" r="4721" b="20636"/>
          <a:stretch/>
        </p:blipFill>
        <p:spPr>
          <a:xfrm>
            <a:off x="516531" y="1661277"/>
            <a:ext cx="8146278" cy="420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9844" y="467670"/>
            <a:ext cx="6700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A Heavy Rainfall TC Event near the West Coast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9" r="10025" b="5246"/>
          <a:stretch/>
        </p:blipFill>
        <p:spPr>
          <a:xfrm>
            <a:off x="1326229" y="950469"/>
            <a:ext cx="6756788" cy="57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0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Climate Change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 More moisture in boundary layer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Stronger storms but more compact inner 	regions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Possibly larger storm diameters</a:t>
            </a:r>
          </a:p>
          <a:p>
            <a:endParaRPr lang="en-US" dirty="0"/>
          </a:p>
          <a:p>
            <a:r>
              <a:rPr lang="en-US" dirty="0" smtClean="0"/>
              <a:t>Storms may be moving faster or slower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0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503208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Response of Annual Frequency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of India Storms to 1%yr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-1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Increase in CO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beginning in 1970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9" y="1386823"/>
            <a:ext cx="7123190" cy="5215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99306" y="3071062"/>
            <a:ext cx="1933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Results from downscaling 8 CMIP6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48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Cyclones in India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6824"/>
            <a:ext cx="8229600" cy="37458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About 160,000 deaths since 1916 (~1500/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$200 </a:t>
            </a:r>
            <a:r>
              <a:rPr lang="en-US" dirty="0"/>
              <a:t>m</a:t>
            </a:r>
            <a:r>
              <a:rPr lang="en-US" dirty="0" smtClean="0"/>
              <a:t>illion 2015 U.S. dollars in damages 	annually since 1916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370 million people are exposed to </a:t>
            </a:r>
            <a:r>
              <a:rPr lang="en-US" dirty="0" smtClean="0"/>
              <a:t>tropical 	cyclones </a:t>
            </a:r>
            <a:r>
              <a:rPr lang="en-US" dirty="0"/>
              <a:t>in </a:t>
            </a:r>
            <a:r>
              <a:rPr lang="en-US" dirty="0" smtClean="0"/>
              <a:t>India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2875" y="5991910"/>
            <a:ext cx="4733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2016: The OFDA/CRED International Disaster Database</a:t>
            </a:r>
          </a:p>
          <a:p>
            <a:pPr lvl="0"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://www.emdat.be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/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and Government </a:t>
            </a:r>
            <a:r>
              <a:rPr lang="en-US" sz="1200" dirty="0">
                <a:solidFill>
                  <a:srgbClr val="000000"/>
                </a:solidFill>
              </a:rPr>
              <a:t>of India </a:t>
            </a:r>
            <a:r>
              <a:rPr lang="en-US" sz="1200" dirty="0">
                <a:solidFill>
                  <a:srgbClr val="000000"/>
                </a:solidFill>
                <a:hlinkClick r:id="rId4"/>
              </a:rPr>
              <a:t>https://ncrmp.gov.in/cyclones-their-impact-in-india</a:t>
            </a:r>
            <a:r>
              <a:rPr lang="en-US" sz="1200" dirty="0" smtClean="0">
                <a:solidFill>
                  <a:srgbClr val="000000"/>
                </a:solidFill>
                <a:hlinkClick r:id="rId4"/>
              </a:rPr>
              <a:t>/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6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05" y="1351922"/>
            <a:ext cx="7123190" cy="5215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5038" y="474651"/>
            <a:ext cx="5821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Major Hurricanes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76" y="1077591"/>
            <a:ext cx="7709363" cy="56442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3554" y="488611"/>
            <a:ext cx="5821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Landfalling Power Dissipation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1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35" y="2265603"/>
            <a:ext cx="6885446" cy="4002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1924" y="151363"/>
            <a:ext cx="6798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Estimates of Current and Future TC Risk at Mumbai, Based on 7 CMIP5 Models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RCP 8.5 Used for Future Climate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7358" y="1577815"/>
            <a:ext cx="3811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Wind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2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17" y="1909614"/>
            <a:ext cx="6885446" cy="4002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2458" y="949602"/>
            <a:ext cx="3811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Rain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98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98" y="845234"/>
            <a:ext cx="7766556" cy="526937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746504" y="1235487"/>
            <a:ext cx="13960" cy="5004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285813" y="6282116"/>
            <a:ext cx="92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Idai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3899" y="279206"/>
            <a:ext cx="588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Based on 7 CMIP5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54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2" y="849992"/>
            <a:ext cx="8078476" cy="548100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792061" y="1277368"/>
            <a:ext cx="13960" cy="4934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45330" y="6212336"/>
            <a:ext cx="92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Idai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723" y="241540"/>
            <a:ext cx="8781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Probability of Storm Accumulated Rainfall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Harris County,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models, 1981-2000, 2008-2027, and 2081-2100,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Events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Each, and Using RCP 8.5. Shading Shows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pread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mong the Models.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8" y="1562909"/>
            <a:ext cx="7391982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4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Summary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3381"/>
            <a:ext cx="8229600" cy="4179499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The observational record of hurricanes is too 	short and noisy, and </a:t>
            </a:r>
            <a:r>
              <a:rPr lang="en-US" dirty="0"/>
              <a:t>of </a:t>
            </a:r>
            <a:r>
              <a:rPr lang="en-US" dirty="0" smtClean="0"/>
              <a:t>a quality </a:t>
            </a:r>
            <a:r>
              <a:rPr lang="en-US" dirty="0"/>
              <a:t>too low to </a:t>
            </a:r>
            <a:r>
              <a:rPr lang="en-US" dirty="0" smtClean="0"/>
              <a:t>	make robust inferences of climate signals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/>
              <a:t> </a:t>
            </a:r>
            <a:r>
              <a:rPr lang="en-US" dirty="0" smtClean="0"/>
              <a:t>Satellite data do show a migration of peak 	intensity toward higher latitudes and some 	indication of a greater fraction of intense 	storms</a:t>
            </a:r>
          </a:p>
          <a:p>
            <a:pPr marL="0" indent="0"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26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583"/>
          </a:xfrm>
        </p:spPr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</a:rPr>
              <a:t>Summary (continued)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5412"/>
            <a:ext cx="8229600" cy="5332170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/>
              <a:t>Potential intensity theory demonstrates that 	the thermodynamic limit on hurricane 	intensity rises with temperature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Observations show that this limit is indeed 	increasing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Physics can be used to model hurricane risk in 	current and future climates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Global warming is not merely a problem for 	the future; current risk estimates are 	</a:t>
            </a:r>
            <a:r>
              <a:rPr lang="en-US" i="1" dirty="0" smtClean="0"/>
              <a:t>already</a:t>
            </a:r>
            <a:r>
              <a:rPr lang="en-US" dirty="0" smtClean="0"/>
              <a:t> out of date</a:t>
            </a:r>
          </a:p>
          <a:p>
            <a:pPr marL="0" indent="0"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13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2309" y="170662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Spare Slides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8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1" t="21831" r="6883" b="23386"/>
          <a:stretch/>
        </p:blipFill>
        <p:spPr>
          <a:xfrm>
            <a:off x="262522" y="1620793"/>
            <a:ext cx="8399191" cy="3914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2519" y="6016892"/>
            <a:ext cx="711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(points on eastern boundary originated east of boundary)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8653" y="5416598"/>
            <a:ext cx="573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1686 Indian Ocean events in </a:t>
            </a:r>
            <a:r>
              <a:rPr lang="en-US" dirty="0" err="1" smtClean="0"/>
              <a:t>IBTrACS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52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Autofit/>
          </a:bodyPr>
          <a:lstStyle/>
          <a:p>
            <a:r>
              <a:rPr lang="en-US" sz="3200" dirty="0" smtClean="0"/>
              <a:t>Calculating vertical motion in middle troposphere from time-dependent azimuthal gradient wind. Four components: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4958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 smtClean="0"/>
              <a:t>Vertical motion at the top of the boundary layer owing to frictional effects within the boundary layer. This is estimated using a slab boundary layer model forced by the model gradient wind as well as the low-level environmental wind used as an input to the storm synthesizer. Use spatially varying drag coefficient.</a:t>
            </a:r>
          </a:p>
          <a:p>
            <a:pPr lvl="0"/>
            <a:r>
              <a:rPr lang="en-US" dirty="0" smtClean="0"/>
              <a:t>Vertical motion at the top of the boundary layer forced by topography interacting with the combination of storm and environmental flow.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9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 smtClean="0"/>
              <a:t>Vertical stretching between the top of the boundary layer and the middle troposphere associated with changes in the vorticity of the (axisymmetric) gradient wind. </a:t>
            </a:r>
          </a:p>
          <a:p>
            <a:pPr lvl="0"/>
            <a:r>
              <a:rPr lang="en-US" dirty="0" smtClean="0"/>
              <a:t>Add mid-tropospheric vertical motion caused by the dynamical interaction of the axisymmetric vortical flow and the background shear/horizontal temperature gradient. Classical quasi-balance reasoning!</a:t>
            </a:r>
          </a:p>
        </p:txBody>
      </p:sp>
    </p:spTree>
    <p:extLst>
      <p:ext uri="{BB962C8B-B14F-4D97-AF65-F5344CB8AC3E}">
        <p14:creationId xmlns:p14="http://schemas.microsoft.com/office/powerpoint/2010/main" val="34507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3382962"/>
          </a:xfrm>
        </p:spPr>
        <p:txBody>
          <a:bodyPr>
            <a:noAutofit/>
          </a:bodyPr>
          <a:lstStyle/>
          <a:p>
            <a:r>
              <a:rPr lang="en-US" sz="3200" dirty="0" smtClean="0"/>
              <a:t>Given mid-tropospheric vertical motion, rainfall is calculated by assuming ascent along a moist adiabat, calculated using the environmental 600 hPa temperature plus a correction for the storm’s warm core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182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3" y="928359"/>
            <a:ext cx="4304537" cy="574117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67444" y="984202"/>
            <a:ext cx="3933316" cy="540720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Second-deadliest </a:t>
            </a:r>
            <a:r>
              <a:rPr lang="en-US" sz="2000" dirty="0"/>
              <a:t>tropical cyclone recorded in the South-West Indian Ocean </a:t>
            </a:r>
            <a:r>
              <a:rPr lang="en-US" sz="2000" dirty="0" smtClean="0"/>
              <a:t>basin</a:t>
            </a:r>
          </a:p>
          <a:p>
            <a:r>
              <a:rPr lang="en-US" sz="2000" dirty="0" smtClean="0"/>
              <a:t>Third-deadliest </a:t>
            </a:r>
            <a:r>
              <a:rPr lang="en-US" sz="2000" dirty="0"/>
              <a:t>tropical cyclone on </a:t>
            </a:r>
            <a:r>
              <a:rPr lang="en-US" sz="2000" dirty="0" smtClean="0"/>
              <a:t>record in the southern hemisphere</a:t>
            </a:r>
          </a:p>
          <a:p>
            <a:r>
              <a:rPr lang="en-US" sz="2000" dirty="0" smtClean="0"/>
              <a:t>Peak winds of 100 knots</a:t>
            </a:r>
          </a:p>
          <a:p>
            <a:r>
              <a:rPr lang="en-US" sz="2000" dirty="0" smtClean="0"/>
              <a:t>&gt; 500 mm rainfall in some locations</a:t>
            </a:r>
          </a:p>
          <a:p>
            <a:r>
              <a:rPr lang="en-US" sz="2000" dirty="0" smtClean="0"/>
              <a:t>Storm surge of 4.4 m at Beira</a:t>
            </a:r>
          </a:p>
          <a:p>
            <a:r>
              <a:rPr lang="en-US" sz="2000" dirty="0" smtClean="0"/>
              <a:t>~90% of Beira destroyed</a:t>
            </a:r>
          </a:p>
          <a:p>
            <a:r>
              <a:rPr lang="en-US" sz="2000" dirty="0" smtClean="0"/>
              <a:t>&gt; 1,000 lives lost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0137" y="125642"/>
            <a:ext cx="550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Tropical Cyclone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Idai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2019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61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29" y="272225"/>
            <a:ext cx="6256110" cy="46138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4598" y="5103674"/>
            <a:ext cx="7566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Rainfall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accumulation from March 13 to March 20, 2019. Many areas received as much as 50 centimeters (20 inches) of rain. These data are remotely-sensed estimates that come from the Integrated Multi-Satellite Retrievals (IMERG), a product of the Global Precipitation Measurement (GPM) mission. Local rainfall amounts can be significantly higher when measured from the ground. Credit: NASA</a:t>
            </a:r>
          </a:p>
        </p:txBody>
      </p:sp>
    </p:spTree>
    <p:extLst>
      <p:ext uri="{BB962C8B-B14F-4D97-AF65-F5344CB8AC3E}">
        <p14:creationId xmlns:p14="http://schemas.microsoft.com/office/powerpoint/2010/main" val="124934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" y="1039279"/>
            <a:ext cx="9150274" cy="51946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6281" y="279206"/>
            <a:ext cx="7001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Tropical Cyclone Tracks, India, 1970-2005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940482" y="6449661"/>
            <a:ext cx="7015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</a:t>
            </a:r>
            <a:r>
              <a:rPr lang="en-US" sz="1400" dirty="0"/>
              <a:t>: Wikipedia </a:t>
            </a:r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en.wikipedia.org/wiki/North_Indian_Ocean_tropical_cyclone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2049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42" y="774792"/>
            <a:ext cx="6812628" cy="45714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4349" y="5457942"/>
            <a:ext cx="6994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Tropical cyclone tracks from the India </a:t>
            </a:r>
            <a:r>
              <a:rPr lang="en-US" dirty="0" smtClean="0"/>
              <a:t>Meteorological Department’s </a:t>
            </a:r>
            <a:r>
              <a:rPr lang="en-US" dirty="0"/>
              <a:t>extended dataset, 1879–2016, color coded by </a:t>
            </a:r>
            <a:r>
              <a:rPr lang="en-US" dirty="0" smtClean="0"/>
              <a:t>intensity using </a:t>
            </a:r>
            <a:r>
              <a:rPr lang="en-US" dirty="0"/>
              <a:t>the U.S. </a:t>
            </a:r>
            <a:r>
              <a:rPr lang="en-US" dirty="0" err="1"/>
              <a:t>Saffir</a:t>
            </a:r>
            <a:r>
              <a:rPr lang="en-US" dirty="0"/>
              <a:t>–Simpson hurricane wind </a:t>
            </a:r>
            <a:r>
              <a:rPr lang="en-US" dirty="0" smtClean="0"/>
              <a:t>scale. </a:t>
            </a:r>
            <a:r>
              <a:rPr lang="en-US" b="1" dirty="0" smtClean="0"/>
              <a:t>Sobel et al. </a:t>
            </a:r>
            <a:r>
              <a:rPr lang="en-US" b="1" i="1" dirty="0" smtClean="0"/>
              <a:t>Mon. </a:t>
            </a:r>
            <a:r>
              <a:rPr lang="en-US" b="1" i="1" dirty="0" err="1" smtClean="0"/>
              <a:t>Wea</a:t>
            </a:r>
            <a:r>
              <a:rPr lang="en-US" b="1" i="1" dirty="0" smtClean="0"/>
              <a:t>. Rev</a:t>
            </a:r>
            <a:r>
              <a:rPr lang="en-US" b="1" dirty="0" smtClean="0"/>
              <a:t>., 2019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84349" y="201445"/>
            <a:ext cx="6449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Arabian Sea Tropical Cyclones, 1879-2016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228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 contrast="-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34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59" y="192195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Is Hurricane Risk Changing?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5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3F6CE7F-051D-4097-99B8-BFB0C10834C8}" vid="{1027D983-5421-4602-A5EE-9989E9207A50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8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3001</TotalTime>
  <Words>1592</Words>
  <Application>Microsoft Office PowerPoint</Application>
  <PresentationFormat>On-screen Show (4:3)</PresentationFormat>
  <Paragraphs>190</Paragraphs>
  <Slides>64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64</vt:i4>
      </vt:variant>
    </vt:vector>
  </HeadingPairs>
  <TitlesOfParts>
    <vt:vector size="82" baseType="lpstr">
      <vt:lpstr>Arial</vt:lpstr>
      <vt:lpstr>Calibri</vt:lpstr>
      <vt:lpstr>Calibri Light</vt:lpstr>
      <vt:lpstr>Georgia</vt:lpstr>
      <vt:lpstr>Helvetica Light</vt:lpstr>
      <vt:lpstr>Times New Roman</vt:lpstr>
      <vt:lpstr>1_Ariel</vt:lpstr>
      <vt:lpstr>1_Office Theme</vt:lpstr>
      <vt:lpstr>2_Office Theme</vt:lpstr>
      <vt:lpstr>Default Design</vt:lpstr>
      <vt:lpstr>3_Office Theme</vt:lpstr>
      <vt:lpstr>7_Office Theme</vt:lpstr>
      <vt:lpstr>8_Office Theme</vt:lpstr>
      <vt:lpstr>Ariel</vt:lpstr>
      <vt:lpstr>9_Office Theme</vt:lpstr>
      <vt:lpstr>11_Office Theme</vt:lpstr>
      <vt:lpstr>10_Office Theme</vt:lpstr>
      <vt:lpstr>4_Office Theme</vt:lpstr>
      <vt:lpstr> Tropical Cyclones and Climate Change: TC Risk in India </vt:lpstr>
      <vt:lpstr>Hurricane Risks:</vt:lpstr>
      <vt:lpstr>PowerPoint Presentation</vt:lpstr>
      <vt:lpstr>The Global Hurricane Hazard</vt:lpstr>
      <vt:lpstr>Tropical Cyclones in India</vt:lpstr>
      <vt:lpstr>PowerPoint Presentation</vt:lpstr>
      <vt:lpstr>PowerPoint Presentation</vt:lpstr>
      <vt:lpstr>PowerPoint Presentation</vt:lpstr>
      <vt:lpstr>Is Hurricane Risk Changing?</vt:lpstr>
      <vt:lpstr>Historical Records</vt:lpstr>
      <vt:lpstr>Historical Records: Prior to 1970, Many Storms Were Missed</vt:lpstr>
      <vt:lpstr>PowerPoint Presentation</vt:lpstr>
      <vt:lpstr>Potential Intensity</vt:lpstr>
      <vt:lpstr>PowerPoint Presentation</vt:lpstr>
      <vt:lpstr>PowerPoint Presentation</vt:lpstr>
      <vt:lpstr>Projected Trend Over 21st Century: GFDL model under RCP 8.5 </vt:lpstr>
      <vt:lpstr>Inferences from Basic Theory:</vt:lpstr>
      <vt:lpstr>The Nature of Hurricane Risk </vt:lpstr>
      <vt:lpstr>Risk Assessment in a Changing Climate:  The Problem</vt:lpstr>
      <vt:lpstr>The Heart of the Problem:</vt:lpstr>
      <vt:lpstr>How We Deal with This:</vt:lpstr>
      <vt:lpstr>How We COULD Deal with This:</vt:lpstr>
      <vt:lpstr>Using Physics to Estimate Hurricane Risk</vt:lpstr>
      <vt:lpstr>Why Not Use Global Climate Models to Simulate Hurricanes?</vt:lpstr>
      <vt:lpstr>PowerPoint Presentation</vt:lpstr>
      <vt:lpstr>How to deal with this?</vt:lpstr>
      <vt:lpstr>Risk Assessment Approach:</vt:lpstr>
      <vt:lpstr>PowerPoint Presentation</vt:lpstr>
      <vt:lpstr>Cumulative Distribution of Storm Lifetime Peak Wind Speed, with Sample of 1755 Synthetic Tracks</vt:lpstr>
      <vt:lpstr>PowerPoint Presentation</vt:lpstr>
      <vt:lpstr>Return Periods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TC Risk in India</vt:lpstr>
      <vt:lpstr>India Filter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Effects of Climate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Summary (continued)</vt:lpstr>
      <vt:lpstr>Spare Slides</vt:lpstr>
      <vt:lpstr>Calculating vertical motion in middle troposphere from time-dependent azimuthal gradient wind. Four components:</vt:lpstr>
      <vt:lpstr>PowerPoint Presentation</vt:lpstr>
      <vt:lpstr>Given mid-tropospheric vertical motion, rainfall is calculated by assuming ascent along a moist adiabat, calculated using the environmental 600 hPa temperature plus a correction for the storm’s warm core</vt:lpstr>
      <vt:lpstr>PowerPoint Presentation</vt:lpstr>
      <vt:lpstr>PowerPoint Presentation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Hurricanes Harvey and Irma Portend?</dc:title>
  <dc:creator>Kerry Emanuel</dc:creator>
  <cp:lastModifiedBy>Kerry</cp:lastModifiedBy>
  <cp:revision>122</cp:revision>
  <dcterms:created xsi:type="dcterms:W3CDTF">2017-09-18T11:10:14Z</dcterms:created>
  <dcterms:modified xsi:type="dcterms:W3CDTF">2019-11-28T02:03:21Z</dcterms:modified>
</cp:coreProperties>
</file>