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7" r:id="rId2"/>
    <p:sldId id="256" r:id="rId3"/>
    <p:sldId id="259" r:id="rId4"/>
    <p:sldId id="258" r:id="rId5"/>
    <p:sldId id="260" r:id="rId6"/>
    <p:sldId id="262" r:id="rId7"/>
    <p:sldId id="263" r:id="rId8"/>
    <p:sldId id="264" r:id="rId9"/>
    <p:sldId id="266" r:id="rId10"/>
    <p:sldId id="268" r:id="rId11"/>
    <p:sldId id="265" r:id="rId12"/>
    <p:sldId id="267" r:id="rId13"/>
    <p:sldId id="270" r:id="rId14"/>
    <p:sldId id="271" r:id="rId15"/>
    <p:sldId id="272" r:id="rId16"/>
    <p:sldId id="273" r:id="rId17"/>
    <p:sldId id="274" r:id="rId18"/>
    <p:sldId id="275" r:id="rId19"/>
    <p:sldId id="276" r:id="rId20"/>
    <p:sldId id="277" r:id="rId21"/>
    <p:sldId id="278" r:id="rId22"/>
    <p:sldId id="279" r:id="rId23"/>
    <p:sldId id="280" r:id="rId24"/>
    <p:sldId id="321" r:id="rId25"/>
    <p:sldId id="324" r:id="rId26"/>
    <p:sldId id="325" r:id="rId27"/>
    <p:sldId id="326" r:id="rId28"/>
    <p:sldId id="310" r:id="rId29"/>
    <p:sldId id="312" r:id="rId30"/>
    <p:sldId id="313" r:id="rId31"/>
    <p:sldId id="327" r:id="rId32"/>
    <p:sldId id="314" r:id="rId33"/>
    <p:sldId id="315" r:id="rId34"/>
    <p:sldId id="319" r:id="rId35"/>
    <p:sldId id="32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22" r:id="rId63"/>
    <p:sldId id="323"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21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738B0D-0B7D-4FF9-BF1F-76D17D08C8CD}" type="datetimeFigureOut">
              <a:rPr lang="en-US" smtClean="0"/>
              <a:pPr/>
              <a:t>3/22/2010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2ED6A1-950C-4BD6-8359-3939033186F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8695D9F-F25D-4EE7-B783-667B641939F7}" type="slidenum">
              <a:rPr lang="en-US" smtClean="0"/>
              <a:pPr/>
              <a:t>1</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r>
              <a:rPr lang="en-US" smtClean="0"/>
              <a:t>Are hurricanes becoming more powerful and destructive?  Are these changes due to a natural cycle of hurricane activity or are they caused by human-induced climate change?  Although this is currently a hot debate among scientists, new research suggests that the destructive potential of hurricanes is increasing due to the heating of the oceans. </a:t>
            </a:r>
          </a:p>
          <a:p>
            <a:endParaRPr lang="en-US" smtClean="0"/>
          </a:p>
          <a:p>
            <a:r>
              <a:rPr lang="en-US" smtClean="0"/>
              <a:t>Image: Satellite image of Hurricane Floyd approaching the east coast of Florida in 1999.  The image has been digitally enhanced to lend a three-dimensional perspective.  Credit: NASA/Goddard Space Flight Center.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555B5F2-A95C-4A5D-9B16-93363CB6C710}" type="slidenum">
              <a:rPr lang="en-US" sz="1200">
                <a:latin typeface="Calibri" pitchFamily="34" charset="0"/>
              </a:rPr>
              <a:pPr algn="r"/>
              <a:t>32</a:t>
            </a:fld>
            <a:endParaRPr lang="en-US" sz="1200">
              <a:latin typeface="Calibri" pitchFamily="34"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82B903-2648-4EC5-9A5C-5076582CDD6B}" type="slidenum">
              <a:rPr lang="en-US"/>
              <a:pPr fontAlgn="base">
                <a:spcBef>
                  <a:spcPct val="0"/>
                </a:spcBef>
                <a:spcAft>
                  <a:spcPct val="0"/>
                </a:spcAft>
              </a:pPr>
              <a:t>33</a:t>
            </a:fld>
            <a:endParaRPr lang="en-US"/>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91109C-A6CA-4871-A7F4-7500F66368E0}" type="slidenum">
              <a:rPr lang="en-US">
                <a:latin typeface="Arial" charset="0"/>
              </a:rPr>
              <a:pPr fontAlgn="base">
                <a:spcBef>
                  <a:spcPct val="0"/>
                </a:spcBef>
                <a:spcAft>
                  <a:spcPct val="0"/>
                </a:spcAft>
              </a:pPr>
              <a:t>35</a:t>
            </a:fld>
            <a:endParaRPr lang="en-US">
              <a:latin typeface="Arial" charset="0"/>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35D477-8633-4697-AF68-249ADFDEE0DB}" type="slidenum">
              <a:rPr lang="en-US" smtClean="0"/>
              <a:pPr fontAlgn="base">
                <a:spcBef>
                  <a:spcPct val="0"/>
                </a:spcBef>
                <a:spcAft>
                  <a:spcPct val="0"/>
                </a:spcAft>
                <a:defRPr/>
              </a:pPr>
              <a:t>36</a:t>
            </a:fld>
            <a:endParaRPr lang="en-US" smtClean="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18DC6A-48FE-4586-AC63-EDBEB8DA6914}" type="slidenum">
              <a:rPr lang="en-US" smtClean="0"/>
              <a:pPr fontAlgn="base">
                <a:spcBef>
                  <a:spcPct val="0"/>
                </a:spcBef>
                <a:spcAft>
                  <a:spcPct val="0"/>
                </a:spcAft>
                <a:defRPr/>
              </a:pPr>
              <a:t>37</a:t>
            </a:fld>
            <a:endParaRPr 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CFB045-8B8D-4B85-9B38-D8A85341E455}" type="slidenum">
              <a:rPr lang="en-US" smtClean="0"/>
              <a:pPr fontAlgn="base">
                <a:spcBef>
                  <a:spcPct val="0"/>
                </a:spcBef>
                <a:spcAft>
                  <a:spcPct val="0"/>
                </a:spcAft>
                <a:defRPr/>
              </a:pPr>
              <a:t>38</a:t>
            </a:fld>
            <a:endParaRPr lang="en-US" smtClean="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EB3833-E8F1-4743-B95D-DB95DA0525C5}" type="slidenum">
              <a:rPr lang="en-US" smtClean="0"/>
              <a:pPr fontAlgn="base">
                <a:spcBef>
                  <a:spcPct val="0"/>
                </a:spcBef>
                <a:spcAft>
                  <a:spcPct val="0"/>
                </a:spcAft>
                <a:defRPr/>
              </a:pPr>
              <a:t>39</a:t>
            </a:fld>
            <a:endParaRPr lang="en-US"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8A6A6F-6514-4D4E-991E-DC6B4D6F3228}" type="slidenum">
              <a:rPr lang="en-US" smtClean="0"/>
              <a:pPr fontAlgn="base">
                <a:spcBef>
                  <a:spcPct val="0"/>
                </a:spcBef>
                <a:spcAft>
                  <a:spcPct val="0"/>
                </a:spcAft>
                <a:defRPr/>
              </a:pPr>
              <a:t>40</a:t>
            </a:fld>
            <a:endParaRPr lang="en-US" smtClean="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132294-4218-42A9-8178-335D09367D52}" type="slidenum">
              <a:rPr lang="en-US" smtClean="0"/>
              <a:pPr fontAlgn="base">
                <a:spcBef>
                  <a:spcPct val="0"/>
                </a:spcBef>
                <a:spcAft>
                  <a:spcPct val="0"/>
                </a:spcAft>
                <a:defRPr/>
              </a:pPr>
              <a:t>41</a:t>
            </a:fld>
            <a:endParaRPr lang="en-US"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7E15B73-017E-4A48-AB4F-562F5ADAC1C9}" type="slidenum">
              <a:rPr lang="en-US" sz="1200"/>
              <a:pPr algn="r"/>
              <a:t>4</a:t>
            </a:fld>
            <a:endParaRPr lang="en-US"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8F3A36-009C-495B-9A60-450874CCDC45}" type="slidenum">
              <a:rPr lang="en-US" smtClean="0"/>
              <a:pPr fontAlgn="base">
                <a:spcBef>
                  <a:spcPct val="0"/>
                </a:spcBef>
                <a:spcAft>
                  <a:spcPct val="0"/>
                </a:spcAft>
                <a:defRPr/>
              </a:pPr>
              <a:t>42</a:t>
            </a:fld>
            <a:endParaRPr lang="en-US"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E79445-7960-4381-8A21-1C5E9D1E4C8A}" type="slidenum">
              <a:rPr lang="en-US" smtClean="0"/>
              <a:pPr fontAlgn="base">
                <a:spcBef>
                  <a:spcPct val="0"/>
                </a:spcBef>
                <a:spcAft>
                  <a:spcPct val="0"/>
                </a:spcAft>
                <a:defRPr/>
              </a:pPr>
              <a:t>43</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AA6776-FB9B-477F-AB4F-53155E53C6FB}" type="slidenum">
              <a:rPr lang="en-US" smtClean="0"/>
              <a:pPr fontAlgn="base">
                <a:spcBef>
                  <a:spcPct val="0"/>
                </a:spcBef>
                <a:spcAft>
                  <a:spcPct val="0"/>
                </a:spcAft>
                <a:defRPr/>
              </a:pPr>
              <a:t>44</a:t>
            </a:fld>
            <a:endParaRPr lang="en-US"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4BF28A-7B44-4E9C-B85F-461E1BCE0A11}" type="slidenum">
              <a:rPr lang="en-US" smtClean="0"/>
              <a:pPr fontAlgn="base">
                <a:spcBef>
                  <a:spcPct val="0"/>
                </a:spcBef>
                <a:spcAft>
                  <a:spcPct val="0"/>
                </a:spcAft>
                <a:defRPr/>
              </a:pPr>
              <a:t>45</a:t>
            </a:fld>
            <a:endParaRPr lang="en-US"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238E47-FCB4-4FB6-8F14-C192ECF4F16B}" type="slidenum">
              <a:rPr lang="en-US" smtClean="0"/>
              <a:pPr fontAlgn="base">
                <a:spcBef>
                  <a:spcPct val="0"/>
                </a:spcBef>
                <a:spcAft>
                  <a:spcPct val="0"/>
                </a:spcAft>
                <a:defRPr/>
              </a:pPr>
              <a:t>46</a:t>
            </a:fld>
            <a:endParaRPr lang="en-US"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FF18FE-B9EC-4CDE-A6E1-23288DC0AB1A}" type="slidenum">
              <a:rPr lang="en-US" smtClean="0"/>
              <a:pPr fontAlgn="base">
                <a:spcBef>
                  <a:spcPct val="0"/>
                </a:spcBef>
                <a:spcAft>
                  <a:spcPct val="0"/>
                </a:spcAft>
                <a:defRPr/>
              </a:pPr>
              <a:t>47</a:t>
            </a:fld>
            <a:endParaRPr lang="en-US"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899525-2C4B-48FB-AD38-D1CD3145184E}" type="slidenum">
              <a:rPr lang="en-US" smtClean="0"/>
              <a:pPr>
                <a:defRPr/>
              </a:pPr>
              <a:t>48</a:t>
            </a:fld>
            <a:endParaRPr lang="en-US"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3B1B43-8B98-4B8F-B983-B130F7A9C698}" type="slidenum">
              <a:rPr lang="en-US" smtClean="0"/>
              <a:pPr>
                <a:defRPr/>
              </a:pPr>
              <a:t>49</a:t>
            </a:fld>
            <a:endParaRPr lang="en-US"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0AE307F-932C-41CE-83D6-66501E59C5CC}" type="slidenum">
              <a:rPr lang="en-US" smtClean="0"/>
              <a:pPr>
                <a:defRPr/>
              </a:pPr>
              <a:t>50</a:t>
            </a:fld>
            <a:endParaRPr lang="en-US" smtClean="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255BE3-B4D6-40A6-9E0A-7E1C73F1F474}" type="slidenum">
              <a:rPr lang="en-US" smtClean="0"/>
              <a:pPr>
                <a:defRPr/>
              </a:pPr>
              <a:t>51</a:t>
            </a:fld>
            <a:endParaRPr lang="en-US" smtClean="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25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C61C66-DA65-429B-9C80-603A15F297BF}" type="slidenum">
              <a:rPr lang="en-US" smtClean="0"/>
              <a:pPr fontAlgn="base">
                <a:spcBef>
                  <a:spcPct val="0"/>
                </a:spcBef>
                <a:spcAft>
                  <a:spcPct val="0"/>
                </a:spcAft>
                <a:defRPr/>
              </a:pPr>
              <a:t>52</a:t>
            </a:fld>
            <a:endParaRPr lang="en-US" smtClean="0"/>
          </a:p>
        </p:txBody>
      </p:sp>
      <p:sp>
        <p:nvSpPr>
          <p:cNvPr id="86019"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A342F5-84CC-4C2E-B8C0-F1CB0AC34E07}" type="slidenum">
              <a:rPr lang="en-US" smtClean="0"/>
              <a:pPr fontAlgn="base">
                <a:spcBef>
                  <a:spcPct val="0"/>
                </a:spcBef>
                <a:spcAft>
                  <a:spcPct val="0"/>
                </a:spcAft>
                <a:defRPr/>
              </a:pPr>
              <a:t>53</a:t>
            </a:fld>
            <a:endParaRPr lang="en-US" smtClean="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7A2B0C-0666-4D54-8C9C-58B69B8B4984}" type="slidenum">
              <a:rPr lang="en-US" smtClean="0"/>
              <a:pPr fontAlgn="base">
                <a:spcBef>
                  <a:spcPct val="0"/>
                </a:spcBef>
                <a:spcAft>
                  <a:spcPct val="0"/>
                </a:spcAft>
                <a:defRPr/>
              </a:pPr>
              <a:t>54</a:t>
            </a:fld>
            <a:endParaRPr lang="en-US" smtClean="0"/>
          </a:p>
        </p:txBody>
      </p:sp>
      <p:sp>
        <p:nvSpPr>
          <p:cNvPr id="88067"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97CDD8-DE38-4A93-A243-9176DBD1ACEE}" type="slidenum">
              <a:rPr lang="en-US" smtClean="0"/>
              <a:pPr fontAlgn="base">
                <a:spcBef>
                  <a:spcPct val="0"/>
                </a:spcBef>
                <a:spcAft>
                  <a:spcPct val="0"/>
                </a:spcAft>
                <a:defRPr/>
              </a:pPr>
              <a:t>55</a:t>
            </a:fld>
            <a:endParaRPr lang="en-US" smtClean="0"/>
          </a:p>
        </p:txBody>
      </p:sp>
      <p:sp>
        <p:nvSpPr>
          <p:cNvPr id="8909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7422BE-B283-43CC-B6A8-3AC0B1A389B7}" type="slidenum">
              <a:rPr lang="en-US" smtClean="0"/>
              <a:pPr fontAlgn="base">
                <a:spcBef>
                  <a:spcPct val="0"/>
                </a:spcBef>
                <a:spcAft>
                  <a:spcPct val="0"/>
                </a:spcAft>
                <a:defRPr/>
              </a:pPr>
              <a:t>56</a:t>
            </a:fld>
            <a:endParaRPr lang="en-US" smtClean="0"/>
          </a:p>
        </p:txBody>
      </p:sp>
      <p:sp>
        <p:nvSpPr>
          <p:cNvPr id="9011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26F3E5-DF89-4A1B-AA60-69DAECACF6D9}" type="slidenum">
              <a:rPr lang="en-US" smtClean="0"/>
              <a:pPr fontAlgn="base">
                <a:spcBef>
                  <a:spcPct val="0"/>
                </a:spcBef>
                <a:spcAft>
                  <a:spcPct val="0"/>
                </a:spcAft>
                <a:defRPr/>
              </a:pPr>
              <a:t>57</a:t>
            </a:fld>
            <a:endParaRPr lang="en-US" smtClean="0"/>
          </a:p>
        </p:txBody>
      </p:sp>
      <p:sp>
        <p:nvSpPr>
          <p:cNvPr id="91139"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2F7963-D048-4350-8DB0-FEEE54CB856E}" type="slidenum">
              <a:rPr lang="en-US" smtClean="0"/>
              <a:pPr fontAlgn="base">
                <a:spcBef>
                  <a:spcPct val="0"/>
                </a:spcBef>
                <a:spcAft>
                  <a:spcPct val="0"/>
                </a:spcAft>
                <a:defRPr/>
              </a:pPr>
              <a:t>58</a:t>
            </a:fld>
            <a:endParaRPr lang="en-US" smtClean="0"/>
          </a:p>
        </p:txBody>
      </p:sp>
      <p:sp>
        <p:nvSpPr>
          <p:cNvPr id="9216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174BD5-1C79-40B4-8EE0-CD84BC464238}" type="slidenum">
              <a:rPr lang="en-US" smtClean="0"/>
              <a:pPr fontAlgn="base">
                <a:spcBef>
                  <a:spcPct val="0"/>
                </a:spcBef>
                <a:spcAft>
                  <a:spcPct val="0"/>
                </a:spcAft>
                <a:defRPr/>
              </a:pPr>
              <a:t>59</a:t>
            </a:fld>
            <a:endParaRPr lang="en-US" smtClean="0"/>
          </a:p>
        </p:txBody>
      </p:sp>
      <p:sp>
        <p:nvSpPr>
          <p:cNvPr id="93187"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E55A78-26E1-4708-A1A3-5F94F15C1C6D}" type="slidenum">
              <a:rPr lang="en-US" smtClean="0"/>
              <a:pPr fontAlgn="base">
                <a:spcBef>
                  <a:spcPct val="0"/>
                </a:spcBef>
                <a:spcAft>
                  <a:spcPct val="0"/>
                </a:spcAft>
                <a:defRPr/>
              </a:pPr>
              <a:t>60</a:t>
            </a:fld>
            <a:endParaRPr lang="en-US" smtClean="0"/>
          </a:p>
        </p:txBody>
      </p:sp>
      <p:sp>
        <p:nvSpPr>
          <p:cNvPr id="9421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C05D31-C318-4D21-8184-8026C1C27014}" type="slidenum">
              <a:rPr lang="en-US" smtClean="0"/>
              <a:pPr fontAlgn="base">
                <a:spcBef>
                  <a:spcPct val="0"/>
                </a:spcBef>
                <a:spcAft>
                  <a:spcPct val="0"/>
                </a:spcAft>
                <a:defRPr/>
              </a:pPr>
              <a:t>61</a:t>
            </a:fld>
            <a:endParaRPr lang="en-US" smtClean="0"/>
          </a:p>
        </p:txBody>
      </p:sp>
      <p:sp>
        <p:nvSpPr>
          <p:cNvPr id="9523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26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3896425-264B-4B6B-B004-B5F4EEF31EE7}" type="slidenum">
              <a:rPr lang="en-US" smtClean="0"/>
              <a:pPr>
                <a:defRPr/>
              </a:pPr>
              <a:t>27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EEFFB04-5191-4763-9871-56F0390AA46A}" type="slidenum">
              <a:rPr lang="en-US" sz="1200">
                <a:latin typeface="Calibri" pitchFamily="34" charset="0"/>
              </a:rPr>
              <a:pPr algn="r"/>
              <a:t>28</a:t>
            </a:fld>
            <a:endParaRPr lang="en-US" sz="1200">
              <a:latin typeface="Calibri" pitchFamily="34"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5F2D74B-CC82-4534-A0E8-467B72286311}" type="slidenum">
              <a:rPr lang="en-US" sz="1200">
                <a:latin typeface="Calibri" pitchFamily="34" charset="0"/>
              </a:rPr>
              <a:pPr algn="r"/>
              <a:t>29</a:t>
            </a:fld>
            <a:endParaRPr lang="en-US" sz="1200">
              <a:latin typeface="Calibri" pitchFamily="34"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0690A9C6-32FE-4146-876E-CD54C86DAA7C}" type="slidenum">
              <a:rPr lang="en-US" sz="1200">
                <a:latin typeface="Calibri" pitchFamily="34" charset="0"/>
              </a:rPr>
              <a:pPr algn="r"/>
              <a:t>30</a:t>
            </a:fld>
            <a:endParaRPr lang="en-US" sz="1200">
              <a:latin typeface="Calibri" pitchFamily="34"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106A17A9-D095-424F-8F54-3A4821AADDC1}" type="slidenum">
              <a:rPr lang="en-US" sz="1200"/>
              <a:pPr algn="r"/>
              <a:t>31</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F7FE57-08AF-41AA-BFEB-9B124F76FCF8}" type="datetimeFigureOut">
              <a:rPr lang="en-US" smtClean="0"/>
              <a:pPr/>
              <a:t>3/22/2010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B2864-19D6-4CD5-9B8B-0AAE61CEC3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F7FE57-08AF-41AA-BFEB-9B124F76FCF8}" type="datetimeFigureOut">
              <a:rPr lang="en-US" smtClean="0"/>
              <a:pPr/>
              <a:t>3/22/2010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B2864-19D6-4CD5-9B8B-0AAE61CEC3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F7FE57-08AF-41AA-BFEB-9B124F76FCF8}" type="datetimeFigureOut">
              <a:rPr lang="en-US" smtClean="0"/>
              <a:pPr/>
              <a:t>3/22/2010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B2864-19D6-4CD5-9B8B-0AAE61CEC3E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D1587D3-1BE5-4F66-BFC1-6991A14022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F7FE57-08AF-41AA-BFEB-9B124F76FCF8}" type="datetimeFigureOut">
              <a:rPr lang="en-US" smtClean="0"/>
              <a:pPr/>
              <a:t>3/22/2010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B2864-19D6-4CD5-9B8B-0AAE61CEC3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F7FE57-08AF-41AA-BFEB-9B124F76FCF8}" type="datetimeFigureOut">
              <a:rPr lang="en-US" smtClean="0"/>
              <a:pPr/>
              <a:t>3/22/2010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B2864-19D6-4CD5-9B8B-0AAE61CEC3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F7FE57-08AF-41AA-BFEB-9B124F76FCF8}" type="datetimeFigureOut">
              <a:rPr lang="en-US" smtClean="0"/>
              <a:pPr/>
              <a:t>3/22/2010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B2864-19D6-4CD5-9B8B-0AAE61CEC3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F7FE57-08AF-41AA-BFEB-9B124F76FCF8}" type="datetimeFigureOut">
              <a:rPr lang="en-US" smtClean="0"/>
              <a:pPr/>
              <a:t>3/22/2010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B2864-19D6-4CD5-9B8B-0AAE61CEC3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F7FE57-08AF-41AA-BFEB-9B124F76FCF8}" type="datetimeFigureOut">
              <a:rPr lang="en-US" smtClean="0"/>
              <a:pPr/>
              <a:t>3/22/2010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B2864-19D6-4CD5-9B8B-0AAE61CEC3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F7FE57-08AF-41AA-BFEB-9B124F76FCF8}" type="datetimeFigureOut">
              <a:rPr lang="en-US" smtClean="0"/>
              <a:pPr/>
              <a:t>3/22/2010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B2864-19D6-4CD5-9B8B-0AAE61CEC3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F7FE57-08AF-41AA-BFEB-9B124F76FCF8}" type="datetimeFigureOut">
              <a:rPr lang="en-US" smtClean="0"/>
              <a:pPr/>
              <a:t>3/22/2010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B2864-19D6-4CD5-9B8B-0AAE61CEC3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F7FE57-08AF-41AA-BFEB-9B124F76FCF8}" type="datetimeFigureOut">
              <a:rPr lang="en-US" smtClean="0"/>
              <a:pPr/>
              <a:t>3/22/2010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B2864-19D6-4CD5-9B8B-0AAE61CEC3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F7FE57-08AF-41AA-BFEB-9B124F76FCF8}" type="datetimeFigureOut">
              <a:rPr lang="en-US" smtClean="0"/>
              <a:pPr/>
              <a:t>3/22/2010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B2864-19D6-4CD5-9B8B-0AAE61CEC3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cid:35949745-62D5-4BA5-80E6-7D219866182E@s154.bnl.gov" TargetMode="External"/><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2"/>
          <p:cNvPicPr>
            <a:picLocks noChangeAspect="1" noChangeArrowheads="1"/>
          </p:cNvPicPr>
          <p:nvPr/>
        </p:nvPicPr>
        <p:blipFill>
          <a:blip r:embed="rId3" cstate="print"/>
          <a:srcRect l="12819" t="7295" r="40565" b="33011"/>
          <a:stretch>
            <a:fillRect/>
          </a:stretch>
        </p:blipFill>
        <p:spPr bwMode="auto">
          <a:xfrm>
            <a:off x="0" y="0"/>
            <a:ext cx="9144000" cy="6858000"/>
          </a:xfrm>
          <a:prstGeom prst="rect">
            <a:avLst/>
          </a:prstGeom>
          <a:noFill/>
          <a:ln w="9525">
            <a:noFill/>
            <a:miter lim="800000"/>
            <a:headEnd/>
            <a:tailEnd/>
          </a:ln>
        </p:spPr>
      </p:pic>
      <p:sp>
        <p:nvSpPr>
          <p:cNvPr id="300035" name="Rectangle 3"/>
          <p:cNvSpPr>
            <a:spLocks noGrp="1" noChangeArrowheads="1"/>
          </p:cNvSpPr>
          <p:nvPr>
            <p:ph type="ctrTitle"/>
          </p:nvPr>
        </p:nvSpPr>
        <p:spPr>
          <a:xfrm>
            <a:off x="1066800" y="685800"/>
            <a:ext cx="7772400" cy="1470025"/>
          </a:xfrm>
          <a:effectLst>
            <a:outerShdw dist="35921" dir="2700000" algn="ctr" rotWithShape="0">
              <a:schemeClr val="tx1"/>
            </a:outerShdw>
          </a:effectLst>
        </p:spPr>
        <p:txBody>
          <a:bodyPr/>
          <a:lstStyle/>
          <a:p>
            <a:pPr algn="r">
              <a:defRPr/>
            </a:pPr>
            <a:r>
              <a:rPr lang="en-US" sz="5400" b="1" dirty="0" smtClean="0">
                <a:solidFill>
                  <a:srgbClr val="FFFF00"/>
                </a:solidFill>
                <a:effectLst>
                  <a:outerShdw blurRad="38100" dist="38100" dir="2700000" algn="tl">
                    <a:srgbClr val="C0C0C0"/>
                  </a:outerShdw>
                </a:effectLst>
              </a:rPr>
              <a:t>Tropical Cyclogenesis</a:t>
            </a:r>
            <a:endParaRPr lang="en-US" sz="5000" b="1" dirty="0">
              <a:solidFill>
                <a:srgbClr val="FFFF00"/>
              </a:solidFill>
            </a:endParaRPr>
          </a:p>
        </p:txBody>
      </p:sp>
      <p:sp>
        <p:nvSpPr>
          <p:cNvPr id="5124" name="Rectangle 4"/>
          <p:cNvSpPr>
            <a:spLocks noGrp="1" noChangeArrowheads="1"/>
          </p:cNvSpPr>
          <p:nvPr>
            <p:ph type="subTitle" idx="1"/>
          </p:nvPr>
        </p:nvSpPr>
        <p:spPr>
          <a:xfrm>
            <a:off x="381000" y="5638800"/>
            <a:ext cx="7010400" cy="1219200"/>
          </a:xfrm>
        </p:spPr>
        <p:txBody>
          <a:bodyPr/>
          <a:lstStyle/>
          <a:p>
            <a:pPr algn="l">
              <a:lnSpc>
                <a:spcPct val="90000"/>
              </a:lnSpc>
            </a:pPr>
            <a:r>
              <a:rPr lang="en-US" b="1" dirty="0" smtClean="0">
                <a:solidFill>
                  <a:srgbClr val="002060"/>
                </a:solidFill>
              </a:rPr>
              <a:t>Kerry Emanuel</a:t>
            </a:r>
          </a:p>
          <a:p>
            <a:pPr algn="l">
              <a:lnSpc>
                <a:spcPct val="90000"/>
              </a:lnSpc>
            </a:pPr>
            <a:r>
              <a:rPr lang="en-US" sz="2500" b="1" dirty="0" smtClean="0">
                <a:solidFill>
                  <a:srgbClr val="002060"/>
                </a:solidFill>
              </a:rPr>
              <a:t>Massachusetts Institute of Technology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6" name="Picture 2" descr="C:\Users\Kerry Emaanuel\Convect\RCnew\rh_random_TCs.png"/>
          <p:cNvPicPr>
            <a:picLocks noChangeAspect="1" noChangeArrowheads="1"/>
          </p:cNvPicPr>
          <p:nvPr/>
        </p:nvPicPr>
        <p:blipFill>
          <a:blip r:embed="rId2" cstate="print"/>
          <a:srcRect/>
          <a:stretch>
            <a:fillRect/>
          </a:stretch>
        </p:blipFill>
        <p:spPr bwMode="auto">
          <a:xfrm>
            <a:off x="1219200" y="1066800"/>
            <a:ext cx="6858000" cy="5451475"/>
          </a:xfrm>
          <a:prstGeom prst="rect">
            <a:avLst/>
          </a:prstGeom>
          <a:noFill/>
          <a:ln w="9525">
            <a:noFill/>
            <a:miter lim="800000"/>
            <a:headEnd/>
            <a:tailEnd/>
          </a:ln>
        </p:spPr>
      </p:pic>
      <p:sp>
        <p:nvSpPr>
          <p:cNvPr id="3" name="Title 2"/>
          <p:cNvSpPr>
            <a:spLocks noGrp="1"/>
          </p:cNvSpPr>
          <p:nvPr>
            <p:ph type="title"/>
          </p:nvPr>
        </p:nvSpPr>
        <p:spPr>
          <a:xfrm>
            <a:off x="457200" y="274638"/>
            <a:ext cx="8229600" cy="715962"/>
          </a:xfrm>
        </p:spPr>
        <p:txBody>
          <a:bodyPr/>
          <a:lstStyle/>
          <a:p>
            <a:pPr>
              <a:defRPr/>
            </a:pPr>
            <a:r>
              <a:rPr lang="en-US" sz="2800" dirty="0" smtClean="0">
                <a:solidFill>
                  <a:srgbClr val="002060"/>
                </a:solidFill>
                <a:effectLst>
                  <a:outerShdw blurRad="38100" dist="38100" dir="2700000" algn="tl">
                    <a:srgbClr val="000000">
                      <a:alpha val="43137"/>
                    </a:srgbClr>
                  </a:outerShdw>
                </a:effectLst>
              </a:rPr>
              <a:t>Nolan et al., QJRMS, 2007</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381000" y="1828800"/>
            <a:ext cx="3971925" cy="2857500"/>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4572000" y="1828800"/>
            <a:ext cx="4076700" cy="2905125"/>
          </a:xfrm>
          <a:prstGeom prst="rect">
            <a:avLst/>
          </a:prstGeom>
          <a:noFill/>
          <a:ln w="9525">
            <a:noFill/>
            <a:miter lim="800000"/>
            <a:headEnd/>
            <a:tailEnd/>
          </a:ln>
        </p:spPr>
      </p:pic>
      <p:sp>
        <p:nvSpPr>
          <p:cNvPr id="4" name="TextBox 3"/>
          <p:cNvSpPr txBox="1"/>
          <p:nvPr/>
        </p:nvSpPr>
        <p:spPr>
          <a:xfrm>
            <a:off x="304800" y="304800"/>
            <a:ext cx="8382000" cy="1384300"/>
          </a:xfrm>
          <a:prstGeom prst="rect">
            <a:avLst/>
          </a:prstGeom>
          <a:noFill/>
        </p:spPr>
        <p:txBody>
          <a:bodyPr>
            <a:spAutoFit/>
          </a:bodyPr>
          <a:lstStyle/>
          <a:p>
            <a:pPr algn="ctr">
              <a:defRPr/>
            </a:pPr>
            <a:r>
              <a:rPr lang="en-US" sz="2800" dirty="0">
                <a:solidFill>
                  <a:srgbClr val="002060"/>
                </a:solidFill>
                <a:effectLst>
                  <a:outerShdw blurRad="38100" dist="38100" dir="2700000" algn="tl">
                    <a:srgbClr val="000000">
                      <a:alpha val="43137"/>
                    </a:srgbClr>
                  </a:outerShdw>
                </a:effectLst>
              </a:rPr>
              <a:t>Numerical simulations of RC equilibrium show that, under some conditions, moist convection self-aggregates  </a:t>
            </a:r>
          </a:p>
        </p:txBody>
      </p:sp>
      <p:sp>
        <p:nvSpPr>
          <p:cNvPr id="28677" name="TextBox 4"/>
          <p:cNvSpPr txBox="1">
            <a:spLocks noChangeArrowheads="1"/>
          </p:cNvSpPr>
          <p:nvPr/>
        </p:nvSpPr>
        <p:spPr bwMode="auto">
          <a:xfrm>
            <a:off x="2057400" y="4876800"/>
            <a:ext cx="1295400" cy="381000"/>
          </a:xfrm>
          <a:prstGeom prst="rect">
            <a:avLst/>
          </a:prstGeom>
          <a:noFill/>
          <a:ln w="9525">
            <a:noFill/>
            <a:miter lim="800000"/>
            <a:headEnd/>
            <a:tailEnd/>
          </a:ln>
        </p:spPr>
        <p:txBody>
          <a:bodyPr>
            <a:spAutoFit/>
          </a:bodyPr>
          <a:lstStyle/>
          <a:p>
            <a:r>
              <a:rPr lang="en-US"/>
              <a:t>Day 10</a:t>
            </a:r>
          </a:p>
        </p:txBody>
      </p:sp>
      <p:sp>
        <p:nvSpPr>
          <p:cNvPr id="28678" name="TextBox 5"/>
          <p:cNvSpPr txBox="1">
            <a:spLocks noChangeArrowheads="1"/>
          </p:cNvSpPr>
          <p:nvPr/>
        </p:nvSpPr>
        <p:spPr bwMode="auto">
          <a:xfrm>
            <a:off x="6324600" y="4876800"/>
            <a:ext cx="1143000" cy="369888"/>
          </a:xfrm>
          <a:prstGeom prst="rect">
            <a:avLst/>
          </a:prstGeom>
          <a:noFill/>
          <a:ln w="9525">
            <a:noFill/>
            <a:miter lim="800000"/>
            <a:headEnd/>
            <a:tailEnd/>
          </a:ln>
        </p:spPr>
        <p:txBody>
          <a:bodyPr>
            <a:spAutoFit/>
          </a:bodyPr>
          <a:lstStyle/>
          <a:p>
            <a:r>
              <a:rPr lang="en-US"/>
              <a:t>Day 50</a:t>
            </a:r>
          </a:p>
        </p:txBody>
      </p:sp>
      <p:sp>
        <p:nvSpPr>
          <p:cNvPr id="28679" name="TextBox 6"/>
          <p:cNvSpPr txBox="1">
            <a:spLocks noChangeArrowheads="1"/>
          </p:cNvSpPr>
          <p:nvPr/>
        </p:nvSpPr>
        <p:spPr bwMode="auto">
          <a:xfrm>
            <a:off x="228600" y="5715000"/>
            <a:ext cx="6019800" cy="400110"/>
          </a:xfrm>
          <a:prstGeom prst="rect">
            <a:avLst/>
          </a:prstGeom>
          <a:noFill/>
          <a:ln w="9525">
            <a:noFill/>
            <a:miter lim="800000"/>
            <a:headEnd/>
            <a:tailEnd/>
          </a:ln>
        </p:spPr>
        <p:txBody>
          <a:bodyPr>
            <a:spAutoFit/>
          </a:bodyPr>
          <a:lstStyle/>
          <a:p>
            <a:r>
              <a:rPr lang="en-US" sz="2000" dirty="0">
                <a:solidFill>
                  <a:srgbClr val="002060"/>
                </a:solidFill>
              </a:rPr>
              <a:t>From Bretherton et al. (2005)</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3886200" y="609600"/>
            <a:ext cx="4029075" cy="5438775"/>
          </a:xfrm>
          <a:prstGeom prst="rect">
            <a:avLst/>
          </a:prstGeom>
          <a:noFill/>
          <a:ln w="9525">
            <a:noFill/>
            <a:miter lim="800000"/>
            <a:headEnd/>
            <a:tailEnd/>
          </a:ln>
        </p:spPr>
      </p:pic>
      <p:sp>
        <p:nvSpPr>
          <p:cNvPr id="3" name="TextBox 2"/>
          <p:cNvSpPr txBox="1"/>
          <p:nvPr/>
        </p:nvSpPr>
        <p:spPr>
          <a:xfrm>
            <a:off x="228600" y="1219200"/>
            <a:ext cx="3352800" cy="1938338"/>
          </a:xfrm>
          <a:prstGeom prst="rect">
            <a:avLst/>
          </a:prstGeom>
          <a:noFill/>
        </p:spPr>
        <p:txBody>
          <a:bodyPr>
            <a:spAutoFit/>
          </a:bodyPr>
          <a:lstStyle/>
          <a:p>
            <a:pPr algn="ctr">
              <a:defRPr/>
            </a:pPr>
            <a:r>
              <a:rPr lang="en-US" sz="2800" dirty="0">
                <a:solidFill>
                  <a:srgbClr val="002060"/>
                </a:solidFill>
                <a:effectLst>
                  <a:outerShdw blurRad="38100" dist="38100" dir="2700000" algn="tl">
                    <a:srgbClr val="000000">
                      <a:alpha val="43137"/>
                    </a:srgbClr>
                  </a:outerShdw>
                </a:effectLst>
              </a:rPr>
              <a:t>Effect of Self-Aggregation on Humidity</a:t>
            </a:r>
          </a:p>
          <a:p>
            <a:pPr>
              <a:defRPr/>
            </a:pPr>
            <a:endParaRPr lang="en-US" dirty="0">
              <a:solidFill>
                <a:srgbClr val="002060"/>
              </a:solidFill>
            </a:endParaRPr>
          </a:p>
          <a:p>
            <a:pPr algn="ctr">
              <a:defRPr/>
            </a:pPr>
            <a:r>
              <a:rPr lang="en-US" dirty="0">
                <a:solidFill>
                  <a:srgbClr val="002060"/>
                </a:solidFill>
              </a:rPr>
              <a:t>(Bretherton et al. , 2005)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325562"/>
          </a:xfrm>
        </p:spPr>
        <p:txBody>
          <a:bodyPr>
            <a:normAutofit fontScale="90000"/>
          </a:bodyPr>
          <a:lstStyle/>
          <a:p>
            <a:pPr>
              <a:defRPr/>
            </a:pPr>
            <a:r>
              <a:rPr lang="en-US" sz="3200" dirty="0" smtClean="0">
                <a:solidFill>
                  <a:srgbClr val="002060"/>
                </a:solidFill>
                <a:effectLst>
                  <a:outerShdw blurRad="38100" dist="38100" dir="2700000" algn="tl">
                    <a:srgbClr val="000000">
                      <a:alpha val="43137"/>
                    </a:srgbClr>
                  </a:outerShdw>
                </a:effectLst>
              </a:rPr>
              <a:t>Empirical Necessary Conditions for Self-Aggregation </a:t>
            </a:r>
            <a:r>
              <a:rPr lang="en-US" sz="2800" dirty="0" smtClean="0">
                <a:solidFill>
                  <a:srgbClr val="002060"/>
                </a:solidFill>
              </a:rPr>
              <a:t>(after Held et al., 1993; Bretherton et al., 2005; Nolan et al.; 2007)</a:t>
            </a:r>
            <a:endParaRPr lang="en-US" sz="2800" dirty="0">
              <a:solidFill>
                <a:srgbClr val="002060"/>
              </a:solidFill>
            </a:endParaRPr>
          </a:p>
        </p:txBody>
      </p:sp>
      <p:sp>
        <p:nvSpPr>
          <p:cNvPr id="32771" name="Content Placeholder 3"/>
          <p:cNvSpPr>
            <a:spLocks noGrp="1"/>
          </p:cNvSpPr>
          <p:nvPr>
            <p:ph idx="1"/>
          </p:nvPr>
        </p:nvSpPr>
        <p:spPr>
          <a:xfrm>
            <a:off x="457200" y="2057400"/>
            <a:ext cx="8229600" cy="3581400"/>
          </a:xfrm>
        </p:spPr>
        <p:txBody>
          <a:bodyPr/>
          <a:lstStyle/>
          <a:p>
            <a:r>
              <a:rPr lang="en-US" dirty="0" smtClean="0">
                <a:solidFill>
                  <a:srgbClr val="002060"/>
                </a:solidFill>
              </a:rPr>
              <a:t>Small vertical shear of horizontal wind</a:t>
            </a:r>
          </a:p>
          <a:p>
            <a:r>
              <a:rPr lang="en-US" dirty="0" smtClean="0">
                <a:solidFill>
                  <a:srgbClr val="002060"/>
                </a:solidFill>
              </a:rPr>
              <a:t>Interaction of radiation with clouds and/or water vapor</a:t>
            </a:r>
          </a:p>
          <a:p>
            <a:r>
              <a:rPr lang="en-US" dirty="0" smtClean="0">
                <a:solidFill>
                  <a:srgbClr val="002060"/>
                </a:solidFill>
              </a:rPr>
              <a:t>Feedback of convective downdraft surface winds on surface fluxes</a:t>
            </a:r>
          </a:p>
          <a:p>
            <a:r>
              <a:rPr lang="en-US" dirty="0" smtClean="0">
                <a:solidFill>
                  <a:srgbClr val="002060"/>
                </a:solidFill>
              </a:rPr>
              <a:t>Sufficiently high surface temperature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3200" dirty="0" smtClean="0">
                <a:solidFill>
                  <a:srgbClr val="002060"/>
                </a:solidFill>
                <a:effectLst>
                  <a:outerShdw blurRad="38100" dist="38100" dir="2700000" algn="tl">
                    <a:srgbClr val="000000">
                      <a:alpha val="43137"/>
                    </a:srgbClr>
                  </a:outerShdw>
                </a:effectLst>
              </a:rPr>
              <a:t>Self-Aggregation is Temperature-Dependent </a:t>
            </a:r>
            <a:r>
              <a:rPr lang="en-US" sz="3200" dirty="0" smtClean="0">
                <a:solidFill>
                  <a:srgbClr val="002060"/>
                </a:solidFill>
              </a:rPr>
              <a:t>(Nolan et al., 2007;  Emanuel and Khairoutdinov, in preparation, 2009)</a:t>
            </a:r>
            <a:endParaRPr lang="en-US" sz="3200" dirty="0">
              <a:solidFill>
                <a:srgbClr val="002060"/>
              </a:solidFill>
            </a:endParaRPr>
          </a:p>
        </p:txBody>
      </p:sp>
      <p:pic>
        <p:nvPicPr>
          <p:cNvPr id="3" name="Picture 2" descr="C:\Users\Kerry Emaanuel\Graphics\Technical figures\LW_TOA_evol_100days.jpg"/>
          <p:cNvPicPr>
            <a:picLocks noChangeAspect="1" noChangeArrowheads="1"/>
          </p:cNvPicPr>
          <p:nvPr/>
        </p:nvPicPr>
        <p:blipFill>
          <a:blip r:embed="rId2" cstate="print"/>
          <a:srcRect/>
          <a:stretch>
            <a:fillRect/>
          </a:stretch>
        </p:blipFill>
        <p:spPr bwMode="auto">
          <a:xfrm>
            <a:off x="1219003" y="1441692"/>
            <a:ext cx="6821211" cy="480670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002060"/>
                </a:solidFill>
                <a:effectLst>
                  <a:outerShdw blurRad="38100" dist="38100" dir="2700000" algn="tl">
                    <a:srgbClr val="000000">
                      <a:alpha val="43137"/>
                    </a:srgbClr>
                  </a:outerShdw>
                </a:effectLst>
              </a:rPr>
              <a:t>Hypothesis</a:t>
            </a:r>
            <a:endParaRPr lang="en-US" dirty="0">
              <a:solidFill>
                <a:srgbClr val="002060"/>
              </a:solidFill>
              <a:effectLst>
                <a:outerShdw blurRad="38100" dist="38100" dir="2700000" algn="tl">
                  <a:srgbClr val="000000">
                    <a:alpha val="43137"/>
                  </a:srgbClr>
                </a:outerShdw>
              </a:effectLst>
            </a:endParaRPr>
          </a:p>
        </p:txBody>
      </p:sp>
      <p:sp>
        <p:nvSpPr>
          <p:cNvPr id="33795" name="Content Placeholder 2"/>
          <p:cNvSpPr>
            <a:spLocks noGrp="1"/>
          </p:cNvSpPr>
          <p:nvPr>
            <p:ph idx="1"/>
          </p:nvPr>
        </p:nvSpPr>
        <p:spPr>
          <a:xfrm>
            <a:off x="457200" y="1600200"/>
            <a:ext cx="8229600" cy="4876800"/>
          </a:xfrm>
        </p:spPr>
        <p:txBody>
          <a:bodyPr>
            <a:normAutofit lnSpcReduction="10000"/>
          </a:bodyPr>
          <a:lstStyle/>
          <a:p>
            <a:r>
              <a:rPr lang="en-US" smtClean="0">
                <a:solidFill>
                  <a:srgbClr val="002060"/>
                </a:solidFill>
              </a:rPr>
              <a:t>At high temperature, convection self-aggregates</a:t>
            </a:r>
          </a:p>
          <a:p>
            <a:r>
              <a:rPr lang="en-US" smtClean="0">
                <a:solidFill>
                  <a:srgbClr val="002060"/>
                </a:solidFill>
              </a:rPr>
              <a:t>→Horizontally averaged humidity drops dramatically</a:t>
            </a:r>
          </a:p>
          <a:p>
            <a:r>
              <a:rPr lang="en-US" smtClean="0">
                <a:solidFill>
                  <a:srgbClr val="002060"/>
                </a:solidFill>
              </a:rPr>
              <a:t>→Reduced greenhouse effect cools system</a:t>
            </a:r>
          </a:p>
          <a:p>
            <a:r>
              <a:rPr lang="en-US" smtClean="0">
                <a:solidFill>
                  <a:srgbClr val="002060"/>
                </a:solidFill>
              </a:rPr>
              <a:t>→Convection disaggregates</a:t>
            </a:r>
          </a:p>
          <a:p>
            <a:r>
              <a:rPr lang="en-US" smtClean="0">
                <a:solidFill>
                  <a:srgbClr val="002060"/>
                </a:solidFill>
              </a:rPr>
              <a:t>→Humidity increases, system warms</a:t>
            </a:r>
          </a:p>
          <a:p>
            <a:r>
              <a:rPr lang="en-US" smtClean="0">
                <a:solidFill>
                  <a:srgbClr val="002060"/>
                </a:solidFill>
              </a:rPr>
              <a:t>→System wants to be near phase transition to aggregated state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solidFill>
                  <a:srgbClr val="002060"/>
                </a:solidFill>
                <a:effectLst>
                  <a:outerShdw blurRad="38100" dist="38100" dir="2700000" algn="tl">
                    <a:srgbClr val="000000">
                      <a:alpha val="43137"/>
                    </a:srgbClr>
                  </a:outerShdw>
                </a:effectLst>
              </a:rPr>
              <a:t>Recipe for Self-Organized Criticality</a:t>
            </a:r>
            <a:br>
              <a:rPr lang="en-US" dirty="0" smtClean="0">
                <a:solidFill>
                  <a:srgbClr val="002060"/>
                </a:solidFill>
                <a:effectLst>
                  <a:outerShdw blurRad="38100" dist="38100" dir="2700000" algn="tl">
                    <a:srgbClr val="000000">
                      <a:alpha val="43137"/>
                    </a:srgbClr>
                  </a:outerShdw>
                </a:effectLst>
              </a:rPr>
            </a:br>
            <a:r>
              <a:rPr lang="en-US" sz="2800" dirty="0" smtClean="0">
                <a:solidFill>
                  <a:srgbClr val="002060"/>
                </a:solidFill>
                <a:effectLst>
                  <a:outerShdw blurRad="38100" dist="38100" dir="2700000" algn="tl">
                    <a:srgbClr val="000000">
                      <a:alpha val="43137"/>
                    </a:srgbClr>
                  </a:outerShdw>
                </a:effectLst>
              </a:rPr>
              <a:t>(First proposed by David Neelin, but by different mechanism)</a:t>
            </a:r>
            <a:endParaRPr lang="en-US" sz="2800" dirty="0">
              <a:solidFill>
                <a:srgbClr val="002060"/>
              </a:solidFill>
              <a:effectLst>
                <a:outerShdw blurRad="38100" dist="38100" dir="2700000" algn="tl">
                  <a:srgbClr val="000000">
                    <a:alpha val="43137"/>
                  </a:srgbClr>
                </a:outerShdw>
              </a:effectLst>
            </a:endParaRPr>
          </a:p>
        </p:txBody>
      </p:sp>
      <p:sp>
        <p:nvSpPr>
          <p:cNvPr id="34819" name="Content Placeholder 2"/>
          <p:cNvSpPr>
            <a:spLocks noGrp="1"/>
          </p:cNvSpPr>
          <p:nvPr>
            <p:ph idx="1"/>
          </p:nvPr>
        </p:nvSpPr>
        <p:spPr>
          <a:xfrm>
            <a:off x="457200" y="2819400"/>
            <a:ext cx="8229600" cy="3200400"/>
          </a:xfrm>
        </p:spPr>
        <p:txBody>
          <a:bodyPr/>
          <a:lstStyle/>
          <a:p>
            <a:r>
              <a:rPr lang="en-US" smtClean="0">
                <a:solidFill>
                  <a:srgbClr val="002060"/>
                </a:solidFill>
              </a:rPr>
              <a:t>System should reside near critical threshold for self-aggregation</a:t>
            </a:r>
          </a:p>
          <a:p>
            <a:endParaRPr lang="en-US" smtClean="0">
              <a:solidFill>
                <a:srgbClr val="002060"/>
              </a:solidFill>
            </a:endParaRPr>
          </a:p>
          <a:p>
            <a:r>
              <a:rPr lang="en-US" smtClean="0">
                <a:solidFill>
                  <a:srgbClr val="002060"/>
                </a:solidFill>
              </a:rPr>
              <a:t>Convective cluster size should follow power law distribution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3"/>
          </a:xfrm>
        </p:spPr>
        <p:txBody>
          <a:bodyPr/>
          <a:lstStyle/>
          <a:p>
            <a:pPr>
              <a:defRPr/>
            </a:pPr>
            <a:r>
              <a:rPr lang="en-US" sz="3600" dirty="0" smtClean="0">
                <a:solidFill>
                  <a:srgbClr val="002060"/>
                </a:solidFill>
                <a:effectLst>
                  <a:outerShdw blurRad="38100" dist="38100" dir="2700000" algn="tl">
                    <a:srgbClr val="000000">
                      <a:alpha val="43137"/>
                    </a:srgbClr>
                  </a:outerShdw>
                </a:effectLst>
              </a:rPr>
              <a:t>Toy Model</a:t>
            </a:r>
            <a:endParaRPr lang="en-US" sz="3600" dirty="0">
              <a:solidFill>
                <a:srgbClr val="002060"/>
              </a:solidFill>
              <a:effectLst>
                <a:outerShdw blurRad="38100" dist="38100" dir="2700000" algn="tl">
                  <a:srgbClr val="000000">
                    <a:alpha val="43137"/>
                  </a:srgbClr>
                </a:outerShdw>
              </a:effectLst>
            </a:endParaRPr>
          </a:p>
        </p:txBody>
      </p:sp>
      <p:pic>
        <p:nvPicPr>
          <p:cNvPr id="35843" name="Picture 3" descr="C:\Users\Kerry Emaanuel\Powerpoint\Jerusalem\toy_model.png"/>
          <p:cNvPicPr>
            <a:picLocks noChangeAspect="1" noChangeArrowheads="1"/>
          </p:cNvPicPr>
          <p:nvPr/>
        </p:nvPicPr>
        <p:blipFill>
          <a:blip r:embed="rId2" cstate="print"/>
          <a:srcRect/>
          <a:stretch>
            <a:fillRect/>
          </a:stretch>
        </p:blipFill>
        <p:spPr bwMode="auto">
          <a:xfrm>
            <a:off x="457200" y="1371600"/>
            <a:ext cx="82931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defRPr/>
            </a:pPr>
            <a:r>
              <a:rPr lang="en-US" dirty="0" smtClean="0">
                <a:solidFill>
                  <a:srgbClr val="002060"/>
                </a:solidFill>
                <a:effectLst>
                  <a:outerShdw blurRad="38100" dist="38100" dir="2700000" algn="tl">
                    <a:srgbClr val="000000">
                      <a:alpha val="43137"/>
                    </a:srgbClr>
                  </a:outerShdw>
                </a:effectLst>
              </a:rPr>
              <a:t>Properties</a:t>
            </a:r>
            <a:endParaRPr lang="en-US" dirty="0">
              <a:solidFill>
                <a:srgbClr val="002060"/>
              </a:solidFill>
              <a:effectLst>
                <a:outerShdw blurRad="38100" dist="38100" dir="2700000" algn="tl">
                  <a:srgbClr val="000000">
                    <a:alpha val="43137"/>
                  </a:srgbClr>
                </a:outerShdw>
              </a:effectLst>
            </a:endParaRPr>
          </a:p>
        </p:txBody>
      </p:sp>
      <p:sp>
        <p:nvSpPr>
          <p:cNvPr id="36867" name="Content Placeholder 2"/>
          <p:cNvSpPr>
            <a:spLocks noGrp="1"/>
          </p:cNvSpPr>
          <p:nvPr>
            <p:ph idx="1"/>
          </p:nvPr>
        </p:nvSpPr>
        <p:spPr>
          <a:xfrm>
            <a:off x="533400" y="1219200"/>
            <a:ext cx="8305800" cy="5334000"/>
          </a:xfrm>
        </p:spPr>
        <p:txBody>
          <a:bodyPr>
            <a:normAutofit lnSpcReduction="10000"/>
          </a:bodyPr>
          <a:lstStyle/>
          <a:p>
            <a:r>
              <a:rPr lang="en-US" sz="2600" smtClean="0">
                <a:solidFill>
                  <a:srgbClr val="002060"/>
                </a:solidFill>
              </a:rPr>
              <a:t>PBL quasi-equilibrium enforced</a:t>
            </a:r>
          </a:p>
          <a:p>
            <a:r>
              <a:rPr lang="en-US" sz="2600" smtClean="0">
                <a:solidFill>
                  <a:srgbClr val="002060"/>
                </a:solidFill>
              </a:rPr>
              <a:t>Bulk aerodynamic surface fluxes with convective gustiness</a:t>
            </a:r>
          </a:p>
          <a:p>
            <a:r>
              <a:rPr lang="en-US" sz="2600" smtClean="0">
                <a:solidFill>
                  <a:srgbClr val="002060"/>
                </a:solidFill>
              </a:rPr>
              <a:t>Albedo and emissivity simple weighted average of clear and cloudy regions</a:t>
            </a:r>
          </a:p>
          <a:p>
            <a:r>
              <a:rPr lang="en-US" sz="2600" smtClean="0">
                <a:solidFill>
                  <a:srgbClr val="002060"/>
                </a:solidFill>
              </a:rPr>
              <a:t>Water vapor-dependent clear sky emissivity</a:t>
            </a:r>
          </a:p>
          <a:p>
            <a:r>
              <a:rPr lang="en-US" sz="2600" smtClean="0">
                <a:solidFill>
                  <a:srgbClr val="002060"/>
                </a:solidFill>
              </a:rPr>
              <a:t>Horizontally uniform temperature but variable moist static energy (i.e. water vapor) at mid-level</a:t>
            </a:r>
          </a:p>
          <a:p>
            <a:r>
              <a:rPr lang="en-US" sz="2600" smtClean="0">
                <a:solidFill>
                  <a:srgbClr val="002060"/>
                </a:solidFill>
              </a:rPr>
              <a:t>Vertical motion calculated to enforce zero horizontal temperature gradient</a:t>
            </a:r>
          </a:p>
          <a:p>
            <a:r>
              <a:rPr lang="en-US" sz="2600" smtClean="0">
                <a:solidFill>
                  <a:srgbClr val="002060"/>
                </a:solidFill>
              </a:rPr>
              <a:t>PBL moist static energy adjusted to yield zero domain-averaged vertical motion</a:t>
            </a:r>
          </a:p>
          <a:p>
            <a:r>
              <a:rPr lang="en-US" sz="2600" smtClean="0">
                <a:solidFill>
                  <a:srgbClr val="002060"/>
                </a:solidFill>
              </a:rPr>
              <a:t>Slow horizontal diffusion of moisture at mid-level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solidFill>
                  <a:srgbClr val="002060"/>
                </a:solidFill>
                <a:effectLst>
                  <a:outerShdw blurRad="38100" dist="38100" dir="2700000" algn="tl">
                    <a:srgbClr val="000000">
                      <a:alpha val="43137"/>
                    </a:srgbClr>
                  </a:outerShdw>
                </a:effectLst>
              </a:rPr>
              <a:t>Results</a:t>
            </a:r>
            <a:br>
              <a:rPr lang="en-US" dirty="0" smtClean="0">
                <a:solidFill>
                  <a:srgbClr val="002060"/>
                </a:solidFill>
                <a:effectLst>
                  <a:outerShdw blurRad="38100" dist="38100" dir="2700000" algn="tl">
                    <a:srgbClr val="000000">
                      <a:alpha val="43137"/>
                    </a:srgbClr>
                  </a:outerShdw>
                </a:effectLst>
              </a:rPr>
            </a:br>
            <a:r>
              <a:rPr lang="en-US" dirty="0" smtClean="0">
                <a:solidFill>
                  <a:srgbClr val="002060"/>
                </a:solidFill>
                <a:effectLst>
                  <a:outerShdw blurRad="38100" dist="38100" dir="2700000" algn="tl">
                    <a:srgbClr val="000000">
                      <a:alpha val="43137"/>
                    </a:srgbClr>
                  </a:outerShdw>
                </a:effectLst>
              </a:rPr>
              <a:t>Self-Aggregation Occurs for:</a:t>
            </a:r>
            <a:endParaRPr lang="en-US" dirty="0">
              <a:solidFill>
                <a:srgbClr val="002060"/>
              </a:solidFill>
              <a:effectLst>
                <a:outerShdw blurRad="38100" dist="38100" dir="2700000" algn="tl">
                  <a:srgbClr val="000000">
                    <a:alpha val="43137"/>
                  </a:srgbClr>
                </a:outerShdw>
              </a:effectLst>
            </a:endParaRPr>
          </a:p>
        </p:txBody>
      </p:sp>
      <p:sp>
        <p:nvSpPr>
          <p:cNvPr id="37891" name="Content Placeholder 2"/>
          <p:cNvSpPr>
            <a:spLocks noGrp="1"/>
          </p:cNvSpPr>
          <p:nvPr>
            <p:ph idx="1"/>
          </p:nvPr>
        </p:nvSpPr>
        <p:spPr>
          <a:xfrm>
            <a:off x="533400" y="2438400"/>
            <a:ext cx="8229600" cy="3352800"/>
          </a:xfrm>
        </p:spPr>
        <p:txBody>
          <a:bodyPr/>
          <a:lstStyle/>
          <a:p>
            <a:r>
              <a:rPr lang="en-US" smtClean="0">
                <a:solidFill>
                  <a:srgbClr val="002060"/>
                </a:solidFill>
              </a:rPr>
              <a:t>Small or negative gross moist stability</a:t>
            </a:r>
          </a:p>
          <a:p>
            <a:r>
              <a:rPr lang="en-US" smtClean="0">
                <a:solidFill>
                  <a:srgbClr val="002060"/>
                </a:solidFill>
              </a:rPr>
              <a:t>Sufficiently large feedback between convective gustiness and surface enthalpy fluxes</a:t>
            </a:r>
          </a:p>
          <a:p>
            <a:r>
              <a:rPr lang="en-US" smtClean="0">
                <a:solidFill>
                  <a:srgbClr val="002060"/>
                </a:solidFill>
              </a:rPr>
              <a:t>Sufficiently high surface temperature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2060"/>
                </a:solidFill>
                <a:effectLst>
                  <a:outerShdw blurRad="38100" dist="38100" dir="2700000" algn="tl">
                    <a:srgbClr val="000000">
                      <a:alpha val="43137"/>
                    </a:srgbClr>
                  </a:outerShdw>
                </a:effectLst>
              </a:rPr>
              <a:t>Two Points of View</a:t>
            </a:r>
            <a:endParaRPr lang="en-US" dirty="0">
              <a:solidFill>
                <a:srgbClr val="00206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lstStyle/>
          <a:p>
            <a:r>
              <a:rPr lang="en-US" b="1" dirty="0" smtClean="0">
                <a:solidFill>
                  <a:srgbClr val="002060"/>
                </a:solidFill>
              </a:rPr>
              <a:t>Macroscopic</a:t>
            </a:r>
            <a:r>
              <a:rPr lang="en-US" dirty="0" smtClean="0">
                <a:solidFill>
                  <a:srgbClr val="002060"/>
                </a:solidFill>
              </a:rPr>
              <a:t>: What sets the frequency of tropical cyclones on the planet? Are tropical cyclones agents in a system that maintains itself in some critical state?</a:t>
            </a:r>
          </a:p>
          <a:p>
            <a:endParaRPr lang="en-US" dirty="0">
              <a:solidFill>
                <a:srgbClr val="002060"/>
              </a:solidFill>
            </a:endParaRPr>
          </a:p>
          <a:p>
            <a:r>
              <a:rPr lang="en-US" b="1" dirty="0" smtClean="0">
                <a:solidFill>
                  <a:srgbClr val="002060"/>
                </a:solidFill>
              </a:rPr>
              <a:t>Microscopic: </a:t>
            </a:r>
            <a:r>
              <a:rPr lang="en-US" dirty="0" smtClean="0">
                <a:solidFill>
                  <a:srgbClr val="002060"/>
                </a:solidFill>
              </a:rPr>
              <a:t>What are the dynamics and physics underlying tropical cyclogenesis?</a:t>
            </a:r>
            <a:endParaRPr lang="en-US"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US" dirty="0" smtClean="0">
                <a:solidFill>
                  <a:srgbClr val="002060"/>
                </a:solidFill>
                <a:effectLst>
                  <a:outerShdw blurRad="38100" dist="38100" dir="2700000" algn="tl">
                    <a:srgbClr val="000000">
                      <a:alpha val="43137"/>
                    </a:srgbClr>
                  </a:outerShdw>
                </a:effectLst>
              </a:rPr>
              <a:t>Example:</a:t>
            </a:r>
            <a:r>
              <a:rPr lang="en-US" dirty="0" smtClean="0"/>
              <a:t/>
            </a:r>
            <a:br>
              <a:rPr lang="en-US" dirty="0" smtClean="0"/>
            </a:br>
            <a:endParaRPr lang="en-US" dirty="0"/>
          </a:p>
        </p:txBody>
      </p:sp>
      <p:pic>
        <p:nvPicPr>
          <p:cNvPr id="38915" name="Picture 3" descr="C:\Users\Kerry Emaanuel\Powerpoint\Jerusalem\self_agg_T.png"/>
          <p:cNvPicPr>
            <a:picLocks noChangeAspect="1" noChangeArrowheads="1"/>
          </p:cNvPicPr>
          <p:nvPr/>
        </p:nvPicPr>
        <p:blipFill>
          <a:blip r:embed="rId2" cstate="print"/>
          <a:srcRect/>
          <a:stretch>
            <a:fillRect/>
          </a:stretch>
        </p:blipFill>
        <p:spPr bwMode="auto">
          <a:xfrm>
            <a:off x="381000" y="914400"/>
            <a:ext cx="4090988" cy="3067050"/>
          </a:xfrm>
          <a:prstGeom prst="rect">
            <a:avLst/>
          </a:prstGeom>
          <a:noFill/>
          <a:ln w="9525">
            <a:noFill/>
            <a:miter lim="800000"/>
            <a:headEnd/>
            <a:tailEnd/>
          </a:ln>
        </p:spPr>
      </p:pic>
      <p:pic>
        <p:nvPicPr>
          <p:cNvPr id="38916" name="Picture 4" descr="C:\Users\Kerry Emaanuel\Powerpoint\Jerusalem\Mass_flux_agg.png"/>
          <p:cNvPicPr>
            <a:picLocks noChangeAspect="1" noChangeArrowheads="1"/>
          </p:cNvPicPr>
          <p:nvPr/>
        </p:nvPicPr>
        <p:blipFill>
          <a:blip r:embed="rId3" cstate="print"/>
          <a:srcRect/>
          <a:stretch>
            <a:fillRect/>
          </a:stretch>
        </p:blipFill>
        <p:spPr bwMode="auto">
          <a:xfrm>
            <a:off x="4851400" y="914400"/>
            <a:ext cx="4065588" cy="3048000"/>
          </a:xfrm>
          <a:prstGeom prst="rect">
            <a:avLst/>
          </a:prstGeom>
          <a:noFill/>
          <a:ln w="9525">
            <a:noFill/>
            <a:miter lim="800000"/>
            <a:headEnd/>
            <a:tailEnd/>
          </a:ln>
        </p:spPr>
      </p:pic>
      <p:pic>
        <p:nvPicPr>
          <p:cNvPr id="38917" name="Picture 5" descr="C:\Users\Kerry Emaanuel\Powerpoint\Jerusalem\MSE_agg.png"/>
          <p:cNvPicPr>
            <a:picLocks noChangeAspect="1" noChangeArrowheads="1"/>
          </p:cNvPicPr>
          <p:nvPr/>
        </p:nvPicPr>
        <p:blipFill>
          <a:blip r:embed="rId4" cstate="print"/>
          <a:srcRect/>
          <a:stretch>
            <a:fillRect/>
          </a:stretch>
        </p:blipFill>
        <p:spPr bwMode="auto">
          <a:xfrm>
            <a:off x="2590800" y="4059238"/>
            <a:ext cx="3733800" cy="2798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002060"/>
                </a:solidFill>
                <a:effectLst>
                  <a:outerShdw blurRad="38100" dist="38100" dir="2700000" algn="tl">
                    <a:srgbClr val="000000">
                      <a:alpha val="43137"/>
                    </a:srgbClr>
                  </a:outerShdw>
                </a:effectLst>
              </a:rPr>
              <a:t>Summary of Toy Model Results</a:t>
            </a:r>
            <a:endParaRPr lang="en-US" dirty="0">
              <a:solidFill>
                <a:srgbClr val="002060"/>
              </a:solidFill>
              <a:effectLst>
                <a:outerShdw blurRad="38100" dist="38100" dir="2700000" algn="tl">
                  <a:srgbClr val="000000">
                    <a:alpha val="43137"/>
                  </a:srgbClr>
                </a:outerShdw>
              </a:effectLst>
            </a:endParaRPr>
          </a:p>
        </p:txBody>
      </p:sp>
      <p:sp>
        <p:nvSpPr>
          <p:cNvPr id="39939" name="Content Placeholder 2"/>
          <p:cNvSpPr>
            <a:spLocks noGrp="1"/>
          </p:cNvSpPr>
          <p:nvPr>
            <p:ph idx="1"/>
          </p:nvPr>
        </p:nvSpPr>
        <p:spPr>
          <a:xfrm>
            <a:off x="457200" y="1371600"/>
            <a:ext cx="8229600" cy="4754563"/>
          </a:xfrm>
        </p:spPr>
        <p:txBody>
          <a:bodyPr>
            <a:normAutofit lnSpcReduction="10000"/>
          </a:bodyPr>
          <a:lstStyle/>
          <a:p>
            <a:r>
              <a:rPr lang="en-US" smtClean="0">
                <a:solidFill>
                  <a:srgbClr val="002060"/>
                </a:solidFill>
              </a:rPr>
              <a:t>Self-aggregation driven by convective gustiness at high temperature</a:t>
            </a:r>
          </a:p>
          <a:p>
            <a:r>
              <a:rPr lang="en-US" smtClean="0">
                <a:solidFill>
                  <a:srgbClr val="002060"/>
                </a:solidFill>
              </a:rPr>
              <a:t>No self-aggregation at low temperature</a:t>
            </a:r>
          </a:p>
          <a:p>
            <a:r>
              <a:rPr lang="en-US" smtClean="0">
                <a:solidFill>
                  <a:srgbClr val="002060"/>
                </a:solidFill>
              </a:rPr>
              <a:t>Aggregated state is much drier at mid levels</a:t>
            </a:r>
          </a:p>
          <a:p>
            <a:r>
              <a:rPr lang="en-US" smtClean="0">
                <a:solidFill>
                  <a:srgbClr val="002060"/>
                </a:solidFill>
              </a:rPr>
              <a:t>System tends towards self-organized criticality (SOC)</a:t>
            </a:r>
          </a:p>
          <a:p>
            <a:r>
              <a:rPr lang="en-US" smtClean="0">
                <a:solidFill>
                  <a:srgbClr val="002060"/>
                </a:solidFill>
              </a:rPr>
              <a:t>Climate sensitivity of SOC state much lower (0.04 K/Wm</a:t>
            </a:r>
            <a:r>
              <a:rPr lang="en-US" baseline="30000" smtClean="0">
                <a:solidFill>
                  <a:srgbClr val="002060"/>
                </a:solidFill>
              </a:rPr>
              <a:t>-2</a:t>
            </a:r>
            <a:r>
              <a:rPr lang="en-US" smtClean="0">
                <a:solidFill>
                  <a:srgbClr val="002060"/>
                </a:solidFill>
              </a:rPr>
              <a:t>) than sensitivity of uniform convection (0.2 K/Wm</a:t>
            </a:r>
            <a:r>
              <a:rPr lang="en-US" baseline="30000" smtClean="0">
                <a:solidFill>
                  <a:srgbClr val="002060"/>
                </a:solidFill>
              </a:rPr>
              <a:t>-2</a:t>
            </a:r>
            <a:r>
              <a:rPr lang="en-US" smtClean="0">
                <a:solidFill>
                  <a:srgbClr val="002060"/>
                </a:solidFill>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382000" cy="944562"/>
          </a:xfrm>
        </p:spPr>
        <p:txBody>
          <a:bodyPr>
            <a:normAutofit fontScale="90000"/>
          </a:bodyPr>
          <a:lstStyle/>
          <a:p>
            <a:r>
              <a:rPr lang="en-US" sz="3200" dirty="0" smtClean="0">
                <a:solidFill>
                  <a:srgbClr val="002060"/>
                </a:solidFill>
                <a:effectLst>
                  <a:outerShdw blurRad="38100" dist="38100" dir="2700000" algn="tl">
                    <a:srgbClr val="000000">
                      <a:alpha val="43137"/>
                    </a:srgbClr>
                  </a:outerShdw>
                </a:effectLst>
              </a:rPr>
              <a:t>Preliminary  Suggestion of Self-Organized Criticality in Full-Physics CRM</a:t>
            </a:r>
            <a:endParaRPr lang="en-US" sz="3200" dirty="0">
              <a:solidFill>
                <a:srgbClr val="002060"/>
              </a:solidFill>
              <a:effectLst>
                <a:outerShdw blurRad="38100" dist="38100" dir="2700000" algn="tl">
                  <a:srgbClr val="000000">
                    <a:alpha val="43137"/>
                  </a:srgbClr>
                </a:outerShdw>
              </a:effectLst>
            </a:endParaRPr>
          </a:p>
        </p:txBody>
      </p:sp>
      <p:pic>
        <p:nvPicPr>
          <p:cNvPr id="5" name="Picture 4" descr="C:\Users\Kerry Emaanuel\AppData\Local\Microsoft\Windows\Temporary Internet Files\Content.Word\LW_TOA_evol_300days.jpg"/>
          <p:cNvPicPr/>
          <p:nvPr/>
        </p:nvPicPr>
        <p:blipFill>
          <a:blip r:embed="rId2" cstate="print"/>
          <a:srcRect/>
          <a:stretch>
            <a:fillRect/>
          </a:stretch>
        </p:blipFill>
        <p:spPr bwMode="auto">
          <a:xfrm>
            <a:off x="838200" y="1371600"/>
            <a:ext cx="7543800" cy="5105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2060"/>
                </a:solidFill>
                <a:effectLst>
                  <a:outerShdw blurRad="38100" dist="38100" dir="2700000" algn="tl">
                    <a:srgbClr val="000000">
                      <a:alpha val="43137"/>
                    </a:srgbClr>
                  </a:outerShdw>
                </a:effectLst>
              </a:rPr>
              <a:t>Extension to f-plane</a:t>
            </a:r>
            <a:endParaRPr lang="en-US" sz="3600" dirty="0">
              <a:solidFill>
                <a:srgbClr val="002060"/>
              </a:solidFill>
              <a:effectLst>
                <a:outerShdw blurRad="38100" dist="38100" dir="2700000" algn="tl">
                  <a:srgbClr val="000000">
                    <a:alpha val="43137"/>
                  </a:srgbClr>
                </a:outerShdw>
              </a:effectLst>
            </a:endParaRPr>
          </a:p>
        </p:txBody>
      </p:sp>
      <p:pic>
        <p:nvPicPr>
          <p:cNvPr id="3" name="Picture 2" descr="cid:35949745-62D5-4BA5-80E6-7D219866182E@s154.bnl.gov"/>
          <p:cNvPicPr/>
          <p:nvPr/>
        </p:nvPicPr>
        <p:blipFill>
          <a:blip r:embed="rId2" r:link="rId3" cstate="print"/>
          <a:srcRect l="48333" t="44824"/>
          <a:stretch>
            <a:fillRect/>
          </a:stretch>
        </p:blipFill>
        <p:spPr bwMode="auto">
          <a:xfrm>
            <a:off x="2133600" y="1447800"/>
            <a:ext cx="5257800" cy="5105400"/>
          </a:xfrm>
          <a:prstGeom prst="rect">
            <a:avLst/>
          </a:prstGeom>
          <a:noFill/>
          <a:ln w="9525">
            <a:noFill/>
            <a:miter lim="800000"/>
            <a:headEnd/>
            <a:tailEnd/>
          </a:ln>
        </p:spPr>
      </p:pic>
      <p:sp>
        <p:nvSpPr>
          <p:cNvPr id="4" name="TextBox 3"/>
          <p:cNvSpPr txBox="1"/>
          <p:nvPr/>
        </p:nvSpPr>
        <p:spPr>
          <a:xfrm>
            <a:off x="0" y="2438400"/>
            <a:ext cx="1981200" cy="1938992"/>
          </a:xfrm>
          <a:prstGeom prst="rect">
            <a:avLst/>
          </a:prstGeom>
          <a:noFill/>
        </p:spPr>
        <p:txBody>
          <a:bodyPr wrap="square" rtlCol="0">
            <a:spAutoFit/>
          </a:bodyPr>
          <a:lstStyle/>
          <a:p>
            <a:pPr algn="ctr"/>
            <a:r>
              <a:rPr lang="en-US" sz="2400" dirty="0" smtClean="0">
                <a:solidFill>
                  <a:srgbClr val="002060"/>
                </a:solidFill>
              </a:rPr>
              <a:t>Distance between vortex centers scales as </a:t>
            </a:r>
            <a:r>
              <a:rPr lang="en-US" sz="2400" dirty="0" err="1" smtClean="0">
                <a:solidFill>
                  <a:srgbClr val="002060"/>
                </a:solidFill>
              </a:rPr>
              <a:t>V</a:t>
            </a:r>
            <a:r>
              <a:rPr lang="en-US" sz="2400" baseline="-25000" dirty="0" err="1" smtClean="0">
                <a:solidFill>
                  <a:srgbClr val="002060"/>
                </a:solidFill>
              </a:rPr>
              <a:t>max</a:t>
            </a:r>
            <a:r>
              <a:rPr lang="en-US" sz="2400" dirty="0" smtClean="0">
                <a:solidFill>
                  <a:srgbClr val="002060"/>
                </a:solidFill>
              </a:rPr>
              <a:t>/f</a:t>
            </a:r>
            <a:endParaRPr lang="en-US" sz="2400" dirty="0">
              <a:solidFill>
                <a:srgbClr val="00206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002060"/>
                </a:solidFill>
                <a:effectLst>
                  <a:outerShdw blurRad="38100" dist="38100" dir="2700000" algn="tl">
                    <a:srgbClr val="000000">
                      <a:alpha val="43137"/>
                    </a:srgbClr>
                  </a:outerShdw>
                </a:effectLst>
              </a:rPr>
              <a:t>Two More Indications of Large-scale Control of Genesis Rates:</a:t>
            </a:r>
            <a:endParaRPr lang="en-US" dirty="0">
              <a:solidFill>
                <a:srgbClr val="00206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381000" y="2667000"/>
            <a:ext cx="8229600" cy="2514600"/>
          </a:xfrm>
        </p:spPr>
        <p:txBody>
          <a:bodyPr/>
          <a:lstStyle/>
          <a:p>
            <a:r>
              <a:rPr lang="en-US" dirty="0" smtClean="0">
                <a:solidFill>
                  <a:srgbClr val="002060"/>
                </a:solidFill>
              </a:rPr>
              <a:t>Success of Genesis </a:t>
            </a:r>
            <a:r>
              <a:rPr lang="en-US" dirty="0" smtClean="0">
                <a:solidFill>
                  <a:srgbClr val="002060"/>
                </a:solidFill>
              </a:rPr>
              <a:t>Indices</a:t>
            </a:r>
            <a:endParaRPr lang="en-US" dirty="0" smtClean="0">
              <a:solidFill>
                <a:srgbClr val="002060"/>
              </a:solidFill>
            </a:endParaRPr>
          </a:p>
          <a:p>
            <a:endParaRPr lang="en-US" dirty="0">
              <a:solidFill>
                <a:srgbClr val="002060"/>
              </a:solidFill>
            </a:endParaRPr>
          </a:p>
          <a:p>
            <a:r>
              <a:rPr lang="en-US" dirty="0" smtClean="0">
                <a:solidFill>
                  <a:srgbClr val="002060"/>
                </a:solidFill>
              </a:rPr>
              <a:t>Success of Random Seeding Technique</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90600"/>
          </a:xfrm>
        </p:spPr>
        <p:txBody>
          <a:bodyPr rtlCol="0">
            <a:normAutofit/>
          </a:bodyPr>
          <a:lstStyle/>
          <a:p>
            <a:pPr fontAlgn="auto">
              <a:spcAft>
                <a:spcPts val="0"/>
              </a:spcAft>
              <a:defRPr/>
            </a:pPr>
            <a:r>
              <a:rPr lang="en-US" dirty="0" smtClean="0">
                <a:solidFill>
                  <a:srgbClr val="002060"/>
                </a:solidFill>
                <a:effectLst>
                  <a:outerShdw blurRad="38100" dist="38100" dir="2700000" algn="tl">
                    <a:srgbClr val="000000">
                      <a:alpha val="43137"/>
                    </a:srgbClr>
                  </a:outerShdw>
                </a:effectLst>
              </a:rPr>
              <a:t>New Genesis Potential Index:</a:t>
            </a:r>
            <a:endParaRPr lang="en-US" dirty="0">
              <a:solidFill>
                <a:srgbClr val="002060"/>
              </a:solidFill>
              <a:effectLst>
                <a:outerShdw blurRad="38100" dist="38100" dir="2700000" algn="tl">
                  <a:srgbClr val="000000">
                    <a:alpha val="43137"/>
                  </a:srgbClr>
                </a:outerShdw>
              </a:effectLst>
            </a:endParaRPr>
          </a:p>
        </p:txBody>
      </p:sp>
      <p:graphicFrame>
        <p:nvGraphicFramePr>
          <p:cNvPr id="5122" name="Object 2"/>
          <p:cNvGraphicFramePr>
            <a:graphicFrameLocks noChangeAspect="1"/>
          </p:cNvGraphicFramePr>
          <p:nvPr/>
        </p:nvGraphicFramePr>
        <p:xfrm>
          <a:off x="990600" y="1371600"/>
          <a:ext cx="6704013" cy="1981200"/>
        </p:xfrm>
        <a:graphic>
          <a:graphicData uri="http://schemas.openxmlformats.org/presentationml/2006/ole">
            <p:oleObj spid="_x0000_s73730" name="Equation" r:id="rId4" imgW="1676160" imgH="495000" progId="Equation.DSMT4">
              <p:embed/>
            </p:oleObj>
          </a:graphicData>
        </a:graphic>
      </p:graphicFrame>
      <p:sp>
        <p:nvSpPr>
          <p:cNvPr id="5" name="Content Placeholder 3"/>
          <p:cNvSpPr txBox="1">
            <a:spLocks/>
          </p:cNvSpPr>
          <p:nvPr/>
        </p:nvSpPr>
        <p:spPr>
          <a:xfrm>
            <a:off x="457200" y="3657600"/>
            <a:ext cx="8229600" cy="28956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rgbClr val="002060"/>
                </a:solidFill>
                <a:effectLst/>
                <a:uLnTx/>
                <a:uFillTx/>
                <a:latin typeface="+mn-lt"/>
                <a:ea typeface="+mn-ea"/>
                <a:cs typeface="+mn-cs"/>
              </a:rPr>
              <a:t>850 hPa absolute vorticity (</a:t>
            </a:r>
            <a:r>
              <a:rPr kumimoji="0" lang="en-US" sz="3200" b="0" i="0" u="none" strike="noStrike" kern="1200" cap="none" spc="0" normalizeH="0" baseline="0" noProof="0" dirty="0" smtClean="0">
                <a:ln>
                  <a:noFill/>
                </a:ln>
                <a:solidFill>
                  <a:srgbClr val="002060"/>
                </a:solidFill>
                <a:effectLst/>
                <a:uLnTx/>
                <a:uFillTx/>
                <a:latin typeface="Euclid Symbol" pitchFamily="18" charset="2"/>
                <a:ea typeface="+mn-ea"/>
                <a:cs typeface="+mn-cs"/>
              </a:rPr>
              <a:t>h</a:t>
            </a:r>
            <a:r>
              <a:rPr kumimoji="0" lang="en-US" sz="3200" b="0" i="0" u="none" strike="noStrike" kern="1200" cap="none" spc="0" normalizeH="0" baseline="0" noProof="0" dirty="0" smtClean="0">
                <a:ln>
                  <a:noFill/>
                </a:ln>
                <a:solidFill>
                  <a:srgbClr val="002060"/>
                </a:solidFill>
                <a:effectLst/>
                <a:uLnTx/>
                <a:uFillTx/>
                <a:latin typeface="+mn-lt"/>
                <a:ea typeface="+mn-ea"/>
                <a:cs typeface="+mn-cs"/>
              </a:rPr>
              <a:t>)</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rgbClr val="002060"/>
                </a:solidFill>
                <a:effectLst/>
                <a:uLnTx/>
                <a:uFillTx/>
                <a:latin typeface="+mn-lt"/>
                <a:ea typeface="+mn-ea"/>
                <a:cs typeface="+mn-cs"/>
              </a:rPr>
              <a:t>850 – 250 hPa shear  (</a:t>
            </a:r>
            <a:r>
              <a:rPr kumimoji="0" lang="en-US" sz="3200" b="0" i="1" u="none" strike="noStrike" kern="1200" cap="none" spc="0" normalizeH="0" baseline="0" noProof="0" dirty="0" smtClean="0">
                <a:ln>
                  <a:noFill/>
                </a:ln>
                <a:solidFill>
                  <a:srgbClr val="002060"/>
                </a:solidFill>
                <a:effectLst/>
                <a:uLnTx/>
                <a:uFillTx/>
                <a:latin typeface="+mn-lt"/>
                <a:ea typeface="+mn-ea"/>
                <a:cs typeface="+mn-cs"/>
              </a:rPr>
              <a:t>S</a:t>
            </a:r>
            <a:r>
              <a:rPr kumimoji="0" lang="en-US" sz="3200" b="0" i="0" u="none" strike="noStrike" kern="1200" cap="none" spc="0" normalizeH="0" baseline="0" noProof="0" dirty="0" smtClean="0">
                <a:ln>
                  <a:noFill/>
                </a:ln>
                <a:solidFill>
                  <a:srgbClr val="002060"/>
                </a:solidFill>
                <a:effectLst/>
                <a:uLnTx/>
                <a:uFillTx/>
                <a:latin typeface="+mn-lt"/>
                <a:ea typeface="+mn-ea"/>
                <a:cs typeface="+mn-cs"/>
              </a:rPr>
              <a:t>)</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rgbClr val="002060"/>
                </a:solidFill>
                <a:effectLst/>
                <a:uLnTx/>
                <a:uFillTx/>
                <a:latin typeface="+mn-lt"/>
                <a:ea typeface="+mn-ea"/>
                <a:cs typeface="+mn-cs"/>
              </a:rPr>
              <a:t>Potential intensity (</a:t>
            </a:r>
            <a:r>
              <a:rPr kumimoji="0" lang="en-US" sz="3200" b="0" i="1" u="none" strike="noStrike" kern="1200" cap="none" spc="0" normalizeH="0" baseline="0" noProof="0" dirty="0" smtClean="0">
                <a:ln>
                  <a:noFill/>
                </a:ln>
                <a:solidFill>
                  <a:srgbClr val="002060"/>
                </a:solidFill>
                <a:effectLst/>
                <a:uLnTx/>
                <a:uFillTx/>
                <a:latin typeface="+mn-lt"/>
                <a:ea typeface="+mn-ea"/>
                <a:cs typeface="+mn-cs"/>
              </a:rPr>
              <a:t>PI</a:t>
            </a:r>
            <a:r>
              <a:rPr kumimoji="0" lang="en-US" sz="3200" b="0" i="0" u="none" strike="noStrike" kern="1200" cap="none" spc="0" normalizeH="0" baseline="0" noProof="0" dirty="0" smtClean="0">
                <a:ln>
                  <a:noFill/>
                </a:ln>
                <a:solidFill>
                  <a:srgbClr val="002060"/>
                </a:solidFill>
                <a:effectLst/>
                <a:uLnTx/>
                <a:uFillTx/>
                <a:latin typeface="+mn-lt"/>
                <a:ea typeface="+mn-ea"/>
                <a:cs typeface="+mn-cs"/>
              </a:rPr>
              <a:t>)</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rgbClr val="002060"/>
                </a:solidFill>
                <a:effectLst/>
                <a:uLnTx/>
                <a:uFillTx/>
                <a:latin typeface="+mn-lt"/>
                <a:ea typeface="+mn-ea"/>
                <a:cs typeface="+mn-cs"/>
              </a:rPr>
              <a:t>Non-dimensional </a:t>
            </a:r>
            <a:r>
              <a:rPr kumimoji="0" lang="en-US" sz="3200" b="0" i="0" u="none" strike="noStrike" kern="1200" cap="none" spc="0" normalizeH="0" baseline="0" noProof="0" dirty="0" err="1" smtClean="0">
                <a:ln>
                  <a:noFill/>
                </a:ln>
                <a:solidFill>
                  <a:srgbClr val="002060"/>
                </a:solidFill>
                <a:effectLst/>
                <a:uLnTx/>
                <a:uFillTx/>
                <a:latin typeface="+mn-lt"/>
                <a:ea typeface="+mn-ea"/>
                <a:cs typeface="+mn-cs"/>
              </a:rPr>
              <a:t>subsaturation</a:t>
            </a:r>
            <a:r>
              <a:rPr kumimoji="0" lang="en-US" sz="3200" b="0" i="0" u="none" strike="noStrike" kern="1200" cap="none" spc="0" normalizeH="0" baseline="0" noProof="0" dirty="0" smtClean="0">
                <a:ln>
                  <a:noFill/>
                </a:ln>
                <a:solidFill>
                  <a:srgbClr val="002060"/>
                </a:solidFill>
                <a:effectLst/>
                <a:uLnTx/>
                <a:uFillTx/>
                <a:latin typeface="+mn-lt"/>
                <a:ea typeface="+mn-ea"/>
                <a:cs typeface="+mn-cs"/>
              </a:rPr>
              <a:t> of the middle troposphere:</a:t>
            </a:r>
          </a:p>
        </p:txBody>
      </p:sp>
      <p:graphicFrame>
        <p:nvGraphicFramePr>
          <p:cNvPr id="51203" name="Object 2"/>
          <p:cNvGraphicFramePr>
            <a:graphicFrameLocks noChangeAspect="1"/>
          </p:cNvGraphicFramePr>
          <p:nvPr/>
        </p:nvGraphicFramePr>
        <p:xfrm>
          <a:off x="3657601" y="5912720"/>
          <a:ext cx="1904999" cy="945279"/>
        </p:xfrm>
        <a:graphic>
          <a:graphicData uri="http://schemas.openxmlformats.org/presentationml/2006/ole">
            <p:oleObj spid="_x0000_s73731" name="Equation" r:id="rId5" imgW="749160" imgH="406080" progId="Equation.DSMT4">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C:\Users\Kerry Emaanuel\Riskproject\entropy\annual_cycle.png"/>
          <p:cNvPicPr>
            <a:picLocks noChangeAspect="1" noChangeArrowheads="1"/>
          </p:cNvPicPr>
          <p:nvPr/>
        </p:nvPicPr>
        <p:blipFill>
          <a:blip r:embed="rId3" cstate="print"/>
          <a:srcRect/>
          <a:stretch>
            <a:fillRect/>
          </a:stretch>
        </p:blipFill>
        <p:spPr bwMode="auto">
          <a:xfrm>
            <a:off x="533400" y="1143000"/>
            <a:ext cx="7948613" cy="5368925"/>
          </a:xfrm>
          <a:prstGeom prst="rect">
            <a:avLst/>
          </a:prstGeom>
          <a:noFill/>
          <a:ln w="9525">
            <a:noFill/>
            <a:miter lim="800000"/>
            <a:headEnd/>
            <a:tailEnd/>
          </a:ln>
        </p:spPr>
      </p:pic>
      <p:sp>
        <p:nvSpPr>
          <p:cNvPr id="3" name="Title 2"/>
          <p:cNvSpPr>
            <a:spLocks noGrp="1"/>
          </p:cNvSpPr>
          <p:nvPr>
            <p:ph type="title"/>
          </p:nvPr>
        </p:nvSpPr>
        <p:spPr>
          <a:xfrm>
            <a:off x="457200" y="274638"/>
            <a:ext cx="8229600" cy="715962"/>
          </a:xfrm>
        </p:spPr>
        <p:txBody>
          <a:bodyPr>
            <a:normAutofit fontScale="90000"/>
          </a:bodyPr>
          <a:lstStyle/>
          <a:p>
            <a:r>
              <a:rPr lang="en-US" dirty="0" smtClean="0">
                <a:solidFill>
                  <a:srgbClr val="002060"/>
                </a:solidFill>
                <a:effectLst>
                  <a:outerShdw blurRad="38100" dist="38100" dir="2700000" algn="tl">
                    <a:srgbClr val="000000">
                      <a:alpha val="43137"/>
                    </a:srgbClr>
                  </a:outerShdw>
                </a:effectLst>
              </a:rPr>
              <a:t>Performance</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rtlCol="0">
            <a:normAutofit/>
          </a:bodyPr>
          <a:lstStyle/>
          <a:p>
            <a:pPr fontAlgn="auto">
              <a:spcAft>
                <a:spcPts val="0"/>
              </a:spcAft>
              <a:defRPr/>
            </a:pPr>
            <a:r>
              <a:rPr lang="en-US" dirty="0" smtClean="0">
                <a:solidFill>
                  <a:srgbClr val="002060"/>
                </a:solidFill>
                <a:effectLst>
                  <a:outerShdw blurRad="38100" dist="38100" dir="2700000" algn="tl">
                    <a:srgbClr val="000000">
                      <a:alpha val="43137"/>
                    </a:srgbClr>
                  </a:outerShdw>
                </a:effectLst>
              </a:rPr>
              <a:t>Interannual Variability</a:t>
            </a:r>
            <a:endParaRPr lang="en-US" dirty="0">
              <a:solidFill>
                <a:srgbClr val="002060"/>
              </a:solidFill>
              <a:effectLst>
                <a:outerShdw blurRad="38100" dist="38100" dir="2700000" algn="tl">
                  <a:srgbClr val="000000">
                    <a:alpha val="43137"/>
                  </a:srgbClr>
                </a:outerShdw>
              </a:effectLst>
            </a:endParaRPr>
          </a:p>
        </p:txBody>
      </p:sp>
      <p:pic>
        <p:nvPicPr>
          <p:cNvPr id="28675" name="Picture 2" descr="C:\Users\Kerry Emaanuel\Riskproject\entropy\natl_best_comp.png"/>
          <p:cNvPicPr>
            <a:picLocks noChangeAspect="1" noChangeArrowheads="1"/>
          </p:cNvPicPr>
          <p:nvPr/>
        </p:nvPicPr>
        <p:blipFill>
          <a:blip r:embed="rId3" cstate="print"/>
          <a:srcRect/>
          <a:stretch>
            <a:fillRect/>
          </a:stretch>
        </p:blipFill>
        <p:spPr bwMode="auto">
          <a:xfrm>
            <a:off x="762000" y="1066800"/>
            <a:ext cx="7486650" cy="5056188"/>
          </a:xfrm>
          <a:prstGeom prst="rect">
            <a:avLst/>
          </a:prstGeom>
          <a:noFill/>
          <a:ln w="9525">
            <a:noFill/>
            <a:miter lim="800000"/>
            <a:headEnd/>
            <a:tailEnd/>
          </a:ln>
        </p:spPr>
      </p:pic>
      <p:sp>
        <p:nvSpPr>
          <p:cNvPr id="28676" name="TextBox 3"/>
          <p:cNvSpPr txBox="1">
            <a:spLocks noChangeArrowheads="1"/>
          </p:cNvSpPr>
          <p:nvPr/>
        </p:nvSpPr>
        <p:spPr bwMode="auto">
          <a:xfrm>
            <a:off x="381000" y="6096000"/>
            <a:ext cx="8458200" cy="523875"/>
          </a:xfrm>
          <a:prstGeom prst="rect">
            <a:avLst/>
          </a:prstGeom>
          <a:noFill/>
          <a:ln w="9525">
            <a:noFill/>
            <a:miter lim="800000"/>
            <a:headEnd/>
            <a:tailEnd/>
          </a:ln>
        </p:spPr>
        <p:txBody>
          <a:bodyPr>
            <a:spAutoFit/>
          </a:bodyPr>
          <a:lstStyle/>
          <a:p>
            <a:r>
              <a:rPr lang="en-US" sz="2800">
                <a:solidFill>
                  <a:srgbClr val="002060"/>
                </a:solidFill>
                <a:latin typeface="Calibri" pitchFamily="34" charset="0"/>
              </a:rPr>
              <a:t>No Significant Correlations Outside the Atlantic!</a:t>
            </a:r>
          </a:p>
        </p:txBody>
      </p:sp>
      <p:sp>
        <p:nvSpPr>
          <p:cNvPr id="5" name="Rectangle 4"/>
          <p:cNvSpPr/>
          <p:nvPr/>
        </p:nvSpPr>
        <p:spPr>
          <a:xfrm>
            <a:off x="3124200" y="3048000"/>
            <a:ext cx="304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ss007e14908"/>
          <p:cNvPicPr>
            <a:picLocks noGrp="1" noChangeAspect="1" noChangeArrowheads="1"/>
          </p:cNvPicPr>
          <p:nvPr>
            <p:ph sz="half" idx="4294967295"/>
          </p:nvPr>
        </p:nvPicPr>
        <p:blipFill>
          <a:blip r:embed="rId3" cstate="print">
            <a:lum bright="36000" contrast="-54000"/>
          </a:blip>
          <a:srcRect b="4210"/>
          <a:stretch>
            <a:fillRect/>
          </a:stretch>
        </p:blipFill>
        <p:spPr>
          <a:xfrm>
            <a:off x="0" y="0"/>
            <a:ext cx="9144000" cy="6858000"/>
          </a:xfrm>
        </p:spPr>
      </p:pic>
      <p:sp>
        <p:nvSpPr>
          <p:cNvPr id="181251" name="Rectangle 3"/>
          <p:cNvSpPr>
            <a:spLocks noGrp="1" noChangeArrowheads="1"/>
          </p:cNvSpPr>
          <p:nvPr>
            <p:ph type="title" idx="4294967295"/>
          </p:nvPr>
        </p:nvSpPr>
        <p:spPr>
          <a:xfrm>
            <a:off x="457200" y="152400"/>
            <a:ext cx="8229600" cy="914400"/>
          </a:xfrm>
        </p:spPr>
        <p:txBody>
          <a:bodyPr rtlCol="0">
            <a:normAutofit fontScale="90000"/>
          </a:bodyPr>
          <a:lstStyle/>
          <a:p>
            <a:pPr fontAlgn="auto">
              <a:spcAft>
                <a:spcPts val="0"/>
              </a:spcAft>
              <a:defRPr/>
            </a:pPr>
            <a:r>
              <a:rPr lang="en-US" b="1" dirty="0" smtClean="0">
                <a:solidFill>
                  <a:srgbClr val="FFFF00"/>
                </a:solidFill>
                <a:effectLst>
                  <a:outerShdw blurRad="38100" dist="38100" dir="2700000" algn="tl">
                    <a:srgbClr val="C0C0C0"/>
                  </a:outerShdw>
                </a:effectLst>
              </a:rPr>
              <a:t>Random Seeding/Natural Selection</a:t>
            </a:r>
          </a:p>
        </p:txBody>
      </p:sp>
      <p:sp>
        <p:nvSpPr>
          <p:cNvPr id="21508" name="Rectangle 4"/>
          <p:cNvSpPr>
            <a:spLocks noGrp="1" noChangeArrowheads="1"/>
          </p:cNvSpPr>
          <p:nvPr>
            <p:ph type="body" sz="half" idx="4294967295"/>
          </p:nvPr>
        </p:nvSpPr>
        <p:spPr>
          <a:xfrm>
            <a:off x="457200" y="1219200"/>
            <a:ext cx="8382000" cy="5486400"/>
          </a:xfrm>
        </p:spPr>
        <p:txBody>
          <a:bodyPr rtlCol="0">
            <a:normAutofit lnSpcReduction="10000"/>
          </a:bodyPr>
          <a:lstStyle/>
          <a:p>
            <a:pPr fontAlgn="auto">
              <a:lnSpc>
                <a:spcPct val="90000"/>
              </a:lnSpc>
              <a:spcAft>
                <a:spcPts val="0"/>
              </a:spcAft>
              <a:buFont typeface="Arial" pitchFamily="34" charset="0"/>
              <a:buChar char="•"/>
              <a:defRPr/>
            </a:pPr>
            <a:r>
              <a:rPr lang="en-US" sz="2800" b="1" dirty="0" smtClean="0">
                <a:solidFill>
                  <a:srgbClr val="002060"/>
                </a:solidFill>
              </a:rPr>
              <a:t>Step 1</a:t>
            </a:r>
            <a:r>
              <a:rPr lang="en-US" sz="2800" dirty="0" smtClean="0">
                <a:solidFill>
                  <a:srgbClr val="002060"/>
                </a:solidFill>
              </a:rPr>
              <a:t>: Seed each ocean basin with a very large number of weak, randomly located cyclones</a:t>
            </a:r>
          </a:p>
          <a:p>
            <a:pPr fontAlgn="auto">
              <a:lnSpc>
                <a:spcPct val="90000"/>
              </a:lnSpc>
              <a:spcAft>
                <a:spcPts val="0"/>
              </a:spcAft>
              <a:buFontTx/>
              <a:buNone/>
              <a:defRPr/>
            </a:pPr>
            <a:endParaRPr lang="en-US" sz="2800" dirty="0" smtClean="0">
              <a:solidFill>
                <a:srgbClr val="002060"/>
              </a:solidFill>
            </a:endParaRPr>
          </a:p>
          <a:p>
            <a:pPr fontAlgn="auto">
              <a:lnSpc>
                <a:spcPct val="90000"/>
              </a:lnSpc>
              <a:spcAft>
                <a:spcPts val="0"/>
              </a:spcAft>
              <a:buFont typeface="Arial" pitchFamily="34" charset="0"/>
              <a:buChar char="•"/>
              <a:defRPr/>
            </a:pPr>
            <a:r>
              <a:rPr lang="en-US" sz="2800" b="1" dirty="0" smtClean="0">
                <a:solidFill>
                  <a:srgbClr val="002060"/>
                </a:solidFill>
              </a:rPr>
              <a:t>Step 2</a:t>
            </a:r>
            <a:r>
              <a:rPr lang="en-US" sz="2800" dirty="0" smtClean="0">
                <a:solidFill>
                  <a:srgbClr val="002060"/>
                </a:solidFill>
              </a:rPr>
              <a:t>: Cyclones are assumed to move with the large scale atmospheric flow in which they are embedded, plus a correction for beta drift</a:t>
            </a:r>
          </a:p>
          <a:p>
            <a:pPr fontAlgn="auto">
              <a:lnSpc>
                <a:spcPct val="90000"/>
              </a:lnSpc>
              <a:spcAft>
                <a:spcPts val="0"/>
              </a:spcAft>
              <a:buFontTx/>
              <a:buNone/>
              <a:defRPr/>
            </a:pPr>
            <a:endParaRPr lang="en-US" sz="2800" dirty="0" smtClean="0">
              <a:solidFill>
                <a:srgbClr val="002060"/>
              </a:solidFill>
            </a:endParaRPr>
          </a:p>
          <a:p>
            <a:pPr fontAlgn="auto">
              <a:lnSpc>
                <a:spcPct val="90000"/>
              </a:lnSpc>
              <a:spcAft>
                <a:spcPts val="0"/>
              </a:spcAft>
              <a:buFont typeface="Arial" pitchFamily="34" charset="0"/>
              <a:buChar char="•"/>
              <a:defRPr/>
            </a:pPr>
            <a:r>
              <a:rPr lang="en-US" sz="2800" b="1" dirty="0" smtClean="0">
                <a:solidFill>
                  <a:srgbClr val="002060"/>
                </a:solidFill>
              </a:rPr>
              <a:t>Step 3</a:t>
            </a:r>
            <a:r>
              <a:rPr lang="en-US" sz="2800" dirty="0" smtClean="0">
                <a:solidFill>
                  <a:srgbClr val="002060"/>
                </a:solidFill>
              </a:rPr>
              <a:t>: Run the CHIPS model for each cyclone, and note how many achieve at least tropical storm strength</a:t>
            </a:r>
          </a:p>
          <a:p>
            <a:pPr fontAlgn="auto">
              <a:lnSpc>
                <a:spcPct val="90000"/>
              </a:lnSpc>
              <a:spcAft>
                <a:spcPts val="0"/>
              </a:spcAft>
              <a:buFont typeface="Arial" pitchFamily="34" charset="0"/>
              <a:buChar char="•"/>
              <a:defRPr/>
            </a:pPr>
            <a:endParaRPr lang="en-US" sz="2800" dirty="0" smtClean="0">
              <a:solidFill>
                <a:srgbClr val="002060"/>
              </a:solidFill>
            </a:endParaRPr>
          </a:p>
          <a:p>
            <a:pPr fontAlgn="auto">
              <a:lnSpc>
                <a:spcPct val="90000"/>
              </a:lnSpc>
              <a:spcAft>
                <a:spcPts val="0"/>
              </a:spcAft>
              <a:buFont typeface="Arial" pitchFamily="34" charset="0"/>
              <a:buChar char="•"/>
              <a:defRPr/>
            </a:pPr>
            <a:r>
              <a:rPr lang="en-US" sz="2800" b="1" dirty="0" smtClean="0">
                <a:solidFill>
                  <a:srgbClr val="002060"/>
                </a:solidFill>
              </a:rPr>
              <a:t>Step 4:</a:t>
            </a:r>
            <a:r>
              <a:rPr lang="en-US" sz="2800" dirty="0" smtClean="0">
                <a:solidFill>
                  <a:srgbClr val="002060"/>
                </a:solidFill>
              </a:rPr>
              <a:t> Using the small fraction of surviving events, determine storm statistics. </a:t>
            </a:r>
          </a:p>
        </p:txBody>
      </p:sp>
      <p:sp>
        <p:nvSpPr>
          <p:cNvPr id="31749" name="TextBox 4"/>
          <p:cNvSpPr txBox="1">
            <a:spLocks noChangeArrowheads="1"/>
          </p:cNvSpPr>
          <p:nvPr/>
        </p:nvSpPr>
        <p:spPr bwMode="auto">
          <a:xfrm>
            <a:off x="533400" y="6324600"/>
            <a:ext cx="8153400" cy="461963"/>
          </a:xfrm>
          <a:prstGeom prst="rect">
            <a:avLst/>
          </a:prstGeom>
          <a:noFill/>
          <a:ln w="9525">
            <a:noFill/>
            <a:miter lim="800000"/>
            <a:headEnd/>
            <a:tailEnd/>
          </a:ln>
        </p:spPr>
        <p:txBody>
          <a:bodyPr>
            <a:spAutoFit/>
          </a:bodyPr>
          <a:lstStyle/>
          <a:p>
            <a:r>
              <a:rPr lang="en-US" sz="2400">
                <a:latin typeface="Calibri" pitchFamily="34" charset="0"/>
              </a:rPr>
              <a:t>Details:  Emanuel et al., BAMS, 2008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139269" name="Rectangle 5"/>
          <p:cNvSpPr>
            <a:spLocks noGrp="1" noChangeArrowheads="1"/>
          </p:cNvSpPr>
          <p:nvPr>
            <p:ph type="title" idx="4294967295"/>
          </p:nvPr>
        </p:nvSpPr>
        <p:spPr>
          <a:xfrm>
            <a:off x="457200" y="152400"/>
            <a:ext cx="8229600" cy="1143000"/>
          </a:xfrm>
        </p:spPr>
        <p:txBody>
          <a:bodyPr rtlCol="0">
            <a:normAutofit/>
          </a:bodyPr>
          <a:lstStyle/>
          <a:p>
            <a:pPr fontAlgn="auto">
              <a:spcAft>
                <a:spcPts val="0"/>
              </a:spcAft>
              <a:defRPr/>
            </a:pPr>
            <a:r>
              <a:rPr lang="en-US" dirty="0" smtClean="0">
                <a:solidFill>
                  <a:srgbClr val="FFFF00"/>
                </a:solidFill>
                <a:effectLst>
                  <a:outerShdw blurRad="38100" dist="38100" dir="2700000" algn="tl">
                    <a:srgbClr val="C0C0C0"/>
                  </a:outerShdw>
                </a:effectLst>
              </a:rPr>
              <a:t>Calibration</a:t>
            </a:r>
          </a:p>
        </p:txBody>
      </p:sp>
      <p:sp>
        <p:nvSpPr>
          <p:cNvPr id="173060" name="Rectangle 6"/>
          <p:cNvSpPr>
            <a:spLocks noGrp="1" noChangeArrowheads="1"/>
          </p:cNvSpPr>
          <p:nvPr>
            <p:ph type="body" idx="4294967295"/>
          </p:nvPr>
        </p:nvSpPr>
        <p:spPr>
          <a:xfrm>
            <a:off x="381000" y="2667000"/>
            <a:ext cx="8229600" cy="1981200"/>
          </a:xfrm>
        </p:spPr>
        <p:txBody>
          <a:bodyPr rtlCol="0">
            <a:normAutofit/>
          </a:bodyPr>
          <a:lstStyle/>
          <a:p>
            <a:pPr fontAlgn="auto">
              <a:spcAft>
                <a:spcPts val="0"/>
              </a:spcAft>
              <a:buFont typeface="Arial" pitchFamily="34" charset="0"/>
              <a:buChar char="•"/>
              <a:defRPr/>
            </a:pPr>
            <a:r>
              <a:rPr lang="en-US" b="1" dirty="0" smtClean="0">
                <a:solidFill>
                  <a:srgbClr val="002060"/>
                </a:solidFill>
                <a:effectLst>
                  <a:outerShdw blurRad="38100" dist="38100" dir="2700000" algn="tl">
                    <a:srgbClr val="C0C0C0"/>
                  </a:outerShdw>
                </a:effectLst>
              </a:rPr>
              <a:t>Absolute genesis frequency calibrated to observed global average, 1980-2005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905000"/>
            <a:ext cx="8229600" cy="1143000"/>
          </a:xfrm>
        </p:spPr>
        <p:txBody>
          <a:bodyPr/>
          <a:lstStyle/>
          <a:p>
            <a:r>
              <a:rPr lang="en-US" dirty="0" smtClean="0">
                <a:solidFill>
                  <a:srgbClr val="002060"/>
                </a:solidFill>
                <a:effectLst>
                  <a:outerShdw blurRad="38100" dist="38100" dir="2700000" algn="tl">
                    <a:srgbClr val="000000">
                      <a:alpha val="43137"/>
                    </a:srgbClr>
                  </a:outerShdw>
                </a:effectLst>
              </a:rPr>
              <a:t>The Macroscopic View</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pic>
        <p:nvPicPr>
          <p:cNvPr id="27649" name="Picture 1" descr="C:\Users\Kerry Emaanuel\Riskproject\new-1.png"/>
          <p:cNvPicPr>
            <a:picLocks noChangeAspect="1" noChangeArrowheads="1"/>
          </p:cNvPicPr>
          <p:nvPr/>
        </p:nvPicPr>
        <p:blipFill>
          <a:blip r:embed="rId4" cstate="print"/>
          <a:srcRect/>
          <a:stretch>
            <a:fillRect/>
          </a:stretch>
        </p:blipFill>
        <p:spPr bwMode="auto">
          <a:xfrm>
            <a:off x="941954" y="990600"/>
            <a:ext cx="7237657" cy="5486400"/>
          </a:xfrm>
          <a:prstGeom prst="rect">
            <a:avLst/>
          </a:prstGeom>
          <a:noFill/>
        </p:spPr>
      </p:pic>
      <p:sp>
        <p:nvSpPr>
          <p:cNvPr id="141315" name="Rectangle 3"/>
          <p:cNvSpPr>
            <a:spLocks noGrp="1" noChangeArrowheads="1"/>
          </p:cNvSpPr>
          <p:nvPr>
            <p:ph type="title" idx="4294967295"/>
          </p:nvPr>
        </p:nvSpPr>
        <p:spPr>
          <a:xfrm>
            <a:off x="457200" y="0"/>
            <a:ext cx="8229600" cy="1143000"/>
          </a:xfrm>
        </p:spPr>
        <p:txBody>
          <a:bodyPr rtlCol="0">
            <a:normAutofit fontScale="90000"/>
          </a:bodyPr>
          <a:lstStyle/>
          <a:p>
            <a:pPr fontAlgn="auto">
              <a:spcAft>
                <a:spcPts val="0"/>
              </a:spcAft>
              <a:defRPr/>
            </a:pPr>
            <a:r>
              <a:rPr lang="en-US" dirty="0" smtClean="0">
                <a:solidFill>
                  <a:srgbClr val="FFFF00"/>
                </a:solidFill>
                <a:effectLst>
                  <a:outerShdw blurRad="38100" dist="38100" dir="2700000" algn="tl">
                    <a:srgbClr val="C0C0C0"/>
                  </a:outerShdw>
                </a:effectLst>
              </a:rPr>
              <a:t>Genesis </a:t>
            </a:r>
            <a:r>
              <a:rPr lang="en-US" dirty="0" smtClean="0">
                <a:solidFill>
                  <a:srgbClr val="FFFF00"/>
                </a:solidFill>
                <a:effectLst>
                  <a:outerShdw blurRad="38100" dist="38100" dir="2700000" algn="tl">
                    <a:srgbClr val="C0C0C0"/>
                  </a:outerShdw>
                </a:effectLst>
              </a:rPr>
              <a:t>rates</a:t>
            </a:r>
            <a:br>
              <a:rPr lang="en-US" dirty="0" smtClean="0">
                <a:solidFill>
                  <a:srgbClr val="FFFF00"/>
                </a:solidFill>
                <a:effectLst>
                  <a:outerShdw blurRad="38100" dist="38100" dir="2700000" algn="tl">
                    <a:srgbClr val="C0C0C0"/>
                  </a:outerShdw>
                </a:effectLst>
              </a:rPr>
            </a:br>
            <a:r>
              <a:rPr lang="en-US" dirty="0" smtClean="0">
                <a:solidFill>
                  <a:srgbClr val="FFFF00"/>
                </a:solidFill>
                <a:effectLst>
                  <a:outerShdw blurRad="38100" dist="38100" dir="2700000" algn="tl">
                    <a:srgbClr val="C0C0C0"/>
                  </a:outerShdw>
                </a:effectLst>
              </a:rPr>
              <a:t>(Driven by NCEP reanalysis)</a:t>
            </a:r>
            <a:endParaRPr lang="en-US" dirty="0" smtClean="0">
              <a:solidFill>
                <a:srgbClr val="FFFF00"/>
              </a:solidFill>
              <a:effectLst>
                <a:outerShdw blurRad="38100" dist="38100" dir="2700000" algn="tl">
                  <a:srgbClr val="C0C0C0"/>
                </a:outerShdw>
              </a:effectLst>
            </a:endParaRPr>
          </a:p>
        </p:txBody>
      </p:sp>
      <p:sp>
        <p:nvSpPr>
          <p:cNvPr id="175109" name="Text Box 5"/>
          <p:cNvSpPr txBox="1">
            <a:spLocks noChangeArrowheads="1"/>
          </p:cNvSpPr>
          <p:nvPr/>
        </p:nvSpPr>
        <p:spPr bwMode="auto">
          <a:xfrm>
            <a:off x="1905000" y="4038600"/>
            <a:ext cx="1143000" cy="396875"/>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000" dirty="0">
                <a:solidFill>
                  <a:srgbClr val="002060"/>
                </a:solidFill>
                <a:latin typeface="Arial" pitchFamily="34" charset="0"/>
                <a:cs typeface="+mn-cs"/>
              </a:rPr>
              <a:t>Atlantic</a:t>
            </a:r>
          </a:p>
        </p:txBody>
      </p:sp>
      <p:sp>
        <p:nvSpPr>
          <p:cNvPr id="35846" name="Text Box 6"/>
          <p:cNvSpPr txBox="1">
            <a:spLocks noChangeArrowheads="1"/>
          </p:cNvSpPr>
          <p:nvPr/>
        </p:nvSpPr>
        <p:spPr bwMode="auto">
          <a:xfrm>
            <a:off x="2590800" y="3200400"/>
            <a:ext cx="1752600" cy="701675"/>
          </a:xfrm>
          <a:prstGeom prst="rect">
            <a:avLst/>
          </a:prstGeom>
          <a:noFill/>
          <a:ln w="9525">
            <a:noFill/>
            <a:miter lim="800000"/>
            <a:headEnd/>
            <a:tailEnd/>
          </a:ln>
        </p:spPr>
        <p:txBody>
          <a:bodyPr>
            <a:spAutoFit/>
          </a:bodyPr>
          <a:lstStyle/>
          <a:p>
            <a:pPr algn="ctr">
              <a:spcBef>
                <a:spcPct val="50000"/>
              </a:spcBef>
            </a:pPr>
            <a:r>
              <a:rPr lang="en-US" sz="2000" dirty="0">
                <a:solidFill>
                  <a:srgbClr val="002060"/>
                </a:solidFill>
                <a:latin typeface="Calibri" pitchFamily="34" charset="0"/>
              </a:rPr>
              <a:t>Eastern North Pacific</a:t>
            </a:r>
          </a:p>
        </p:txBody>
      </p:sp>
      <p:sp>
        <p:nvSpPr>
          <p:cNvPr id="35847" name="Text Box 7"/>
          <p:cNvSpPr txBox="1">
            <a:spLocks noChangeArrowheads="1"/>
          </p:cNvSpPr>
          <p:nvPr/>
        </p:nvSpPr>
        <p:spPr bwMode="auto">
          <a:xfrm>
            <a:off x="3581400" y="1143000"/>
            <a:ext cx="2286000" cy="701675"/>
          </a:xfrm>
          <a:prstGeom prst="rect">
            <a:avLst/>
          </a:prstGeom>
          <a:noFill/>
          <a:ln w="9525">
            <a:noFill/>
            <a:miter lim="800000"/>
            <a:headEnd/>
            <a:tailEnd/>
          </a:ln>
        </p:spPr>
        <p:txBody>
          <a:bodyPr>
            <a:spAutoFit/>
          </a:bodyPr>
          <a:lstStyle/>
          <a:p>
            <a:pPr algn="ctr">
              <a:spcBef>
                <a:spcPct val="50000"/>
              </a:spcBef>
            </a:pPr>
            <a:r>
              <a:rPr lang="en-US" sz="2000" dirty="0">
                <a:solidFill>
                  <a:srgbClr val="002060"/>
                </a:solidFill>
                <a:latin typeface="Calibri" pitchFamily="34" charset="0"/>
              </a:rPr>
              <a:t>Western North Pacific</a:t>
            </a:r>
          </a:p>
        </p:txBody>
      </p:sp>
      <p:sp>
        <p:nvSpPr>
          <p:cNvPr id="35848" name="Text Box 8"/>
          <p:cNvSpPr txBox="1">
            <a:spLocks noChangeArrowheads="1"/>
          </p:cNvSpPr>
          <p:nvPr/>
        </p:nvSpPr>
        <p:spPr bwMode="auto">
          <a:xfrm>
            <a:off x="5257800" y="3962400"/>
            <a:ext cx="1219200" cy="1006475"/>
          </a:xfrm>
          <a:prstGeom prst="rect">
            <a:avLst/>
          </a:prstGeom>
          <a:noFill/>
          <a:ln w="9525">
            <a:noFill/>
            <a:miter lim="800000"/>
            <a:headEnd/>
            <a:tailEnd/>
          </a:ln>
        </p:spPr>
        <p:txBody>
          <a:bodyPr>
            <a:spAutoFit/>
          </a:bodyPr>
          <a:lstStyle/>
          <a:p>
            <a:pPr algn="ctr">
              <a:spcBef>
                <a:spcPct val="50000"/>
              </a:spcBef>
            </a:pPr>
            <a:r>
              <a:rPr lang="en-US" sz="2000" dirty="0">
                <a:solidFill>
                  <a:srgbClr val="002060"/>
                </a:solidFill>
                <a:latin typeface="Calibri" pitchFamily="34" charset="0"/>
              </a:rPr>
              <a:t>North Indian Ocean</a:t>
            </a:r>
          </a:p>
        </p:txBody>
      </p:sp>
      <p:sp>
        <p:nvSpPr>
          <p:cNvPr id="35849" name="Text Box 9"/>
          <p:cNvSpPr txBox="1">
            <a:spLocks noChangeArrowheads="1"/>
          </p:cNvSpPr>
          <p:nvPr/>
        </p:nvSpPr>
        <p:spPr bwMode="auto">
          <a:xfrm>
            <a:off x="5867400" y="1447800"/>
            <a:ext cx="2209800" cy="701675"/>
          </a:xfrm>
          <a:prstGeom prst="rect">
            <a:avLst/>
          </a:prstGeom>
          <a:noFill/>
          <a:ln w="9525">
            <a:noFill/>
            <a:miter lim="800000"/>
            <a:headEnd/>
            <a:tailEnd/>
          </a:ln>
        </p:spPr>
        <p:txBody>
          <a:bodyPr>
            <a:spAutoFit/>
          </a:bodyPr>
          <a:lstStyle/>
          <a:p>
            <a:pPr algn="ctr">
              <a:spcBef>
                <a:spcPct val="50000"/>
              </a:spcBef>
            </a:pPr>
            <a:r>
              <a:rPr lang="en-US" sz="2000" dirty="0">
                <a:solidFill>
                  <a:srgbClr val="002060"/>
                </a:solidFill>
                <a:latin typeface="Calibri" pitchFamily="34" charset="0"/>
              </a:rPr>
              <a:t>Southern Hemisphere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141315" name="Rectangle 3"/>
          <p:cNvSpPr>
            <a:spLocks noGrp="1" noChangeArrowheads="1"/>
          </p:cNvSpPr>
          <p:nvPr>
            <p:ph type="title" idx="4294967295"/>
          </p:nvPr>
        </p:nvSpPr>
        <p:spPr>
          <a:xfrm>
            <a:off x="457200" y="0"/>
            <a:ext cx="8229600" cy="1143000"/>
          </a:xfrm>
        </p:spPr>
        <p:txBody>
          <a:bodyPr>
            <a:normAutofit fontScale="90000"/>
          </a:bodyPr>
          <a:lstStyle/>
          <a:p>
            <a:pPr eaLnBrk="1" hangingPunct="1">
              <a:defRPr/>
            </a:pPr>
            <a:r>
              <a:rPr lang="en-US" dirty="0" smtClean="0">
                <a:solidFill>
                  <a:srgbClr val="FFFF00"/>
                </a:solidFill>
                <a:effectLst>
                  <a:outerShdw blurRad="38100" dist="38100" dir="2700000" algn="tl">
                    <a:srgbClr val="C0C0C0"/>
                  </a:outerShdw>
                </a:effectLst>
              </a:rPr>
              <a:t>Genesis </a:t>
            </a:r>
            <a:r>
              <a:rPr lang="en-US" dirty="0" smtClean="0">
                <a:solidFill>
                  <a:srgbClr val="FFFF00"/>
                </a:solidFill>
                <a:effectLst>
                  <a:outerShdw blurRad="38100" dist="38100" dir="2700000" algn="tl">
                    <a:srgbClr val="C0C0C0"/>
                  </a:outerShdw>
                </a:effectLst>
              </a:rPr>
              <a:t>rates</a:t>
            </a:r>
            <a:br>
              <a:rPr lang="en-US" dirty="0" smtClean="0">
                <a:solidFill>
                  <a:srgbClr val="FFFF00"/>
                </a:solidFill>
                <a:effectLst>
                  <a:outerShdw blurRad="38100" dist="38100" dir="2700000" algn="tl">
                    <a:srgbClr val="C0C0C0"/>
                  </a:outerShdw>
                </a:effectLst>
              </a:rPr>
            </a:br>
            <a:r>
              <a:rPr lang="en-US" dirty="0" smtClean="0">
                <a:solidFill>
                  <a:srgbClr val="FFFF00"/>
                </a:solidFill>
                <a:effectLst>
                  <a:outerShdw blurRad="38100" dist="38100" dir="2700000" algn="tl">
                    <a:srgbClr val="C0C0C0"/>
                  </a:outerShdw>
                </a:effectLst>
              </a:rPr>
              <a:t>(Driven by ERA40 Reanalysis)</a:t>
            </a:r>
            <a:endParaRPr lang="en-US" dirty="0" smtClean="0">
              <a:solidFill>
                <a:srgbClr val="FFFF00"/>
              </a:solidFill>
              <a:effectLst>
                <a:outerShdw blurRad="38100" dist="38100" dir="2700000" algn="tl">
                  <a:srgbClr val="C0C0C0"/>
                </a:outerShdw>
              </a:effectLst>
            </a:endParaRPr>
          </a:p>
        </p:txBody>
      </p:sp>
      <p:sp>
        <p:nvSpPr>
          <p:cNvPr id="175109" name="Text Box 5"/>
          <p:cNvSpPr txBox="1">
            <a:spLocks noChangeArrowheads="1"/>
          </p:cNvSpPr>
          <p:nvPr/>
        </p:nvSpPr>
        <p:spPr bwMode="auto">
          <a:xfrm>
            <a:off x="2133600" y="4038600"/>
            <a:ext cx="1143000" cy="396875"/>
          </a:xfrm>
          <a:prstGeom prst="rect">
            <a:avLst/>
          </a:prstGeom>
          <a:noFill/>
          <a:ln w="9525">
            <a:noFill/>
            <a:miter lim="800000"/>
            <a:headEnd/>
            <a:tailEnd/>
          </a:ln>
          <a:effectLst/>
        </p:spPr>
        <p:txBody>
          <a:bodyPr>
            <a:spAutoFit/>
          </a:bodyPr>
          <a:lstStyle/>
          <a:p>
            <a:pPr>
              <a:spcBef>
                <a:spcPct val="50000"/>
              </a:spcBef>
              <a:defRPr/>
            </a:pPr>
            <a:r>
              <a:rPr lang="en-US" sz="2000" dirty="0">
                <a:solidFill>
                  <a:srgbClr val="002060"/>
                </a:solidFill>
                <a:effectLst>
                  <a:outerShdw blurRad="38100" dist="38100" dir="2700000" algn="tl">
                    <a:srgbClr val="C0C0C0"/>
                  </a:outerShdw>
                </a:effectLst>
                <a:latin typeface="Arial" pitchFamily="34" charset="0"/>
                <a:cs typeface="+mn-cs"/>
              </a:rPr>
              <a:t>Atlantic</a:t>
            </a:r>
          </a:p>
        </p:txBody>
      </p:sp>
      <p:sp>
        <p:nvSpPr>
          <p:cNvPr id="24582" name="Text Box 6"/>
          <p:cNvSpPr txBox="1">
            <a:spLocks noChangeArrowheads="1"/>
          </p:cNvSpPr>
          <p:nvPr/>
        </p:nvSpPr>
        <p:spPr bwMode="auto">
          <a:xfrm>
            <a:off x="2590800" y="3200400"/>
            <a:ext cx="1752600" cy="701675"/>
          </a:xfrm>
          <a:prstGeom prst="rect">
            <a:avLst/>
          </a:prstGeom>
          <a:noFill/>
          <a:ln w="9525">
            <a:noFill/>
            <a:miter lim="800000"/>
            <a:headEnd/>
            <a:tailEnd/>
          </a:ln>
        </p:spPr>
        <p:txBody>
          <a:bodyPr>
            <a:spAutoFit/>
          </a:bodyPr>
          <a:lstStyle/>
          <a:p>
            <a:pPr algn="ctr">
              <a:spcBef>
                <a:spcPct val="50000"/>
              </a:spcBef>
            </a:pPr>
            <a:r>
              <a:rPr lang="en-US" sz="2000" dirty="0">
                <a:solidFill>
                  <a:srgbClr val="002060"/>
                </a:solidFill>
              </a:rPr>
              <a:t>Eastern North Pacific</a:t>
            </a:r>
          </a:p>
        </p:txBody>
      </p:sp>
      <p:sp>
        <p:nvSpPr>
          <p:cNvPr id="24583" name="Text Box 7"/>
          <p:cNvSpPr txBox="1">
            <a:spLocks noChangeArrowheads="1"/>
          </p:cNvSpPr>
          <p:nvPr/>
        </p:nvSpPr>
        <p:spPr bwMode="auto">
          <a:xfrm>
            <a:off x="3581400" y="1600200"/>
            <a:ext cx="2286000" cy="701675"/>
          </a:xfrm>
          <a:prstGeom prst="rect">
            <a:avLst/>
          </a:prstGeom>
          <a:noFill/>
          <a:ln w="9525">
            <a:noFill/>
            <a:miter lim="800000"/>
            <a:headEnd/>
            <a:tailEnd/>
          </a:ln>
        </p:spPr>
        <p:txBody>
          <a:bodyPr>
            <a:spAutoFit/>
          </a:bodyPr>
          <a:lstStyle/>
          <a:p>
            <a:pPr algn="ctr">
              <a:spcBef>
                <a:spcPct val="50000"/>
              </a:spcBef>
            </a:pPr>
            <a:r>
              <a:rPr lang="en-US" sz="2000" dirty="0">
                <a:solidFill>
                  <a:srgbClr val="002060"/>
                </a:solidFill>
              </a:rPr>
              <a:t>Western North Pacific</a:t>
            </a:r>
          </a:p>
        </p:txBody>
      </p:sp>
      <p:sp>
        <p:nvSpPr>
          <p:cNvPr id="24584" name="Text Box 8"/>
          <p:cNvSpPr txBox="1">
            <a:spLocks noChangeArrowheads="1"/>
          </p:cNvSpPr>
          <p:nvPr/>
        </p:nvSpPr>
        <p:spPr bwMode="auto">
          <a:xfrm>
            <a:off x="5181600" y="4191000"/>
            <a:ext cx="1219200" cy="1006475"/>
          </a:xfrm>
          <a:prstGeom prst="rect">
            <a:avLst/>
          </a:prstGeom>
          <a:noFill/>
          <a:ln w="9525">
            <a:noFill/>
            <a:miter lim="800000"/>
            <a:headEnd/>
            <a:tailEnd/>
          </a:ln>
        </p:spPr>
        <p:txBody>
          <a:bodyPr>
            <a:spAutoFit/>
          </a:bodyPr>
          <a:lstStyle/>
          <a:p>
            <a:pPr algn="ctr">
              <a:spcBef>
                <a:spcPct val="50000"/>
              </a:spcBef>
            </a:pPr>
            <a:r>
              <a:rPr lang="en-US" sz="2000" dirty="0">
                <a:solidFill>
                  <a:srgbClr val="002060"/>
                </a:solidFill>
              </a:rPr>
              <a:t>North Indian Ocean</a:t>
            </a:r>
          </a:p>
        </p:txBody>
      </p:sp>
      <p:sp>
        <p:nvSpPr>
          <p:cNvPr id="24585" name="Text Box 9"/>
          <p:cNvSpPr txBox="1">
            <a:spLocks noChangeArrowheads="1"/>
          </p:cNvSpPr>
          <p:nvPr/>
        </p:nvSpPr>
        <p:spPr bwMode="auto">
          <a:xfrm>
            <a:off x="5105400" y="1905000"/>
            <a:ext cx="2209800" cy="701675"/>
          </a:xfrm>
          <a:prstGeom prst="rect">
            <a:avLst/>
          </a:prstGeom>
          <a:noFill/>
          <a:ln w="9525">
            <a:noFill/>
            <a:miter lim="800000"/>
            <a:headEnd/>
            <a:tailEnd/>
          </a:ln>
        </p:spPr>
        <p:txBody>
          <a:bodyPr>
            <a:spAutoFit/>
          </a:bodyPr>
          <a:lstStyle/>
          <a:p>
            <a:pPr algn="ctr">
              <a:spcBef>
                <a:spcPct val="50000"/>
              </a:spcBef>
            </a:pPr>
            <a:r>
              <a:rPr lang="en-US" sz="2000" dirty="0">
                <a:solidFill>
                  <a:srgbClr val="002060"/>
                </a:solidFill>
              </a:rPr>
              <a:t>Southern Hemisphere</a:t>
            </a:r>
          </a:p>
        </p:txBody>
      </p:sp>
      <p:pic>
        <p:nvPicPr>
          <p:cNvPr id="22530" name="Picture 2" descr="C:\Users\Kerry Emaanuel\Riskproject\era_rand_gb_new\countst.PNG"/>
          <p:cNvPicPr>
            <a:picLocks noChangeAspect="1" noChangeArrowheads="1"/>
          </p:cNvPicPr>
          <p:nvPr/>
        </p:nvPicPr>
        <p:blipFill>
          <a:blip r:embed="rId4" cstate="print"/>
          <a:srcRect/>
          <a:stretch>
            <a:fillRect/>
          </a:stretch>
        </p:blipFill>
        <p:spPr bwMode="auto">
          <a:xfrm>
            <a:off x="914279" y="914604"/>
            <a:ext cx="7317831" cy="548619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ss007e14908"/>
          <p:cNvPicPr>
            <a:picLocks noChangeAspect="1" noChangeArrowheads="1"/>
          </p:cNvPicPr>
          <p:nvPr/>
        </p:nvPicPr>
        <p:blipFill>
          <a:blip r:embed="rId3" cstate="print">
            <a:lum bright="36000" contrast="-54000"/>
          </a:blip>
          <a:srcRect b="4210"/>
          <a:stretch>
            <a:fillRect/>
          </a:stretch>
        </p:blipFill>
        <p:spPr bwMode="auto">
          <a:xfrm>
            <a:off x="0" y="0"/>
            <a:ext cx="9144000" cy="6858000"/>
          </a:xfrm>
          <a:prstGeom prst="rect">
            <a:avLst/>
          </a:prstGeom>
          <a:noFill/>
          <a:ln w="9525">
            <a:noFill/>
            <a:miter lim="800000"/>
            <a:headEnd/>
            <a:tailEnd/>
          </a:ln>
        </p:spPr>
      </p:pic>
      <p:sp>
        <p:nvSpPr>
          <p:cNvPr id="5" name="Title 4"/>
          <p:cNvSpPr>
            <a:spLocks noGrp="1"/>
          </p:cNvSpPr>
          <p:nvPr>
            <p:ph type="title" idx="4294967295"/>
          </p:nvPr>
        </p:nvSpPr>
        <p:spPr>
          <a:xfrm>
            <a:off x="457200" y="0"/>
            <a:ext cx="8229600" cy="1143000"/>
          </a:xfrm>
        </p:spPr>
        <p:txBody>
          <a:bodyPr rtlCol="0">
            <a:normAutofit/>
          </a:bodyPr>
          <a:lstStyle/>
          <a:p>
            <a:pPr fontAlgn="auto">
              <a:spcAft>
                <a:spcPts val="0"/>
              </a:spcAft>
              <a:defRPr/>
            </a:pPr>
            <a:r>
              <a:rPr lang="en-US" dirty="0">
                <a:solidFill>
                  <a:srgbClr val="FFFF66"/>
                </a:solidFill>
                <a:effectLst>
                  <a:outerShdw blurRad="38100" dist="38100" dir="2700000" algn="tl">
                    <a:srgbClr val="000000">
                      <a:alpha val="43137"/>
                    </a:srgbClr>
                  </a:outerShdw>
                </a:effectLst>
              </a:rPr>
              <a:t>Seasonal Cycles</a:t>
            </a:r>
          </a:p>
        </p:txBody>
      </p:sp>
      <p:pic>
        <p:nvPicPr>
          <p:cNvPr id="36868" name="Picture 6" descr="C:\Users\Kerry Emaanuel\Papers\IPCC_TC\version4\fig2a_newt.PNG"/>
          <p:cNvPicPr>
            <a:picLocks noChangeAspect="1" noChangeArrowheads="1"/>
          </p:cNvPicPr>
          <p:nvPr/>
        </p:nvPicPr>
        <p:blipFill>
          <a:blip r:embed="rId4" cstate="print"/>
          <a:srcRect/>
          <a:stretch>
            <a:fillRect/>
          </a:stretch>
        </p:blipFill>
        <p:spPr bwMode="auto">
          <a:xfrm>
            <a:off x="1066800" y="1219200"/>
            <a:ext cx="7010400" cy="525621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iss007e14908"/>
          <p:cNvPicPr>
            <a:picLocks noGrp="1" noChangeAspect="1" noChangeArrowheads="1"/>
          </p:cNvPicPr>
          <p:nvPr>
            <p:ph sz="half" idx="1"/>
          </p:nvPr>
        </p:nvPicPr>
        <p:blipFill>
          <a:blip r:embed="rId3" cstate="print">
            <a:lum bright="36000" contrast="-54000"/>
          </a:blip>
          <a:srcRect b="4210"/>
          <a:stretch>
            <a:fillRect/>
          </a:stretch>
        </p:blipFill>
        <p:spPr>
          <a:xfrm>
            <a:off x="0" y="0"/>
            <a:ext cx="9144000" cy="6858000"/>
          </a:xfrm>
        </p:spPr>
      </p:pic>
      <p:sp>
        <p:nvSpPr>
          <p:cNvPr id="80899" name="Rectangle 3"/>
          <p:cNvSpPr>
            <a:spLocks noGrp="1" noChangeArrowheads="1"/>
          </p:cNvSpPr>
          <p:nvPr>
            <p:ph type="title"/>
          </p:nvPr>
        </p:nvSpPr>
        <p:spPr>
          <a:xfrm>
            <a:off x="457200" y="152400"/>
            <a:ext cx="8229600" cy="944563"/>
          </a:xfrm>
        </p:spPr>
        <p:txBody>
          <a:bodyPr rtlCol="0">
            <a:normAutofit fontScale="90000"/>
          </a:bodyPr>
          <a:lstStyle/>
          <a:p>
            <a:pPr fontAlgn="auto">
              <a:spcAft>
                <a:spcPts val="0"/>
              </a:spcAft>
              <a:defRPr/>
            </a:pPr>
            <a:r>
              <a:rPr lang="en-US" sz="3200" dirty="0">
                <a:solidFill>
                  <a:srgbClr val="FFFF00"/>
                </a:solidFill>
                <a:effectLst>
                  <a:outerShdw blurRad="38100" dist="38100" dir="2700000" algn="tl">
                    <a:srgbClr val="C0C0C0"/>
                  </a:outerShdw>
                </a:effectLst>
              </a:rPr>
              <a:t>Cumulative Distribution of Storm Lifetime Peak Wind Speed, with Sample of 2946</a:t>
            </a:r>
            <a:r>
              <a:rPr lang="en-US" sz="3200" dirty="0">
                <a:solidFill>
                  <a:srgbClr val="FFFF00"/>
                </a:solidFill>
              </a:rPr>
              <a:t> </a:t>
            </a:r>
            <a:r>
              <a:rPr lang="en-US" sz="3200" dirty="0">
                <a:solidFill>
                  <a:srgbClr val="FFFF00"/>
                </a:solidFill>
                <a:effectLst>
                  <a:outerShdw blurRad="38100" dist="38100" dir="2700000" algn="tl">
                    <a:srgbClr val="C0C0C0"/>
                  </a:outerShdw>
                </a:effectLst>
              </a:rPr>
              <a:t>Synthetic Tracks</a:t>
            </a:r>
          </a:p>
        </p:txBody>
      </p:sp>
      <p:pic>
        <p:nvPicPr>
          <p:cNvPr id="37892" name="Picture 6" descr="cumulative"/>
          <p:cNvPicPr>
            <a:picLocks noGrp="1" noChangeAspect="1" noChangeArrowheads="1"/>
          </p:cNvPicPr>
          <p:nvPr>
            <p:ph sz="half" idx="2"/>
          </p:nvPr>
        </p:nvPicPr>
        <p:blipFill>
          <a:blip r:embed="rId4" cstate="print"/>
          <a:srcRect/>
          <a:stretch>
            <a:fillRect/>
          </a:stretch>
        </p:blipFill>
        <p:spPr>
          <a:xfrm>
            <a:off x="457200" y="1276350"/>
            <a:ext cx="8001000" cy="558165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pic>
        <p:nvPicPr>
          <p:cNvPr id="41986" name="Picture 2" descr="C:\Users\Kerry Emaanuel\Graphics\Transparent Figures\amm_freq.PNG"/>
          <p:cNvPicPr>
            <a:picLocks noChangeAspect="1" noChangeArrowheads="1"/>
          </p:cNvPicPr>
          <p:nvPr/>
        </p:nvPicPr>
        <p:blipFill>
          <a:blip r:embed="rId4" cstate="print"/>
          <a:srcRect/>
          <a:stretch>
            <a:fillRect/>
          </a:stretch>
        </p:blipFill>
        <p:spPr bwMode="auto">
          <a:xfrm>
            <a:off x="228600" y="1676400"/>
            <a:ext cx="8656638" cy="4438650"/>
          </a:xfrm>
          <a:prstGeom prst="rect">
            <a:avLst/>
          </a:prstGeom>
          <a:noFill/>
          <a:ln w="9525">
            <a:noFill/>
            <a:miter lim="800000"/>
            <a:headEnd/>
            <a:tailEnd/>
          </a:ln>
        </p:spPr>
      </p:pic>
      <p:sp>
        <p:nvSpPr>
          <p:cNvPr id="6" name="TextBox 5"/>
          <p:cNvSpPr txBox="1"/>
          <p:nvPr/>
        </p:nvSpPr>
        <p:spPr>
          <a:xfrm>
            <a:off x="304800" y="0"/>
            <a:ext cx="8382000" cy="1066800"/>
          </a:xfrm>
          <a:prstGeom prst="rect">
            <a:avLst/>
          </a:prstGeom>
          <a:noFill/>
        </p:spPr>
        <p:txBody>
          <a:bodyPr>
            <a:spAutoFit/>
          </a:bodyPr>
          <a:lstStyle/>
          <a:p>
            <a:pPr algn="ctr" fontAlgn="auto">
              <a:spcBef>
                <a:spcPts val="0"/>
              </a:spcBef>
              <a:spcAft>
                <a:spcPts val="0"/>
              </a:spcAft>
              <a:defRPr/>
            </a:pPr>
            <a:r>
              <a:rPr lang="en-US" sz="3200" b="1" dirty="0">
                <a:solidFill>
                  <a:srgbClr val="FFFF00"/>
                </a:solidFill>
                <a:effectLst>
                  <a:outerShdw blurRad="38100" dist="38100" dir="2700000" algn="tl">
                    <a:srgbClr val="C0C0C0"/>
                  </a:outerShdw>
                </a:effectLst>
                <a:latin typeface="+mn-lt"/>
                <a:cs typeface="+mn-cs"/>
              </a:rPr>
              <a:t>Captures effects of regional climate phenomena (e.g. ENSO, AMM)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iss007e14908"/>
          <p:cNvPicPr>
            <a:picLocks noGrp="1" noChangeAspect="1" noChangeArrowheads="1"/>
          </p:cNvPicPr>
          <p:nvPr>
            <p:ph sz="half" idx="1"/>
          </p:nvPr>
        </p:nvPicPr>
        <p:blipFill>
          <a:blip r:embed="rId3" cstate="print">
            <a:lum bright="36000" contrast="-54000"/>
          </a:blip>
          <a:srcRect b="4210"/>
          <a:stretch>
            <a:fillRect/>
          </a:stretch>
        </p:blipFill>
        <p:spPr>
          <a:xfrm>
            <a:off x="0" y="0"/>
            <a:ext cx="9144000" cy="6858000"/>
          </a:xfrm>
        </p:spPr>
      </p:pic>
      <p:sp>
        <p:nvSpPr>
          <p:cNvPr id="80899" name="Rectangle 3"/>
          <p:cNvSpPr>
            <a:spLocks noGrp="1" noChangeArrowheads="1"/>
          </p:cNvSpPr>
          <p:nvPr>
            <p:ph type="title"/>
          </p:nvPr>
        </p:nvSpPr>
        <p:spPr>
          <a:xfrm>
            <a:off x="457200" y="0"/>
            <a:ext cx="8229600" cy="1325563"/>
          </a:xfrm>
        </p:spPr>
        <p:txBody>
          <a:bodyPr rtlCol="0">
            <a:normAutofit/>
          </a:bodyPr>
          <a:lstStyle/>
          <a:p>
            <a:pPr fontAlgn="auto">
              <a:spcAft>
                <a:spcPts val="0"/>
              </a:spcAft>
              <a:defRPr/>
            </a:pPr>
            <a:r>
              <a:rPr lang="en-US" sz="3200" dirty="0" smtClean="0">
                <a:solidFill>
                  <a:srgbClr val="FFFF00"/>
                </a:solidFill>
                <a:effectLst>
                  <a:outerShdw blurRad="38100" dist="38100" dir="2700000" algn="tl">
                    <a:srgbClr val="C0C0C0"/>
                  </a:outerShdw>
                </a:effectLst>
              </a:rPr>
              <a:t>Year by Year Comparison with Best Track and with Knutson et al., 2007</a:t>
            </a:r>
            <a:endParaRPr lang="en-US" sz="3200" dirty="0">
              <a:solidFill>
                <a:srgbClr val="002266"/>
              </a:solidFill>
              <a:effectLst>
                <a:outerShdw blurRad="38100" dist="38100" dir="2700000" algn="tl">
                  <a:srgbClr val="C0C0C0"/>
                </a:outerShdw>
              </a:effectLst>
            </a:endParaRPr>
          </a:p>
        </p:txBody>
      </p:sp>
      <p:pic>
        <p:nvPicPr>
          <p:cNvPr id="43012" name="Picture 5" descr="C:\Users\Kerry Emaanuel\Graphics\Transparent Figures\yearbyear_new.PNG"/>
          <p:cNvPicPr>
            <a:picLocks noChangeAspect="1" noChangeArrowheads="1"/>
          </p:cNvPicPr>
          <p:nvPr/>
        </p:nvPicPr>
        <p:blipFill>
          <a:blip r:embed="rId4" cstate="print"/>
          <a:srcRect/>
          <a:stretch>
            <a:fillRect/>
          </a:stretch>
        </p:blipFill>
        <p:spPr bwMode="auto">
          <a:xfrm>
            <a:off x="317500" y="990600"/>
            <a:ext cx="8572500" cy="56832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20050824"/>
          <p:cNvPicPr>
            <a:picLocks noGrp="1" noChangeAspect="1" noChangeArrowheads="1"/>
          </p:cNvPicPr>
          <p:nvPr>
            <p:ph idx="1"/>
          </p:nvPr>
        </p:nvPicPr>
        <p:blipFill>
          <a:blip r:embed="rId3" cstate="print">
            <a:lum bright="26000" contrast="-56000"/>
          </a:blip>
          <a:srcRect l="8438" t="18750" r="8438" b="18750"/>
          <a:stretch>
            <a:fillRect/>
          </a:stretch>
        </p:blipFill>
        <p:spPr>
          <a:xfrm>
            <a:off x="0" y="0"/>
            <a:ext cx="9144000" cy="6858000"/>
          </a:xfrm>
          <a:noFill/>
        </p:spPr>
      </p:pic>
      <p:sp>
        <p:nvSpPr>
          <p:cNvPr id="143364" name="Rectangle 4"/>
          <p:cNvSpPr>
            <a:spLocks noGrp="1" noChangeArrowheads="1"/>
          </p:cNvSpPr>
          <p:nvPr>
            <p:ph type="title"/>
          </p:nvPr>
        </p:nvSpPr>
        <p:spPr>
          <a:xfrm>
            <a:off x="381000" y="1676400"/>
            <a:ext cx="8305800" cy="2286000"/>
          </a:xfrm>
        </p:spPr>
        <p:txBody>
          <a:bodyPr rtlCol="0">
            <a:noAutofit/>
          </a:bodyPr>
          <a:lstStyle/>
          <a:p>
            <a:pPr eaLnBrk="1" fontAlgn="auto" hangingPunct="1">
              <a:spcAft>
                <a:spcPts val="0"/>
              </a:spcAft>
              <a:defRPr/>
            </a:pPr>
            <a:r>
              <a:rPr lang="en-US" b="1" dirty="0" smtClean="0">
                <a:solidFill>
                  <a:srgbClr val="002060"/>
                </a:solidFill>
                <a:effectLst>
                  <a:outerShdw blurRad="38100" dist="38100" dir="2700000" algn="tl">
                    <a:srgbClr val="000000">
                      <a:alpha val="43137"/>
                    </a:srgbClr>
                  </a:outerShdw>
                </a:effectLst>
              </a:rPr>
              <a:t>The Microscopic View: Why Hurricanes Need Cold-Core Embryos in which to Develop</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5" descr="fig1"/>
          <p:cNvPicPr>
            <a:picLocks noGrp="1" noChangeAspect="1" noChangeArrowheads="1"/>
          </p:cNvPicPr>
          <p:nvPr>
            <p:ph idx="4294967295"/>
          </p:nvPr>
        </p:nvPicPr>
        <p:blipFill>
          <a:blip r:embed="rId3" cstate="print"/>
          <a:srcRect/>
          <a:stretch>
            <a:fillRect/>
          </a:stretch>
        </p:blipFill>
        <p:spPr>
          <a:xfrm>
            <a:off x="1219200" y="990600"/>
            <a:ext cx="6400800" cy="5684838"/>
          </a:xfrm>
          <a:noFill/>
        </p:spPr>
      </p:pic>
      <p:sp>
        <p:nvSpPr>
          <p:cNvPr id="20483" name="Line 9"/>
          <p:cNvSpPr>
            <a:spLocks noChangeShapeType="1"/>
          </p:cNvSpPr>
          <p:nvPr/>
        </p:nvSpPr>
        <p:spPr bwMode="auto">
          <a:xfrm>
            <a:off x="7391400" y="4876800"/>
            <a:ext cx="0" cy="762000"/>
          </a:xfrm>
          <a:prstGeom prst="line">
            <a:avLst/>
          </a:prstGeom>
          <a:noFill/>
          <a:ln w="38100">
            <a:solidFill>
              <a:srgbClr val="0000FF"/>
            </a:solidFill>
            <a:round/>
            <a:headEnd/>
            <a:tailEnd type="triangle" w="med" len="med"/>
          </a:ln>
        </p:spPr>
        <p:txBody>
          <a:bodyPr/>
          <a:lstStyle/>
          <a:p>
            <a:endParaRPr lang="en-US"/>
          </a:p>
        </p:txBody>
      </p:sp>
      <p:sp>
        <p:nvSpPr>
          <p:cNvPr id="20484" name="Text Box 10"/>
          <p:cNvSpPr txBox="1">
            <a:spLocks noChangeArrowheads="1"/>
          </p:cNvSpPr>
          <p:nvPr/>
        </p:nvSpPr>
        <p:spPr bwMode="auto">
          <a:xfrm>
            <a:off x="6400800" y="4419600"/>
            <a:ext cx="1981200" cy="336550"/>
          </a:xfrm>
          <a:prstGeom prst="rect">
            <a:avLst/>
          </a:prstGeom>
          <a:noFill/>
          <a:ln w="9525">
            <a:noFill/>
            <a:miter lim="800000"/>
            <a:headEnd/>
            <a:tailEnd/>
          </a:ln>
        </p:spPr>
        <p:txBody>
          <a:bodyPr>
            <a:spAutoFit/>
          </a:bodyPr>
          <a:lstStyle/>
          <a:p>
            <a:pPr>
              <a:spcBef>
                <a:spcPct val="50000"/>
              </a:spcBef>
            </a:pPr>
            <a:r>
              <a:rPr lang="en-US" sz="1600" b="1">
                <a:latin typeface="Calibri" pitchFamily="34" charset="0"/>
              </a:rPr>
              <a:t>Saturation at SST</a:t>
            </a:r>
          </a:p>
        </p:txBody>
      </p:sp>
      <p:sp>
        <p:nvSpPr>
          <p:cNvPr id="47115" name="Text Box 11"/>
          <p:cNvSpPr txBox="1">
            <a:spLocks noChangeArrowheads="1"/>
          </p:cNvSpPr>
          <p:nvPr/>
        </p:nvSpPr>
        <p:spPr bwMode="auto">
          <a:xfrm>
            <a:off x="533400" y="228600"/>
            <a:ext cx="8153400" cy="830997"/>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2400" dirty="0">
                <a:solidFill>
                  <a:srgbClr val="0070C0"/>
                </a:solidFill>
                <a:effectLst>
                  <a:outerShdw blurRad="38100" dist="38100" dir="2700000" algn="tl">
                    <a:srgbClr val="000000">
                      <a:alpha val="43137"/>
                    </a:srgbClr>
                  </a:outerShdw>
                </a:effectLst>
                <a:latin typeface="+mn-lt"/>
              </a:rPr>
              <a:t>Pronounced entropy (moist static energy) minimum in middle troposphere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US" sz="4000" b="1" dirty="0" smtClean="0">
                <a:solidFill>
                  <a:srgbClr val="002060"/>
                </a:solidFill>
              </a:rPr>
              <a:t>Genesis:  The Conventional Wisdom</a:t>
            </a:r>
          </a:p>
        </p:txBody>
      </p:sp>
      <p:sp>
        <p:nvSpPr>
          <p:cNvPr id="21507" name="Text Box 5"/>
          <p:cNvSpPr txBox="1">
            <a:spLocks noChangeArrowheads="1"/>
          </p:cNvSpPr>
          <p:nvPr/>
        </p:nvSpPr>
        <p:spPr bwMode="auto">
          <a:xfrm>
            <a:off x="457200" y="1828800"/>
            <a:ext cx="8153400" cy="1190625"/>
          </a:xfrm>
          <a:prstGeom prst="rect">
            <a:avLst/>
          </a:prstGeom>
          <a:noFill/>
          <a:ln w="9525">
            <a:noFill/>
            <a:miter lim="800000"/>
            <a:headEnd/>
            <a:tailEnd/>
          </a:ln>
        </p:spPr>
        <p:txBody>
          <a:bodyPr>
            <a:spAutoFit/>
          </a:bodyPr>
          <a:lstStyle/>
          <a:p>
            <a:pPr algn="ctr">
              <a:spcBef>
                <a:spcPct val="50000"/>
              </a:spcBef>
            </a:pPr>
            <a:r>
              <a:rPr lang="en-US" sz="3600" dirty="0">
                <a:solidFill>
                  <a:srgbClr val="002060"/>
                </a:solidFill>
                <a:latin typeface="Calibri" pitchFamily="34" charset="0"/>
              </a:rPr>
              <a:t>Genesis results from organized convection + vorticity</a:t>
            </a:r>
          </a:p>
        </p:txBody>
      </p:sp>
      <p:sp>
        <p:nvSpPr>
          <p:cNvPr id="21508" name="Text Box 6"/>
          <p:cNvSpPr txBox="1">
            <a:spLocks noChangeArrowheads="1"/>
          </p:cNvSpPr>
          <p:nvPr/>
        </p:nvSpPr>
        <p:spPr bwMode="auto">
          <a:xfrm>
            <a:off x="381000" y="3276600"/>
            <a:ext cx="8458200" cy="2862322"/>
          </a:xfrm>
          <a:prstGeom prst="rect">
            <a:avLst/>
          </a:prstGeom>
          <a:noFill/>
          <a:ln w="9525">
            <a:noFill/>
            <a:miter lim="800000"/>
            <a:headEnd/>
            <a:tailEnd/>
          </a:ln>
        </p:spPr>
        <p:txBody>
          <a:bodyPr>
            <a:spAutoFit/>
          </a:bodyPr>
          <a:lstStyle/>
          <a:p>
            <a:pPr>
              <a:spcBef>
                <a:spcPct val="50000"/>
              </a:spcBef>
            </a:pPr>
            <a:r>
              <a:rPr lang="en-US" sz="2000" b="1" i="1" dirty="0">
                <a:solidFill>
                  <a:srgbClr val="002060"/>
                </a:solidFill>
                <a:latin typeface="Calibri" pitchFamily="34" charset="0"/>
              </a:rPr>
              <a:t>Example: </a:t>
            </a:r>
          </a:p>
          <a:p>
            <a:pPr>
              <a:spcBef>
                <a:spcPct val="50000"/>
              </a:spcBef>
            </a:pPr>
            <a:r>
              <a:rPr lang="en-US" sz="2000" dirty="0">
                <a:solidFill>
                  <a:srgbClr val="002060"/>
                </a:solidFill>
                <a:latin typeface="Calibri" pitchFamily="34" charset="0"/>
              </a:rPr>
              <a:t>	Numerous cumulonimbus clouds warm and gradually moisten their environment. This warming…produces a pressure fall at the surface, because warm air weighs less than cool air. The slowly converging horizontal winds near the surface respond to this slight drop of pressure by accelerating inward. But the increased inflow produces increased lifting, so that the thunderstorms become more numerous and intense. The feedback loop is now established. </a:t>
            </a:r>
          </a:p>
          <a:p>
            <a:pPr>
              <a:spcBef>
                <a:spcPct val="50000"/>
              </a:spcBef>
            </a:pPr>
            <a:r>
              <a:rPr lang="en-US" sz="2000" dirty="0">
                <a:solidFill>
                  <a:srgbClr val="002060"/>
                </a:solidFill>
                <a:latin typeface="Calibri" pitchFamily="34" charset="0"/>
              </a:rPr>
              <a:t>			</a:t>
            </a:r>
            <a:r>
              <a:rPr lang="en-US" sz="2000" dirty="0" smtClean="0">
                <a:solidFill>
                  <a:srgbClr val="002060"/>
                </a:solidFill>
                <a:latin typeface="Calibri" pitchFamily="34" charset="0"/>
              </a:rPr>
              <a:t>-- </a:t>
            </a:r>
            <a:r>
              <a:rPr lang="en-US" sz="2000" dirty="0">
                <a:solidFill>
                  <a:srgbClr val="002060"/>
                </a:solidFill>
                <a:latin typeface="Calibri" pitchFamily="34" charset="0"/>
              </a:rPr>
              <a:t>from “The Atmosphere”, </a:t>
            </a:r>
            <a:r>
              <a:rPr lang="en-US" sz="2000" dirty="0" err="1">
                <a:solidFill>
                  <a:srgbClr val="002060"/>
                </a:solidFill>
                <a:latin typeface="Calibri" pitchFamily="34" charset="0"/>
              </a:rPr>
              <a:t>Anthes</a:t>
            </a:r>
            <a:r>
              <a:rPr lang="en-US" sz="2000" dirty="0">
                <a:solidFill>
                  <a:srgbClr val="002060"/>
                </a:solidFill>
                <a:latin typeface="Calibri" pitchFamily="34" charset="0"/>
              </a:rPr>
              <a:t> et al., 1978</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28600" y="381000"/>
            <a:ext cx="8763000" cy="1066800"/>
          </a:xfrm>
          <a:prstGeom prst="rect">
            <a:avLst/>
          </a:prstGeom>
          <a:noFill/>
          <a:ln w="9525">
            <a:noFill/>
            <a:miter lim="800000"/>
            <a:headEnd/>
            <a:tailEnd/>
          </a:ln>
        </p:spPr>
        <p:txBody>
          <a:bodyPr>
            <a:spAutoFit/>
          </a:bodyPr>
          <a:lstStyle/>
          <a:p>
            <a:pPr>
              <a:spcBef>
                <a:spcPct val="50000"/>
              </a:spcBef>
            </a:pPr>
            <a:r>
              <a:rPr lang="en-US" sz="3200" b="1" i="1" dirty="0">
                <a:solidFill>
                  <a:srgbClr val="002060"/>
                </a:solidFill>
                <a:latin typeface="Calibri" pitchFamily="34" charset="0"/>
              </a:rPr>
              <a:t>This hypothesis was effectively disproved in 1901 by J. von </a:t>
            </a:r>
            <a:r>
              <a:rPr lang="en-US" sz="3200" b="1" i="1" dirty="0" err="1">
                <a:solidFill>
                  <a:srgbClr val="002060"/>
                </a:solidFill>
                <a:latin typeface="Calibri" pitchFamily="34" charset="0"/>
              </a:rPr>
              <a:t>Hann</a:t>
            </a:r>
            <a:r>
              <a:rPr lang="en-US" sz="3200" b="1" i="1" dirty="0">
                <a:solidFill>
                  <a:srgbClr val="002060"/>
                </a:solidFill>
                <a:latin typeface="Calibri" pitchFamily="34" charset="0"/>
              </a:rPr>
              <a:t>:</a:t>
            </a:r>
          </a:p>
        </p:txBody>
      </p:sp>
      <p:sp>
        <p:nvSpPr>
          <p:cNvPr id="22531" name="Text Box 5"/>
          <p:cNvSpPr txBox="1">
            <a:spLocks noChangeArrowheads="1"/>
          </p:cNvSpPr>
          <p:nvPr/>
        </p:nvSpPr>
        <p:spPr bwMode="auto">
          <a:xfrm>
            <a:off x="381000" y="1981200"/>
            <a:ext cx="8382000" cy="3108543"/>
          </a:xfrm>
          <a:prstGeom prst="rect">
            <a:avLst/>
          </a:prstGeom>
          <a:noFill/>
          <a:ln w="9525">
            <a:noFill/>
            <a:miter lim="800000"/>
            <a:headEnd/>
            <a:tailEnd/>
          </a:ln>
        </p:spPr>
        <p:txBody>
          <a:bodyPr>
            <a:spAutoFit/>
          </a:bodyPr>
          <a:lstStyle/>
          <a:p>
            <a:pPr>
              <a:spcBef>
                <a:spcPct val="50000"/>
              </a:spcBef>
            </a:pPr>
            <a:r>
              <a:rPr lang="en-US" sz="3200" dirty="0">
                <a:solidFill>
                  <a:srgbClr val="002060"/>
                </a:solidFill>
                <a:latin typeface="Calibri" pitchFamily="34" charset="0"/>
              </a:rPr>
              <a:t>“Since a thundercloud does not give any appreciable pressure fall [at the surface] but even a pressure rise, it would be unreasonable to assume that a magnifying of this process would cause the strongest pressure falls known”</a:t>
            </a:r>
          </a:p>
          <a:p>
            <a:pPr>
              <a:spcBef>
                <a:spcPct val="50000"/>
              </a:spcBef>
            </a:pPr>
            <a:r>
              <a:rPr lang="en-US" sz="2400" dirty="0">
                <a:solidFill>
                  <a:srgbClr val="002060"/>
                </a:solidFill>
                <a:latin typeface="Calibri" pitchFamily="34" charset="0"/>
              </a:rPr>
              <a:t>             -- As paraphrased by Bergeron, QJRMS, 1954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Text Box 10"/>
          <p:cNvSpPr txBox="1">
            <a:spLocks noChangeArrowheads="1"/>
          </p:cNvSpPr>
          <p:nvPr/>
        </p:nvSpPr>
        <p:spPr bwMode="auto">
          <a:xfrm>
            <a:off x="762000" y="228600"/>
            <a:ext cx="7924800" cy="584775"/>
          </a:xfrm>
          <a:prstGeom prst="rect">
            <a:avLst/>
          </a:prstGeom>
          <a:noFill/>
          <a:ln w="9525">
            <a:noFill/>
            <a:miter lim="800000"/>
            <a:headEnd/>
            <a:tailEnd/>
          </a:ln>
        </p:spPr>
        <p:txBody>
          <a:bodyPr>
            <a:spAutoFit/>
          </a:bodyPr>
          <a:lstStyle/>
          <a:p>
            <a:pPr algn="ctr">
              <a:spcBef>
                <a:spcPct val="50000"/>
              </a:spcBef>
              <a:defRPr/>
            </a:pPr>
            <a:r>
              <a:rPr lang="en-US" sz="3200" b="1" dirty="0" smtClean="0">
                <a:solidFill>
                  <a:srgbClr val="7030A0"/>
                </a:solidFill>
                <a:effectLst>
                  <a:outerShdw blurRad="38100" dist="38100" dir="2700000" algn="tl">
                    <a:srgbClr val="C0C0C0"/>
                  </a:outerShdw>
                </a:effectLst>
              </a:rPr>
              <a:t>Global Tropical Cyclone </a:t>
            </a:r>
            <a:r>
              <a:rPr lang="en-US" sz="3200" b="1" dirty="0">
                <a:solidFill>
                  <a:srgbClr val="7030A0"/>
                </a:solidFill>
                <a:effectLst>
                  <a:outerShdw blurRad="38100" dist="38100" dir="2700000" algn="tl">
                    <a:srgbClr val="C0C0C0"/>
                  </a:outerShdw>
                </a:effectLst>
              </a:rPr>
              <a:t>Frequency, </a:t>
            </a:r>
            <a:r>
              <a:rPr lang="en-US" sz="3200" b="1" dirty="0" smtClean="0">
                <a:solidFill>
                  <a:srgbClr val="7030A0"/>
                </a:solidFill>
                <a:effectLst>
                  <a:outerShdw blurRad="38100" dist="38100" dir="2700000" algn="tl">
                    <a:srgbClr val="C0C0C0"/>
                  </a:outerShdw>
                </a:effectLst>
              </a:rPr>
              <a:t>1970-2008</a:t>
            </a:r>
            <a:endParaRPr lang="en-US" sz="3200" b="1" dirty="0">
              <a:solidFill>
                <a:srgbClr val="7030A0"/>
              </a:solidFill>
              <a:effectLst>
                <a:outerShdw blurRad="38100" dist="38100" dir="2700000" algn="tl">
                  <a:srgbClr val="C0C0C0"/>
                </a:outerShdw>
              </a:effectLst>
            </a:endParaRPr>
          </a:p>
        </p:txBody>
      </p:sp>
      <p:sp>
        <p:nvSpPr>
          <p:cNvPr id="27652" name="Text Box 11"/>
          <p:cNvSpPr txBox="1">
            <a:spLocks noChangeArrowheads="1"/>
          </p:cNvSpPr>
          <p:nvPr/>
        </p:nvSpPr>
        <p:spPr bwMode="auto">
          <a:xfrm>
            <a:off x="0" y="6553200"/>
            <a:ext cx="3962400" cy="304800"/>
          </a:xfrm>
          <a:prstGeom prst="rect">
            <a:avLst/>
          </a:prstGeom>
          <a:noFill/>
          <a:ln w="9525">
            <a:noFill/>
            <a:miter lim="800000"/>
            <a:headEnd/>
            <a:tailEnd/>
          </a:ln>
        </p:spPr>
        <p:txBody>
          <a:bodyPr>
            <a:spAutoFit/>
          </a:bodyPr>
          <a:lstStyle/>
          <a:p>
            <a:pPr>
              <a:spcBef>
                <a:spcPct val="50000"/>
              </a:spcBef>
            </a:pPr>
            <a:r>
              <a:rPr lang="en-US" sz="1400" b="1"/>
              <a:t>Data Sources: NOAA/TPC and NAVY/JTWC</a:t>
            </a:r>
          </a:p>
        </p:txBody>
      </p:sp>
      <p:pic>
        <p:nvPicPr>
          <p:cNvPr id="66561" name="Picture 1" descr="C:\Users\Kerry Emaanuel\CHIP\Data\global_stormst.png"/>
          <p:cNvPicPr>
            <a:picLocks noChangeAspect="1" noChangeArrowheads="1"/>
          </p:cNvPicPr>
          <p:nvPr/>
        </p:nvPicPr>
        <p:blipFill>
          <a:blip r:embed="rId3" cstate="print"/>
          <a:srcRect/>
          <a:stretch>
            <a:fillRect/>
          </a:stretch>
        </p:blipFill>
        <p:spPr bwMode="auto">
          <a:xfrm>
            <a:off x="505329" y="400457"/>
            <a:ext cx="8486271" cy="6362179"/>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cstate="print"/>
          <a:srcRect/>
          <a:stretch>
            <a:fillRect/>
          </a:stretch>
        </p:blipFill>
        <p:spPr bwMode="auto">
          <a:xfrm>
            <a:off x="1905000" y="1524000"/>
            <a:ext cx="5505450" cy="4568825"/>
          </a:xfrm>
          <a:prstGeom prst="rect">
            <a:avLst/>
          </a:prstGeom>
          <a:noFill/>
          <a:ln w="9525">
            <a:noFill/>
            <a:miter lim="800000"/>
            <a:headEnd/>
            <a:tailEnd/>
          </a:ln>
        </p:spPr>
      </p:pic>
      <p:sp>
        <p:nvSpPr>
          <p:cNvPr id="23555" name="Text Box 5"/>
          <p:cNvSpPr txBox="1">
            <a:spLocks noChangeArrowheads="1"/>
          </p:cNvSpPr>
          <p:nvPr/>
        </p:nvSpPr>
        <p:spPr bwMode="auto">
          <a:xfrm>
            <a:off x="1981200" y="838200"/>
            <a:ext cx="5715000" cy="457200"/>
          </a:xfrm>
          <a:prstGeom prst="rect">
            <a:avLst/>
          </a:prstGeom>
          <a:noFill/>
          <a:ln w="9525">
            <a:noFill/>
            <a:miter lim="800000"/>
            <a:headEnd/>
            <a:tailEnd/>
          </a:ln>
        </p:spPr>
        <p:txBody>
          <a:bodyPr>
            <a:spAutoFit/>
          </a:bodyPr>
          <a:lstStyle/>
          <a:p>
            <a:pPr>
              <a:spcBef>
                <a:spcPct val="50000"/>
              </a:spcBef>
            </a:pPr>
            <a:r>
              <a:rPr lang="en-US" sz="2400" dirty="0">
                <a:solidFill>
                  <a:srgbClr val="002060"/>
                </a:solidFill>
                <a:latin typeface="Calibri" pitchFamily="34" charset="0"/>
              </a:rPr>
              <a:t>Diagram from Bergeron, QJRMS, 1954</a:t>
            </a:r>
          </a:p>
        </p:txBody>
      </p:sp>
      <p:sp>
        <p:nvSpPr>
          <p:cNvPr id="23556" name="Line 7"/>
          <p:cNvSpPr>
            <a:spLocks noChangeShapeType="1"/>
          </p:cNvSpPr>
          <p:nvPr/>
        </p:nvSpPr>
        <p:spPr bwMode="auto">
          <a:xfrm flipV="1">
            <a:off x="7239000" y="2438400"/>
            <a:ext cx="0" cy="990600"/>
          </a:xfrm>
          <a:prstGeom prst="line">
            <a:avLst/>
          </a:prstGeom>
          <a:noFill/>
          <a:ln w="38100">
            <a:solidFill>
              <a:schemeClr val="tx1"/>
            </a:solidFill>
            <a:round/>
            <a:headEnd/>
            <a:tailEnd type="triangle" w="med" len="med"/>
          </a:ln>
        </p:spPr>
        <p:txBody>
          <a:bodyPr/>
          <a:lstStyle/>
          <a:p>
            <a:endParaRPr lang="en-US"/>
          </a:p>
        </p:txBody>
      </p:sp>
      <p:sp>
        <p:nvSpPr>
          <p:cNvPr id="23557" name="Line 8"/>
          <p:cNvSpPr>
            <a:spLocks noChangeShapeType="1"/>
          </p:cNvSpPr>
          <p:nvPr/>
        </p:nvSpPr>
        <p:spPr bwMode="auto">
          <a:xfrm>
            <a:off x="7239000" y="3429000"/>
            <a:ext cx="838200" cy="0"/>
          </a:xfrm>
          <a:prstGeom prst="line">
            <a:avLst/>
          </a:prstGeom>
          <a:noFill/>
          <a:ln w="38100">
            <a:solidFill>
              <a:schemeClr val="tx1"/>
            </a:solidFill>
            <a:round/>
            <a:headEnd/>
            <a:tailEnd type="triangle" w="med" len="med"/>
          </a:ln>
        </p:spPr>
        <p:txBody>
          <a:bodyPr/>
          <a:lstStyle/>
          <a:p>
            <a:endParaRPr lang="en-US"/>
          </a:p>
        </p:txBody>
      </p:sp>
      <p:sp>
        <p:nvSpPr>
          <p:cNvPr id="23558" name="Text Box 10"/>
          <p:cNvSpPr txBox="1">
            <a:spLocks noChangeArrowheads="1"/>
          </p:cNvSpPr>
          <p:nvPr/>
        </p:nvSpPr>
        <p:spPr bwMode="auto">
          <a:xfrm>
            <a:off x="8077200" y="3200400"/>
            <a:ext cx="381000" cy="396875"/>
          </a:xfrm>
          <a:prstGeom prst="rect">
            <a:avLst/>
          </a:prstGeom>
          <a:noFill/>
          <a:ln w="9525">
            <a:noFill/>
            <a:miter lim="800000"/>
            <a:headEnd/>
            <a:tailEnd/>
          </a:ln>
        </p:spPr>
        <p:txBody>
          <a:bodyPr>
            <a:spAutoFit/>
          </a:bodyPr>
          <a:lstStyle/>
          <a:p>
            <a:pPr>
              <a:spcBef>
                <a:spcPct val="50000"/>
              </a:spcBef>
            </a:pPr>
            <a:r>
              <a:rPr lang="en-US">
                <a:latin typeface="Calibri" pitchFamily="34" charset="0"/>
              </a:rPr>
              <a:t>x</a:t>
            </a:r>
          </a:p>
        </p:txBody>
      </p:sp>
      <p:sp>
        <p:nvSpPr>
          <p:cNvPr id="23559" name="Text Box 11"/>
          <p:cNvSpPr txBox="1">
            <a:spLocks noChangeArrowheads="1"/>
          </p:cNvSpPr>
          <p:nvPr/>
        </p:nvSpPr>
        <p:spPr bwMode="auto">
          <a:xfrm>
            <a:off x="7086600" y="2057400"/>
            <a:ext cx="381000" cy="396875"/>
          </a:xfrm>
          <a:prstGeom prst="rect">
            <a:avLst/>
          </a:prstGeom>
          <a:noFill/>
          <a:ln w="9525">
            <a:noFill/>
            <a:miter lim="800000"/>
            <a:headEnd/>
            <a:tailEnd/>
          </a:ln>
        </p:spPr>
        <p:txBody>
          <a:bodyPr>
            <a:spAutoFit/>
          </a:bodyPr>
          <a:lstStyle/>
          <a:p>
            <a:pPr>
              <a:spcBef>
                <a:spcPct val="50000"/>
              </a:spcBef>
            </a:pPr>
            <a:r>
              <a:rPr lang="en-US">
                <a:latin typeface="Calibri" pitchFamily="34" charset="0"/>
              </a:rPr>
              <a:t>z</a:t>
            </a:r>
          </a:p>
        </p:txBody>
      </p:sp>
      <p:sp>
        <p:nvSpPr>
          <p:cNvPr id="23560" name="Line 12"/>
          <p:cNvSpPr>
            <a:spLocks noChangeShapeType="1"/>
          </p:cNvSpPr>
          <p:nvPr/>
        </p:nvSpPr>
        <p:spPr bwMode="auto">
          <a:xfrm flipV="1">
            <a:off x="7162800" y="4495800"/>
            <a:ext cx="0" cy="1066800"/>
          </a:xfrm>
          <a:prstGeom prst="line">
            <a:avLst/>
          </a:prstGeom>
          <a:noFill/>
          <a:ln w="38100">
            <a:solidFill>
              <a:schemeClr val="tx1"/>
            </a:solidFill>
            <a:round/>
            <a:headEnd/>
            <a:tailEnd type="triangle" w="med" len="med"/>
          </a:ln>
        </p:spPr>
        <p:txBody>
          <a:bodyPr/>
          <a:lstStyle/>
          <a:p>
            <a:endParaRPr lang="en-US"/>
          </a:p>
        </p:txBody>
      </p:sp>
      <p:sp>
        <p:nvSpPr>
          <p:cNvPr id="23561" name="Line 13"/>
          <p:cNvSpPr>
            <a:spLocks noChangeShapeType="1"/>
          </p:cNvSpPr>
          <p:nvPr/>
        </p:nvSpPr>
        <p:spPr bwMode="auto">
          <a:xfrm>
            <a:off x="7162800" y="5562600"/>
            <a:ext cx="914400" cy="0"/>
          </a:xfrm>
          <a:prstGeom prst="line">
            <a:avLst/>
          </a:prstGeom>
          <a:noFill/>
          <a:ln w="38100">
            <a:solidFill>
              <a:schemeClr val="tx1"/>
            </a:solidFill>
            <a:round/>
            <a:headEnd/>
            <a:tailEnd type="triangle" w="med" len="med"/>
          </a:ln>
        </p:spPr>
        <p:txBody>
          <a:bodyPr/>
          <a:lstStyle/>
          <a:p>
            <a:endParaRPr lang="en-US"/>
          </a:p>
        </p:txBody>
      </p:sp>
      <p:sp>
        <p:nvSpPr>
          <p:cNvPr id="23562" name="Text Box 14"/>
          <p:cNvSpPr txBox="1">
            <a:spLocks noChangeArrowheads="1"/>
          </p:cNvSpPr>
          <p:nvPr/>
        </p:nvSpPr>
        <p:spPr bwMode="auto">
          <a:xfrm>
            <a:off x="8077200" y="5334000"/>
            <a:ext cx="381000" cy="396875"/>
          </a:xfrm>
          <a:prstGeom prst="rect">
            <a:avLst/>
          </a:prstGeom>
          <a:noFill/>
          <a:ln w="9525">
            <a:noFill/>
            <a:miter lim="800000"/>
            <a:headEnd/>
            <a:tailEnd/>
          </a:ln>
        </p:spPr>
        <p:txBody>
          <a:bodyPr>
            <a:spAutoFit/>
          </a:bodyPr>
          <a:lstStyle/>
          <a:p>
            <a:pPr>
              <a:spcBef>
                <a:spcPct val="50000"/>
              </a:spcBef>
            </a:pPr>
            <a:r>
              <a:rPr lang="en-US">
                <a:latin typeface="Calibri" pitchFamily="34" charset="0"/>
              </a:rPr>
              <a:t>x</a:t>
            </a:r>
          </a:p>
        </p:txBody>
      </p:sp>
      <p:sp>
        <p:nvSpPr>
          <p:cNvPr id="23563" name="Text Box 15"/>
          <p:cNvSpPr txBox="1">
            <a:spLocks noChangeArrowheads="1"/>
          </p:cNvSpPr>
          <p:nvPr/>
        </p:nvSpPr>
        <p:spPr bwMode="auto">
          <a:xfrm>
            <a:off x="7010400" y="4038600"/>
            <a:ext cx="381000" cy="396875"/>
          </a:xfrm>
          <a:prstGeom prst="rect">
            <a:avLst/>
          </a:prstGeom>
          <a:noFill/>
          <a:ln w="9525">
            <a:noFill/>
            <a:miter lim="800000"/>
            <a:headEnd/>
            <a:tailEnd/>
          </a:ln>
        </p:spPr>
        <p:txBody>
          <a:bodyPr>
            <a:spAutoFit/>
          </a:bodyPr>
          <a:lstStyle/>
          <a:p>
            <a:pPr>
              <a:spcBef>
                <a:spcPct val="50000"/>
              </a:spcBef>
            </a:pPr>
            <a:r>
              <a:rPr lang="en-US">
                <a:latin typeface="Calibri" pitchFamily="34" charset="0"/>
              </a:rPr>
              <a:t>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solidFill>
                  <a:srgbClr val="002060"/>
                </a:solidFill>
                <a:effectLst>
                  <a:outerShdw blurRad="38100" dist="38100" dir="2700000" algn="tl">
                    <a:srgbClr val="000000">
                      <a:alpha val="43137"/>
                    </a:srgbClr>
                  </a:outerShdw>
                </a:effectLst>
              </a:rPr>
              <a:t>“Air-Mass” Showers:</a:t>
            </a:r>
          </a:p>
        </p:txBody>
      </p:sp>
      <p:pic>
        <p:nvPicPr>
          <p:cNvPr id="24579" name="Picture 3" descr="air_mass_storm"/>
          <p:cNvPicPr>
            <a:picLocks noGrp="1" noChangeAspect="1" noChangeArrowheads="1"/>
          </p:cNvPicPr>
          <p:nvPr>
            <p:ph idx="1"/>
          </p:nvPr>
        </p:nvPicPr>
        <p:blipFill>
          <a:blip r:embed="rId3" cstate="print"/>
          <a:srcRect/>
          <a:stretch>
            <a:fillRect/>
          </a:stretch>
        </p:blipFill>
        <p:spPr>
          <a:xfrm>
            <a:off x="304800" y="1905000"/>
            <a:ext cx="8534400" cy="4306888"/>
          </a:xfr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2" descr="fig1"/>
          <p:cNvPicPr>
            <a:picLocks noGrp="1" noChangeAspect="1" noChangeArrowheads="1"/>
          </p:cNvPicPr>
          <p:nvPr>
            <p:ph idx="4294967295"/>
          </p:nvPr>
        </p:nvPicPr>
        <p:blipFill>
          <a:blip r:embed="rId3" cstate="print"/>
          <a:srcRect/>
          <a:stretch>
            <a:fillRect/>
          </a:stretch>
        </p:blipFill>
        <p:spPr>
          <a:xfrm>
            <a:off x="1219200" y="685800"/>
            <a:ext cx="6400800" cy="5684838"/>
          </a:xfrm>
          <a:noFill/>
        </p:spPr>
      </p:pic>
      <p:sp>
        <p:nvSpPr>
          <p:cNvPr id="25603" name="Line 3"/>
          <p:cNvSpPr>
            <a:spLocks noChangeShapeType="1"/>
          </p:cNvSpPr>
          <p:nvPr/>
        </p:nvSpPr>
        <p:spPr bwMode="auto">
          <a:xfrm>
            <a:off x="7391400" y="4876800"/>
            <a:ext cx="0" cy="762000"/>
          </a:xfrm>
          <a:prstGeom prst="line">
            <a:avLst/>
          </a:prstGeom>
          <a:noFill/>
          <a:ln w="38100">
            <a:solidFill>
              <a:srgbClr val="0000FF"/>
            </a:solidFill>
            <a:round/>
            <a:headEnd/>
            <a:tailEnd type="triangle" w="med" len="med"/>
          </a:ln>
        </p:spPr>
        <p:txBody>
          <a:bodyPr/>
          <a:lstStyle/>
          <a:p>
            <a:endParaRPr lang="en-US"/>
          </a:p>
        </p:txBody>
      </p:sp>
      <p:sp>
        <p:nvSpPr>
          <p:cNvPr id="25604" name="Text Box 4"/>
          <p:cNvSpPr txBox="1">
            <a:spLocks noChangeArrowheads="1"/>
          </p:cNvSpPr>
          <p:nvPr/>
        </p:nvSpPr>
        <p:spPr bwMode="auto">
          <a:xfrm>
            <a:off x="6400800" y="4419600"/>
            <a:ext cx="1981200" cy="336550"/>
          </a:xfrm>
          <a:prstGeom prst="rect">
            <a:avLst/>
          </a:prstGeom>
          <a:noFill/>
          <a:ln w="9525">
            <a:noFill/>
            <a:miter lim="800000"/>
            <a:headEnd/>
            <a:tailEnd/>
          </a:ln>
        </p:spPr>
        <p:txBody>
          <a:bodyPr>
            <a:spAutoFit/>
          </a:bodyPr>
          <a:lstStyle/>
          <a:p>
            <a:pPr>
              <a:spcBef>
                <a:spcPct val="50000"/>
              </a:spcBef>
            </a:pPr>
            <a:r>
              <a:rPr lang="en-US" sz="1600" b="1">
                <a:latin typeface="Calibri" pitchFamily="34" charset="0"/>
              </a:rPr>
              <a:t>Saturation at SST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457200" y="274638"/>
            <a:ext cx="8305800" cy="5516562"/>
          </a:xfrm>
        </p:spPr>
        <p:txBody>
          <a:bodyPr/>
          <a:lstStyle/>
          <a:p>
            <a:pPr algn="l" eaLnBrk="1" hangingPunct="1"/>
            <a:r>
              <a:rPr lang="en-US" sz="4000" b="1" dirty="0" smtClean="0">
                <a:solidFill>
                  <a:srgbClr val="002060"/>
                </a:solidFill>
              </a:rPr>
              <a:t>Hypothesis:</a:t>
            </a:r>
            <a:r>
              <a:rPr lang="en-US" sz="4000" dirty="0" smtClean="0">
                <a:solidFill>
                  <a:srgbClr val="002060"/>
                </a:solidFill>
              </a:rPr>
              <a:t>  All tropical cyclones originate in a nearly saturated, cold-core mesoscale or synoptic scale air column with cyclonic rotation aloft and, often,  weak anticyclonic rotation near the surface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pPr eaLnBrk="1" hangingPunct="1"/>
            <a:r>
              <a:rPr lang="en-US" smtClean="0"/>
              <a:t>Reasoning:</a:t>
            </a:r>
          </a:p>
        </p:txBody>
      </p:sp>
      <p:sp>
        <p:nvSpPr>
          <p:cNvPr id="2053" name="Rectangle 3"/>
          <p:cNvSpPr>
            <a:spLocks noGrp="1" noChangeArrowheads="1"/>
          </p:cNvSpPr>
          <p:nvPr>
            <p:ph type="body" sz="half" idx="1"/>
          </p:nvPr>
        </p:nvSpPr>
        <p:spPr>
          <a:xfrm>
            <a:off x="457200" y="1600200"/>
            <a:ext cx="7086600" cy="4876800"/>
          </a:xfrm>
        </p:spPr>
        <p:txBody>
          <a:bodyPr/>
          <a:lstStyle/>
          <a:p>
            <a:pPr eaLnBrk="1" hangingPunct="1">
              <a:lnSpc>
                <a:spcPct val="90000"/>
              </a:lnSpc>
            </a:pPr>
            <a:r>
              <a:rPr lang="en-US" sz="2800" b="1" dirty="0" smtClean="0"/>
              <a:t>Downdrafts </a:t>
            </a:r>
            <a:r>
              <a:rPr lang="en-US" sz="2800" b="1" i="1" dirty="0" smtClean="0"/>
              <a:t>must</a:t>
            </a:r>
            <a:r>
              <a:rPr lang="en-US" sz="2800" b="1" dirty="0" smtClean="0"/>
              <a:t> be stopped</a:t>
            </a:r>
          </a:p>
          <a:p>
            <a:pPr eaLnBrk="1" hangingPunct="1">
              <a:lnSpc>
                <a:spcPct val="90000"/>
              </a:lnSpc>
            </a:pPr>
            <a:r>
              <a:rPr lang="en-US" sz="2800" dirty="0" smtClean="0"/>
              <a:t>Can only be stopped by saturating air </a:t>
            </a:r>
          </a:p>
          <a:p>
            <a:pPr eaLnBrk="1" hangingPunct="1">
              <a:lnSpc>
                <a:spcPct val="90000"/>
              </a:lnSpc>
              <a:buNone/>
            </a:pPr>
            <a:r>
              <a:rPr lang="en-US" sz="2800" dirty="0"/>
              <a:t> </a:t>
            </a:r>
            <a:r>
              <a:rPr lang="en-US" sz="2800" dirty="0" smtClean="0"/>
              <a:t>    on the mesoscale</a:t>
            </a:r>
          </a:p>
          <a:p>
            <a:pPr eaLnBrk="1" hangingPunct="1">
              <a:lnSpc>
                <a:spcPct val="90000"/>
              </a:lnSpc>
            </a:pPr>
            <a:r>
              <a:rPr lang="en-US" sz="2800" dirty="0" smtClean="0"/>
              <a:t>Saturation + convective neutrality = uniform moist static energy</a:t>
            </a:r>
          </a:p>
          <a:p>
            <a:pPr eaLnBrk="1" hangingPunct="1">
              <a:lnSpc>
                <a:spcPct val="90000"/>
              </a:lnSpc>
            </a:pPr>
            <a:r>
              <a:rPr lang="en-US" sz="2800" dirty="0" smtClean="0"/>
              <a:t>But moist static energy is conserved</a:t>
            </a:r>
          </a:p>
          <a:p>
            <a:pPr eaLnBrk="1" hangingPunct="1">
              <a:lnSpc>
                <a:spcPct val="90000"/>
              </a:lnSpc>
            </a:pPr>
            <a:r>
              <a:rPr lang="en-US" sz="2800" dirty="0" smtClean="0"/>
              <a:t>     Moist static energy must be reduced near surface</a:t>
            </a:r>
          </a:p>
          <a:p>
            <a:pPr eaLnBrk="1" hangingPunct="1">
              <a:lnSpc>
                <a:spcPct val="90000"/>
              </a:lnSpc>
            </a:pPr>
            <a:r>
              <a:rPr lang="en-US" sz="2800" dirty="0" smtClean="0"/>
              <a:t>     Air must be cold above boundary layer</a:t>
            </a:r>
          </a:p>
          <a:p>
            <a:pPr eaLnBrk="1" hangingPunct="1">
              <a:lnSpc>
                <a:spcPct val="90000"/>
              </a:lnSpc>
            </a:pPr>
            <a:r>
              <a:rPr lang="en-US" sz="2800" dirty="0" smtClean="0"/>
              <a:t>Cold anomaly must be in rotational balance</a:t>
            </a:r>
          </a:p>
          <a:p>
            <a:pPr eaLnBrk="1" hangingPunct="1">
              <a:lnSpc>
                <a:spcPct val="90000"/>
              </a:lnSpc>
            </a:pPr>
            <a:endParaRPr lang="en-US" sz="2800" dirty="0" smtClean="0"/>
          </a:p>
        </p:txBody>
      </p:sp>
      <p:pic>
        <p:nvPicPr>
          <p:cNvPr id="2054" name="Picture 4" descr="downdraft"/>
          <p:cNvPicPr>
            <a:picLocks noGrp="1" noChangeAspect="1" noChangeArrowheads="1"/>
          </p:cNvPicPr>
          <p:nvPr>
            <p:ph sz="half" idx="2"/>
          </p:nvPr>
        </p:nvPicPr>
        <p:blipFill>
          <a:blip r:embed="rId4" cstate="print"/>
          <a:srcRect/>
          <a:stretch>
            <a:fillRect/>
          </a:stretch>
        </p:blipFill>
        <p:spPr>
          <a:xfrm>
            <a:off x="7239000" y="228600"/>
            <a:ext cx="1624013" cy="2438400"/>
          </a:xfrm>
          <a:noFill/>
        </p:spPr>
      </p:pic>
      <p:graphicFrame>
        <p:nvGraphicFramePr>
          <p:cNvPr id="2050" name="Object 2"/>
          <p:cNvGraphicFramePr>
            <a:graphicFrameLocks noChangeAspect="1"/>
          </p:cNvGraphicFramePr>
          <p:nvPr/>
        </p:nvGraphicFramePr>
        <p:xfrm>
          <a:off x="838200" y="4343400"/>
          <a:ext cx="450850" cy="409575"/>
        </p:xfrm>
        <a:graphic>
          <a:graphicData uri="http://schemas.openxmlformats.org/presentationml/2006/ole">
            <p:oleObj spid="_x0000_s1026" name="Equation" r:id="rId5" imgW="139680" imgH="126720" progId="Equation.DSMT4">
              <p:embed/>
            </p:oleObj>
          </a:graphicData>
        </a:graphic>
      </p:graphicFrame>
      <p:graphicFrame>
        <p:nvGraphicFramePr>
          <p:cNvPr id="2051" name="Object 3"/>
          <p:cNvGraphicFramePr>
            <a:graphicFrameLocks noChangeAspect="1"/>
          </p:cNvGraphicFramePr>
          <p:nvPr/>
        </p:nvGraphicFramePr>
        <p:xfrm>
          <a:off x="838200" y="5181600"/>
          <a:ext cx="450850" cy="409575"/>
        </p:xfrm>
        <a:graphic>
          <a:graphicData uri="http://schemas.openxmlformats.org/presentationml/2006/ole">
            <p:oleObj spid="_x0000_s1027" name="Equation" r:id="rId6" imgW="139680" imgH="126720" progId="Equation.DSMT4">
              <p:embed/>
            </p:oleObj>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2" descr="fig1"/>
          <p:cNvPicPr>
            <a:picLocks noGrp="1" noChangeAspect="1" noChangeArrowheads="1"/>
          </p:cNvPicPr>
          <p:nvPr>
            <p:ph idx="4294967295"/>
          </p:nvPr>
        </p:nvPicPr>
        <p:blipFill>
          <a:blip r:embed="rId3" cstate="print"/>
          <a:srcRect/>
          <a:stretch>
            <a:fillRect/>
          </a:stretch>
        </p:blipFill>
        <p:spPr>
          <a:xfrm>
            <a:off x="1219200" y="685800"/>
            <a:ext cx="6400800" cy="5684838"/>
          </a:xfrm>
          <a:noFill/>
        </p:spPr>
      </p:pic>
      <p:sp>
        <p:nvSpPr>
          <p:cNvPr id="27651" name="Line 3"/>
          <p:cNvSpPr>
            <a:spLocks noChangeShapeType="1"/>
          </p:cNvSpPr>
          <p:nvPr/>
        </p:nvSpPr>
        <p:spPr bwMode="auto">
          <a:xfrm>
            <a:off x="7391400" y="4876800"/>
            <a:ext cx="0" cy="762000"/>
          </a:xfrm>
          <a:prstGeom prst="line">
            <a:avLst/>
          </a:prstGeom>
          <a:noFill/>
          <a:ln w="38100">
            <a:solidFill>
              <a:srgbClr val="0000FF"/>
            </a:solidFill>
            <a:round/>
            <a:headEnd/>
            <a:tailEnd type="triangle" w="med" len="med"/>
          </a:ln>
        </p:spPr>
        <p:txBody>
          <a:bodyPr/>
          <a:lstStyle/>
          <a:p>
            <a:endParaRPr lang="en-US"/>
          </a:p>
        </p:txBody>
      </p:sp>
      <p:sp>
        <p:nvSpPr>
          <p:cNvPr id="27652" name="Text Box 4"/>
          <p:cNvSpPr txBox="1">
            <a:spLocks noChangeArrowheads="1"/>
          </p:cNvSpPr>
          <p:nvPr/>
        </p:nvSpPr>
        <p:spPr bwMode="auto">
          <a:xfrm>
            <a:off x="6400800" y="4419600"/>
            <a:ext cx="1981200" cy="336550"/>
          </a:xfrm>
          <a:prstGeom prst="rect">
            <a:avLst/>
          </a:prstGeom>
          <a:noFill/>
          <a:ln w="9525">
            <a:noFill/>
            <a:miter lim="800000"/>
            <a:headEnd/>
            <a:tailEnd/>
          </a:ln>
        </p:spPr>
        <p:txBody>
          <a:bodyPr>
            <a:spAutoFit/>
          </a:bodyPr>
          <a:lstStyle/>
          <a:p>
            <a:pPr>
              <a:spcBef>
                <a:spcPct val="50000"/>
              </a:spcBef>
            </a:pPr>
            <a:r>
              <a:rPr lang="en-US" sz="1600" b="1">
                <a:latin typeface="Calibri" pitchFamily="34" charset="0"/>
              </a:rPr>
              <a:t>Saturation at SST</a:t>
            </a:r>
          </a:p>
        </p:txBody>
      </p:sp>
      <p:sp>
        <p:nvSpPr>
          <p:cNvPr id="27653" name="Line 6"/>
          <p:cNvSpPr>
            <a:spLocks noChangeShapeType="1"/>
          </p:cNvSpPr>
          <p:nvPr/>
        </p:nvSpPr>
        <p:spPr bwMode="auto">
          <a:xfrm flipV="1">
            <a:off x="3810000" y="2590800"/>
            <a:ext cx="0" cy="3048000"/>
          </a:xfrm>
          <a:prstGeom prst="line">
            <a:avLst/>
          </a:prstGeom>
          <a:noFill/>
          <a:ln w="38100">
            <a:solidFill>
              <a:srgbClr val="993366"/>
            </a:solidFill>
            <a:round/>
            <a:headEnd/>
            <a:tailEnd/>
          </a:ln>
        </p:spPr>
        <p:txBody>
          <a:bodyPr/>
          <a:lstStyle/>
          <a:p>
            <a:endParaRPr lang="en-US"/>
          </a:p>
        </p:txBody>
      </p:sp>
      <p:sp>
        <p:nvSpPr>
          <p:cNvPr id="27654" name="Text Box 7"/>
          <p:cNvSpPr txBox="1">
            <a:spLocks noChangeArrowheads="1"/>
          </p:cNvSpPr>
          <p:nvPr/>
        </p:nvSpPr>
        <p:spPr bwMode="auto">
          <a:xfrm>
            <a:off x="3962400" y="3200400"/>
            <a:ext cx="2667000" cy="336550"/>
          </a:xfrm>
          <a:prstGeom prst="rect">
            <a:avLst/>
          </a:prstGeom>
          <a:noFill/>
          <a:ln w="9525">
            <a:noFill/>
            <a:miter lim="800000"/>
            <a:headEnd/>
            <a:tailEnd/>
          </a:ln>
        </p:spPr>
        <p:txBody>
          <a:bodyPr>
            <a:spAutoFit/>
          </a:bodyPr>
          <a:lstStyle/>
          <a:p>
            <a:pPr>
              <a:spcBef>
                <a:spcPct val="50000"/>
              </a:spcBef>
            </a:pPr>
            <a:r>
              <a:rPr lang="en-US" sz="1600" b="1">
                <a:latin typeface="Calibri" pitchFamily="34" charset="0"/>
              </a:rPr>
              <a:t>Vertically mixed h profile</a:t>
            </a:r>
          </a:p>
        </p:txBody>
      </p:sp>
      <p:sp>
        <p:nvSpPr>
          <p:cNvPr id="27655" name="Line 9"/>
          <p:cNvSpPr>
            <a:spLocks noChangeShapeType="1"/>
          </p:cNvSpPr>
          <p:nvPr/>
        </p:nvSpPr>
        <p:spPr bwMode="auto">
          <a:xfrm flipH="1">
            <a:off x="3962400" y="3581400"/>
            <a:ext cx="1219200" cy="533400"/>
          </a:xfrm>
          <a:prstGeom prst="line">
            <a:avLst/>
          </a:prstGeom>
          <a:noFill/>
          <a:ln w="38100">
            <a:solidFill>
              <a:schemeClr val="tx1"/>
            </a:solidFill>
            <a:round/>
            <a:headEnd/>
            <a:tailEnd type="triangle" w="med" len="med"/>
          </a:ln>
        </p:spPr>
        <p:txBody>
          <a:bodyPr/>
          <a:lstStyle/>
          <a:p>
            <a:endParaRPr lang="en-US"/>
          </a:p>
        </p:txBody>
      </p:sp>
      <p:sp>
        <p:nvSpPr>
          <p:cNvPr id="27656" name="Line 10"/>
          <p:cNvSpPr>
            <a:spLocks noChangeShapeType="1"/>
          </p:cNvSpPr>
          <p:nvPr/>
        </p:nvSpPr>
        <p:spPr bwMode="auto">
          <a:xfrm flipV="1">
            <a:off x="4953000" y="1905000"/>
            <a:ext cx="0" cy="3505200"/>
          </a:xfrm>
          <a:prstGeom prst="line">
            <a:avLst/>
          </a:prstGeom>
          <a:noFill/>
          <a:ln w="38100">
            <a:solidFill>
              <a:srgbClr val="993366"/>
            </a:solidFill>
            <a:round/>
            <a:headEnd/>
            <a:tailEnd/>
          </a:ln>
        </p:spPr>
        <p:txBody>
          <a:bodyPr/>
          <a:lstStyle/>
          <a:p>
            <a:endParaRPr lang="en-US"/>
          </a:p>
        </p:txBody>
      </p:sp>
      <p:sp>
        <p:nvSpPr>
          <p:cNvPr id="27657" name="Text Box 11"/>
          <p:cNvSpPr txBox="1">
            <a:spLocks noChangeArrowheads="1"/>
          </p:cNvSpPr>
          <p:nvPr/>
        </p:nvSpPr>
        <p:spPr bwMode="auto">
          <a:xfrm>
            <a:off x="5181600" y="2209800"/>
            <a:ext cx="3276600" cy="336550"/>
          </a:xfrm>
          <a:prstGeom prst="rect">
            <a:avLst/>
          </a:prstGeom>
          <a:noFill/>
          <a:ln w="9525">
            <a:noFill/>
            <a:miter lim="800000"/>
            <a:headEnd/>
            <a:tailEnd/>
          </a:ln>
        </p:spPr>
        <p:txBody>
          <a:bodyPr>
            <a:spAutoFit/>
          </a:bodyPr>
          <a:lstStyle/>
          <a:p>
            <a:pPr>
              <a:spcBef>
                <a:spcPct val="50000"/>
              </a:spcBef>
            </a:pPr>
            <a:r>
              <a:rPr lang="en-US" sz="1600" b="1">
                <a:latin typeface="Calibri" pitchFamily="34" charset="0"/>
              </a:rPr>
              <a:t>Pre-mixing h* profile</a:t>
            </a:r>
          </a:p>
        </p:txBody>
      </p:sp>
      <p:sp>
        <p:nvSpPr>
          <p:cNvPr id="27658" name="Line 12"/>
          <p:cNvSpPr>
            <a:spLocks noChangeShapeType="1"/>
          </p:cNvSpPr>
          <p:nvPr/>
        </p:nvSpPr>
        <p:spPr bwMode="auto">
          <a:xfrm flipH="1">
            <a:off x="5029200" y="2590800"/>
            <a:ext cx="1066800" cy="1524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Picture 3" descr="vamp"/>
          <p:cNvPicPr>
            <a:picLocks noChangeAspect="1" noChangeArrowheads="1"/>
          </p:cNvPicPr>
          <p:nvPr/>
        </p:nvPicPr>
        <p:blipFill>
          <a:blip r:embed="rId3" cstate="print"/>
          <a:srcRect/>
          <a:stretch>
            <a:fillRect/>
          </a:stretch>
        </p:blipFill>
        <p:spPr bwMode="auto">
          <a:xfrm>
            <a:off x="1066800" y="990600"/>
            <a:ext cx="7467600" cy="5602288"/>
          </a:xfrm>
          <a:prstGeom prst="rect">
            <a:avLst/>
          </a:prstGeom>
          <a:noFill/>
          <a:ln w="9525">
            <a:noFill/>
            <a:miter lim="800000"/>
            <a:headEnd/>
            <a:tailEnd/>
          </a:ln>
        </p:spPr>
      </p:pic>
      <p:sp>
        <p:nvSpPr>
          <p:cNvPr id="98308" name="Text Box 4"/>
          <p:cNvSpPr txBox="1">
            <a:spLocks noChangeArrowheads="1"/>
          </p:cNvSpPr>
          <p:nvPr/>
        </p:nvSpPr>
        <p:spPr bwMode="auto">
          <a:xfrm>
            <a:off x="990600" y="304800"/>
            <a:ext cx="7543800" cy="523875"/>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800" dirty="0">
                <a:solidFill>
                  <a:srgbClr val="002060"/>
                </a:solidFill>
                <a:effectLst>
                  <a:outerShdw blurRad="38100" dist="38100" dir="2700000" algn="tl">
                    <a:srgbClr val="000000">
                      <a:alpha val="43137"/>
                    </a:srgbClr>
                  </a:outerShdw>
                </a:effectLst>
                <a:latin typeface="+mn-lt"/>
              </a:rPr>
              <a:t>Simulations Using Balanced Axisymmetric Model</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762000" y="304800"/>
            <a:ext cx="8077200" cy="523220"/>
          </a:xfrm>
          <a:prstGeom prst="rect">
            <a:avLst/>
          </a:prstGeom>
          <a:noFill/>
          <a:ln w="9525">
            <a:noFill/>
            <a:miter lim="800000"/>
            <a:headEnd/>
            <a:tailEnd/>
          </a:ln>
          <a:effectLst/>
        </p:spPr>
        <p:txBody>
          <a:bodyPr wrap="square">
            <a:spAutoFit/>
          </a:bodyPr>
          <a:lstStyle/>
          <a:p>
            <a:pPr fontAlgn="auto">
              <a:spcBef>
                <a:spcPct val="50000"/>
              </a:spcBef>
              <a:spcAft>
                <a:spcPts val="0"/>
              </a:spcAft>
              <a:defRPr/>
            </a:pPr>
            <a:r>
              <a:rPr lang="en-US" sz="2800" dirty="0">
                <a:solidFill>
                  <a:srgbClr val="002060"/>
                </a:solidFill>
                <a:effectLst>
                  <a:outerShdw blurRad="38100" dist="38100" dir="2700000" algn="tl">
                    <a:srgbClr val="000000">
                      <a:alpha val="43137"/>
                    </a:srgbClr>
                  </a:outerShdw>
                </a:effectLst>
                <a:latin typeface="+mn-lt"/>
              </a:rPr>
              <a:t>Saturate troposphere inside 100 km in initial state:</a:t>
            </a:r>
          </a:p>
        </p:txBody>
      </p:sp>
      <p:pic>
        <p:nvPicPr>
          <p:cNvPr id="29699" name="Picture 3" descr="vamp2"/>
          <p:cNvPicPr>
            <a:picLocks noChangeAspect="1" noChangeArrowheads="1"/>
          </p:cNvPicPr>
          <p:nvPr/>
        </p:nvPicPr>
        <p:blipFill>
          <a:blip r:embed="rId3" cstate="print"/>
          <a:srcRect/>
          <a:stretch>
            <a:fillRect/>
          </a:stretch>
        </p:blipFill>
        <p:spPr bwMode="auto">
          <a:xfrm>
            <a:off x="1143000" y="857250"/>
            <a:ext cx="7239000" cy="5430838"/>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22" name="Picture 2" descr="guiller1"/>
          <p:cNvPicPr>
            <a:picLocks noGrp="1" noChangeAspect="1" noChangeArrowheads="1"/>
          </p:cNvPicPr>
          <p:nvPr>
            <p:ph idx="4294967295"/>
          </p:nvPr>
        </p:nvPicPr>
        <p:blipFill>
          <a:blip r:embed="rId3" cstate="print"/>
          <a:srcRect/>
          <a:stretch>
            <a:fillRect/>
          </a:stretch>
        </p:blipFill>
        <p:spPr>
          <a:xfrm>
            <a:off x="1219200" y="0"/>
            <a:ext cx="6934200" cy="6775450"/>
          </a:xfr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6" name="Picture 2" descr="guiller2"/>
          <p:cNvPicPr>
            <a:picLocks noGrp="1" noChangeAspect="1" noChangeArrowheads="1"/>
          </p:cNvPicPr>
          <p:nvPr>
            <p:ph idx="4294967295"/>
          </p:nvPr>
        </p:nvPicPr>
        <p:blipFill>
          <a:blip r:embed="rId3" cstate="print"/>
          <a:srcRect/>
          <a:stretch>
            <a:fillRect/>
          </a:stretch>
        </p:blipFill>
        <p:spPr>
          <a:xfrm>
            <a:off x="1828800" y="0"/>
            <a:ext cx="5765800" cy="6858000"/>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rmAutofit fontScale="90000"/>
          </a:bodyPr>
          <a:lstStyle/>
          <a:p>
            <a:r>
              <a:rPr lang="en-US" dirty="0" smtClean="0">
                <a:solidFill>
                  <a:srgbClr val="002060"/>
                </a:solidFill>
                <a:effectLst>
                  <a:outerShdw blurRad="38100" dist="38100" dir="2700000" algn="tl">
                    <a:srgbClr val="000000">
                      <a:alpha val="43137"/>
                    </a:srgbClr>
                  </a:outerShdw>
                </a:effectLst>
              </a:rPr>
              <a:t>When/Why Does Convection Form Clusters?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70" name="Picture 2" descr="guiller3"/>
          <p:cNvPicPr>
            <a:picLocks noGrp="1" noChangeAspect="1" noChangeArrowheads="1"/>
          </p:cNvPicPr>
          <p:nvPr>
            <p:ph idx="4294967295"/>
          </p:nvPr>
        </p:nvPicPr>
        <p:blipFill>
          <a:blip r:embed="rId3" cstate="print"/>
          <a:srcRect/>
          <a:stretch>
            <a:fillRect/>
          </a:stretch>
        </p:blipFill>
        <p:spPr>
          <a:xfrm>
            <a:off x="1676400" y="152400"/>
            <a:ext cx="5846763" cy="6705600"/>
          </a:xfr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794" name="Picture 2" descr="sum1a"/>
          <p:cNvPicPr>
            <a:picLocks noGrp="1" noChangeAspect="1" noChangeArrowheads="1"/>
          </p:cNvPicPr>
          <p:nvPr>
            <p:ph sz="half" idx="4294967295"/>
          </p:nvPr>
        </p:nvPicPr>
        <p:blipFill>
          <a:blip r:embed="rId3" cstate="print"/>
          <a:srcRect/>
          <a:stretch>
            <a:fillRect/>
          </a:stretch>
        </p:blipFill>
        <p:spPr>
          <a:xfrm>
            <a:off x="0" y="228600"/>
            <a:ext cx="4579938" cy="6629400"/>
          </a:xfrm>
          <a:noFill/>
        </p:spPr>
      </p:pic>
      <p:pic>
        <p:nvPicPr>
          <p:cNvPr id="33795" name="Picture 3" descr="sum2"/>
          <p:cNvPicPr>
            <a:picLocks noGrp="1" noChangeAspect="1" noChangeArrowheads="1"/>
          </p:cNvPicPr>
          <p:nvPr>
            <p:ph sz="half" idx="4294967295"/>
          </p:nvPr>
        </p:nvPicPr>
        <p:blipFill>
          <a:blip r:embed="rId4" cstate="print"/>
          <a:srcRect/>
          <a:stretch>
            <a:fillRect/>
          </a:stretch>
        </p:blipFill>
        <p:spPr>
          <a:xfrm>
            <a:off x="4713288" y="152400"/>
            <a:ext cx="4430712" cy="6248400"/>
          </a:xfr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b="1" dirty="0" smtClean="0">
                <a:solidFill>
                  <a:srgbClr val="002060"/>
                </a:solidFill>
              </a:rPr>
              <a:t>Genesis under initial cold cutoff cyclone aloft</a:t>
            </a:r>
          </a:p>
        </p:txBody>
      </p:sp>
      <p:sp>
        <p:nvSpPr>
          <p:cNvPr id="34819" name="Rectangle 3"/>
          <p:cNvSpPr>
            <a:spLocks noGrp="1" noChangeArrowheads="1"/>
          </p:cNvSpPr>
          <p:nvPr>
            <p:ph type="body" idx="1"/>
          </p:nvPr>
        </p:nvSpPr>
        <p:spPr/>
        <p:txBody>
          <a:bodyPr/>
          <a:lstStyle/>
          <a:p>
            <a:pPr eaLnBrk="1" hangingPunct="1">
              <a:lnSpc>
                <a:spcPct val="90000"/>
              </a:lnSpc>
            </a:pPr>
            <a:r>
              <a:rPr lang="en-US" dirty="0" smtClean="0">
                <a:solidFill>
                  <a:srgbClr val="002060"/>
                </a:solidFill>
              </a:rPr>
              <a:t>Ambient conditions do not support tropical cyclones</a:t>
            </a:r>
          </a:p>
          <a:p>
            <a:pPr eaLnBrk="1" hangingPunct="1">
              <a:lnSpc>
                <a:spcPct val="90000"/>
              </a:lnSpc>
            </a:pPr>
            <a:r>
              <a:rPr lang="en-US" dirty="0" smtClean="0">
                <a:solidFill>
                  <a:srgbClr val="002060"/>
                </a:solidFill>
              </a:rPr>
              <a:t>Cold upper low with zero surface winds in initial condition</a:t>
            </a:r>
          </a:p>
          <a:p>
            <a:pPr eaLnBrk="1" hangingPunct="1">
              <a:lnSpc>
                <a:spcPct val="90000"/>
              </a:lnSpc>
            </a:pPr>
            <a:r>
              <a:rPr lang="en-US" dirty="0" smtClean="0">
                <a:solidFill>
                  <a:srgbClr val="002060"/>
                </a:solidFill>
              </a:rPr>
              <a:t>Axisymmetric, nonhydrostatic, cloud-resolving model of Rotunno and Emanuel (</a:t>
            </a:r>
            <a:r>
              <a:rPr lang="en-US" i="1" dirty="0" smtClean="0">
                <a:solidFill>
                  <a:srgbClr val="002060"/>
                </a:solidFill>
              </a:rPr>
              <a:t>J. Atmos. Sci.,</a:t>
            </a:r>
            <a:r>
              <a:rPr lang="en-US" dirty="0" smtClean="0">
                <a:solidFill>
                  <a:srgbClr val="002060"/>
                </a:solidFill>
              </a:rPr>
              <a:t> 1987); see Emanuel and Rotunno, </a:t>
            </a:r>
            <a:r>
              <a:rPr lang="en-US" i="1" dirty="0" err="1" smtClean="0">
                <a:solidFill>
                  <a:srgbClr val="002060"/>
                </a:solidFill>
              </a:rPr>
              <a:t>Tellus</a:t>
            </a:r>
            <a:r>
              <a:rPr lang="en-US" dirty="0" smtClean="0">
                <a:solidFill>
                  <a:srgbClr val="002060"/>
                </a:solidFill>
              </a:rPr>
              <a:t>, 1989. 3.75 km horizontal resolution; 300 m in vertical</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842" name="Picture 5" descr="vevolution"/>
          <p:cNvPicPr>
            <a:picLocks noGrp="1" noChangeAspect="1" noChangeArrowheads="1"/>
          </p:cNvPicPr>
          <p:nvPr>
            <p:ph idx="4294967295"/>
          </p:nvPr>
        </p:nvPicPr>
        <p:blipFill>
          <a:blip r:embed="rId3" cstate="print"/>
          <a:srcRect/>
          <a:stretch>
            <a:fillRect/>
          </a:stretch>
        </p:blipFill>
        <p:spPr>
          <a:xfrm>
            <a:off x="381000" y="304800"/>
            <a:ext cx="8305800" cy="6232525"/>
          </a:xfr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866" name="Picture 2" descr="t1"/>
          <p:cNvPicPr>
            <a:picLocks noChangeAspect="1" noChangeArrowheads="1"/>
          </p:cNvPicPr>
          <p:nvPr/>
        </p:nvPicPr>
        <p:blipFill>
          <a:blip r:embed="rId3" cstate="print"/>
          <a:srcRect/>
          <a:stretch>
            <a:fillRect/>
          </a:stretch>
        </p:blipFill>
        <p:spPr bwMode="auto">
          <a:xfrm>
            <a:off x="4495800" y="533400"/>
            <a:ext cx="4648200" cy="3487738"/>
          </a:xfrm>
          <a:prstGeom prst="rect">
            <a:avLst/>
          </a:prstGeom>
          <a:noFill/>
          <a:ln w="9525">
            <a:noFill/>
            <a:miter lim="800000"/>
            <a:headEnd/>
            <a:tailEnd/>
          </a:ln>
        </p:spPr>
      </p:pic>
      <p:pic>
        <p:nvPicPr>
          <p:cNvPr id="36867" name="Picture 3" descr="v1"/>
          <p:cNvPicPr>
            <a:picLocks noChangeAspect="1" noChangeArrowheads="1"/>
          </p:cNvPicPr>
          <p:nvPr/>
        </p:nvPicPr>
        <p:blipFill>
          <a:blip r:embed="rId4" cstate="print"/>
          <a:srcRect/>
          <a:stretch>
            <a:fillRect/>
          </a:stretch>
        </p:blipFill>
        <p:spPr bwMode="auto">
          <a:xfrm>
            <a:off x="0" y="533400"/>
            <a:ext cx="4724400" cy="3544888"/>
          </a:xfrm>
          <a:prstGeom prst="rect">
            <a:avLst/>
          </a:prstGeom>
          <a:noFill/>
          <a:ln w="9525">
            <a:noFill/>
            <a:miter lim="800000"/>
            <a:headEnd/>
            <a:tailEnd/>
          </a:ln>
        </p:spPr>
      </p:pic>
      <p:sp>
        <p:nvSpPr>
          <p:cNvPr id="36868" name="Text Box 4"/>
          <p:cNvSpPr txBox="1">
            <a:spLocks noChangeArrowheads="1"/>
          </p:cNvSpPr>
          <p:nvPr/>
        </p:nvSpPr>
        <p:spPr bwMode="auto">
          <a:xfrm>
            <a:off x="4038600" y="152400"/>
            <a:ext cx="1905000" cy="457200"/>
          </a:xfrm>
          <a:prstGeom prst="rect">
            <a:avLst/>
          </a:prstGeom>
          <a:noFill/>
          <a:ln w="9525">
            <a:noFill/>
            <a:miter lim="800000"/>
            <a:headEnd/>
            <a:tailEnd/>
          </a:ln>
        </p:spPr>
        <p:txBody>
          <a:bodyPr>
            <a:spAutoFit/>
          </a:bodyPr>
          <a:lstStyle/>
          <a:p>
            <a:pPr>
              <a:spcBef>
                <a:spcPct val="50000"/>
              </a:spcBef>
            </a:pPr>
            <a:r>
              <a:rPr lang="en-US" sz="2400">
                <a:latin typeface="Calibri" pitchFamily="34" charset="0"/>
              </a:rPr>
              <a:t>Day 1</a:t>
            </a:r>
          </a:p>
        </p:txBody>
      </p:sp>
      <p:pic>
        <p:nvPicPr>
          <p:cNvPr id="36869" name="Picture 5" descr="thetae_01"/>
          <p:cNvPicPr>
            <a:picLocks noChangeAspect="1" noChangeArrowheads="1"/>
          </p:cNvPicPr>
          <p:nvPr/>
        </p:nvPicPr>
        <p:blipFill>
          <a:blip r:embed="rId5" cstate="print"/>
          <a:srcRect/>
          <a:stretch>
            <a:fillRect/>
          </a:stretch>
        </p:blipFill>
        <p:spPr bwMode="auto">
          <a:xfrm>
            <a:off x="2438400" y="3713163"/>
            <a:ext cx="4191000" cy="3144837"/>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962400" y="381000"/>
            <a:ext cx="1905000" cy="457200"/>
          </a:xfrm>
          <a:prstGeom prst="rect">
            <a:avLst/>
          </a:prstGeom>
          <a:noFill/>
          <a:ln w="9525">
            <a:noFill/>
            <a:miter lim="800000"/>
            <a:headEnd/>
            <a:tailEnd/>
          </a:ln>
        </p:spPr>
        <p:txBody>
          <a:bodyPr>
            <a:spAutoFit/>
          </a:bodyPr>
          <a:lstStyle/>
          <a:p>
            <a:pPr>
              <a:spcBef>
                <a:spcPct val="50000"/>
              </a:spcBef>
            </a:pPr>
            <a:r>
              <a:rPr lang="en-US" sz="2400">
                <a:latin typeface="Calibri" pitchFamily="34" charset="0"/>
              </a:rPr>
              <a:t>Day 1</a:t>
            </a:r>
          </a:p>
        </p:txBody>
      </p:sp>
      <p:pic>
        <p:nvPicPr>
          <p:cNvPr id="37891" name="Picture 3" descr="v1"/>
          <p:cNvPicPr>
            <a:picLocks noChangeAspect="1" noChangeArrowheads="1"/>
          </p:cNvPicPr>
          <p:nvPr/>
        </p:nvPicPr>
        <p:blipFill>
          <a:blip r:embed="rId3" cstate="print"/>
          <a:srcRect/>
          <a:stretch>
            <a:fillRect/>
          </a:stretch>
        </p:blipFill>
        <p:spPr bwMode="auto">
          <a:xfrm>
            <a:off x="1371600" y="1027113"/>
            <a:ext cx="6477000" cy="4859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914" name="Picture 2" descr="v2"/>
          <p:cNvPicPr>
            <a:picLocks noChangeAspect="1" noChangeArrowheads="1"/>
          </p:cNvPicPr>
          <p:nvPr/>
        </p:nvPicPr>
        <p:blipFill>
          <a:blip r:embed="rId3" cstate="print"/>
          <a:srcRect/>
          <a:stretch>
            <a:fillRect/>
          </a:stretch>
        </p:blipFill>
        <p:spPr bwMode="auto">
          <a:xfrm>
            <a:off x="1371600" y="1027113"/>
            <a:ext cx="6477000" cy="4859337"/>
          </a:xfrm>
          <a:prstGeom prst="rect">
            <a:avLst/>
          </a:prstGeom>
          <a:noFill/>
          <a:ln w="9525">
            <a:noFill/>
            <a:miter lim="800000"/>
            <a:headEnd/>
            <a:tailEnd/>
          </a:ln>
        </p:spPr>
      </p:pic>
      <p:sp>
        <p:nvSpPr>
          <p:cNvPr id="38915" name="Text Box 3"/>
          <p:cNvSpPr txBox="1">
            <a:spLocks noChangeArrowheads="1"/>
          </p:cNvSpPr>
          <p:nvPr/>
        </p:nvSpPr>
        <p:spPr bwMode="auto">
          <a:xfrm>
            <a:off x="3657600" y="457200"/>
            <a:ext cx="1905000" cy="457200"/>
          </a:xfrm>
          <a:prstGeom prst="rect">
            <a:avLst/>
          </a:prstGeom>
          <a:noFill/>
          <a:ln w="9525">
            <a:noFill/>
            <a:miter lim="800000"/>
            <a:headEnd/>
            <a:tailEnd/>
          </a:ln>
        </p:spPr>
        <p:txBody>
          <a:bodyPr>
            <a:spAutoFit/>
          </a:bodyPr>
          <a:lstStyle/>
          <a:p>
            <a:pPr>
              <a:spcBef>
                <a:spcPct val="50000"/>
              </a:spcBef>
            </a:pPr>
            <a:r>
              <a:rPr lang="en-US" sz="2400">
                <a:latin typeface="Calibri" pitchFamily="34" charset="0"/>
              </a:rPr>
              <a:t>Day 2</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938" name="Picture 2" descr="v3"/>
          <p:cNvPicPr>
            <a:picLocks noChangeAspect="1" noChangeArrowheads="1"/>
          </p:cNvPicPr>
          <p:nvPr/>
        </p:nvPicPr>
        <p:blipFill>
          <a:blip r:embed="rId3" cstate="print"/>
          <a:srcRect/>
          <a:stretch>
            <a:fillRect/>
          </a:stretch>
        </p:blipFill>
        <p:spPr bwMode="auto">
          <a:xfrm>
            <a:off x="1371600" y="990600"/>
            <a:ext cx="6477000" cy="4859338"/>
          </a:xfrm>
          <a:prstGeom prst="rect">
            <a:avLst/>
          </a:prstGeom>
          <a:noFill/>
          <a:ln w="9525">
            <a:noFill/>
            <a:miter lim="800000"/>
            <a:headEnd/>
            <a:tailEnd/>
          </a:ln>
        </p:spPr>
      </p:pic>
      <p:sp>
        <p:nvSpPr>
          <p:cNvPr id="39939" name="Text Box 3"/>
          <p:cNvSpPr txBox="1">
            <a:spLocks noChangeArrowheads="1"/>
          </p:cNvSpPr>
          <p:nvPr/>
        </p:nvSpPr>
        <p:spPr bwMode="auto">
          <a:xfrm>
            <a:off x="3657600" y="457200"/>
            <a:ext cx="1905000" cy="457200"/>
          </a:xfrm>
          <a:prstGeom prst="rect">
            <a:avLst/>
          </a:prstGeom>
          <a:noFill/>
          <a:ln w="9525">
            <a:noFill/>
            <a:miter lim="800000"/>
            <a:headEnd/>
            <a:tailEnd/>
          </a:ln>
        </p:spPr>
        <p:txBody>
          <a:bodyPr>
            <a:spAutoFit/>
          </a:bodyPr>
          <a:lstStyle/>
          <a:p>
            <a:pPr>
              <a:spcBef>
                <a:spcPct val="50000"/>
              </a:spcBef>
            </a:pPr>
            <a:r>
              <a:rPr lang="en-US" sz="2400">
                <a:latin typeface="Calibri" pitchFamily="34" charset="0"/>
              </a:rPr>
              <a:t>Day 3</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62" name="Picture 2" descr="v4"/>
          <p:cNvPicPr>
            <a:picLocks noChangeAspect="1" noChangeArrowheads="1"/>
          </p:cNvPicPr>
          <p:nvPr/>
        </p:nvPicPr>
        <p:blipFill>
          <a:blip r:embed="rId3" cstate="print"/>
          <a:srcRect/>
          <a:stretch>
            <a:fillRect/>
          </a:stretch>
        </p:blipFill>
        <p:spPr bwMode="auto">
          <a:xfrm>
            <a:off x="1371600" y="1027113"/>
            <a:ext cx="6477000" cy="4859337"/>
          </a:xfrm>
          <a:prstGeom prst="rect">
            <a:avLst/>
          </a:prstGeom>
          <a:noFill/>
          <a:ln w="9525">
            <a:noFill/>
            <a:miter lim="800000"/>
            <a:headEnd/>
            <a:tailEnd/>
          </a:ln>
        </p:spPr>
      </p:pic>
      <p:sp>
        <p:nvSpPr>
          <p:cNvPr id="40963" name="Text Box 3"/>
          <p:cNvSpPr txBox="1">
            <a:spLocks noChangeArrowheads="1"/>
          </p:cNvSpPr>
          <p:nvPr/>
        </p:nvSpPr>
        <p:spPr bwMode="auto">
          <a:xfrm>
            <a:off x="3657600" y="457200"/>
            <a:ext cx="1905000" cy="457200"/>
          </a:xfrm>
          <a:prstGeom prst="rect">
            <a:avLst/>
          </a:prstGeom>
          <a:noFill/>
          <a:ln w="9525">
            <a:noFill/>
            <a:miter lim="800000"/>
            <a:headEnd/>
            <a:tailEnd/>
          </a:ln>
        </p:spPr>
        <p:txBody>
          <a:bodyPr>
            <a:spAutoFit/>
          </a:bodyPr>
          <a:lstStyle/>
          <a:p>
            <a:pPr>
              <a:spcBef>
                <a:spcPct val="50000"/>
              </a:spcBef>
            </a:pPr>
            <a:r>
              <a:rPr lang="en-US" sz="2400">
                <a:latin typeface="Calibri" pitchFamily="34" charset="0"/>
              </a:rPr>
              <a:t>Day 4</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986" name="Picture 2" descr="v5"/>
          <p:cNvPicPr>
            <a:picLocks noChangeAspect="1" noChangeArrowheads="1"/>
          </p:cNvPicPr>
          <p:nvPr/>
        </p:nvPicPr>
        <p:blipFill>
          <a:blip r:embed="rId3" cstate="print"/>
          <a:srcRect/>
          <a:stretch>
            <a:fillRect/>
          </a:stretch>
        </p:blipFill>
        <p:spPr bwMode="auto">
          <a:xfrm>
            <a:off x="1371600" y="1027113"/>
            <a:ext cx="6477000" cy="4859337"/>
          </a:xfrm>
          <a:prstGeom prst="rect">
            <a:avLst/>
          </a:prstGeom>
          <a:noFill/>
          <a:ln w="9525">
            <a:noFill/>
            <a:miter lim="800000"/>
            <a:headEnd/>
            <a:tailEnd/>
          </a:ln>
        </p:spPr>
      </p:pic>
      <p:sp>
        <p:nvSpPr>
          <p:cNvPr id="41987" name="Text Box 3"/>
          <p:cNvSpPr txBox="1">
            <a:spLocks noChangeArrowheads="1"/>
          </p:cNvSpPr>
          <p:nvPr/>
        </p:nvSpPr>
        <p:spPr bwMode="auto">
          <a:xfrm>
            <a:off x="3657600" y="457200"/>
            <a:ext cx="1905000" cy="457200"/>
          </a:xfrm>
          <a:prstGeom prst="rect">
            <a:avLst/>
          </a:prstGeom>
          <a:noFill/>
          <a:ln w="9525">
            <a:noFill/>
            <a:miter lim="800000"/>
            <a:headEnd/>
            <a:tailEnd/>
          </a:ln>
        </p:spPr>
        <p:txBody>
          <a:bodyPr>
            <a:spAutoFit/>
          </a:bodyPr>
          <a:lstStyle/>
          <a:p>
            <a:pPr>
              <a:spcBef>
                <a:spcPct val="50000"/>
              </a:spcBef>
            </a:pPr>
            <a:r>
              <a:rPr lang="en-US" sz="2400">
                <a:latin typeface="Calibri" pitchFamily="34" charset="0"/>
              </a:rPr>
              <a:t>Day 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3060" name="Picture 4" descr="monsoon4"/>
          <p:cNvPicPr>
            <a:picLocks noChangeAspect="1" noChangeArrowheads="1"/>
          </p:cNvPicPr>
          <p:nvPr/>
        </p:nvPicPr>
        <p:blipFill>
          <a:blip r:embed="rId2" cstate="print"/>
          <a:srcRect/>
          <a:stretch>
            <a:fillRect/>
          </a:stretch>
        </p:blipFill>
        <p:spPr bwMode="auto">
          <a:xfrm>
            <a:off x="1295400" y="0"/>
            <a:ext cx="6455424" cy="6019800"/>
          </a:xfrm>
          <a:prstGeom prst="rect">
            <a:avLst/>
          </a:prstGeom>
          <a:noFill/>
        </p:spPr>
      </p:pic>
      <p:sp>
        <p:nvSpPr>
          <p:cNvPr id="3" name="Rectangle 2"/>
          <p:cNvSpPr/>
          <p:nvPr/>
        </p:nvSpPr>
        <p:spPr>
          <a:xfrm>
            <a:off x="1219200" y="6324600"/>
            <a:ext cx="6705600" cy="369332"/>
          </a:xfrm>
          <a:prstGeom prst="rect">
            <a:avLst/>
          </a:prstGeom>
        </p:spPr>
        <p:txBody>
          <a:bodyPr wrap="square">
            <a:spAutoFit/>
          </a:bodyPr>
          <a:lstStyle/>
          <a:p>
            <a:pPr algn="ctr"/>
            <a:r>
              <a:rPr lang="en-US" dirty="0" smtClean="0">
                <a:solidFill>
                  <a:schemeClr val="bg1"/>
                </a:solidFill>
              </a:rPr>
              <a:t>Monsoonal Thunderstorms, Bangladesh and India July 1985</a:t>
            </a:r>
            <a:endParaRPr lang="en-US" dirty="0">
              <a:solidFill>
                <a:schemeClr val="bg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010" name="Picture 2" descr="v6"/>
          <p:cNvPicPr>
            <a:picLocks noChangeAspect="1" noChangeArrowheads="1"/>
          </p:cNvPicPr>
          <p:nvPr/>
        </p:nvPicPr>
        <p:blipFill>
          <a:blip r:embed="rId3" cstate="print"/>
          <a:srcRect/>
          <a:stretch>
            <a:fillRect/>
          </a:stretch>
        </p:blipFill>
        <p:spPr bwMode="auto">
          <a:xfrm>
            <a:off x="1371600" y="1047750"/>
            <a:ext cx="6477000" cy="4859338"/>
          </a:xfrm>
          <a:prstGeom prst="rect">
            <a:avLst/>
          </a:prstGeom>
          <a:noFill/>
          <a:ln w="9525">
            <a:noFill/>
            <a:miter lim="800000"/>
            <a:headEnd/>
            <a:tailEnd/>
          </a:ln>
        </p:spPr>
      </p:pic>
      <p:sp>
        <p:nvSpPr>
          <p:cNvPr id="43011" name="Text Box 3"/>
          <p:cNvSpPr txBox="1">
            <a:spLocks noChangeArrowheads="1"/>
          </p:cNvSpPr>
          <p:nvPr/>
        </p:nvSpPr>
        <p:spPr bwMode="auto">
          <a:xfrm>
            <a:off x="3657600" y="457200"/>
            <a:ext cx="1905000" cy="457200"/>
          </a:xfrm>
          <a:prstGeom prst="rect">
            <a:avLst/>
          </a:prstGeom>
          <a:noFill/>
          <a:ln w="9525">
            <a:noFill/>
            <a:miter lim="800000"/>
            <a:headEnd/>
            <a:tailEnd/>
          </a:ln>
        </p:spPr>
        <p:txBody>
          <a:bodyPr>
            <a:spAutoFit/>
          </a:bodyPr>
          <a:lstStyle/>
          <a:p>
            <a:pPr>
              <a:spcBef>
                <a:spcPct val="50000"/>
              </a:spcBef>
            </a:pPr>
            <a:r>
              <a:rPr lang="en-US" sz="2400">
                <a:latin typeface="Calibri" pitchFamily="34" charset="0"/>
              </a:rPr>
              <a:t>Day 6</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034" name="Picture 2" descr="v7"/>
          <p:cNvPicPr>
            <a:picLocks noChangeAspect="1" noChangeArrowheads="1"/>
          </p:cNvPicPr>
          <p:nvPr/>
        </p:nvPicPr>
        <p:blipFill>
          <a:blip r:embed="rId3" cstate="print"/>
          <a:srcRect/>
          <a:stretch>
            <a:fillRect/>
          </a:stretch>
        </p:blipFill>
        <p:spPr bwMode="auto">
          <a:xfrm>
            <a:off x="1371600" y="1066800"/>
            <a:ext cx="6477000" cy="4859338"/>
          </a:xfrm>
          <a:prstGeom prst="rect">
            <a:avLst/>
          </a:prstGeom>
          <a:noFill/>
          <a:ln w="9525">
            <a:noFill/>
            <a:miter lim="800000"/>
            <a:headEnd/>
            <a:tailEnd/>
          </a:ln>
        </p:spPr>
      </p:pic>
      <p:sp>
        <p:nvSpPr>
          <p:cNvPr id="44035" name="Text Box 3"/>
          <p:cNvSpPr txBox="1">
            <a:spLocks noChangeArrowheads="1"/>
          </p:cNvSpPr>
          <p:nvPr/>
        </p:nvSpPr>
        <p:spPr bwMode="auto">
          <a:xfrm>
            <a:off x="3657600" y="457200"/>
            <a:ext cx="1905000" cy="457200"/>
          </a:xfrm>
          <a:prstGeom prst="rect">
            <a:avLst/>
          </a:prstGeom>
          <a:noFill/>
          <a:ln w="9525">
            <a:noFill/>
            <a:miter lim="800000"/>
            <a:headEnd/>
            <a:tailEnd/>
          </a:ln>
        </p:spPr>
        <p:txBody>
          <a:bodyPr>
            <a:spAutoFit/>
          </a:bodyPr>
          <a:lstStyle/>
          <a:p>
            <a:pPr>
              <a:spcBef>
                <a:spcPct val="50000"/>
              </a:spcBef>
            </a:pPr>
            <a:r>
              <a:rPr lang="en-US" sz="2400">
                <a:latin typeface="Calibri" pitchFamily="34" charset="0"/>
              </a:rPr>
              <a:t>Day 7</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effectLst>
                  <a:outerShdw blurRad="38100" dist="38100" dir="2700000" algn="tl">
                    <a:srgbClr val="000000">
                      <a:alpha val="43137"/>
                    </a:srgbClr>
                  </a:outerShdw>
                </a:effectLst>
              </a:rPr>
              <a:t>Summary</a:t>
            </a:r>
            <a:endParaRPr lang="en-US"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solidFill>
                  <a:srgbClr val="002060"/>
                </a:solidFill>
              </a:rPr>
              <a:t>Convection naturally clusters in low-shear, high-temperature conditions</a:t>
            </a:r>
          </a:p>
          <a:p>
            <a:r>
              <a:rPr lang="en-US" dirty="0" smtClean="0">
                <a:solidFill>
                  <a:srgbClr val="002060"/>
                </a:solidFill>
              </a:rPr>
              <a:t>With sufficiently large background vorticity, clusters over water become tropical cyclones</a:t>
            </a:r>
          </a:p>
          <a:p>
            <a:r>
              <a:rPr lang="en-US" dirty="0" smtClean="0">
                <a:solidFill>
                  <a:srgbClr val="002060"/>
                </a:solidFill>
              </a:rPr>
              <a:t>Clustering of convection may be an example of self-organized criticality</a:t>
            </a:r>
          </a:p>
          <a:p>
            <a:r>
              <a:rPr lang="en-US" dirty="0" smtClean="0">
                <a:solidFill>
                  <a:srgbClr val="002060"/>
                </a:solidFill>
              </a:rPr>
              <a:t>The self-organized criticality of convection may be fundamental to climate</a:t>
            </a:r>
            <a:endParaRPr lang="en-US" dirty="0">
              <a:solidFill>
                <a:srgbClr val="00206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002060"/>
                </a:solidFill>
              </a:rPr>
              <a:t>Success of genesis indices and downscaling support large-scale control of TC activity (i.e. climatology of TCs not regulated by, e.g., easterly wave activity)</a:t>
            </a:r>
          </a:p>
          <a:p>
            <a:endParaRPr lang="en-US" dirty="0" smtClean="0">
              <a:solidFill>
                <a:srgbClr val="002060"/>
              </a:solidFill>
            </a:endParaRPr>
          </a:p>
          <a:p>
            <a:r>
              <a:rPr lang="en-US" dirty="0" smtClean="0">
                <a:solidFill>
                  <a:srgbClr val="002060"/>
                </a:solidFill>
              </a:rPr>
              <a:t>Saturated, cold core lows are natural embryos for TC development and may be necessary precursors.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3001962"/>
          </a:xfrm>
        </p:spPr>
        <p:txBody>
          <a:bodyPr>
            <a:normAutofit/>
          </a:bodyPr>
          <a:lstStyle/>
          <a:p>
            <a:r>
              <a:rPr lang="en-US" dirty="0" smtClean="0">
                <a:solidFill>
                  <a:srgbClr val="002060"/>
                </a:solidFill>
                <a:effectLst>
                  <a:outerShdw blurRad="38100" dist="38100" dir="2700000" algn="tl">
                    <a:srgbClr val="000000">
                      <a:alpha val="43137"/>
                    </a:srgbClr>
                  </a:outerShdw>
                </a:effectLst>
              </a:rPr>
              <a:t>Simplest Statistical Equilibrium State:</a:t>
            </a:r>
            <a:br>
              <a:rPr lang="en-US" dirty="0" smtClean="0">
                <a:solidFill>
                  <a:srgbClr val="002060"/>
                </a:solidFill>
                <a:effectLst>
                  <a:outerShdw blurRad="38100" dist="38100" dir="2700000" algn="tl">
                    <a:srgbClr val="000000">
                      <a:alpha val="43137"/>
                    </a:srgbClr>
                  </a:outerShdw>
                </a:effectLst>
              </a:rPr>
            </a:br>
            <a:r>
              <a:rPr lang="en-US" dirty="0">
                <a:solidFill>
                  <a:srgbClr val="002060"/>
                </a:solidFill>
                <a:effectLst>
                  <a:outerShdw blurRad="38100" dist="38100" dir="2700000" algn="tl">
                    <a:srgbClr val="000000">
                      <a:alpha val="43137"/>
                    </a:srgbClr>
                  </a:outerShdw>
                </a:effectLst>
              </a:rPr>
              <a:t/>
            </a:r>
            <a:br>
              <a:rPr lang="en-US" dirty="0">
                <a:solidFill>
                  <a:srgbClr val="002060"/>
                </a:solidFill>
                <a:effectLst>
                  <a:outerShdw blurRad="38100" dist="38100" dir="2700000" algn="tl">
                    <a:srgbClr val="000000">
                      <a:alpha val="43137"/>
                    </a:srgbClr>
                  </a:outerShdw>
                </a:effectLst>
              </a:rPr>
            </a:br>
            <a:r>
              <a:rPr lang="en-US" dirty="0" smtClean="0">
                <a:solidFill>
                  <a:srgbClr val="002060"/>
                </a:solidFill>
                <a:effectLst>
                  <a:outerShdw blurRad="38100" dist="38100" dir="2700000" algn="tl">
                    <a:srgbClr val="000000">
                      <a:alpha val="43137"/>
                    </a:srgbClr>
                  </a:outerShdw>
                </a:effectLst>
              </a:rPr>
              <a:t>Radiative-Convective Equilibrium</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r="49548" b="49426"/>
          <a:stretch>
            <a:fillRect/>
          </a:stretch>
        </p:blipFill>
        <p:spPr bwMode="auto">
          <a:xfrm>
            <a:off x="1295399" y="990599"/>
            <a:ext cx="6400801" cy="5226651"/>
          </a:xfrm>
          <a:prstGeom prst="rect">
            <a:avLst/>
          </a:prstGeom>
          <a:noFill/>
          <a:ln w="9525">
            <a:noFill/>
            <a:miter lim="800000"/>
            <a:headEnd/>
            <a:tailEnd/>
          </a:ln>
        </p:spPr>
      </p:pic>
      <p:sp>
        <p:nvSpPr>
          <p:cNvPr id="4" name="Rectangle 3"/>
          <p:cNvSpPr/>
          <p:nvPr/>
        </p:nvSpPr>
        <p:spPr>
          <a:xfrm>
            <a:off x="0" y="228600"/>
            <a:ext cx="8915400" cy="461665"/>
          </a:xfrm>
          <a:prstGeom prst="rect">
            <a:avLst/>
          </a:prstGeom>
        </p:spPr>
        <p:txBody>
          <a:bodyPr wrap="square">
            <a:spAutoFit/>
          </a:bodyPr>
          <a:lstStyle/>
          <a:p>
            <a:pPr algn="ctr">
              <a:defRPr/>
            </a:pPr>
            <a:r>
              <a:rPr lang="en-US" sz="2400" dirty="0">
                <a:solidFill>
                  <a:srgbClr val="002060"/>
                </a:solidFill>
                <a:effectLst>
                  <a:outerShdw blurRad="38100" dist="38100" dir="2700000" algn="tl">
                    <a:srgbClr val="000000">
                      <a:alpha val="43137"/>
                    </a:srgbClr>
                  </a:outerShdw>
                </a:effectLst>
              </a:rPr>
              <a:t>Vertically integrated water vapor at 4 </a:t>
            </a:r>
            <a:r>
              <a:rPr lang="en-US" sz="2400" dirty="0" smtClean="0">
                <a:solidFill>
                  <a:srgbClr val="002060"/>
                </a:solidFill>
                <a:effectLst>
                  <a:outerShdw blurRad="38100" dist="38100" dir="2700000" algn="tl">
                    <a:srgbClr val="000000">
                      <a:alpha val="43137"/>
                    </a:srgbClr>
                  </a:outerShdw>
                </a:effectLst>
              </a:rPr>
              <a:t>days  </a:t>
            </a:r>
            <a:r>
              <a:rPr lang="en-US" sz="2400" dirty="0">
                <a:solidFill>
                  <a:srgbClr val="002060"/>
                </a:solidFill>
                <a:effectLst>
                  <a:outerShdw blurRad="38100" dist="38100" dir="2700000" algn="tl">
                    <a:srgbClr val="000000">
                      <a:alpha val="43137"/>
                    </a:srgbClr>
                  </a:outerShdw>
                </a:effectLst>
              </a:rPr>
              <a:t>(Nolan et al., QJRMS, 2007)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cstate="print"/>
          <a:srcRect/>
          <a:stretch>
            <a:fillRect/>
          </a:stretch>
        </p:blipFill>
        <p:spPr bwMode="auto">
          <a:xfrm>
            <a:off x="1295400" y="990600"/>
            <a:ext cx="6858000" cy="5586413"/>
          </a:xfrm>
          <a:prstGeom prst="rect">
            <a:avLst/>
          </a:prstGeom>
          <a:noFill/>
          <a:ln w="9525">
            <a:noFill/>
            <a:miter lim="800000"/>
            <a:headEnd/>
            <a:tailEnd/>
          </a:ln>
        </p:spPr>
      </p:pic>
      <p:sp>
        <p:nvSpPr>
          <p:cNvPr id="12291" name="TextBox 4"/>
          <p:cNvSpPr txBox="1">
            <a:spLocks noChangeArrowheads="1"/>
          </p:cNvSpPr>
          <p:nvPr/>
        </p:nvSpPr>
        <p:spPr bwMode="auto">
          <a:xfrm>
            <a:off x="762000" y="0"/>
            <a:ext cx="7696200" cy="830997"/>
          </a:xfrm>
          <a:prstGeom prst="rect">
            <a:avLst/>
          </a:prstGeom>
          <a:noFill/>
          <a:ln w="9525">
            <a:noFill/>
            <a:miter lim="800000"/>
            <a:headEnd/>
            <a:tailEnd/>
          </a:ln>
        </p:spPr>
        <p:txBody>
          <a:bodyPr>
            <a:spAutoFit/>
          </a:bodyPr>
          <a:lstStyle/>
          <a:p>
            <a:pPr algn="ctr">
              <a:defRPr/>
            </a:pPr>
            <a:r>
              <a:rPr lang="en-US" sz="2400" dirty="0">
                <a:solidFill>
                  <a:srgbClr val="002060"/>
                </a:solidFill>
                <a:effectLst>
                  <a:outerShdw blurRad="38100" dist="38100" dir="2700000" algn="tl">
                    <a:srgbClr val="000000">
                      <a:alpha val="43137"/>
                    </a:srgbClr>
                  </a:outerShdw>
                </a:effectLst>
              </a:rPr>
              <a:t>Vertically integrated water vapor at 4 (a), 6 (b), 8 (c), and 10 (d) </a:t>
            </a:r>
            <a:r>
              <a:rPr lang="en-US" sz="2400" dirty="0" smtClean="0">
                <a:solidFill>
                  <a:srgbClr val="002060"/>
                </a:solidFill>
                <a:effectLst>
                  <a:outerShdw blurRad="38100" dist="38100" dir="2700000" algn="tl">
                    <a:srgbClr val="000000">
                      <a:alpha val="43137"/>
                    </a:srgbClr>
                  </a:outerShdw>
                </a:effectLst>
              </a:rPr>
              <a:t>days   (Nolan </a:t>
            </a:r>
            <a:r>
              <a:rPr lang="en-US" sz="2400" dirty="0">
                <a:solidFill>
                  <a:srgbClr val="002060"/>
                </a:solidFill>
                <a:effectLst>
                  <a:outerShdw blurRad="38100" dist="38100" dir="2700000" algn="tl">
                    <a:srgbClr val="000000">
                      <a:alpha val="43137"/>
                    </a:srgbClr>
                  </a:outerShdw>
                </a:effectLst>
              </a:rPr>
              <a:t>et al., QJRMS, 2007)</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1245</Words>
  <Application>Microsoft Office PowerPoint</Application>
  <PresentationFormat>On-screen Show (4:3)</PresentationFormat>
  <Paragraphs>197</Paragraphs>
  <Slides>63</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Office Theme</vt:lpstr>
      <vt:lpstr>Equation</vt:lpstr>
      <vt:lpstr>Tropical Cyclogenesis</vt:lpstr>
      <vt:lpstr>Two Points of View</vt:lpstr>
      <vt:lpstr>The Macroscopic View</vt:lpstr>
      <vt:lpstr>Slide 4</vt:lpstr>
      <vt:lpstr>When/Why Does Convection Form Clusters?</vt:lpstr>
      <vt:lpstr>Slide 6</vt:lpstr>
      <vt:lpstr>Simplest Statistical Equilibrium State:  Radiative-Convective Equilibrium</vt:lpstr>
      <vt:lpstr>Slide 8</vt:lpstr>
      <vt:lpstr>Slide 9</vt:lpstr>
      <vt:lpstr>Nolan et al., QJRMS, 2007</vt:lpstr>
      <vt:lpstr>Slide 11</vt:lpstr>
      <vt:lpstr>Slide 12</vt:lpstr>
      <vt:lpstr>Empirical Necessary Conditions for Self-Aggregation (after Held et al., 1993; Bretherton et al., 2005; Nolan et al.; 2007)</vt:lpstr>
      <vt:lpstr>Self-Aggregation is Temperature-Dependent (Nolan et al., 2007;  Emanuel and Khairoutdinov, in preparation, 2009)</vt:lpstr>
      <vt:lpstr>Hypothesis</vt:lpstr>
      <vt:lpstr>Recipe for Self-Organized Criticality (First proposed by David Neelin, but by different mechanism)</vt:lpstr>
      <vt:lpstr>Toy Model</vt:lpstr>
      <vt:lpstr>Properties</vt:lpstr>
      <vt:lpstr>Results Self-Aggregation Occurs for:</vt:lpstr>
      <vt:lpstr>Example: </vt:lpstr>
      <vt:lpstr>Summary of Toy Model Results</vt:lpstr>
      <vt:lpstr>Preliminary  Suggestion of Self-Organized Criticality in Full-Physics CRM</vt:lpstr>
      <vt:lpstr>Extension to f-plane</vt:lpstr>
      <vt:lpstr>Two More Indications of Large-scale Control of Genesis Rates:</vt:lpstr>
      <vt:lpstr>New Genesis Potential Index:</vt:lpstr>
      <vt:lpstr>Performance</vt:lpstr>
      <vt:lpstr>Interannual Variability</vt:lpstr>
      <vt:lpstr>Random Seeding/Natural Selection</vt:lpstr>
      <vt:lpstr>Calibration</vt:lpstr>
      <vt:lpstr>Genesis rates (Driven by NCEP reanalysis)</vt:lpstr>
      <vt:lpstr>Genesis rates (Driven by ERA40 Reanalysis)</vt:lpstr>
      <vt:lpstr>Seasonal Cycles</vt:lpstr>
      <vt:lpstr>Cumulative Distribution of Storm Lifetime Peak Wind Speed, with Sample of 2946 Synthetic Tracks</vt:lpstr>
      <vt:lpstr>Slide 34</vt:lpstr>
      <vt:lpstr>Year by Year Comparison with Best Track and with Knutson et al., 2007</vt:lpstr>
      <vt:lpstr>The Microscopic View: Why Hurricanes Need Cold-Core Embryos in which to Develop</vt:lpstr>
      <vt:lpstr>Slide 37</vt:lpstr>
      <vt:lpstr>Genesis:  The Conventional Wisdom</vt:lpstr>
      <vt:lpstr>Slide 39</vt:lpstr>
      <vt:lpstr>Slide 40</vt:lpstr>
      <vt:lpstr>“Air-Mass” Showers:</vt:lpstr>
      <vt:lpstr>Slide 42</vt:lpstr>
      <vt:lpstr>Hypothesis:  All tropical cyclones originate in a nearly saturated, cold-core mesoscale or synoptic scale air column with cyclonic rotation aloft and, often,  weak anticyclonic rotation near the surface</vt:lpstr>
      <vt:lpstr>Reasoning:</vt:lpstr>
      <vt:lpstr>Slide 45</vt:lpstr>
      <vt:lpstr>Slide 46</vt:lpstr>
      <vt:lpstr>Slide 47</vt:lpstr>
      <vt:lpstr>Slide 48</vt:lpstr>
      <vt:lpstr>Slide 49</vt:lpstr>
      <vt:lpstr>Slide 50</vt:lpstr>
      <vt:lpstr>Slide 51</vt:lpstr>
      <vt:lpstr>Genesis under initial cold cutoff cyclone aloft</vt:lpstr>
      <vt:lpstr>Slide 53</vt:lpstr>
      <vt:lpstr>Slide 54</vt:lpstr>
      <vt:lpstr>Slide 55</vt:lpstr>
      <vt:lpstr>Slide 56</vt:lpstr>
      <vt:lpstr>Slide 57</vt:lpstr>
      <vt:lpstr>Slide 58</vt:lpstr>
      <vt:lpstr>Slide 59</vt:lpstr>
      <vt:lpstr>Slide 60</vt:lpstr>
      <vt:lpstr>Slide 61</vt:lpstr>
      <vt:lpstr>Summary</vt:lpstr>
      <vt:lpstr>Slide 63</vt:lpstr>
    </vt:vector>
  </TitlesOfParts>
  <Company>Sony Electronics,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Tropical Cyclogenesis</dc:title>
  <dc:creator>Kerry Emanuel</dc:creator>
  <cp:lastModifiedBy>Kerry Emanuel</cp:lastModifiedBy>
  <cp:revision>9</cp:revision>
  <dcterms:created xsi:type="dcterms:W3CDTF">2010-01-10T14:34:46Z</dcterms:created>
  <dcterms:modified xsi:type="dcterms:W3CDTF">2010-03-22T13:39:39Z</dcterms:modified>
</cp:coreProperties>
</file>