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344" r:id="rId4"/>
    <p:sldId id="258" r:id="rId5"/>
    <p:sldId id="345" r:id="rId6"/>
    <p:sldId id="346" r:id="rId7"/>
    <p:sldId id="259" r:id="rId8"/>
    <p:sldId id="260" r:id="rId9"/>
    <p:sldId id="394" r:id="rId10"/>
    <p:sldId id="347" r:id="rId11"/>
    <p:sldId id="348" r:id="rId12"/>
    <p:sldId id="392" r:id="rId13"/>
    <p:sldId id="352" r:id="rId14"/>
    <p:sldId id="353" r:id="rId15"/>
    <p:sldId id="354" r:id="rId16"/>
    <p:sldId id="286" r:id="rId17"/>
    <p:sldId id="264" r:id="rId18"/>
    <p:sldId id="266" r:id="rId19"/>
    <p:sldId id="265" r:id="rId20"/>
    <p:sldId id="268" r:id="rId21"/>
    <p:sldId id="355" r:id="rId22"/>
    <p:sldId id="356" r:id="rId23"/>
    <p:sldId id="396" r:id="rId24"/>
    <p:sldId id="397"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287" r:id="rId39"/>
    <p:sldId id="288" r:id="rId40"/>
    <p:sldId id="289" r:id="rId41"/>
    <p:sldId id="329" r:id="rId42"/>
    <p:sldId id="291" r:id="rId43"/>
    <p:sldId id="381" r:id="rId44"/>
    <p:sldId id="307" r:id="rId45"/>
    <p:sldId id="382" r:id="rId46"/>
    <p:sldId id="383" r:id="rId47"/>
    <p:sldId id="395" r:id="rId48"/>
    <p:sldId id="384" r:id="rId49"/>
    <p:sldId id="385" r:id="rId50"/>
    <p:sldId id="386" r:id="rId51"/>
    <p:sldId id="370" r:id="rId52"/>
    <p:sldId id="371" r:id="rId53"/>
    <p:sldId id="372" r:id="rId54"/>
    <p:sldId id="373" r:id="rId55"/>
    <p:sldId id="389" r:id="rId56"/>
    <p:sldId id="390" r:id="rId57"/>
    <p:sldId id="374" r:id="rId58"/>
    <p:sldId id="387" r:id="rId59"/>
    <p:sldId id="391" r:id="rId60"/>
    <p:sldId id="388" r:id="rId61"/>
    <p:sldId id="375" r:id="rId62"/>
    <p:sldId id="376"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961A"/>
    <a:srgbClr val="0D42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C84CC40-78A9-4B91-84E2-49EB3A4B026E}" type="datetimeFigureOut">
              <a:rPr lang="en-US"/>
              <a:pPr>
                <a:defRPr/>
              </a:pPr>
              <a:t>3/24/2010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0CC937-6341-408D-A01B-D9227AE93D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64B17-82DD-49DD-A5B7-E9CAE506DC3D}" type="slidenum">
              <a:rPr lang="en-US" sz="1200">
                <a:latin typeface="Calibri" pitchFamily="34" charset="0"/>
              </a:rPr>
              <a:pPr algn="r"/>
              <a:t>4</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B0DEE79-A313-42E4-90D5-81C7A365DF7C}" type="slidenum">
              <a:rPr lang="en-US" smtClean="0"/>
              <a:pPr/>
              <a:t>32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DC3E5AA-D666-4975-A30D-1BE3AF7DF202}" type="slidenum">
              <a:rPr lang="en-US" smtClean="0"/>
              <a:pPr/>
              <a:t>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B3F09F-A8CE-48F9-9EFB-5616DEA180A0}" type="slidenum">
              <a:rPr lang="en-US" smtClean="0"/>
              <a:pPr/>
              <a:t>33</a:t>
            </a:fld>
            <a:endParaRPr lang="en-US" smtClean="0"/>
          </a:p>
        </p:txBody>
      </p:sp>
      <p:sp>
        <p:nvSpPr>
          <p:cNvPr id="105475" name="Rectangle 2"/>
          <p:cNvSpPr>
            <a:spLocks noGrp="1" noRot="1" noChangeAspect="1" noChangeArrowheads="1" noTextEdit="1"/>
          </p:cNvSpPr>
          <p:nvPr>
            <p:ph type="sldImg"/>
          </p:nvPr>
        </p:nvSpPr>
        <p:spPr>
          <a:xfrm>
            <a:off x="1144588" y="685800"/>
            <a:ext cx="4572000" cy="3429000"/>
          </a:xfrm>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BC698BE-D89B-4A44-A3BE-CD018D0E24A9}" type="slidenum">
              <a:rPr lang="en-US" smtClean="0"/>
              <a:pPr/>
              <a:t>34</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2D118F9-583D-4E1D-AC2F-3A4120787842}" type="slidenum">
              <a:rPr lang="en-US" sz="1200">
                <a:latin typeface="Calibri" pitchFamily="34" charset="0"/>
              </a:rPr>
              <a:pPr algn="r"/>
              <a:t>34</a:t>
            </a:fld>
            <a:endParaRPr lang="en-US" sz="1200">
              <a:latin typeface="Calibri"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C195228-F3DD-4268-B62D-264DF916B49A}" type="slidenum">
              <a:rPr lang="en-US" smtClean="0"/>
              <a:pPr/>
              <a:t>35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6E8BB2-6F75-4763-9638-BF6914662F5C}" type="slidenum">
              <a:rPr lang="en-US"/>
              <a:pPr fontAlgn="base">
                <a:spcBef>
                  <a:spcPct val="0"/>
                </a:spcBef>
                <a:spcAft>
                  <a:spcPct val="0"/>
                </a:spcAft>
              </a:pPr>
              <a:t>39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A4D7137-56F1-4109-90B2-0557427C9F18}" type="slidenum">
              <a:rPr lang="en-US" smtClean="0"/>
              <a:pPr/>
              <a:t>43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5ED0F6-172B-4AD0-BC15-A19CC892A37D}" type="slidenum">
              <a:rPr lang="en-US">
                <a:latin typeface="Arial" charset="0"/>
              </a:rPr>
              <a:pPr fontAlgn="base">
                <a:spcBef>
                  <a:spcPct val="0"/>
                </a:spcBef>
                <a:spcAft>
                  <a:spcPct val="0"/>
                </a:spcAft>
              </a:pPr>
              <a:t>45</a:t>
            </a:fld>
            <a:endParaRPr lang="en-US">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539DB9C-EFF0-417C-8F35-FF9D26147A44}" type="slidenum">
              <a:rPr lang="en-US" smtClean="0"/>
              <a:pPr/>
              <a:t>47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1CCE9-ED2B-4B57-8CC3-9C803931E57B}" type="slidenum">
              <a:rPr lang="en-US">
                <a:latin typeface="Arial" charset="0"/>
              </a:rPr>
              <a:pPr fontAlgn="base">
                <a:spcBef>
                  <a:spcPct val="0"/>
                </a:spcBef>
                <a:spcAft>
                  <a:spcPct val="0"/>
                </a:spcAft>
              </a:pPr>
              <a:t>7</a:t>
            </a:fld>
            <a:endParaRPr lang="en-US">
              <a:latin typeface="Arial"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50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BFA83F-5F78-4395-AC7E-76CE5FC28D7D}" type="slidenum">
              <a:rPr lang="en-US" sz="1200"/>
              <a:pPr algn="r"/>
              <a:t>51</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E166F5-E8D3-43A4-A9A9-3548073C89F9}" type="slidenum">
              <a:rPr lang="en-US" sz="1200"/>
              <a:pPr algn="r"/>
              <a:t>52</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latin typeface="Times New Roman" pitchFamily="18" charset="0"/>
              </a:rPr>
              <a:t>We know that tropical cyclones are responsible for strong mixing of the upper oceans and this can be seen in satellite images…</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343CA2-D3D4-412F-BDD2-F953B257E028}" type="slidenum">
              <a:rPr lang="en-US" sz="1200"/>
              <a:pPr algn="r"/>
              <a:t>53</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A8CC8A-11C7-41B0-803D-066613E45641}" type="slidenum">
              <a:rPr lang="en-US" sz="1200"/>
              <a:pPr algn="r"/>
              <a:t>54</a:t>
            </a:fld>
            <a:endParaRPr lang="en-US" sz="1200"/>
          </a:p>
        </p:txBody>
      </p:sp>
      <p:sp>
        <p:nvSpPr>
          <p:cNvPr id="131075" name="Rectangle 2"/>
          <p:cNvSpPr>
            <a:spLocks noGrp="1" noRot="1" noChangeAspect="1" noChangeArrowheads="1" noTextEdit="1"/>
          </p:cNvSpPr>
          <p:nvPr>
            <p:ph type="sldImg"/>
          </p:nvPr>
        </p:nvSpPr>
        <p:spPr>
          <a:xfrm>
            <a:off x="1144588" y="685800"/>
            <a:ext cx="4572000" cy="3429000"/>
          </a:xfrm>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7A27F-A841-4E69-A08C-822649039247}" type="slidenum">
              <a:rPr lang="en-US" sz="1200"/>
              <a:pPr algn="r"/>
              <a:t>57</a:t>
            </a:fld>
            <a:endParaRPr 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CE8CD5C-19FF-472D-90EB-C224CD552BEC}" type="slidenum">
              <a:rPr lang="en-US" sz="1200"/>
              <a:pPr algn="r"/>
              <a:t>61</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59537E3-3162-4BBC-B19F-F200839648FB}" type="slidenum">
              <a:rPr lang="en-US" sz="1200"/>
              <a:pPr algn="r"/>
              <a:t>62</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689D85E-E856-4C0E-B75F-63680277247C}" type="slidenum">
              <a:rPr lang="en-US" smtClean="0">
                <a:latin typeface="Arial" pitchFamily="34" charset="0"/>
              </a:rPr>
              <a:pPr/>
              <a:t>9</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F2B472D-4682-44FC-A378-E921AD2F0E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pPr>
                <a:defRPr/>
              </a:pPr>
              <a:t>3/24/2010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pPr>
                <a:defRPr/>
              </a:pPr>
              <a:t>3/24/2010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pPr>
                <a:defRPr/>
              </a:pPr>
              <a:t>3/24/2010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pPr>
                <a:defRPr/>
              </a:pPr>
              <a:t>3/24/2010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pPr>
                <a:defRPr/>
              </a:pPr>
              <a:t>3/24/2010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pPr>
                <a:defRPr/>
              </a:pPr>
              <a:t>3/24/2010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pPr>
                <a:defRPr/>
              </a:pPr>
              <a:t>3/24/2010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pPr>
                <a:defRPr/>
              </a:pPr>
              <a:t>3/24/2010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1470025"/>
          </a:xfrm>
        </p:spPr>
        <p:txBody>
          <a:bodyPr rtlCol="0">
            <a:normAutofit/>
          </a:bodyPr>
          <a:lstStyle/>
          <a:p>
            <a:pPr fontAlgn="auto">
              <a:spcAft>
                <a:spcPts val="0"/>
              </a:spcAft>
              <a:defRPr/>
            </a:pPr>
            <a:r>
              <a:rPr lang="en-US" b="1" dirty="0" smtClean="0">
                <a:solidFill>
                  <a:srgbClr val="002060"/>
                </a:solidFill>
                <a:effectLst>
                  <a:outerShdw blurRad="38100" dist="38100" dir="2700000" algn="tl">
                    <a:srgbClr val="000000">
                      <a:alpha val="43137"/>
                    </a:srgbClr>
                  </a:outerShdw>
                </a:effectLst>
              </a:rPr>
              <a:t>Climate and Tropical Cyclones: A Review and Some New Findings</a:t>
            </a:r>
          </a:p>
        </p:txBody>
      </p:sp>
      <p:sp>
        <p:nvSpPr>
          <p:cNvPr id="3" name="Subtitle 2"/>
          <p:cNvSpPr>
            <a:spLocks noGrp="1"/>
          </p:cNvSpPr>
          <p:nvPr>
            <p:ph type="subTitle" idx="1"/>
          </p:nvPr>
        </p:nvSpPr>
        <p:spPr/>
        <p:txBody>
          <a:bodyPr rtlCol="0">
            <a:normAutofit fontScale="92500" lnSpcReduction="20000"/>
          </a:bodyPr>
          <a:lstStyle/>
          <a:p>
            <a:pPr fontAlgn="auto">
              <a:spcAft>
                <a:spcPts val="0"/>
              </a:spcAft>
              <a:buFont typeface="Arial" pitchFamily="34" charset="0"/>
              <a:buNone/>
              <a:defRPr/>
            </a:pPr>
            <a:r>
              <a:rPr lang="en-US" dirty="0" smtClean="0">
                <a:solidFill>
                  <a:srgbClr val="002060"/>
                </a:solidFill>
                <a:effectLst>
                  <a:outerShdw blurRad="38100" dist="38100" dir="2700000" algn="tl">
                    <a:srgbClr val="000000">
                      <a:alpha val="43137"/>
                    </a:srgbClr>
                  </a:outerShdw>
                </a:effectLst>
              </a:rPr>
              <a:t>Kerry Emanuel</a:t>
            </a:r>
          </a:p>
          <a:p>
            <a:pPr fontAlgn="auto">
              <a:spcAft>
                <a:spcPts val="0"/>
              </a:spcAft>
              <a:buFont typeface="Arial" pitchFamily="34" charset="0"/>
              <a:buNone/>
              <a:defRPr/>
            </a:pPr>
            <a:r>
              <a:rPr lang="en-US" dirty="0" smtClean="0">
                <a:solidFill>
                  <a:srgbClr val="002060"/>
                </a:solidFill>
                <a:effectLst>
                  <a:outerShdw blurRad="38100" dist="38100" dir="2700000" algn="tl">
                    <a:srgbClr val="000000">
                      <a:alpha val="43137"/>
                    </a:srgbClr>
                  </a:outerShdw>
                </a:effectLst>
              </a:rPr>
              <a:t>Program in Atmospheres, Oceans, and Climate</a:t>
            </a:r>
          </a:p>
          <a:p>
            <a:pPr fontAlgn="auto">
              <a:spcAft>
                <a:spcPts val="0"/>
              </a:spcAft>
              <a:buFont typeface="Arial" pitchFamily="34" charset="0"/>
              <a:buNone/>
              <a:defRPr/>
            </a:pPr>
            <a:r>
              <a:rPr lang="en-US" dirty="0" smtClean="0">
                <a:solidFill>
                  <a:srgbClr val="002060"/>
                </a:solidFill>
                <a:effectLst>
                  <a:outerShdw blurRad="38100" dist="38100" dir="2700000" algn="tl">
                    <a:srgbClr val="000000">
                      <a:alpha val="43137"/>
                    </a:srgbClr>
                  </a:outerShdw>
                </a:effectLst>
              </a:rPr>
              <a:t>MIT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219200"/>
          </a:xfrm>
        </p:spPr>
        <p:txBody>
          <a:bodyPr rtlCol="0">
            <a:noAutofit/>
          </a:bodyPr>
          <a:lstStyle/>
          <a:p>
            <a:pPr fontAlgn="auto">
              <a:spcAft>
                <a:spcPts val="0"/>
              </a:spcAft>
              <a:defRPr/>
            </a:pPr>
            <a:r>
              <a:rPr lang="en-US" sz="2800" b="1" dirty="0" smtClean="0">
                <a:solidFill>
                  <a:srgbClr val="FFFF00"/>
                </a:solidFill>
                <a:effectLst>
                  <a:outerShdw blurRad="38100" dist="38100" dir="2700000" algn="tl">
                    <a:srgbClr val="000000">
                      <a:alpha val="43137"/>
                    </a:srgbClr>
                  </a:outerShdw>
                </a:effectLst>
              </a:rPr>
              <a:t>Empirical Evidence for the Importance of Potential Intensity to TC Genesis: A Genesis Potential Index (GPI)</a:t>
            </a:r>
            <a:endParaRPr lang="en-US" sz="2800" b="1" dirty="0">
              <a:solidFill>
                <a:srgbClr val="FFFF00"/>
              </a:solidFill>
              <a:effectLst>
                <a:outerShdw blurRad="38100" dist="38100" dir="2700000" algn="tl">
                  <a:srgbClr val="000000">
                    <a:alpha val="43137"/>
                  </a:srgbClr>
                </a:outerShdw>
              </a:effectLst>
            </a:endParaRPr>
          </a:p>
        </p:txBody>
      </p:sp>
      <p:sp>
        <p:nvSpPr>
          <p:cNvPr id="4100" name="Content Placeholder 3"/>
          <p:cNvSpPr>
            <a:spLocks noGrp="1"/>
          </p:cNvSpPr>
          <p:nvPr>
            <p:ph idx="1"/>
          </p:nvPr>
        </p:nvSpPr>
        <p:spPr>
          <a:xfrm>
            <a:off x="457200" y="2514600"/>
            <a:ext cx="8229600" cy="3992563"/>
          </a:xfrm>
        </p:spPr>
        <p:txBody>
          <a:bodyPr/>
          <a:lstStyle/>
          <a:p>
            <a:r>
              <a:rPr lang="en-US" dirty="0" smtClean="0">
                <a:solidFill>
                  <a:srgbClr val="002060"/>
                </a:solidFill>
              </a:rPr>
              <a:t>850 hPa absolute vorticity (</a:t>
            </a:r>
            <a:r>
              <a:rPr lang="en-US" dirty="0" smtClean="0">
                <a:solidFill>
                  <a:srgbClr val="002060"/>
                </a:solidFill>
                <a:latin typeface="Euclid Symbol" pitchFamily="18" charset="2"/>
              </a:rPr>
              <a:t>h</a:t>
            </a:r>
            <a:r>
              <a:rPr lang="en-US" dirty="0" smtClean="0">
                <a:solidFill>
                  <a:srgbClr val="002060"/>
                </a:solidFill>
              </a:rPr>
              <a:t>)</a:t>
            </a:r>
          </a:p>
          <a:p>
            <a:r>
              <a:rPr lang="en-US" dirty="0" smtClean="0">
                <a:solidFill>
                  <a:srgbClr val="002060"/>
                </a:solidFill>
              </a:rPr>
              <a:t>850 – 250 hPa shear  (</a:t>
            </a:r>
            <a:r>
              <a:rPr lang="en-US" i="1" dirty="0" smtClean="0">
                <a:solidFill>
                  <a:srgbClr val="002060"/>
                </a:solidFill>
              </a:rPr>
              <a:t>S</a:t>
            </a:r>
            <a:r>
              <a:rPr lang="en-US" dirty="0" smtClean="0">
                <a:solidFill>
                  <a:srgbClr val="002060"/>
                </a:solidFill>
              </a:rPr>
              <a:t>)</a:t>
            </a:r>
          </a:p>
          <a:p>
            <a:r>
              <a:rPr lang="en-US" dirty="0" smtClean="0">
                <a:solidFill>
                  <a:srgbClr val="002060"/>
                </a:solidFill>
              </a:rPr>
              <a:t>Potential intensity (</a:t>
            </a:r>
            <a:r>
              <a:rPr lang="en-US" i="1" dirty="0" smtClean="0">
                <a:solidFill>
                  <a:srgbClr val="002060"/>
                </a:solidFill>
              </a:rPr>
              <a:t>PI</a:t>
            </a:r>
            <a:r>
              <a:rPr lang="en-US" dirty="0" smtClean="0">
                <a:solidFill>
                  <a:srgbClr val="002060"/>
                </a:solidFill>
              </a:rPr>
              <a:t>)</a:t>
            </a:r>
          </a:p>
          <a:p>
            <a:r>
              <a:rPr lang="en-US" dirty="0" smtClean="0">
                <a:solidFill>
                  <a:srgbClr val="002060"/>
                </a:solidFill>
              </a:rPr>
              <a:t>Non-dimensional </a:t>
            </a:r>
            <a:r>
              <a:rPr lang="en-US" dirty="0" err="1" smtClean="0">
                <a:solidFill>
                  <a:srgbClr val="002060"/>
                </a:solidFill>
              </a:rPr>
              <a:t>subsaturation</a:t>
            </a:r>
            <a:r>
              <a:rPr lang="en-US" dirty="0" smtClean="0">
                <a:solidFill>
                  <a:srgbClr val="002060"/>
                </a:solidFill>
              </a:rPr>
              <a:t> of the middle troposphere:</a:t>
            </a:r>
          </a:p>
        </p:txBody>
      </p:sp>
      <p:sp>
        <p:nvSpPr>
          <p:cNvPr id="4101" name="TextBox 2"/>
          <p:cNvSpPr txBox="1">
            <a:spLocks noChangeArrowheads="1"/>
          </p:cNvSpPr>
          <p:nvPr/>
        </p:nvSpPr>
        <p:spPr bwMode="auto">
          <a:xfrm>
            <a:off x="228600" y="1676400"/>
            <a:ext cx="8610600" cy="461963"/>
          </a:xfrm>
          <a:prstGeom prst="rect">
            <a:avLst/>
          </a:prstGeom>
          <a:noFill/>
          <a:ln w="9525">
            <a:noFill/>
            <a:miter lim="800000"/>
            <a:headEnd/>
            <a:tailEnd/>
          </a:ln>
        </p:spPr>
        <p:txBody>
          <a:bodyPr>
            <a:spAutoFit/>
          </a:bodyPr>
          <a:lstStyle/>
          <a:p>
            <a:r>
              <a:rPr lang="en-US" sz="2400">
                <a:solidFill>
                  <a:srgbClr val="002060"/>
                </a:solidFill>
                <a:latin typeface="Calibri" pitchFamily="34" charset="0"/>
              </a:rPr>
              <a:t>Base choice of predictors on physics, intuition, past experience</a:t>
            </a:r>
          </a:p>
        </p:txBody>
      </p:sp>
      <p:graphicFrame>
        <p:nvGraphicFramePr>
          <p:cNvPr id="4098" name="Object 2"/>
          <p:cNvGraphicFramePr>
            <a:graphicFrameLocks noChangeAspect="1"/>
          </p:cNvGraphicFramePr>
          <p:nvPr/>
        </p:nvGraphicFramePr>
        <p:xfrm>
          <a:off x="3657600" y="4953000"/>
          <a:ext cx="2303463" cy="1143000"/>
        </p:xfrm>
        <a:graphic>
          <a:graphicData uri="http://schemas.openxmlformats.org/presentationml/2006/ole">
            <p:oleObj spid="_x0000_s50178" name="Equation" r:id="rId5" imgW="749160" imgH="40608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Considerations in Developing a GPI:</a:t>
            </a:r>
            <a:endParaRPr lang="en-US" dirty="0">
              <a:solidFill>
                <a:srgbClr val="FFFF00"/>
              </a:solidFill>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457200" y="1600200"/>
            <a:ext cx="8229600" cy="4876800"/>
          </a:xfrm>
        </p:spPr>
        <p:txBody>
          <a:bodyPr/>
          <a:lstStyle/>
          <a:p>
            <a:r>
              <a:rPr lang="en-US" dirty="0" smtClean="0">
                <a:solidFill>
                  <a:srgbClr val="002060"/>
                </a:solidFill>
              </a:rPr>
              <a:t>Dimensional consistency:  GPI should yield a rate per unit area</a:t>
            </a:r>
          </a:p>
          <a:p>
            <a:r>
              <a:rPr lang="en-US" dirty="0" smtClean="0">
                <a:solidFill>
                  <a:srgbClr val="002060"/>
                </a:solidFill>
              </a:rPr>
              <a:t>Should yield good fits to:</a:t>
            </a:r>
          </a:p>
          <a:p>
            <a:pPr lvl="1"/>
            <a:r>
              <a:rPr lang="en-US" dirty="0" smtClean="0">
                <a:solidFill>
                  <a:srgbClr val="002060"/>
                </a:solidFill>
              </a:rPr>
              <a:t>Spatial distribution</a:t>
            </a:r>
          </a:p>
          <a:p>
            <a:pPr lvl="1"/>
            <a:r>
              <a:rPr lang="en-US" dirty="0" smtClean="0">
                <a:solidFill>
                  <a:srgbClr val="002060"/>
                </a:solidFill>
              </a:rPr>
              <a:t>Basin annual rates</a:t>
            </a:r>
          </a:p>
          <a:p>
            <a:pPr lvl="1"/>
            <a:r>
              <a:rPr lang="en-US" dirty="0" smtClean="0">
                <a:solidFill>
                  <a:srgbClr val="002060"/>
                </a:solidFill>
              </a:rPr>
              <a:t>Annual cycle</a:t>
            </a:r>
          </a:p>
          <a:p>
            <a:pPr lvl="1"/>
            <a:r>
              <a:rPr lang="en-US" dirty="0" smtClean="0">
                <a:solidFill>
                  <a:srgbClr val="002060"/>
                </a:solidFill>
              </a:rPr>
              <a:t>Interannual variations</a:t>
            </a:r>
          </a:p>
          <a:p>
            <a:pPr lvl="1"/>
            <a:r>
              <a:rPr lang="en-US" dirty="0" smtClean="0">
                <a:solidFill>
                  <a:srgbClr val="002060"/>
                </a:solidFill>
              </a:rPr>
              <a:t>Variability of events generated by random seeding</a:t>
            </a:r>
          </a:p>
          <a:p>
            <a:pPr lvl="1"/>
            <a:r>
              <a:rPr lang="en-US" dirty="0" smtClean="0">
                <a:solidFill>
                  <a:srgbClr val="002060"/>
                </a:solidFill>
              </a:rPr>
              <a:t>Genesis as simulated in cloud-permitting models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New Genesis Potential Index:</a:t>
            </a:r>
            <a:endParaRPr lang="en-US" dirty="0">
              <a:solidFill>
                <a:srgbClr val="002060"/>
              </a:solidFill>
              <a:effectLst>
                <a:outerShdw blurRad="38100" dist="38100" dir="2700000" algn="tl">
                  <a:srgbClr val="000000">
                    <a:alpha val="43137"/>
                  </a:srgbClr>
                </a:outerShdw>
              </a:effectLst>
            </a:endParaRPr>
          </a:p>
        </p:txBody>
      </p:sp>
      <p:graphicFrame>
        <p:nvGraphicFramePr>
          <p:cNvPr id="5122" name="Object 2"/>
          <p:cNvGraphicFramePr>
            <a:graphicFrameLocks noChangeAspect="1"/>
          </p:cNvGraphicFramePr>
          <p:nvPr/>
        </p:nvGraphicFramePr>
        <p:xfrm>
          <a:off x="1217613" y="1371600"/>
          <a:ext cx="6248400" cy="1981200"/>
        </p:xfrm>
        <a:graphic>
          <a:graphicData uri="http://schemas.openxmlformats.org/presentationml/2006/ole">
            <p:oleObj spid="_x0000_s83970" name="Equation" r:id="rId4" imgW="1562040" imgH="495000" progId="Equation.DSMT4">
              <p:embed/>
            </p:oleObj>
          </a:graphicData>
        </a:graphic>
      </p:graphicFrame>
      <p:sp>
        <p:nvSpPr>
          <p:cNvPr id="5" name="Content Placeholder 3"/>
          <p:cNvSpPr txBox="1">
            <a:spLocks/>
          </p:cNvSpPr>
          <p:nvPr/>
        </p:nvSpPr>
        <p:spPr>
          <a:xfrm>
            <a:off x="457200" y="3657600"/>
            <a:ext cx="8229600" cy="2895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850 hPa absolute vorticity (</a:t>
            </a:r>
            <a:r>
              <a:rPr kumimoji="0" lang="en-US" sz="3200" b="0" i="0" u="none" strike="noStrike" kern="1200" cap="none" spc="0" normalizeH="0" baseline="0" noProof="0" dirty="0" smtClean="0">
                <a:ln>
                  <a:noFill/>
                </a:ln>
                <a:solidFill>
                  <a:srgbClr val="002060"/>
                </a:solidFill>
                <a:effectLst/>
                <a:uLnTx/>
                <a:uFillTx/>
                <a:latin typeface="Euclid Symbol" pitchFamily="18" charset="2"/>
                <a:ea typeface="+mn-ea"/>
                <a:cs typeface="+mn-cs"/>
              </a:rPr>
              <a:t>h</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850 – 250 hPa shear  (</a:t>
            </a:r>
            <a:r>
              <a:rPr kumimoji="0" lang="en-US" sz="3200" b="0" i="1" u="none" strike="noStrike" kern="1200" cap="none" spc="0" normalizeH="0" baseline="0" noProof="0" dirty="0" smtClean="0">
                <a:ln>
                  <a:noFill/>
                </a:ln>
                <a:solidFill>
                  <a:srgbClr val="002060"/>
                </a:solidFill>
                <a:effectLst/>
                <a:uLnTx/>
                <a:uFillTx/>
                <a:latin typeface="+mn-lt"/>
                <a:ea typeface="+mn-ea"/>
                <a:cs typeface="+mn-cs"/>
              </a:rPr>
              <a:t>S</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Potential intensity (</a:t>
            </a:r>
            <a:r>
              <a:rPr kumimoji="0" lang="en-US" sz="3200" b="0" i="1" u="none" strike="noStrike" kern="1200" cap="none" spc="0" normalizeH="0" baseline="0" noProof="0" dirty="0" smtClean="0">
                <a:ln>
                  <a:noFill/>
                </a:ln>
                <a:solidFill>
                  <a:srgbClr val="002060"/>
                </a:solidFill>
                <a:effectLst/>
                <a:uLnTx/>
                <a:uFillTx/>
                <a:latin typeface="+mn-lt"/>
                <a:ea typeface="+mn-ea"/>
                <a:cs typeface="+mn-cs"/>
              </a:rPr>
              <a:t>PI</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Non-dimensional </a:t>
            </a:r>
            <a:r>
              <a:rPr kumimoji="0" lang="en-US" sz="3200" b="0" i="0" u="none" strike="noStrike" kern="1200" cap="none" spc="0" normalizeH="0" baseline="0" noProof="0" dirty="0" err="1" smtClean="0">
                <a:ln>
                  <a:noFill/>
                </a:ln>
                <a:solidFill>
                  <a:srgbClr val="002060"/>
                </a:solidFill>
                <a:effectLst/>
                <a:uLnTx/>
                <a:uFillTx/>
                <a:latin typeface="+mn-lt"/>
                <a:ea typeface="+mn-ea"/>
                <a:cs typeface="+mn-cs"/>
              </a:rPr>
              <a:t>subsaturation</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 of the middle troposphere:</a:t>
            </a:r>
          </a:p>
        </p:txBody>
      </p:sp>
      <p:graphicFrame>
        <p:nvGraphicFramePr>
          <p:cNvPr id="51203" name="Object 2"/>
          <p:cNvGraphicFramePr>
            <a:graphicFrameLocks noChangeAspect="1"/>
          </p:cNvGraphicFramePr>
          <p:nvPr/>
        </p:nvGraphicFramePr>
        <p:xfrm>
          <a:off x="3657601" y="5912720"/>
          <a:ext cx="1904999" cy="945279"/>
        </p:xfrm>
        <a:graphic>
          <a:graphicData uri="http://schemas.openxmlformats.org/presentationml/2006/ole">
            <p:oleObj spid="_x0000_s83971" name="Equation" r:id="rId5" imgW="749160" imgH="40608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4" descr="C:\Users\Kerry Emaanuel\Riskproject\entropy\annual_cycle.png"/>
          <p:cNvPicPr>
            <a:picLocks noChangeAspect="1" noChangeArrowheads="1"/>
          </p:cNvPicPr>
          <p:nvPr/>
        </p:nvPicPr>
        <p:blipFill>
          <a:blip r:embed="rId3" cstate="print"/>
          <a:srcRect/>
          <a:stretch>
            <a:fillRect/>
          </a:stretch>
        </p:blipFill>
        <p:spPr bwMode="auto">
          <a:xfrm>
            <a:off x="533400" y="1143000"/>
            <a:ext cx="7948613" cy="5368925"/>
          </a:xfrm>
          <a:prstGeom prst="rect">
            <a:avLst/>
          </a:prstGeom>
          <a:noFill/>
          <a:ln w="9525">
            <a:noFill/>
            <a:miter lim="800000"/>
            <a:headEnd/>
            <a:tailEnd/>
          </a:ln>
        </p:spPr>
      </p:pic>
      <p:sp>
        <p:nvSpPr>
          <p:cNvPr id="3" name="Title 2"/>
          <p:cNvSpPr>
            <a:spLocks noGrp="1"/>
          </p:cNvSpPr>
          <p:nvPr>
            <p:ph type="title"/>
          </p:nvPr>
        </p:nvSpPr>
        <p:spPr>
          <a:xfrm>
            <a:off x="457200" y="274638"/>
            <a:ext cx="8229600" cy="715962"/>
          </a:xfrm>
        </p:spPr>
        <p:txBody>
          <a:bodyPr/>
          <a:lstStyle/>
          <a:p>
            <a:r>
              <a:rPr lang="en-US" dirty="0" smtClean="0">
                <a:solidFill>
                  <a:srgbClr val="002060"/>
                </a:solidFill>
                <a:effectLst>
                  <a:outerShdw blurRad="38100" dist="38100" dir="2700000" algn="tl">
                    <a:srgbClr val="000000">
                      <a:alpha val="43137"/>
                    </a:srgbClr>
                  </a:outerShdw>
                </a:effectLst>
              </a:rPr>
              <a:t>Performance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C:\Users\Kerry Emaanuel\Riskproject\entropy\basin.png"/>
          <p:cNvPicPr>
            <a:picLocks noChangeAspect="1" noChangeArrowheads="1"/>
          </p:cNvPicPr>
          <p:nvPr/>
        </p:nvPicPr>
        <p:blipFill>
          <a:blip r:embed="rId3" cstate="print"/>
          <a:srcRect/>
          <a:stretch>
            <a:fillRect/>
          </a:stretch>
        </p:blipFill>
        <p:spPr bwMode="auto">
          <a:xfrm>
            <a:off x="381000" y="914400"/>
            <a:ext cx="8382000" cy="5659437"/>
          </a:xfrm>
          <a:prstGeom prst="rect">
            <a:avLst/>
          </a:prstGeom>
          <a:noFill/>
          <a:ln w="9525">
            <a:noFill/>
            <a:miter lim="800000"/>
            <a:headEnd/>
            <a:tailEnd/>
          </a:ln>
        </p:spPr>
      </p:pic>
      <p:sp>
        <p:nvSpPr>
          <p:cNvPr id="3" name="Title 2"/>
          <p:cNvSpPr>
            <a:spLocks noGrp="1"/>
          </p:cNvSpPr>
          <p:nvPr>
            <p:ph type="title"/>
          </p:nvPr>
        </p:nvSpPr>
        <p:spPr>
          <a:xfrm>
            <a:off x="457200" y="274638"/>
            <a:ext cx="8229600" cy="868362"/>
          </a:xfrm>
        </p:spPr>
        <p:txBody>
          <a:bodyPr/>
          <a:lstStyle/>
          <a:p>
            <a:r>
              <a:rPr lang="en-US" dirty="0" smtClean="0">
                <a:solidFill>
                  <a:srgbClr val="002060"/>
                </a:solidFill>
                <a:effectLst>
                  <a:outerShdw blurRad="38100" dist="38100" dir="2700000" algn="tl">
                    <a:srgbClr val="000000">
                      <a:alpha val="43137"/>
                    </a:srgbClr>
                  </a:outerShdw>
                </a:effectLst>
              </a:rPr>
              <a:t>Basin Frequencies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Interannual Variability</a:t>
            </a:r>
            <a:endParaRPr lang="en-US" dirty="0">
              <a:solidFill>
                <a:srgbClr val="002060"/>
              </a:solidFill>
              <a:effectLst>
                <a:outerShdw blurRad="38100" dist="38100" dir="2700000" algn="tl">
                  <a:srgbClr val="000000">
                    <a:alpha val="43137"/>
                  </a:srgbClr>
                </a:outerShdw>
              </a:effectLst>
            </a:endParaRPr>
          </a:p>
        </p:txBody>
      </p:sp>
      <p:pic>
        <p:nvPicPr>
          <p:cNvPr id="28675" name="Picture 2" descr="C:\Users\Kerry Emaanuel\Riskproject\entropy\natl_best_comp.png"/>
          <p:cNvPicPr>
            <a:picLocks noChangeAspect="1" noChangeArrowheads="1"/>
          </p:cNvPicPr>
          <p:nvPr/>
        </p:nvPicPr>
        <p:blipFill>
          <a:blip r:embed="rId3" cstate="print"/>
          <a:srcRect/>
          <a:stretch>
            <a:fillRect/>
          </a:stretch>
        </p:blipFill>
        <p:spPr bwMode="auto">
          <a:xfrm>
            <a:off x="762000" y="1066800"/>
            <a:ext cx="7486650" cy="5056188"/>
          </a:xfrm>
          <a:prstGeom prst="rect">
            <a:avLst/>
          </a:prstGeom>
          <a:noFill/>
          <a:ln w="9525">
            <a:noFill/>
            <a:miter lim="800000"/>
            <a:headEnd/>
            <a:tailEnd/>
          </a:ln>
        </p:spPr>
      </p:pic>
      <p:sp>
        <p:nvSpPr>
          <p:cNvPr id="28676" name="TextBox 3"/>
          <p:cNvSpPr txBox="1">
            <a:spLocks noChangeArrowheads="1"/>
          </p:cNvSpPr>
          <p:nvPr/>
        </p:nvSpPr>
        <p:spPr bwMode="auto">
          <a:xfrm>
            <a:off x="381000" y="6096000"/>
            <a:ext cx="8458200" cy="523875"/>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No Significant Correlations Outside the Atlantic!</a:t>
            </a:r>
          </a:p>
        </p:txBody>
      </p:sp>
      <p:sp>
        <p:nvSpPr>
          <p:cNvPr id="5" name="Rectangle 4"/>
          <p:cNvSpPr/>
          <p:nvPr/>
        </p:nvSpPr>
        <p:spPr>
          <a:xfrm>
            <a:off x="3124200" y="30480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p:spPr>
        <p:txBody>
          <a:bodyPr rtlCol="0">
            <a:normAutofit fontScale="90000"/>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Climate Control of Potential Intensity</a:t>
            </a:r>
            <a:endParaRPr lang="en-US" dirty="0">
              <a:solidFill>
                <a:srgbClr val="FFFF00"/>
              </a:solidFill>
              <a:effectLst>
                <a:outerShdw blurRad="38100" dist="38100" dir="2700000" algn="tl">
                  <a:srgbClr val="000000">
                    <a:alpha val="43137"/>
                  </a:srgbClr>
                </a:outerShdw>
              </a:effectLst>
            </a:endParaRPr>
          </a:p>
        </p:txBody>
      </p:sp>
      <p:graphicFrame>
        <p:nvGraphicFramePr>
          <p:cNvPr id="3074" name="Object 2"/>
          <p:cNvGraphicFramePr>
            <a:graphicFrameLocks noChangeAspect="1"/>
          </p:cNvGraphicFramePr>
          <p:nvPr/>
        </p:nvGraphicFramePr>
        <p:xfrm>
          <a:off x="1387475" y="1676400"/>
          <a:ext cx="7267575" cy="4600575"/>
        </p:xfrm>
        <a:graphic>
          <a:graphicData uri="http://schemas.openxmlformats.org/presentationml/2006/ole">
            <p:oleObj spid="_x0000_s3074" name="Equation" r:id="rId3" imgW="2387520" imgH="1511280" progId="Equation.DSMT4">
              <p:embed/>
            </p:oleObj>
          </a:graphicData>
        </a:graphic>
      </p:graphicFrame>
      <p:sp>
        <p:nvSpPr>
          <p:cNvPr id="3076" name="TextBox 3"/>
          <p:cNvSpPr txBox="1">
            <a:spLocks noChangeArrowheads="1"/>
          </p:cNvSpPr>
          <p:nvPr/>
        </p:nvSpPr>
        <p:spPr bwMode="auto">
          <a:xfrm>
            <a:off x="304800" y="1143000"/>
            <a:ext cx="4648200" cy="461963"/>
          </a:xfrm>
          <a:prstGeom prst="rect">
            <a:avLst/>
          </a:prstGeom>
          <a:noFill/>
          <a:ln w="9525">
            <a:noFill/>
            <a:miter lim="800000"/>
            <a:headEnd/>
            <a:tailEnd/>
          </a:ln>
        </p:spPr>
        <p:txBody>
          <a:bodyPr>
            <a:spAutoFit/>
          </a:bodyPr>
          <a:lstStyle/>
          <a:p>
            <a:r>
              <a:rPr lang="en-US" sz="2400">
                <a:solidFill>
                  <a:srgbClr val="002060"/>
                </a:solidFill>
                <a:latin typeface="Calibri" pitchFamily="34" charset="0"/>
              </a:rPr>
              <a:t>Ocean Surface Energy Balance: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143000"/>
            <a:ext cx="8229600" cy="5334000"/>
          </a:xfrm>
        </p:spPr>
        <p:txBody>
          <a:bodyPr/>
          <a:lstStyle/>
          <a:p>
            <a:r>
              <a:rPr lang="en-US" dirty="0" smtClean="0">
                <a:solidFill>
                  <a:srgbClr val="002060"/>
                </a:solidFill>
              </a:rPr>
              <a:t>Potential intensity is determined by </a:t>
            </a:r>
            <a:r>
              <a:rPr lang="en-US" b="1" i="1" dirty="0" smtClean="0">
                <a:solidFill>
                  <a:srgbClr val="002060"/>
                </a:solidFill>
              </a:rPr>
              <a:t>local </a:t>
            </a:r>
            <a:r>
              <a:rPr lang="en-US" dirty="0" smtClean="0">
                <a:solidFill>
                  <a:srgbClr val="002060"/>
                </a:solidFill>
              </a:rPr>
              <a:t>radiative balance, </a:t>
            </a:r>
            <a:r>
              <a:rPr lang="en-US" b="1" i="1" dirty="0" smtClean="0">
                <a:solidFill>
                  <a:srgbClr val="002060"/>
                </a:solidFill>
              </a:rPr>
              <a:t>local</a:t>
            </a:r>
            <a:r>
              <a:rPr lang="en-US" dirty="0" smtClean="0">
                <a:solidFill>
                  <a:srgbClr val="002060"/>
                </a:solidFill>
              </a:rPr>
              <a:t> convergence of ocean heat flux, </a:t>
            </a:r>
            <a:r>
              <a:rPr lang="en-US" b="1" i="1" dirty="0" smtClean="0">
                <a:solidFill>
                  <a:srgbClr val="002060"/>
                </a:solidFill>
              </a:rPr>
              <a:t>local</a:t>
            </a:r>
            <a:r>
              <a:rPr lang="en-US" dirty="0" smtClean="0">
                <a:solidFill>
                  <a:srgbClr val="002060"/>
                </a:solidFill>
              </a:rPr>
              <a:t> surface wind speed, and local outflow temperature only</a:t>
            </a:r>
          </a:p>
          <a:p>
            <a:r>
              <a:rPr lang="en-US" dirty="0" smtClean="0">
                <a:solidFill>
                  <a:srgbClr val="002060"/>
                </a:solidFill>
              </a:rPr>
              <a:t>Remote influences limited to remote effects on surface wind surface radiation ocean heat flux and, in marginal zones, on outflow temperature</a:t>
            </a:r>
          </a:p>
          <a:p>
            <a:r>
              <a:rPr lang="en-US" dirty="0" smtClean="0">
                <a:solidFill>
                  <a:srgbClr val="002060"/>
                </a:solidFill>
              </a:rPr>
              <a:t>SST </a:t>
            </a:r>
            <a:r>
              <a:rPr lang="en-US" b="1" i="1" dirty="0" smtClean="0">
                <a:solidFill>
                  <a:srgbClr val="002060"/>
                </a:solidFill>
              </a:rPr>
              <a:t>cannot</a:t>
            </a:r>
            <a:r>
              <a:rPr lang="en-US" dirty="0" smtClean="0">
                <a:solidFill>
                  <a:srgbClr val="002060"/>
                </a:solidFill>
              </a:rPr>
              <a:t> vary independently of free atmospheric temperature on long time scales</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Interpretation of Recent Trends in Potential Intensity</a:t>
            </a:r>
            <a:endParaRPr lang="en-US" dirty="0">
              <a:solidFill>
                <a:srgbClr val="002060"/>
              </a:solidFill>
              <a:effectLst>
                <a:outerShdw blurRad="38100" dist="38100" dir="2700000" algn="tl">
                  <a:srgbClr val="000000">
                    <a:alpha val="43137"/>
                  </a:srgbClr>
                </a:outerShdw>
              </a:effectLst>
            </a:endParaRPr>
          </a:p>
        </p:txBody>
      </p:sp>
      <p:pic>
        <p:nvPicPr>
          <p:cNvPr id="12291" name="Picture 2" descr="C:\Users\Kerry Emaanuel\Riskproject\entropy\PI_trends.png"/>
          <p:cNvPicPr>
            <a:picLocks noChangeAspect="1" noChangeArrowheads="1"/>
          </p:cNvPicPr>
          <p:nvPr/>
        </p:nvPicPr>
        <p:blipFill>
          <a:blip r:embed="rId2" cstate="print"/>
          <a:srcRect/>
          <a:stretch>
            <a:fillRect/>
          </a:stretch>
        </p:blipFill>
        <p:spPr bwMode="auto">
          <a:xfrm>
            <a:off x="1447800" y="1371600"/>
            <a:ext cx="7391400" cy="5316538"/>
          </a:xfrm>
          <a:prstGeom prst="rect">
            <a:avLst/>
          </a:prstGeom>
          <a:noFill/>
          <a:ln w="9525">
            <a:noFill/>
            <a:miter lim="800000"/>
            <a:headEnd/>
            <a:tailEnd/>
          </a:ln>
        </p:spPr>
      </p:pic>
      <p:sp>
        <p:nvSpPr>
          <p:cNvPr id="12292" name="TextBox 4"/>
          <p:cNvSpPr txBox="1">
            <a:spLocks noChangeArrowheads="1"/>
          </p:cNvSpPr>
          <p:nvPr/>
        </p:nvSpPr>
        <p:spPr bwMode="auto">
          <a:xfrm>
            <a:off x="228600" y="4953000"/>
            <a:ext cx="1676400" cy="1015663"/>
          </a:xfrm>
          <a:prstGeom prst="rect">
            <a:avLst/>
          </a:prstGeom>
          <a:noFill/>
          <a:ln w="9525">
            <a:noFill/>
            <a:miter lim="800000"/>
            <a:headEnd/>
            <a:tailEnd/>
          </a:ln>
        </p:spPr>
        <p:txBody>
          <a:bodyPr wrap="square">
            <a:spAutoFit/>
          </a:bodyPr>
          <a:lstStyle/>
          <a:p>
            <a:r>
              <a:rPr lang="en-US" sz="2000" dirty="0">
                <a:solidFill>
                  <a:srgbClr val="002060"/>
                </a:solidFill>
                <a:latin typeface="Calibri" pitchFamily="34" charset="0"/>
              </a:rPr>
              <a:t>Based on NCAR/NCEP Reanalysis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l="9354" r="9354" b="7490"/>
          <a:stretch>
            <a:fillRect/>
          </a:stretch>
        </p:blipFill>
        <p:spPr bwMode="auto">
          <a:xfrm>
            <a:off x="204360" y="399924"/>
            <a:ext cx="8482440" cy="603306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Issues</a:t>
            </a:r>
            <a:endParaRPr lang="en-US"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133600"/>
            <a:ext cx="8229600" cy="4114800"/>
          </a:xfrm>
        </p:spPr>
        <p:txBody>
          <a:bodyPr rtlCol="0">
            <a:normAutofit/>
          </a:bodyPr>
          <a:lstStyle/>
          <a:p>
            <a:pPr fontAlgn="auto">
              <a:spcAft>
                <a:spcPts val="0"/>
              </a:spcAft>
              <a:buFont typeface="Arial" pitchFamily="34" charset="0"/>
              <a:buChar char="•"/>
              <a:defRPr/>
            </a:pPr>
            <a:r>
              <a:rPr lang="en-US" b="1" dirty="0" smtClean="0">
                <a:solidFill>
                  <a:srgbClr val="002060"/>
                </a:solidFill>
                <a:effectLst>
                  <a:outerShdw blurRad="38100" dist="38100" dir="2700000" algn="tl">
                    <a:srgbClr val="000000">
                      <a:alpha val="43137"/>
                    </a:srgbClr>
                  </a:outerShdw>
                </a:effectLst>
              </a:rPr>
              <a:t>What processes control rates of formation of tropical cyclones?</a:t>
            </a:r>
          </a:p>
          <a:p>
            <a:pPr fontAlgn="auto">
              <a:spcAft>
                <a:spcPts val="0"/>
              </a:spcAft>
              <a:buFont typeface="Arial" pitchFamily="34" charset="0"/>
              <a:buChar char="•"/>
              <a:defRPr/>
            </a:pPr>
            <a:endParaRPr lang="en-US" b="1" dirty="0">
              <a:solidFill>
                <a:srgbClr val="002060"/>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b="1" dirty="0" smtClean="0">
                <a:solidFill>
                  <a:srgbClr val="002060"/>
                </a:solidFill>
                <a:effectLst>
                  <a:outerShdw blurRad="38100" dist="38100" dir="2700000" algn="tl">
                    <a:srgbClr val="000000">
                      <a:alpha val="43137"/>
                    </a:srgbClr>
                  </a:outerShdw>
                </a:effectLst>
              </a:rPr>
              <a:t>What processes control the actual and potential intensity of TCs? </a:t>
            </a:r>
          </a:p>
          <a:p>
            <a:pPr fontAlgn="auto">
              <a:spcAft>
                <a:spcPts val="0"/>
              </a:spcAft>
              <a:buFont typeface="Arial" pitchFamily="34" charset="0"/>
              <a:buChar char="•"/>
              <a:defRPr/>
            </a:pPr>
            <a:endParaRPr lang="en-US" b="1" dirty="0" smtClean="0">
              <a:solidFill>
                <a:srgbClr val="002060"/>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b="1" dirty="0" smtClean="0">
                <a:solidFill>
                  <a:srgbClr val="002060"/>
                </a:solidFill>
                <a:effectLst>
                  <a:outerShdw blurRad="38100" dist="38100" dir="2700000" algn="tl">
                    <a:srgbClr val="000000">
                      <a:alpha val="43137"/>
                    </a:srgbClr>
                  </a:outerShdw>
                </a:effectLst>
              </a:rPr>
              <a:t>Do TCs have important feedbacks on climate?</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a:bodyPr>
          <a:lstStyle/>
          <a:p>
            <a:pPr fontAlgn="auto">
              <a:spcAft>
                <a:spcPts val="0"/>
              </a:spcAft>
              <a:defRPr/>
            </a:pPr>
            <a:r>
              <a:rPr lang="en-US" sz="3200" dirty="0" smtClean="0">
                <a:solidFill>
                  <a:srgbClr val="002060"/>
                </a:solidFill>
                <a:effectLst>
                  <a:outerShdw blurRad="38100" dist="38100" dir="2700000" algn="tl">
                    <a:srgbClr val="000000">
                      <a:alpha val="43137"/>
                    </a:srgbClr>
                  </a:outerShdw>
                </a:effectLst>
              </a:rPr>
              <a:t>Importance of Trends in Outflow Temperature</a:t>
            </a:r>
            <a:endParaRPr lang="en-US" sz="3200" dirty="0">
              <a:solidFill>
                <a:srgbClr val="002060"/>
              </a:solidFill>
              <a:effectLst>
                <a:outerShdw blurRad="38100" dist="38100" dir="2700000" algn="tl">
                  <a:srgbClr val="000000">
                    <a:alpha val="43137"/>
                  </a:srgbClr>
                </a:outerShdw>
              </a:effectLst>
            </a:endParaRPr>
          </a:p>
        </p:txBody>
      </p:sp>
      <p:pic>
        <p:nvPicPr>
          <p:cNvPr id="13315" name="Picture 2" descr="C:\Users\Kerry Emaanuel\Riskproject\entropy\To_trends.png"/>
          <p:cNvPicPr>
            <a:picLocks noChangeAspect="1" noChangeArrowheads="1"/>
          </p:cNvPicPr>
          <p:nvPr/>
        </p:nvPicPr>
        <p:blipFill>
          <a:blip r:embed="rId2" cstate="print"/>
          <a:srcRect/>
          <a:stretch>
            <a:fillRect/>
          </a:stretch>
        </p:blipFill>
        <p:spPr bwMode="auto">
          <a:xfrm>
            <a:off x="750888" y="914400"/>
            <a:ext cx="7794625" cy="5607050"/>
          </a:xfrm>
          <a:prstGeom prst="rect">
            <a:avLst/>
          </a:prstGeom>
          <a:noFill/>
          <a:ln w="9525">
            <a:noFill/>
            <a:miter lim="800000"/>
            <a:headEnd/>
            <a:tailEnd/>
          </a:ln>
        </p:spPr>
      </p:pic>
      <p:sp>
        <p:nvSpPr>
          <p:cNvPr id="4" name="TextBox 3"/>
          <p:cNvSpPr txBox="1"/>
          <p:nvPr/>
        </p:nvSpPr>
        <p:spPr>
          <a:xfrm>
            <a:off x="152400" y="5181600"/>
            <a:ext cx="1371600" cy="923330"/>
          </a:xfrm>
          <a:prstGeom prst="rect">
            <a:avLst/>
          </a:prstGeom>
          <a:noFill/>
        </p:spPr>
        <p:txBody>
          <a:bodyPr wrap="square" rtlCol="0">
            <a:spAutoFit/>
          </a:bodyPr>
          <a:lstStyle/>
          <a:p>
            <a:r>
              <a:rPr lang="en-US" dirty="0" smtClean="0">
                <a:solidFill>
                  <a:srgbClr val="002060"/>
                </a:solidFill>
              </a:rPr>
              <a:t>From NCEP Reanalysis</a:t>
            </a:r>
            <a:endParaRPr lang="en-US"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143000"/>
          </a:xfrm>
        </p:spPr>
        <p:txBody>
          <a:bodyPr/>
          <a:lstStyle/>
          <a:p>
            <a:r>
              <a:rPr lang="en-US" dirty="0" smtClean="0">
                <a:solidFill>
                  <a:srgbClr val="002060"/>
                </a:solidFill>
                <a:effectLst>
                  <a:outerShdw blurRad="38100" dist="38100" dir="2700000" algn="tl">
                    <a:srgbClr val="000000">
                      <a:alpha val="43137"/>
                    </a:srgbClr>
                  </a:outerShdw>
                </a:effectLst>
              </a:rPr>
              <a:t>Do AGCMs Capture Lower Stratospheric Cooling?</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ECHAM AGCM forced by Hadley Centre SSTs and Sea Ice, Compared to NCEP Reanalysis</a:t>
            </a:r>
            <a:endParaRPr lang="en-US" sz="3200" dirty="0">
              <a:solidFill>
                <a:srgbClr val="002060"/>
              </a:solidFill>
              <a:effectLst>
                <a:outerShdw blurRad="38100" dist="38100" dir="2700000" algn="tl">
                  <a:srgbClr val="000000">
                    <a:alpha val="43137"/>
                  </a:srgbClr>
                </a:outerShdw>
              </a:effectLst>
            </a:endParaRPr>
          </a:p>
        </p:txBody>
      </p:sp>
      <p:pic>
        <p:nvPicPr>
          <p:cNvPr id="107522" name="Picture 2" descr="C:\Users\Kerry Emaanuel\Papers\PItrends\To_ncep_echam.png"/>
          <p:cNvPicPr>
            <a:picLocks noChangeAspect="1" noChangeArrowheads="1"/>
          </p:cNvPicPr>
          <p:nvPr/>
        </p:nvPicPr>
        <p:blipFill>
          <a:blip r:embed="rId3" cstate="print"/>
          <a:srcRect/>
          <a:stretch>
            <a:fillRect/>
          </a:stretch>
        </p:blipFill>
        <p:spPr bwMode="auto">
          <a:xfrm>
            <a:off x="1447800" y="1428750"/>
            <a:ext cx="6682670" cy="501001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15" name="Picture 3" descr="C:\Users\Kerry Emaanuel\Papers\PItrends\70hPa_sj_echam.png"/>
          <p:cNvPicPr>
            <a:picLocks noChangeAspect="1" noChangeArrowheads="1"/>
          </p:cNvPicPr>
          <p:nvPr/>
        </p:nvPicPr>
        <p:blipFill>
          <a:blip r:embed="rId2" cstate="print"/>
          <a:srcRect/>
          <a:stretch>
            <a:fillRect/>
          </a:stretch>
        </p:blipFill>
        <p:spPr bwMode="auto">
          <a:xfrm>
            <a:off x="838200" y="628967"/>
            <a:ext cx="7924800" cy="594124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6738" name="Picture 2" descr="C:\Users\Kerry Emaanuel\Papers\PItrends\San_Juan_NCEP_70hpa_T.png"/>
          <p:cNvPicPr>
            <a:picLocks noChangeAspect="1" noChangeArrowheads="1"/>
          </p:cNvPicPr>
          <p:nvPr/>
        </p:nvPicPr>
        <p:blipFill>
          <a:blip r:embed="rId2" cstate="print"/>
          <a:srcRect/>
          <a:stretch>
            <a:fillRect/>
          </a:stretch>
        </p:blipFill>
        <p:spPr bwMode="auto">
          <a:xfrm>
            <a:off x="609600" y="457200"/>
            <a:ext cx="7924800" cy="594124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effectLst>
                  <a:outerShdw blurRad="38100" dist="38100" dir="2700000" algn="tl">
                    <a:srgbClr val="000000">
                      <a:alpha val="43137"/>
                    </a:srgbClr>
                  </a:outerShdw>
                </a:effectLst>
              </a:rPr>
              <a:t>Same, but using GFDL HIRAM Model</a:t>
            </a:r>
            <a:endParaRPr lang="en-US" sz="3600" dirty="0">
              <a:solidFill>
                <a:srgbClr val="002060"/>
              </a:solidFill>
              <a:effectLst>
                <a:outerShdw blurRad="38100" dist="38100" dir="2700000" algn="tl">
                  <a:srgbClr val="000000">
                    <a:alpha val="43137"/>
                  </a:srgbClr>
                </a:outerShdw>
              </a:effectLst>
            </a:endParaRPr>
          </a:p>
        </p:txBody>
      </p:sp>
      <p:pic>
        <p:nvPicPr>
          <p:cNvPr id="53250" name="Picture 2" descr="C:\Documents and Settings\Kerry Emanuel\My Documents\PAPERS\n20\hiram_ncep_To.png"/>
          <p:cNvPicPr>
            <a:picLocks noChangeAspect="1" noChangeArrowheads="1"/>
          </p:cNvPicPr>
          <p:nvPr/>
        </p:nvPicPr>
        <p:blipFill>
          <a:blip r:embed="rId3" cstate="print"/>
          <a:srcRect/>
          <a:stretch>
            <a:fillRect/>
          </a:stretch>
        </p:blipFill>
        <p:spPr bwMode="auto">
          <a:xfrm>
            <a:off x="1066800" y="1205548"/>
            <a:ext cx="6970284" cy="52131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Leads to Problems with Potential Intensities</a:t>
            </a:r>
            <a:endParaRPr lang="en-US" sz="3200" dirty="0">
              <a:solidFill>
                <a:srgbClr val="002060"/>
              </a:solidFill>
              <a:effectLst>
                <a:outerShdw blurRad="38100" dist="38100" dir="2700000" algn="tl">
                  <a:srgbClr val="000000">
                    <a:alpha val="43137"/>
                  </a:srgbClr>
                </a:outerShdw>
              </a:effectLst>
            </a:endParaRPr>
          </a:p>
        </p:txBody>
      </p:sp>
      <p:pic>
        <p:nvPicPr>
          <p:cNvPr id="57346" name="Picture 2"/>
          <p:cNvPicPr>
            <a:picLocks noChangeAspect="1" noChangeArrowheads="1"/>
          </p:cNvPicPr>
          <p:nvPr/>
        </p:nvPicPr>
        <p:blipFill>
          <a:blip r:embed="rId3" cstate="print"/>
          <a:srcRect/>
          <a:stretch>
            <a:fillRect/>
          </a:stretch>
        </p:blipFill>
        <p:spPr bwMode="auto">
          <a:xfrm>
            <a:off x="1143000" y="1371600"/>
            <a:ext cx="6934564" cy="5198860"/>
          </a:xfrm>
          <a:prstGeom prst="rect">
            <a:avLst/>
          </a:prstGeom>
          <a:noFill/>
          <a:ln w="9525">
            <a:noFill/>
            <a:miter lim="800000"/>
            <a:headEnd/>
            <a:tailEnd/>
          </a:ln>
          <a:effectLst/>
        </p:spPr>
      </p:pic>
      <p:sp>
        <p:nvSpPr>
          <p:cNvPr id="4" name="TextBox 3"/>
          <p:cNvSpPr txBox="1"/>
          <p:nvPr/>
        </p:nvSpPr>
        <p:spPr>
          <a:xfrm>
            <a:off x="7620000" y="2133600"/>
            <a:ext cx="1371600" cy="2585323"/>
          </a:xfrm>
          <a:prstGeom prst="rect">
            <a:avLst/>
          </a:prstGeom>
          <a:noFill/>
        </p:spPr>
        <p:txBody>
          <a:bodyPr wrap="square" rtlCol="0">
            <a:spAutoFit/>
          </a:bodyPr>
          <a:lstStyle/>
          <a:p>
            <a:r>
              <a:rPr lang="en-US" dirty="0" smtClean="0"/>
              <a:t># 31: ECHAM without aerosols</a:t>
            </a:r>
          </a:p>
          <a:p>
            <a:endParaRPr lang="en-US" dirty="0" smtClean="0"/>
          </a:p>
          <a:p>
            <a:r>
              <a:rPr lang="en-US" dirty="0" smtClean="0"/>
              <a:t>#32: ECHAM with aerosols</a:t>
            </a:r>
            <a:endParaRPr lang="en-US" dirty="0"/>
          </a:p>
        </p:txBody>
      </p:sp>
      <p:cxnSp>
        <p:nvCxnSpPr>
          <p:cNvPr id="6" name="Straight Arrow Connector 5"/>
          <p:cNvCxnSpPr/>
          <p:nvPr/>
        </p:nvCxnSpPr>
        <p:spPr>
          <a:xfrm rot="5400000">
            <a:off x="5448300" y="2933700"/>
            <a:ext cx="2286000" cy="2057400"/>
          </a:xfrm>
          <a:prstGeom prst="straightConnector1">
            <a:avLst/>
          </a:prstGeom>
          <a:ln w="25400">
            <a:solidFill>
              <a:srgbClr val="0D428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6705600" y="4343400"/>
            <a:ext cx="914400" cy="381000"/>
          </a:xfrm>
          <a:prstGeom prst="straightConnector1">
            <a:avLst/>
          </a:prstGeom>
          <a:ln w="25400">
            <a:solidFill>
              <a:srgbClr val="32961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91200" y="2057400"/>
            <a:ext cx="838200" cy="369332"/>
          </a:xfrm>
          <a:prstGeom prst="rect">
            <a:avLst/>
          </a:prstGeom>
          <a:noFill/>
        </p:spPr>
        <p:txBody>
          <a:bodyPr wrap="square" rtlCol="0">
            <a:spAutoFit/>
          </a:bodyPr>
          <a:lstStyle/>
          <a:p>
            <a:r>
              <a:rPr lang="en-US" dirty="0" smtClean="0"/>
              <a:t>NCEP</a:t>
            </a:r>
            <a:endParaRPr lang="en-US" dirty="0"/>
          </a:p>
        </p:txBody>
      </p:sp>
      <p:cxnSp>
        <p:nvCxnSpPr>
          <p:cNvPr id="11" name="Straight Arrow Connector 10"/>
          <p:cNvCxnSpPr>
            <a:stCxn id="9" idx="2"/>
          </p:cNvCxnSpPr>
          <p:nvPr/>
        </p:nvCxnSpPr>
        <p:spPr>
          <a:xfrm rot="16200000" flipH="1">
            <a:off x="6375916" y="2261116"/>
            <a:ext cx="240268" cy="5715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lstStyle/>
          <a:p>
            <a:r>
              <a:rPr lang="en-US" sz="2400" dirty="0" smtClean="0">
                <a:solidFill>
                  <a:srgbClr val="002060"/>
                </a:solidFill>
                <a:effectLst>
                  <a:outerShdw blurRad="38100" dist="38100" dir="2700000" algn="tl">
                    <a:srgbClr val="000000">
                      <a:alpha val="43137"/>
                    </a:srgbClr>
                  </a:outerShdw>
                </a:effectLst>
              </a:rPr>
              <a:t>1979-1999 Temperature Trends, 30S-30N. Red:  Radiosondes; Solid Black: Mean of Models with Ozone; Dashed Black: Mean of Models without Ozone (Cordero and Forster, 2006)</a:t>
            </a:r>
            <a:endParaRPr lang="en-US" sz="2400" dirty="0">
              <a:solidFill>
                <a:srgbClr val="002060"/>
              </a:solidFill>
              <a:effectLst>
                <a:outerShdw blurRad="38100" dist="38100" dir="2700000" algn="tl">
                  <a:srgbClr val="000000">
                    <a:alpha val="43137"/>
                  </a:srgbClr>
                </a:outerShdw>
              </a:effectLst>
            </a:endParaRPr>
          </a:p>
        </p:txBody>
      </p:sp>
      <p:pic>
        <p:nvPicPr>
          <p:cNvPr id="59394" name="Picture 2"/>
          <p:cNvPicPr>
            <a:picLocks noChangeAspect="1" noChangeArrowheads="1"/>
          </p:cNvPicPr>
          <p:nvPr/>
        </p:nvPicPr>
        <p:blipFill>
          <a:blip r:embed="rId3" cstate="print"/>
          <a:srcRect/>
          <a:stretch>
            <a:fillRect/>
          </a:stretch>
        </p:blipFill>
        <p:spPr bwMode="auto">
          <a:xfrm>
            <a:off x="2438400" y="1677946"/>
            <a:ext cx="4343400" cy="476841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2060"/>
                </a:solidFill>
                <a:effectLst>
                  <a:outerShdw blurRad="38100" dist="38100" dir="2700000" algn="tl">
                    <a:srgbClr val="000000">
                      <a:alpha val="43137"/>
                    </a:srgbClr>
                  </a:outerShdw>
                </a:effectLst>
              </a:rPr>
              <a:t>Ozone may not explain spatial pattern of cooling</a:t>
            </a:r>
            <a:br>
              <a:rPr lang="en-US" sz="2800" dirty="0" smtClean="0">
                <a:solidFill>
                  <a:srgbClr val="002060"/>
                </a:solidFill>
                <a:effectLst>
                  <a:outerShdw blurRad="38100" dist="38100" dir="2700000" algn="tl">
                    <a:srgbClr val="000000">
                      <a:alpha val="43137"/>
                    </a:srgbClr>
                  </a:outerShdw>
                </a:effectLst>
              </a:rPr>
            </a:br>
            <a:r>
              <a:rPr lang="en-US" sz="2800" dirty="0" smtClean="0">
                <a:solidFill>
                  <a:srgbClr val="002060"/>
                </a:solidFill>
                <a:effectLst>
                  <a:outerShdw blurRad="38100" dist="38100" dir="2700000" algn="tl">
                    <a:srgbClr val="000000">
                      <a:alpha val="43137"/>
                    </a:srgbClr>
                  </a:outerShdw>
                </a:effectLst>
              </a:rPr>
              <a:t>(Fu and Wallace, </a:t>
            </a:r>
            <a:r>
              <a:rPr lang="en-US" sz="2800" i="1" dirty="0" smtClean="0">
                <a:solidFill>
                  <a:srgbClr val="002060"/>
                </a:solidFill>
                <a:effectLst>
                  <a:outerShdw blurRad="38100" dist="38100" dir="2700000" algn="tl">
                    <a:srgbClr val="000000">
                      <a:alpha val="43137"/>
                    </a:srgbClr>
                  </a:outerShdw>
                </a:effectLst>
              </a:rPr>
              <a:t>Science</a:t>
            </a:r>
            <a:r>
              <a:rPr lang="en-US" sz="2800" dirty="0" smtClean="0">
                <a:solidFill>
                  <a:srgbClr val="002060"/>
                </a:solidFill>
                <a:effectLst>
                  <a:outerShdw blurRad="38100" dist="38100" dir="2700000" algn="tl">
                    <a:srgbClr val="000000">
                      <a:alpha val="43137"/>
                    </a:srgbClr>
                  </a:outerShdw>
                </a:effectLst>
              </a:rPr>
              <a:t>, 2006)</a:t>
            </a:r>
            <a:endParaRPr lang="en-US" sz="2800" dirty="0">
              <a:solidFill>
                <a:srgbClr val="002060"/>
              </a:solidFill>
              <a:effectLst>
                <a:outerShdw blurRad="38100" dist="38100" dir="2700000" algn="tl">
                  <a:srgbClr val="000000">
                    <a:alpha val="43137"/>
                  </a:srgbClr>
                </a:outerShdw>
              </a:effectLst>
            </a:endParaRPr>
          </a:p>
        </p:txBody>
      </p:sp>
      <p:pic>
        <p:nvPicPr>
          <p:cNvPr id="61442" name="Picture 2" descr="http://www.sciencemag.org.libproxy.mit.edu/content/vol312/issue5777/images/large/312_1179_F1.jpeg"/>
          <p:cNvPicPr>
            <a:picLocks noChangeAspect="1" noChangeArrowheads="1"/>
          </p:cNvPicPr>
          <p:nvPr/>
        </p:nvPicPr>
        <p:blipFill>
          <a:blip r:embed="rId3" cstate="print"/>
          <a:srcRect/>
          <a:stretch>
            <a:fillRect/>
          </a:stretch>
        </p:blipFill>
        <p:spPr bwMode="auto">
          <a:xfrm>
            <a:off x="1684655" y="1447800"/>
            <a:ext cx="6062356" cy="4876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Stratospheric Compensation</a:t>
            </a:r>
            <a:endParaRPr lang="en-US" sz="3200" dirty="0">
              <a:solidFill>
                <a:srgbClr val="002060"/>
              </a:solidFill>
              <a:effectLst>
                <a:outerShdw blurRad="38100" dist="38100" dir="2700000" algn="tl">
                  <a:srgbClr val="000000">
                    <a:alpha val="43137"/>
                  </a:srgbClr>
                </a:outerShdw>
              </a:effectLst>
            </a:endParaRPr>
          </a:p>
        </p:txBody>
      </p:sp>
      <p:pic>
        <p:nvPicPr>
          <p:cNvPr id="113666" name="Picture 2" descr="C:\Documents and Settings\Kerry Emanuel\My Documents\Graphics\Technical figures\Stratosphere_relax.png"/>
          <p:cNvPicPr>
            <a:picLocks noChangeAspect="1" noChangeArrowheads="1"/>
          </p:cNvPicPr>
          <p:nvPr/>
        </p:nvPicPr>
        <p:blipFill>
          <a:blip r:embed="rId3" cstate="print"/>
          <a:srcRect/>
          <a:stretch>
            <a:fillRect/>
          </a:stretch>
        </p:blipFill>
        <p:spPr bwMode="auto">
          <a:xfrm>
            <a:off x="1143000" y="1219200"/>
            <a:ext cx="6832786" cy="51198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09800"/>
            <a:ext cx="8229600" cy="1143000"/>
          </a:xfrm>
        </p:spPr>
        <p:txBody>
          <a:bodyPr/>
          <a:lstStyle/>
          <a:p>
            <a:r>
              <a:rPr lang="en-US" b="1" dirty="0" smtClean="0">
                <a:solidFill>
                  <a:srgbClr val="002060"/>
                </a:solidFill>
                <a:effectLst>
                  <a:outerShdw blurRad="38100" dist="38100" dir="2700000" algn="tl">
                    <a:srgbClr val="000000">
                      <a:alpha val="43137"/>
                    </a:srgbClr>
                  </a:outerShdw>
                </a:effectLst>
              </a:rPr>
              <a:t>Some Empirical Results</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752600" y="2286000"/>
          <a:ext cx="5665124" cy="1750460"/>
        </p:xfrm>
        <a:graphic>
          <a:graphicData uri="http://schemas.openxmlformats.org/presentationml/2006/ole">
            <p:oleObj spid="_x0000_s52226" name="Equation" r:id="rId4" imgW="2260440" imgH="698400" progId="Equation.DSMT4">
              <p:embed/>
            </p:oleObj>
          </a:graphicData>
        </a:graphic>
      </p:graphicFrame>
      <p:sp>
        <p:nvSpPr>
          <p:cNvPr id="4" name="TextBox 3"/>
          <p:cNvSpPr txBox="1"/>
          <p:nvPr/>
        </p:nvSpPr>
        <p:spPr>
          <a:xfrm>
            <a:off x="914400" y="381000"/>
            <a:ext cx="6858000" cy="954107"/>
          </a:xfrm>
          <a:prstGeom prst="rect">
            <a:avLst/>
          </a:prstGeom>
          <a:noFill/>
        </p:spPr>
        <p:txBody>
          <a:bodyPr wrap="square" rtlCol="0">
            <a:spAutoFit/>
          </a:bodyPr>
          <a:lstStyle/>
          <a:p>
            <a:pPr algn="ctr"/>
            <a:r>
              <a:rPr lang="en-US" sz="2800" dirty="0" smtClean="0">
                <a:solidFill>
                  <a:srgbClr val="002060"/>
                </a:solidFill>
                <a:effectLst>
                  <a:outerShdw blurRad="38100" dist="38100" dir="2700000" algn="tl">
                    <a:srgbClr val="000000">
                      <a:alpha val="43137"/>
                    </a:srgbClr>
                  </a:outerShdw>
                </a:effectLst>
              </a:rPr>
              <a:t>Hydrostatic Compensation (following Holloway and Neelin)</a:t>
            </a:r>
            <a:endParaRPr lang="en-US" sz="2800"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609600" y="1752600"/>
            <a:ext cx="5638800" cy="369332"/>
          </a:xfrm>
          <a:prstGeom prst="rect">
            <a:avLst/>
          </a:prstGeom>
          <a:noFill/>
        </p:spPr>
        <p:txBody>
          <a:bodyPr wrap="square" rtlCol="0">
            <a:spAutoFit/>
          </a:bodyPr>
          <a:lstStyle/>
          <a:p>
            <a:r>
              <a:rPr lang="en-US" dirty="0" smtClean="0">
                <a:solidFill>
                  <a:srgbClr val="002060"/>
                </a:solidFill>
              </a:rPr>
              <a:t>Perturbations to moist adiabatic troposphere:</a:t>
            </a:r>
            <a:endParaRPr lang="en-US" dirty="0">
              <a:solidFill>
                <a:srgbClr val="002060"/>
              </a:solidFill>
            </a:endParaRPr>
          </a:p>
        </p:txBody>
      </p:sp>
      <p:sp>
        <p:nvSpPr>
          <p:cNvPr id="6" name="TextBox 5"/>
          <p:cNvSpPr txBox="1"/>
          <p:nvPr/>
        </p:nvSpPr>
        <p:spPr>
          <a:xfrm>
            <a:off x="762000" y="4114800"/>
            <a:ext cx="6400800" cy="381000"/>
          </a:xfrm>
          <a:prstGeom prst="rect">
            <a:avLst/>
          </a:prstGeom>
          <a:noFill/>
        </p:spPr>
        <p:txBody>
          <a:bodyPr wrap="square" rtlCol="0">
            <a:spAutoFit/>
          </a:bodyPr>
          <a:lstStyle/>
          <a:p>
            <a:r>
              <a:rPr lang="en-US" dirty="0" smtClean="0">
                <a:solidFill>
                  <a:srgbClr val="002060"/>
                </a:solidFill>
              </a:rPr>
              <a:t>Stratospheric compensation:</a:t>
            </a:r>
            <a:endParaRPr lang="en-US" dirty="0">
              <a:solidFill>
                <a:srgbClr val="002060"/>
              </a:solidFill>
            </a:endParaRPr>
          </a:p>
        </p:txBody>
      </p:sp>
      <p:graphicFrame>
        <p:nvGraphicFramePr>
          <p:cNvPr id="7" name="Object 6"/>
          <p:cNvGraphicFramePr>
            <a:graphicFrameLocks noChangeAspect="1"/>
          </p:cNvGraphicFramePr>
          <p:nvPr/>
        </p:nvGraphicFramePr>
        <p:xfrm>
          <a:off x="1554163" y="4876800"/>
          <a:ext cx="6127750" cy="1066800"/>
        </p:xfrm>
        <a:graphic>
          <a:graphicData uri="http://schemas.openxmlformats.org/presentationml/2006/ole">
            <p:oleObj spid="_x0000_s52227" name="Equation" r:id="rId5" imgW="2552400" imgH="444240" progId="Equation.DSMT4">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429000" y="2362200"/>
          <a:ext cx="1766094" cy="614293"/>
        </p:xfrm>
        <a:graphic>
          <a:graphicData uri="http://schemas.openxmlformats.org/presentationml/2006/ole">
            <p:oleObj spid="_x0000_s53250" name="Equation" r:id="rId4" imgW="583920" imgH="203040" progId="Equation.DSMT4">
              <p:embed/>
            </p:oleObj>
          </a:graphicData>
        </a:graphic>
      </p:graphicFrame>
      <p:sp>
        <p:nvSpPr>
          <p:cNvPr id="3" name="TextBox 2"/>
          <p:cNvSpPr txBox="1"/>
          <p:nvPr/>
        </p:nvSpPr>
        <p:spPr>
          <a:xfrm>
            <a:off x="533400" y="914400"/>
            <a:ext cx="7391400" cy="523220"/>
          </a:xfrm>
          <a:prstGeom prst="rect">
            <a:avLst/>
          </a:prstGeom>
          <a:noFill/>
        </p:spPr>
        <p:txBody>
          <a:bodyPr wrap="square" rtlCol="0">
            <a:spAutoFit/>
          </a:bodyPr>
          <a:lstStyle/>
          <a:p>
            <a:r>
              <a:rPr lang="en-US" sz="2800" dirty="0" smtClean="0">
                <a:solidFill>
                  <a:srgbClr val="002060"/>
                </a:solidFill>
              </a:rPr>
              <a:t>For typical values of the parameters </a:t>
            </a:r>
            <a:endParaRPr lang="en-US" sz="2800" dirty="0">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44770" name="Rectangle 2"/>
          <p:cNvSpPr>
            <a:spLocks noGrp="1" noChangeArrowheads="1"/>
          </p:cNvSpPr>
          <p:nvPr>
            <p:ph type="title"/>
          </p:nvPr>
        </p:nvSpPr>
        <p:spPr>
          <a:xfrm>
            <a:off x="228600" y="1295400"/>
            <a:ext cx="8458200" cy="3124200"/>
          </a:xfrm>
        </p:spPr>
        <p:txBody>
          <a:bodyPr/>
          <a:lstStyle/>
          <a:p>
            <a:pPr eaLnBrk="1" hangingPunct="1">
              <a:defRPr/>
            </a:pPr>
            <a:r>
              <a:rPr lang="en-US" b="1" dirty="0" smtClean="0">
                <a:solidFill>
                  <a:srgbClr val="002060"/>
                </a:solidFill>
                <a:effectLst>
                  <a:outerShdw blurRad="38100" dist="38100" dir="2700000" algn="tl">
                    <a:srgbClr val="C0C0C0"/>
                  </a:outerShdw>
                </a:effectLst>
              </a:rPr>
              <a:t>What is Causing Changes in Tropical Atlantic Sea Surface Temperature?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46818" name="Text Box 2"/>
          <p:cNvSpPr txBox="1">
            <a:spLocks noChangeArrowheads="1"/>
          </p:cNvSpPr>
          <p:nvPr/>
        </p:nvSpPr>
        <p:spPr bwMode="auto">
          <a:xfrm>
            <a:off x="228600" y="228600"/>
            <a:ext cx="8686800" cy="830263"/>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FFFF00"/>
                </a:solidFill>
                <a:effectLst>
                  <a:outerShdw blurRad="38100" dist="38100" dir="2700000" algn="tl">
                    <a:srgbClr val="C0C0C0"/>
                  </a:outerShdw>
                </a:effectLst>
              </a:rPr>
              <a:t>10-year Running Average of Aug-Oct Northern Hemisphere Surface Temp and Hurricane Region Ocean Temp</a:t>
            </a:r>
          </a:p>
        </p:txBody>
      </p:sp>
      <p:pic>
        <p:nvPicPr>
          <p:cNvPr id="32772" name="Picture 4" descr="C:\Users\Kerry Emaanuel\Graphics\Technical figures\atlantic_sst_NH_T.png"/>
          <p:cNvPicPr>
            <a:picLocks noChangeAspect="1" noChangeArrowheads="1"/>
          </p:cNvPicPr>
          <p:nvPr/>
        </p:nvPicPr>
        <p:blipFill>
          <a:blip r:embed="rId4" cstate="print"/>
          <a:srcRect/>
          <a:stretch>
            <a:fillRect/>
          </a:stretch>
        </p:blipFill>
        <p:spPr bwMode="auto">
          <a:xfrm>
            <a:off x="762000" y="762000"/>
            <a:ext cx="7793038" cy="592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Grp="1" noChangeAspect="1" noChangeArrowheads="1"/>
          </p:cNvPicPr>
          <p:nvPr>
            <p:ph idx="4294967295"/>
          </p:nvPr>
        </p:nvPicPr>
        <p:blipFill>
          <a:blip r:embed="rId3" cstate="print"/>
          <a:srcRect/>
          <a:stretch>
            <a:fillRect/>
          </a:stretch>
        </p:blipFill>
        <p:spPr>
          <a:xfrm>
            <a:off x="304800" y="685800"/>
            <a:ext cx="8458200" cy="5818188"/>
          </a:xfrm>
          <a:noFill/>
        </p:spPr>
      </p:pic>
      <p:sp>
        <p:nvSpPr>
          <p:cNvPr id="173059" name="TextBox 2"/>
          <p:cNvSpPr txBox="1">
            <a:spLocks noChangeArrowheads="1"/>
          </p:cNvSpPr>
          <p:nvPr/>
        </p:nvSpPr>
        <p:spPr bwMode="auto">
          <a:xfrm>
            <a:off x="1143000" y="228600"/>
            <a:ext cx="7391400" cy="946150"/>
          </a:xfrm>
          <a:prstGeom prst="rect">
            <a:avLst/>
          </a:prstGeom>
          <a:noFill/>
          <a:ln w="9525">
            <a:noFill/>
            <a:miter lim="800000"/>
            <a:headEnd/>
            <a:tailEnd/>
          </a:ln>
        </p:spPr>
        <p:txBody>
          <a:bodyPr>
            <a:spAutoFit/>
          </a:bodyPr>
          <a:lstStyle/>
          <a:p>
            <a:pPr algn="ctr">
              <a:defRPr/>
            </a:pPr>
            <a:r>
              <a:rPr lang="en-US" sz="2800">
                <a:solidFill>
                  <a:srgbClr val="002162"/>
                </a:solidFill>
                <a:effectLst>
                  <a:outerShdw blurRad="38100" dist="38100" dir="2700000" algn="tl">
                    <a:srgbClr val="C0C0C0"/>
                  </a:outerShdw>
                </a:effectLst>
                <a:latin typeface="Calibri" pitchFamily="34" charset="0"/>
              </a:rPr>
              <a:t>Estimates of Global Mean Surface Temperature from the Instrumental Record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p:txBody>
          <a:bodyPr/>
          <a:lstStyle/>
          <a:p>
            <a:endParaRPr lang="en-US" smtClean="0"/>
          </a:p>
        </p:txBody>
      </p:sp>
      <p:pic>
        <p:nvPicPr>
          <p:cNvPr id="33795" name="Picture 2" descr="fig15"/>
          <p:cNvPicPr>
            <a:picLocks noGrp="1" noChangeAspect="1" noChangeArrowheads="1"/>
          </p:cNvPicPr>
          <p:nvPr>
            <p:ph sz="half" idx="1"/>
          </p:nvPr>
        </p:nvPicPr>
        <p:blipFill>
          <a:blip r:embed="rId3" cstate="print">
            <a:lum bright="60000" contrast="-76000"/>
          </a:blip>
          <a:srcRect/>
          <a:stretch>
            <a:fillRect/>
          </a:stretch>
        </p:blipFill>
        <p:spPr>
          <a:xfrm>
            <a:off x="0" y="0"/>
            <a:ext cx="9144000" cy="6858000"/>
          </a:xfrm>
          <a:noFill/>
        </p:spPr>
      </p:pic>
      <p:sp>
        <p:nvSpPr>
          <p:cNvPr id="33796" name="Rectangle 4"/>
          <p:cNvSpPr>
            <a:spLocks noGrp="1" noChangeArrowheads="1"/>
          </p:cNvSpPr>
          <p:nvPr>
            <p:ph type="body" idx="4294967295"/>
          </p:nvPr>
        </p:nvSpPr>
        <p:spPr>
          <a:xfrm>
            <a:off x="0" y="1981200"/>
            <a:ext cx="8229600" cy="3810000"/>
          </a:xfrm>
        </p:spPr>
        <p:txBody>
          <a:bodyPr/>
          <a:lstStyle/>
          <a:p>
            <a:pPr>
              <a:buFontTx/>
              <a:buNone/>
            </a:pPr>
            <a:endParaRPr lang="en-US" smtClean="0"/>
          </a:p>
          <a:p>
            <a:endParaRPr lang="en-US" smtClean="0"/>
          </a:p>
        </p:txBody>
      </p:sp>
      <p:pic>
        <p:nvPicPr>
          <p:cNvPr id="33797" name="Picture 10" descr="Climate_Change_Attribution"/>
          <p:cNvPicPr>
            <a:picLocks noGrp="1" noChangeAspect="1" noChangeArrowheads="1"/>
          </p:cNvPicPr>
          <p:nvPr>
            <p:ph sz="half" idx="2"/>
          </p:nvPr>
        </p:nvPicPr>
        <p:blipFill>
          <a:blip r:embed="rId4" cstate="print"/>
          <a:srcRect/>
          <a:stretch>
            <a:fillRect/>
          </a:stretch>
        </p:blipFill>
        <p:spPr>
          <a:xfrm>
            <a:off x="1981200" y="152400"/>
            <a:ext cx="5653088" cy="64770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68965" name="Text Box 5"/>
          <p:cNvSpPr txBox="1">
            <a:spLocks noChangeArrowheads="1"/>
          </p:cNvSpPr>
          <p:nvPr/>
        </p:nvSpPr>
        <p:spPr bwMode="auto">
          <a:xfrm>
            <a:off x="304800" y="228600"/>
            <a:ext cx="8686800" cy="1200329"/>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FFFF00"/>
                </a:solidFill>
                <a:effectLst>
                  <a:outerShdw blurRad="38100" dist="38100" dir="2700000" algn="tl">
                    <a:srgbClr val="C0C0C0"/>
                  </a:outerShdw>
                </a:effectLst>
              </a:rPr>
              <a:t>Tropical Atlantic SST(blue),</a:t>
            </a:r>
            <a:r>
              <a:rPr lang="en-US" sz="2400" b="1" dirty="0">
                <a:solidFill>
                  <a:schemeClr val="tx2">
                    <a:lumMod val="60000"/>
                    <a:lumOff val="40000"/>
                  </a:schemeClr>
                </a:solidFill>
                <a:effectLst>
                  <a:outerShdw blurRad="38100" dist="38100" dir="2700000" algn="tl">
                    <a:srgbClr val="C0C0C0"/>
                  </a:outerShdw>
                </a:effectLst>
              </a:rPr>
              <a:t> </a:t>
            </a:r>
            <a:r>
              <a:rPr lang="en-US" sz="2400" b="1" dirty="0">
                <a:solidFill>
                  <a:srgbClr val="FFFF00"/>
                </a:solidFill>
                <a:effectLst>
                  <a:outerShdw blurRad="38100" dist="38100" dir="2700000" algn="tl">
                    <a:srgbClr val="C0C0C0"/>
                  </a:outerShdw>
                </a:effectLst>
              </a:rPr>
              <a:t>Global Mean Surface Temperature (red), </a:t>
            </a:r>
            <a:br>
              <a:rPr lang="en-US" sz="2400" b="1" dirty="0">
                <a:solidFill>
                  <a:srgbClr val="FFFF00"/>
                </a:solidFill>
                <a:effectLst>
                  <a:outerShdw blurRad="38100" dist="38100" dir="2700000" algn="tl">
                    <a:srgbClr val="C0C0C0"/>
                  </a:outerShdw>
                </a:effectLst>
              </a:rPr>
            </a:br>
            <a:r>
              <a:rPr lang="en-US" sz="2400" b="1" dirty="0">
                <a:solidFill>
                  <a:srgbClr val="002060"/>
                </a:solidFill>
                <a:effectLst>
                  <a:outerShdw blurRad="38100" dist="38100" dir="2700000" algn="tl">
                    <a:srgbClr val="C0C0C0"/>
                  </a:outerShdw>
                </a:effectLst>
              </a:rPr>
              <a:t>Aerosol Forcing (aqua)</a:t>
            </a:r>
          </a:p>
        </p:txBody>
      </p:sp>
      <p:pic>
        <p:nvPicPr>
          <p:cNvPr id="34820" name="Picture 6" descr="Mann_Emanuel_1"/>
          <p:cNvPicPr>
            <a:picLocks noChangeAspect="1" noChangeArrowheads="1"/>
          </p:cNvPicPr>
          <p:nvPr/>
        </p:nvPicPr>
        <p:blipFill>
          <a:blip r:embed="rId4" cstate="print">
            <a:lum bright="-4000" contrast="-10000"/>
          </a:blip>
          <a:srcRect/>
          <a:stretch>
            <a:fillRect/>
          </a:stretch>
        </p:blipFill>
        <p:spPr bwMode="auto">
          <a:xfrm>
            <a:off x="1676400" y="1828800"/>
            <a:ext cx="5846763" cy="4413250"/>
          </a:xfrm>
          <a:prstGeom prst="rect">
            <a:avLst/>
          </a:prstGeom>
          <a:noFill/>
          <a:ln w="9525">
            <a:noFill/>
            <a:miter lim="800000"/>
            <a:headEnd/>
            <a:tailEnd/>
          </a:ln>
        </p:spPr>
      </p:pic>
      <p:sp>
        <p:nvSpPr>
          <p:cNvPr id="34821" name="Rectangle 10"/>
          <p:cNvSpPr>
            <a:spLocks noChangeArrowheads="1"/>
          </p:cNvSpPr>
          <p:nvPr/>
        </p:nvSpPr>
        <p:spPr bwMode="auto">
          <a:xfrm>
            <a:off x="762000" y="6400800"/>
            <a:ext cx="7923213" cy="457200"/>
          </a:xfrm>
          <a:prstGeom prst="rect">
            <a:avLst/>
          </a:prstGeom>
          <a:noFill/>
          <a:ln w="9525">
            <a:noFill/>
            <a:miter lim="800000"/>
            <a:headEnd/>
            <a:tailEnd/>
          </a:ln>
        </p:spPr>
        <p:txBody>
          <a:bodyPr wrap="none">
            <a:spAutoFit/>
          </a:bodyPr>
          <a:lstStyle/>
          <a:p>
            <a:r>
              <a:rPr lang="en-US" sz="1200" b="1"/>
              <a:t>Mann, M. E., and K. A. Emanuel, 2006. Atlantic hurricane trends linked to climate change. EOS, 87, 233-244.</a:t>
            </a:r>
            <a:br>
              <a:rPr lang="en-US" sz="1200" b="1"/>
            </a:br>
            <a:endParaRPr lang="en-US" sz="1200" b="1"/>
          </a:p>
        </p:txBody>
      </p:sp>
      <p:sp>
        <p:nvSpPr>
          <p:cNvPr id="34822" name="Text Box 8"/>
          <p:cNvSpPr txBox="1">
            <a:spLocks noChangeArrowheads="1"/>
          </p:cNvSpPr>
          <p:nvPr/>
        </p:nvSpPr>
        <p:spPr bwMode="auto">
          <a:xfrm>
            <a:off x="3124200" y="2438400"/>
            <a:ext cx="3200400" cy="304800"/>
          </a:xfrm>
          <a:prstGeom prst="rect">
            <a:avLst/>
          </a:prstGeom>
          <a:noFill/>
          <a:ln w="9525">
            <a:noFill/>
            <a:miter lim="800000"/>
            <a:headEnd/>
            <a:tailEnd/>
          </a:ln>
        </p:spPr>
        <p:txBody>
          <a:bodyPr>
            <a:spAutoFit/>
          </a:bodyPr>
          <a:lstStyle/>
          <a:p>
            <a:pPr>
              <a:spcBef>
                <a:spcPct val="50000"/>
              </a:spcBef>
            </a:pPr>
            <a:r>
              <a:rPr lang="en-US" sz="1400" b="1"/>
              <a:t>Global mean surface temperature</a:t>
            </a:r>
          </a:p>
        </p:txBody>
      </p:sp>
      <p:sp>
        <p:nvSpPr>
          <p:cNvPr id="34823" name="Line 9"/>
          <p:cNvSpPr>
            <a:spLocks noChangeShapeType="1"/>
          </p:cNvSpPr>
          <p:nvPr/>
        </p:nvSpPr>
        <p:spPr bwMode="auto">
          <a:xfrm>
            <a:off x="6096000" y="2743200"/>
            <a:ext cx="533400" cy="304800"/>
          </a:xfrm>
          <a:prstGeom prst="line">
            <a:avLst/>
          </a:prstGeom>
          <a:noFill/>
          <a:ln w="50800">
            <a:solidFill>
              <a:schemeClr val="tx1"/>
            </a:solidFill>
            <a:round/>
            <a:headEnd/>
            <a:tailEnd type="triangle" w="med" len="med"/>
          </a:ln>
        </p:spPr>
        <p:txBody>
          <a:bodyPr/>
          <a:lstStyle/>
          <a:p>
            <a:endParaRPr lang="en-US"/>
          </a:p>
        </p:txBody>
      </p:sp>
      <p:sp>
        <p:nvSpPr>
          <p:cNvPr id="34824" name="Text Box 10"/>
          <p:cNvSpPr txBox="1">
            <a:spLocks noChangeArrowheads="1"/>
          </p:cNvSpPr>
          <p:nvPr/>
        </p:nvSpPr>
        <p:spPr bwMode="auto">
          <a:xfrm>
            <a:off x="5257800" y="4800600"/>
            <a:ext cx="3886200" cy="304800"/>
          </a:xfrm>
          <a:prstGeom prst="rect">
            <a:avLst/>
          </a:prstGeom>
          <a:noFill/>
          <a:ln w="9525">
            <a:noFill/>
            <a:miter lim="800000"/>
            <a:headEnd/>
            <a:tailEnd/>
          </a:ln>
        </p:spPr>
        <p:txBody>
          <a:bodyPr>
            <a:spAutoFit/>
          </a:bodyPr>
          <a:lstStyle/>
          <a:p>
            <a:pPr>
              <a:spcBef>
                <a:spcPct val="50000"/>
              </a:spcBef>
            </a:pPr>
            <a:r>
              <a:rPr lang="en-US" sz="1400" b="1"/>
              <a:t>Tropical Atlantic sea surface temperature</a:t>
            </a:r>
          </a:p>
        </p:txBody>
      </p:sp>
      <p:sp>
        <p:nvSpPr>
          <p:cNvPr id="34825" name="Line 11"/>
          <p:cNvSpPr>
            <a:spLocks noChangeShapeType="1"/>
          </p:cNvSpPr>
          <p:nvPr/>
        </p:nvSpPr>
        <p:spPr bwMode="auto">
          <a:xfrm flipH="1" flipV="1">
            <a:off x="6781800" y="4267200"/>
            <a:ext cx="152400" cy="609600"/>
          </a:xfrm>
          <a:prstGeom prst="line">
            <a:avLst/>
          </a:prstGeom>
          <a:noFill/>
          <a:ln w="50800">
            <a:solidFill>
              <a:schemeClr val="tx1"/>
            </a:solidFill>
            <a:round/>
            <a:headEnd/>
            <a:tailEnd type="triangle" w="med" len="med"/>
          </a:ln>
        </p:spPr>
        <p:txBody>
          <a:bodyPr/>
          <a:lstStyle/>
          <a:p>
            <a:endParaRPr lang="en-US"/>
          </a:p>
        </p:txBody>
      </p:sp>
      <p:sp>
        <p:nvSpPr>
          <p:cNvPr id="34826" name="Text Box 12"/>
          <p:cNvSpPr txBox="1">
            <a:spLocks noChangeArrowheads="1"/>
          </p:cNvSpPr>
          <p:nvPr/>
        </p:nvSpPr>
        <p:spPr bwMode="auto">
          <a:xfrm>
            <a:off x="2667000" y="5486400"/>
            <a:ext cx="3124200" cy="304800"/>
          </a:xfrm>
          <a:prstGeom prst="rect">
            <a:avLst/>
          </a:prstGeom>
          <a:noFill/>
          <a:ln w="9525">
            <a:noFill/>
            <a:miter lim="800000"/>
            <a:headEnd/>
            <a:tailEnd/>
          </a:ln>
        </p:spPr>
        <p:txBody>
          <a:bodyPr>
            <a:spAutoFit/>
          </a:bodyPr>
          <a:lstStyle/>
          <a:p>
            <a:pPr>
              <a:spcBef>
                <a:spcPct val="50000"/>
              </a:spcBef>
            </a:pPr>
            <a:r>
              <a:rPr lang="en-US" sz="1400" b="1"/>
              <a:t>Sulfate aerosol radiative forcing</a:t>
            </a:r>
          </a:p>
        </p:txBody>
      </p:sp>
      <p:sp>
        <p:nvSpPr>
          <p:cNvPr id="34827" name="Line 13"/>
          <p:cNvSpPr>
            <a:spLocks noChangeShapeType="1"/>
          </p:cNvSpPr>
          <p:nvPr/>
        </p:nvSpPr>
        <p:spPr bwMode="auto">
          <a:xfrm flipV="1">
            <a:off x="5105400" y="5334000"/>
            <a:ext cx="685800" cy="152400"/>
          </a:xfrm>
          <a:prstGeom prst="line">
            <a:avLst/>
          </a:prstGeom>
          <a:noFill/>
          <a:ln w="508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35843" name="Picture 12" descr="Mann_Emanuel_2"/>
          <p:cNvPicPr>
            <a:picLocks noChangeAspect="1" noChangeArrowheads="1"/>
          </p:cNvPicPr>
          <p:nvPr/>
        </p:nvPicPr>
        <p:blipFill>
          <a:blip r:embed="rId4" cstate="print">
            <a:lum bright="-6000" contrast="-24000"/>
          </a:blip>
          <a:srcRect/>
          <a:stretch>
            <a:fillRect/>
          </a:stretch>
        </p:blipFill>
        <p:spPr bwMode="auto">
          <a:xfrm>
            <a:off x="1676400" y="1600200"/>
            <a:ext cx="5989638" cy="4352925"/>
          </a:xfrm>
          <a:prstGeom prst="rect">
            <a:avLst/>
          </a:prstGeom>
          <a:noFill/>
          <a:ln w="9525">
            <a:noFill/>
            <a:miter lim="800000"/>
            <a:headEnd/>
            <a:tailEnd/>
          </a:ln>
        </p:spPr>
      </p:pic>
      <p:sp>
        <p:nvSpPr>
          <p:cNvPr id="171011" name="Text Box 3"/>
          <p:cNvSpPr txBox="1">
            <a:spLocks noChangeArrowheads="1"/>
          </p:cNvSpPr>
          <p:nvPr/>
        </p:nvSpPr>
        <p:spPr bwMode="auto">
          <a:xfrm>
            <a:off x="304800" y="0"/>
            <a:ext cx="8686800" cy="1373188"/>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FF00"/>
                </a:solidFill>
                <a:effectLst>
                  <a:outerShdw blurRad="38100" dist="38100" dir="2700000" algn="tl">
                    <a:srgbClr val="C0C0C0"/>
                  </a:outerShdw>
                </a:effectLst>
              </a:rPr>
              <a:t>Best Fit Linear Combination of Global Warming and Aerosol Forcing (red) versus Tropical Atlantic SST (blue)</a:t>
            </a:r>
          </a:p>
        </p:txBody>
      </p:sp>
      <p:sp>
        <p:nvSpPr>
          <p:cNvPr id="35845" name="Rectangle 10"/>
          <p:cNvSpPr>
            <a:spLocks noChangeArrowheads="1"/>
          </p:cNvSpPr>
          <p:nvPr/>
        </p:nvSpPr>
        <p:spPr bwMode="auto">
          <a:xfrm>
            <a:off x="762000" y="6400800"/>
            <a:ext cx="7923213" cy="457200"/>
          </a:xfrm>
          <a:prstGeom prst="rect">
            <a:avLst/>
          </a:prstGeom>
          <a:noFill/>
          <a:ln w="9525">
            <a:noFill/>
            <a:miter lim="800000"/>
            <a:headEnd/>
            <a:tailEnd/>
          </a:ln>
        </p:spPr>
        <p:txBody>
          <a:bodyPr wrap="none">
            <a:spAutoFit/>
          </a:bodyPr>
          <a:lstStyle/>
          <a:p>
            <a:r>
              <a:rPr lang="en-US" sz="1200" b="1"/>
              <a:t>Mann, M. E., and K. A. Emanuel, 2006. Atlantic hurricane trends linked to climate change. EOS, 87, 233-244.</a:t>
            </a:r>
            <a:br>
              <a:rPr lang="en-US" sz="1200" b="1"/>
            </a:br>
            <a:endParaRPr lang="en-US" sz="1200" b="1"/>
          </a:p>
        </p:txBody>
      </p:sp>
      <p:sp>
        <p:nvSpPr>
          <p:cNvPr id="35846" name="Line 7"/>
          <p:cNvSpPr>
            <a:spLocks noChangeShapeType="1"/>
          </p:cNvSpPr>
          <p:nvPr/>
        </p:nvSpPr>
        <p:spPr bwMode="auto">
          <a:xfrm>
            <a:off x="4419600" y="2438400"/>
            <a:ext cx="533400" cy="304800"/>
          </a:xfrm>
          <a:prstGeom prst="line">
            <a:avLst/>
          </a:prstGeom>
          <a:noFill/>
          <a:ln w="50800">
            <a:solidFill>
              <a:schemeClr val="tx1"/>
            </a:solidFill>
            <a:round/>
            <a:headEnd/>
            <a:tailEnd type="triangle" w="med" len="med"/>
          </a:ln>
        </p:spPr>
        <p:txBody>
          <a:bodyPr/>
          <a:lstStyle/>
          <a:p>
            <a:endParaRPr lang="en-US"/>
          </a:p>
        </p:txBody>
      </p:sp>
      <p:sp>
        <p:nvSpPr>
          <p:cNvPr id="35847" name="Text Box 8"/>
          <p:cNvSpPr txBox="1">
            <a:spLocks noChangeArrowheads="1"/>
          </p:cNvSpPr>
          <p:nvPr/>
        </p:nvSpPr>
        <p:spPr bwMode="auto">
          <a:xfrm>
            <a:off x="2362200" y="2057400"/>
            <a:ext cx="3886200" cy="304800"/>
          </a:xfrm>
          <a:prstGeom prst="rect">
            <a:avLst/>
          </a:prstGeom>
          <a:noFill/>
          <a:ln w="9525">
            <a:noFill/>
            <a:miter lim="800000"/>
            <a:headEnd/>
            <a:tailEnd/>
          </a:ln>
        </p:spPr>
        <p:txBody>
          <a:bodyPr>
            <a:spAutoFit/>
          </a:bodyPr>
          <a:lstStyle/>
          <a:p>
            <a:pPr>
              <a:spcBef>
                <a:spcPct val="50000"/>
              </a:spcBef>
            </a:pPr>
            <a:r>
              <a:rPr lang="en-US" sz="1400" b="1"/>
              <a:t>Tropical Atlantic Sea Surface Temperature</a:t>
            </a:r>
          </a:p>
        </p:txBody>
      </p:sp>
      <p:sp>
        <p:nvSpPr>
          <p:cNvPr id="35848" name="Line 9"/>
          <p:cNvSpPr>
            <a:spLocks noChangeShapeType="1"/>
          </p:cNvSpPr>
          <p:nvPr/>
        </p:nvSpPr>
        <p:spPr bwMode="auto">
          <a:xfrm flipH="1" flipV="1">
            <a:off x="6629400" y="4038600"/>
            <a:ext cx="152400" cy="609600"/>
          </a:xfrm>
          <a:prstGeom prst="line">
            <a:avLst/>
          </a:prstGeom>
          <a:noFill/>
          <a:ln w="50800">
            <a:solidFill>
              <a:schemeClr val="tx1"/>
            </a:solidFill>
            <a:round/>
            <a:headEnd/>
            <a:tailEnd type="triangle" w="med" len="med"/>
          </a:ln>
        </p:spPr>
        <p:txBody>
          <a:bodyPr/>
          <a:lstStyle/>
          <a:p>
            <a:endParaRPr lang="en-US"/>
          </a:p>
        </p:txBody>
      </p:sp>
      <p:sp>
        <p:nvSpPr>
          <p:cNvPr id="35849" name="Text Box 10"/>
          <p:cNvSpPr txBox="1">
            <a:spLocks noChangeArrowheads="1"/>
          </p:cNvSpPr>
          <p:nvPr/>
        </p:nvSpPr>
        <p:spPr bwMode="auto">
          <a:xfrm>
            <a:off x="5029200" y="4724400"/>
            <a:ext cx="3581400" cy="304800"/>
          </a:xfrm>
          <a:prstGeom prst="rect">
            <a:avLst/>
          </a:prstGeom>
          <a:noFill/>
          <a:ln w="9525">
            <a:noFill/>
            <a:miter lim="800000"/>
            <a:headEnd/>
            <a:tailEnd/>
          </a:ln>
        </p:spPr>
        <p:txBody>
          <a:bodyPr>
            <a:spAutoFit/>
          </a:bodyPr>
          <a:lstStyle/>
          <a:p>
            <a:pPr>
              <a:spcBef>
                <a:spcPct val="50000"/>
              </a:spcBef>
            </a:pPr>
            <a:r>
              <a:rPr lang="en-US" sz="1400" b="1"/>
              <a:t>Global Surface T + Aerosol Forcing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3306763"/>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Inferences from Modeling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p:spPr>
      </p:pic>
      <p:sp>
        <p:nvSpPr>
          <p:cNvPr id="559106" name="Rectangle 2"/>
          <p:cNvSpPr>
            <a:spLocks noGrp="1" noChangeArrowheads="1"/>
          </p:cNvSpPr>
          <p:nvPr>
            <p:ph type="title"/>
          </p:nvPr>
        </p:nvSpPr>
        <p:spPr>
          <a:xfrm>
            <a:off x="457200" y="0"/>
            <a:ext cx="8229600" cy="1143000"/>
          </a:xfrm>
        </p:spPr>
        <p:txBody>
          <a:bodyPr rtlCol="0">
            <a:normAutofit/>
          </a:bodyPr>
          <a:lstStyle/>
          <a:p>
            <a:pPr fontAlgn="auto">
              <a:spcAft>
                <a:spcPts val="0"/>
              </a:spcAft>
              <a:defRPr/>
            </a:pPr>
            <a:r>
              <a:rPr lang="en-US" b="1" dirty="0" smtClean="0">
                <a:solidFill>
                  <a:srgbClr val="FFFF00"/>
                </a:solidFill>
                <a:effectLst>
                  <a:outerShdw blurRad="38100" dist="38100" dir="2700000" algn="tl">
                    <a:srgbClr val="C0C0C0"/>
                  </a:outerShdw>
                </a:effectLst>
              </a:rPr>
              <a:t>The Problem:</a:t>
            </a:r>
          </a:p>
        </p:txBody>
      </p:sp>
      <p:sp>
        <p:nvSpPr>
          <p:cNvPr id="5124" name="Rectangle 3"/>
          <p:cNvSpPr>
            <a:spLocks noGrp="1" noChangeArrowheads="1"/>
          </p:cNvSpPr>
          <p:nvPr>
            <p:ph type="body" sz="half" idx="1"/>
          </p:nvPr>
        </p:nvSpPr>
        <p:spPr>
          <a:xfrm>
            <a:off x="457200" y="2057400"/>
            <a:ext cx="8229600" cy="3657600"/>
          </a:xfrm>
        </p:spPr>
        <p:txBody>
          <a:bodyPr rtlCol="0">
            <a:normAutofit fontScale="85000" lnSpcReduction="20000"/>
          </a:bodyPr>
          <a:lstStyle/>
          <a:p>
            <a:pPr fontAlgn="auto">
              <a:spcAft>
                <a:spcPts val="0"/>
              </a:spcAft>
              <a:buFontTx/>
              <a:buNone/>
              <a:defRPr/>
            </a:pPr>
            <a:endParaRPr lang="en-US" sz="2800" b="1" dirty="0" smtClean="0">
              <a:solidFill>
                <a:srgbClr val="002266"/>
              </a:solidFill>
              <a:effectLst>
                <a:outerShdw blurRad="38100" dist="38100" dir="2700000" algn="tl">
                  <a:srgbClr val="C0C0C0"/>
                </a:outerShdw>
              </a:effectLst>
            </a:endParaRPr>
          </a:p>
          <a:p>
            <a:pPr fontAlgn="auto">
              <a:spcAft>
                <a:spcPts val="0"/>
              </a:spcAft>
              <a:buFont typeface="Arial" pitchFamily="34" charset="0"/>
              <a:buChar char="•"/>
              <a:defRPr/>
            </a:pPr>
            <a:r>
              <a:rPr lang="en-US" sz="3900" b="1" dirty="0" smtClean="0">
                <a:solidFill>
                  <a:srgbClr val="002266"/>
                </a:solidFill>
                <a:effectLst>
                  <a:outerShdw blurRad="38100" dist="38100" dir="2700000" algn="tl">
                    <a:srgbClr val="C0C0C0"/>
                  </a:outerShdw>
                </a:effectLst>
              </a:rPr>
              <a:t>Global models are far too coarse to simulate high intensity tropical cyclones</a:t>
            </a:r>
          </a:p>
          <a:p>
            <a:pPr fontAlgn="auto">
              <a:spcAft>
                <a:spcPts val="0"/>
              </a:spcAft>
              <a:buFont typeface="Arial" pitchFamily="34" charset="0"/>
              <a:buChar char="•"/>
              <a:defRPr/>
            </a:pPr>
            <a:endParaRPr lang="en-US" sz="3900" b="1" dirty="0" smtClean="0">
              <a:solidFill>
                <a:srgbClr val="002266"/>
              </a:solidFill>
              <a:effectLst>
                <a:outerShdw blurRad="38100" dist="38100" dir="2700000" algn="tl">
                  <a:srgbClr val="C0C0C0"/>
                </a:outerShdw>
              </a:effectLst>
            </a:endParaRPr>
          </a:p>
          <a:p>
            <a:pPr fontAlgn="auto">
              <a:spcAft>
                <a:spcPts val="0"/>
              </a:spcAft>
              <a:buFont typeface="Arial" pitchFamily="34" charset="0"/>
              <a:buChar char="•"/>
              <a:defRPr/>
            </a:pPr>
            <a:r>
              <a:rPr lang="en-US" sz="3900" b="1" dirty="0" smtClean="0">
                <a:solidFill>
                  <a:srgbClr val="002266"/>
                </a:solidFill>
                <a:effectLst>
                  <a:outerShdw blurRad="38100" dist="38100" dir="2700000" algn="tl">
                    <a:srgbClr val="C0C0C0"/>
                  </a:outerShdw>
                </a:effectLst>
              </a:rPr>
              <a:t>Embedding regional models within global models introduces problems stemming from incompatibility of models, and even regional models are usually too coarse</a:t>
            </a:r>
          </a:p>
          <a:p>
            <a:pPr fontAlgn="auto">
              <a:spcAft>
                <a:spcPts val="0"/>
              </a:spcAft>
              <a:buFontTx/>
              <a:buNone/>
              <a:defRPr/>
            </a:pPr>
            <a:endParaRPr lang="en-US" sz="2400" dirty="0" smtClean="0">
              <a:effectLst>
                <a:outerShdw blurRad="38100" dist="38100" dir="2700000" algn="tl">
                  <a:srgbClr val="C0C0C0"/>
                </a:outerShdw>
              </a:effectLst>
            </a:endParaRPr>
          </a:p>
          <a:p>
            <a:pPr fontAlgn="auto">
              <a:spcAft>
                <a:spcPts val="0"/>
              </a:spcAft>
              <a:buFontTx/>
              <a:buNone/>
              <a:defRPr/>
            </a:pP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solidFill>
                  <a:srgbClr val="FFFF00"/>
                </a:solidFill>
                <a:effectLst>
                  <a:outerShdw blurRad="38100" dist="38100" dir="2700000" algn="tl">
                    <a:srgbClr val="C0C0C0"/>
                  </a:outerShdw>
                </a:effectLst>
                <a:cs typeface="+mn-cs"/>
              </a:rPr>
              <a:t>Atlantic Sea Surface Temperatures and Storm Max Power Dissipation</a:t>
            </a:r>
          </a:p>
          <a:p>
            <a:pPr algn="ctr" fontAlgn="auto">
              <a:spcBef>
                <a:spcPts val="0"/>
              </a:spcBef>
              <a:spcAft>
                <a:spcPts val="0"/>
              </a:spcAft>
              <a:defRPr/>
            </a:pPr>
            <a:r>
              <a:rPr lang="en-US" sz="2200" dirty="0">
                <a:solidFill>
                  <a:schemeClr val="tx2"/>
                </a:solidFill>
                <a:cs typeface="+mn-cs"/>
              </a:rPr>
              <a:t>(Smoothed with a 1-3-4-3-1 filter)</a:t>
            </a:r>
          </a:p>
        </p:txBody>
      </p:sp>
      <p:sp>
        <p:nvSpPr>
          <p:cNvPr id="10244" name="Text Box 6"/>
          <p:cNvSpPr txBox="1">
            <a:spLocks noChangeArrowheads="1"/>
          </p:cNvSpPr>
          <p:nvPr/>
        </p:nvSpPr>
        <p:spPr bwMode="auto">
          <a:xfrm rot="-5400000">
            <a:off x="6769894" y="3798094"/>
            <a:ext cx="2125662" cy="336550"/>
          </a:xfrm>
          <a:prstGeom prst="rect">
            <a:avLst/>
          </a:prstGeom>
          <a:noFill/>
          <a:ln w="9525">
            <a:noFill/>
            <a:miter lim="800000"/>
            <a:headEnd/>
            <a:tailEnd/>
          </a:ln>
        </p:spPr>
        <p:txBody>
          <a:bodyPr wrap="none">
            <a:spAutoFit/>
          </a:bodyPr>
          <a:lstStyle/>
          <a:p>
            <a:r>
              <a:rPr lang="en-US" sz="1600" b="1">
                <a:solidFill>
                  <a:srgbClr val="008000"/>
                </a:solidFill>
                <a:latin typeface="Calibri" pitchFamily="34" charset="0"/>
              </a:rPr>
              <a:t>Scaled Temperature</a:t>
            </a:r>
          </a:p>
        </p:txBody>
      </p:sp>
      <p:sp>
        <p:nvSpPr>
          <p:cNvPr id="10245" name="Text Box 7"/>
          <p:cNvSpPr txBox="1">
            <a:spLocks noChangeArrowheads="1"/>
          </p:cNvSpPr>
          <p:nvPr/>
        </p:nvSpPr>
        <p:spPr bwMode="auto">
          <a:xfrm rot="-5400000">
            <a:off x="-340519" y="3650457"/>
            <a:ext cx="3065463" cy="336550"/>
          </a:xfrm>
          <a:prstGeom prst="rect">
            <a:avLst/>
          </a:prstGeom>
          <a:noFill/>
          <a:ln w="9525">
            <a:noFill/>
            <a:miter lim="800000"/>
            <a:headEnd/>
            <a:tailEnd/>
          </a:ln>
        </p:spPr>
        <p:txBody>
          <a:bodyPr wrap="none">
            <a:spAutoFit/>
          </a:bodyPr>
          <a:lstStyle/>
          <a:p>
            <a:r>
              <a:rPr lang="en-US" sz="1600" b="1">
                <a:solidFill>
                  <a:srgbClr val="0000FF"/>
                </a:solidFill>
                <a:latin typeface="Calibri" pitchFamily="34" charset="0"/>
              </a:rPr>
              <a:t>Power Dissipation Index (PDI)</a:t>
            </a:r>
          </a:p>
        </p:txBody>
      </p:sp>
      <p:pic>
        <p:nvPicPr>
          <p:cNvPr id="10246" name="Picture 9" descr="storm_max_pdi_SST2"/>
          <p:cNvPicPr>
            <a:picLocks noChangeAspect="1" noChangeArrowheads="1"/>
          </p:cNvPicPr>
          <p:nvPr/>
        </p:nvPicPr>
        <p:blipFill>
          <a:blip r:embed="rId4" cstate="print"/>
          <a:srcRect/>
          <a:stretch>
            <a:fillRect/>
          </a:stretch>
        </p:blipFill>
        <p:spPr bwMode="auto">
          <a:xfrm>
            <a:off x="838200" y="1370013"/>
            <a:ext cx="7315200" cy="5487987"/>
          </a:xfrm>
          <a:prstGeom prst="rect">
            <a:avLst/>
          </a:prstGeom>
          <a:noFill/>
          <a:ln w="9525">
            <a:noFill/>
            <a:miter lim="800000"/>
            <a:headEnd/>
            <a:tailEnd/>
          </a:ln>
        </p:spPr>
      </p:pic>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spcBef>
                <a:spcPct val="50000"/>
              </a:spcBef>
            </a:pPr>
            <a:r>
              <a:rPr lang="en-US" b="1">
                <a:latin typeface="Calibri" pitchFamily="34" charset="0"/>
              </a:rPr>
              <a:t>Years included: 1870-2006</a:t>
            </a: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Data Sources: NOAA/TPC, UKMO/HADSST1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Users\Kerry Emaanuel\Graphics\Transparent Figures\Intensity_histo_models.png"/>
          <p:cNvPicPr>
            <a:picLocks noChangeAspect="1" noChangeArrowheads="1"/>
          </p:cNvPicPr>
          <p:nvPr/>
        </p:nvPicPr>
        <p:blipFill>
          <a:blip r:embed="rId2" cstate="print"/>
          <a:srcRect t="10204" b="9389"/>
          <a:stretch>
            <a:fillRect/>
          </a:stretch>
        </p:blipFill>
        <p:spPr bwMode="auto">
          <a:xfrm>
            <a:off x="228600" y="228600"/>
            <a:ext cx="5478463" cy="6203950"/>
          </a:xfrm>
          <a:prstGeom prst="rect">
            <a:avLst/>
          </a:prstGeom>
          <a:noFill/>
          <a:ln w="9525">
            <a:noFill/>
            <a:miter lim="800000"/>
            <a:headEnd/>
            <a:tailEnd/>
          </a:ln>
        </p:spPr>
      </p:pic>
      <p:sp>
        <p:nvSpPr>
          <p:cNvPr id="17411" name="TextBox 5"/>
          <p:cNvSpPr txBox="1">
            <a:spLocks noChangeArrowheads="1"/>
          </p:cNvSpPr>
          <p:nvPr/>
        </p:nvSpPr>
        <p:spPr bwMode="auto">
          <a:xfrm>
            <a:off x="5257800" y="1828800"/>
            <a:ext cx="3505200" cy="2308225"/>
          </a:xfrm>
          <a:prstGeom prst="rect">
            <a:avLst/>
          </a:prstGeom>
          <a:noFill/>
          <a:ln w="9525">
            <a:noFill/>
            <a:miter lim="800000"/>
            <a:headEnd/>
            <a:tailEnd/>
          </a:ln>
        </p:spPr>
        <p:txBody>
          <a:bodyPr>
            <a:spAutoFit/>
          </a:bodyPr>
          <a:lstStyle/>
          <a:p>
            <a:r>
              <a:rPr lang="en-US" sz="2400">
                <a:solidFill>
                  <a:srgbClr val="002060"/>
                </a:solidFill>
                <a:latin typeface="Calibri" pitchFamily="34" charset="0"/>
              </a:rPr>
              <a:t>Histograms of Tropical Cyclone Intensity as Simulated by a Global Model with 50 km grid point spacing. (Courtesy Isaac Held, GFDL)</a:t>
            </a: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16"/>
          <p:cNvSpPr txBox="1">
            <a:spLocks noChangeArrowheads="1"/>
          </p:cNvSpPr>
          <p:nvPr/>
        </p:nvSpPr>
        <p:spPr bwMode="auto">
          <a:xfrm>
            <a:off x="6096000" y="5486400"/>
            <a:ext cx="2667000" cy="369888"/>
          </a:xfrm>
          <a:prstGeom prst="rect">
            <a:avLst/>
          </a:prstGeom>
          <a:noFill/>
          <a:ln w="9525">
            <a:noFill/>
            <a:miter lim="800000"/>
            <a:headEnd/>
            <a:tailEnd/>
          </a:ln>
        </p:spPr>
        <p:txBody>
          <a:bodyPr>
            <a:spAutoFit/>
          </a:bodyPr>
          <a:lstStyle/>
          <a:p>
            <a:r>
              <a:rPr lang="en-US">
                <a:latin typeface="Calibri" pitchFamily="34" charset="0"/>
              </a:rPr>
              <a:t>Category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C:\Users\Kerry Emaanuel\World Bank Project\miroc_pdf.png"/>
          <p:cNvPicPr>
            <a:picLocks noChangeAspect="1" noChangeArrowheads="1"/>
          </p:cNvPicPr>
          <p:nvPr/>
        </p:nvPicPr>
        <p:blipFill>
          <a:blip r:embed="rId2" cstate="print"/>
          <a:srcRect/>
          <a:stretch>
            <a:fillRect/>
          </a:stretch>
        </p:blipFill>
        <p:spPr bwMode="auto">
          <a:xfrm>
            <a:off x="4343400" y="152400"/>
            <a:ext cx="4268788" cy="3200400"/>
          </a:xfrm>
          <a:prstGeom prst="rect">
            <a:avLst/>
          </a:prstGeom>
          <a:noFill/>
          <a:ln w="9525">
            <a:noFill/>
            <a:miter lim="800000"/>
            <a:headEnd/>
            <a:tailEnd/>
          </a:ln>
        </p:spPr>
      </p:pic>
      <p:pic>
        <p:nvPicPr>
          <p:cNvPr id="18435" name="Picture 3" descr="C:\Users\Kerry Emaanuel\World Bank Project\miroc_dam_prob.png"/>
          <p:cNvPicPr>
            <a:picLocks noChangeAspect="1" noChangeArrowheads="1"/>
          </p:cNvPicPr>
          <p:nvPr/>
        </p:nvPicPr>
        <p:blipFill>
          <a:blip r:embed="rId3" cstate="print"/>
          <a:srcRect/>
          <a:stretch>
            <a:fillRect/>
          </a:stretch>
        </p:blipFill>
        <p:spPr bwMode="auto">
          <a:xfrm>
            <a:off x="4343400" y="3390900"/>
            <a:ext cx="4267200" cy="3198813"/>
          </a:xfrm>
          <a:prstGeom prst="rect">
            <a:avLst/>
          </a:prstGeom>
          <a:noFill/>
          <a:ln w="9525">
            <a:noFill/>
            <a:miter lim="800000"/>
            <a:headEnd/>
            <a:tailEnd/>
          </a:ln>
        </p:spPr>
      </p:pic>
      <p:sp>
        <p:nvSpPr>
          <p:cNvPr id="18436" name="TextBox 3"/>
          <p:cNvSpPr txBox="1">
            <a:spLocks noChangeArrowheads="1"/>
          </p:cNvSpPr>
          <p:nvPr/>
        </p:nvSpPr>
        <p:spPr bwMode="auto">
          <a:xfrm>
            <a:off x="457200" y="914400"/>
            <a:ext cx="3200400" cy="1384300"/>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Probability Density of TC Damage, U.S. East Coast</a:t>
            </a:r>
          </a:p>
        </p:txBody>
      </p:sp>
      <p:sp>
        <p:nvSpPr>
          <p:cNvPr id="18437" name="TextBox 4"/>
          <p:cNvSpPr txBox="1">
            <a:spLocks noChangeArrowheads="1"/>
          </p:cNvSpPr>
          <p:nvPr/>
        </p:nvSpPr>
        <p:spPr bwMode="auto">
          <a:xfrm>
            <a:off x="381000" y="4114800"/>
            <a:ext cx="3200400" cy="2246313"/>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Damage Multiplied by Probability Density of TC Damage, U.S. East Coast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57200" y="1676400"/>
            <a:ext cx="8153400" cy="3970338"/>
          </a:xfrm>
          <a:prstGeom prst="rect">
            <a:avLst/>
          </a:prstGeom>
          <a:noFill/>
          <a:ln w="9525">
            <a:noFill/>
            <a:miter lim="800000"/>
            <a:headEnd/>
            <a:tailEnd/>
          </a:ln>
        </p:spPr>
        <p:txBody>
          <a:bodyPr>
            <a:spAutoFit/>
          </a:bodyPr>
          <a:lstStyle/>
          <a:p>
            <a:pPr algn="just"/>
            <a:r>
              <a:rPr lang="en-US" sz="3600" b="1">
                <a:solidFill>
                  <a:srgbClr val="002060"/>
                </a:solidFill>
                <a:latin typeface="Calibri" pitchFamily="34" charset="0"/>
              </a:rPr>
              <a:t>To the extent that they simulate tropical cyclones at all, global models simulate storms that are largely irrelevant to society and to the climate system itself, given that ocean stirring effects are heavily weighted towards the most intense storms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a:noFill/>
        </p:spPr>
      </p:pic>
      <p:sp>
        <p:nvSpPr>
          <p:cNvPr id="181251" name="Rectangle 3"/>
          <p:cNvSpPr>
            <a:spLocks noGrp="1" noChangeArrowheads="1"/>
          </p:cNvSpPr>
          <p:nvPr>
            <p:ph type="title"/>
          </p:nvPr>
        </p:nvSpPr>
        <p:spPr>
          <a:xfrm>
            <a:off x="457200" y="0"/>
            <a:ext cx="8229600" cy="1143000"/>
          </a:xfrm>
        </p:spPr>
        <p:txBody>
          <a:bodyPr/>
          <a:lstStyle/>
          <a:p>
            <a:pPr eaLnBrk="1" hangingPunct="1">
              <a:defRPr/>
            </a:pPr>
            <a:r>
              <a:rPr lang="en-US" sz="3200" b="1" dirty="0" smtClean="0">
                <a:solidFill>
                  <a:srgbClr val="FFFF00"/>
                </a:solidFill>
                <a:effectLst>
                  <a:outerShdw blurRad="38100" dist="38100" dir="2700000" algn="tl">
                    <a:srgbClr val="C0C0C0"/>
                  </a:outerShdw>
                </a:effectLst>
              </a:rPr>
              <a:t>Our </a:t>
            </a:r>
            <a:r>
              <a:rPr lang="en-US" sz="3200" b="1" dirty="0" smtClean="0">
                <a:solidFill>
                  <a:srgbClr val="FFFF00"/>
                </a:solidFill>
                <a:effectLst>
                  <a:outerShdw blurRad="38100" dist="38100" dir="2700000" algn="tl">
                    <a:srgbClr val="C0C0C0"/>
                  </a:outerShdw>
                </a:effectLst>
              </a:rPr>
              <a:t>Approach</a:t>
            </a:r>
            <a:endParaRPr lang="en-US" sz="3200" b="1" dirty="0" smtClean="0">
              <a:solidFill>
                <a:srgbClr val="FFFF00"/>
              </a:solidFill>
              <a:effectLst>
                <a:outerShdw blurRad="38100" dist="38100" dir="2700000" algn="tl">
                  <a:srgbClr val="C0C0C0"/>
                </a:outerShdw>
              </a:effectLst>
            </a:endParaRPr>
          </a:p>
        </p:txBody>
      </p:sp>
      <p:sp>
        <p:nvSpPr>
          <p:cNvPr id="53252" name="Rectangle 4"/>
          <p:cNvSpPr>
            <a:spLocks noGrp="1" noChangeArrowheads="1"/>
          </p:cNvSpPr>
          <p:nvPr>
            <p:ph type="body" sz="half" idx="1"/>
          </p:nvPr>
        </p:nvSpPr>
        <p:spPr>
          <a:xfrm>
            <a:off x="457200" y="1295400"/>
            <a:ext cx="8077200" cy="5334000"/>
          </a:xfrm>
        </p:spPr>
        <p:txBody>
          <a:bodyPr/>
          <a:lstStyle/>
          <a:p>
            <a:pPr eaLnBrk="1" hangingPunct="1">
              <a:lnSpc>
                <a:spcPct val="90000"/>
              </a:lnSpc>
              <a:defRPr/>
            </a:pPr>
            <a:r>
              <a:rPr lang="en-US" sz="2600" b="1" dirty="0" smtClean="0">
                <a:solidFill>
                  <a:srgbClr val="002060"/>
                </a:solidFill>
                <a:effectLst>
                  <a:outerShdw blurRad="38100" dist="38100" dir="2700000" algn="tl">
                    <a:srgbClr val="C0C0C0"/>
                  </a:outerShdw>
                </a:effectLst>
              </a:rPr>
              <a:t>Step 1</a:t>
            </a:r>
            <a:r>
              <a:rPr lang="en-US" sz="2600" dirty="0" smtClean="0">
                <a:solidFill>
                  <a:srgbClr val="002060"/>
                </a:solidFill>
                <a:effectLst>
                  <a:outerShdw blurRad="38100" dist="38100" dir="2700000" algn="tl">
                    <a:srgbClr val="C0C0C0"/>
                  </a:outerShdw>
                </a:effectLst>
              </a:rPr>
              <a:t>: Seed each ocean basin with a very large number of weak, randomly located vortices</a:t>
            </a:r>
          </a:p>
          <a:p>
            <a:pPr eaLnBrk="1" hangingPunct="1">
              <a:lnSpc>
                <a:spcPct val="90000"/>
              </a:lnSpc>
              <a:buFontTx/>
              <a:buNone/>
              <a:defRPr/>
            </a:pPr>
            <a:endParaRPr lang="en-US" sz="2600" dirty="0" smtClean="0">
              <a:solidFill>
                <a:srgbClr val="002060"/>
              </a:solidFill>
              <a:effectLst>
                <a:outerShdw blurRad="38100" dist="38100" dir="2700000" algn="tl">
                  <a:srgbClr val="C0C0C0"/>
                </a:outerShdw>
              </a:effectLst>
            </a:endParaRPr>
          </a:p>
          <a:p>
            <a:pPr eaLnBrk="1" hangingPunct="1">
              <a:lnSpc>
                <a:spcPct val="90000"/>
              </a:lnSpc>
              <a:defRPr/>
            </a:pPr>
            <a:r>
              <a:rPr lang="en-US" sz="2600" b="1" dirty="0" smtClean="0">
                <a:solidFill>
                  <a:srgbClr val="002060"/>
                </a:solidFill>
                <a:effectLst>
                  <a:outerShdw blurRad="38100" dist="38100" dir="2700000" algn="tl">
                    <a:srgbClr val="C0C0C0"/>
                  </a:outerShdw>
                </a:effectLst>
              </a:rPr>
              <a:t>Step 2</a:t>
            </a:r>
            <a:r>
              <a:rPr lang="en-US" sz="2600" dirty="0" smtClean="0">
                <a:solidFill>
                  <a:srgbClr val="002060"/>
                </a:solidFill>
                <a:effectLst>
                  <a:outerShdw blurRad="38100" dist="38100" dir="2700000" algn="tl">
                    <a:srgbClr val="C0C0C0"/>
                  </a:outerShdw>
                </a:effectLst>
              </a:rPr>
              <a:t>: Vortices are assumed to move with the large scale atmospheric flow in which they are embedded</a:t>
            </a:r>
          </a:p>
          <a:p>
            <a:pPr eaLnBrk="1" hangingPunct="1">
              <a:lnSpc>
                <a:spcPct val="90000"/>
              </a:lnSpc>
              <a:buFontTx/>
              <a:buNone/>
              <a:defRPr/>
            </a:pPr>
            <a:endParaRPr lang="en-US" sz="2600" dirty="0" smtClean="0">
              <a:solidFill>
                <a:srgbClr val="002060"/>
              </a:solidFill>
              <a:effectLst>
                <a:outerShdw blurRad="38100" dist="38100" dir="2700000" algn="tl">
                  <a:srgbClr val="C0C0C0"/>
                </a:outerShdw>
              </a:effectLst>
            </a:endParaRPr>
          </a:p>
          <a:p>
            <a:pPr eaLnBrk="1" hangingPunct="1">
              <a:lnSpc>
                <a:spcPct val="90000"/>
              </a:lnSpc>
              <a:defRPr/>
            </a:pPr>
            <a:r>
              <a:rPr lang="en-US" sz="2600" b="1" dirty="0" smtClean="0">
                <a:solidFill>
                  <a:srgbClr val="002060"/>
                </a:solidFill>
                <a:effectLst>
                  <a:outerShdw blurRad="38100" dist="38100" dir="2700000" algn="tl">
                    <a:srgbClr val="C0C0C0"/>
                  </a:outerShdw>
                </a:effectLst>
              </a:rPr>
              <a:t>Step 3</a:t>
            </a:r>
            <a:r>
              <a:rPr lang="en-US" sz="2600" dirty="0" smtClean="0">
                <a:solidFill>
                  <a:srgbClr val="002060"/>
                </a:solidFill>
                <a:effectLst>
                  <a:outerShdw blurRad="38100" dist="38100" dir="2700000" algn="tl">
                    <a:srgbClr val="C0C0C0"/>
                  </a:outerShdw>
                </a:effectLst>
              </a:rPr>
              <a:t>: Run a coupled, ocean-atmosphere computer model for each vortex, and note how many achieve at least tropical storm strength; discard others</a:t>
            </a:r>
          </a:p>
          <a:p>
            <a:pPr eaLnBrk="1" hangingPunct="1">
              <a:lnSpc>
                <a:spcPct val="90000"/>
              </a:lnSpc>
              <a:defRPr/>
            </a:pPr>
            <a:endParaRPr lang="en-US" sz="2600" dirty="0" smtClean="0">
              <a:solidFill>
                <a:srgbClr val="002060"/>
              </a:solidFill>
              <a:effectLst>
                <a:outerShdw blurRad="38100" dist="38100" dir="2700000" algn="tl">
                  <a:srgbClr val="C0C0C0"/>
                </a:outerShdw>
              </a:effectLst>
            </a:endParaRPr>
          </a:p>
          <a:p>
            <a:pPr eaLnBrk="1" hangingPunct="1">
              <a:lnSpc>
                <a:spcPct val="90000"/>
              </a:lnSpc>
              <a:defRPr/>
            </a:pPr>
            <a:r>
              <a:rPr lang="en-US" sz="2600" b="1" dirty="0" smtClean="0">
                <a:solidFill>
                  <a:srgbClr val="002060"/>
                </a:solidFill>
                <a:effectLst>
                  <a:outerShdw blurRad="38100" dist="38100" dir="2700000" algn="tl">
                    <a:srgbClr val="C0C0C0"/>
                  </a:outerShdw>
                </a:effectLst>
              </a:rPr>
              <a:t>Step 4:</a:t>
            </a:r>
            <a:r>
              <a:rPr lang="en-US" sz="2600" dirty="0" smtClean="0">
                <a:solidFill>
                  <a:srgbClr val="002060"/>
                </a:solidFill>
                <a:effectLst>
                  <a:outerShdw blurRad="38100" dist="38100" dir="2700000" algn="tl">
                    <a:srgbClr val="C0C0C0"/>
                  </a:outerShdw>
                </a:effectLst>
              </a:rPr>
              <a:t> Using the small fraction of surviving events, determine storm statistics.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382000" cy="1077913"/>
          </a:xfrm>
          <a:prstGeom prst="rect">
            <a:avLst/>
          </a:prstGeom>
          <a:noFill/>
        </p:spPr>
        <p:txBody>
          <a:bodyPr>
            <a:spAutoFit/>
          </a:bodyPr>
          <a:lstStyle/>
          <a:p>
            <a:pPr algn="ctr" fontAlgn="auto">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n-lt"/>
                <a:cs typeface="+mn-cs"/>
              </a:rPr>
              <a:t>200 Synthetic U.S. Landfalling tracks (color coded by </a:t>
            </a:r>
            <a:r>
              <a:rPr lang="en-US" sz="3200" dirty="0" err="1">
                <a:solidFill>
                  <a:srgbClr val="FFFF00"/>
                </a:solidFill>
                <a:effectLst>
                  <a:outerShdw blurRad="38100" dist="38100" dir="2700000" algn="tl">
                    <a:srgbClr val="000000">
                      <a:alpha val="43137"/>
                    </a:srgbClr>
                  </a:outerShdw>
                </a:effectLst>
                <a:latin typeface="+mn-lt"/>
                <a:cs typeface="+mn-cs"/>
              </a:rPr>
              <a:t>Saffir</a:t>
            </a:r>
            <a:r>
              <a:rPr lang="en-US" sz="3200" dirty="0">
                <a:solidFill>
                  <a:srgbClr val="FFFF00"/>
                </a:solidFill>
                <a:effectLst>
                  <a:outerShdw blurRad="38100" dist="38100" dir="2700000" algn="tl">
                    <a:srgbClr val="000000">
                      <a:alpha val="43137"/>
                    </a:srgbClr>
                  </a:outerShdw>
                </a:effectLst>
                <a:latin typeface="+mn-lt"/>
                <a:cs typeface="+mn-cs"/>
              </a:rPr>
              <a:t>-Simpson Scale)</a:t>
            </a:r>
          </a:p>
        </p:txBody>
      </p:sp>
      <p:pic>
        <p:nvPicPr>
          <p:cNvPr id="32771" name="Picture 4" descr="C:\Users\Kerry Emaanuel\Riskproject\atlanticnew\random_200t.PNG"/>
          <p:cNvPicPr>
            <a:picLocks noChangeAspect="1" noChangeArrowheads="1"/>
          </p:cNvPicPr>
          <p:nvPr/>
        </p:nvPicPr>
        <p:blipFill>
          <a:blip r:embed="rId2" cstate="print"/>
          <a:srcRect/>
          <a:stretch>
            <a:fillRect/>
          </a:stretch>
        </p:blipFill>
        <p:spPr bwMode="auto">
          <a:xfrm>
            <a:off x="438150" y="954088"/>
            <a:ext cx="8020050" cy="59039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idx="4294967295"/>
          </p:nvPr>
        </p:nvSpPr>
        <p:spPr>
          <a:xfrm>
            <a:off x="381000" y="228600"/>
            <a:ext cx="8229600" cy="1066800"/>
          </a:xfrm>
        </p:spPr>
        <p:txBody>
          <a:bodyPr rtlCol="0">
            <a:normAutofit/>
          </a:bodyPr>
          <a:lstStyle/>
          <a:p>
            <a:pPr fontAlgn="auto">
              <a:spcAft>
                <a:spcPts val="0"/>
              </a:spcAft>
              <a:defRPr/>
            </a:pPr>
            <a:r>
              <a:rPr lang="en-US" sz="3200" dirty="0" smtClean="0">
                <a:solidFill>
                  <a:srgbClr val="002060"/>
                </a:solidFill>
                <a:effectLst>
                  <a:outerShdw blurRad="38100" dist="38100" dir="2700000" algn="tl">
                    <a:srgbClr val="C0C0C0"/>
                  </a:outerShdw>
                </a:effectLst>
              </a:rPr>
              <a:t>Year by Year Comparison with Best Track and with Knutson et al., 2007</a:t>
            </a:r>
            <a:endParaRPr lang="en-US" sz="3200" dirty="0">
              <a:solidFill>
                <a:srgbClr val="002060"/>
              </a:solidFill>
              <a:effectLst>
                <a:outerShdw blurRad="38100" dist="38100" dir="2700000" algn="tl">
                  <a:srgbClr val="C0C0C0"/>
                </a:outerShdw>
              </a:effectLst>
            </a:endParaRPr>
          </a:p>
        </p:txBody>
      </p:sp>
      <p:pic>
        <p:nvPicPr>
          <p:cNvPr id="20484" name="Picture 5" descr="C:\Users\Kerry Emaanuel\Graphics\Transparent Figures\yearbyear_new.PNG"/>
          <p:cNvPicPr>
            <a:picLocks noChangeAspect="1" noChangeArrowheads="1"/>
          </p:cNvPicPr>
          <p:nvPr/>
        </p:nvPicPr>
        <p:blipFill>
          <a:blip r:embed="rId3" cstate="print"/>
          <a:srcRect/>
          <a:stretch>
            <a:fillRect/>
          </a:stretch>
        </p:blipFill>
        <p:spPr bwMode="auto">
          <a:xfrm>
            <a:off x="317500" y="990600"/>
            <a:ext cx="8572500" cy="56832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fontAlgn="auto">
              <a:spcAft>
                <a:spcPts val="0"/>
              </a:spcAft>
              <a:defRPr/>
            </a:pPr>
            <a:r>
              <a:rPr lang="en-US" sz="3200" dirty="0" smtClean="0">
                <a:solidFill>
                  <a:srgbClr val="002060"/>
                </a:solidFill>
                <a:effectLst>
                  <a:outerShdw blurRad="38100" dist="38100" dir="2700000" algn="tl">
                    <a:srgbClr val="000000">
                      <a:alpha val="43137"/>
                    </a:srgbClr>
                  </a:outerShdw>
                </a:effectLst>
              </a:rPr>
              <a:t>Decomposition of PDI Trends</a:t>
            </a:r>
            <a:endParaRPr lang="en-US" sz="3200" dirty="0">
              <a:solidFill>
                <a:srgbClr val="002060"/>
              </a:solidFill>
              <a:effectLst>
                <a:outerShdw blurRad="38100" dist="38100" dir="2700000" algn="tl">
                  <a:srgbClr val="000000">
                    <a:alpha val="43137"/>
                  </a:srgbClr>
                </a:outerShdw>
              </a:effectLst>
            </a:endParaRPr>
          </a:p>
        </p:txBody>
      </p:sp>
      <p:pic>
        <p:nvPicPr>
          <p:cNvPr id="22531" name="Picture 2" descr="C:\Users\Kerry Emaanuel\Graphics\Transparent Figures\1980_2006_pdi_decomp_trend.PNG"/>
          <p:cNvPicPr>
            <a:picLocks noChangeAspect="1" noChangeArrowheads="1"/>
          </p:cNvPicPr>
          <p:nvPr/>
        </p:nvPicPr>
        <p:blipFill>
          <a:blip r:embed="rId3" cstate="print"/>
          <a:srcRect/>
          <a:stretch>
            <a:fillRect/>
          </a:stretch>
        </p:blipFill>
        <p:spPr bwMode="auto">
          <a:xfrm>
            <a:off x="228600" y="685800"/>
            <a:ext cx="8820150" cy="6172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ss007e14908"/>
          <p:cNvPicPr>
            <a:picLocks noGrp="1" noChangeAspect="1" noChangeArrowheads="1"/>
          </p:cNvPicPr>
          <p:nvPr>
            <p:ph sz="quarter" idx="2"/>
          </p:nvPr>
        </p:nvPicPr>
        <p:blipFill>
          <a:blip r:embed="rId3" cstate="print">
            <a:lum bright="36000" contrast="-54000"/>
          </a:blip>
          <a:srcRect b="4210"/>
          <a:stretch>
            <a:fillRect/>
          </a:stretch>
        </p:blipFill>
        <p:spPr>
          <a:xfrm>
            <a:off x="0" y="0"/>
            <a:ext cx="9144000" cy="6858000"/>
          </a:xfrm>
          <a:noFill/>
        </p:spPr>
      </p:pic>
      <p:sp>
        <p:nvSpPr>
          <p:cNvPr id="196611" name="Rectangle 3"/>
          <p:cNvSpPr>
            <a:spLocks noGrp="1" noChangeArrowheads="1"/>
          </p:cNvSpPr>
          <p:nvPr>
            <p:ph type="title"/>
          </p:nvPr>
        </p:nvSpPr>
        <p:spPr>
          <a:xfrm>
            <a:off x="457200" y="0"/>
            <a:ext cx="8229600" cy="1143000"/>
          </a:xfrm>
        </p:spPr>
        <p:txBody>
          <a:bodyPr/>
          <a:lstStyle/>
          <a:p>
            <a:pPr eaLnBrk="1" hangingPunct="1">
              <a:defRPr/>
            </a:pPr>
            <a:r>
              <a:rPr lang="en-US" sz="4000" dirty="0" smtClean="0">
                <a:solidFill>
                  <a:srgbClr val="FFFF00"/>
                </a:solidFill>
                <a:effectLst>
                  <a:outerShdw blurRad="38100" dist="38100" dir="2700000" algn="tl">
                    <a:srgbClr val="C0C0C0"/>
                  </a:outerShdw>
                </a:effectLst>
              </a:rPr>
              <a:t>Sensitivity to Shear and Potential Intensity</a:t>
            </a:r>
          </a:p>
        </p:txBody>
      </p:sp>
      <p:pic>
        <p:nvPicPr>
          <p:cNvPr id="67588" name="Picture 3" descr="C:\Users\Kerry Emaanuel\Riskproject\Shear_PI_Comp2.png"/>
          <p:cNvPicPr>
            <a:picLocks noGrp="1" noChangeAspect="1" noChangeArrowheads="1"/>
          </p:cNvPicPr>
          <p:nvPr>
            <p:ph sz="quarter" idx="2"/>
          </p:nvPr>
        </p:nvPicPr>
        <p:blipFill>
          <a:blip r:embed="rId4" cstate="print"/>
          <a:srcRect/>
          <a:stretch>
            <a:fillRect/>
          </a:stretch>
        </p:blipFill>
        <p:spPr>
          <a:xfrm>
            <a:off x="1295400" y="1219200"/>
            <a:ext cx="6850063" cy="5411788"/>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Downscaling ECHAM5 AGCM (T42), 1870-2005</a:t>
            </a:r>
            <a:br>
              <a:rPr lang="en-US" sz="3200" dirty="0" smtClean="0">
                <a:solidFill>
                  <a:srgbClr val="002060"/>
                </a:solidFill>
                <a:effectLst>
                  <a:outerShdw blurRad="38100" dist="38100" dir="2700000" algn="tl">
                    <a:srgbClr val="000000">
                      <a:alpha val="43137"/>
                    </a:srgbClr>
                  </a:outerShdw>
                </a:effectLst>
              </a:rPr>
            </a:br>
            <a:r>
              <a:rPr lang="en-US" sz="3200" dirty="0" smtClean="0">
                <a:solidFill>
                  <a:srgbClr val="002060"/>
                </a:solidFill>
                <a:effectLst>
                  <a:outerShdw blurRad="38100" dist="38100" dir="2700000" algn="tl">
                    <a:srgbClr val="000000">
                      <a:alpha val="43137"/>
                    </a:srgbClr>
                  </a:outerShdw>
                </a:effectLst>
              </a:rPr>
              <a:t>(with Martin Wild and Doris Folini)</a:t>
            </a:r>
            <a:endParaRPr lang="en-US" sz="3200" dirty="0">
              <a:solidFill>
                <a:srgbClr val="002060"/>
              </a:solidFill>
              <a:effectLst>
                <a:outerShdw blurRad="38100" dist="38100" dir="2700000" algn="tl">
                  <a:srgbClr val="000000">
                    <a:alpha val="43137"/>
                  </a:srgbClr>
                </a:outerShdw>
              </a:effectLst>
            </a:endParaRPr>
          </a:p>
        </p:txBody>
      </p:sp>
      <p:pic>
        <p:nvPicPr>
          <p:cNvPr id="58370" name="Picture 2" descr="C:\Documents and Settings\Kerry Emanuel\My Documents\riskproject\annual_count_swiss.png"/>
          <p:cNvPicPr>
            <a:picLocks noChangeAspect="1" noChangeArrowheads="1"/>
          </p:cNvPicPr>
          <p:nvPr/>
        </p:nvPicPr>
        <p:blipFill>
          <a:blip r:embed="rId3" cstate="print"/>
          <a:srcRect/>
          <a:stretch>
            <a:fillRect/>
          </a:stretch>
        </p:blipFill>
        <p:spPr bwMode="auto">
          <a:xfrm>
            <a:off x="990237" y="1428750"/>
            <a:ext cx="7038593" cy="52768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1010" name="Picture 2" descr="C:\Users\Kerry Emaanuel\Riskproject\swiss_gfdlam21_pdi_smooth_10.png"/>
          <p:cNvPicPr>
            <a:picLocks noChangeAspect="1" noChangeArrowheads="1"/>
          </p:cNvPicPr>
          <p:nvPr/>
        </p:nvPicPr>
        <p:blipFill>
          <a:blip r:embed="rId2" cstate="print"/>
          <a:srcRect/>
          <a:stretch>
            <a:fillRect/>
          </a:stretch>
        </p:blipFill>
        <p:spPr bwMode="auto">
          <a:xfrm>
            <a:off x="381000" y="762000"/>
            <a:ext cx="8131226" cy="6096000"/>
          </a:xfrm>
          <a:prstGeom prst="rect">
            <a:avLst/>
          </a:prstGeom>
          <a:noFill/>
        </p:spPr>
      </p:pic>
      <p:sp>
        <p:nvSpPr>
          <p:cNvPr id="3" name="Title 2"/>
          <p:cNvSpPr>
            <a:spLocks noGrp="1"/>
          </p:cNvSpPr>
          <p:nvPr>
            <p:ph type="title"/>
          </p:nvPr>
        </p:nvSpPr>
        <p:spPr>
          <a:xfrm>
            <a:off x="457200" y="0"/>
            <a:ext cx="8229600" cy="1143000"/>
          </a:xfrm>
        </p:spPr>
        <p:txBody>
          <a:bodyPr/>
          <a:lstStyle/>
          <a:p>
            <a:r>
              <a:rPr lang="en-US" sz="2800" dirty="0" smtClean="0">
                <a:solidFill>
                  <a:srgbClr val="002060"/>
                </a:solidFill>
                <a:effectLst>
                  <a:outerShdw blurRad="38100" dist="38100" dir="2700000" algn="tl">
                    <a:srgbClr val="000000">
                      <a:alpha val="43137"/>
                    </a:srgbClr>
                  </a:outerShdw>
                </a:effectLst>
              </a:rPr>
              <a:t>Power Dissipation Downscaled Using ECHAM5 and GFDL  AM2.1 Compared to Best Track</a:t>
            </a:r>
            <a:endParaRPr lang="en-US" sz="28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3687762"/>
          </a:xfrm>
        </p:spPr>
        <p:txBody>
          <a:bodyPr/>
          <a:lstStyle/>
          <a:p>
            <a:r>
              <a:rPr lang="en-US" b="1" dirty="0" smtClean="0">
                <a:solidFill>
                  <a:srgbClr val="002060"/>
                </a:solidFill>
                <a:effectLst>
                  <a:outerShdw blurRad="38100" dist="38100" dir="2700000" algn="tl">
                    <a:srgbClr val="000000">
                      <a:alpha val="43137"/>
                    </a:srgbClr>
                  </a:outerShdw>
                </a:effectLst>
              </a:rPr>
              <a:t>The Importance of Potential Intensity for Genesis and for Storm Intensity</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effectLst>
                  <a:outerShdw blurRad="38100" dist="38100" dir="2700000" algn="tl">
                    <a:srgbClr val="000000">
                      <a:alpha val="43137"/>
                    </a:srgbClr>
                  </a:outerShdw>
                </a:effectLst>
              </a:rPr>
              <a:t>Reminder: Problems with Potential Intensities</a:t>
            </a:r>
            <a:endParaRPr lang="en-US" sz="3200" dirty="0">
              <a:solidFill>
                <a:srgbClr val="002060"/>
              </a:solidFill>
              <a:effectLst>
                <a:outerShdw blurRad="38100" dist="38100" dir="2700000" algn="tl">
                  <a:srgbClr val="000000">
                    <a:alpha val="43137"/>
                  </a:srgbClr>
                </a:outerShdw>
              </a:effectLst>
            </a:endParaRPr>
          </a:p>
        </p:txBody>
      </p:sp>
      <p:pic>
        <p:nvPicPr>
          <p:cNvPr id="57346" name="Picture 2"/>
          <p:cNvPicPr>
            <a:picLocks noChangeAspect="1" noChangeArrowheads="1"/>
          </p:cNvPicPr>
          <p:nvPr/>
        </p:nvPicPr>
        <p:blipFill>
          <a:blip r:embed="rId3" cstate="print"/>
          <a:srcRect/>
          <a:stretch>
            <a:fillRect/>
          </a:stretch>
        </p:blipFill>
        <p:spPr bwMode="auto">
          <a:xfrm>
            <a:off x="1143000" y="1371600"/>
            <a:ext cx="6934564" cy="5198860"/>
          </a:xfrm>
          <a:prstGeom prst="rect">
            <a:avLst/>
          </a:prstGeom>
          <a:noFill/>
          <a:ln w="9525">
            <a:noFill/>
            <a:miter lim="800000"/>
            <a:headEnd/>
            <a:tailEnd/>
          </a:ln>
          <a:effectLst/>
        </p:spPr>
      </p:pic>
      <p:sp>
        <p:nvSpPr>
          <p:cNvPr id="4" name="TextBox 3"/>
          <p:cNvSpPr txBox="1"/>
          <p:nvPr/>
        </p:nvSpPr>
        <p:spPr>
          <a:xfrm>
            <a:off x="7620000" y="2133600"/>
            <a:ext cx="1371600" cy="2585323"/>
          </a:xfrm>
          <a:prstGeom prst="rect">
            <a:avLst/>
          </a:prstGeom>
          <a:noFill/>
        </p:spPr>
        <p:txBody>
          <a:bodyPr wrap="square" rtlCol="0">
            <a:spAutoFit/>
          </a:bodyPr>
          <a:lstStyle/>
          <a:p>
            <a:r>
              <a:rPr lang="en-US" dirty="0" smtClean="0"/>
              <a:t># 31: ECHAM without aerosols</a:t>
            </a:r>
          </a:p>
          <a:p>
            <a:endParaRPr lang="en-US" dirty="0" smtClean="0"/>
          </a:p>
          <a:p>
            <a:r>
              <a:rPr lang="en-US" dirty="0" smtClean="0"/>
              <a:t>#32: ECHAM with aerosols</a:t>
            </a:r>
            <a:endParaRPr lang="en-US" dirty="0"/>
          </a:p>
        </p:txBody>
      </p:sp>
      <p:cxnSp>
        <p:nvCxnSpPr>
          <p:cNvPr id="6" name="Straight Arrow Connector 5"/>
          <p:cNvCxnSpPr/>
          <p:nvPr/>
        </p:nvCxnSpPr>
        <p:spPr>
          <a:xfrm rot="5400000">
            <a:off x="5448300" y="2933700"/>
            <a:ext cx="2286000" cy="2057400"/>
          </a:xfrm>
          <a:prstGeom prst="straightConnector1">
            <a:avLst/>
          </a:prstGeom>
          <a:ln w="25400">
            <a:solidFill>
              <a:srgbClr val="0D428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6705600" y="4343400"/>
            <a:ext cx="914400" cy="381000"/>
          </a:xfrm>
          <a:prstGeom prst="straightConnector1">
            <a:avLst/>
          </a:prstGeom>
          <a:ln w="25400">
            <a:solidFill>
              <a:srgbClr val="32961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91200" y="2057400"/>
            <a:ext cx="838200" cy="369332"/>
          </a:xfrm>
          <a:prstGeom prst="rect">
            <a:avLst/>
          </a:prstGeom>
          <a:noFill/>
        </p:spPr>
        <p:txBody>
          <a:bodyPr wrap="square" rtlCol="0">
            <a:spAutoFit/>
          </a:bodyPr>
          <a:lstStyle/>
          <a:p>
            <a:r>
              <a:rPr lang="en-US" dirty="0" smtClean="0"/>
              <a:t>NCEP</a:t>
            </a:r>
            <a:endParaRPr lang="en-US" dirty="0"/>
          </a:p>
        </p:txBody>
      </p:sp>
      <p:cxnSp>
        <p:nvCxnSpPr>
          <p:cNvPr id="11" name="Straight Arrow Connector 10"/>
          <p:cNvCxnSpPr>
            <a:stCxn id="9" idx="2"/>
          </p:cNvCxnSpPr>
          <p:nvPr/>
        </p:nvCxnSpPr>
        <p:spPr>
          <a:xfrm rot="16200000" flipH="1">
            <a:off x="6375916" y="2261116"/>
            <a:ext cx="240268" cy="57150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5299" name="Rectangle 3"/>
          <p:cNvSpPr>
            <a:spLocks noGrp="1" noChangeArrowheads="1"/>
          </p:cNvSpPr>
          <p:nvPr>
            <p:ph type="title" idx="4294967295"/>
          </p:nvPr>
        </p:nvSpPr>
        <p:spPr>
          <a:xfrm>
            <a:off x="381000" y="1752600"/>
            <a:ext cx="8229600" cy="3581400"/>
          </a:xfrm>
        </p:spPr>
        <p:txBody>
          <a:bodyPr/>
          <a:lstStyle/>
          <a:p>
            <a:pPr eaLnBrk="1" hangingPunct="1"/>
            <a:r>
              <a:rPr lang="en-US" b="1" dirty="0" smtClean="0">
                <a:solidFill>
                  <a:srgbClr val="002060"/>
                </a:solidFill>
                <a:effectLst>
                  <a:outerShdw blurRad="38100" dist="38100" dir="2700000" algn="tl">
                    <a:srgbClr val="000000">
                      <a:alpha val="43137"/>
                    </a:srgbClr>
                  </a:outerShdw>
                </a:effectLst>
              </a:rPr>
              <a:t>Feedback of Global Tropical Cyclone Activity on the Climate System</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2" descr="emily_sst"/>
          <p:cNvPicPr>
            <a:picLocks noChangeAspect="1" noChangeArrowheads="1"/>
          </p:cNvPicPr>
          <p:nvPr/>
        </p:nvPicPr>
        <p:blipFill>
          <a:blip r:embed="rId3" cstate="print"/>
          <a:srcRect/>
          <a:stretch>
            <a:fillRect/>
          </a:stretch>
        </p:blipFill>
        <p:spPr bwMode="auto">
          <a:xfrm>
            <a:off x="1219200" y="0"/>
            <a:ext cx="7081838" cy="6838950"/>
          </a:xfrm>
          <a:prstGeom prst="rect">
            <a:avLst/>
          </a:prstGeom>
          <a:noFill/>
          <a:ln w="9525">
            <a:noFill/>
            <a:miter lim="800000"/>
            <a:headEnd/>
            <a:tailEnd/>
          </a:ln>
        </p:spPr>
      </p:pic>
      <p:sp>
        <p:nvSpPr>
          <p:cNvPr id="56323" name="Freeform 3"/>
          <p:cNvSpPr>
            <a:spLocks/>
          </p:cNvSpPr>
          <p:nvPr/>
        </p:nvSpPr>
        <p:spPr bwMode="auto">
          <a:xfrm>
            <a:off x="1828800" y="2590800"/>
            <a:ext cx="4953000" cy="2209800"/>
          </a:xfrm>
          <a:custGeom>
            <a:avLst/>
            <a:gdLst>
              <a:gd name="T0" fmla="*/ 0 w 3120"/>
              <a:gd name="T1" fmla="*/ 0 h 1392"/>
              <a:gd name="T2" fmla="*/ 2147483647 w 3120"/>
              <a:gd name="T3" fmla="*/ 2147483647 h 1392"/>
              <a:gd name="T4" fmla="*/ 2147483647 w 3120"/>
              <a:gd name="T5" fmla="*/ 2147483647 h 1392"/>
              <a:gd name="T6" fmla="*/ 2147483647 w 3120"/>
              <a:gd name="T7" fmla="*/ 2147483647 h 1392"/>
              <a:gd name="T8" fmla="*/ 2147483647 w 3120"/>
              <a:gd name="T9" fmla="*/ 2147483647 h 1392"/>
              <a:gd name="T10" fmla="*/ 2147483647 w 3120"/>
              <a:gd name="T11" fmla="*/ 2147483647 h 1392"/>
              <a:gd name="T12" fmla="*/ 2147483647 w 3120"/>
              <a:gd name="T13" fmla="*/ 2147483647 h 1392"/>
              <a:gd name="T14" fmla="*/ 2147483647 w 3120"/>
              <a:gd name="T15" fmla="*/ 2147483647 h 1392"/>
              <a:gd name="T16" fmla="*/ 2147483647 w 3120"/>
              <a:gd name="T17" fmla="*/ 2147483647 h 1392"/>
              <a:gd name="T18" fmla="*/ 2147483647 w 3120"/>
              <a:gd name="T19" fmla="*/ 2147483647 h 1392"/>
              <a:gd name="T20" fmla="*/ 2147483647 w 3120"/>
              <a:gd name="T21" fmla="*/ 2147483647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0"/>
              <a:gd name="T34" fmla="*/ 0 h 1392"/>
              <a:gd name="T35" fmla="*/ 3120 w 3120"/>
              <a:gd name="T36" fmla="*/ 1392 h 1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0" h="1392">
                <a:moveTo>
                  <a:pt x="0" y="0"/>
                </a:moveTo>
                <a:cubicBezTo>
                  <a:pt x="30" y="10"/>
                  <a:pt x="122" y="38"/>
                  <a:pt x="181" y="60"/>
                </a:cubicBezTo>
                <a:cubicBezTo>
                  <a:pt x="240" y="82"/>
                  <a:pt x="290" y="112"/>
                  <a:pt x="356" y="134"/>
                </a:cubicBezTo>
                <a:cubicBezTo>
                  <a:pt x="422" y="156"/>
                  <a:pt x="507" y="166"/>
                  <a:pt x="576" y="192"/>
                </a:cubicBezTo>
                <a:cubicBezTo>
                  <a:pt x="645" y="218"/>
                  <a:pt x="672" y="248"/>
                  <a:pt x="768" y="288"/>
                </a:cubicBezTo>
                <a:cubicBezTo>
                  <a:pt x="864" y="328"/>
                  <a:pt x="1016" y="376"/>
                  <a:pt x="1152" y="432"/>
                </a:cubicBezTo>
                <a:cubicBezTo>
                  <a:pt x="1288" y="488"/>
                  <a:pt x="1448" y="544"/>
                  <a:pt x="1584" y="624"/>
                </a:cubicBezTo>
                <a:cubicBezTo>
                  <a:pt x="1720" y="704"/>
                  <a:pt x="1840" y="832"/>
                  <a:pt x="1968" y="912"/>
                </a:cubicBezTo>
                <a:cubicBezTo>
                  <a:pt x="2096" y="992"/>
                  <a:pt x="2224" y="1040"/>
                  <a:pt x="2352" y="1104"/>
                </a:cubicBezTo>
                <a:cubicBezTo>
                  <a:pt x="2480" y="1168"/>
                  <a:pt x="2608" y="1248"/>
                  <a:pt x="2736" y="1296"/>
                </a:cubicBezTo>
                <a:cubicBezTo>
                  <a:pt x="2864" y="1344"/>
                  <a:pt x="3056" y="1376"/>
                  <a:pt x="3120" y="1392"/>
                </a:cubicBezTo>
              </a:path>
            </a:pathLst>
          </a:custGeom>
          <a:noFill/>
          <a:ln w="76200">
            <a:solidFill>
              <a:schemeClr val="tx1"/>
            </a:solidFill>
            <a:round/>
            <a:headEnd/>
            <a:tailEnd/>
          </a:ln>
        </p:spPr>
        <p:txBody>
          <a:bodyPr wrap="none" anchor="ctr"/>
          <a:lstStyle/>
          <a:p>
            <a:endParaRPr lang="en-US" sz="1800"/>
          </a:p>
        </p:txBody>
      </p:sp>
      <p:sp>
        <p:nvSpPr>
          <p:cNvPr id="56324" name="Text Box 4"/>
          <p:cNvSpPr txBox="1">
            <a:spLocks noChangeArrowheads="1"/>
          </p:cNvSpPr>
          <p:nvPr/>
        </p:nvSpPr>
        <p:spPr bwMode="auto">
          <a:xfrm>
            <a:off x="1447800" y="152400"/>
            <a:ext cx="6599238" cy="519113"/>
          </a:xfrm>
          <a:prstGeom prst="rect">
            <a:avLst/>
          </a:prstGeom>
          <a:solidFill>
            <a:schemeClr val="bg1"/>
          </a:solidFill>
          <a:ln w="9525">
            <a:noFill/>
            <a:miter lim="800000"/>
            <a:headEnd/>
            <a:tailEnd/>
          </a:ln>
        </p:spPr>
        <p:txBody>
          <a:bodyPr wrap="none">
            <a:spAutoFit/>
          </a:bodyPr>
          <a:lstStyle/>
          <a:p>
            <a:r>
              <a:rPr lang="en-US" sz="2800" dirty="0">
                <a:solidFill>
                  <a:srgbClr val="002060"/>
                </a:solidFill>
              </a:rPr>
              <a:t>The wake of Hurricane Emily (July 2005)</a:t>
            </a:r>
          </a:p>
        </p:txBody>
      </p:sp>
      <p:sp>
        <p:nvSpPr>
          <p:cNvPr id="56325" name="Freeform 5"/>
          <p:cNvSpPr>
            <a:spLocks/>
          </p:cNvSpPr>
          <p:nvPr/>
        </p:nvSpPr>
        <p:spPr bwMode="auto">
          <a:xfrm>
            <a:off x="5105400" y="685800"/>
            <a:ext cx="2362200" cy="3124200"/>
          </a:xfrm>
          <a:custGeom>
            <a:avLst/>
            <a:gdLst>
              <a:gd name="T0" fmla="*/ 0 w 1488"/>
              <a:gd name="T1" fmla="*/ 0 h 1968"/>
              <a:gd name="T2" fmla="*/ 2147483647 w 1488"/>
              <a:gd name="T3" fmla="*/ 2147483647 h 1968"/>
              <a:gd name="T4" fmla="*/ 2147483647 w 1488"/>
              <a:gd name="T5" fmla="*/ 2147483647 h 1968"/>
              <a:gd name="T6" fmla="*/ 2147483647 w 1488"/>
              <a:gd name="T7" fmla="*/ 2147483647 h 1968"/>
              <a:gd name="T8" fmla="*/ 2147483647 w 1488"/>
              <a:gd name="T9" fmla="*/ 2147483647 h 1968"/>
              <a:gd name="T10" fmla="*/ 2147483647 w 1488"/>
              <a:gd name="T11" fmla="*/ 2147483647 h 1968"/>
              <a:gd name="T12" fmla="*/ 2147483647 w 1488"/>
              <a:gd name="T13" fmla="*/ 2147483647 h 1968"/>
              <a:gd name="T14" fmla="*/ 0 60000 65536"/>
              <a:gd name="T15" fmla="*/ 0 60000 65536"/>
              <a:gd name="T16" fmla="*/ 0 60000 65536"/>
              <a:gd name="T17" fmla="*/ 0 60000 65536"/>
              <a:gd name="T18" fmla="*/ 0 60000 65536"/>
              <a:gd name="T19" fmla="*/ 0 60000 65536"/>
              <a:gd name="T20" fmla="*/ 0 60000 65536"/>
              <a:gd name="T21" fmla="*/ 0 w 1488"/>
              <a:gd name="T22" fmla="*/ 0 h 1968"/>
              <a:gd name="T23" fmla="*/ 1488 w 1488"/>
              <a:gd name="T24" fmla="*/ 1968 h 1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1968">
                <a:moveTo>
                  <a:pt x="0" y="0"/>
                </a:moveTo>
                <a:cubicBezTo>
                  <a:pt x="24" y="60"/>
                  <a:pt x="48" y="120"/>
                  <a:pt x="96" y="240"/>
                </a:cubicBezTo>
                <a:cubicBezTo>
                  <a:pt x="144" y="360"/>
                  <a:pt x="224" y="592"/>
                  <a:pt x="288" y="720"/>
                </a:cubicBezTo>
                <a:cubicBezTo>
                  <a:pt x="352" y="848"/>
                  <a:pt x="416" y="928"/>
                  <a:pt x="480" y="1008"/>
                </a:cubicBezTo>
                <a:cubicBezTo>
                  <a:pt x="544" y="1088"/>
                  <a:pt x="576" y="1104"/>
                  <a:pt x="672" y="1200"/>
                </a:cubicBezTo>
                <a:cubicBezTo>
                  <a:pt x="768" y="1296"/>
                  <a:pt x="920" y="1456"/>
                  <a:pt x="1056" y="1584"/>
                </a:cubicBezTo>
                <a:cubicBezTo>
                  <a:pt x="1192" y="1712"/>
                  <a:pt x="1416" y="1904"/>
                  <a:pt x="1488" y="1968"/>
                </a:cubicBezTo>
              </a:path>
            </a:pathLst>
          </a:custGeom>
          <a:noFill/>
          <a:ln w="76200">
            <a:solidFill>
              <a:schemeClr val="tx1"/>
            </a:solidFill>
            <a:round/>
            <a:headEnd/>
            <a:tailEnd/>
          </a:ln>
        </p:spPr>
        <p:txBody>
          <a:bodyPr wrap="none" anchor="ctr"/>
          <a:lstStyle/>
          <a:p>
            <a:endParaRPr lang="en-US" sz="1800"/>
          </a:p>
        </p:txBody>
      </p:sp>
      <p:sp>
        <p:nvSpPr>
          <p:cNvPr id="56326" name="Text Box 6"/>
          <p:cNvSpPr txBox="1">
            <a:spLocks noChangeArrowheads="1"/>
          </p:cNvSpPr>
          <p:nvPr/>
        </p:nvSpPr>
        <p:spPr bwMode="auto">
          <a:xfrm>
            <a:off x="6172200" y="1981200"/>
            <a:ext cx="2932113" cy="823913"/>
          </a:xfrm>
          <a:prstGeom prst="rect">
            <a:avLst/>
          </a:prstGeom>
          <a:noFill/>
          <a:ln w="9525">
            <a:noFill/>
            <a:miter lim="800000"/>
            <a:headEnd/>
            <a:tailEnd/>
          </a:ln>
        </p:spPr>
        <p:txBody>
          <a:bodyPr wrap="none">
            <a:spAutoFit/>
          </a:bodyPr>
          <a:lstStyle/>
          <a:p>
            <a:pPr algn="ctr"/>
            <a:r>
              <a:rPr lang="en-US" sz="2800"/>
              <a:t>Hurricane Dennis</a:t>
            </a:r>
          </a:p>
          <a:p>
            <a:pPr algn="ctr"/>
            <a:r>
              <a:rPr lang="en-US" sz="2000"/>
              <a:t>(one week earlier)</a:t>
            </a:r>
            <a:endParaRPr lang="en-US" sz="2800"/>
          </a:p>
        </p:txBody>
      </p:sp>
      <p:sp>
        <p:nvSpPr>
          <p:cNvPr id="56327" name="Line 7"/>
          <p:cNvSpPr>
            <a:spLocks noChangeShapeType="1"/>
          </p:cNvSpPr>
          <p:nvPr/>
        </p:nvSpPr>
        <p:spPr bwMode="auto">
          <a:xfrm flipH="1">
            <a:off x="7010400" y="2743200"/>
            <a:ext cx="1219200" cy="533400"/>
          </a:xfrm>
          <a:prstGeom prst="line">
            <a:avLst/>
          </a:prstGeom>
          <a:noFill/>
          <a:ln w="9525">
            <a:solidFill>
              <a:schemeClr val="tx1"/>
            </a:solidFill>
            <a:round/>
            <a:headEnd/>
            <a:tailEnd type="triangle" w="med" len="med"/>
          </a:ln>
        </p:spPr>
        <p:txBody>
          <a:bodyPr wrap="none" anchor="ctr"/>
          <a:lstStyle/>
          <a:p>
            <a:endParaRPr lang="en-US"/>
          </a:p>
        </p:txBody>
      </p:sp>
      <p:sp>
        <p:nvSpPr>
          <p:cNvPr id="56328" name="Text Box 8"/>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t>Source:  Rob Korty, CalTech</a:t>
            </a:r>
          </a:p>
        </p:txBody>
      </p:sp>
      <p:sp>
        <p:nvSpPr>
          <p:cNvPr id="208905" name="Text Box 9"/>
          <p:cNvSpPr txBox="1">
            <a:spLocks noChangeArrowheads="1"/>
          </p:cNvSpPr>
          <p:nvPr/>
        </p:nvSpPr>
        <p:spPr bwMode="auto">
          <a:xfrm>
            <a:off x="0" y="1066800"/>
            <a:ext cx="1752600" cy="13112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rPr>
              <a:t>Sea Surface Temperature in the Wakes of Hurricanes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457200" y="0"/>
            <a:ext cx="8077200" cy="579438"/>
          </a:xfrm>
          <a:prstGeom prst="rect">
            <a:avLst/>
          </a:prstGeom>
          <a:noFill/>
          <a:ln w="9525">
            <a:noFill/>
            <a:miter lim="800000"/>
            <a:headEnd/>
            <a:tailEnd/>
          </a:ln>
        </p:spPr>
        <p:txBody>
          <a:bodyPr>
            <a:spAutoFit/>
          </a:bodyPr>
          <a:lstStyle/>
          <a:p>
            <a:pPr algn="ctr">
              <a:spcBef>
                <a:spcPct val="50000"/>
              </a:spcBef>
            </a:pPr>
            <a:r>
              <a:rPr lang="en-US" sz="3200" dirty="0">
                <a:solidFill>
                  <a:srgbClr val="002060"/>
                </a:solidFill>
                <a:effectLst>
                  <a:outerShdw blurRad="38100" dist="38100" dir="2700000" algn="tl">
                    <a:srgbClr val="000000">
                      <a:alpha val="43137"/>
                    </a:srgbClr>
                  </a:outerShdw>
                </a:effectLst>
              </a:rPr>
              <a:t>Direct mixing by tropical cyclones</a:t>
            </a:r>
          </a:p>
        </p:txBody>
      </p:sp>
      <p:sp>
        <p:nvSpPr>
          <p:cNvPr id="57347" name="Text Box 4"/>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t>Source:  Rob Korty, CalTech</a:t>
            </a:r>
          </a:p>
        </p:txBody>
      </p:sp>
      <p:pic>
        <p:nvPicPr>
          <p:cNvPr id="57348" name="Picture 5" descr="mixing"/>
          <p:cNvPicPr>
            <a:picLocks noGrp="1" noChangeAspect="1" noChangeArrowheads="1"/>
          </p:cNvPicPr>
          <p:nvPr>
            <p:ph idx="4294967295"/>
          </p:nvPr>
        </p:nvPicPr>
        <p:blipFill>
          <a:blip r:embed="rId3" cstate="print"/>
          <a:srcRect/>
          <a:stretch>
            <a:fillRect/>
          </a:stretch>
        </p:blipFill>
        <p:spPr>
          <a:xfrm>
            <a:off x="0" y="609600"/>
            <a:ext cx="8915400" cy="4437063"/>
          </a:xfrm>
          <a:noFill/>
        </p:spPr>
      </p:pic>
      <p:sp>
        <p:nvSpPr>
          <p:cNvPr id="57349" name="Text Box 7"/>
          <p:cNvSpPr txBox="1">
            <a:spLocks noChangeArrowheads="1"/>
          </p:cNvSpPr>
          <p:nvPr/>
        </p:nvSpPr>
        <p:spPr bwMode="auto">
          <a:xfrm>
            <a:off x="304800" y="4953000"/>
            <a:ext cx="8839200" cy="396875"/>
          </a:xfrm>
          <a:prstGeom prst="rect">
            <a:avLst/>
          </a:prstGeom>
          <a:noFill/>
          <a:ln w="9525">
            <a:noFill/>
            <a:miter lim="800000"/>
            <a:headEnd/>
            <a:tailEnd/>
          </a:ln>
        </p:spPr>
        <p:txBody>
          <a:bodyPr>
            <a:spAutoFit/>
          </a:bodyPr>
          <a:lstStyle/>
          <a:p>
            <a:pPr>
              <a:spcBef>
                <a:spcPct val="50000"/>
              </a:spcBef>
            </a:pPr>
            <a:r>
              <a:rPr lang="en-US" sz="2000" b="1"/>
              <a:t>Emanuel (2001) estimated global rate of heat input as 1.4 X 10</a:t>
            </a:r>
            <a:r>
              <a:rPr lang="en-US" sz="2000" b="1" baseline="30000"/>
              <a:t>15</a:t>
            </a:r>
            <a:r>
              <a:rPr lang="en-US" sz="2000" b="1"/>
              <a:t> Watts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2" descr="trenberth"/>
          <p:cNvPicPr>
            <a:picLocks noChangeAspect="1" noChangeArrowheads="1"/>
          </p:cNvPicPr>
          <p:nvPr/>
        </p:nvPicPr>
        <p:blipFill>
          <a:blip r:embed="rId3" cstate="print">
            <a:lum bright="14000" contrast="-16000"/>
          </a:blip>
          <a:srcRect/>
          <a:stretch>
            <a:fillRect/>
          </a:stretch>
        </p:blipFill>
        <p:spPr bwMode="auto">
          <a:xfrm>
            <a:off x="228600" y="1311275"/>
            <a:ext cx="8610600" cy="5546725"/>
          </a:xfrm>
          <a:prstGeom prst="rect">
            <a:avLst/>
          </a:prstGeom>
          <a:noFill/>
          <a:ln w="9525">
            <a:noFill/>
            <a:miter lim="800000"/>
            <a:headEnd/>
            <a:tailEnd/>
          </a:ln>
        </p:spPr>
      </p:pic>
      <p:sp>
        <p:nvSpPr>
          <p:cNvPr id="58371" name="Text Box 3"/>
          <p:cNvSpPr txBox="1">
            <a:spLocks noChangeArrowheads="1"/>
          </p:cNvSpPr>
          <p:nvPr/>
        </p:nvSpPr>
        <p:spPr bwMode="auto">
          <a:xfrm>
            <a:off x="304800" y="228600"/>
            <a:ext cx="8686800" cy="946150"/>
          </a:xfrm>
          <a:prstGeom prst="rect">
            <a:avLst/>
          </a:prstGeom>
          <a:noFill/>
          <a:ln w="9525">
            <a:noFill/>
            <a:miter lim="800000"/>
            <a:headEnd/>
            <a:tailEnd/>
          </a:ln>
        </p:spPr>
        <p:txBody>
          <a:bodyPr>
            <a:spAutoFit/>
          </a:bodyPr>
          <a:lstStyle/>
          <a:p>
            <a:pPr algn="ctr">
              <a:spcBef>
                <a:spcPct val="50000"/>
              </a:spcBef>
            </a:pPr>
            <a:r>
              <a:rPr lang="en-US" sz="2800" b="1">
                <a:solidFill>
                  <a:srgbClr val="000066"/>
                </a:solidFill>
              </a:rPr>
              <a:t>TC Mixing May Induce Much or Most of the Observed Poleward Heat Flux by the Oceans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descr="C:\Users\Kerry Emaanuel\CHIP\Data\THC_heat_flux.tif"/>
          <p:cNvPicPr>
            <a:picLocks noChangeAspect="1" noChangeArrowheads="1"/>
          </p:cNvPicPr>
          <p:nvPr/>
        </p:nvPicPr>
        <p:blipFill>
          <a:blip r:embed="rId2" cstate="print"/>
          <a:srcRect/>
          <a:stretch>
            <a:fillRect/>
          </a:stretch>
        </p:blipFill>
        <p:spPr bwMode="auto">
          <a:xfrm>
            <a:off x="0" y="609599"/>
            <a:ext cx="9144000" cy="5563705"/>
          </a:xfrm>
          <a:prstGeom prst="rect">
            <a:avLst/>
          </a:prstGeom>
          <a:noFill/>
        </p:spPr>
      </p:pic>
      <p:sp>
        <p:nvSpPr>
          <p:cNvPr id="3" name="TextBox 2"/>
          <p:cNvSpPr txBox="1"/>
          <p:nvPr/>
        </p:nvSpPr>
        <p:spPr>
          <a:xfrm>
            <a:off x="685800" y="5943600"/>
            <a:ext cx="2743200"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Estimate of total heat uptake by tropical oceans</a:t>
            </a:r>
            <a:endParaRPr lang="en-US" sz="1600" b="1" dirty="0">
              <a:latin typeface="Arial" pitchFamily="34" charset="0"/>
              <a:cs typeface="Arial" pitchFamily="34" charset="0"/>
            </a:endParaRPr>
          </a:p>
        </p:txBody>
      </p:sp>
      <p:sp>
        <p:nvSpPr>
          <p:cNvPr id="4" name="TextBox 3"/>
          <p:cNvSpPr txBox="1"/>
          <p:nvPr/>
        </p:nvSpPr>
        <p:spPr>
          <a:xfrm>
            <a:off x="4724400" y="5867400"/>
            <a:ext cx="1828800" cy="830997"/>
          </a:xfrm>
          <a:prstGeom prst="rect">
            <a:avLst/>
          </a:prstGeom>
          <a:noFill/>
        </p:spPr>
        <p:txBody>
          <a:bodyPr wrap="square" rtlCol="0">
            <a:spAutoFit/>
          </a:bodyPr>
          <a:lstStyle/>
          <a:p>
            <a:pPr algn="ctr"/>
            <a:r>
              <a:rPr lang="en-US" sz="1600" b="1" dirty="0" smtClean="0"/>
              <a:t>Estimate from satellite-derived wake recoveries</a:t>
            </a:r>
            <a:endParaRPr lang="en-US" sz="1600" b="1" dirty="0"/>
          </a:p>
        </p:txBody>
      </p:sp>
      <p:sp>
        <p:nvSpPr>
          <p:cNvPr id="5" name="TextBox 4"/>
          <p:cNvSpPr txBox="1"/>
          <p:nvPr/>
        </p:nvSpPr>
        <p:spPr>
          <a:xfrm>
            <a:off x="6553200" y="5780782"/>
            <a:ext cx="2362200" cy="1077218"/>
          </a:xfrm>
          <a:prstGeom prst="rect">
            <a:avLst/>
          </a:prstGeom>
          <a:noFill/>
        </p:spPr>
        <p:txBody>
          <a:bodyPr wrap="square" rtlCol="0">
            <a:spAutoFit/>
          </a:bodyPr>
          <a:lstStyle/>
          <a:p>
            <a:pPr algn="ctr"/>
            <a:r>
              <a:rPr lang="en-US" sz="1600" b="1" dirty="0" smtClean="0"/>
              <a:t>Extrapolation from detailed ocean measurements of one storm</a:t>
            </a:r>
            <a:endParaRPr lang="en-US" sz="16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304800" y="457200"/>
            <a:ext cx="8347075" cy="61055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8" name="Picture 4" descr="fig32"/>
          <p:cNvPicPr>
            <a:picLocks noChangeAspect="1" noChangeArrowheads="1"/>
          </p:cNvPicPr>
          <p:nvPr/>
        </p:nvPicPr>
        <p:blipFill>
          <a:blip r:embed="rId3" cstate="print"/>
          <a:srcRect/>
          <a:stretch>
            <a:fillRect/>
          </a:stretch>
        </p:blipFill>
        <p:spPr bwMode="auto">
          <a:xfrm>
            <a:off x="1600200" y="1524000"/>
            <a:ext cx="5638800" cy="5018088"/>
          </a:xfrm>
          <a:prstGeom prst="rect">
            <a:avLst/>
          </a:prstGeom>
          <a:noFill/>
          <a:ln w="9525">
            <a:noFill/>
            <a:miter lim="800000"/>
            <a:headEnd/>
            <a:tailEnd/>
          </a:ln>
        </p:spPr>
      </p:pic>
      <p:sp>
        <p:nvSpPr>
          <p:cNvPr id="60419" name="Text Box 5"/>
          <p:cNvSpPr txBox="1">
            <a:spLocks noChangeArrowheads="1"/>
          </p:cNvSpPr>
          <p:nvPr/>
        </p:nvSpPr>
        <p:spPr bwMode="auto">
          <a:xfrm>
            <a:off x="457200" y="0"/>
            <a:ext cx="8077200" cy="1187450"/>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TC-Mixing may be Crucial for High-Latitude Warmth and Low-Latitude Moderation During Warm Climates, such as that of the Eocene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000000">
                      <a:alpha val="43137"/>
                    </a:srgbClr>
                  </a:outerShdw>
                </a:effectLst>
              </a:rPr>
              <a:t>Summary</a:t>
            </a:r>
            <a:endParaRPr lang="en-US" dirty="0">
              <a:solidFill>
                <a:srgbClr val="FFFF00"/>
              </a:solidFill>
              <a:effectLst>
                <a:outerShdw blurRad="38100" dist="38100" dir="2700000" algn="tl">
                  <a:srgbClr val="000000">
                    <a:alpha val="43137"/>
                  </a:srgbClr>
                </a:outerShdw>
              </a:effectLst>
            </a:endParaRPr>
          </a:p>
        </p:txBody>
      </p:sp>
      <p:sp>
        <p:nvSpPr>
          <p:cNvPr id="61443" name="Content Placeholder 2"/>
          <p:cNvSpPr>
            <a:spLocks noGrp="1"/>
          </p:cNvSpPr>
          <p:nvPr>
            <p:ph idx="1"/>
          </p:nvPr>
        </p:nvSpPr>
        <p:spPr/>
        <p:txBody>
          <a:bodyPr/>
          <a:lstStyle/>
          <a:p>
            <a:r>
              <a:rPr lang="en-US" b="1" dirty="0" smtClean="0">
                <a:solidFill>
                  <a:srgbClr val="002060"/>
                </a:solidFill>
              </a:rPr>
              <a:t>Potential intensity is an important (but not the only) control on tropical cyclone activity, including frequency and intensity</a:t>
            </a:r>
          </a:p>
          <a:p>
            <a:endParaRPr lang="en-US" b="1" dirty="0" smtClean="0">
              <a:solidFill>
                <a:srgbClr val="002060"/>
              </a:solidFill>
            </a:endParaRPr>
          </a:p>
          <a:p>
            <a:r>
              <a:rPr lang="en-US" b="1" dirty="0" smtClean="0">
                <a:solidFill>
                  <a:srgbClr val="002060"/>
                </a:solidFill>
              </a:rPr>
              <a:t>On time scales long enough for the ocean mixed layer to be in thermal equilibrium, potential intensity is controlled largely by surface radiation, surface wind speed, ocean heat fluxes, and outflow temperature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2060"/>
                </a:solidFill>
              </a:rPr>
              <a:t>Recent large, upward trends in potential intensity are partly attributable to cooling of the lower stratosphere</a:t>
            </a:r>
          </a:p>
          <a:p>
            <a:endParaRPr lang="en-US" b="1" dirty="0" smtClean="0">
              <a:solidFill>
                <a:srgbClr val="002060"/>
              </a:solidFill>
            </a:endParaRPr>
          </a:p>
          <a:p>
            <a:r>
              <a:rPr lang="en-US" b="1" dirty="0" smtClean="0">
                <a:solidFill>
                  <a:srgbClr val="002060"/>
                </a:solidFill>
              </a:rPr>
              <a:t>Models forced with observed SSTs not very successful in capturing this cooling</a:t>
            </a:r>
            <a:endParaRPr lang="en-US"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fig10"/>
          <p:cNvPicPr>
            <a:picLocks noChangeAspect="1" noChangeArrowheads="1"/>
          </p:cNvPicPr>
          <p:nvPr/>
        </p:nvPicPr>
        <p:blipFill>
          <a:blip r:embed="rId3" cstate="print"/>
          <a:srcRect l="3751" r="1875" b="16667"/>
          <a:stretch>
            <a:fillRect/>
          </a:stretch>
        </p:blipFill>
        <p:spPr bwMode="auto">
          <a:xfrm>
            <a:off x="0" y="676275"/>
            <a:ext cx="9144000" cy="6054725"/>
          </a:xfrm>
          <a:prstGeom prst="rect">
            <a:avLst/>
          </a:prstGeom>
          <a:noFill/>
          <a:ln w="9525">
            <a:noFill/>
            <a:miter lim="800000"/>
            <a:headEnd/>
            <a:tailEnd/>
          </a:ln>
        </p:spPr>
      </p:pic>
      <p:sp>
        <p:nvSpPr>
          <p:cNvPr id="515075" name="Text Box 3"/>
          <p:cNvSpPr txBox="1">
            <a:spLocks noChangeArrowheads="1"/>
          </p:cNvSpPr>
          <p:nvPr/>
        </p:nvSpPr>
        <p:spPr bwMode="auto">
          <a:xfrm>
            <a:off x="1600200" y="0"/>
            <a:ext cx="5878513" cy="769938"/>
          </a:xfrm>
          <a:prstGeom prst="rect">
            <a:avLst/>
          </a:prstGeom>
          <a:noFill/>
          <a:ln w="12700" cap="sq">
            <a:noFill/>
            <a:miter lim="800000"/>
            <a:headEnd type="none" w="sm" len="sm"/>
            <a:tailEnd type="none" w="sm" len="sm"/>
          </a:ln>
          <a:effectLst/>
        </p:spPr>
        <p:txBody>
          <a:bodyPr wrap="none">
            <a:spAutoFit/>
          </a:bodyPr>
          <a:lstStyle/>
          <a:p>
            <a:pPr>
              <a:defRPr/>
            </a:pPr>
            <a:r>
              <a:rPr lang="en-US" sz="4400" dirty="0">
                <a:effectLst>
                  <a:outerShdw blurRad="38100" dist="38100" dir="2700000" algn="tl">
                    <a:srgbClr val="C0C0C0"/>
                  </a:outerShdw>
                </a:effectLst>
                <a:latin typeface="Times New Roman" pitchFamily="18" charset="0"/>
              </a:rPr>
              <a:t>Energy Production Cycle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57200" y="1295400"/>
            <a:ext cx="8229600" cy="4800600"/>
          </a:xfrm>
        </p:spPr>
        <p:txBody>
          <a:bodyPr/>
          <a:lstStyle/>
          <a:p>
            <a:r>
              <a:rPr lang="en-US" b="1" smtClean="0">
                <a:solidFill>
                  <a:srgbClr val="002060"/>
                </a:solidFill>
              </a:rPr>
              <a:t>Simple but high resolution coupled TC model can be used to ‘downscale” TC activity from global climate data sets</a:t>
            </a:r>
          </a:p>
          <a:p>
            <a:endParaRPr lang="en-US" b="1" smtClean="0">
              <a:solidFill>
                <a:srgbClr val="002060"/>
              </a:solidFill>
            </a:endParaRPr>
          </a:p>
          <a:p>
            <a:r>
              <a:rPr lang="en-US" b="1" smtClean="0">
                <a:solidFill>
                  <a:srgbClr val="002060"/>
                </a:solidFill>
              </a:rPr>
              <a:t>Studies based on this downscaling suggest large sensitivity of TCs to climate state, and possibly important role for TC-induced ocean mixing in regulating climate</a:t>
            </a:r>
          </a:p>
          <a:p>
            <a:endParaRPr lang="en-US" b="1" smtClean="0">
              <a:solidFill>
                <a:srgbClr val="00206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65my"/>
          <p:cNvPicPr>
            <a:picLocks noChangeAspect="1" noChangeArrowheads="1"/>
          </p:cNvPicPr>
          <p:nvPr/>
        </p:nvPicPr>
        <p:blipFill>
          <a:blip r:embed="rId3" cstate="print"/>
          <a:srcRect/>
          <a:stretch>
            <a:fillRect/>
          </a:stretch>
        </p:blipFill>
        <p:spPr bwMode="auto">
          <a:xfrm>
            <a:off x="0" y="0"/>
            <a:ext cx="9144000" cy="6888163"/>
          </a:xfrm>
          <a:prstGeom prst="rect">
            <a:avLst/>
          </a:prstGeom>
          <a:noFill/>
          <a:ln w="9525">
            <a:noFill/>
            <a:miter lim="800000"/>
            <a:headEnd/>
            <a:tailEnd/>
          </a:ln>
        </p:spPr>
      </p:pic>
      <p:sp>
        <p:nvSpPr>
          <p:cNvPr id="61443" name="Text Box 5"/>
          <p:cNvSpPr txBox="1">
            <a:spLocks noChangeArrowheads="1"/>
          </p:cNvSpPr>
          <p:nvPr/>
        </p:nvSpPr>
        <p:spPr bwMode="auto">
          <a:xfrm>
            <a:off x="1447800" y="838200"/>
            <a:ext cx="2514600" cy="519113"/>
          </a:xfrm>
          <a:prstGeom prst="rect">
            <a:avLst/>
          </a:prstGeom>
          <a:noFill/>
          <a:ln w="9525">
            <a:noFill/>
            <a:miter lim="800000"/>
            <a:headEnd/>
            <a:tailEnd/>
          </a:ln>
        </p:spPr>
        <p:txBody>
          <a:bodyPr>
            <a:spAutoFit/>
          </a:bodyPr>
          <a:lstStyle/>
          <a:p>
            <a:pPr>
              <a:spcBef>
                <a:spcPct val="50000"/>
              </a:spcBef>
            </a:pPr>
            <a:r>
              <a:rPr lang="en-US" sz="2800" b="1"/>
              <a:t>Our future?</a:t>
            </a:r>
          </a:p>
        </p:txBody>
      </p:sp>
      <p:sp>
        <p:nvSpPr>
          <p:cNvPr id="61444" name="Text Box 6"/>
          <p:cNvSpPr txBox="1">
            <a:spLocks noChangeArrowheads="1"/>
          </p:cNvSpPr>
          <p:nvPr/>
        </p:nvSpPr>
        <p:spPr bwMode="auto">
          <a:xfrm>
            <a:off x="152400" y="6461125"/>
            <a:ext cx="5257800" cy="396875"/>
          </a:xfrm>
          <a:prstGeom prst="rect">
            <a:avLst/>
          </a:prstGeom>
          <a:noFill/>
          <a:ln w="9525">
            <a:noFill/>
            <a:miter lim="800000"/>
            <a:headEnd/>
            <a:tailEnd/>
          </a:ln>
        </p:spPr>
        <p:txBody>
          <a:bodyPr>
            <a:spAutoFit/>
          </a:bodyPr>
          <a:lstStyle/>
          <a:p>
            <a:pPr>
              <a:spcBef>
                <a:spcPct val="50000"/>
              </a:spcBef>
            </a:pPr>
            <a:r>
              <a:rPr lang="en-US" sz="2000" b="1">
                <a:solidFill>
                  <a:srgbClr val="FBFEBE"/>
                </a:solidFill>
              </a:rPr>
              <a:t>Figure courtesy of Rob Korty, CalTech</a:t>
            </a:r>
          </a:p>
        </p:txBody>
      </p:sp>
      <p:sp>
        <p:nvSpPr>
          <p:cNvPr id="61445" name="Text Box 7"/>
          <p:cNvSpPr txBox="1">
            <a:spLocks noChangeArrowheads="1"/>
          </p:cNvSpPr>
          <p:nvPr/>
        </p:nvSpPr>
        <p:spPr bwMode="auto">
          <a:xfrm>
            <a:off x="0" y="0"/>
            <a:ext cx="5867400" cy="336550"/>
          </a:xfrm>
          <a:prstGeom prst="rect">
            <a:avLst/>
          </a:prstGeom>
          <a:noFill/>
          <a:ln w="9525">
            <a:noFill/>
            <a:miter lim="800000"/>
            <a:headEnd/>
            <a:tailEnd/>
          </a:ln>
        </p:spPr>
        <p:txBody>
          <a:bodyPr>
            <a:spAutoFit/>
          </a:bodyPr>
          <a:lstStyle/>
          <a:p>
            <a:pPr>
              <a:spcBef>
                <a:spcPct val="50000"/>
              </a:spcBef>
            </a:pPr>
            <a:r>
              <a:rPr lang="en-US" sz="1600" b="1"/>
              <a:t>Depiction of central North America, ~60 million years ago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levitusb_2"/>
          <p:cNvPicPr>
            <a:picLocks noChangeAspect="1" noChangeArrowheads="1"/>
          </p:cNvPicPr>
          <p:nvPr/>
        </p:nvPicPr>
        <p:blipFill>
          <a:blip r:embed="rId3" cstate="print"/>
          <a:srcRect/>
          <a:stretch>
            <a:fillRect/>
          </a:stretch>
        </p:blipFill>
        <p:spPr bwMode="auto">
          <a:xfrm>
            <a:off x="4419600" y="0"/>
            <a:ext cx="4724400" cy="2974975"/>
          </a:xfrm>
          <a:prstGeom prst="rect">
            <a:avLst/>
          </a:prstGeom>
          <a:noFill/>
          <a:ln w="9525">
            <a:noFill/>
            <a:miter lim="800000"/>
            <a:headEnd/>
            <a:tailEnd/>
          </a:ln>
        </p:spPr>
      </p:pic>
      <p:pic>
        <p:nvPicPr>
          <p:cNvPr id="59395" name="Picture 5" descr="manabe"/>
          <p:cNvPicPr>
            <a:picLocks noChangeAspect="1" noChangeArrowheads="1"/>
          </p:cNvPicPr>
          <p:nvPr/>
        </p:nvPicPr>
        <p:blipFill>
          <a:blip r:embed="rId4" cstate="print"/>
          <a:srcRect/>
          <a:stretch>
            <a:fillRect/>
          </a:stretch>
        </p:blipFill>
        <p:spPr bwMode="auto">
          <a:xfrm>
            <a:off x="4191000" y="3048000"/>
            <a:ext cx="4800600" cy="3602038"/>
          </a:xfrm>
          <a:prstGeom prst="rect">
            <a:avLst/>
          </a:prstGeom>
          <a:noFill/>
          <a:ln w="9525">
            <a:noFill/>
            <a:miter lim="800000"/>
            <a:headEnd/>
            <a:tailEnd/>
          </a:ln>
        </p:spPr>
      </p:pic>
      <p:sp>
        <p:nvSpPr>
          <p:cNvPr id="59396" name="Text Box 6"/>
          <p:cNvSpPr txBox="1">
            <a:spLocks noChangeArrowheads="1"/>
          </p:cNvSpPr>
          <p:nvPr/>
        </p:nvSpPr>
        <p:spPr bwMode="auto">
          <a:xfrm>
            <a:off x="228600" y="304800"/>
            <a:ext cx="4038600" cy="1878013"/>
          </a:xfrm>
          <a:prstGeom prst="rect">
            <a:avLst/>
          </a:prstGeom>
          <a:noFill/>
          <a:ln w="9525">
            <a:noFill/>
            <a:miter lim="800000"/>
            <a:headEnd/>
            <a:tailEnd/>
          </a:ln>
        </p:spPr>
        <p:txBody>
          <a:bodyPr>
            <a:spAutoFit/>
          </a:bodyPr>
          <a:lstStyle/>
          <a:p>
            <a:r>
              <a:rPr lang="en-US" sz="1800" b="1"/>
              <a:t>Linear trend (1955–2003) of the zonally integrated heat content of the world ocean by one-degree latitude belts for 100-m thick layers. Source: Levitus et al., 2005</a:t>
            </a:r>
          </a:p>
          <a:p>
            <a:pPr>
              <a:spcBef>
                <a:spcPct val="50000"/>
              </a:spcBef>
            </a:pPr>
            <a:endParaRPr lang="en-US" sz="1800" b="1"/>
          </a:p>
        </p:txBody>
      </p:sp>
      <p:sp>
        <p:nvSpPr>
          <p:cNvPr id="59397" name="Text Box 7"/>
          <p:cNvSpPr txBox="1">
            <a:spLocks noChangeArrowheads="1"/>
          </p:cNvSpPr>
          <p:nvPr/>
        </p:nvSpPr>
        <p:spPr bwMode="auto">
          <a:xfrm>
            <a:off x="381000" y="5181600"/>
            <a:ext cx="3657600" cy="1190625"/>
          </a:xfrm>
          <a:prstGeom prst="rect">
            <a:avLst/>
          </a:prstGeom>
          <a:noFill/>
          <a:ln w="9525">
            <a:noFill/>
            <a:miter lim="800000"/>
            <a:headEnd/>
            <a:tailEnd/>
          </a:ln>
        </p:spPr>
        <p:txBody>
          <a:bodyPr>
            <a:spAutoFit/>
          </a:bodyPr>
          <a:lstStyle/>
          <a:p>
            <a:pPr>
              <a:spcBef>
                <a:spcPct val="50000"/>
              </a:spcBef>
            </a:pPr>
            <a:r>
              <a:rPr lang="en-US" sz="1800" b="1"/>
              <a:t>Zonally averaged temperature trend due to global warming in a coupled climate model.  Source:  Manabe et al, 1991</a:t>
            </a:r>
          </a:p>
        </p:txBody>
      </p:sp>
      <p:sp>
        <p:nvSpPr>
          <p:cNvPr id="59398" name="Text Box 8"/>
          <p:cNvSpPr txBox="1">
            <a:spLocks noChangeArrowheads="1"/>
          </p:cNvSpPr>
          <p:nvPr/>
        </p:nvSpPr>
        <p:spPr bwMode="auto">
          <a:xfrm>
            <a:off x="228600" y="2743200"/>
            <a:ext cx="3733800" cy="1552575"/>
          </a:xfrm>
          <a:prstGeom prst="rect">
            <a:avLst/>
          </a:prstGeom>
          <a:noFill/>
          <a:ln w="9525">
            <a:noFill/>
            <a:miter lim="800000"/>
            <a:headEnd/>
            <a:tailEnd/>
          </a:ln>
        </p:spPr>
        <p:txBody>
          <a:bodyPr>
            <a:spAutoFit/>
          </a:bodyPr>
          <a:lstStyle/>
          <a:p>
            <a:pPr algn="ctr">
              <a:spcBef>
                <a:spcPct val="50000"/>
              </a:spcBef>
            </a:pPr>
            <a:r>
              <a:rPr lang="en-US" b="1">
                <a:solidFill>
                  <a:srgbClr val="000066"/>
                </a:solidFill>
              </a:rPr>
              <a:t>TC-Mixing may explain difference between observed and modeled ocean warming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0"/>
            <a:ext cx="8229600" cy="1066800"/>
          </a:xfrm>
        </p:spPr>
        <p:txBody>
          <a:bodyPr rtlCol="0">
            <a:normAutofit fontScale="90000"/>
          </a:bodyPr>
          <a:lstStyle/>
          <a:p>
            <a:pPr fontAlgn="auto">
              <a:spcAft>
                <a:spcPts val="0"/>
              </a:spcAft>
              <a:defRPr/>
            </a:pPr>
            <a:r>
              <a:rPr lang="en-US" sz="4000" dirty="0" smtClean="0">
                <a:solidFill>
                  <a:srgbClr val="FFFF00"/>
                </a:solidFill>
                <a:effectLst>
                  <a:outerShdw blurRad="38100" dist="38100" dir="2700000" algn="tl">
                    <a:srgbClr val="000000">
                      <a:alpha val="43137"/>
                    </a:srgbClr>
                  </a:outerShdw>
                </a:effectLst>
              </a:rPr>
              <a:t>Theoretical Upper Bound on Hurricane Maximum Wind Speed:</a:t>
            </a:r>
          </a:p>
        </p:txBody>
      </p:sp>
      <p:graphicFrame>
        <p:nvGraphicFramePr>
          <p:cNvPr id="1026" name="Object 3"/>
          <p:cNvGraphicFramePr>
            <a:graphicFrameLocks noChangeAspect="1"/>
          </p:cNvGraphicFramePr>
          <p:nvPr>
            <p:ph idx="1"/>
          </p:nvPr>
        </p:nvGraphicFramePr>
        <p:xfrm>
          <a:off x="1143000" y="2057400"/>
          <a:ext cx="6632575" cy="1812925"/>
        </p:xfrm>
        <a:graphic>
          <a:graphicData uri="http://schemas.openxmlformats.org/presentationml/2006/ole">
            <p:oleObj spid="_x0000_s1026" name="Equation" r:id="rId4" imgW="2323800" imgH="634680" progId="Equation.DSMT4">
              <p:embed/>
            </p:oleObj>
          </a:graphicData>
        </a:graphic>
      </p:graphicFrame>
      <p:sp>
        <p:nvSpPr>
          <p:cNvPr id="1028" name="Text Box 4"/>
          <p:cNvSpPr txBox="1">
            <a:spLocks noChangeArrowheads="1"/>
          </p:cNvSpPr>
          <p:nvPr/>
        </p:nvSpPr>
        <p:spPr bwMode="auto">
          <a:xfrm>
            <a:off x="6019800" y="3594100"/>
            <a:ext cx="2057400" cy="641350"/>
          </a:xfrm>
          <a:prstGeom prst="rect">
            <a:avLst/>
          </a:prstGeom>
          <a:noFill/>
          <a:ln w="9525">
            <a:noFill/>
            <a:miter lim="800000"/>
            <a:headEnd/>
            <a:tailEnd/>
          </a:ln>
        </p:spPr>
        <p:txBody>
          <a:bodyPr>
            <a:spAutoFit/>
          </a:bodyPr>
          <a:lstStyle/>
          <a:p>
            <a:pPr>
              <a:spcBef>
                <a:spcPct val="50000"/>
              </a:spcBef>
            </a:pPr>
            <a:r>
              <a:rPr lang="en-US" b="1">
                <a:solidFill>
                  <a:schemeClr val="hlink"/>
                </a:solidFill>
                <a:latin typeface="Calibri" pitchFamily="34" charset="0"/>
              </a:rPr>
              <a:t>Air-sea enthalpy disequilibrium</a:t>
            </a:r>
          </a:p>
        </p:txBody>
      </p:sp>
      <p:sp>
        <p:nvSpPr>
          <p:cNvPr id="1029" name="Text Box 5"/>
          <p:cNvSpPr txBox="1">
            <a:spLocks noChangeArrowheads="1"/>
          </p:cNvSpPr>
          <p:nvPr/>
        </p:nvSpPr>
        <p:spPr bwMode="auto">
          <a:xfrm>
            <a:off x="4292600" y="1171575"/>
            <a:ext cx="1676400" cy="641350"/>
          </a:xfrm>
          <a:prstGeom prst="rect">
            <a:avLst/>
          </a:prstGeom>
          <a:noFill/>
          <a:ln w="9525">
            <a:noFill/>
            <a:miter lim="800000"/>
            <a:headEnd/>
            <a:tailEnd/>
          </a:ln>
        </p:spPr>
        <p:txBody>
          <a:bodyPr>
            <a:spAutoFit/>
          </a:bodyPr>
          <a:lstStyle/>
          <a:p>
            <a:pPr>
              <a:spcBef>
                <a:spcPct val="50000"/>
              </a:spcBef>
            </a:pPr>
            <a:r>
              <a:rPr lang="en-US" b="1">
                <a:solidFill>
                  <a:schemeClr val="hlink"/>
                </a:solidFill>
                <a:latin typeface="Calibri" pitchFamily="34" charset="0"/>
              </a:rPr>
              <a:t>Surface temperature</a:t>
            </a:r>
          </a:p>
        </p:txBody>
      </p:sp>
      <p:sp>
        <p:nvSpPr>
          <p:cNvPr id="1030" name="Text Box 6"/>
          <p:cNvSpPr txBox="1">
            <a:spLocks noChangeArrowheads="1"/>
          </p:cNvSpPr>
          <p:nvPr/>
        </p:nvSpPr>
        <p:spPr bwMode="auto">
          <a:xfrm>
            <a:off x="4445000" y="3914775"/>
            <a:ext cx="1600200" cy="641350"/>
          </a:xfrm>
          <a:prstGeom prst="rect">
            <a:avLst/>
          </a:prstGeom>
          <a:noFill/>
          <a:ln w="9525">
            <a:noFill/>
            <a:miter lim="800000"/>
            <a:headEnd/>
            <a:tailEnd/>
          </a:ln>
        </p:spPr>
        <p:txBody>
          <a:bodyPr>
            <a:spAutoFit/>
          </a:bodyPr>
          <a:lstStyle/>
          <a:p>
            <a:pPr>
              <a:spcBef>
                <a:spcPct val="50000"/>
              </a:spcBef>
            </a:pPr>
            <a:r>
              <a:rPr lang="en-US" b="1">
                <a:solidFill>
                  <a:schemeClr val="hlink"/>
                </a:solidFill>
                <a:latin typeface="Calibri" pitchFamily="34" charset="0"/>
              </a:rPr>
              <a:t>Outflow temperature</a:t>
            </a:r>
          </a:p>
        </p:txBody>
      </p:sp>
      <p:sp>
        <p:nvSpPr>
          <p:cNvPr id="1031" name="Line 7"/>
          <p:cNvSpPr>
            <a:spLocks noChangeShapeType="1"/>
          </p:cNvSpPr>
          <p:nvPr/>
        </p:nvSpPr>
        <p:spPr bwMode="auto">
          <a:xfrm flipV="1">
            <a:off x="4749800" y="3365500"/>
            <a:ext cx="50800" cy="549275"/>
          </a:xfrm>
          <a:prstGeom prst="line">
            <a:avLst/>
          </a:prstGeom>
          <a:noFill/>
          <a:ln w="9525">
            <a:solidFill>
              <a:schemeClr val="tx1"/>
            </a:solidFill>
            <a:round/>
            <a:headEnd/>
            <a:tailEnd type="triangle" w="med" len="med"/>
          </a:ln>
        </p:spPr>
        <p:txBody>
          <a:bodyPr/>
          <a:lstStyle/>
          <a:p>
            <a:endParaRPr lang="en-US"/>
          </a:p>
        </p:txBody>
      </p:sp>
      <p:sp>
        <p:nvSpPr>
          <p:cNvPr id="1032" name="Line 8"/>
          <p:cNvSpPr>
            <a:spLocks noChangeShapeType="1"/>
          </p:cNvSpPr>
          <p:nvPr/>
        </p:nvSpPr>
        <p:spPr bwMode="auto">
          <a:xfrm flipH="1">
            <a:off x="4495800" y="1841500"/>
            <a:ext cx="381000" cy="304800"/>
          </a:xfrm>
          <a:prstGeom prst="line">
            <a:avLst/>
          </a:prstGeom>
          <a:noFill/>
          <a:ln w="9525">
            <a:solidFill>
              <a:schemeClr val="tx1"/>
            </a:solidFill>
            <a:round/>
            <a:headEnd/>
            <a:tailEnd type="triangle" w="med" len="med"/>
          </a:ln>
        </p:spPr>
        <p:txBody>
          <a:bodyPr/>
          <a:lstStyle/>
          <a:p>
            <a:endParaRPr lang="en-US"/>
          </a:p>
        </p:txBody>
      </p:sp>
      <p:sp>
        <p:nvSpPr>
          <p:cNvPr id="1033" name="Text Box 9"/>
          <p:cNvSpPr txBox="1">
            <a:spLocks noChangeArrowheads="1"/>
          </p:cNvSpPr>
          <p:nvPr/>
        </p:nvSpPr>
        <p:spPr bwMode="auto">
          <a:xfrm>
            <a:off x="1828800" y="3898900"/>
            <a:ext cx="1981200" cy="1465263"/>
          </a:xfrm>
          <a:prstGeom prst="rect">
            <a:avLst/>
          </a:prstGeom>
          <a:noFill/>
          <a:ln w="9525">
            <a:noFill/>
            <a:miter lim="800000"/>
            <a:headEnd/>
            <a:tailEnd/>
          </a:ln>
        </p:spPr>
        <p:txBody>
          <a:bodyPr>
            <a:spAutoFit/>
          </a:bodyPr>
          <a:lstStyle/>
          <a:p>
            <a:pPr>
              <a:spcBef>
                <a:spcPct val="50000"/>
              </a:spcBef>
            </a:pPr>
            <a:r>
              <a:rPr lang="en-US" b="1" dirty="0">
                <a:solidFill>
                  <a:schemeClr val="hlink"/>
                </a:solidFill>
                <a:latin typeface="Calibri" pitchFamily="34" charset="0"/>
              </a:rPr>
              <a:t>Ratio of exchange coefficients of enthalpy and momentum</a:t>
            </a:r>
          </a:p>
        </p:txBody>
      </p:sp>
      <p:sp>
        <p:nvSpPr>
          <p:cNvPr id="1034" name="Line 10"/>
          <p:cNvSpPr>
            <a:spLocks noChangeShapeType="1"/>
          </p:cNvSpPr>
          <p:nvPr/>
        </p:nvSpPr>
        <p:spPr bwMode="auto">
          <a:xfrm flipV="1">
            <a:off x="2616200" y="3457575"/>
            <a:ext cx="838200" cy="457200"/>
          </a:xfrm>
          <a:prstGeom prst="line">
            <a:avLst/>
          </a:prstGeom>
          <a:noFill/>
          <a:ln w="9525">
            <a:solidFill>
              <a:schemeClr val="tx1"/>
            </a:solidFill>
            <a:round/>
            <a:headEnd/>
            <a:tailEnd type="triangle" w="med" len="med"/>
          </a:ln>
        </p:spPr>
        <p:txBody>
          <a:bodyPr/>
          <a:lstStyle/>
          <a:p>
            <a:endParaRPr lang="en-US"/>
          </a:p>
        </p:txBody>
      </p:sp>
      <p:sp>
        <p:nvSpPr>
          <p:cNvPr id="1035" name="TextBox 10"/>
          <p:cNvSpPr txBox="1">
            <a:spLocks noChangeArrowheads="1"/>
          </p:cNvSpPr>
          <p:nvPr/>
        </p:nvSpPr>
        <p:spPr bwMode="auto">
          <a:xfrm>
            <a:off x="685800" y="5029200"/>
            <a:ext cx="7162800" cy="830997"/>
          </a:xfrm>
          <a:prstGeom prst="rect">
            <a:avLst/>
          </a:prstGeom>
          <a:noFill/>
          <a:ln w="9525">
            <a:noFill/>
            <a:miter lim="800000"/>
            <a:headEnd/>
            <a:tailEnd/>
          </a:ln>
        </p:spPr>
        <p:txBody>
          <a:bodyPr>
            <a:spAutoFit/>
          </a:bodyPr>
          <a:lstStyle/>
          <a:p>
            <a:r>
              <a:rPr lang="en-US" sz="2400" dirty="0">
                <a:solidFill>
                  <a:srgbClr val="0000FF"/>
                </a:solidFill>
                <a:latin typeface="Calibri" pitchFamily="34" charset="0"/>
              </a:rPr>
              <a:t>s</a:t>
            </a:r>
            <a:r>
              <a:rPr lang="en-US" sz="2400" baseline="-25000" dirty="0">
                <a:solidFill>
                  <a:srgbClr val="0000FF"/>
                </a:solidFill>
                <a:latin typeface="Calibri" pitchFamily="34" charset="0"/>
              </a:rPr>
              <a:t>0</a:t>
            </a:r>
            <a:r>
              <a:rPr lang="en-US" sz="2400" dirty="0">
                <a:solidFill>
                  <a:srgbClr val="0000FF"/>
                </a:solidFill>
                <a:latin typeface="Calibri" pitchFamily="34" charset="0"/>
              </a:rPr>
              <a:t>* =  </a:t>
            </a:r>
            <a:r>
              <a:rPr lang="en-US" sz="2400" b="1" dirty="0">
                <a:solidFill>
                  <a:srgbClr val="0000FF"/>
                </a:solidFill>
                <a:latin typeface="Calibri" pitchFamily="34" charset="0"/>
              </a:rPr>
              <a:t>saturation entropy </a:t>
            </a:r>
            <a:r>
              <a:rPr lang="en-US" sz="2400" dirty="0">
                <a:solidFill>
                  <a:srgbClr val="0000FF"/>
                </a:solidFill>
                <a:latin typeface="Calibri" pitchFamily="34" charset="0"/>
              </a:rPr>
              <a:t>of sea surface</a:t>
            </a:r>
          </a:p>
          <a:p>
            <a:r>
              <a:rPr lang="en-US" sz="2400" dirty="0" err="1" smtClean="0">
                <a:solidFill>
                  <a:srgbClr val="0000FF"/>
                </a:solidFill>
                <a:latin typeface="Calibri" pitchFamily="34" charset="0"/>
              </a:rPr>
              <a:t>s</a:t>
            </a:r>
            <a:r>
              <a:rPr lang="en-US" sz="2400" baseline="-25000" dirty="0" err="1" smtClean="0">
                <a:solidFill>
                  <a:srgbClr val="0000FF"/>
                </a:solidFill>
                <a:latin typeface="Calibri" pitchFamily="34" charset="0"/>
              </a:rPr>
              <a:t>b</a:t>
            </a:r>
            <a:r>
              <a:rPr lang="en-US" sz="2400" baseline="-25000" dirty="0" smtClean="0">
                <a:solidFill>
                  <a:srgbClr val="0000FF"/>
                </a:solidFill>
                <a:latin typeface="Calibri" pitchFamily="34" charset="0"/>
              </a:rPr>
              <a:t>     </a:t>
            </a:r>
            <a:r>
              <a:rPr lang="en-US" sz="2400" dirty="0">
                <a:solidFill>
                  <a:srgbClr val="0000FF"/>
                </a:solidFill>
                <a:latin typeface="Calibri" pitchFamily="34" charset="0"/>
              </a:rPr>
              <a:t>=  </a:t>
            </a:r>
            <a:r>
              <a:rPr lang="en-US" sz="2400" b="1" dirty="0">
                <a:solidFill>
                  <a:srgbClr val="0000FF"/>
                </a:solidFill>
                <a:latin typeface="Calibri" pitchFamily="34" charset="0"/>
              </a:rPr>
              <a:t>actual entropy </a:t>
            </a:r>
            <a:r>
              <a:rPr lang="en-US" sz="2400" dirty="0">
                <a:solidFill>
                  <a:srgbClr val="0000FF"/>
                </a:solidFill>
                <a:latin typeface="Calibri" pitchFamily="34" charset="0"/>
              </a:rPr>
              <a:t>of subcloud layer</a:t>
            </a:r>
          </a:p>
        </p:txBody>
      </p:sp>
      <p:graphicFrame>
        <p:nvGraphicFramePr>
          <p:cNvPr id="12" name="Object 11"/>
          <p:cNvGraphicFramePr>
            <a:graphicFrameLocks noChangeAspect="1"/>
          </p:cNvGraphicFramePr>
          <p:nvPr/>
        </p:nvGraphicFramePr>
        <p:xfrm>
          <a:off x="1752600" y="5867400"/>
          <a:ext cx="4358640" cy="990600"/>
        </p:xfrm>
        <a:graphic>
          <a:graphicData uri="http://schemas.openxmlformats.org/presentationml/2006/ole">
            <p:oleObj spid="_x0000_s1036" name="Equation" r:id="rId5" imgW="1955520" imgH="4442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533400" y="762000"/>
            <a:ext cx="8077200" cy="2678113"/>
          </a:xfrm>
          <a:prstGeom prst="rect">
            <a:avLst/>
          </a:prstGeom>
          <a:noFill/>
          <a:ln w="9525">
            <a:noFill/>
            <a:miter lim="800000"/>
            <a:headEnd/>
            <a:tailEnd/>
          </a:ln>
        </p:spPr>
        <p:txBody>
          <a:bodyPr>
            <a:spAutoFit/>
          </a:bodyPr>
          <a:lstStyle/>
          <a:p>
            <a:pPr algn="ctr"/>
            <a:r>
              <a:rPr lang="en-US" sz="2800">
                <a:solidFill>
                  <a:srgbClr val="002060"/>
                </a:solidFill>
                <a:latin typeface="Calibri" pitchFamily="34" charset="0"/>
              </a:rPr>
              <a:t>Condition of convective neutrality:</a:t>
            </a:r>
          </a:p>
          <a:p>
            <a:pPr algn="ctr"/>
            <a:endParaRPr lang="en-US" sz="2800">
              <a:solidFill>
                <a:srgbClr val="002060"/>
              </a:solidFill>
              <a:latin typeface="Calibri" pitchFamily="34" charset="0"/>
            </a:endParaRPr>
          </a:p>
          <a:p>
            <a:pPr algn="ctr"/>
            <a:r>
              <a:rPr lang="en-US" sz="2800">
                <a:solidFill>
                  <a:srgbClr val="002060"/>
                </a:solidFill>
                <a:latin typeface="Calibri" pitchFamily="34" charset="0"/>
              </a:rPr>
              <a:t>s</a:t>
            </a:r>
            <a:r>
              <a:rPr lang="en-US" sz="2800" baseline="-25000">
                <a:solidFill>
                  <a:srgbClr val="002060"/>
                </a:solidFill>
                <a:latin typeface="Calibri" pitchFamily="34" charset="0"/>
              </a:rPr>
              <a:t>b</a:t>
            </a:r>
            <a:r>
              <a:rPr lang="en-US" sz="2800">
                <a:solidFill>
                  <a:srgbClr val="002060"/>
                </a:solidFill>
                <a:latin typeface="Calibri" pitchFamily="34" charset="0"/>
              </a:rPr>
              <a:t> = s* of free troposphere</a:t>
            </a:r>
          </a:p>
          <a:p>
            <a:pPr algn="ctr"/>
            <a:endParaRPr lang="en-US" sz="2800">
              <a:solidFill>
                <a:srgbClr val="002060"/>
              </a:solidFill>
              <a:latin typeface="Calibri" pitchFamily="34" charset="0"/>
            </a:endParaRPr>
          </a:p>
          <a:p>
            <a:pPr algn="ctr"/>
            <a:r>
              <a:rPr lang="en-US" sz="2800">
                <a:solidFill>
                  <a:srgbClr val="002060"/>
                </a:solidFill>
                <a:latin typeface="Calibri" pitchFamily="34" charset="0"/>
              </a:rPr>
              <a:t>Also, s* of free troposphere is approximately spatially uniform (WTG approximation)</a:t>
            </a:r>
          </a:p>
        </p:txBody>
      </p:sp>
      <p:graphicFrame>
        <p:nvGraphicFramePr>
          <p:cNvPr id="2050" name="Object 2"/>
          <p:cNvGraphicFramePr>
            <a:graphicFrameLocks noChangeAspect="1"/>
          </p:cNvGraphicFramePr>
          <p:nvPr/>
        </p:nvGraphicFramePr>
        <p:xfrm>
          <a:off x="1714500" y="3581400"/>
          <a:ext cx="5468938" cy="1246188"/>
        </p:xfrm>
        <a:graphic>
          <a:graphicData uri="http://schemas.openxmlformats.org/presentationml/2006/ole">
            <p:oleObj spid="_x0000_s2050" name="Equation" r:id="rId3" imgW="2171520" imgH="495000" progId="Equation.DSMT4">
              <p:embed/>
            </p:oleObj>
          </a:graphicData>
        </a:graphic>
      </p:graphicFrame>
      <p:sp>
        <p:nvSpPr>
          <p:cNvPr id="2052" name="TextBox 5"/>
          <p:cNvSpPr txBox="1">
            <a:spLocks noChangeArrowheads="1"/>
          </p:cNvSpPr>
          <p:nvPr/>
        </p:nvSpPr>
        <p:spPr bwMode="auto">
          <a:xfrm>
            <a:off x="5181600" y="4876800"/>
            <a:ext cx="3505200" cy="369888"/>
          </a:xfrm>
          <a:prstGeom prst="rect">
            <a:avLst/>
          </a:prstGeom>
          <a:noFill/>
          <a:ln w="9525">
            <a:noFill/>
            <a:miter lim="800000"/>
            <a:headEnd/>
            <a:tailEnd/>
          </a:ln>
        </p:spPr>
        <p:txBody>
          <a:bodyPr>
            <a:spAutoFit/>
          </a:bodyPr>
          <a:lstStyle/>
          <a:p>
            <a:r>
              <a:rPr lang="en-US">
                <a:solidFill>
                  <a:srgbClr val="0000FF"/>
                </a:solidFill>
                <a:latin typeface="Calibri" pitchFamily="34" charset="0"/>
              </a:rPr>
              <a:t>approximately constant</a:t>
            </a:r>
          </a:p>
        </p:txBody>
      </p:sp>
      <p:cxnSp>
        <p:nvCxnSpPr>
          <p:cNvPr id="8" name="Straight Arrow Connector 7"/>
          <p:cNvCxnSpPr/>
          <p:nvPr/>
        </p:nvCxnSpPr>
        <p:spPr>
          <a:xfrm rot="5400000" flipH="1" flipV="1">
            <a:off x="6210300" y="44577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5334000"/>
            <a:ext cx="7848600" cy="954088"/>
          </a:xfrm>
          <a:prstGeom prst="rect">
            <a:avLst/>
          </a:prstGeom>
          <a:noFill/>
        </p:spPr>
        <p:txBody>
          <a:bodyPr>
            <a:spAutoFit/>
          </a:bodyPr>
          <a:lstStyle/>
          <a:p>
            <a:pPr algn="ctr" fontAlgn="auto">
              <a:spcBef>
                <a:spcPts val="0"/>
              </a:spcBef>
              <a:spcAft>
                <a:spcPts val="0"/>
              </a:spcAft>
              <a:defRPr/>
            </a:pPr>
            <a:r>
              <a:rPr lang="en-US" sz="2800" b="1" dirty="0">
                <a:solidFill>
                  <a:srgbClr val="002060"/>
                </a:solidFill>
                <a:effectLst>
                  <a:outerShdw blurRad="38100" dist="38100" dir="2700000" algn="tl">
                    <a:srgbClr val="000000">
                      <a:alpha val="43137"/>
                    </a:srgbClr>
                  </a:outerShdw>
                </a:effectLst>
                <a:latin typeface="+mn-lt"/>
                <a:cs typeface="+mn-cs"/>
              </a:rPr>
              <a:t>What matters,  apparently,  is the SST (s</a:t>
            </a:r>
            <a:r>
              <a:rPr lang="en-US" sz="2800" b="1" baseline="-25000" dirty="0">
                <a:solidFill>
                  <a:srgbClr val="002060"/>
                </a:solidFill>
                <a:effectLst>
                  <a:outerShdw blurRad="38100" dist="38100" dir="2700000" algn="tl">
                    <a:srgbClr val="000000">
                      <a:alpha val="43137"/>
                    </a:srgbClr>
                  </a:outerShdw>
                </a:effectLst>
                <a:latin typeface="+mn-lt"/>
                <a:cs typeface="+mn-cs"/>
              </a:rPr>
              <a:t>0</a:t>
            </a:r>
            <a:r>
              <a:rPr lang="en-US" sz="2800" b="1" dirty="0">
                <a:solidFill>
                  <a:srgbClr val="002060"/>
                </a:solidFill>
                <a:effectLst>
                  <a:outerShdw blurRad="38100" dist="38100" dir="2700000" algn="tl">
                    <a:srgbClr val="000000">
                      <a:alpha val="43137"/>
                    </a:srgbClr>
                  </a:outerShdw>
                </a:effectLst>
                <a:latin typeface="+mn-lt"/>
                <a:cs typeface="+mn-cs"/>
              </a:rPr>
              <a:t>*) relative to the tropospheric temperature (s*)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l="8392" r="10912"/>
          <a:stretch>
            <a:fillRect/>
          </a:stretch>
        </p:blipFill>
        <p:spPr bwMode="auto">
          <a:xfrm>
            <a:off x="533400" y="762000"/>
            <a:ext cx="7654925" cy="5916613"/>
          </a:xfrm>
          <a:prstGeom prst="rect">
            <a:avLst/>
          </a:prstGeom>
          <a:noFill/>
          <a:ln w="9525">
            <a:noFill/>
            <a:miter lim="800000"/>
            <a:headEnd/>
            <a:tailEnd/>
          </a:ln>
        </p:spPr>
      </p:pic>
      <p:sp>
        <p:nvSpPr>
          <p:cNvPr id="5" name="TextBox 4"/>
          <p:cNvSpPr txBox="1"/>
          <p:nvPr/>
        </p:nvSpPr>
        <p:spPr>
          <a:xfrm>
            <a:off x="1219200" y="381000"/>
            <a:ext cx="7239000" cy="523875"/>
          </a:xfrm>
          <a:prstGeom prst="rect">
            <a:avLst/>
          </a:prstGeom>
          <a:noFill/>
        </p:spPr>
        <p:txBody>
          <a:bodyPr>
            <a:spAutoFit/>
          </a:bodyPr>
          <a:lstStyle/>
          <a:p>
            <a:pPr>
              <a:defRPr/>
            </a:pPr>
            <a:r>
              <a:rPr lang="en-US" sz="2800" dirty="0">
                <a:solidFill>
                  <a:srgbClr val="FFFF00"/>
                </a:solidFill>
                <a:effectLst>
                  <a:outerShdw blurRad="38100" dist="38100" dir="2700000" algn="tl">
                    <a:srgbClr val="000000">
                      <a:alpha val="43137"/>
                    </a:srgbClr>
                  </a:outerShdw>
                </a:effectLst>
                <a:latin typeface="Arial" charset="0"/>
              </a:rPr>
              <a:t>Annual Maximum Potential Intensity (m/s)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1416</Words>
  <Application>Microsoft Office PowerPoint</Application>
  <PresentationFormat>On-screen Show (4:3)</PresentationFormat>
  <Paragraphs>193</Paragraphs>
  <Slides>62</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Climate and Tropical Cyclones: A Review and Some New Findings</vt:lpstr>
      <vt:lpstr>Issues</vt:lpstr>
      <vt:lpstr>Some Empirical Results</vt:lpstr>
      <vt:lpstr>Slide 4</vt:lpstr>
      <vt:lpstr>The Importance of Potential Intensity for Genesis and for Storm Intensity</vt:lpstr>
      <vt:lpstr>Slide 6</vt:lpstr>
      <vt:lpstr>Theoretical Upper Bound on Hurricane Maximum Wind Speed:</vt:lpstr>
      <vt:lpstr>Slide 8</vt:lpstr>
      <vt:lpstr>Slide 9</vt:lpstr>
      <vt:lpstr>Empirical Evidence for the Importance of Potential Intensity to TC Genesis: A Genesis Potential Index (GPI)</vt:lpstr>
      <vt:lpstr>Considerations in Developing a GPI:</vt:lpstr>
      <vt:lpstr>New Genesis Potential Index:</vt:lpstr>
      <vt:lpstr>Performance</vt:lpstr>
      <vt:lpstr>Basin Frequencies</vt:lpstr>
      <vt:lpstr>Interannual Variability</vt:lpstr>
      <vt:lpstr>Climate Control of Potential Intensity</vt:lpstr>
      <vt:lpstr>Slide 17</vt:lpstr>
      <vt:lpstr>Interpretation of Recent Trends in Potential Intensity</vt:lpstr>
      <vt:lpstr>Slide 19</vt:lpstr>
      <vt:lpstr>Importance of Trends in Outflow Temperature</vt:lpstr>
      <vt:lpstr>Do AGCMs Capture Lower Stratospheric Cooling?</vt:lpstr>
      <vt:lpstr>ECHAM AGCM forced by Hadley Centre SSTs and Sea Ice, Compared to NCEP Reanalysis</vt:lpstr>
      <vt:lpstr>Slide 23</vt:lpstr>
      <vt:lpstr>Slide 24</vt:lpstr>
      <vt:lpstr>Same, but using GFDL HIRAM Model</vt:lpstr>
      <vt:lpstr>Leads to Problems with Potential Intensities</vt:lpstr>
      <vt:lpstr>1979-1999 Temperature Trends, 30S-30N. Red:  Radiosondes; Solid Black: Mean of Models with Ozone; Dashed Black: Mean of Models without Ozone (Cordero and Forster, 2006)</vt:lpstr>
      <vt:lpstr>Ozone may not explain spatial pattern of cooling (Fu and Wallace, Science, 2006)</vt:lpstr>
      <vt:lpstr>Stratospheric Compensation</vt:lpstr>
      <vt:lpstr>Slide 30</vt:lpstr>
      <vt:lpstr>Slide 31</vt:lpstr>
      <vt:lpstr>What is Causing Changes in Tropical Atlantic Sea Surface Temperature?</vt:lpstr>
      <vt:lpstr>Slide 33</vt:lpstr>
      <vt:lpstr>Slide 34</vt:lpstr>
      <vt:lpstr>Slide 35</vt:lpstr>
      <vt:lpstr>Slide 36</vt:lpstr>
      <vt:lpstr>Slide 37</vt:lpstr>
      <vt:lpstr>Inferences from Modeling</vt:lpstr>
      <vt:lpstr>The Problem:</vt:lpstr>
      <vt:lpstr>Slide 40</vt:lpstr>
      <vt:lpstr>Slide 41</vt:lpstr>
      <vt:lpstr>Slide 42</vt:lpstr>
      <vt:lpstr>Our Approach</vt:lpstr>
      <vt:lpstr>Slide 44</vt:lpstr>
      <vt:lpstr>Year by Year Comparison with Best Track and with Knutson et al., 2007</vt:lpstr>
      <vt:lpstr>Decomposition of PDI Trends</vt:lpstr>
      <vt:lpstr>Sensitivity to Shear and Potential Intensity</vt:lpstr>
      <vt:lpstr>Downscaling ECHAM5 AGCM (T42), 1870-2005 (with Martin Wild and Doris Folini)</vt:lpstr>
      <vt:lpstr>Power Dissipation Downscaled Using ECHAM5 and GFDL  AM2.1 Compared to Best Track</vt:lpstr>
      <vt:lpstr>Reminder: Problems with Potential Intensities</vt:lpstr>
      <vt:lpstr>Feedback of Global Tropical Cyclone Activity on the Climate System </vt:lpstr>
      <vt:lpstr>Slide 52</vt:lpstr>
      <vt:lpstr>Slide 53</vt:lpstr>
      <vt:lpstr>Slide 54</vt:lpstr>
      <vt:lpstr>Slide 55</vt:lpstr>
      <vt:lpstr>Slide 56</vt:lpstr>
      <vt:lpstr>Slide 57</vt:lpstr>
      <vt:lpstr>Summary</vt:lpstr>
      <vt:lpstr>Slide 59</vt:lpstr>
      <vt:lpstr>Slide 60</vt:lpstr>
      <vt:lpstr>Slide 61</vt:lpstr>
      <vt:lpstr>Slide 62</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Cyclones and Climate: Some New Findings</dc:title>
  <dc:creator>Kerry Emanuel</dc:creator>
  <cp:lastModifiedBy>Kerry Emanuel</cp:lastModifiedBy>
  <cp:revision>15</cp:revision>
  <dcterms:created xsi:type="dcterms:W3CDTF">2009-10-19T11:54:34Z</dcterms:created>
  <dcterms:modified xsi:type="dcterms:W3CDTF">2010-03-24T11:01:22Z</dcterms:modified>
</cp:coreProperties>
</file>