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81" r:id="rId17"/>
    <p:sldId id="277" r:id="rId18"/>
    <p:sldId id="271" r:id="rId19"/>
    <p:sldId id="272" r:id="rId20"/>
    <p:sldId id="274" r:id="rId21"/>
    <p:sldId id="275" r:id="rId22"/>
    <p:sldId id="276" r:id="rId23"/>
    <p:sldId id="279" r:id="rId24"/>
    <p:sldId id="288" r:id="rId25"/>
    <p:sldId id="280" r:id="rId26"/>
    <p:sldId id="284" r:id="rId27"/>
    <p:sldId id="285" r:id="rId28"/>
    <p:sldId id="286" r:id="rId29"/>
    <p:sldId id="287" r:id="rId30"/>
    <p:sldId id="289" r:id="rId31"/>
    <p:sldId id="290" r:id="rId32"/>
    <p:sldId id="273" r:id="rId33"/>
    <p:sldId id="278" r:id="rId34"/>
    <p:sldId id="295" r:id="rId35"/>
    <p:sldId id="291" r:id="rId36"/>
    <p:sldId id="282" r:id="rId37"/>
    <p:sldId id="283" r:id="rId38"/>
    <p:sldId id="293" r:id="rId39"/>
    <p:sldId id="294" r:id="rId40"/>
    <p:sldId id="292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2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722EC-56E3-4D6E-AC7F-30F5F11716B3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CD10B-98FE-4592-ABFE-49EDF650A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2AA038-A3C2-424E-B02F-DF4DFF64EF4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B8A83-E614-457C-8903-058839EC27F2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168B7-A262-4CCD-8889-AB5FF951B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B8A83-E614-457C-8903-058839EC27F2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168B7-A262-4CCD-8889-AB5FF951B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B8A83-E614-457C-8903-058839EC27F2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168B7-A262-4CCD-8889-AB5FF951B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B8A83-E614-457C-8903-058839EC27F2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168B7-A262-4CCD-8889-AB5FF951B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B8A83-E614-457C-8903-058839EC27F2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168B7-A262-4CCD-8889-AB5FF951B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B8A83-E614-457C-8903-058839EC27F2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168B7-A262-4CCD-8889-AB5FF951B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B8A83-E614-457C-8903-058839EC27F2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168B7-A262-4CCD-8889-AB5FF951B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B8A83-E614-457C-8903-058839EC27F2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168B7-A262-4CCD-8889-AB5FF951B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B8A83-E614-457C-8903-058839EC27F2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168B7-A262-4CCD-8889-AB5FF951B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B8A83-E614-457C-8903-058839EC27F2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168B7-A262-4CCD-8889-AB5FF951B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B8A83-E614-457C-8903-058839EC27F2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168B7-A262-4CCD-8889-AB5FF951B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B8A83-E614-457C-8903-058839EC27F2}" type="datetimeFigureOut">
              <a:rPr lang="en-US" smtClean="0"/>
              <a:pPr/>
              <a:t>4/20/2011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168B7-A262-4CCD-8889-AB5FF951B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erry Emaanuel\PAOC\History\MIT-Green-Building.jpg"/>
          <p:cNvPicPr>
            <a:picLocks noChangeAspect="1" noChangeArrowheads="1"/>
          </p:cNvPicPr>
          <p:nvPr/>
        </p:nvPicPr>
        <p:blipFill>
          <a:blip r:embed="rId2" cstate="print">
            <a:lum bright="35000" contrast="-65000"/>
          </a:blip>
          <a:srcRect/>
          <a:stretch>
            <a:fillRect/>
          </a:stretch>
        </p:blipFill>
        <p:spPr bwMode="auto">
          <a:xfrm>
            <a:off x="1" y="0"/>
            <a:ext cx="9148764" cy="6858000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Brief History of Meteorology and Oceanography at MIT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152400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Kerry Emanuel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WWII Era and the Department of Meteorology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Department of Meteorology founded within the School of Engineering in 1941, as Course 14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Norwegian Meteorologist </a:t>
            </a:r>
            <a:r>
              <a:rPr lang="en-US" dirty="0" err="1" smtClean="0">
                <a:solidFill>
                  <a:srgbClr val="002060"/>
                </a:solidFill>
              </a:rPr>
              <a:t>Sverre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Petterssen</a:t>
            </a:r>
            <a:r>
              <a:rPr lang="en-US" dirty="0" smtClean="0">
                <a:solidFill>
                  <a:srgbClr val="002060"/>
                </a:solidFill>
              </a:rPr>
              <a:t> , who had run the Meteorology group since </a:t>
            </a:r>
            <a:r>
              <a:rPr lang="en-US" dirty="0" err="1" smtClean="0">
                <a:solidFill>
                  <a:srgbClr val="002060"/>
                </a:solidFill>
              </a:rPr>
              <a:t>Rossby’s</a:t>
            </a:r>
            <a:r>
              <a:rPr lang="en-US" dirty="0" smtClean="0">
                <a:solidFill>
                  <a:srgbClr val="002060"/>
                </a:solidFill>
              </a:rPr>
              <a:t> departure in 1939, was appointed first Head of Department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erry Emaanuel\Pictures\2009-09-08 Meteo_history\Meteo_history 03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3151188" cy="4525963"/>
          </a:xfrm>
          <a:prstGeom prst="rect">
            <a:avLst/>
          </a:prstGeom>
          <a:noFill/>
          <a:ln cmpd="dbl">
            <a:solidFill>
              <a:schemeClr val="tx1"/>
            </a:solidFill>
          </a:ln>
        </p:spPr>
      </p:pic>
      <p:pic>
        <p:nvPicPr>
          <p:cNvPr id="7171" name="Picture 3" descr="C:\Users\Kerry Emaanuel\Pictures\2009-09-08 Meteo_history\Meteo_history 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295400"/>
            <a:ext cx="4974473" cy="355972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" y="838200"/>
            <a:ext cx="3124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2060"/>
                </a:solidFill>
              </a:rPr>
              <a:t>Sverre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Petterssen</a:t>
            </a:r>
            <a:r>
              <a:rPr lang="en-US" dirty="0" smtClean="0">
                <a:solidFill>
                  <a:srgbClr val="002060"/>
                </a:solidFill>
              </a:rPr>
              <a:t> (1898-1974)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029200"/>
            <a:ext cx="502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2060"/>
                </a:solidFill>
              </a:rPr>
              <a:t>Petterssen</a:t>
            </a:r>
            <a:r>
              <a:rPr lang="en-US" dirty="0" smtClean="0">
                <a:solidFill>
                  <a:srgbClr val="002060"/>
                </a:solidFill>
              </a:rPr>
              <a:t> leading a map discussion at MIT, c. 1940. He resigned from MIT in August, 1942, to assist n the war effort. He was a lead forecaster  for the critical forecast for D-Day, June 6</a:t>
            </a:r>
            <a:r>
              <a:rPr lang="en-US" baseline="30000" dirty="0" smtClean="0">
                <a:solidFill>
                  <a:srgbClr val="002060"/>
                </a:solidFill>
              </a:rPr>
              <a:t>th</a:t>
            </a:r>
            <a:r>
              <a:rPr lang="en-US" dirty="0" smtClean="0">
                <a:solidFill>
                  <a:srgbClr val="002060"/>
                </a:solidFill>
              </a:rPr>
              <a:t>, 1944 . He wrote an autobiography...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Houghton Era, 1942-1969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Kerry Emaanuel\Pictures\2009-09-08 Meteo_history\Meteo_history 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371600"/>
            <a:ext cx="3198596" cy="4525963"/>
          </a:xfrm>
          <a:prstGeom prst="rect">
            <a:avLst/>
          </a:prstGeom>
          <a:noFill/>
          <a:ln cmpd="dbl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286000" y="60960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Henry Garrett Houghton (1905-1987)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Henry Houghton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Worked at MIT’s Round Hill Research Station from 1928-1938 on the fundamental physics of fog and clouds, including methods for dispersing fog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Served as research associate in aeronautical engineering from 1938-1939 when he became an assistant professor of meteorology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Department Head from 1942-1969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229600" cy="6096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Led the new department’s contribution to the war effort by instituting a training program for weather officers. Enrollment in the department increased from ~30 in 1942 to ~500 in 1944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Oversaw the creation of weather radar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Created the world’s foremost academic research and education program in meteorology, especially by recruiting </a:t>
            </a:r>
            <a:r>
              <a:rPr lang="en-US" dirty="0" err="1" smtClean="0">
                <a:solidFill>
                  <a:srgbClr val="002060"/>
                </a:solidFill>
              </a:rPr>
              <a:t>Jule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Charney</a:t>
            </a:r>
            <a:r>
              <a:rPr lang="en-US" dirty="0" smtClean="0">
                <a:solidFill>
                  <a:srgbClr val="002060"/>
                </a:solidFill>
              </a:rPr>
              <a:t>, Norman Phillips, Victor Starr, and Edward Lorenz in the 1950s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Helped bring oceanography to MIT and integrate it with meteorology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Among the founders of the </a:t>
            </a:r>
            <a:r>
              <a:rPr lang="en-US" i="1" dirty="0" smtClean="0">
                <a:solidFill>
                  <a:srgbClr val="002060"/>
                </a:solidFill>
              </a:rPr>
              <a:t>University Corporation for Atmospheric Research </a:t>
            </a:r>
            <a:r>
              <a:rPr lang="en-US" dirty="0" smtClean="0">
                <a:solidFill>
                  <a:srgbClr val="002060"/>
                </a:solidFill>
              </a:rPr>
              <a:t>(UCAR) in 1959 and was the first chairman of its board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Hard at work (with a slide rule)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Kerry Emaanuel\Pictures\2009-09-08 Meteo_history\Meteo_history 0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554363"/>
            <a:ext cx="4040188" cy="3192312"/>
          </a:xfrm>
          <a:prstGeom prst="rect">
            <a:avLst/>
          </a:prstGeom>
          <a:noFill/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8200" y="1752600"/>
            <a:ext cx="4041775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Henry (left) with fog dispersing apparatus at Round Hill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52" name="Picture 4" descr="C:\Users\Kerry Emaanuel\Pictures\2009-09-08 Meteo_history\Meteo_history 02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04913"/>
            <a:ext cx="4041775" cy="3091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Kerry Emaanuel\Pictures\2009-09-08 Meteo_history\Meteo_history 00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23768"/>
            <a:ext cx="7315200" cy="565958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8600" y="30480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Henry Houghton, </a:t>
            </a:r>
            <a:r>
              <a:rPr lang="en-US" sz="2400" dirty="0" err="1" smtClean="0">
                <a:solidFill>
                  <a:srgbClr val="002060"/>
                </a:solidFill>
              </a:rPr>
              <a:t>Delbar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Keily</a:t>
            </a:r>
            <a:r>
              <a:rPr lang="en-US" sz="2400" dirty="0" smtClean="0">
                <a:solidFill>
                  <a:srgbClr val="002060"/>
                </a:solidFill>
              </a:rPr>
              <a:t>, and James Austin at WBZ Radio, 1948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erry Emaanuel\Pictures\2009-09-08 Meteo_history\Meteo_history 01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492068" cy="561978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62000" y="3810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Radar Depiction of a Hurricane (Edna of 1954)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Faculty Appointments under Houghton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Victor Starr (1947)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Edward Lorenz (1955)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Frederick Sanders (1955)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Jule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Charney</a:t>
            </a:r>
            <a:r>
              <a:rPr lang="en-US" dirty="0" smtClean="0">
                <a:solidFill>
                  <a:srgbClr val="002060"/>
                </a:solidFill>
              </a:rPr>
              <a:t> (1956)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Norman Phillips (1956)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Willem </a:t>
            </a:r>
            <a:r>
              <a:rPr lang="en-US" dirty="0" err="1" smtClean="0">
                <a:solidFill>
                  <a:srgbClr val="002060"/>
                </a:solidFill>
              </a:rPr>
              <a:t>Malkus</a:t>
            </a:r>
            <a:r>
              <a:rPr lang="en-US" dirty="0" smtClean="0">
                <a:solidFill>
                  <a:srgbClr val="002060"/>
                </a:solidFill>
              </a:rPr>
              <a:t> (1959)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George Veronis (1961)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Reginald Newell (1961)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Henry </a:t>
            </a:r>
            <a:r>
              <a:rPr lang="en-US" dirty="0" err="1" smtClean="0">
                <a:solidFill>
                  <a:srgbClr val="002060"/>
                </a:solidFill>
              </a:rPr>
              <a:t>Stommel</a:t>
            </a:r>
            <a:r>
              <a:rPr lang="en-US" dirty="0" smtClean="0">
                <a:solidFill>
                  <a:srgbClr val="002060"/>
                </a:solidFill>
              </a:rPr>
              <a:t> (1963)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Erik Mollo-Christensen (~1963)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Carl Wunsch (1967) (appointed to EPS)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Peter </a:t>
            </a:r>
            <a:r>
              <a:rPr lang="en-US" dirty="0" err="1" smtClean="0">
                <a:solidFill>
                  <a:srgbClr val="002060"/>
                </a:solidFill>
              </a:rPr>
              <a:t>Rhines</a:t>
            </a:r>
            <a:r>
              <a:rPr lang="en-US" dirty="0" smtClean="0">
                <a:solidFill>
                  <a:srgbClr val="002060"/>
                </a:solidFill>
              </a:rPr>
              <a:t> (1968)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Affiliation with Applied Math at MIT:  Key Appointments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0386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Louis Howard (1955)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David </a:t>
            </a:r>
            <a:r>
              <a:rPr lang="en-US" dirty="0" err="1" smtClean="0">
                <a:solidFill>
                  <a:srgbClr val="002060"/>
                </a:solidFill>
              </a:rPr>
              <a:t>Benney</a:t>
            </a:r>
            <a:r>
              <a:rPr lang="en-US" dirty="0" smtClean="0">
                <a:solidFill>
                  <a:srgbClr val="002060"/>
                </a:solidFill>
              </a:rPr>
              <a:t> (1957)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Harvey Greenspan (1960)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Joseph Pedlosky (1964)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Willem </a:t>
            </a:r>
            <a:r>
              <a:rPr lang="en-US" dirty="0" err="1" smtClean="0">
                <a:solidFill>
                  <a:srgbClr val="002060"/>
                </a:solidFill>
              </a:rPr>
              <a:t>Malkus</a:t>
            </a:r>
            <a:r>
              <a:rPr lang="en-US" dirty="0" smtClean="0">
                <a:solidFill>
                  <a:srgbClr val="002060"/>
                </a:solidFill>
              </a:rPr>
              <a:t> (1970)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Synopsis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3733800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Founding of Meteorology at MIT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WWII and the Beginnings of the Department of Meteorology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Oceanography at MIT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Merger with EPS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The Future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erry Emaanuel\Pictures\2009-09-08 Meteo_history\Meteo_history 04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838200"/>
            <a:ext cx="3962400" cy="5699699"/>
          </a:xfrm>
          <a:prstGeom prst="rect">
            <a:avLst/>
          </a:prstGeom>
          <a:noFill/>
          <a:ln cmpd="dbl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828800" y="22860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Victor Paul Starr (1909-1974)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erry Emaanuel\PAOC\History\Lorenz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3429762" cy="48306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9600" y="38100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Norton Lorenz (1917-2008)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 descr="C:\Users\Kerry Emaanuel\lorenz\lorenzobit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990600"/>
            <a:ext cx="3532632" cy="464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erry Emaanuel\lorenz\smallrhnov06g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3505200" cy="386233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6096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Poincare Diagram of Strange Attractor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123" name="Picture 3" descr="C:\Users\Kerry Emaanuel\lorenz\DSCN07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295400"/>
            <a:ext cx="4876800" cy="3657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495800" y="685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Avid Hiker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Frederick Sanders (1923-2006)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 descr="C:\Users\Kerry Emaanuel\Pictures\2009-09-08 Meteo_history\Pic 2 RG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539269"/>
            <a:ext cx="4038600" cy="2647824"/>
          </a:xfrm>
          <a:prstGeom prst="rect">
            <a:avLst/>
          </a:prstGeom>
          <a:noFill/>
        </p:spPr>
      </p:pic>
      <p:pic>
        <p:nvPicPr>
          <p:cNvPr id="8196" name="Picture 4" descr="C:\Users\Kerry Emaanuel\Pictures\2009-09-08 Meteo_history\sanders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409" y="1600200"/>
            <a:ext cx="3406181" cy="4525963"/>
          </a:xfrm>
          <a:prstGeom prst="rect">
            <a:avLst/>
          </a:prstGeom>
          <a:noFill/>
          <a:ln cmpd="dbl">
            <a:solidFill>
              <a:schemeClr val="tx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Kerry Emaanuel\Pictures\2009-09-08 Meteo_history\Meteo_history 02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7848600" cy="534654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9600" y="59436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Fred Sanders (far left) defending his thesis before Henry Houghton (at board), Alan Bemis (seated at left), Tom Malone, Mort </a:t>
            </a:r>
            <a:r>
              <a:rPr lang="en-US" dirty="0" err="1" smtClean="0">
                <a:solidFill>
                  <a:srgbClr val="002060"/>
                </a:solidFill>
              </a:rPr>
              <a:t>Wurtele</a:t>
            </a:r>
            <a:r>
              <a:rPr lang="en-US" dirty="0" smtClean="0">
                <a:solidFill>
                  <a:srgbClr val="002060"/>
                </a:solidFill>
              </a:rPr>
              <a:t>, Victor Starr, and Jim Austin 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Jule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Gregory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Charney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(1917-1981)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C:\Users\Kerry Emaanuel\Pictures\2009-09-08 Meteo_history\Meteo_history 0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21433"/>
            <a:ext cx="3828362" cy="3112567"/>
          </a:xfrm>
          <a:prstGeom prst="rect">
            <a:avLst/>
          </a:prstGeom>
          <a:noFill/>
        </p:spPr>
      </p:pic>
      <p:pic>
        <p:nvPicPr>
          <p:cNvPr id="9219" name="Picture 3" descr="C:\Users\Kerry Emaanuel\Pictures\2009-09-08 Meteo_history\Meteo_history 0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199" y="2209800"/>
            <a:ext cx="4264013" cy="31407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Norman Alton Phillips (1923 - )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C:\Users\Kerry Emaanuel\PAOC\History\Phillips4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9907" y="1600200"/>
            <a:ext cx="3073185" cy="4525963"/>
          </a:xfrm>
          <a:prstGeom prst="rect">
            <a:avLst/>
          </a:prstGeom>
          <a:noFill/>
        </p:spPr>
      </p:pic>
      <p:pic>
        <p:nvPicPr>
          <p:cNvPr id="11267" name="Picture 3" descr="C:\Users\Kerry Emaanuel\PAOC\History\Phillips2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37116" y="1600201"/>
            <a:ext cx="3091901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Kerry Emaanuel\Pictures\2009-09-08 Meteo_history\Meteo_history 01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954" y="304800"/>
            <a:ext cx="8635446" cy="512220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3400" y="5486400"/>
            <a:ext cx="838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</a:rPr>
              <a:t>Loessen</a:t>
            </a:r>
            <a:r>
              <a:rPr lang="en-US" dirty="0" smtClean="0">
                <a:solidFill>
                  <a:srgbClr val="002060"/>
                </a:solidFill>
              </a:rPr>
              <a:t>,  Keegan, Thompson, </a:t>
            </a:r>
            <a:r>
              <a:rPr lang="en-US" dirty="0" err="1" smtClean="0">
                <a:solidFill>
                  <a:srgbClr val="002060"/>
                </a:solidFill>
              </a:rPr>
              <a:t>Lettau</a:t>
            </a:r>
            <a:r>
              <a:rPr lang="en-US" dirty="0" smtClean="0">
                <a:solidFill>
                  <a:srgbClr val="002060"/>
                </a:solidFill>
              </a:rPr>
              <a:t> ,London</a:t>
            </a:r>
          </a:p>
          <a:p>
            <a:pPr algn="ctr"/>
            <a:r>
              <a:rPr lang="en-US" dirty="0" err="1" smtClean="0">
                <a:solidFill>
                  <a:srgbClr val="002060"/>
                </a:solidFill>
              </a:rPr>
              <a:t>Dulezel</a:t>
            </a:r>
            <a:r>
              <a:rPr lang="en-US" dirty="0" smtClean="0">
                <a:solidFill>
                  <a:srgbClr val="002060"/>
                </a:solidFill>
              </a:rPr>
              <a:t>, Cooley, White ,Wahl, Long, </a:t>
            </a:r>
            <a:r>
              <a:rPr lang="en-US" dirty="0" err="1" smtClean="0">
                <a:solidFill>
                  <a:srgbClr val="002060"/>
                </a:solidFill>
              </a:rPr>
              <a:t>Mintz</a:t>
            </a:r>
            <a:endParaRPr lang="en-US" dirty="0" smtClean="0">
              <a:solidFill>
                <a:srgbClr val="002060"/>
              </a:solidFill>
            </a:endParaRPr>
          </a:p>
          <a:p>
            <a:pPr algn="ctr"/>
            <a:r>
              <a:rPr lang="en-US" dirty="0" err="1" smtClean="0">
                <a:solidFill>
                  <a:srgbClr val="002060"/>
                </a:solidFill>
              </a:rPr>
              <a:t>Widger</a:t>
            </a:r>
            <a:r>
              <a:rPr lang="en-US" dirty="0" smtClean="0">
                <a:solidFill>
                  <a:srgbClr val="002060"/>
                </a:solidFill>
              </a:rPr>
              <a:t>, Fultz, Lowell, Martin, Hess, Benton, Wexler, </a:t>
            </a:r>
            <a:r>
              <a:rPr lang="en-US" dirty="0" err="1" smtClean="0">
                <a:solidFill>
                  <a:srgbClr val="002060"/>
                </a:solidFill>
              </a:rPr>
              <a:t>Charney</a:t>
            </a:r>
            <a:endParaRPr lang="en-US" dirty="0" smtClean="0">
              <a:solidFill>
                <a:srgbClr val="002060"/>
              </a:solidFill>
            </a:endParaRPr>
          </a:p>
          <a:p>
            <a:pPr algn="ctr"/>
            <a:r>
              <a:rPr lang="en-US" dirty="0" err="1" smtClean="0">
                <a:solidFill>
                  <a:srgbClr val="002060"/>
                </a:solidFill>
              </a:rPr>
              <a:t>Salmela</a:t>
            </a:r>
            <a:r>
              <a:rPr lang="en-US" dirty="0" smtClean="0">
                <a:solidFill>
                  <a:srgbClr val="002060"/>
                </a:solidFill>
              </a:rPr>
              <a:t>, Willett, </a:t>
            </a:r>
            <a:r>
              <a:rPr lang="en-US" dirty="0" err="1" smtClean="0">
                <a:solidFill>
                  <a:srgbClr val="002060"/>
                </a:solidFill>
              </a:rPr>
              <a:t>Kuo</a:t>
            </a:r>
            <a:r>
              <a:rPr lang="en-US" dirty="0" smtClean="0">
                <a:solidFill>
                  <a:srgbClr val="002060"/>
                </a:solidFill>
              </a:rPr>
              <a:t>, </a:t>
            </a:r>
            <a:r>
              <a:rPr lang="en-US" dirty="0" err="1" smtClean="0">
                <a:solidFill>
                  <a:srgbClr val="002060"/>
                </a:solidFill>
              </a:rPr>
              <a:t>Solot</a:t>
            </a:r>
            <a:r>
              <a:rPr lang="en-US" dirty="0" smtClean="0">
                <a:solidFill>
                  <a:srgbClr val="002060"/>
                </a:solidFill>
              </a:rPr>
              <a:t>, Shapiro, </a:t>
            </a:r>
            <a:r>
              <a:rPr lang="en-US" dirty="0" err="1" smtClean="0">
                <a:solidFill>
                  <a:srgbClr val="002060"/>
                </a:solidFill>
              </a:rPr>
              <a:t>Bjerknes</a:t>
            </a:r>
            <a:r>
              <a:rPr lang="en-US" dirty="0" smtClean="0">
                <a:solidFill>
                  <a:srgbClr val="002060"/>
                </a:solidFill>
              </a:rPr>
              <a:t>, Lorenz, Starr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Reginald Newell (1931-2002)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C:\Users\Kerry Emaanuel\Pictures\2009-09-08 Meteo_history\Meteo_history 03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00200"/>
            <a:ext cx="6934200" cy="4874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Henry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Melson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Stommel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(1920-1992)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 descr="C:\Users\Kerry Emaanuel\PAOC\History\Stomme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371600"/>
            <a:ext cx="3581594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Carl-Gustav Rossby (1898-1957)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Kerry Emaanuel\Pictures\2009-09-08 Meteo_history\Meteo_history 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447800"/>
            <a:ext cx="3227893" cy="4800600"/>
          </a:xfrm>
          <a:prstGeom prst="rect">
            <a:avLst/>
          </a:prstGeom>
          <a:noFill/>
          <a:ln w="19050" cmpd="dbl">
            <a:solidFill>
              <a:schemeClr val="tx1"/>
            </a:solidFill>
          </a:ln>
        </p:spPr>
      </p:pic>
      <p:pic>
        <p:nvPicPr>
          <p:cNvPr id="2051" name="Picture 3" descr="C:\Users\Kerry Emaanuel\PAOC\History\bbm_bjerkne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438400"/>
            <a:ext cx="1143000" cy="162328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0" y="6324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Rossby in 1933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42672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</a:rPr>
              <a:t>Vilhelm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Bjerknes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52" name="Picture 4" descr="C:\Users\Kerry Emaanuel\PAOC\History\2009010800_NH_tropo.gif"/>
          <p:cNvPicPr>
            <a:picLocks noChangeAspect="1" noChangeArrowheads="1"/>
          </p:cNvPicPr>
          <p:nvPr/>
        </p:nvPicPr>
        <p:blipFill>
          <a:blip r:embed="rId4" cstate="print"/>
          <a:srcRect l="12121" r="12121"/>
          <a:stretch>
            <a:fillRect/>
          </a:stretch>
        </p:blipFill>
        <p:spPr bwMode="auto">
          <a:xfrm>
            <a:off x="6248400" y="2057400"/>
            <a:ext cx="2689413" cy="2743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858000" y="4953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Rossby waves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Erik Leonard Mollo-Christensen</a:t>
            </a:r>
            <a:b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(1923-2009)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C:\Users\Kerry Emaanuel\PAOC\History\Erik_Mollo_christens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447800"/>
            <a:ext cx="3657600" cy="51274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Carl Isaac Wunsch (1941- )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 descr="C:\Users\Kerry Emaanuel\PAOC\History\wunschC-a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447800"/>
            <a:ext cx="4272932" cy="52425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Organizational Developments: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Course Number changed to </a:t>
            </a:r>
            <a:r>
              <a:rPr lang="en-US" i="1" dirty="0" smtClean="0">
                <a:solidFill>
                  <a:srgbClr val="002060"/>
                </a:solidFill>
              </a:rPr>
              <a:t>19</a:t>
            </a:r>
            <a:r>
              <a:rPr lang="en-US" dirty="0" smtClean="0">
                <a:solidFill>
                  <a:srgbClr val="002060"/>
                </a:solidFill>
              </a:rPr>
              <a:t> in 1946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Moved from </a:t>
            </a:r>
            <a:r>
              <a:rPr lang="en-US" i="1" dirty="0" smtClean="0">
                <a:solidFill>
                  <a:srgbClr val="002060"/>
                </a:solidFill>
              </a:rPr>
              <a:t>School of Engineering </a:t>
            </a:r>
            <a:r>
              <a:rPr lang="en-US" dirty="0" smtClean="0">
                <a:solidFill>
                  <a:srgbClr val="002060"/>
                </a:solidFill>
              </a:rPr>
              <a:t>to </a:t>
            </a:r>
            <a:r>
              <a:rPr lang="en-US" i="1" dirty="0" smtClean="0">
                <a:solidFill>
                  <a:srgbClr val="002060"/>
                </a:solidFill>
              </a:rPr>
              <a:t>School of Science </a:t>
            </a:r>
            <a:r>
              <a:rPr lang="en-US" dirty="0" smtClean="0">
                <a:solidFill>
                  <a:srgbClr val="002060"/>
                </a:solidFill>
              </a:rPr>
              <a:t>in 1957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Moved from Bldg 24 to </a:t>
            </a:r>
            <a:r>
              <a:rPr lang="en-US" i="1" dirty="0" smtClean="0">
                <a:solidFill>
                  <a:srgbClr val="002060"/>
                </a:solidFill>
              </a:rPr>
              <a:t>Cecil and Ida Green Building</a:t>
            </a:r>
            <a:r>
              <a:rPr lang="en-US" dirty="0" smtClean="0">
                <a:solidFill>
                  <a:srgbClr val="002060"/>
                </a:solidFill>
              </a:rPr>
              <a:t>, 1964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Joint Program with WHOI formed in 1968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Changed name to </a:t>
            </a:r>
            <a:r>
              <a:rPr lang="en-US" i="1" dirty="0" smtClean="0">
                <a:solidFill>
                  <a:srgbClr val="002060"/>
                </a:solidFill>
              </a:rPr>
              <a:t>Department of Meteorology and Physical Oceanography </a:t>
            </a:r>
            <a:r>
              <a:rPr lang="en-US" dirty="0" smtClean="0">
                <a:solidFill>
                  <a:srgbClr val="002060"/>
                </a:solidFill>
              </a:rPr>
              <a:t>in 1981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Merged with </a:t>
            </a:r>
            <a:r>
              <a:rPr lang="en-US" i="1" dirty="0" smtClean="0">
                <a:solidFill>
                  <a:srgbClr val="002060"/>
                </a:solidFill>
              </a:rPr>
              <a:t>Department of Earth and Planetary Sciences</a:t>
            </a:r>
            <a:r>
              <a:rPr lang="en-US" dirty="0" smtClean="0">
                <a:solidFill>
                  <a:srgbClr val="002060"/>
                </a:solidFill>
              </a:rPr>
              <a:t> to become </a:t>
            </a:r>
            <a:r>
              <a:rPr lang="en-US" i="1" dirty="0" smtClean="0">
                <a:solidFill>
                  <a:srgbClr val="002060"/>
                </a:solidFill>
              </a:rPr>
              <a:t>EAP</a:t>
            </a:r>
            <a:r>
              <a:rPr lang="en-US" dirty="0" smtClean="0">
                <a:solidFill>
                  <a:srgbClr val="002060"/>
                </a:solidFill>
              </a:rPr>
              <a:t>S in 1983</a:t>
            </a:r>
          </a:p>
          <a:p>
            <a:r>
              <a:rPr lang="en-US" i="1" dirty="0" smtClean="0">
                <a:solidFill>
                  <a:srgbClr val="002060"/>
                </a:solidFill>
              </a:rPr>
              <a:t>Center for Meteorology and Physical Oceanography </a:t>
            </a:r>
            <a:r>
              <a:rPr lang="en-US" dirty="0" smtClean="0">
                <a:solidFill>
                  <a:srgbClr val="002060"/>
                </a:solidFill>
              </a:rPr>
              <a:t>founded in 1983 to serve as focus for these endeavors within EAPS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Changed name </a:t>
            </a:r>
            <a:r>
              <a:rPr lang="en-US" i="1" dirty="0" smtClean="0">
                <a:solidFill>
                  <a:srgbClr val="002060"/>
                </a:solidFill>
              </a:rPr>
              <a:t>to Program in Atmospheres, Oceans, and Climate</a:t>
            </a:r>
            <a:r>
              <a:rPr lang="en-US" dirty="0" smtClean="0">
                <a:solidFill>
                  <a:srgbClr val="002060"/>
                </a:solidFill>
              </a:rPr>
              <a:t> in 1997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Cecil and Ida Green Building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Under Construction, 1963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170" name="Picture 2" descr="C:\Users\Kerry Emaanuel\Pictures\2009-09-08 Meteo_history\Meteo_history 0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20735" y="2174875"/>
            <a:ext cx="2713118" cy="3951288"/>
          </a:xfrm>
          <a:prstGeom prst="rect">
            <a:avLst/>
          </a:prstGeom>
          <a:noFill/>
        </p:spPr>
      </p:pic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Completed, 1964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171" name="Picture 3" descr="C:\Users\Kerry Emaanuel\Pictures\2009-09-08 Meteo_history\Meteo_history 007-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95143" y="2174875"/>
            <a:ext cx="2941539" cy="395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0" y="1905000"/>
            <a:ext cx="7620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Henry Houghton passed away in 1987, leaving his considerable estate to MIT to </a:t>
            </a:r>
          </a:p>
          <a:p>
            <a:endParaRPr lang="en-US" sz="2800" dirty="0" smtClean="0">
              <a:solidFill>
                <a:srgbClr val="002060"/>
              </a:solidFill>
            </a:endParaRPr>
          </a:p>
          <a:p>
            <a:r>
              <a:rPr lang="en-US" sz="2800" i="1" dirty="0" smtClean="0">
                <a:solidFill>
                  <a:srgbClr val="002060"/>
                </a:solidFill>
              </a:rPr>
              <a:t>“support of research by students in the fields of meteorology and physical oceanography or for any other purpose that enhances and enriches the total educational experience of such students”</a:t>
            </a:r>
            <a:r>
              <a:rPr lang="en-US" sz="2800" dirty="0" smtClean="0">
                <a:solidFill>
                  <a:srgbClr val="002060"/>
                </a:solidFill>
              </a:rPr>
              <a:t>.  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Chairs, 1970-1983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2667000"/>
          </a:xfrm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2060"/>
                </a:solidFill>
              </a:rPr>
              <a:t>Norman Phillips, 1970‑1974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err="1" smtClean="0">
                <a:solidFill>
                  <a:srgbClr val="002060"/>
                </a:solidFill>
              </a:rPr>
              <a:t>Jule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Charney</a:t>
            </a:r>
            <a:r>
              <a:rPr lang="en-US" dirty="0" smtClean="0">
                <a:solidFill>
                  <a:srgbClr val="002060"/>
                </a:solidFill>
              </a:rPr>
              <a:t>, 1974‑1977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Edward Lorenz, 1977‑1981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Peter Stone, 1981‑1983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5029200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Note: Carl Wunsch chaired EPS, 1977-1981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Random Selection of Graduates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Horace Byers</a:t>
            </a:r>
          </a:p>
          <a:p>
            <a:r>
              <a:rPr lang="en-US" dirty="0" smtClean="0"/>
              <a:t>Edward Lorenz</a:t>
            </a:r>
          </a:p>
          <a:p>
            <a:r>
              <a:rPr lang="en-US" dirty="0" smtClean="0"/>
              <a:t>Richard Reed</a:t>
            </a:r>
          </a:p>
          <a:p>
            <a:r>
              <a:rPr lang="en-US" dirty="0" smtClean="0"/>
              <a:t>Robert White</a:t>
            </a:r>
          </a:p>
          <a:p>
            <a:r>
              <a:rPr lang="en-US" dirty="0" smtClean="0"/>
              <a:t>David Atlas</a:t>
            </a:r>
          </a:p>
          <a:p>
            <a:r>
              <a:rPr lang="en-US" dirty="0" smtClean="0"/>
              <a:t>Kirk Bryan</a:t>
            </a:r>
          </a:p>
          <a:p>
            <a:r>
              <a:rPr lang="en-US" dirty="0" smtClean="0"/>
              <a:t>Philip Thompson</a:t>
            </a:r>
          </a:p>
          <a:p>
            <a:r>
              <a:rPr lang="en-US" dirty="0" smtClean="0"/>
              <a:t>Barry </a:t>
            </a:r>
            <a:r>
              <a:rPr lang="en-US" dirty="0" err="1" smtClean="0"/>
              <a:t>Saltzmann</a:t>
            </a:r>
            <a:endParaRPr lang="en-US" dirty="0" smtClean="0"/>
          </a:p>
          <a:p>
            <a:r>
              <a:rPr lang="en-US" dirty="0" smtClean="0"/>
              <a:t>Frederick Sanders</a:t>
            </a:r>
          </a:p>
          <a:p>
            <a:r>
              <a:rPr lang="en-US" dirty="0" smtClean="0"/>
              <a:t>Melvyn Stern</a:t>
            </a:r>
          </a:p>
          <a:p>
            <a:r>
              <a:rPr lang="en-US" dirty="0" smtClean="0"/>
              <a:t>Joseph Pedlosky</a:t>
            </a:r>
          </a:p>
          <a:p>
            <a:r>
              <a:rPr lang="en-US" dirty="0" smtClean="0"/>
              <a:t>William Holland</a:t>
            </a:r>
          </a:p>
          <a:p>
            <a:r>
              <a:rPr lang="en-US" dirty="0" smtClean="0"/>
              <a:t>Conway </a:t>
            </a:r>
            <a:r>
              <a:rPr lang="en-US" dirty="0" err="1" smtClean="0"/>
              <a:t>Leovy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Abraham </a:t>
            </a:r>
            <a:r>
              <a:rPr lang="en-US" dirty="0" err="1" smtClean="0"/>
              <a:t>Oort</a:t>
            </a:r>
            <a:endParaRPr lang="en-US" dirty="0" smtClean="0"/>
          </a:p>
          <a:p>
            <a:r>
              <a:rPr lang="en-US" dirty="0" smtClean="0"/>
              <a:t>James Holton</a:t>
            </a:r>
          </a:p>
          <a:p>
            <a:r>
              <a:rPr lang="en-US" dirty="0" smtClean="0"/>
              <a:t>Lance Bosart</a:t>
            </a:r>
          </a:p>
          <a:p>
            <a:r>
              <a:rPr lang="en-US" dirty="0" smtClean="0"/>
              <a:t>Robert Dickinson</a:t>
            </a:r>
          </a:p>
          <a:p>
            <a:r>
              <a:rPr lang="en-US" dirty="0" smtClean="0"/>
              <a:t>John (Mike) Wallace</a:t>
            </a:r>
          </a:p>
          <a:p>
            <a:r>
              <a:rPr lang="en-US" dirty="0" err="1" smtClean="0"/>
              <a:t>Isidoro</a:t>
            </a:r>
            <a:r>
              <a:rPr lang="en-US" dirty="0" smtClean="0"/>
              <a:t> </a:t>
            </a:r>
            <a:r>
              <a:rPr lang="en-US" dirty="0" err="1" smtClean="0"/>
              <a:t>Orlanski</a:t>
            </a:r>
            <a:endParaRPr lang="en-US" dirty="0" smtClean="0"/>
          </a:p>
          <a:p>
            <a:r>
              <a:rPr lang="en-US" dirty="0" smtClean="0"/>
              <a:t>Robert Houze</a:t>
            </a:r>
          </a:p>
          <a:p>
            <a:r>
              <a:rPr lang="en-US" dirty="0" smtClean="0"/>
              <a:t>Ants </a:t>
            </a:r>
            <a:r>
              <a:rPr lang="en-US" dirty="0" err="1" smtClean="0"/>
              <a:t>Leetmaa</a:t>
            </a:r>
            <a:endParaRPr lang="en-US" dirty="0" smtClean="0"/>
          </a:p>
          <a:p>
            <a:r>
              <a:rPr lang="en-US" dirty="0" smtClean="0"/>
              <a:t>Anthony Hollingsworth</a:t>
            </a:r>
          </a:p>
          <a:p>
            <a:r>
              <a:rPr lang="en-US" dirty="0" smtClean="0"/>
              <a:t>Eugenia Kalnay</a:t>
            </a:r>
          </a:p>
          <a:p>
            <a:r>
              <a:rPr lang="en-US" dirty="0" smtClean="0"/>
              <a:t>Peter Webster</a:t>
            </a:r>
          </a:p>
          <a:p>
            <a:r>
              <a:rPr lang="en-US" dirty="0" smtClean="0"/>
              <a:t>Mark Cane</a:t>
            </a:r>
          </a:p>
          <a:p>
            <a:r>
              <a:rPr lang="en-US" dirty="0" smtClean="0"/>
              <a:t>Inez Fung</a:t>
            </a:r>
          </a:p>
          <a:p>
            <a:r>
              <a:rPr lang="en-US" dirty="0" smtClean="0"/>
              <a:t>William Young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533400" y="457200"/>
            <a:ext cx="8229600" cy="1752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2060"/>
                </a:solidFill>
              </a:rPr>
              <a:t>PAOC graduates are disproportionately represented among atmospheric science faculty in the U.S.</a:t>
            </a:r>
          </a:p>
        </p:txBody>
      </p:sp>
      <p:pic>
        <p:nvPicPr>
          <p:cNvPr id="20483" name="Picture 6" descr="ASfacul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420938"/>
            <a:ext cx="586740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of PAOC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Objective is to become the world’s leading center for research and education in climate science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Maintain strengths in atmosphere and ocean dynamics and geochemistry while building a diverse expertise in climate science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Become the top graduate program in climate science, worldwide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Play a fundamental role in making MIT undergraduates environmentally literate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Milestones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Late 1920’s: Guggenheim grant awarded to MIT for the establishment of a “Course in Meteorology”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September 1928: Rossby appointed to take charge of course, within the Department of Aeronautics, after being rejected by U.S. Weather Bureau. Began graduate program in meteorology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Rossby was determined to bridge what he called the “wide gulf between the mathematical theory, on the one hand, and weather map analysis and forecasting, on the other”. 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Kerry Emaanuel\Pictures\2009-09-08 Meteo_history\peter&amp;paola_photo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304800"/>
            <a:ext cx="3886200" cy="564707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0" y="6096000"/>
            <a:ext cx="441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Peter Stone and Paola Rizzoli in Venice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638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Introduced Norwegian ideas of Fronts and Cyclones to the U.S.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Was </a:t>
            </a:r>
            <a:r>
              <a:rPr lang="en-US" i="1" dirty="0" smtClean="0">
                <a:solidFill>
                  <a:srgbClr val="002060"/>
                </a:solidFill>
              </a:rPr>
              <a:t>persona non grata </a:t>
            </a:r>
            <a:r>
              <a:rPr lang="en-US" dirty="0" smtClean="0">
                <a:solidFill>
                  <a:srgbClr val="002060"/>
                </a:solidFill>
              </a:rPr>
              <a:t>with the U.S. Weather Bureau before coming to MIT, but later joined the Bureau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Stressed importance of upper air measurements, analysis, and theory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Left MIT in 1939 to manage research and education at the U.S. Weather Bureau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Later founded the Department of Meteorology at the University of Chicago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erry Emaanuel\Pictures\2009-09-08 Meteo_history\Meteo_history 04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28600"/>
            <a:ext cx="7239000" cy="581363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14400" y="62484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Rossby with Radiosonde, 1934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erry Emaanuel\PAOC\History\Sayre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3581400" cy="278155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3429000"/>
            <a:ext cx="373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Professor Daniel Sayre ran an aircraft-based observation program under </a:t>
            </a:r>
            <a:r>
              <a:rPr lang="en-US" dirty="0" err="1" smtClean="0">
                <a:solidFill>
                  <a:srgbClr val="002060"/>
                </a:solidFill>
              </a:rPr>
              <a:t>Rossby’s</a:t>
            </a:r>
            <a:r>
              <a:rPr lang="en-US" dirty="0" smtClean="0">
                <a:solidFill>
                  <a:srgbClr val="002060"/>
                </a:solidFill>
              </a:rPr>
              <a:t> direction. Rossby himself, and </a:t>
            </a:r>
            <a:r>
              <a:rPr lang="en-US" dirty="0" err="1" smtClean="0">
                <a:solidFill>
                  <a:srgbClr val="002060"/>
                </a:solidFill>
              </a:rPr>
              <a:t>Hurd</a:t>
            </a:r>
            <a:r>
              <a:rPr lang="en-US" dirty="0" smtClean="0">
                <a:solidFill>
                  <a:srgbClr val="002060"/>
                </a:solidFill>
              </a:rPr>
              <a:t> Willett made weather observation flights each morning from East Boston Airport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075" name="Picture 3" descr="C:\Users\Kerry Emaanuel\PAOC\History\Rossby_Ti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52400"/>
            <a:ext cx="3819977" cy="50328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876800" y="54102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Cover of Time, Monday, December 17</a:t>
            </a:r>
            <a:r>
              <a:rPr lang="en-US" baseline="30000" dirty="0" smtClean="0">
                <a:solidFill>
                  <a:srgbClr val="002060"/>
                </a:solidFill>
              </a:rPr>
              <a:t>th</a:t>
            </a:r>
            <a:r>
              <a:rPr lang="en-US" dirty="0" smtClean="0">
                <a:solidFill>
                  <a:srgbClr val="002060"/>
                </a:solidFill>
              </a:rPr>
              <a:t>, 1956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Hurd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Curtiss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Willett (1903-1992)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Brought to MIT by Rossby in 1929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Remained at MIT, retiring from teaching in 1968 but continuing research through 1988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Specialized in long-range forecasting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Kerry Emaanuel\Pictures\2009-09-08 Meteo_history\Meteo_history 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677025" y="-12734925"/>
            <a:ext cx="2999740" cy="4310380"/>
          </a:xfrm>
          <a:prstGeom prst="rect">
            <a:avLst/>
          </a:prstGeom>
          <a:noFill/>
        </p:spPr>
      </p:pic>
      <p:pic>
        <p:nvPicPr>
          <p:cNvPr id="4099" name="Picture 3" descr="C:\Users\Kerry Emaanuel\Pictures\2009-09-08 Meteo_history\Meteo_history 04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81600" y="1447800"/>
            <a:ext cx="3075750" cy="4419600"/>
          </a:xfrm>
          <a:prstGeom prst="rect">
            <a:avLst/>
          </a:prstGeom>
          <a:noFill/>
          <a:ln w="15875" cmpd="dbl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181600" y="60960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Willett in 1933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erry Emaanuel\Pictures\2009-09-08 Meteo_history\Meteo_history 04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81000"/>
            <a:ext cx="7088416" cy="5257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90600" y="58674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“</a:t>
            </a:r>
            <a:r>
              <a:rPr lang="en-US" sz="2400" dirty="0" smtClean="0">
                <a:solidFill>
                  <a:srgbClr val="002060"/>
                </a:solidFill>
              </a:rPr>
              <a:t>Doc Willett” with students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</TotalTime>
  <Words>1154</Words>
  <Application>Microsoft Office PowerPoint</Application>
  <PresentationFormat>On-screen Show (4:3)</PresentationFormat>
  <Paragraphs>142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A Brief History of Meteorology and Oceanography at MIT</vt:lpstr>
      <vt:lpstr>Synopsis</vt:lpstr>
      <vt:lpstr>Carl-Gustav Rossby (1898-1957)</vt:lpstr>
      <vt:lpstr>Early Milestones</vt:lpstr>
      <vt:lpstr>Slide 5</vt:lpstr>
      <vt:lpstr>Slide 6</vt:lpstr>
      <vt:lpstr>Slide 7</vt:lpstr>
      <vt:lpstr>Hurd Curtiss Willett (1903-1992)</vt:lpstr>
      <vt:lpstr>Slide 9</vt:lpstr>
      <vt:lpstr>The WWII Era and the Department of Meteorology</vt:lpstr>
      <vt:lpstr>Slide 11</vt:lpstr>
      <vt:lpstr>The Houghton Era, 1942-1969</vt:lpstr>
      <vt:lpstr>Henry Houghton</vt:lpstr>
      <vt:lpstr>Slide 14</vt:lpstr>
      <vt:lpstr>Slide 15</vt:lpstr>
      <vt:lpstr>Slide 16</vt:lpstr>
      <vt:lpstr>Slide 17</vt:lpstr>
      <vt:lpstr>Key Faculty Appointments under Houghton</vt:lpstr>
      <vt:lpstr>Strong Affiliation with Applied Math at MIT:  Key Appointments</vt:lpstr>
      <vt:lpstr>Slide 20</vt:lpstr>
      <vt:lpstr>Slide 21</vt:lpstr>
      <vt:lpstr>Slide 22</vt:lpstr>
      <vt:lpstr>Frederick Sanders (1923-2006)</vt:lpstr>
      <vt:lpstr>Slide 24</vt:lpstr>
      <vt:lpstr>Jule Gregory Charney, (1917-1981)</vt:lpstr>
      <vt:lpstr>Norman Alton Phillips (1923 - )</vt:lpstr>
      <vt:lpstr>Slide 27</vt:lpstr>
      <vt:lpstr>Reginald Newell (1931-2002)</vt:lpstr>
      <vt:lpstr>Henry Melson Stommel (1920-1992)</vt:lpstr>
      <vt:lpstr>Erik Leonard Mollo-Christensen  (1923-2009)</vt:lpstr>
      <vt:lpstr>Carl Isaac Wunsch (1941- )</vt:lpstr>
      <vt:lpstr>Key Organizational Developments:</vt:lpstr>
      <vt:lpstr>The Cecil and Ida Green Building</vt:lpstr>
      <vt:lpstr>Slide 34</vt:lpstr>
      <vt:lpstr>Department Chairs, 1970-1983</vt:lpstr>
      <vt:lpstr>A Random Selection of Graduates</vt:lpstr>
      <vt:lpstr>Slide 37</vt:lpstr>
      <vt:lpstr>Slide 38</vt:lpstr>
      <vt:lpstr>Future of PAOC</vt:lpstr>
      <vt:lpstr>Slide 40</vt:lpstr>
    </vt:vector>
  </TitlesOfParts>
  <Company>Sony Electronics,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Brief History of Meteorology at MIT</dc:title>
  <dc:creator>Kerry Emanuel</dc:creator>
  <cp:lastModifiedBy>Kerry Emanuel</cp:lastModifiedBy>
  <cp:revision>21</cp:revision>
  <dcterms:created xsi:type="dcterms:W3CDTF">2009-09-09T21:38:12Z</dcterms:created>
  <dcterms:modified xsi:type="dcterms:W3CDTF">2011-04-20T20:42:49Z</dcterms:modified>
</cp:coreProperties>
</file>