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2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3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4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5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6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8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19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9" r:id="rId3"/>
    <p:sldMasterId id="2147483713" r:id="rId4"/>
    <p:sldMasterId id="2147483769" r:id="rId5"/>
    <p:sldMasterId id="2147483783" r:id="rId6"/>
    <p:sldMasterId id="2147483797" r:id="rId7"/>
    <p:sldMasterId id="2147483811" r:id="rId8"/>
    <p:sldMasterId id="2147483839" r:id="rId9"/>
    <p:sldMasterId id="2147483853" r:id="rId10"/>
    <p:sldMasterId id="2147483895" r:id="rId11"/>
    <p:sldMasterId id="2147483909" r:id="rId12"/>
    <p:sldMasterId id="2147483923" r:id="rId13"/>
    <p:sldMasterId id="2147483937" r:id="rId14"/>
    <p:sldMasterId id="2147483963" r:id="rId15"/>
    <p:sldMasterId id="2147483975" r:id="rId16"/>
    <p:sldMasterId id="2147483987" r:id="rId17"/>
    <p:sldMasterId id="2147484000" r:id="rId18"/>
    <p:sldMasterId id="2147484012" r:id="rId19"/>
    <p:sldMasterId id="2147484024" r:id="rId20"/>
  </p:sldMasterIdLst>
  <p:notesMasterIdLst>
    <p:notesMasterId r:id="rId77"/>
  </p:notesMasterIdLst>
  <p:sldIdLst>
    <p:sldId id="413" r:id="rId21"/>
    <p:sldId id="260" r:id="rId22"/>
    <p:sldId id="393" r:id="rId23"/>
    <p:sldId id="384" r:id="rId24"/>
    <p:sldId id="385" r:id="rId25"/>
    <p:sldId id="333" r:id="rId26"/>
    <p:sldId id="392" r:id="rId27"/>
    <p:sldId id="427" r:id="rId28"/>
    <p:sldId id="428" r:id="rId29"/>
    <p:sldId id="429" r:id="rId30"/>
    <p:sldId id="261" r:id="rId31"/>
    <p:sldId id="415" r:id="rId32"/>
    <p:sldId id="416" r:id="rId33"/>
    <p:sldId id="417" r:id="rId34"/>
    <p:sldId id="418" r:id="rId35"/>
    <p:sldId id="430" r:id="rId36"/>
    <p:sldId id="419" r:id="rId37"/>
    <p:sldId id="420" r:id="rId38"/>
    <p:sldId id="421" r:id="rId39"/>
    <p:sldId id="265" r:id="rId40"/>
    <p:sldId id="351" r:id="rId41"/>
    <p:sldId id="412" r:id="rId42"/>
    <p:sldId id="353" r:id="rId43"/>
    <p:sldId id="280" r:id="rId44"/>
    <p:sldId id="292" r:id="rId45"/>
    <p:sldId id="386" r:id="rId46"/>
    <p:sldId id="407" r:id="rId47"/>
    <p:sldId id="411" r:id="rId48"/>
    <p:sldId id="285" r:id="rId49"/>
    <p:sldId id="311" r:id="rId50"/>
    <p:sldId id="400" r:id="rId51"/>
    <p:sldId id="401" r:id="rId52"/>
    <p:sldId id="294" r:id="rId53"/>
    <p:sldId id="395" r:id="rId54"/>
    <p:sldId id="293" r:id="rId55"/>
    <p:sldId id="295" r:id="rId56"/>
    <p:sldId id="396" r:id="rId57"/>
    <p:sldId id="414" r:id="rId58"/>
    <p:sldId id="296" r:id="rId59"/>
    <p:sldId id="297" r:id="rId60"/>
    <p:sldId id="310" r:id="rId61"/>
    <p:sldId id="403" r:id="rId62"/>
    <p:sldId id="425" r:id="rId63"/>
    <p:sldId id="406" r:id="rId64"/>
    <p:sldId id="424" r:id="rId65"/>
    <p:sldId id="305" r:id="rId66"/>
    <p:sldId id="313" r:id="rId67"/>
    <p:sldId id="307" r:id="rId68"/>
    <p:sldId id="431" r:id="rId69"/>
    <p:sldId id="346" r:id="rId70"/>
    <p:sldId id="347" r:id="rId71"/>
    <p:sldId id="367" r:id="rId72"/>
    <p:sldId id="370" r:id="rId73"/>
    <p:sldId id="371" r:id="rId74"/>
    <p:sldId id="422" r:id="rId75"/>
    <p:sldId id="423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EF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480" autoAdjust="0"/>
  </p:normalViewPr>
  <p:slideViewPr>
    <p:cSldViewPr snapToGrid="0">
      <p:cViewPr varScale="1">
        <p:scale>
          <a:sx n="70" d="100"/>
          <a:sy n="70" d="100"/>
        </p:scale>
        <p:origin x="93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76" Type="http://schemas.openxmlformats.org/officeDocument/2006/relationships/slide" Target="slides/slide5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slide" Target="slides/slide54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65DF7-BA3B-4FDC-9A38-685357207BE0}" type="datetimeFigureOut">
              <a:rPr lang="en-US" smtClean="0"/>
              <a:t>9/9/2018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D1C3D-91E2-4F08-8C51-CB7AC6C2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39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D1C3D-91E2-4F08-8C51-CB7AC6C2E6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62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Storm surge and storm tide (surge</a:t>
            </a:r>
            <a:r>
              <a:rPr lang="en-US" baseline="0" dirty="0" smtClean="0"/>
              <a:t> and tide)</a:t>
            </a:r>
            <a:r>
              <a:rPr lang="en-US" dirty="0" smtClean="0"/>
              <a:t> return level curves</a:t>
            </a:r>
            <a:r>
              <a:rPr lang="en-US" baseline="0" dirty="0" smtClean="0"/>
              <a:t> for the Battery, NYC, for the 1981-2000 NCAR/NCEP climate conditions (5000 synthetic storms). Astronomical tide and nonlinear interaction between surge and tide are accounted for statistically.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47F40-F6FB-9C47-85BD-88BC52BD2310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03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37"/>
            <a:r>
              <a:rPr lang="en-US" dirty="0" smtClean="0"/>
              <a:t>Then we calculate the flood height</a:t>
            </a:r>
            <a:r>
              <a:rPr lang="en-US" baseline="0" dirty="0" smtClean="0"/>
              <a:t> (including surge, tide, and sea level rise) return level for the four climate models, </a:t>
            </a:r>
            <a:r>
              <a:rPr lang="en-US" b="1" baseline="0" dirty="0" smtClean="0"/>
              <a:t>assuming a sea level rise of 1 m for the future climate, for the Battery, NYC. These results show that the</a:t>
            </a:r>
            <a:r>
              <a:rPr lang="en-US" b="1" dirty="0" smtClean="0"/>
              <a:t> combined effects of storm climatology change and sea level rise will greatly shorten the flood return periods for NYC </a:t>
            </a:r>
            <a:r>
              <a:rPr lang="en-US" dirty="0" smtClean="0"/>
              <a:t>and, </a:t>
            </a:r>
            <a:r>
              <a:rPr lang="en-US" b="1" dirty="0" smtClean="0"/>
              <a:t>by the end of the century, the current 100-year surge flooding</a:t>
            </a:r>
            <a:r>
              <a:rPr lang="en-US" b="1" baseline="0" dirty="0" smtClean="0"/>
              <a:t> </a:t>
            </a:r>
            <a:r>
              <a:rPr lang="en-US" b="1" dirty="0" smtClean="0"/>
              <a:t>may happen less than every 30 years, with CNRM and GFDL prediction to be less than 10 years, and the 500-year flooding</a:t>
            </a:r>
            <a:r>
              <a:rPr lang="en-US" b="1" baseline="0" dirty="0" smtClean="0"/>
              <a:t> </a:t>
            </a:r>
            <a:r>
              <a:rPr lang="en-US" b="1" dirty="0" smtClean="0"/>
              <a:t>may happen</a:t>
            </a:r>
            <a:r>
              <a:rPr lang="en-US" b="1" baseline="0" dirty="0" smtClean="0"/>
              <a:t> less than every 200 </a:t>
            </a:r>
            <a:r>
              <a:rPr lang="en-US" b="1" dirty="0" smtClean="0"/>
              <a:t>years, with the CNRM and GFDL</a:t>
            </a:r>
            <a:r>
              <a:rPr lang="en-US" b="1" baseline="0" dirty="0" smtClean="0"/>
              <a:t> </a:t>
            </a:r>
            <a:r>
              <a:rPr lang="en-US" b="1" dirty="0" smtClean="0"/>
              <a:t>prediction to be 20-30 years.</a:t>
            </a:r>
            <a:r>
              <a:rPr lang="en-US" b="1" baseline="0" dirty="0" smtClean="0"/>
              <a:t>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94956-6309-4243-A217-ECC73A5B4E6C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9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D1C3D-91E2-4F08-8C51-CB7AC6C2E61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56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3EF8687-DAA5-40A8-AE4E-16EBD794C054}" type="slidenum">
              <a:rPr lang="en-US" sz="1200">
                <a:solidFill>
                  <a:prstClr val="black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92759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F3B62D8-56B7-48E0-8636-11251B392395}" type="slidenum">
              <a:rPr lang="en-US" sz="1200">
                <a:solidFill>
                  <a:prstClr val="black"/>
                </a:solidFill>
              </a:rPr>
              <a:pPr algn="r"/>
              <a:t>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61040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2CEA78-20DE-43D3-81D0-F7FD35B7935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5267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8EBC7D-5E53-40A6-BC97-FDDD36EF9436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47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A05620CB-912D-431A-AB31-B4E543C68ED8}" type="slidenum">
              <a:rPr lang="en-US" sz="1200">
                <a:solidFill>
                  <a:prstClr val="black"/>
                </a:solidFill>
              </a:rPr>
              <a:pPr algn="r">
                <a:defRPr/>
              </a:pPr>
              <a:t>24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5125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BA8BB-1C88-4506-9CC3-A349AE0CAA72}" type="slidenum">
              <a:rPr lang="en-US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8737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B81912-4841-46DA-A69A-E6B03BB04632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09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3C9E16-4896-432B-B748-73A674FB1E29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973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r>
              <a:rPr lang="en-US" b="1" dirty="0" smtClean="0"/>
              <a:t>Given the storm wind and pressure fields</a:t>
            </a:r>
            <a:r>
              <a:rPr lang="en-US" b="1" baseline="0" dirty="0" smtClean="0"/>
              <a:t> (which is estimated from the Holland parametric pressure model) we can simulate the surge</a:t>
            </a:r>
            <a:r>
              <a:rPr lang="en-US" baseline="0" dirty="0" smtClean="0"/>
              <a:t>. </a:t>
            </a:r>
            <a:r>
              <a:rPr lang="en-US" dirty="0" smtClean="0"/>
              <a:t>Surge simulations with high resolution are computationally intensive, so to make it possible to simulate accurate surges for our large synthetic storm sets, we apply the two hydrodynamic models </a:t>
            </a:r>
            <a:r>
              <a:rPr lang="en-US" b="1" i="0" dirty="0" smtClean="0"/>
              <a:t>with</a:t>
            </a:r>
            <a:r>
              <a:rPr lang="en-US" dirty="0" smtClean="0"/>
              <a:t> girds of</a:t>
            </a:r>
            <a:r>
              <a:rPr lang="en-US" baseline="0" dirty="0" smtClean="0"/>
              <a:t> </a:t>
            </a:r>
            <a:r>
              <a:rPr lang="en-US" dirty="0" smtClean="0"/>
              <a:t>various resolutions in such a way that the main computational effort is concentrated on the storms that determine the risk. First, we </a:t>
            </a:r>
            <a:r>
              <a:rPr lang="en-US" b="1" dirty="0" smtClean="0"/>
              <a:t>apply</a:t>
            </a:r>
            <a:r>
              <a:rPr lang="en-US" dirty="0" smtClean="0"/>
              <a:t> the SLOSH model, </a:t>
            </a:r>
            <a:r>
              <a:rPr lang="en-US" b="1" dirty="0" smtClean="0"/>
              <a:t>using</a:t>
            </a:r>
            <a:r>
              <a:rPr lang="en-US" dirty="0" smtClean="0"/>
              <a:t> a mesh with resolution of about 1 km around NYC</a:t>
            </a:r>
            <a:r>
              <a:rPr lang="en-US" baseline="0" dirty="0" smtClean="0"/>
              <a:t> to simulate the surges for all storms and </a:t>
            </a:r>
            <a:r>
              <a:rPr lang="en-US" dirty="0" smtClean="0"/>
              <a:t>select the storms that have return periods, in terms of the surge height at the Battery, greater than 10 years.</a:t>
            </a:r>
            <a:r>
              <a:rPr lang="en-US" baseline="0" dirty="0" smtClean="0"/>
              <a:t> </a:t>
            </a:r>
            <a:r>
              <a:rPr lang="en-US" dirty="0" smtClean="0"/>
              <a:t>Second, we apply the ADCIRC simulation, using a grid mesh with resolution of ~100 m around NYC, to each of the selected storms. Then, we apply another ADCIRC mesh with resolution as high as ~10 m around NYC, for a set of the most extreme events, to check if the resolution of our ADCIRC grid is sufficient and if needed to make statistical correction to the results.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511654-4369-45EB-86A2-08ADE9C5ADC8}" type="slidenum">
              <a:rPr lang="en-US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4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04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6177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705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270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8004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325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611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826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3106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952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9036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5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376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862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308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420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215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9616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564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617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149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197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74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3169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570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555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2321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2312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832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0813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377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BCD941-05C6-42E0-8E03-8E92EBC18FC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0267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782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35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656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984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049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4305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299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1242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862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365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5245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657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610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4746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BCD941-05C6-42E0-8E03-8E92EBC18FC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00860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6147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508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601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877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7462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0409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607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2009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98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431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844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849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3670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5330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2522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5635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4457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0308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9685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67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1140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00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8297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2586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6239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2517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BCD941-05C6-42E0-8E03-8E92EBC18FC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2021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45838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65008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51641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505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770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9280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86543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84901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97951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60739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59746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65591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13635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43843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613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757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55687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87440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2023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09307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58705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69536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5019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22541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3043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395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1134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0635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29508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88115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1806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30374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7575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63372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1135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90246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82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0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2650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15159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34859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04918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34333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30456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29132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98432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70482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69307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542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0208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858858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EE00D-AF74-4DE5-8A90-E41DF9C286D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94409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79D338-22FF-4FDA-8126-72CB80507B1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5104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53432D-7CE9-459A-8769-970CDD2BDBF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03335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739128-15AB-47C4-BE7E-088BB34FF60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94243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C5B6EA-DB43-491A-8FD2-6AC73C2853B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99378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819EF-2E68-43D6-A3CF-D1DB9486C7F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43714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48D41F-C82A-4C88-AF97-03F167DB08E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54628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AE019E-1BEE-47F8-86E1-AEEB4566332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20935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8A880-D1CA-44D4-8E4F-84FF75CDCD0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311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931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B33863-092D-452E-8948-2A456B32262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82689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C5C5-C8EF-426E-805C-04F6D8B6F09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06940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85854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34748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49462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55830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5995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1349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28170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090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271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72681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48777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70919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36810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22784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42024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57410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76297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90551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739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1060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27125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3701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24220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42840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4991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332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222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899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060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74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98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23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03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54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660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659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78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464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001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73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14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21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297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473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44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83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290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965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27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30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763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89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498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898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773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72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998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103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029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971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975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614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338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3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684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550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97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BCD941-05C6-42E0-8E03-8E92EBC18FC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744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387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791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90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0027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959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7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56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239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442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264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294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677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998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806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2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018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753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1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850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151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297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148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441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952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018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188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7765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473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434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841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160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400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103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9205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13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119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665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25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495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76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slideLayout" Target="../slideLayouts/slideLayout245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theme" Target="../theme/theme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7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2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5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5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7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6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6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415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12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32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9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DD804B-2CD5-4547-8FD0-F6FCEC6CFCD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38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49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90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  <p:sldLayoutId id="2147484037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00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5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8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8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3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6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icatdamageestimator.com/" TargetMode="External"/><Relationship Id="rId1" Type="http://schemas.openxmlformats.org/officeDocument/2006/relationships/slideLayout" Target="../slideLayouts/slideLayout1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ind.mit.edu/~emanuel/storm.html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8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44/6183/473.summary?sid=85bb0968-ffdd-45be-94e7-a57c2bf60676" TargetMode="External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3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3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emdat.be/" TargetMode="External"/><Relationship Id="rId1" Type="http://schemas.openxmlformats.org/officeDocument/2006/relationships/slideLayout" Target="../slideLayouts/slideLayout1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asuringworth.com/datasets/usgdp/" TargetMode="External"/><Relationship Id="rId2" Type="http://schemas.openxmlformats.org/officeDocument/2006/relationships/hyperlink" Target="http://www.icatdamageestimator.com/" TargetMode="Externa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" y="0"/>
            <a:ext cx="91575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9980" y="1228506"/>
            <a:ext cx="6912096" cy="2051111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Using physics to assess evolving hurricane risk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4139" y="4048768"/>
            <a:ext cx="6858000" cy="165576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BEF030"/>
                </a:solidFill>
              </a:rPr>
              <a:t>Kerry Emanuel</a:t>
            </a:r>
          </a:p>
          <a:p>
            <a:pPr algn="l"/>
            <a:r>
              <a:rPr lang="en-US" sz="2400" b="1" dirty="0" smtClean="0">
                <a:solidFill>
                  <a:srgbClr val="BEF030"/>
                </a:solidFill>
              </a:rPr>
              <a:t>Lorenz Center</a:t>
            </a:r>
          </a:p>
          <a:p>
            <a:pPr algn="l"/>
            <a:r>
              <a:rPr lang="en-US" sz="2400" b="1" dirty="0" smtClean="0">
                <a:solidFill>
                  <a:srgbClr val="BEF030"/>
                </a:solidFill>
              </a:rPr>
              <a:t>Massachusetts Institute of Technology</a:t>
            </a:r>
            <a:endParaRPr lang="en-US" sz="2400" b="1" dirty="0">
              <a:solidFill>
                <a:srgbClr val="BEF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03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2585" y="6252307"/>
            <a:ext cx="7041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 ICAT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Damage Estimator,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http://www.icatdamageestimator.com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/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also </a:t>
            </a:r>
            <a:r>
              <a:rPr lang="en-US" sz="1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Klotzbach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Bull. Amer. Meteor. Soc., 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98" y="608462"/>
            <a:ext cx="7072656" cy="547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9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0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Limitations of a strictly statistical approach to hurricane risk assessment</a:t>
            </a:r>
            <a:endParaRPr lang="en-US" sz="3000" b="1" dirty="0">
              <a:solidFill>
                <a:srgbClr val="0F2AB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3399" y="1828800"/>
            <a:ext cx="8391769" cy="3810000"/>
          </a:xfrm>
        </p:spPr>
        <p:txBody>
          <a:bodyPr>
            <a:normAutofit/>
          </a:bodyPr>
          <a:lstStyle/>
          <a:p>
            <a:pPr>
              <a:buSzPct val="70000"/>
              <a:buBlip>
                <a:blip r:embed="rId4"/>
              </a:buBlip>
              <a:defRPr/>
            </a:pPr>
            <a:r>
              <a:rPr lang="en-US" sz="2600" dirty="0">
                <a:solidFill>
                  <a:srgbClr val="0F2AB1"/>
                </a:solidFill>
              </a:rPr>
              <a:t>&gt;50% of all normalized </a:t>
            </a:r>
            <a:r>
              <a:rPr lang="en-US" sz="2600" dirty="0" smtClean="0">
                <a:solidFill>
                  <a:srgbClr val="0F2AB1"/>
                </a:solidFill>
              </a:rPr>
              <a:t>U.S. hurricane damage, 1900-2017, caused </a:t>
            </a:r>
            <a:r>
              <a:rPr lang="en-US" sz="2600" dirty="0">
                <a:solidFill>
                  <a:srgbClr val="0F2AB1"/>
                </a:solidFill>
              </a:rPr>
              <a:t>by </a:t>
            </a:r>
            <a:r>
              <a:rPr lang="en-US" sz="2600" b="1" dirty="0">
                <a:solidFill>
                  <a:srgbClr val="0F2AB1"/>
                </a:solidFill>
              </a:rPr>
              <a:t>top </a:t>
            </a:r>
            <a:r>
              <a:rPr lang="en-US" sz="2600" b="1" dirty="0" smtClean="0">
                <a:solidFill>
                  <a:srgbClr val="0F2AB1"/>
                </a:solidFill>
              </a:rPr>
              <a:t>10 </a:t>
            </a:r>
            <a:r>
              <a:rPr lang="en-US" sz="2600" b="1" dirty="0">
                <a:solidFill>
                  <a:srgbClr val="0F2AB1"/>
                </a:solidFill>
              </a:rPr>
              <a:t>events</a:t>
            </a:r>
            <a:r>
              <a:rPr lang="en-US" sz="2600" dirty="0">
                <a:solidFill>
                  <a:srgbClr val="0F2AB1"/>
                </a:solidFill>
              </a:rPr>
              <a:t>, all </a:t>
            </a:r>
            <a:r>
              <a:rPr lang="en-US" sz="2600" dirty="0" smtClean="0">
                <a:solidFill>
                  <a:srgbClr val="0F2AB1"/>
                </a:solidFill>
              </a:rPr>
              <a:t>but one (Sandy) were category </a:t>
            </a:r>
            <a:r>
              <a:rPr lang="en-US" sz="2600" dirty="0">
                <a:solidFill>
                  <a:srgbClr val="0F2AB1"/>
                </a:solidFill>
              </a:rPr>
              <a:t>3, 4 and </a:t>
            </a:r>
            <a:r>
              <a:rPr lang="en-US" sz="2600" dirty="0" smtClean="0">
                <a:solidFill>
                  <a:srgbClr val="0F2AB1"/>
                </a:solidFill>
              </a:rPr>
              <a:t>5</a:t>
            </a:r>
          </a:p>
          <a:p>
            <a:pPr>
              <a:buSzPct val="70000"/>
              <a:buBlip>
                <a:blip r:embed="rId4"/>
              </a:buBlip>
              <a:defRPr/>
            </a:pPr>
            <a:r>
              <a:rPr lang="en-US" sz="2600" dirty="0" smtClean="0">
                <a:solidFill>
                  <a:srgbClr val="0F2AB1"/>
                </a:solidFill>
              </a:rPr>
              <a:t>&gt;75% of all damage caused by </a:t>
            </a:r>
            <a:r>
              <a:rPr lang="en-US" sz="2600" b="1" dirty="0" smtClean="0">
                <a:solidFill>
                  <a:srgbClr val="0F2AB1"/>
                </a:solidFill>
              </a:rPr>
              <a:t>top 30 events</a:t>
            </a:r>
            <a:endParaRPr lang="en-US" sz="2600" b="1" dirty="0">
              <a:solidFill>
                <a:srgbClr val="0F2AB1"/>
              </a:solidFill>
            </a:endParaRPr>
          </a:p>
          <a:p>
            <a:pPr>
              <a:buSzPct val="70000"/>
              <a:buBlip>
                <a:blip r:embed="rId4"/>
              </a:buBlip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&gt;78% </a:t>
            </a:r>
            <a:r>
              <a:rPr lang="en-US" sz="2600" dirty="0">
                <a:solidFill>
                  <a:srgbClr val="0F2AB1"/>
                </a:solidFill>
              </a:rPr>
              <a:t>of all damage caused by storms of category 3 and greater</a:t>
            </a:r>
          </a:p>
          <a:p>
            <a:pPr>
              <a:buSzPct val="70000"/>
              <a:buBlip>
                <a:blip r:embed="rId4"/>
              </a:buBlip>
              <a:defRPr/>
            </a:pPr>
            <a:r>
              <a:rPr lang="en-US" sz="2600" b="1" i="1" dirty="0" smtClean="0">
                <a:solidFill>
                  <a:srgbClr val="0F2AB1"/>
                </a:solidFill>
              </a:rPr>
              <a:t>       Landfalling </a:t>
            </a:r>
            <a:r>
              <a:rPr lang="en-US" sz="2600" b="1" i="1" dirty="0">
                <a:solidFill>
                  <a:srgbClr val="0F2AB1"/>
                </a:solidFill>
              </a:rPr>
              <a:t>storm statistics are </a:t>
            </a:r>
            <a:r>
              <a:rPr lang="en-US" sz="2600" b="1" i="1" dirty="0" smtClean="0">
                <a:solidFill>
                  <a:srgbClr val="0F2AB1"/>
                </a:solidFill>
              </a:rPr>
              <a:t>inadequate </a:t>
            </a:r>
            <a:r>
              <a:rPr lang="en-US" sz="2600" b="1" i="1" dirty="0">
                <a:solidFill>
                  <a:srgbClr val="0F2AB1"/>
                </a:solidFill>
              </a:rPr>
              <a:t>for assessing hurricane risk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14400" y="4495800"/>
          <a:ext cx="45085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Equation" r:id="rId5" imgW="139680" imgH="126720" progId="Equation.DSMT4">
                  <p:embed/>
                </p:oleObj>
              </mc:Choice>
              <mc:Fallback>
                <p:oleObj name="Equation" r:id="rId5" imgW="13968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495800"/>
                        <a:ext cx="45085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201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 contrast="-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34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59" y="192195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Is Hurricane Risk Changing?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8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1" y="1177818"/>
            <a:ext cx="8068072" cy="40020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6690"/>
          </a:xfrm>
        </p:spPr>
        <p:txBody>
          <a:bodyPr/>
          <a:lstStyle/>
          <a:p>
            <a:r>
              <a:rPr lang="en-US" sz="2800" dirty="0" smtClean="0">
                <a:solidFill>
                  <a:srgbClr val="0000FF"/>
                </a:solidFill>
              </a:rPr>
              <a:t>Historical Records: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Prior to 1970, Many Storms Were Missed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7917" y="5344366"/>
            <a:ext cx="7277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hurricanes in the North Atlantic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1851-2016, smoothed using a 10-year running average. Shown in blue are storms that either passed through the chain of Lesser Antilles or made landfall in the continental U.S.; all other major hurricanes are shown in red. The dashed lines show the best fit trend lines for each data set. </a:t>
            </a:r>
          </a:p>
        </p:txBody>
      </p:sp>
    </p:spTree>
    <p:extLst>
      <p:ext uri="{BB962C8B-B14F-4D97-AF65-F5344CB8AC3E}">
        <p14:creationId xmlns:p14="http://schemas.microsoft.com/office/powerpoint/2010/main" val="368995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95" y="1121658"/>
            <a:ext cx="7722014" cy="56288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826" y="290661"/>
            <a:ext cx="8384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Trends in Global TC Frequency Over Threshold Intensities, from Historical TC Data, 1980-2016. Trends Shown Only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hen p &lt; 0.05.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155" y="1689046"/>
            <a:ext cx="6821129" cy="3683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57652" y="1482213"/>
            <a:ext cx="958645" cy="63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24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75" y="86727"/>
            <a:ext cx="5776968" cy="6100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0663" y="2950617"/>
            <a:ext cx="29157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Time series of the latitudes at which tropical cyclones reach maximum intensity.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From </a:t>
            </a:r>
            <a:r>
              <a:rPr kumimoji="0" 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Kossin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et al. (2014)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3280" y="365760"/>
            <a:ext cx="309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Hurricanes are reaching peak intensity at higher latitudes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419" y="6310480"/>
            <a:ext cx="4065741" cy="4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7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28"/>
          <a:stretch/>
        </p:blipFill>
        <p:spPr>
          <a:xfrm>
            <a:off x="1569153" y="786431"/>
            <a:ext cx="5769805" cy="5258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049" y="6099423"/>
            <a:ext cx="4922389" cy="4841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35780" y="1005142"/>
            <a:ext cx="335048" cy="342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002" y="153563"/>
            <a:ext cx="7584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Tropical Cyclones are Slowing Down (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Kossin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Nature, 2018)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74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3324" y="319177"/>
            <a:ext cx="7931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Trends in Thermodynamic Potential for Hurricanes, 1980-2010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(NCAR/NCEP Reanalysis)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32740" y="1445356"/>
            <a:ext cx="172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s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decade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-1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19381" r="7327" b="20710"/>
          <a:stretch/>
        </p:blipFill>
        <p:spPr>
          <a:xfrm>
            <a:off x="263324" y="1794039"/>
            <a:ext cx="8537702" cy="434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20" y="200854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Using Physics to Estimate Hurricane Risk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9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0408" y="1676343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Not Use Global Climate Models to Simulate Hurricanes?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60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Program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29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SzPct val="70000"/>
              <a:buNone/>
              <a:defRPr/>
            </a:pPr>
            <a:endParaRPr lang="en-US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SzPct val="70000"/>
              <a:buBlip>
                <a:blip r:embed="rId2"/>
              </a:buBlip>
              <a:defRPr/>
            </a:pPr>
            <a:r>
              <a:rPr 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Limitations of the actuarial approach</a:t>
            </a:r>
          </a:p>
          <a:p>
            <a:pPr fontAlgn="auto">
              <a:spcAft>
                <a:spcPts val="0"/>
              </a:spcAft>
              <a:buSzPct val="70000"/>
              <a:buBlip>
                <a:blip r:embed="rId2"/>
              </a:buBlip>
              <a:defRPr/>
            </a:pPr>
            <a:endParaRPr lang="en-US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SzPct val="70000"/>
              <a:buBlip>
                <a:blip r:embed="rId2"/>
              </a:buBlip>
              <a:defRPr/>
            </a:pPr>
            <a:r>
              <a:rPr 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physics-based approach</a:t>
            </a:r>
          </a:p>
          <a:p>
            <a:pPr fontAlgn="auto">
              <a:spcAft>
                <a:spcPts val="0"/>
              </a:spcAft>
              <a:buSzPct val="70000"/>
              <a:buBlip>
                <a:blip r:embed="rId2"/>
              </a:buBlip>
              <a:defRPr/>
            </a:pPr>
            <a:endParaRPr lang="en-US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SzPct val="70000"/>
              <a:buBlip>
                <a:blip r:embed="rId2"/>
              </a:buBlip>
              <a:defRPr/>
            </a:pPr>
            <a:r>
              <a:rPr 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Example</a:t>
            </a:r>
            <a:r>
              <a:rPr lang="en-US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applications</a:t>
            </a:r>
            <a:endParaRPr lang="en-US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42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rry Emaanuel\Graphics\Transparent Figures\Intensity_histo_models.png"/>
          <p:cNvPicPr>
            <a:picLocks noChangeAspect="1" noChangeArrowheads="1"/>
          </p:cNvPicPr>
          <p:nvPr/>
        </p:nvPicPr>
        <p:blipFill rotWithShape="1">
          <a:blip r:embed="rId2" cstate="print"/>
          <a:srcRect l="9368" t="35641" r="10172" b="35511"/>
          <a:stretch/>
        </p:blipFill>
        <p:spPr bwMode="auto">
          <a:xfrm>
            <a:off x="-183245" y="2054389"/>
            <a:ext cx="5747011" cy="29016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82846" y="2734025"/>
            <a:ext cx="350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Histograms of Tropical Cyclone Intensity as Simulated by a Global Model with 50 km grid point spacing. (Courtesy Isaac Held, GFDL)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0" y="2552700"/>
            <a:ext cx="0" cy="18942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02971" y="1980564"/>
            <a:ext cx="237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Category 2-3 boundary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9309" y="433030"/>
            <a:ext cx="62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Global models do not simulate the storms that cause destruction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192" y="3120553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Observed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3488671" y="3604185"/>
            <a:ext cx="45720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8760" y="281306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Modeled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47901" y="3150632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3048000" y="2345749"/>
            <a:ext cx="1312871" cy="7667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84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 to deal with this?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943099"/>
            <a:ext cx="8153400" cy="4582747"/>
          </a:xfrm>
        </p:spPr>
        <p:txBody>
          <a:bodyPr>
            <a:noAutofit/>
          </a:bodyPr>
          <a:lstStyle/>
          <a:p>
            <a:pPr>
              <a:buSzPct val="60000"/>
              <a:buBlip>
                <a:blip r:embed="rId3"/>
              </a:buBlip>
            </a:pPr>
            <a:r>
              <a:rPr lang="en-US" sz="3600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mbed high-resolution, fast coupled ocean-atmosphere hurricane model in global climate model or climate reanalysis data</a:t>
            </a:r>
          </a:p>
          <a:p>
            <a:pPr>
              <a:buSzPct val="60000"/>
              <a:buBlip>
                <a:blip r:embed="rId3"/>
              </a:buBlip>
            </a:pP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Coupled Hurricane Intensity prediction Model (CHIPS) has been used for 16 years to forecast real hurricanes in near-real time</a:t>
            </a:r>
            <a:endParaRPr lang="en-US" sz="3600" b="1" dirty="0">
              <a:solidFill>
                <a:srgbClr val="0F2AB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149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227" y="1070636"/>
            <a:ext cx="6691435" cy="56104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3046" y="320431"/>
            <a:ext cx="770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Real-time forecasts at </a:t>
            </a:r>
            <a:r>
              <a:rPr lang="en-US" dirty="0">
                <a:hlinkClick r:id="rId3"/>
              </a:rPr>
              <a:t>http://wind.mit.edu/~</a:t>
            </a:r>
            <a:r>
              <a:rPr lang="en-US" dirty="0" smtClean="0">
                <a:hlinkClick r:id="rId3"/>
              </a:rPr>
              <a:t>emanuel/storm.html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93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382000" cy="2362200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 Can We Use This Model to Help Assess Hurricane Risk in Current and Future Climates?</a:t>
            </a:r>
            <a:endParaRPr lang="en-US" sz="3800" b="1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45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Risk Assessment Approach: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100" y="1181100"/>
            <a:ext cx="8382000" cy="50292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1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Seed each ocean basin with a very large number of weak, randomly located cyclones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2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Cyclones are assumed to move with the large scale atmospheric flow in which they are embedded, plus a correction for the earth’s rotation and </a:t>
            </a:r>
            <a:r>
              <a:rPr lang="en-US" sz="2600" dirty="0" err="1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sphericity</a:t>
            </a: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3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Run the CHIPS model for each cyclone, and note how many achieve at least tropical storm strength</a:t>
            </a:r>
            <a:endParaRPr lang="en-US" sz="24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4: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 Using the small fraction of surviving events, determine storm statistics. Can easily generate 100,000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Details:  Emanuel et al., </a:t>
            </a:r>
            <a:r>
              <a:rPr lang="en-US" sz="2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Bull. Amer. Meteor. Soc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2008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57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" b="379"/>
          <a:stretch/>
        </p:blipFill>
        <p:spPr>
          <a:xfrm>
            <a:off x="400050" y="819151"/>
            <a:ext cx="8391525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" b="1281"/>
          <a:stretch/>
        </p:blipFill>
        <p:spPr>
          <a:xfrm>
            <a:off x="289189" y="883699"/>
            <a:ext cx="8527007" cy="502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2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13" y="0"/>
            <a:ext cx="8806132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Top 200 out of 5180 TCs Affecting Shanghai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1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75" y="0"/>
            <a:ext cx="880613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Top 200 out of 5180 TCs Affecting Shanghai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1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3048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Comparison of Random Seeding Genesis Locations with Observations</a:t>
            </a:r>
            <a:endParaRPr lang="en-US" sz="2800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72737" name="Picture 1" descr="C:\Users\Kerry\Documents\Riskproject\Figures\genatl.png"/>
          <p:cNvPicPr>
            <a:picLocks noChangeAspect="1" noChangeArrowheads="1"/>
          </p:cNvPicPr>
          <p:nvPr/>
        </p:nvPicPr>
        <p:blipFill>
          <a:blip r:embed="rId2" cstate="print"/>
          <a:srcRect l="8631" r="12083"/>
          <a:stretch>
            <a:fillRect/>
          </a:stretch>
        </p:blipFill>
        <p:spPr bwMode="auto">
          <a:xfrm>
            <a:off x="304800" y="1524000"/>
            <a:ext cx="4200215" cy="3975100"/>
          </a:xfrm>
          <a:prstGeom prst="rect">
            <a:avLst/>
          </a:prstGeom>
          <a:noFill/>
        </p:spPr>
      </p:pic>
      <p:pic>
        <p:nvPicPr>
          <p:cNvPr id="372738" name="Picture 2" descr="C:\Users\Kerry\Documents\Riskproject\Figures\genbestal.png"/>
          <p:cNvPicPr>
            <a:picLocks noChangeAspect="1" noChangeArrowheads="1"/>
          </p:cNvPicPr>
          <p:nvPr/>
        </p:nvPicPr>
        <p:blipFill>
          <a:blip r:embed="rId3" cstate="print"/>
          <a:srcRect l="8631" r="12083"/>
          <a:stretch>
            <a:fillRect/>
          </a:stretch>
        </p:blipFill>
        <p:spPr bwMode="auto">
          <a:xfrm>
            <a:off x="4572000" y="1524000"/>
            <a:ext cx="4200196" cy="3975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112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Global Hurricane Hazard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6824"/>
            <a:ext cx="8229600" cy="37458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About 10,000 deaths per year since 1971</a:t>
            </a:r>
          </a:p>
          <a:p>
            <a:endParaRPr lang="en-US" dirty="0"/>
          </a:p>
          <a:p>
            <a:r>
              <a:rPr lang="en-US" dirty="0" smtClean="0"/>
              <a:t>$700 Billion 2015 U.S. Dollars in Damages 	Annually since 1971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Global population exposed to hurricane 	hazards has tripled since 1970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2875" y="5991910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2016: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81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Cumulative Distribution of Storm Lifetime Peak Wind Speed, with Sample of </a:t>
            </a:r>
            <a:r>
              <a:rPr lang="en-US" sz="2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1755</a:t>
            </a:r>
            <a:r>
              <a:rPr lang="en-US" sz="2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Synthetic Tracks</a:t>
            </a:r>
          </a:p>
        </p:txBody>
      </p:sp>
      <p:pic>
        <p:nvPicPr>
          <p:cNvPr id="43011" name="Picture 3" descr="C:\Users\Kerry Emaanuel\Riskproject\atlanticrand4hist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571871" cy="5676651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934200" y="62166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cs typeface="Arial" charset="0"/>
              </a:rPr>
              <a:t>90% </a:t>
            </a:r>
            <a:r>
              <a:rPr lang="en-US" b="1" dirty="0">
                <a:solidFill>
                  <a:prstClr val="black"/>
                </a:solidFill>
                <a:cs typeface="Arial" charset="0"/>
              </a:rPr>
              <a:t>confidence bounds</a:t>
            </a:r>
          </a:p>
        </p:txBody>
      </p:sp>
    </p:spTree>
    <p:extLst>
      <p:ext uri="{BB962C8B-B14F-4D97-AF65-F5344CB8AC3E}">
        <p14:creationId xmlns:p14="http://schemas.microsoft.com/office/powerpoint/2010/main" val="302454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7" y="701782"/>
            <a:ext cx="7665736" cy="59375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747" y="215660"/>
            <a:ext cx="76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Atlantic Annual Cycle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77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/>
          <a:stretch/>
        </p:blipFill>
        <p:spPr>
          <a:xfrm>
            <a:off x="52784" y="1483743"/>
            <a:ext cx="9114424" cy="378699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Atlantic Interannual Variability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125" y="5336845"/>
            <a:ext cx="351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Frequency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6234" y="5270740"/>
            <a:ext cx="3312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 Dissipation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44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Return Periods</a:t>
            </a:r>
          </a:p>
        </p:txBody>
      </p:sp>
      <p:pic>
        <p:nvPicPr>
          <p:cNvPr id="18435" name="Picture 4" descr="C:\Documents and Settings\Kerry Emanuel\My Documents\riskproject\fig2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7572375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565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2" y="610867"/>
            <a:ext cx="7617800" cy="575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5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Sample Storm Wind Swath</a:t>
            </a:r>
            <a:endParaRPr lang="en-US" sz="3200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39" y="1033142"/>
            <a:ext cx="7403430" cy="5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286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Accumulated Rainfall (mm)</a:t>
            </a:r>
            <a:endParaRPr lang="en-US" sz="2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72" y="846343"/>
            <a:ext cx="7794890" cy="589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8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15" y="516339"/>
            <a:ext cx="7908263" cy="597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1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76" y="657621"/>
            <a:ext cx="3531711" cy="26639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7262" y="382954"/>
            <a:ext cx="246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Charleston, SC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300" y="693354"/>
            <a:ext cx="3748672" cy="2631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2602" y="416402"/>
            <a:ext cx="2704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Corpus Christi, TX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64" y="3701298"/>
            <a:ext cx="3450035" cy="26382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34831" y="3516923"/>
            <a:ext cx="2414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Raleigh, NC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636" y="3798517"/>
            <a:ext cx="3556000" cy="25410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70328" y="3503061"/>
            <a:ext cx="2852615" cy="383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New York, NY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7683224" y="1395582"/>
            <a:ext cx="182698" cy="182642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974636" y="1302237"/>
            <a:ext cx="94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Radar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74636" y="1775625"/>
            <a:ext cx="140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Rain gauge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83224" y="1851832"/>
            <a:ext cx="182698" cy="1826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683224" y="2329930"/>
            <a:ext cx="182698" cy="18264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996725" y="2236585"/>
            <a:ext cx="104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odel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486400" y="6502400"/>
            <a:ext cx="343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(with Monika </a:t>
            </a:r>
            <a:r>
              <a:rPr lang="en-US" dirty="0" err="1" smtClean="0"/>
              <a:t>Feldmann</a:t>
            </a:r>
            <a:r>
              <a:rPr lang="en-US" dirty="0" smtClean="0"/>
              <a:t>, ETH)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7757781" y="3079305"/>
            <a:ext cx="968407" cy="7815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7757780" y="3552693"/>
            <a:ext cx="968407" cy="78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54634" y="2783849"/>
            <a:ext cx="1719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Missing radar data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301525" y="3227387"/>
            <a:ext cx="2025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Sampling uncertainty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3878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3NYmeshes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7248" y="923544"/>
            <a:ext cx="5715000" cy="5715000"/>
          </a:xfrm>
          <a:prstGeom prst="rect">
            <a:avLst/>
          </a:prstGeom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514600" y="228600"/>
            <a:ext cx="51816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Storm Surge Simulation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572000" y="1905000"/>
            <a:ext cx="304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641" name="TextBox 5"/>
          <p:cNvSpPr txBox="1">
            <a:spLocks noChangeArrowheads="1"/>
          </p:cNvSpPr>
          <p:nvPr/>
        </p:nvSpPr>
        <p:spPr bwMode="auto">
          <a:xfrm>
            <a:off x="3352800" y="1411669"/>
            <a:ext cx="14382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SLOSH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42" name="Straight Arrow Connector 7"/>
          <p:cNvCxnSpPr>
            <a:cxnSpLocks noChangeShapeType="1"/>
            <a:stCxn id="26643" idx="2"/>
          </p:cNvCxnSpPr>
          <p:nvPr/>
        </p:nvCxnSpPr>
        <p:spPr bwMode="auto">
          <a:xfrm rot="5400000">
            <a:off x="7718902" y="1878317"/>
            <a:ext cx="329624" cy="382990"/>
          </a:xfrm>
          <a:prstGeom prst="straightConnector1">
            <a:avLst/>
          </a:prstGeom>
          <a:noFill/>
          <a:ln w="9525" algn="ctr">
            <a:solidFill>
              <a:srgbClr val="CC04B4"/>
            </a:solidFill>
            <a:round/>
            <a:headEnd/>
            <a:tailEnd type="arrow" w="med" len="med"/>
          </a:ln>
        </p:spPr>
      </p:cxnSp>
      <p:sp>
        <p:nvSpPr>
          <p:cNvPr id="26643" name="TextBox 8"/>
          <p:cNvSpPr txBox="1">
            <a:spLocks noChangeArrowheads="1"/>
          </p:cNvSpPr>
          <p:nvPr/>
        </p:nvSpPr>
        <p:spPr bwMode="auto">
          <a:xfrm>
            <a:off x="7311218" y="1320225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A0697"/>
                </a:solidFill>
                <a:latin typeface="Arial" pitchFamily="34" charset="0"/>
                <a:cs typeface="Arial" pitchFamily="34" charset="0"/>
              </a:rPr>
              <a:t>ADCIRC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A0697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 m</a:t>
            </a:r>
            <a:endParaRPr lang="en-US" sz="1600" dirty="0">
              <a:solidFill>
                <a:srgbClr val="CC04B4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33400" y="2362200"/>
            <a:ext cx="3048000" cy="2286000"/>
            <a:chOff x="228600" y="2209800"/>
            <a:chExt cx="3200400" cy="2514600"/>
          </a:xfrm>
        </p:grpSpPr>
        <p:pic>
          <p:nvPicPr>
            <p:cNvPr id="13" name="Content Placeholder 2" descr="NY.jpg"/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28600" y="2209800"/>
              <a:ext cx="3200400" cy="2514600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638" name="Rectangle 13"/>
            <p:cNvSpPr>
              <a:spLocks noChangeArrowheads="1"/>
            </p:cNvSpPr>
            <p:nvPr/>
          </p:nvSpPr>
          <p:spPr bwMode="auto">
            <a:xfrm>
              <a:off x="1905000" y="2819400"/>
              <a:ext cx="1325563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Battery</a:t>
              </a:r>
              <a:endParaRPr lang="en-US" sz="1400" dirty="0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26629" name="Straight Connector 20"/>
          <p:cNvCxnSpPr>
            <a:cxnSpLocks noChangeShapeType="1"/>
          </p:cNvCxnSpPr>
          <p:nvPr/>
        </p:nvCxnSpPr>
        <p:spPr bwMode="auto">
          <a:xfrm rot="16200000" flipH="1">
            <a:off x="3543300" y="2476500"/>
            <a:ext cx="12192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6630" name="Straight Connector 22"/>
          <p:cNvCxnSpPr>
            <a:cxnSpLocks noChangeShapeType="1"/>
          </p:cNvCxnSpPr>
          <p:nvPr/>
        </p:nvCxnSpPr>
        <p:spPr bwMode="auto">
          <a:xfrm flipV="1">
            <a:off x="3581400" y="3657600"/>
            <a:ext cx="10668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6635" name="TextBox 14"/>
          <p:cNvSpPr txBox="1">
            <a:spLocks noChangeArrowheads="1"/>
          </p:cNvSpPr>
          <p:nvPr/>
        </p:nvSpPr>
        <p:spPr bwMode="auto">
          <a:xfrm>
            <a:off x="381041" y="5105410"/>
            <a:ext cx="24383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ADCIRC model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Luettich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et al. 1992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33" name="TextBox 12"/>
          <p:cNvSpPr txBox="1">
            <a:spLocks noChangeArrowheads="1"/>
          </p:cNvSpPr>
          <p:nvPr/>
        </p:nvSpPr>
        <p:spPr bwMode="auto">
          <a:xfrm>
            <a:off x="76200" y="1143025"/>
            <a:ext cx="3048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SLOSH model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Jelesnianski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et al. 1992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7"/>
          <p:cNvCxnSpPr>
            <a:cxnSpLocks noChangeShapeType="1"/>
          </p:cNvCxnSpPr>
          <p:nvPr/>
        </p:nvCxnSpPr>
        <p:spPr bwMode="auto">
          <a:xfrm rot="16200000" flipV="1">
            <a:off x="7543800" y="5334000"/>
            <a:ext cx="304800" cy="304800"/>
          </a:xfrm>
          <a:prstGeom prst="straightConnector1">
            <a:avLst/>
          </a:prstGeom>
          <a:noFill/>
          <a:ln w="9525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7162800" y="5638800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ADCIRC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10400" y="6172200"/>
            <a:ext cx="18036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600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Colle</a:t>
            </a:r>
            <a:r>
              <a:rPr lang="en-US" sz="16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et al. 2008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9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5279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Hurricane Risks:</a:t>
            </a:r>
            <a:endParaRPr lang="en-US" sz="4000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648200"/>
          </a:xfrm>
        </p:spPr>
        <p:txBody>
          <a:bodyPr>
            <a:normAutofit/>
          </a:bodyPr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Wind</a:t>
            </a: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Rain</a:t>
            </a: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endParaRPr lang="en-US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Storm Surge</a:t>
            </a:r>
            <a:endParaRPr lang="en-US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3458" name="Picture 2" descr="http://www.google.com/url?source=imglanding&amp;ct=img&amp;q=http://vogeltalksrving.com/wp-content/uploads/2011/09/hurricane_wind.jpg&amp;sa=X&amp;ei=8QetT4ngNOba6gHprP2ZDQ&amp;ved=0CAoQ8wc4zAI&amp;usg=AFQjCNGvXXiQXxHI6sK1etVkmTIMDhCxY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6682" y="1210443"/>
            <a:ext cx="2743200" cy="1727634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682" y="2945847"/>
            <a:ext cx="2706882" cy="1892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137" y="4924425"/>
            <a:ext cx="2721745" cy="183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6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3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cep_surge&amp;tide_return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900" y="267137"/>
            <a:ext cx="8140700" cy="610318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4905375" y="3952875"/>
            <a:ext cx="9525" cy="781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767137" y="4667250"/>
            <a:ext cx="2276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Sandy:  ~ 400 years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5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5" y="174843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aking Climate Change Into Account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6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3" y="1137719"/>
            <a:ext cx="7469989" cy="5604641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503208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Global Hurricane Power under RCP 8.5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0000FF"/>
                </a:solidFill>
              </a:rPr>
              <a:t>Six Models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40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1" y="1324868"/>
            <a:ext cx="7626112" cy="5105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958" y="370936"/>
            <a:ext cx="7884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of Accumulated Rainfall from a Harvey-like Event Downscaled from ERA Interim Reanalysis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73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723" y="241540"/>
            <a:ext cx="8781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Probability of Storm Accumulated Rainfall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Harris County,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Climate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models, 1981-2000, 2008-2027, and 2081-2100,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Events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Each, and Using RCP 8.5. Shading Shows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pread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mong the Models.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8" y="1562909"/>
            <a:ext cx="7391982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3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92" y="1180160"/>
            <a:ext cx="7157949" cy="5553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332" y="72164"/>
            <a:ext cx="7927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Probabilities of Storms of Irma’s Intensity within 300 km of Barbuda,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6 Climate models, 1981-2000 and 2081-2100, Based on 2000 Events Each. Shading shows spread among the models.</a:t>
            </a:r>
          </a:p>
        </p:txBody>
      </p:sp>
    </p:spTree>
    <p:extLst>
      <p:ext uri="{BB962C8B-B14F-4D97-AF65-F5344CB8AC3E}">
        <p14:creationId xmlns:p14="http://schemas.microsoft.com/office/powerpoint/2010/main" val="351540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climate&amp;1.1ro_stormtideSLR1m_return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57200" y="1051560"/>
            <a:ext cx="9827726" cy="466344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65412" y="102025"/>
            <a:ext cx="6934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GCM flood height return level, Battery, Manhattan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9BBB59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(assuming SLR of 1 m for the future climate 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00" dirty="0" smtClean="0">
              <a:solidFill>
                <a:srgbClr val="9BBB59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5"/>
          <p:cNvGrpSpPr/>
          <p:nvPr/>
        </p:nvGrpSpPr>
        <p:grpSpPr>
          <a:xfrm>
            <a:off x="609601" y="2514600"/>
            <a:ext cx="5644895" cy="2859024"/>
            <a:chOff x="609601" y="2514600"/>
            <a:chExt cx="5644895" cy="2859024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1638697" y="2856309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5961888" y="2780903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1658112" y="5066109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5936710" y="5061934"/>
              <a:ext cx="621792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5218906" y="2780506"/>
              <a:ext cx="533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991894" y="5056632"/>
              <a:ext cx="533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10800000">
              <a:off x="609601" y="2589211"/>
              <a:ext cx="1295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rot="10800000">
              <a:off x="667512" y="4799012"/>
              <a:ext cx="128016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>
              <a:off x="5230368" y="4745736"/>
              <a:ext cx="1024128" cy="1139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 flipV="1">
              <a:off x="5486400" y="2514600"/>
              <a:ext cx="719328" cy="8812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86"/>
          <p:cNvGrpSpPr/>
          <p:nvPr/>
        </p:nvGrpSpPr>
        <p:grpSpPr>
          <a:xfrm>
            <a:off x="1346111" y="2234489"/>
            <a:ext cx="5740488" cy="3081528"/>
            <a:chOff x="1346249" y="2246681"/>
            <a:chExt cx="5731594" cy="3081528"/>
          </a:xfrm>
        </p:grpSpPr>
        <p:cxnSp>
          <p:nvCxnSpPr>
            <p:cNvPr id="22" name="Straight Arrow Connector 21"/>
            <p:cNvCxnSpPr/>
            <p:nvPr/>
          </p:nvCxnSpPr>
          <p:spPr>
            <a:xfrm rot="16320000" flipV="1">
              <a:off x="2328084" y="2737120"/>
              <a:ext cx="694944" cy="2054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>
              <a:off x="1127760" y="2709673"/>
              <a:ext cx="64008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V="1">
              <a:off x="6653872" y="2663957"/>
              <a:ext cx="841248" cy="669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6143332" y="2653941"/>
              <a:ext cx="804672" cy="79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6320000" flipV="1">
              <a:off x="2331400" y="4930679"/>
              <a:ext cx="713232" cy="2054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5400000">
              <a:off x="1015075" y="4913377"/>
              <a:ext cx="722376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16200000" flipV="1">
              <a:off x="6568645" y="4895093"/>
              <a:ext cx="859536" cy="669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5400000">
              <a:off x="6086648" y="4887468"/>
              <a:ext cx="786384" cy="79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10800000">
              <a:off x="1447800" y="2407920"/>
              <a:ext cx="121920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10800000">
              <a:off x="1346249" y="4582604"/>
              <a:ext cx="1342085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rot="10800000">
              <a:off x="6453972" y="4489704"/>
              <a:ext cx="54779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10800000">
              <a:off x="6541618" y="2251208"/>
              <a:ext cx="52953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381000" y="5638800"/>
            <a:ext cx="10668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Black: Current climate (1981-2000)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47D6"/>
                </a:solidFill>
                <a:latin typeface="Arial" pitchFamily="34" charset="0"/>
                <a:cs typeface="Arial" pitchFamily="34" charset="0"/>
              </a:rPr>
              <a:t>Blue: A1B future climate (2081-2100)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Red: A1B future climate (2081-2100) with </a:t>
            </a:r>
            <a:r>
              <a:rPr lang="en-US" sz="16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600" b="1" i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increased by 10% and </a:t>
            </a:r>
            <a:r>
              <a:rPr lang="en-US" sz="16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600" b="1" i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increased by 21%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7391400" y="6488113"/>
            <a:ext cx="2057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Lin et al. </a:t>
            </a:r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(2012)</a:t>
            </a:r>
            <a:endParaRPr lang="en-US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8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221" y="598391"/>
            <a:ext cx="6443831" cy="55554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1525" y="6153866"/>
            <a:ext cx="7702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From: </a:t>
            </a:r>
            <a:r>
              <a:rPr lang="en-US" i="1" dirty="0" smtClean="0"/>
              <a:t>American </a:t>
            </a:r>
            <a:r>
              <a:rPr lang="en-US" i="1" dirty="0"/>
              <a:t>Climate </a:t>
            </a:r>
            <a:r>
              <a:rPr lang="en-US" i="1" dirty="0" smtClean="0"/>
              <a:t>Prospectus Economic </a:t>
            </a:r>
            <a:r>
              <a:rPr lang="en-US" i="1" dirty="0"/>
              <a:t>Risks in the United States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7218" y="4292302"/>
            <a:ext cx="1290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Sea level rise alone</a:t>
            </a:r>
            <a:endParaRPr lang="en-US" sz="1400" dirty="0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3942677" y="4815522"/>
            <a:ext cx="242048" cy="305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84725" y="3700631"/>
            <a:ext cx="1656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Sea level rise + changing storms</a:t>
            </a:r>
            <a:endParaRPr lang="en-US" sz="14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5013063" y="4223851"/>
            <a:ext cx="1" cy="444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72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457199" y="1231752"/>
            <a:ext cx="8296031" cy="5004926"/>
          </a:xfrm>
        </p:spPr>
        <p:txBody>
          <a:bodyPr/>
          <a:lstStyle/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History is too short and imperfect to estimate hurricane risk</a:t>
            </a:r>
          </a:p>
          <a:p>
            <a:pPr>
              <a:buSzPct val="70000"/>
              <a:buBlip>
                <a:blip r:embed="rId3"/>
              </a:buBlip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We should bring physics to bear on estimating hurricane risk, not just in the future but now</a:t>
            </a:r>
          </a:p>
          <a:p>
            <a:pPr>
              <a:buSzPct val="70000"/>
              <a:buBlip>
                <a:blip r:embed="rId3"/>
              </a:buBlip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Hurricanes clearly vary with climate and hurricane threats will increase over this century in many places</a:t>
            </a:r>
          </a:p>
        </p:txBody>
      </p:sp>
    </p:spTree>
    <p:extLst>
      <p:ext uri="{BB962C8B-B14F-4D97-AF65-F5344CB8AC3E}">
        <p14:creationId xmlns:p14="http://schemas.microsoft.com/office/powerpoint/2010/main" val="206253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8461" y="1634515"/>
            <a:ext cx="8229600" cy="1143000"/>
          </a:xfrm>
        </p:spPr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37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23825"/>
            <a:ext cx="8553450" cy="6610350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4162425" y="2705100"/>
            <a:ext cx="219075" cy="1285875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3449" y="3163371"/>
            <a:ext cx="296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Privately insured… $$$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7591425" y="1171575"/>
            <a:ext cx="114300" cy="1333500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0026" y="1171575"/>
            <a:ext cx="1238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Publicly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insured…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No $$$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0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"/>
            <a:ext cx="8835779" cy="6248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792" y="6211669"/>
            <a:ext cx="8835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Aerts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, C. J. H. J., W. J. W.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Botzen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, K. Emanuel, N. Lin, H. de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Moel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, and E. O. Michel-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Kerjan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, 2014: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hlinkClick r:id="rId3"/>
              </a:rPr>
              <a:t>Evaluating flood resilience strategies for coastal megacities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</a:rPr>
              <a:t>Science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344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, 473-475.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7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6" y="685800"/>
            <a:ext cx="9139798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762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Benefit-Cost Ratios</a:t>
            </a:r>
            <a:endParaRPr lang="en-US" sz="2800" b="1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443831" y="215153"/>
            <a:ext cx="0" cy="47064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919422" y="215153"/>
            <a:ext cx="0" cy="47064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12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8" y="1254114"/>
            <a:ext cx="8822636" cy="433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5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Heat Engine Theory Predicts Maximum Hurricane Winds</a:t>
            </a:r>
          </a:p>
        </p:txBody>
      </p:sp>
      <p:pic>
        <p:nvPicPr>
          <p:cNvPr id="25604" name="Picture 2" descr="C:\Users\Kerry Emaanuel\Graphics\Transparent Figures\global_mpi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4713" y="533400"/>
            <a:ext cx="7799148" cy="6108700"/>
          </a:xfrm>
          <a:noFill/>
        </p:spPr>
      </p:pic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4419600" y="632460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2060"/>
                </a:solidFill>
                <a:cs typeface="Arial" charset="0"/>
              </a:rPr>
              <a:t>MPH</a:t>
            </a:r>
          </a:p>
        </p:txBody>
      </p:sp>
    </p:spTree>
    <p:extLst>
      <p:ext uri="{BB962C8B-B14F-4D97-AF65-F5344CB8AC3E}">
        <p14:creationId xmlns:p14="http://schemas.microsoft.com/office/powerpoint/2010/main" val="16503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57" y="762000"/>
            <a:ext cx="898728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712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Kerry Emaanuel\Graphics\Transparent Figures\amm_fr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56638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381000"/>
            <a:ext cx="8382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Captures effects of regional climate phenomena (e.g. ENSO, AMM)</a:t>
            </a:r>
          </a:p>
        </p:txBody>
      </p:sp>
    </p:spTree>
    <p:extLst>
      <p:ext uri="{BB962C8B-B14F-4D97-AF65-F5344CB8AC3E}">
        <p14:creationId xmlns:p14="http://schemas.microsoft.com/office/powerpoint/2010/main" val="122105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9" name="Object 1"/>
          <p:cNvGraphicFramePr>
            <a:graphicFrameLocks noChangeAspect="1"/>
          </p:cNvGraphicFramePr>
          <p:nvPr>
            <p:extLst/>
          </p:nvPr>
        </p:nvGraphicFramePr>
        <p:xfrm>
          <a:off x="381000" y="1066801"/>
          <a:ext cx="8085184" cy="5398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Document" r:id="rId3" imgW="6095861" imgH="4069637" progId="Word.Document.12">
                  <p:embed/>
                </p:oleObj>
              </mc:Choice>
              <mc:Fallback>
                <p:oleObj name="Document" r:id="rId3" imgW="6095861" imgH="4069637" progId="Word.Document.12">
                  <p:embed/>
                  <p:pic>
                    <p:nvPicPr>
                      <p:cNvPr id="2049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066801"/>
                        <a:ext cx="8085184" cy="53985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F2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CMIP5 Models </a:t>
            </a:r>
            <a:endParaRPr lang="en-US" sz="3600" dirty="0">
              <a:solidFill>
                <a:srgbClr val="0F2A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5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ss007e14908"/>
          <p:cNvPicPr>
            <a:picLocks noChangeAspect="1" noChangeArrowheads="1"/>
          </p:cNvPicPr>
          <p:nvPr/>
        </p:nvPicPr>
        <p:blipFill>
          <a:blip r:embed="rId3" cstate="print">
            <a:lum bright="36000" contrast="-54000"/>
          </a:blip>
          <a:srcRect b="42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752600"/>
            <a:ext cx="8229600" cy="30781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Limitations of the Actuarial Approach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8204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10784" y="6392710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http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://www.emdat.be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"/>
              </a:rPr>
              <a:t>/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GDP correction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from Federal Reserve Bank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7" y="789354"/>
            <a:ext cx="7731711" cy="523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36" y="531446"/>
            <a:ext cx="7227449" cy="55958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2585" y="6252307"/>
            <a:ext cx="7041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 ICAT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Estimator, http://www.icatdamageestimator.com/</a:t>
            </a:r>
            <a:endParaRPr lang="en-US" sz="1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88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2585" y="6189783"/>
            <a:ext cx="7041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 ICAT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Estimator,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http://www.icatdamageestimator.com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endParaRPr lang="en-US" sz="1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from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https://www.measuringworth.com/datasets/usgdp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77" y="627377"/>
            <a:ext cx="7112000" cy="550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2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1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3F6CE7F-051D-4097-99B8-BFB0C10834C8}" vid="{1027D983-5421-4602-A5EE-9989E9207A50}"/>
    </a:ext>
  </a:extLst>
</a:theme>
</file>

<file path=ppt/theme/theme2.xml><?xml version="1.0" encoding="utf-8"?>
<a:theme xmlns:a="http://schemas.openxmlformats.org/drawingml/2006/main" name="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3018</TotalTime>
  <Words>1444</Words>
  <Application>Microsoft Office PowerPoint</Application>
  <PresentationFormat>On-screen Show (4:3)</PresentationFormat>
  <Paragraphs>158</Paragraphs>
  <Slides>56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84" baseType="lpstr">
      <vt:lpstr>Arial</vt:lpstr>
      <vt:lpstr>Calibri</vt:lpstr>
      <vt:lpstr>Calibri Light</vt:lpstr>
      <vt:lpstr>Helvetica</vt:lpstr>
      <vt:lpstr>Times New Roman</vt:lpstr>
      <vt:lpstr>Times New Roman</vt:lpstr>
      <vt:lpstr>1_Office Theme</vt:lpstr>
      <vt:lpstr>Ariel</vt:lpstr>
      <vt:lpstr>2_Office Theme</vt:lpstr>
      <vt:lpstr>3_Office Theme</vt:lpstr>
      <vt:lpstr>6_Office Theme</vt:lpstr>
      <vt:lpstr>7_Office Theme</vt:lpstr>
      <vt:lpstr>8_Office Theme</vt:lpstr>
      <vt:lpstr>9_Office Theme</vt:lpstr>
      <vt:lpstr>11_Office Theme</vt:lpstr>
      <vt:lpstr>2_Ariel</vt:lpstr>
      <vt:lpstr>13_Office Theme</vt:lpstr>
      <vt:lpstr>14_Office Theme</vt:lpstr>
      <vt:lpstr>5_Office Theme</vt:lpstr>
      <vt:lpstr>10_Office Theme</vt:lpstr>
      <vt:lpstr>Office Theme</vt:lpstr>
      <vt:lpstr>4_Office Theme</vt:lpstr>
      <vt:lpstr>12_Office Theme</vt:lpstr>
      <vt:lpstr>Default Design</vt:lpstr>
      <vt:lpstr>15_Office Theme</vt:lpstr>
      <vt:lpstr>16_Office Theme</vt:lpstr>
      <vt:lpstr>Equation</vt:lpstr>
      <vt:lpstr>Document</vt:lpstr>
      <vt:lpstr>Using physics to assess evolving hurricane risk</vt:lpstr>
      <vt:lpstr>Program</vt:lpstr>
      <vt:lpstr>The Global Hurricane Hazard</vt:lpstr>
      <vt:lpstr>Hurricane Risks:</vt:lpstr>
      <vt:lpstr>PowerPoint Presentation</vt:lpstr>
      <vt:lpstr>Limitations of the Actuarial Approach</vt:lpstr>
      <vt:lpstr>PowerPoint Presentation</vt:lpstr>
      <vt:lpstr>PowerPoint Presentation</vt:lpstr>
      <vt:lpstr>PowerPoint Presentation</vt:lpstr>
      <vt:lpstr>PowerPoint Presentation</vt:lpstr>
      <vt:lpstr>Limitations of a strictly statistical approach to hurricane risk assessment</vt:lpstr>
      <vt:lpstr>Is Hurricane Risk Changing?</vt:lpstr>
      <vt:lpstr>Historical Records: Prior to 1970, Many Storms Were Missed</vt:lpstr>
      <vt:lpstr>PowerPoint Presentation</vt:lpstr>
      <vt:lpstr>PowerPoint Presentation</vt:lpstr>
      <vt:lpstr>PowerPoint Presentation</vt:lpstr>
      <vt:lpstr>PowerPoint Presentation</vt:lpstr>
      <vt:lpstr>Using Physics to Estimate Hurricane Risk</vt:lpstr>
      <vt:lpstr>Why Not Use Global Climate Models to Simulate Hurricanes?</vt:lpstr>
      <vt:lpstr>PowerPoint Presentation</vt:lpstr>
      <vt:lpstr>How to deal with this?</vt:lpstr>
      <vt:lpstr>PowerPoint Presentation</vt:lpstr>
      <vt:lpstr>How Can We Use This Model to Help Assess Hurricane Risk in Current and Future Climates?</vt:lpstr>
      <vt:lpstr>Risk Assessment Approach: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Cumulative Distribution of Storm Lifetime Peak Wind Speed, with Sample of 1755 Synthetic Tracks</vt:lpstr>
      <vt:lpstr>PowerPoint Presentation</vt:lpstr>
      <vt:lpstr>Atlantic Interannual Variability</vt:lpstr>
      <vt:lpstr>Return Periods</vt:lpstr>
      <vt:lpstr>PowerPoint Presentation</vt:lpstr>
      <vt:lpstr>Sample Storm Wind Swath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Taking Climate Change Into Account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Spare Slides</vt:lpstr>
      <vt:lpstr>PowerPoint Presentation</vt:lpstr>
      <vt:lpstr>PowerPoint Presentation</vt:lpstr>
      <vt:lpstr>PowerPoint Presentation</vt:lpstr>
      <vt:lpstr>Heat Engine Theory Predicts Maximum Hurricane Winds</vt:lpstr>
      <vt:lpstr>PowerPoint Presentation</vt:lpstr>
      <vt:lpstr>PowerPoint Presentation</vt:lpstr>
      <vt:lpstr>CMIP5 Models 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Hurricanes and Hurricane Risk in a Changing Climate</dc:title>
  <dc:creator>Kerry Emanuel</dc:creator>
  <cp:lastModifiedBy>Kerry</cp:lastModifiedBy>
  <cp:revision>81</cp:revision>
  <dcterms:created xsi:type="dcterms:W3CDTF">2014-03-11T21:13:36Z</dcterms:created>
  <dcterms:modified xsi:type="dcterms:W3CDTF">2018-09-09T05:15:49Z</dcterms:modified>
</cp:coreProperties>
</file>