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1" r:id="rId15"/>
    <p:sldId id="274" r:id="rId16"/>
    <p:sldId id="275" r:id="rId17"/>
    <p:sldId id="272" r:id="rId18"/>
    <p:sldId id="278" r:id="rId19"/>
    <p:sldId id="279" r:id="rId20"/>
    <p:sldId id="280" r:id="rId21"/>
    <p:sldId id="281" r:id="rId22"/>
    <p:sldId id="282" r:id="rId23"/>
    <p:sldId id="283"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3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6/16/2017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5000" r="-5000"/>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2057400" y="397744"/>
            <a:ext cx="6858000" cy="2387600"/>
          </a:xfrm>
        </p:spPr>
        <p:txBody>
          <a:bodyPr>
            <a:normAutofit/>
          </a:bodyPr>
          <a:lstStyle/>
          <a:p>
            <a:pPr algn="r"/>
            <a:r>
              <a:rPr lang="en-US" b="1" dirty="0" smtClean="0">
                <a:solidFill>
                  <a:srgbClr val="0000FF"/>
                </a:solidFill>
              </a:rPr>
              <a:t>Predictability of Tropical Cyclone Intensity</a:t>
            </a:r>
            <a:endParaRPr lang="en-US" dirty="0">
              <a:solidFill>
                <a:srgbClr val="0000FF"/>
              </a:solidFill>
            </a:endParaRPr>
          </a:p>
        </p:txBody>
      </p:sp>
      <p:sp>
        <p:nvSpPr>
          <p:cNvPr id="6" name="Content Placeholder 5"/>
          <p:cNvSpPr>
            <a:spLocks noGrp="1"/>
          </p:cNvSpPr>
          <p:nvPr>
            <p:ph type="subTitle" idx="1"/>
          </p:nvPr>
        </p:nvSpPr>
        <p:spPr>
          <a:xfrm>
            <a:off x="375250" y="3576158"/>
            <a:ext cx="6858000" cy="1655762"/>
          </a:xfrm>
        </p:spPr>
        <p:txBody>
          <a:bodyPr>
            <a:normAutofit/>
          </a:bodyPr>
          <a:lstStyle/>
          <a:p>
            <a:pPr algn="l"/>
            <a:r>
              <a:rPr lang="en-US" sz="2400" b="1" dirty="0" smtClean="0">
                <a:solidFill>
                  <a:srgbClr val="0000FF"/>
                </a:solidFill>
              </a:rPr>
              <a:t>Kerry Emanuel</a:t>
            </a:r>
          </a:p>
          <a:p>
            <a:pPr algn="l"/>
            <a:r>
              <a:rPr lang="en-US" sz="2400" b="1" dirty="0" smtClean="0">
                <a:solidFill>
                  <a:srgbClr val="0000FF"/>
                </a:solidFill>
              </a:rPr>
              <a:t>Lorenz Center</a:t>
            </a:r>
          </a:p>
          <a:p>
            <a:pPr algn="l"/>
            <a:r>
              <a:rPr lang="en-US" sz="2400" b="1" dirty="0" smtClean="0">
                <a:solidFill>
                  <a:srgbClr val="0000FF"/>
                </a:solidFill>
              </a:rPr>
              <a:t>Massachusetts Institute of Technology</a:t>
            </a:r>
            <a:endParaRPr lang="en-US" sz="2400" b="1" dirty="0">
              <a:solidFill>
                <a:srgbClr val="0000FF"/>
              </a:solidFill>
            </a:endParaRPr>
          </a:p>
        </p:txBody>
      </p:sp>
      <p:sp>
        <p:nvSpPr>
          <p:cNvPr id="2" name="TextBox 1"/>
          <p:cNvSpPr txBox="1"/>
          <p:nvPr/>
        </p:nvSpPr>
        <p:spPr>
          <a:xfrm>
            <a:off x="2449901" y="5572664"/>
            <a:ext cx="5460521" cy="461665"/>
          </a:xfrm>
          <a:prstGeom prst="rect">
            <a:avLst/>
          </a:prstGeom>
          <a:noFill/>
        </p:spPr>
        <p:txBody>
          <a:bodyPr wrap="square" rtlCol="0">
            <a:spAutoFit/>
          </a:bodyPr>
          <a:lstStyle/>
          <a:p>
            <a:r>
              <a:rPr lang="en-US" sz="2400" b="1" dirty="0" smtClean="0">
                <a:solidFill>
                  <a:schemeClr val="tx1">
                    <a:lumMod val="95000"/>
                    <a:lumOff val="5000"/>
                  </a:schemeClr>
                </a:solidFill>
                <a:latin typeface="Arial" panose="020B0604020202020204" pitchFamily="34" charset="0"/>
                <a:cs typeface="Arial" panose="020B0604020202020204" pitchFamily="34" charset="0"/>
              </a:rPr>
              <a:t>In collaboration with </a:t>
            </a:r>
            <a:r>
              <a:rPr lang="en-US" sz="2400" b="1" dirty="0" err="1" smtClean="0">
                <a:solidFill>
                  <a:schemeClr val="tx1">
                    <a:lumMod val="95000"/>
                    <a:lumOff val="5000"/>
                  </a:schemeClr>
                </a:solidFill>
                <a:latin typeface="Arial" panose="020B0604020202020204" pitchFamily="34" charset="0"/>
                <a:cs typeface="Arial" panose="020B0604020202020204" pitchFamily="34" charset="0"/>
              </a:rPr>
              <a:t>Fuqing</a:t>
            </a:r>
            <a:r>
              <a:rPr lang="en-US" sz="2400" b="1" dirty="0" smtClean="0">
                <a:solidFill>
                  <a:schemeClr val="tx1">
                    <a:lumMod val="95000"/>
                    <a:lumOff val="5000"/>
                  </a:schemeClr>
                </a:solidFill>
                <a:latin typeface="Arial" panose="020B0604020202020204" pitchFamily="34" charset="0"/>
                <a:cs typeface="Arial" panose="020B0604020202020204" pitchFamily="34" charset="0"/>
              </a:rPr>
              <a:t> Zhang</a:t>
            </a:r>
          </a:p>
        </p:txBody>
      </p:sp>
    </p:spTree>
    <p:extLst>
      <p:ext uri="{BB962C8B-B14F-4D97-AF65-F5344CB8AC3E}">
        <p14:creationId xmlns:p14="http://schemas.microsoft.com/office/powerpoint/2010/main" val="3318076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023" y="664515"/>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chemeClr val="accent1">
                    <a:lumMod val="75000"/>
                  </a:schemeClr>
                </a:solidFill>
                <a:latin typeface="Arial" panose="020B0604020202020204" pitchFamily="34" charset="0"/>
                <a:cs typeface="Arial" panose="020B0604020202020204" pitchFamily="34" charset="0"/>
              </a:rPr>
              <a:t>+ 3 </a:t>
            </a:r>
            <a:r>
              <a:rPr lang="en-US" sz="1400" dirty="0" err="1" smtClean="0">
                <a:solidFill>
                  <a:schemeClr val="accent1">
                    <a:lumMod val="75000"/>
                  </a:schemeClr>
                </a:solidFill>
                <a:latin typeface="Arial" panose="020B0604020202020204" pitchFamily="34" charset="0"/>
                <a:cs typeface="Arial" panose="020B0604020202020204" pitchFamily="34" charset="0"/>
              </a:rPr>
              <a:t>kts</a:t>
            </a:r>
            <a:r>
              <a:rPr lang="en-US" sz="1400" dirty="0" smtClean="0">
                <a:solidFill>
                  <a:schemeClr val="accent1">
                    <a:lumMod val="75000"/>
                  </a:schemeClr>
                </a:solidFill>
                <a:latin typeface="Arial" panose="020B0604020202020204" pitchFamily="34" charset="0"/>
                <a:cs typeface="Arial" panose="020B0604020202020204" pitchFamily="34" charset="0"/>
              </a:rPr>
              <a:t> initial intensity error</a:t>
            </a:r>
          </a:p>
        </p:txBody>
      </p:sp>
      <p:sp>
        <p:nvSpPr>
          <p:cNvPr id="5" name="TextBox 4"/>
          <p:cNvSpPr txBox="1"/>
          <p:nvPr/>
        </p:nvSpPr>
        <p:spPr>
          <a:xfrm>
            <a:off x="2631057" y="4986068"/>
            <a:ext cx="1949570" cy="307777"/>
          </a:xfrm>
          <a:prstGeom prst="rect">
            <a:avLst/>
          </a:prstGeom>
          <a:noFill/>
        </p:spPr>
        <p:txBody>
          <a:bodyPr wrap="square" rtlCol="0">
            <a:spAutoFit/>
          </a:bodyPr>
          <a:lstStyle/>
          <a:p>
            <a:r>
              <a:rPr lang="en-US" sz="1400" dirty="0" smtClean="0">
                <a:solidFill>
                  <a:schemeClr val="accent2">
                    <a:lumMod val="50000"/>
                  </a:schemeClr>
                </a:solidFill>
                <a:latin typeface="Arial" panose="020B0604020202020204" pitchFamily="34" charset="0"/>
                <a:cs typeface="Arial" panose="020B0604020202020204" pitchFamily="34" charset="0"/>
              </a:rPr>
              <a:t>Shear only</a:t>
            </a:r>
          </a:p>
        </p:txBody>
      </p:sp>
    </p:spTree>
    <p:extLst>
      <p:ext uri="{BB962C8B-B14F-4D97-AF65-F5344CB8AC3E}">
        <p14:creationId xmlns:p14="http://schemas.microsoft.com/office/powerpoint/2010/main" val="3619111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290" y="655889"/>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rgbClr val="5B9BD5">
                    <a:lumMod val="75000"/>
                  </a:srgbClr>
                </a:solidFill>
                <a:latin typeface="Arial" panose="020B0604020202020204" pitchFamily="34" charset="0"/>
                <a:cs typeface="Arial" panose="020B0604020202020204" pitchFamily="34" charset="0"/>
              </a:rPr>
              <a:t>+ 3 </a:t>
            </a:r>
            <a:r>
              <a:rPr lang="en-US" sz="1400" dirty="0" err="1" smtClean="0">
                <a:solidFill>
                  <a:srgbClr val="5B9BD5">
                    <a:lumMod val="75000"/>
                  </a:srgbClr>
                </a:solidFill>
                <a:latin typeface="Arial" panose="020B0604020202020204" pitchFamily="34" charset="0"/>
                <a:cs typeface="Arial" panose="020B0604020202020204" pitchFamily="34" charset="0"/>
              </a:rPr>
              <a:t>kts</a:t>
            </a:r>
            <a:r>
              <a:rPr lang="en-US" sz="1400" dirty="0" smtClean="0">
                <a:solidFill>
                  <a:srgbClr val="5B9BD5">
                    <a:lumMod val="75000"/>
                  </a:srgbClr>
                </a:solidFill>
                <a:latin typeface="Arial" panose="020B0604020202020204" pitchFamily="34" charset="0"/>
                <a:cs typeface="Arial" panose="020B0604020202020204" pitchFamily="34" charset="0"/>
              </a:rPr>
              <a:t> initial intensity error</a:t>
            </a:r>
          </a:p>
        </p:txBody>
      </p:sp>
      <p:sp>
        <p:nvSpPr>
          <p:cNvPr id="5" name="TextBox 4"/>
          <p:cNvSpPr txBox="1"/>
          <p:nvPr/>
        </p:nvSpPr>
        <p:spPr>
          <a:xfrm>
            <a:off x="2631057" y="4986068"/>
            <a:ext cx="1949570" cy="307777"/>
          </a:xfrm>
          <a:prstGeom prst="rect">
            <a:avLst/>
          </a:prstGeom>
          <a:noFill/>
        </p:spPr>
        <p:txBody>
          <a:bodyPr wrap="square" rtlCol="0">
            <a:spAutoFit/>
          </a:bodyPr>
          <a:lstStyle/>
          <a:p>
            <a:r>
              <a:rPr lang="en-US" sz="1400" dirty="0" smtClean="0">
                <a:solidFill>
                  <a:srgbClr val="ED7D31">
                    <a:lumMod val="50000"/>
                  </a:srgbClr>
                </a:solidFill>
                <a:latin typeface="Arial" panose="020B0604020202020204" pitchFamily="34" charset="0"/>
                <a:cs typeface="Arial" panose="020B0604020202020204" pitchFamily="34" charset="0"/>
              </a:rPr>
              <a:t>Shear only</a:t>
            </a:r>
          </a:p>
        </p:txBody>
      </p:sp>
      <p:sp>
        <p:nvSpPr>
          <p:cNvPr id="6" name="TextBox 5"/>
          <p:cNvSpPr txBox="1"/>
          <p:nvPr/>
        </p:nvSpPr>
        <p:spPr>
          <a:xfrm>
            <a:off x="3157268" y="3433031"/>
            <a:ext cx="2096219" cy="307777"/>
          </a:xfrm>
          <a:prstGeom prst="rect">
            <a:avLst/>
          </a:prstGeom>
          <a:noFill/>
        </p:spPr>
        <p:txBody>
          <a:bodyPr wrap="square" rtlCol="0">
            <a:spAutoFit/>
          </a:bodyPr>
          <a:lstStyle/>
          <a:p>
            <a:r>
              <a:rPr lang="en-US" sz="1400" dirty="0" smtClean="0">
                <a:solidFill>
                  <a:schemeClr val="accent4">
                    <a:lumMod val="75000"/>
                  </a:schemeClr>
                </a:solidFill>
                <a:latin typeface="Arial" panose="020B0604020202020204" pitchFamily="34" charset="0"/>
                <a:cs typeface="Arial" panose="020B0604020202020204" pitchFamily="34" charset="0"/>
              </a:rPr>
              <a:t>Initial V + shear</a:t>
            </a:r>
          </a:p>
        </p:txBody>
      </p:sp>
    </p:spTree>
    <p:extLst>
      <p:ext uri="{BB962C8B-B14F-4D97-AF65-F5344CB8AC3E}">
        <p14:creationId xmlns:p14="http://schemas.microsoft.com/office/powerpoint/2010/main" val="2120947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43" y="689831"/>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rgbClr val="5B9BD5">
                    <a:lumMod val="75000"/>
                  </a:srgbClr>
                </a:solidFill>
                <a:latin typeface="Arial" panose="020B0604020202020204" pitchFamily="34" charset="0"/>
                <a:cs typeface="Arial" panose="020B0604020202020204" pitchFamily="34" charset="0"/>
              </a:rPr>
              <a:t>+ 3 </a:t>
            </a:r>
            <a:r>
              <a:rPr lang="en-US" sz="1400" dirty="0" err="1" smtClean="0">
                <a:solidFill>
                  <a:srgbClr val="5B9BD5">
                    <a:lumMod val="75000"/>
                  </a:srgbClr>
                </a:solidFill>
                <a:latin typeface="Arial" panose="020B0604020202020204" pitchFamily="34" charset="0"/>
                <a:cs typeface="Arial" panose="020B0604020202020204" pitchFamily="34" charset="0"/>
              </a:rPr>
              <a:t>kts</a:t>
            </a:r>
            <a:r>
              <a:rPr lang="en-US" sz="1400" dirty="0" smtClean="0">
                <a:solidFill>
                  <a:srgbClr val="5B9BD5">
                    <a:lumMod val="75000"/>
                  </a:srgbClr>
                </a:solidFill>
                <a:latin typeface="Arial" panose="020B0604020202020204" pitchFamily="34" charset="0"/>
                <a:cs typeface="Arial" panose="020B0604020202020204" pitchFamily="34" charset="0"/>
              </a:rPr>
              <a:t> initial intensity error</a:t>
            </a:r>
          </a:p>
        </p:txBody>
      </p:sp>
      <p:sp>
        <p:nvSpPr>
          <p:cNvPr id="5" name="TextBox 4"/>
          <p:cNvSpPr txBox="1"/>
          <p:nvPr/>
        </p:nvSpPr>
        <p:spPr>
          <a:xfrm>
            <a:off x="2631057" y="4986068"/>
            <a:ext cx="1949570" cy="307777"/>
          </a:xfrm>
          <a:prstGeom prst="rect">
            <a:avLst/>
          </a:prstGeom>
          <a:noFill/>
        </p:spPr>
        <p:txBody>
          <a:bodyPr wrap="square" rtlCol="0">
            <a:spAutoFit/>
          </a:bodyPr>
          <a:lstStyle/>
          <a:p>
            <a:r>
              <a:rPr lang="en-US" sz="1400" dirty="0" smtClean="0">
                <a:solidFill>
                  <a:srgbClr val="ED7D31">
                    <a:lumMod val="50000"/>
                  </a:srgbClr>
                </a:solidFill>
                <a:latin typeface="Arial" panose="020B0604020202020204" pitchFamily="34" charset="0"/>
                <a:cs typeface="Arial" panose="020B0604020202020204" pitchFamily="34" charset="0"/>
              </a:rPr>
              <a:t>Shear only</a:t>
            </a:r>
          </a:p>
        </p:txBody>
      </p:sp>
      <p:sp>
        <p:nvSpPr>
          <p:cNvPr id="6" name="TextBox 5"/>
          <p:cNvSpPr txBox="1"/>
          <p:nvPr/>
        </p:nvSpPr>
        <p:spPr>
          <a:xfrm>
            <a:off x="3605842" y="3310050"/>
            <a:ext cx="1423359" cy="307777"/>
          </a:xfrm>
          <a:prstGeom prst="rect">
            <a:avLst/>
          </a:prstGeom>
          <a:noFill/>
        </p:spPr>
        <p:txBody>
          <a:bodyPr wrap="square" rtlCol="0">
            <a:spAutoFit/>
          </a:bodyPr>
          <a:lstStyle/>
          <a:p>
            <a:r>
              <a:rPr lang="en-US" sz="1400" dirty="0" smtClean="0">
                <a:solidFill>
                  <a:schemeClr val="accent4">
                    <a:lumMod val="75000"/>
                  </a:schemeClr>
                </a:solidFill>
                <a:latin typeface="Arial" panose="020B0604020202020204" pitchFamily="34" charset="0"/>
                <a:cs typeface="Arial" panose="020B0604020202020204" pitchFamily="34" charset="0"/>
              </a:rPr>
              <a:t>Initial V + shear</a:t>
            </a:r>
          </a:p>
        </p:txBody>
      </p:sp>
      <p:sp>
        <p:nvSpPr>
          <p:cNvPr id="7" name="TextBox 6"/>
          <p:cNvSpPr txBox="1"/>
          <p:nvPr/>
        </p:nvSpPr>
        <p:spPr>
          <a:xfrm>
            <a:off x="4192438" y="2915728"/>
            <a:ext cx="1199071" cy="307777"/>
          </a:xfrm>
          <a:prstGeom prst="rect">
            <a:avLst/>
          </a:prstGeom>
          <a:noFill/>
        </p:spPr>
        <p:txBody>
          <a:bodyPr wrap="square" rtlCol="0">
            <a:spAutoFit/>
          </a:bodyPr>
          <a:lstStyle/>
          <a:p>
            <a:r>
              <a:rPr lang="en-US" sz="1400" dirty="0" smtClean="0">
                <a:solidFill>
                  <a:srgbClr val="7030A0"/>
                </a:solidFill>
                <a:latin typeface="Arial" panose="020B0604020202020204" pitchFamily="34" charset="0"/>
                <a:cs typeface="Arial" panose="020B0604020202020204" pitchFamily="34" charset="0"/>
              </a:rPr>
              <a:t>Track</a:t>
            </a:r>
          </a:p>
        </p:txBody>
      </p:sp>
    </p:spTree>
    <p:extLst>
      <p:ext uri="{BB962C8B-B14F-4D97-AF65-F5344CB8AC3E}">
        <p14:creationId xmlns:p14="http://schemas.microsoft.com/office/powerpoint/2010/main" val="89959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43" y="720738"/>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rgbClr val="5B9BD5">
                    <a:lumMod val="75000"/>
                  </a:srgbClr>
                </a:solidFill>
                <a:latin typeface="Arial" panose="020B0604020202020204" pitchFamily="34" charset="0"/>
                <a:cs typeface="Arial" panose="020B0604020202020204" pitchFamily="34" charset="0"/>
              </a:rPr>
              <a:t>+ 3 </a:t>
            </a:r>
            <a:r>
              <a:rPr lang="en-US" sz="1400" dirty="0" err="1" smtClean="0">
                <a:solidFill>
                  <a:srgbClr val="5B9BD5">
                    <a:lumMod val="75000"/>
                  </a:srgbClr>
                </a:solidFill>
                <a:latin typeface="Arial" panose="020B0604020202020204" pitchFamily="34" charset="0"/>
                <a:cs typeface="Arial" panose="020B0604020202020204" pitchFamily="34" charset="0"/>
              </a:rPr>
              <a:t>kts</a:t>
            </a:r>
            <a:r>
              <a:rPr lang="en-US" sz="1400" dirty="0" smtClean="0">
                <a:solidFill>
                  <a:srgbClr val="5B9BD5">
                    <a:lumMod val="75000"/>
                  </a:srgbClr>
                </a:solidFill>
                <a:latin typeface="Arial" panose="020B0604020202020204" pitchFamily="34" charset="0"/>
                <a:cs typeface="Arial" panose="020B0604020202020204" pitchFamily="34" charset="0"/>
              </a:rPr>
              <a:t> initial intensity error</a:t>
            </a:r>
          </a:p>
        </p:txBody>
      </p:sp>
      <p:sp>
        <p:nvSpPr>
          <p:cNvPr id="5" name="TextBox 4"/>
          <p:cNvSpPr txBox="1"/>
          <p:nvPr/>
        </p:nvSpPr>
        <p:spPr>
          <a:xfrm>
            <a:off x="2631057" y="4986068"/>
            <a:ext cx="1949570" cy="307777"/>
          </a:xfrm>
          <a:prstGeom prst="rect">
            <a:avLst/>
          </a:prstGeom>
          <a:noFill/>
        </p:spPr>
        <p:txBody>
          <a:bodyPr wrap="square" rtlCol="0">
            <a:spAutoFit/>
          </a:bodyPr>
          <a:lstStyle/>
          <a:p>
            <a:r>
              <a:rPr lang="en-US" sz="1400" dirty="0" smtClean="0">
                <a:solidFill>
                  <a:srgbClr val="ED7D31">
                    <a:lumMod val="50000"/>
                  </a:srgbClr>
                </a:solidFill>
                <a:latin typeface="Arial" panose="020B0604020202020204" pitchFamily="34" charset="0"/>
                <a:cs typeface="Arial" panose="020B0604020202020204" pitchFamily="34" charset="0"/>
              </a:rPr>
              <a:t>Shear only</a:t>
            </a:r>
          </a:p>
        </p:txBody>
      </p:sp>
      <p:sp>
        <p:nvSpPr>
          <p:cNvPr id="6" name="TextBox 5"/>
          <p:cNvSpPr txBox="1"/>
          <p:nvPr/>
        </p:nvSpPr>
        <p:spPr>
          <a:xfrm>
            <a:off x="3605842" y="3310050"/>
            <a:ext cx="1423359" cy="307777"/>
          </a:xfrm>
          <a:prstGeom prst="rect">
            <a:avLst/>
          </a:prstGeom>
          <a:noFill/>
        </p:spPr>
        <p:txBody>
          <a:bodyPr wrap="square" rtlCol="0">
            <a:spAutoFit/>
          </a:bodyPr>
          <a:lstStyle/>
          <a:p>
            <a:r>
              <a:rPr lang="en-US" sz="1400" dirty="0" smtClean="0">
                <a:solidFill>
                  <a:schemeClr val="accent4">
                    <a:lumMod val="75000"/>
                  </a:schemeClr>
                </a:solidFill>
                <a:latin typeface="Arial" panose="020B0604020202020204" pitchFamily="34" charset="0"/>
                <a:cs typeface="Arial" panose="020B0604020202020204" pitchFamily="34" charset="0"/>
              </a:rPr>
              <a:t>Initial V + shear</a:t>
            </a:r>
          </a:p>
        </p:txBody>
      </p:sp>
      <p:sp>
        <p:nvSpPr>
          <p:cNvPr id="7" name="TextBox 6"/>
          <p:cNvSpPr txBox="1"/>
          <p:nvPr/>
        </p:nvSpPr>
        <p:spPr>
          <a:xfrm>
            <a:off x="4071669" y="2855343"/>
            <a:ext cx="1199071" cy="307777"/>
          </a:xfrm>
          <a:prstGeom prst="rect">
            <a:avLst/>
          </a:prstGeom>
          <a:noFill/>
        </p:spPr>
        <p:txBody>
          <a:bodyPr wrap="square" rtlCol="0">
            <a:spAutoFit/>
          </a:bodyPr>
          <a:lstStyle/>
          <a:p>
            <a:r>
              <a:rPr lang="en-US" sz="1400" dirty="0" smtClean="0">
                <a:solidFill>
                  <a:srgbClr val="7030A0"/>
                </a:solidFill>
                <a:latin typeface="Arial" panose="020B0604020202020204" pitchFamily="34" charset="0"/>
                <a:cs typeface="Arial" panose="020B0604020202020204" pitchFamily="34" charset="0"/>
              </a:rPr>
              <a:t>Track</a:t>
            </a:r>
          </a:p>
        </p:txBody>
      </p:sp>
      <p:sp>
        <p:nvSpPr>
          <p:cNvPr id="8" name="TextBox 7"/>
          <p:cNvSpPr txBox="1"/>
          <p:nvPr/>
        </p:nvSpPr>
        <p:spPr>
          <a:xfrm>
            <a:off x="1777040" y="3764998"/>
            <a:ext cx="1293963" cy="307777"/>
          </a:xfrm>
          <a:prstGeom prst="rect">
            <a:avLst/>
          </a:prstGeom>
          <a:noFill/>
        </p:spPr>
        <p:txBody>
          <a:bodyPr wrap="square" rtlCol="0">
            <a:spAutoFit/>
          </a:bodyPr>
          <a:lstStyle/>
          <a:p>
            <a:r>
              <a:rPr lang="en-US" sz="1400" dirty="0" smtClean="0">
                <a:solidFill>
                  <a:schemeClr val="accent6"/>
                </a:solidFill>
                <a:latin typeface="Arial" panose="020B0604020202020204" pitchFamily="34" charset="0"/>
                <a:cs typeface="Arial" panose="020B0604020202020204" pitchFamily="34" charset="0"/>
              </a:rPr>
              <a:t>Initial + track</a:t>
            </a:r>
          </a:p>
        </p:txBody>
      </p:sp>
    </p:spTree>
    <p:extLst>
      <p:ext uri="{BB962C8B-B14F-4D97-AF65-F5344CB8AC3E}">
        <p14:creationId xmlns:p14="http://schemas.microsoft.com/office/powerpoint/2010/main" val="2671114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43" y="699021"/>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rgbClr val="5B9BD5">
                    <a:lumMod val="75000"/>
                  </a:srgbClr>
                </a:solidFill>
                <a:latin typeface="Arial" panose="020B0604020202020204" pitchFamily="34" charset="0"/>
                <a:cs typeface="Arial" panose="020B0604020202020204" pitchFamily="34" charset="0"/>
              </a:rPr>
              <a:t>+ 3 </a:t>
            </a:r>
            <a:r>
              <a:rPr lang="en-US" sz="1400" dirty="0" err="1" smtClean="0">
                <a:solidFill>
                  <a:srgbClr val="5B9BD5">
                    <a:lumMod val="75000"/>
                  </a:srgbClr>
                </a:solidFill>
                <a:latin typeface="Arial" panose="020B0604020202020204" pitchFamily="34" charset="0"/>
                <a:cs typeface="Arial" panose="020B0604020202020204" pitchFamily="34" charset="0"/>
              </a:rPr>
              <a:t>kts</a:t>
            </a:r>
            <a:r>
              <a:rPr lang="en-US" sz="1400" dirty="0" smtClean="0">
                <a:solidFill>
                  <a:srgbClr val="5B9BD5">
                    <a:lumMod val="75000"/>
                  </a:srgbClr>
                </a:solidFill>
                <a:latin typeface="Arial" panose="020B0604020202020204" pitchFamily="34" charset="0"/>
                <a:cs typeface="Arial" panose="020B0604020202020204" pitchFamily="34" charset="0"/>
              </a:rPr>
              <a:t> initial intensity error</a:t>
            </a:r>
          </a:p>
        </p:txBody>
      </p:sp>
      <p:sp>
        <p:nvSpPr>
          <p:cNvPr id="5" name="TextBox 4"/>
          <p:cNvSpPr txBox="1"/>
          <p:nvPr/>
        </p:nvSpPr>
        <p:spPr>
          <a:xfrm>
            <a:off x="2631057" y="4986068"/>
            <a:ext cx="1949570" cy="307777"/>
          </a:xfrm>
          <a:prstGeom prst="rect">
            <a:avLst/>
          </a:prstGeom>
          <a:noFill/>
        </p:spPr>
        <p:txBody>
          <a:bodyPr wrap="square" rtlCol="0">
            <a:spAutoFit/>
          </a:bodyPr>
          <a:lstStyle/>
          <a:p>
            <a:r>
              <a:rPr lang="en-US" sz="1400" dirty="0" smtClean="0">
                <a:solidFill>
                  <a:srgbClr val="ED7D31">
                    <a:lumMod val="50000"/>
                  </a:srgbClr>
                </a:solidFill>
                <a:latin typeface="Arial" panose="020B0604020202020204" pitchFamily="34" charset="0"/>
                <a:cs typeface="Arial" panose="020B0604020202020204" pitchFamily="34" charset="0"/>
              </a:rPr>
              <a:t>Shear only</a:t>
            </a:r>
          </a:p>
        </p:txBody>
      </p:sp>
      <p:sp>
        <p:nvSpPr>
          <p:cNvPr id="6" name="TextBox 5"/>
          <p:cNvSpPr txBox="1"/>
          <p:nvPr/>
        </p:nvSpPr>
        <p:spPr>
          <a:xfrm>
            <a:off x="3605842" y="3310050"/>
            <a:ext cx="1423359" cy="307777"/>
          </a:xfrm>
          <a:prstGeom prst="rect">
            <a:avLst/>
          </a:prstGeom>
          <a:noFill/>
        </p:spPr>
        <p:txBody>
          <a:bodyPr wrap="square" rtlCol="0">
            <a:spAutoFit/>
          </a:bodyPr>
          <a:lstStyle/>
          <a:p>
            <a:r>
              <a:rPr lang="en-US" sz="1400" dirty="0" smtClean="0">
                <a:solidFill>
                  <a:schemeClr val="accent4">
                    <a:lumMod val="75000"/>
                  </a:schemeClr>
                </a:solidFill>
                <a:latin typeface="Arial" panose="020B0604020202020204" pitchFamily="34" charset="0"/>
                <a:cs typeface="Arial" panose="020B0604020202020204" pitchFamily="34" charset="0"/>
              </a:rPr>
              <a:t>Initial V + shear</a:t>
            </a:r>
          </a:p>
        </p:txBody>
      </p:sp>
      <p:sp>
        <p:nvSpPr>
          <p:cNvPr id="7" name="TextBox 6"/>
          <p:cNvSpPr txBox="1"/>
          <p:nvPr/>
        </p:nvSpPr>
        <p:spPr>
          <a:xfrm>
            <a:off x="4071669" y="2855343"/>
            <a:ext cx="1199071" cy="307777"/>
          </a:xfrm>
          <a:prstGeom prst="rect">
            <a:avLst/>
          </a:prstGeom>
          <a:noFill/>
        </p:spPr>
        <p:txBody>
          <a:bodyPr wrap="square" rtlCol="0">
            <a:spAutoFit/>
          </a:bodyPr>
          <a:lstStyle/>
          <a:p>
            <a:r>
              <a:rPr lang="en-US" sz="1400" dirty="0" smtClean="0">
                <a:solidFill>
                  <a:srgbClr val="7030A0"/>
                </a:solidFill>
                <a:latin typeface="Arial" panose="020B0604020202020204" pitchFamily="34" charset="0"/>
                <a:cs typeface="Arial" panose="020B0604020202020204" pitchFamily="34" charset="0"/>
              </a:rPr>
              <a:t>Track</a:t>
            </a:r>
          </a:p>
        </p:txBody>
      </p:sp>
      <p:sp>
        <p:nvSpPr>
          <p:cNvPr id="8" name="TextBox 7"/>
          <p:cNvSpPr txBox="1"/>
          <p:nvPr/>
        </p:nvSpPr>
        <p:spPr>
          <a:xfrm>
            <a:off x="2147975" y="3532085"/>
            <a:ext cx="1293963" cy="307777"/>
          </a:xfrm>
          <a:prstGeom prst="rect">
            <a:avLst/>
          </a:prstGeom>
          <a:noFill/>
        </p:spPr>
        <p:txBody>
          <a:bodyPr wrap="square" rtlCol="0">
            <a:spAutoFit/>
          </a:bodyPr>
          <a:lstStyle/>
          <a:p>
            <a:r>
              <a:rPr lang="en-US" sz="1400" dirty="0" smtClean="0">
                <a:solidFill>
                  <a:schemeClr val="accent6"/>
                </a:solidFill>
                <a:latin typeface="Arial" panose="020B0604020202020204" pitchFamily="34" charset="0"/>
                <a:cs typeface="Arial" panose="020B0604020202020204" pitchFamily="34" charset="0"/>
              </a:rPr>
              <a:t>Initial + track</a:t>
            </a:r>
          </a:p>
        </p:txBody>
      </p:sp>
      <p:sp>
        <p:nvSpPr>
          <p:cNvPr id="9" name="TextBox 8"/>
          <p:cNvSpPr txBox="1"/>
          <p:nvPr/>
        </p:nvSpPr>
        <p:spPr>
          <a:xfrm>
            <a:off x="1863307" y="2701454"/>
            <a:ext cx="15355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NHC 2009-2015</a:t>
            </a:r>
          </a:p>
        </p:txBody>
      </p:sp>
    </p:spTree>
    <p:extLst>
      <p:ext uri="{BB962C8B-B14F-4D97-AF65-F5344CB8AC3E}">
        <p14:creationId xmlns:p14="http://schemas.microsoft.com/office/powerpoint/2010/main" val="2976846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408" y="2349201"/>
            <a:ext cx="7886700" cy="1325563"/>
          </a:xfrm>
        </p:spPr>
        <p:txBody>
          <a:bodyPr/>
          <a:lstStyle/>
          <a:p>
            <a:r>
              <a:rPr lang="en-US" b="1" dirty="0" smtClean="0">
                <a:solidFill>
                  <a:srgbClr val="0000FF"/>
                </a:solidFill>
              </a:rPr>
              <a:t>The Critical Importance of Inner Core Moisture</a:t>
            </a:r>
            <a:endParaRPr lang="en-US" b="1" dirty="0">
              <a:solidFill>
                <a:srgbClr val="0000FF"/>
              </a:solidFill>
            </a:endParaRPr>
          </a:p>
        </p:txBody>
      </p:sp>
    </p:spTree>
    <p:extLst>
      <p:ext uri="{BB962C8B-B14F-4D97-AF65-F5344CB8AC3E}">
        <p14:creationId xmlns:p14="http://schemas.microsoft.com/office/powerpoint/2010/main" val="496618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43" y="703485"/>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rgbClr val="5B9BD5">
                    <a:lumMod val="75000"/>
                  </a:srgbClr>
                </a:solidFill>
                <a:latin typeface="Arial" panose="020B0604020202020204" pitchFamily="34" charset="0"/>
                <a:cs typeface="Arial" panose="020B0604020202020204" pitchFamily="34" charset="0"/>
              </a:rPr>
              <a:t>+ 3 </a:t>
            </a:r>
            <a:r>
              <a:rPr lang="en-US" sz="1400" dirty="0" err="1" smtClean="0">
                <a:solidFill>
                  <a:srgbClr val="5B9BD5">
                    <a:lumMod val="75000"/>
                  </a:srgbClr>
                </a:solidFill>
                <a:latin typeface="Arial" panose="020B0604020202020204" pitchFamily="34" charset="0"/>
                <a:cs typeface="Arial" panose="020B0604020202020204" pitchFamily="34" charset="0"/>
              </a:rPr>
              <a:t>kts</a:t>
            </a:r>
            <a:r>
              <a:rPr lang="en-US" sz="1400" dirty="0" smtClean="0">
                <a:solidFill>
                  <a:srgbClr val="5B9BD5">
                    <a:lumMod val="75000"/>
                  </a:srgbClr>
                </a:solidFill>
                <a:latin typeface="Arial" panose="020B0604020202020204" pitchFamily="34" charset="0"/>
                <a:cs typeface="Arial" panose="020B0604020202020204" pitchFamily="34" charset="0"/>
              </a:rPr>
              <a:t> initial intensity error</a:t>
            </a:r>
          </a:p>
        </p:txBody>
      </p:sp>
      <p:sp>
        <p:nvSpPr>
          <p:cNvPr id="5" name="TextBox 4"/>
          <p:cNvSpPr txBox="1"/>
          <p:nvPr/>
        </p:nvSpPr>
        <p:spPr>
          <a:xfrm>
            <a:off x="2631057" y="4986068"/>
            <a:ext cx="1949570" cy="307777"/>
          </a:xfrm>
          <a:prstGeom prst="rect">
            <a:avLst/>
          </a:prstGeom>
          <a:noFill/>
        </p:spPr>
        <p:txBody>
          <a:bodyPr wrap="square" rtlCol="0">
            <a:spAutoFit/>
          </a:bodyPr>
          <a:lstStyle/>
          <a:p>
            <a:r>
              <a:rPr lang="en-US" sz="1400" dirty="0" smtClean="0">
                <a:solidFill>
                  <a:srgbClr val="ED7D31">
                    <a:lumMod val="50000"/>
                  </a:srgbClr>
                </a:solidFill>
                <a:latin typeface="Arial" panose="020B0604020202020204" pitchFamily="34" charset="0"/>
                <a:cs typeface="Arial" panose="020B0604020202020204" pitchFamily="34" charset="0"/>
              </a:rPr>
              <a:t>Shear only</a:t>
            </a:r>
          </a:p>
        </p:txBody>
      </p:sp>
      <p:sp>
        <p:nvSpPr>
          <p:cNvPr id="6" name="TextBox 5"/>
          <p:cNvSpPr txBox="1"/>
          <p:nvPr/>
        </p:nvSpPr>
        <p:spPr>
          <a:xfrm>
            <a:off x="3605842" y="3310050"/>
            <a:ext cx="1423359" cy="307777"/>
          </a:xfrm>
          <a:prstGeom prst="rect">
            <a:avLst/>
          </a:prstGeom>
          <a:noFill/>
        </p:spPr>
        <p:txBody>
          <a:bodyPr wrap="square" rtlCol="0">
            <a:spAutoFit/>
          </a:bodyPr>
          <a:lstStyle/>
          <a:p>
            <a:r>
              <a:rPr lang="en-US" sz="1400" dirty="0" smtClean="0">
                <a:solidFill>
                  <a:srgbClr val="FFC000">
                    <a:lumMod val="75000"/>
                  </a:srgbClr>
                </a:solidFill>
                <a:latin typeface="Arial" panose="020B0604020202020204" pitchFamily="34" charset="0"/>
                <a:cs typeface="Arial" panose="020B0604020202020204" pitchFamily="34" charset="0"/>
              </a:rPr>
              <a:t>Initial V + shear</a:t>
            </a:r>
          </a:p>
        </p:txBody>
      </p:sp>
      <p:sp>
        <p:nvSpPr>
          <p:cNvPr id="7" name="TextBox 6"/>
          <p:cNvSpPr txBox="1"/>
          <p:nvPr/>
        </p:nvSpPr>
        <p:spPr>
          <a:xfrm>
            <a:off x="4071669" y="2855343"/>
            <a:ext cx="1199071" cy="307777"/>
          </a:xfrm>
          <a:prstGeom prst="rect">
            <a:avLst/>
          </a:prstGeom>
          <a:noFill/>
        </p:spPr>
        <p:txBody>
          <a:bodyPr wrap="square" rtlCol="0">
            <a:spAutoFit/>
          </a:bodyPr>
          <a:lstStyle/>
          <a:p>
            <a:r>
              <a:rPr lang="en-US" sz="1400" dirty="0" smtClean="0">
                <a:solidFill>
                  <a:srgbClr val="7030A0"/>
                </a:solidFill>
                <a:latin typeface="Arial" panose="020B0604020202020204" pitchFamily="34" charset="0"/>
                <a:cs typeface="Arial" panose="020B0604020202020204" pitchFamily="34" charset="0"/>
              </a:rPr>
              <a:t>Track</a:t>
            </a:r>
          </a:p>
        </p:txBody>
      </p:sp>
      <p:sp>
        <p:nvSpPr>
          <p:cNvPr id="8" name="TextBox 7"/>
          <p:cNvSpPr txBox="1"/>
          <p:nvPr/>
        </p:nvSpPr>
        <p:spPr>
          <a:xfrm>
            <a:off x="2234240" y="3376810"/>
            <a:ext cx="1293963" cy="307777"/>
          </a:xfrm>
          <a:prstGeom prst="rect">
            <a:avLst/>
          </a:prstGeom>
          <a:noFill/>
        </p:spPr>
        <p:txBody>
          <a:bodyPr wrap="square" rtlCol="0">
            <a:spAutoFit/>
          </a:bodyPr>
          <a:lstStyle/>
          <a:p>
            <a:r>
              <a:rPr lang="en-US" sz="1400" dirty="0" smtClean="0">
                <a:solidFill>
                  <a:srgbClr val="70AD47"/>
                </a:solidFill>
                <a:latin typeface="Arial" panose="020B0604020202020204" pitchFamily="34" charset="0"/>
                <a:cs typeface="Arial" panose="020B0604020202020204" pitchFamily="34" charset="0"/>
              </a:rPr>
              <a:t>Initial + track</a:t>
            </a:r>
          </a:p>
        </p:txBody>
      </p:sp>
      <p:sp>
        <p:nvSpPr>
          <p:cNvPr id="10" name="TextBox 9"/>
          <p:cNvSpPr txBox="1"/>
          <p:nvPr/>
        </p:nvSpPr>
        <p:spPr>
          <a:xfrm>
            <a:off x="1492370" y="2867838"/>
            <a:ext cx="1940943" cy="523220"/>
          </a:xfrm>
          <a:prstGeom prst="rect">
            <a:avLst/>
          </a:prstGeom>
          <a:noFill/>
        </p:spPr>
        <p:txBody>
          <a:bodyPr wrap="square" rtlCol="0">
            <a:spAutoFit/>
          </a:bodyPr>
          <a:lstStyle/>
          <a:p>
            <a:pPr algn="ctr"/>
            <a:r>
              <a:rPr lang="en-US" sz="1400" dirty="0" smtClean="0">
                <a:solidFill>
                  <a:srgbClr val="00B0F0"/>
                </a:solidFill>
                <a:latin typeface="Arial" panose="020B0604020202020204" pitchFamily="34" charset="0"/>
                <a:cs typeface="Arial" panose="020B0604020202020204" pitchFamily="34" charset="0"/>
              </a:rPr>
              <a:t>Initial inner core moisture error</a:t>
            </a:r>
          </a:p>
        </p:txBody>
      </p:sp>
      <p:cxnSp>
        <p:nvCxnSpPr>
          <p:cNvPr id="12" name="Straight Arrow Connector 11"/>
          <p:cNvCxnSpPr/>
          <p:nvPr/>
        </p:nvCxnSpPr>
        <p:spPr>
          <a:xfrm flipH="1">
            <a:off x="2044460" y="3376810"/>
            <a:ext cx="189780" cy="60859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222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00FF"/>
                </a:solidFill>
              </a:rPr>
              <a:t>Example of bad intensity forecast:  Hurricane Joaquin, 2015</a:t>
            </a:r>
            <a:endParaRPr lang="en-US" sz="2800" dirty="0">
              <a:solidFill>
                <a:srgbClr val="0000FF"/>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213" y="1683832"/>
            <a:ext cx="6912353" cy="4802949"/>
          </a:xfrm>
          <a:prstGeom prst="rect">
            <a:avLst/>
          </a:prstGeom>
        </p:spPr>
      </p:pic>
    </p:spTree>
    <p:extLst>
      <p:ext uri="{BB962C8B-B14F-4D97-AF65-F5344CB8AC3E}">
        <p14:creationId xmlns:p14="http://schemas.microsoft.com/office/powerpoint/2010/main" val="3786364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463" y="3493699"/>
            <a:ext cx="4579573" cy="336430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63" y="0"/>
            <a:ext cx="4644209" cy="3494847"/>
          </a:xfrm>
          <a:prstGeom prst="rect">
            <a:avLst/>
          </a:prstGeom>
        </p:spPr>
      </p:pic>
      <p:sp>
        <p:nvSpPr>
          <p:cNvPr id="4" name="TextBox 3"/>
          <p:cNvSpPr txBox="1"/>
          <p:nvPr/>
        </p:nvSpPr>
        <p:spPr>
          <a:xfrm>
            <a:off x="4856672" y="284672"/>
            <a:ext cx="3674853"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CHIPS hindcasts</a:t>
            </a:r>
          </a:p>
        </p:txBody>
      </p:sp>
      <p:sp>
        <p:nvSpPr>
          <p:cNvPr id="5" name="TextBox 4"/>
          <p:cNvSpPr txBox="1"/>
          <p:nvPr/>
        </p:nvSpPr>
        <p:spPr>
          <a:xfrm>
            <a:off x="4968814" y="1561381"/>
            <a:ext cx="3347049"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Initial intensity errors only</a:t>
            </a:r>
          </a:p>
        </p:txBody>
      </p:sp>
      <p:sp>
        <p:nvSpPr>
          <p:cNvPr id="6" name="TextBox 5"/>
          <p:cNvSpPr txBox="1"/>
          <p:nvPr/>
        </p:nvSpPr>
        <p:spPr>
          <a:xfrm>
            <a:off x="4886862" y="4649638"/>
            <a:ext cx="3510951" cy="707886"/>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Initial inner core moisture errors only</a:t>
            </a:r>
          </a:p>
        </p:txBody>
      </p:sp>
    </p:spTree>
    <p:extLst>
      <p:ext uri="{BB962C8B-B14F-4D97-AF65-F5344CB8AC3E}">
        <p14:creationId xmlns:p14="http://schemas.microsoft.com/office/powerpoint/2010/main" val="1309688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3517"/>
            <a:ext cx="7886700" cy="1185563"/>
          </a:xfrm>
        </p:spPr>
        <p:txBody>
          <a:bodyPr>
            <a:noAutofit/>
          </a:bodyPr>
          <a:lstStyle/>
          <a:p>
            <a:r>
              <a:rPr lang="en-US" sz="2800" dirty="0" smtClean="0">
                <a:solidFill>
                  <a:srgbClr val="0000FF"/>
                </a:solidFill>
              </a:rPr>
              <a:t>Initial Intensity Evolution Highly Sensitive to Inner Core Moisture!</a:t>
            </a:r>
            <a:endParaRPr lang="en-US" sz="2800" b="1" dirty="0">
              <a:solidFill>
                <a:srgbClr val="0000FF"/>
              </a:solidFill>
            </a:endParaRPr>
          </a:p>
        </p:txBody>
      </p:sp>
      <p:sp>
        <p:nvSpPr>
          <p:cNvPr id="3" name="Content Placeholder 2"/>
          <p:cNvSpPr>
            <a:spLocks noGrp="1"/>
          </p:cNvSpPr>
          <p:nvPr>
            <p:ph idx="1"/>
          </p:nvPr>
        </p:nvSpPr>
        <p:spPr>
          <a:xfrm>
            <a:off x="628650" y="2748652"/>
            <a:ext cx="7886700" cy="3298466"/>
          </a:xfrm>
        </p:spPr>
        <p:txBody>
          <a:bodyPr>
            <a:normAutofit/>
          </a:bodyPr>
          <a:lstStyle/>
          <a:p>
            <a:r>
              <a:rPr lang="en-US" sz="2400" dirty="0" smtClean="0"/>
              <a:t>  1.  Better observations of tropospheric water vapor 			within ~250 km</a:t>
            </a:r>
          </a:p>
          <a:p>
            <a:endParaRPr lang="en-US" sz="2400" dirty="0"/>
          </a:p>
          <a:p>
            <a:r>
              <a:rPr lang="en-US" sz="2400" dirty="0" smtClean="0"/>
              <a:t>  2. Make use of high sensitivity of intensification rate to 		inner core moisture</a:t>
            </a:r>
            <a:endParaRPr lang="en-US" sz="2400" dirty="0"/>
          </a:p>
        </p:txBody>
      </p:sp>
      <p:sp>
        <p:nvSpPr>
          <p:cNvPr id="4" name="TextBox 3"/>
          <p:cNvSpPr txBox="1"/>
          <p:nvPr/>
        </p:nvSpPr>
        <p:spPr>
          <a:xfrm>
            <a:off x="628650" y="1289080"/>
            <a:ext cx="7790731" cy="461665"/>
          </a:xfrm>
          <a:prstGeom prst="rect">
            <a:avLst/>
          </a:prstGeom>
          <a:noFill/>
        </p:spPr>
        <p:txBody>
          <a:bodyPr wrap="square" rtlCol="0">
            <a:spAutoFit/>
          </a:bodyPr>
          <a:lstStyle/>
          <a:p>
            <a:pPr algn="ctr"/>
            <a:r>
              <a:rPr lang="en-US" sz="2400" b="1" dirty="0">
                <a:solidFill>
                  <a:srgbClr val="0000FF"/>
                </a:solidFill>
                <a:latin typeface="Arial" panose="020B0604020202020204" pitchFamily="34" charset="0"/>
                <a:cs typeface="Arial" panose="020B0604020202020204" pitchFamily="34" charset="0"/>
              </a:rPr>
              <a:t>How to Initialize Inner Core Moisture?</a:t>
            </a:r>
            <a:endParaRPr lang="en-US" sz="24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04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276" y="140839"/>
            <a:ext cx="7886700" cy="704549"/>
          </a:xfrm>
        </p:spPr>
        <p:txBody>
          <a:bodyPr/>
          <a:lstStyle/>
          <a:p>
            <a:r>
              <a:rPr lang="en-US" dirty="0" smtClean="0">
                <a:solidFill>
                  <a:srgbClr val="0000FF"/>
                </a:solidFill>
              </a:rPr>
              <a:t>Atlantic Tropical Cyclone </a:t>
            </a:r>
            <a:r>
              <a:rPr lang="en-US" dirty="0">
                <a:solidFill>
                  <a:srgbClr val="0000FF"/>
                </a:solidFill>
              </a:rPr>
              <a:t>F</a:t>
            </a:r>
            <a:r>
              <a:rPr lang="en-US" dirty="0" smtClean="0">
                <a:solidFill>
                  <a:srgbClr val="0000FF"/>
                </a:solidFill>
              </a:rPr>
              <a:t>orecasting</a:t>
            </a:r>
            <a:endParaRPr lang="en-US" dirty="0">
              <a:solidFill>
                <a:srgbClr val="0000FF"/>
              </a:solidFill>
            </a:endParaRPr>
          </a:p>
        </p:txBody>
      </p:sp>
      <p:sp>
        <p:nvSpPr>
          <p:cNvPr id="5" name="TextBox 4"/>
          <p:cNvSpPr txBox="1"/>
          <p:nvPr/>
        </p:nvSpPr>
        <p:spPr>
          <a:xfrm>
            <a:off x="155276" y="958537"/>
            <a:ext cx="3174521" cy="461665"/>
          </a:xfrm>
          <a:prstGeom prst="rect">
            <a:avLst/>
          </a:prstGeom>
          <a:noFill/>
        </p:spPr>
        <p:txBody>
          <a:bodyPr wrap="square" rtlCol="0">
            <a:spAutoFit/>
          </a:bodyPr>
          <a:lstStyle/>
          <a:p>
            <a:r>
              <a:rPr lang="en-US" sz="2400" dirty="0" smtClean="0">
                <a:solidFill>
                  <a:srgbClr val="0000FF"/>
                </a:solidFill>
                <a:latin typeface="Arial" panose="020B0604020202020204" pitchFamily="34" charset="0"/>
                <a:cs typeface="Arial" panose="020B0604020202020204" pitchFamily="34" charset="0"/>
              </a:rPr>
              <a:t>Some successes….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303" y="1533351"/>
            <a:ext cx="7237562" cy="5428172"/>
          </a:xfrm>
          <a:prstGeom prst="rect">
            <a:avLst/>
          </a:prstGeom>
        </p:spPr>
      </p:pic>
    </p:spTree>
    <p:extLst>
      <p:ext uri="{BB962C8B-B14F-4D97-AF65-F5344CB8AC3E}">
        <p14:creationId xmlns:p14="http://schemas.microsoft.com/office/powerpoint/2010/main" val="30221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540" y="232913"/>
            <a:ext cx="8514271" cy="1384995"/>
          </a:xfrm>
          <a:prstGeom prst="rect">
            <a:avLst/>
          </a:prstGeom>
          <a:noFill/>
        </p:spPr>
        <p:txBody>
          <a:bodyPr wrap="square" rtlCol="0">
            <a:spAutoFit/>
          </a:bodyPr>
          <a:lstStyle/>
          <a:p>
            <a:r>
              <a:rPr lang="en-US" sz="2800" dirty="0" smtClean="0">
                <a:solidFill>
                  <a:srgbClr val="0000FF"/>
                </a:solidFill>
                <a:latin typeface="Arial" panose="020B0604020202020204" pitchFamily="34" charset="0"/>
                <a:cs typeface="Arial" panose="020B0604020202020204" pitchFamily="34" charset="0"/>
              </a:rPr>
              <a:t>Real-time CHIPS forecasts:  Inner core moisture variable is initialized by matching observed </a:t>
            </a:r>
            <a:r>
              <a:rPr lang="en-US" sz="2800" i="1" dirty="0" smtClean="0">
                <a:solidFill>
                  <a:srgbClr val="0000FF"/>
                </a:solidFill>
                <a:latin typeface="Arial" panose="020B0604020202020204" pitchFamily="34" charset="0"/>
                <a:cs typeface="Arial" panose="020B0604020202020204" pitchFamily="34" charset="0"/>
              </a:rPr>
              <a:t>rate of intensification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6890" y="1617908"/>
            <a:ext cx="6748424" cy="5095577"/>
          </a:xfrm>
          <a:prstGeom prst="rect">
            <a:avLst/>
          </a:prstGeom>
        </p:spPr>
      </p:pic>
      <p:sp>
        <p:nvSpPr>
          <p:cNvPr id="6" name="TextBox 5"/>
          <p:cNvSpPr txBox="1"/>
          <p:nvPr/>
        </p:nvSpPr>
        <p:spPr>
          <a:xfrm>
            <a:off x="2527540" y="5382883"/>
            <a:ext cx="2406769" cy="307777"/>
          </a:xfrm>
          <a:prstGeom prst="rect">
            <a:avLst/>
          </a:prstGeom>
          <a:noFill/>
        </p:spPr>
        <p:txBody>
          <a:bodyPr wrap="square" rtlCol="0">
            <a:spAutoFit/>
          </a:bodyPr>
          <a:lstStyle/>
          <a:p>
            <a:r>
              <a:rPr lang="en-US" sz="1400" dirty="0" smtClean="0">
                <a:solidFill>
                  <a:srgbClr val="0000FF"/>
                </a:solidFill>
                <a:latin typeface="Arial" panose="020B0604020202020204" pitchFamily="34" charset="0"/>
                <a:cs typeface="Arial" panose="020B0604020202020204" pitchFamily="34" charset="0"/>
              </a:rPr>
              <a:t>Matching period</a:t>
            </a:r>
          </a:p>
        </p:txBody>
      </p:sp>
      <p:cxnSp>
        <p:nvCxnSpPr>
          <p:cNvPr id="8" name="Straight Arrow Connector 7"/>
          <p:cNvCxnSpPr/>
          <p:nvPr/>
        </p:nvCxnSpPr>
        <p:spPr>
          <a:xfrm flipH="1" flipV="1">
            <a:off x="2596551" y="5141343"/>
            <a:ext cx="681487" cy="241540"/>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96355" y="3502325"/>
            <a:ext cx="1449237" cy="923330"/>
          </a:xfrm>
          <a:prstGeom prst="rect">
            <a:avLst/>
          </a:prstGeom>
          <a:noFill/>
        </p:spPr>
        <p:txBody>
          <a:bodyPr wrap="square" rtlCol="0">
            <a:spAutoFit/>
          </a:bodyPr>
          <a:lstStyle/>
          <a:p>
            <a:r>
              <a:rPr lang="en-US" dirty="0" smtClean="0">
                <a:solidFill>
                  <a:srgbClr val="0000FF"/>
                </a:solidFill>
                <a:latin typeface="Arial" panose="020B0604020202020204" pitchFamily="34" charset="0"/>
                <a:cs typeface="Arial" panose="020B0604020202020204" pitchFamily="34" charset="0"/>
              </a:rPr>
              <a:t>Hindcast of Hurricane Ivan, 2004</a:t>
            </a:r>
          </a:p>
        </p:txBody>
      </p:sp>
    </p:spTree>
    <p:extLst>
      <p:ext uri="{BB962C8B-B14F-4D97-AF65-F5344CB8AC3E}">
        <p14:creationId xmlns:p14="http://schemas.microsoft.com/office/powerpoint/2010/main" val="19084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95223"/>
            <a:ext cx="8203721" cy="4585871"/>
          </a:xfrm>
          <a:prstGeom prst="rect">
            <a:avLst/>
          </a:prstGeom>
          <a:noFill/>
        </p:spPr>
        <p:txBody>
          <a:bodyPr wrap="square" rtlCol="0">
            <a:spAutoFit/>
          </a:bodyPr>
          <a:lstStyle/>
          <a:p>
            <a:r>
              <a:rPr lang="en-US" sz="2800" b="1" dirty="0" smtClean="0">
                <a:solidFill>
                  <a:srgbClr val="0000FF"/>
                </a:solidFill>
                <a:latin typeface="Arial" panose="020B0604020202020204" pitchFamily="34" charset="0"/>
                <a:cs typeface="Arial" panose="020B0604020202020204" pitchFamily="34" charset="0"/>
              </a:rPr>
              <a:t>Initializing inner core moisture: </a:t>
            </a:r>
          </a:p>
          <a:p>
            <a:endParaRPr lang="en-US" sz="2800" b="1" dirty="0" smtClean="0">
              <a:solidFill>
                <a:srgbClr val="0000FF"/>
              </a:solidFill>
              <a:latin typeface="Arial" panose="020B0604020202020204" pitchFamily="34" charset="0"/>
              <a:cs typeface="Arial" panose="020B0604020202020204" pitchFamily="34" charset="0"/>
            </a:endParaRPr>
          </a:p>
          <a:p>
            <a:endParaRPr lang="en-US" sz="2000" dirty="0">
              <a:solidFill>
                <a:srgbClr val="0000FF"/>
              </a:solidFill>
              <a:latin typeface="Arial" panose="020B0604020202020204" pitchFamily="34" charset="0"/>
              <a:cs typeface="Arial" panose="020B0604020202020204" pitchFamily="34" charset="0"/>
            </a:endParaRPr>
          </a:p>
          <a:p>
            <a:r>
              <a:rPr lang="en-US" sz="2400" dirty="0" smtClean="0">
                <a:solidFill>
                  <a:srgbClr val="0000FF"/>
                </a:solidFill>
                <a:latin typeface="Arial" panose="020B0604020202020204" pitchFamily="34" charset="0"/>
                <a:cs typeface="Arial" panose="020B0604020202020204" pitchFamily="34" charset="0"/>
              </a:rPr>
              <a:t>Prospects for operational, detailed inner core moisture measurements not very good. </a:t>
            </a:r>
          </a:p>
          <a:p>
            <a:endParaRPr lang="en-US" sz="2400" dirty="0">
              <a:solidFill>
                <a:srgbClr val="0000FF"/>
              </a:solidFill>
              <a:latin typeface="Arial" panose="020B0604020202020204" pitchFamily="34" charset="0"/>
              <a:cs typeface="Arial" panose="020B0604020202020204" pitchFamily="34" charset="0"/>
            </a:endParaRPr>
          </a:p>
          <a:p>
            <a:r>
              <a:rPr lang="en-US" sz="2400" i="1" dirty="0" smtClean="0">
                <a:solidFill>
                  <a:srgbClr val="0000FF"/>
                </a:solidFill>
                <a:latin typeface="Arial" panose="020B0604020202020204" pitchFamily="34" charset="0"/>
                <a:cs typeface="Arial" panose="020B0604020202020204" pitchFamily="34" charset="0"/>
              </a:rPr>
              <a:t>Instead:</a:t>
            </a:r>
            <a:r>
              <a:rPr lang="en-US" sz="2400" dirty="0" smtClean="0">
                <a:solidFill>
                  <a:srgbClr val="0000FF"/>
                </a:solidFill>
                <a:latin typeface="Arial" panose="020B0604020202020204" pitchFamily="34" charset="0"/>
                <a:cs typeface="Arial" panose="020B0604020202020204" pitchFamily="34" charset="0"/>
              </a:rPr>
              <a:t> Aim for more better intensity observations with more time continuity, </a:t>
            </a:r>
            <a:r>
              <a:rPr lang="en-US" sz="2400" b="1" i="1" dirty="0" smtClean="0">
                <a:solidFill>
                  <a:srgbClr val="0000FF"/>
                </a:solidFill>
                <a:latin typeface="Arial" panose="020B0604020202020204" pitchFamily="34" charset="0"/>
                <a:cs typeface="Arial" panose="020B0604020202020204" pitchFamily="34" charset="0"/>
              </a:rPr>
              <a:t>and</a:t>
            </a:r>
          </a:p>
          <a:p>
            <a:endParaRPr lang="en-US" sz="2400" dirty="0">
              <a:solidFill>
                <a:srgbClr val="0000FF"/>
              </a:solidFill>
              <a:latin typeface="Arial" panose="020B0604020202020204" pitchFamily="34" charset="0"/>
              <a:cs typeface="Arial" panose="020B0604020202020204" pitchFamily="34" charset="0"/>
            </a:endParaRPr>
          </a:p>
          <a:p>
            <a:r>
              <a:rPr lang="en-US" sz="2400" dirty="0" smtClean="0">
                <a:solidFill>
                  <a:srgbClr val="0000FF"/>
                </a:solidFill>
                <a:latin typeface="Arial" panose="020B0604020202020204" pitchFamily="34" charset="0"/>
                <a:cs typeface="Arial" panose="020B0604020202020204" pitchFamily="34" charset="0"/>
              </a:rPr>
              <a:t>Data assimilation systems that, explicitly or implicitly, make use of the high correlation between inner core moisture and rate of intensification</a:t>
            </a:r>
          </a:p>
        </p:txBody>
      </p:sp>
    </p:spTree>
    <p:extLst>
      <p:ext uri="{BB962C8B-B14F-4D97-AF65-F5344CB8AC3E}">
        <p14:creationId xmlns:p14="http://schemas.microsoft.com/office/powerpoint/2010/main" val="2021263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p 8 Solar Powered Drone (UAV) Developing Compan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77" y="1380228"/>
            <a:ext cx="7893166" cy="31572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1872" y="388189"/>
            <a:ext cx="7410090" cy="523220"/>
          </a:xfrm>
          <a:prstGeom prst="rect">
            <a:avLst/>
          </a:prstGeom>
          <a:noFill/>
        </p:spPr>
        <p:txBody>
          <a:bodyPr wrap="square" rtlCol="0">
            <a:spAutoFit/>
          </a:bodyPr>
          <a:lstStyle/>
          <a:p>
            <a:pPr algn="ctr"/>
            <a:r>
              <a:rPr lang="en-US"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Continuous TC monitoring:</a:t>
            </a:r>
          </a:p>
        </p:txBody>
      </p:sp>
      <p:sp>
        <p:nvSpPr>
          <p:cNvPr id="4" name="TextBox 3"/>
          <p:cNvSpPr txBox="1"/>
          <p:nvPr/>
        </p:nvSpPr>
        <p:spPr>
          <a:xfrm>
            <a:off x="810883" y="4848045"/>
            <a:ext cx="7341079"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Solar UAV with X-band Doppler</a:t>
            </a:r>
          </a:p>
        </p:txBody>
      </p:sp>
    </p:spTree>
    <p:extLst>
      <p:ext uri="{BB962C8B-B14F-4D97-AF65-F5344CB8AC3E}">
        <p14:creationId xmlns:p14="http://schemas.microsoft.com/office/powerpoint/2010/main" val="2255455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Summary</a:t>
            </a:r>
            <a:endParaRPr lang="en-US" dirty="0">
              <a:solidFill>
                <a:srgbClr val="0000FF"/>
              </a:solidFill>
            </a:endParaRPr>
          </a:p>
        </p:txBody>
      </p:sp>
      <p:sp>
        <p:nvSpPr>
          <p:cNvPr id="3" name="Content Placeholder 2"/>
          <p:cNvSpPr>
            <a:spLocks noGrp="1"/>
          </p:cNvSpPr>
          <p:nvPr>
            <p:ph idx="1"/>
          </p:nvPr>
        </p:nvSpPr>
        <p:spPr>
          <a:xfrm>
            <a:off x="628650" y="1825624"/>
            <a:ext cx="7886700" cy="4704571"/>
          </a:xfrm>
        </p:spPr>
        <p:txBody>
          <a:bodyPr>
            <a:normAutofit/>
          </a:bodyPr>
          <a:lstStyle/>
          <a:p>
            <a:r>
              <a:rPr lang="en-US" dirty="0" smtClean="0"/>
              <a:t>  Progress in TC track predictions will ultimately be limited by 	predictability of large-scale flow</a:t>
            </a:r>
          </a:p>
          <a:p>
            <a:r>
              <a:rPr lang="en-US" dirty="0"/>
              <a:t> </a:t>
            </a:r>
            <a:r>
              <a:rPr lang="en-US" dirty="0" smtClean="0"/>
              <a:t> Intensity errors dominated by initial intensity and inner core 	moisture errors out to 3-5 days; thereafter by track and 	environmental shear errors</a:t>
            </a:r>
          </a:p>
          <a:p>
            <a:r>
              <a:rPr lang="en-US" dirty="0"/>
              <a:t> </a:t>
            </a:r>
            <a:r>
              <a:rPr lang="en-US" dirty="0" smtClean="0"/>
              <a:t> To reduce 3-5 day intensity errors, we need better 	observations of time-evolving intensity and data 	assimilation systems that explicitly or implicitly account for 	the strong correlation between inner core moisture and 	intensification. Current difficulties will not be solved by 	better models alone. </a:t>
            </a:r>
          </a:p>
          <a:p>
            <a:r>
              <a:rPr lang="en-US" dirty="0"/>
              <a:t> </a:t>
            </a:r>
            <a:r>
              <a:rPr lang="en-US" dirty="0" smtClean="0"/>
              <a:t> Much is at stake: We must think hard about and ultimately 	advocate strongly for better ways of measuring TCs 	globally</a:t>
            </a:r>
            <a:endParaRPr lang="en-US" dirty="0"/>
          </a:p>
        </p:txBody>
      </p:sp>
    </p:spTree>
    <p:extLst>
      <p:ext uri="{BB962C8B-B14F-4D97-AF65-F5344CB8AC3E}">
        <p14:creationId xmlns:p14="http://schemas.microsoft.com/office/powerpoint/2010/main" val="145337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Summary (continued)</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We should strongly consider migrating away from the 	traditional dichotomy of track and intensity errors, 	recognizing that at longer lead times, intensity error is 	dominated by track error.  Predicting and scoring 	probabilistic intensity forecasts at fixed points in space is 	more societally relevant.</a:t>
            </a:r>
            <a:endParaRPr lang="en-US" dirty="0"/>
          </a:p>
        </p:txBody>
      </p:sp>
    </p:spTree>
    <p:extLst>
      <p:ext uri="{BB962C8B-B14F-4D97-AF65-F5344CB8AC3E}">
        <p14:creationId xmlns:p14="http://schemas.microsoft.com/office/powerpoint/2010/main" val="2475124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5442" y="534838"/>
            <a:ext cx="3502325" cy="461665"/>
          </a:xfrm>
          <a:prstGeom prst="rect">
            <a:avLst/>
          </a:prstGeom>
          <a:noFill/>
        </p:spPr>
        <p:txBody>
          <a:bodyPr wrap="square" rtlCol="0">
            <a:spAutoFit/>
          </a:bodyPr>
          <a:lstStyle/>
          <a:p>
            <a:r>
              <a:rPr lang="en-US" sz="2400" dirty="0" smtClean="0">
                <a:solidFill>
                  <a:srgbClr val="0000FF"/>
                </a:solidFill>
                <a:latin typeface="Arial" panose="020B0604020202020204" pitchFamily="34" charset="0"/>
                <a:cs typeface="Arial" panose="020B0604020202020204" pitchFamily="34" charset="0"/>
              </a:rPr>
              <a:t>…and some failures: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774" y="1127124"/>
            <a:ext cx="7160092" cy="5644612"/>
          </a:xfrm>
          <a:prstGeom prst="rect">
            <a:avLst/>
          </a:prstGeom>
        </p:spPr>
      </p:pic>
    </p:spTree>
    <p:extLst>
      <p:ext uri="{BB962C8B-B14F-4D97-AF65-F5344CB8AC3E}">
        <p14:creationId xmlns:p14="http://schemas.microsoft.com/office/powerpoint/2010/main" val="2417082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Some Issues: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What are the main sources of intensity error?</a:t>
            </a:r>
          </a:p>
          <a:p>
            <a:pPr lvl="1"/>
            <a:r>
              <a:rPr lang="en-US" dirty="0" smtClean="0"/>
              <a:t>Model error?</a:t>
            </a:r>
          </a:p>
          <a:p>
            <a:pPr lvl="1"/>
            <a:r>
              <a:rPr lang="en-US" dirty="0" smtClean="0"/>
              <a:t>Initial conditions?</a:t>
            </a:r>
          </a:p>
          <a:p>
            <a:pPr lvl="1"/>
            <a:r>
              <a:rPr lang="en-US" dirty="0" smtClean="0"/>
              <a:t>Track error?</a:t>
            </a:r>
          </a:p>
          <a:p>
            <a:pPr lvl="1"/>
            <a:r>
              <a:rPr lang="en-US" dirty="0" smtClean="0"/>
              <a:t>Large scale atmospheric environment?</a:t>
            </a:r>
          </a:p>
          <a:p>
            <a:pPr lvl="1"/>
            <a:r>
              <a:rPr lang="en-US" dirty="0" smtClean="0"/>
              <a:t>Oceanic environment?</a:t>
            </a:r>
          </a:p>
          <a:p>
            <a:r>
              <a:rPr lang="en-US" dirty="0"/>
              <a:t>  </a:t>
            </a:r>
            <a:r>
              <a:rPr lang="en-US" dirty="0" smtClean="0"/>
              <a:t>Can we estimate realistic upper bounds on predictability of 	intensity?</a:t>
            </a:r>
          </a:p>
          <a:p>
            <a:pPr lvl="1"/>
            <a:endParaRPr lang="en-US" dirty="0"/>
          </a:p>
        </p:txBody>
      </p:sp>
    </p:spTree>
    <p:extLst>
      <p:ext uri="{BB962C8B-B14F-4D97-AF65-F5344CB8AC3E}">
        <p14:creationId xmlns:p14="http://schemas.microsoft.com/office/powerpoint/2010/main" val="20577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0840"/>
            <a:ext cx="7886700" cy="1325563"/>
          </a:xfrm>
        </p:spPr>
        <p:txBody>
          <a:bodyPr>
            <a:normAutofit fontScale="90000"/>
          </a:bodyPr>
          <a:lstStyle/>
          <a:p>
            <a:r>
              <a:rPr lang="en-US" b="1" dirty="0" smtClean="0">
                <a:solidFill>
                  <a:srgbClr val="0000FF"/>
                </a:solidFill>
              </a:rPr>
              <a:t>Approach:</a:t>
            </a:r>
            <a:r>
              <a:rPr lang="en-US" dirty="0" smtClean="0">
                <a:solidFill>
                  <a:srgbClr val="0000FF"/>
                </a:solidFill>
              </a:rPr>
              <a:t> Control and perturbation experiments with the MIT TC risk model</a:t>
            </a:r>
            <a:br>
              <a:rPr lang="en-US" dirty="0" smtClean="0">
                <a:solidFill>
                  <a:srgbClr val="0000FF"/>
                </a:solidFill>
              </a:rPr>
            </a:br>
            <a:r>
              <a:rPr lang="en-US" dirty="0" smtClean="0">
                <a:solidFill>
                  <a:srgbClr val="0000FF"/>
                </a:solidFill>
              </a:rPr>
              <a:t>(“perfect model” approach)</a:t>
            </a:r>
            <a:endParaRPr lang="en-US" dirty="0">
              <a:solidFill>
                <a:srgbClr val="0000FF"/>
              </a:solidFill>
            </a:endParaRPr>
          </a:p>
        </p:txBody>
      </p:sp>
      <p:sp>
        <p:nvSpPr>
          <p:cNvPr id="3" name="Content Placeholder 2"/>
          <p:cNvSpPr>
            <a:spLocks noGrp="1"/>
          </p:cNvSpPr>
          <p:nvPr>
            <p:ph idx="1"/>
          </p:nvPr>
        </p:nvSpPr>
        <p:spPr>
          <a:xfrm>
            <a:off x="628650" y="1825624"/>
            <a:ext cx="7886700" cy="4847737"/>
          </a:xfrm>
        </p:spPr>
        <p:txBody>
          <a:bodyPr>
            <a:normAutofit/>
          </a:bodyPr>
          <a:lstStyle/>
          <a:p>
            <a:r>
              <a:rPr lang="en-US" dirty="0" smtClean="0"/>
              <a:t> Control: </a:t>
            </a:r>
          </a:p>
          <a:p>
            <a:pPr lvl="1"/>
            <a:r>
              <a:rPr lang="en-US" dirty="0" smtClean="0"/>
              <a:t>Begin with monthly potential intensity and mid-level humidity, and daily 	winds from NCAR/NCEP reanalyses</a:t>
            </a:r>
          </a:p>
          <a:p>
            <a:pPr lvl="1"/>
            <a:r>
              <a:rPr lang="en-US" dirty="0" smtClean="0"/>
              <a:t>Storms are seeded randomly around the world</a:t>
            </a:r>
          </a:p>
          <a:p>
            <a:pPr lvl="1"/>
            <a:r>
              <a:rPr lang="en-US" dirty="0" smtClean="0"/>
              <a:t>Seeds move according to a beta-and-advection model</a:t>
            </a:r>
          </a:p>
          <a:p>
            <a:pPr lvl="1"/>
            <a:r>
              <a:rPr lang="en-US" dirty="0" smtClean="0"/>
              <a:t>CHIPS intensity model predicts their intensity evolution</a:t>
            </a:r>
          </a:p>
          <a:p>
            <a:pPr lvl="1"/>
            <a:r>
              <a:rPr lang="en-US" dirty="0" smtClean="0"/>
              <a:t>Only a small fraction of seeds intensify to TS strength or greater; rest 	are discarded: genesis by natural selection</a:t>
            </a:r>
          </a:p>
          <a:p>
            <a:pPr lvl="1"/>
            <a:r>
              <a:rPr lang="en-US" dirty="0" smtClean="0"/>
              <a:t>We generate 3500 storms from 1980 to 2014</a:t>
            </a:r>
          </a:p>
          <a:p>
            <a:r>
              <a:rPr lang="en-US" dirty="0"/>
              <a:t> </a:t>
            </a:r>
            <a:r>
              <a:rPr lang="en-US" dirty="0" smtClean="0"/>
              <a:t>Perturbations:</a:t>
            </a:r>
          </a:p>
          <a:p>
            <a:pPr lvl="1"/>
            <a:r>
              <a:rPr lang="en-US" dirty="0" smtClean="0"/>
              <a:t>Each control storm above is re-simulated, perturbing</a:t>
            </a:r>
          </a:p>
          <a:p>
            <a:pPr lvl="2"/>
            <a:r>
              <a:rPr lang="en-US" dirty="0" smtClean="0"/>
              <a:t>Initial intensity by +3 </a:t>
            </a:r>
            <a:r>
              <a:rPr lang="en-US" dirty="0" err="1" smtClean="0"/>
              <a:t>kts</a:t>
            </a:r>
            <a:endParaRPr lang="en-US" dirty="0" smtClean="0"/>
          </a:p>
          <a:p>
            <a:pPr lvl="2"/>
            <a:r>
              <a:rPr lang="en-US" dirty="0" smtClean="0"/>
              <a:t>Allowing environmental shear to de-correlate from control over 25 days</a:t>
            </a:r>
          </a:p>
          <a:p>
            <a:pPr lvl="2"/>
            <a:r>
              <a:rPr lang="en-US" dirty="0" smtClean="0"/>
              <a:t>Both of the above</a:t>
            </a:r>
          </a:p>
          <a:p>
            <a:pPr lvl="2"/>
            <a:r>
              <a:rPr lang="en-US" dirty="0" smtClean="0"/>
              <a:t>Allow de-correlating environmental winds to affect track</a:t>
            </a:r>
          </a:p>
          <a:p>
            <a:pPr lvl="2"/>
            <a:r>
              <a:rPr lang="en-US" dirty="0" smtClean="0"/>
              <a:t>Same as above but add 3 </a:t>
            </a:r>
            <a:r>
              <a:rPr lang="en-US" dirty="0" err="1" smtClean="0"/>
              <a:t>kts</a:t>
            </a:r>
            <a:r>
              <a:rPr lang="en-US" dirty="0" smtClean="0"/>
              <a:t> to initial intensity</a:t>
            </a:r>
            <a:endParaRPr lang="en-US" dirty="0"/>
          </a:p>
          <a:p>
            <a:pPr lvl="1"/>
            <a:endParaRPr lang="en-US" dirty="0"/>
          </a:p>
        </p:txBody>
      </p:sp>
    </p:spTree>
    <p:extLst>
      <p:ext uri="{BB962C8B-B14F-4D97-AF65-F5344CB8AC3E}">
        <p14:creationId xmlns:p14="http://schemas.microsoft.com/office/powerpoint/2010/main" val="393858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35606049"/>
              </p:ext>
            </p:extLst>
          </p:nvPr>
        </p:nvGraphicFramePr>
        <p:xfrm>
          <a:off x="504336" y="1433146"/>
          <a:ext cx="8208841" cy="4648577"/>
        </p:xfrm>
        <a:graphic>
          <a:graphicData uri="http://schemas.openxmlformats.org/drawingml/2006/table">
            <a:tbl>
              <a:tblPr firstRow="1" firstCol="1" bandRow="1">
                <a:tableStyleId>{5C22544A-7EE6-4342-B048-85BDC9FD1C3A}</a:tableStyleId>
              </a:tblPr>
              <a:tblGrid>
                <a:gridCol w="2129031"/>
                <a:gridCol w="4762883"/>
                <a:gridCol w="1316927"/>
              </a:tblGrid>
              <a:tr h="971307">
                <a:tc>
                  <a:txBody>
                    <a:bodyPr/>
                    <a:lstStyle/>
                    <a:p>
                      <a:pPr marL="0" marR="0" algn="ctr">
                        <a:lnSpc>
                          <a:spcPct val="107000"/>
                        </a:lnSpc>
                        <a:spcBef>
                          <a:spcPts val="0"/>
                        </a:spcBef>
                        <a:spcAft>
                          <a:spcPts val="0"/>
                        </a:spcAft>
                      </a:pPr>
                      <a:r>
                        <a:rPr lang="en-US" sz="1800" dirty="0">
                          <a:effectLst/>
                        </a:rPr>
                        <a:t>Perturbation Experiment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Description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Number of Overlapping Cases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43364">
                <a:tc>
                  <a:txBody>
                    <a:bodyPr/>
                    <a:lstStyle/>
                    <a:p>
                      <a:pPr marL="0" marR="0">
                        <a:lnSpc>
                          <a:spcPct val="107000"/>
                        </a:lnSpc>
                        <a:spcBef>
                          <a:spcPts val="0"/>
                        </a:spcBef>
                        <a:spcAft>
                          <a:spcPts val="0"/>
                        </a:spcAft>
                      </a:pPr>
                      <a:r>
                        <a:rPr lang="en-US" sz="1800">
                          <a:effectLst/>
                        </a:rPr>
                        <a:t>Initial intensity only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 knots added to initial intensity.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2711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86728">
                <a:tc>
                  <a:txBody>
                    <a:bodyPr/>
                    <a:lstStyle/>
                    <a:p>
                      <a:pPr marL="0" marR="0">
                        <a:lnSpc>
                          <a:spcPct val="107000"/>
                        </a:lnSpc>
                        <a:spcBef>
                          <a:spcPts val="0"/>
                        </a:spcBef>
                        <a:spcAft>
                          <a:spcPts val="0"/>
                        </a:spcAft>
                      </a:pPr>
                      <a:r>
                        <a:rPr lang="en-US" sz="1800" dirty="0">
                          <a:effectLst/>
                        </a:rPr>
                        <a:t>Shear only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Shear decorrelates from control over 25 days. Track and initial intensity identical to control.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2916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030092">
                <a:tc>
                  <a:txBody>
                    <a:bodyPr/>
                    <a:lstStyle/>
                    <a:p>
                      <a:pPr marL="0" marR="0">
                        <a:lnSpc>
                          <a:spcPct val="107000"/>
                        </a:lnSpc>
                        <a:spcBef>
                          <a:spcPts val="0"/>
                        </a:spcBef>
                        <a:spcAft>
                          <a:spcPts val="0"/>
                        </a:spcAft>
                      </a:pPr>
                      <a:r>
                        <a:rPr lang="en-US" sz="1800">
                          <a:effectLst/>
                        </a:rPr>
                        <a:t>Shear + initial intensity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 knots added to initial intensity and shear decorrelates from control over 25 days. Track identical to control.</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 2656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030092">
                <a:tc>
                  <a:txBody>
                    <a:bodyPr/>
                    <a:lstStyle/>
                    <a:p>
                      <a:pPr marL="0" marR="0">
                        <a:lnSpc>
                          <a:spcPct val="107000"/>
                        </a:lnSpc>
                        <a:spcBef>
                          <a:spcPts val="0"/>
                        </a:spcBef>
                        <a:spcAft>
                          <a:spcPts val="0"/>
                        </a:spcAft>
                      </a:pPr>
                      <a:r>
                        <a:rPr lang="en-US" sz="1800">
                          <a:effectLst/>
                        </a:rPr>
                        <a:t>Track</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Winds (affecting shear and steering) decorrelate from control over 25 days. Tracks respond to changing steering flow.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 2204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43364">
                <a:tc>
                  <a:txBody>
                    <a:bodyPr/>
                    <a:lstStyle/>
                    <a:p>
                      <a:pPr marL="0" marR="0">
                        <a:lnSpc>
                          <a:spcPct val="107000"/>
                        </a:lnSpc>
                        <a:spcBef>
                          <a:spcPts val="0"/>
                        </a:spcBef>
                        <a:spcAft>
                          <a:spcPts val="0"/>
                        </a:spcAft>
                      </a:pPr>
                      <a:r>
                        <a:rPr lang="en-US" sz="1800" dirty="0">
                          <a:effectLst/>
                        </a:rPr>
                        <a:t>Track + initial intensity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Same as track but 3 knots added to initial intensity.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 2051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angle 2"/>
          <p:cNvSpPr>
            <a:spLocks noChangeArrowheads="1"/>
          </p:cNvSpPr>
          <p:nvPr/>
        </p:nvSpPr>
        <p:spPr bwMode="auto">
          <a:xfrm>
            <a:off x="536331" y="721583"/>
            <a:ext cx="81768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Description of Perturbation Experiments</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7572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59" y="1150497"/>
            <a:ext cx="7933960" cy="5629667"/>
          </a:xfrm>
          <a:prstGeom prst="rect">
            <a:avLst/>
          </a:prstGeom>
        </p:spPr>
      </p:pic>
      <p:sp>
        <p:nvSpPr>
          <p:cNvPr id="3" name="TextBox 2"/>
          <p:cNvSpPr txBox="1"/>
          <p:nvPr/>
        </p:nvSpPr>
        <p:spPr>
          <a:xfrm>
            <a:off x="0" y="123092"/>
            <a:ext cx="9082453" cy="646331"/>
          </a:xfrm>
          <a:prstGeom prst="rect">
            <a:avLst/>
          </a:prstGeom>
          <a:noFill/>
        </p:spPr>
        <p:txBody>
          <a:bodyPr wrap="square" rtlCol="0">
            <a:spAutoFit/>
          </a:bodyPr>
          <a:lstStyle/>
          <a:p>
            <a:r>
              <a:rPr lang="en-US" dirty="0" smtClean="0">
                <a:solidFill>
                  <a:srgbClr val="0000FF"/>
                </a:solidFill>
                <a:latin typeface="Arial" panose="020B0604020202020204" pitchFamily="34" charset="0"/>
                <a:cs typeface="Arial" panose="020B0604020202020204" pitchFamily="34" charset="0"/>
              </a:rPr>
              <a:t>Blue curve:  Track errors resulting from environmental winds decorrelating over 25 days</a:t>
            </a:r>
          </a:p>
          <a:p>
            <a:r>
              <a:rPr lang="en-US" dirty="0" smtClean="0">
                <a:solidFill>
                  <a:srgbClr val="FF0000"/>
                </a:solidFill>
                <a:latin typeface="Arial" panose="020B0604020202020204" pitchFamily="34" charset="0"/>
                <a:cs typeface="Arial" panose="020B0604020202020204" pitchFamily="34" charset="0"/>
              </a:rPr>
              <a:t>Red dots: NHC Atlantic track errors, 2000-2015</a:t>
            </a:r>
          </a:p>
        </p:txBody>
      </p:sp>
    </p:spTree>
    <p:extLst>
      <p:ext uri="{BB962C8B-B14F-4D97-AF65-F5344CB8AC3E}">
        <p14:creationId xmlns:p14="http://schemas.microsoft.com/office/powerpoint/2010/main" val="2875300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408" y="2349201"/>
            <a:ext cx="7886700" cy="1325563"/>
          </a:xfrm>
        </p:spPr>
        <p:txBody>
          <a:bodyPr/>
          <a:lstStyle/>
          <a:p>
            <a:r>
              <a:rPr lang="en-US" b="1" dirty="0" smtClean="0">
                <a:solidFill>
                  <a:srgbClr val="0000FF"/>
                </a:solidFill>
              </a:rPr>
              <a:t>Sources of Intensity Error</a:t>
            </a:r>
            <a:endParaRPr lang="en-US" b="1" dirty="0">
              <a:solidFill>
                <a:srgbClr val="0000FF"/>
              </a:solidFill>
            </a:endParaRPr>
          </a:p>
        </p:txBody>
      </p:sp>
      <p:sp>
        <p:nvSpPr>
          <p:cNvPr id="3" name="TextBox 2"/>
          <p:cNvSpPr txBox="1"/>
          <p:nvPr/>
        </p:nvSpPr>
        <p:spPr>
          <a:xfrm>
            <a:off x="2234242" y="3786996"/>
            <a:ext cx="4442603"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(Emanuel and Zhang, </a:t>
            </a:r>
            <a:r>
              <a:rPr lang="en-US" sz="2000" i="1" dirty="0" smtClean="0">
                <a:solidFill>
                  <a:srgbClr val="0000FF"/>
                </a:solidFill>
                <a:latin typeface="Arial" panose="020B0604020202020204" pitchFamily="34" charset="0"/>
                <a:cs typeface="Arial" panose="020B0604020202020204" pitchFamily="34" charset="0"/>
              </a:rPr>
              <a:t>JAS</a:t>
            </a:r>
            <a:r>
              <a:rPr lang="en-US" sz="2000" dirty="0" smtClean="0">
                <a:solidFill>
                  <a:srgbClr val="0000FF"/>
                </a:solidFill>
                <a:latin typeface="Arial" panose="020B0604020202020204" pitchFamily="34" charset="0"/>
                <a:cs typeface="Arial" panose="020B0604020202020204" pitchFamily="34" charset="0"/>
              </a:rPr>
              <a:t>, 2016)</a:t>
            </a:r>
          </a:p>
        </p:txBody>
      </p:sp>
    </p:spTree>
    <p:extLst>
      <p:ext uri="{BB962C8B-B14F-4D97-AF65-F5344CB8AC3E}">
        <p14:creationId xmlns:p14="http://schemas.microsoft.com/office/powerpoint/2010/main" val="1785375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396" y="638637"/>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chemeClr val="accent1">
                    <a:lumMod val="75000"/>
                  </a:schemeClr>
                </a:solidFill>
                <a:latin typeface="Arial" panose="020B0604020202020204" pitchFamily="34" charset="0"/>
                <a:cs typeface="Arial" panose="020B0604020202020204" pitchFamily="34" charset="0"/>
              </a:rPr>
              <a:t>+ 3 </a:t>
            </a:r>
            <a:r>
              <a:rPr lang="en-US" sz="1400" dirty="0" err="1" smtClean="0">
                <a:solidFill>
                  <a:schemeClr val="accent1">
                    <a:lumMod val="75000"/>
                  </a:schemeClr>
                </a:solidFill>
                <a:latin typeface="Arial" panose="020B0604020202020204" pitchFamily="34" charset="0"/>
                <a:cs typeface="Arial" panose="020B0604020202020204" pitchFamily="34" charset="0"/>
              </a:rPr>
              <a:t>kts</a:t>
            </a:r>
            <a:r>
              <a:rPr lang="en-US" sz="1400" dirty="0" smtClean="0">
                <a:solidFill>
                  <a:schemeClr val="accent1">
                    <a:lumMod val="75000"/>
                  </a:schemeClr>
                </a:solidFill>
                <a:latin typeface="Arial" panose="020B0604020202020204" pitchFamily="34" charset="0"/>
                <a:cs typeface="Arial" panose="020B0604020202020204" pitchFamily="34" charset="0"/>
              </a:rPr>
              <a:t> initial intensity error</a:t>
            </a:r>
          </a:p>
        </p:txBody>
      </p:sp>
    </p:spTree>
    <p:extLst>
      <p:ext uri="{BB962C8B-B14F-4D97-AF65-F5344CB8AC3E}">
        <p14:creationId xmlns:p14="http://schemas.microsoft.com/office/powerpoint/2010/main" val="1042118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docProps/app.xml><?xml version="1.0" encoding="utf-8"?>
<Properties xmlns="http://schemas.openxmlformats.org/officeDocument/2006/extended-properties" xmlns:vt="http://schemas.openxmlformats.org/officeDocument/2006/docPropsVTypes">
  <Template>Ariel2</Template>
  <TotalTime>1204</TotalTime>
  <Words>503</Words>
  <Application>Microsoft Office PowerPoint</Application>
  <PresentationFormat>On-screen Show (4:3)</PresentationFormat>
  <Paragraphs>111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Predictability of Tropical Cyclone Intensity</vt:lpstr>
      <vt:lpstr>Atlantic Tropical Cyclone Forecasting</vt:lpstr>
      <vt:lpstr>PowerPoint Presentation</vt:lpstr>
      <vt:lpstr>Some Issues:</vt:lpstr>
      <vt:lpstr>Approach: Control and perturbation experiments with the MIT TC risk model (“perfect model” approach)</vt:lpstr>
      <vt:lpstr>PowerPoint Presentation</vt:lpstr>
      <vt:lpstr>PowerPoint Presentation</vt:lpstr>
      <vt:lpstr>Sources of Intensity Error</vt:lpstr>
      <vt:lpstr>PowerPoint Presentation</vt:lpstr>
      <vt:lpstr>PowerPoint Presentation</vt:lpstr>
      <vt:lpstr>PowerPoint Presentation</vt:lpstr>
      <vt:lpstr>PowerPoint Presentation</vt:lpstr>
      <vt:lpstr>PowerPoint Presentation</vt:lpstr>
      <vt:lpstr>PowerPoint Presentation</vt:lpstr>
      <vt:lpstr>The Critical Importance of Inner Core Moisture</vt:lpstr>
      <vt:lpstr>PowerPoint Presentation</vt:lpstr>
      <vt:lpstr>Example of bad intensity forecast:  Hurricane Joaquin, 2015</vt:lpstr>
      <vt:lpstr>PowerPoint Presentation</vt:lpstr>
      <vt:lpstr>Initial Intensity Evolution Highly Sensitive to Inner Core Moisture!</vt:lpstr>
      <vt:lpstr>PowerPoint Presentation</vt:lpstr>
      <vt:lpstr>PowerPoint Presentation</vt:lpstr>
      <vt:lpstr>PowerPoint Presentation</vt:lpstr>
      <vt:lpstr>Summary</vt:lpstr>
      <vt:lpstr>Summary (continued)</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Cyclone Prediction and Predictability: Advances and Challenges</dc:title>
  <dc:creator>Kerry Emanuel</dc:creator>
  <cp:lastModifiedBy>Kerry Emanuel</cp:lastModifiedBy>
  <cp:revision>35</cp:revision>
  <dcterms:created xsi:type="dcterms:W3CDTF">2017-01-17T19:52:19Z</dcterms:created>
  <dcterms:modified xsi:type="dcterms:W3CDTF">2017-06-16T21:57:23Z</dcterms:modified>
</cp:coreProperties>
</file>