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7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8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92" r:id="rId4"/>
    <p:sldMasterId id="2147483705" r:id="rId5"/>
    <p:sldMasterId id="2147483769" r:id="rId6"/>
    <p:sldMasterId id="2147483782" r:id="rId7"/>
    <p:sldMasterId id="2147483801" r:id="rId8"/>
    <p:sldMasterId id="2147483813" r:id="rId9"/>
  </p:sldMasterIdLst>
  <p:notesMasterIdLst>
    <p:notesMasterId r:id="rId67"/>
  </p:notesMasterIdLst>
  <p:sldIdLst>
    <p:sldId id="256" r:id="rId10"/>
    <p:sldId id="326" r:id="rId11"/>
    <p:sldId id="327" r:id="rId12"/>
    <p:sldId id="328" r:id="rId13"/>
    <p:sldId id="268" r:id="rId14"/>
    <p:sldId id="269" r:id="rId15"/>
    <p:sldId id="271" r:id="rId16"/>
    <p:sldId id="272" r:id="rId17"/>
    <p:sldId id="274" r:id="rId18"/>
    <p:sldId id="275" r:id="rId19"/>
    <p:sldId id="276" r:id="rId20"/>
    <p:sldId id="325" r:id="rId21"/>
    <p:sldId id="277" r:id="rId22"/>
    <p:sldId id="289" r:id="rId23"/>
    <p:sldId id="329" r:id="rId24"/>
    <p:sldId id="330" r:id="rId25"/>
    <p:sldId id="331" r:id="rId26"/>
    <p:sldId id="332" r:id="rId27"/>
    <p:sldId id="334" r:id="rId28"/>
    <p:sldId id="304" r:id="rId29"/>
    <p:sldId id="305" r:id="rId30"/>
    <p:sldId id="335" r:id="rId31"/>
    <p:sldId id="336" r:id="rId32"/>
    <p:sldId id="290" r:id="rId33"/>
    <p:sldId id="324" r:id="rId34"/>
    <p:sldId id="281" r:id="rId35"/>
    <p:sldId id="283" r:id="rId36"/>
    <p:sldId id="284" r:id="rId37"/>
    <p:sldId id="288" r:id="rId38"/>
    <p:sldId id="286" r:id="rId39"/>
    <p:sldId id="287" r:id="rId40"/>
    <p:sldId id="282" r:id="rId41"/>
    <p:sldId id="312" r:id="rId42"/>
    <p:sldId id="311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42" r:id="rId54"/>
    <p:sldId id="295" r:id="rId55"/>
    <p:sldId id="338" r:id="rId56"/>
    <p:sldId id="297" r:id="rId57"/>
    <p:sldId id="298" r:id="rId58"/>
    <p:sldId id="323" r:id="rId59"/>
    <p:sldId id="337" r:id="rId60"/>
    <p:sldId id="339" r:id="rId61"/>
    <p:sldId id="340" r:id="rId62"/>
    <p:sldId id="341" r:id="rId63"/>
    <p:sldId id="343" r:id="rId64"/>
    <p:sldId id="293" r:id="rId65"/>
    <p:sldId id="344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17" autoAdjust="0"/>
  </p:normalViewPr>
  <p:slideViewPr>
    <p:cSldViewPr snapToGrid="0">
      <p:cViewPr varScale="1">
        <p:scale>
          <a:sx n="71" d="100"/>
          <a:sy n="71" d="100"/>
        </p:scale>
        <p:origin x="905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63" Type="http://schemas.openxmlformats.org/officeDocument/2006/relationships/slide" Target="slides/slide54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slide" Target="slides/slide5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61" Type="http://schemas.openxmlformats.org/officeDocument/2006/relationships/slide" Target="slides/slide52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wmf"/><Relationship Id="rId1" Type="http://schemas.openxmlformats.org/officeDocument/2006/relationships/image" Target="../media/image44.wmf"/><Relationship Id="rId4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FEFE5-9543-46AD-9F2B-69AE56F47035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9B34-DA4F-48DD-81EE-3CE3C57932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514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DC9312-FA86-42FB-B7E5-39448F1C6EDD}" type="slidenum">
              <a:rPr lang="en-US"/>
              <a:pPr/>
              <a:t>5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45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Three-dimensional cloud resolving model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Anelastic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equations of motion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RRTM radiation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scheme </a:t>
            </a:r>
            <a:r>
              <a:rPr lang="en-US" baseline="0" dirty="0" smtClean="0"/>
              <a:t>SAM</a:t>
            </a:r>
            <a:r>
              <a:rPr lang="en-US" dirty="0" smtClean="0"/>
              <a:t> 1-moment microphysics scheme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31520" marR="0" lvl="1" indent="-27432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Wingdings"/>
              <a:buChar char="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Prognostic thermodynamic variables: 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Liquid water/ice moist static energy: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=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gz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)-L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+q</a:t>
            </a:r>
            <a:r>
              <a:rPr kumimoji="0" lang="en-US" b="0" i="0" u="none" strike="noStrike" kern="1200" cap="none" spc="0" normalizeH="0" baseline="-2500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</a:t>
            </a:r>
            <a:r>
              <a:rPr kumimoji="0" lang="en-US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nonprecipitating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water</a:t>
            </a:r>
          </a:p>
          <a:p>
            <a:pPr marL="996696" marR="0" lvl="2" indent="-2286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Char char="▪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Total precipitating water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C55D68-AC73-4234-B393-982E644A8E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8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7684-C31F-4C06-BFDA-6A239CE5F232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2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A4381-E9B6-47BB-8A66-723F50751A5E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1607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741861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615483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E7948E-12E6-4D89-BF71-AA27900AF469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B72E4-119A-422D-83EF-07E191774F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8215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BAC636-C943-4A9B-A78A-488116CEB120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A3E8D7-EB6F-4378-BE9D-ED59D59A3BF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032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3D638-5AF3-4DB9-AFCB-4263425228B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9B4A48-1B8B-43E5-9B5D-097E0BECCB0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65482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6112F6-4D3A-4AEA-9E9F-9FF536FD1F73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97A2D-03B8-489C-991E-026636F71E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53418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1FD316-3F7F-469E-ADD9-F528D174BF50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42FBA9-07D8-48CC-B7E5-D408B290D6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22063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68EE32-BC21-47CC-8CB4-CB1BE77CDD61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61DBC0-6F73-4044-8F19-696A18F92A4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67438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040EA1-4DFC-4B75-AA8A-EC7B32D8B7BC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8862C-F2B5-4047-B57F-2B677D3AA2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9813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89789E-38C1-4E68-8B7C-6346F14D24D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AF61A-DF6C-44E2-8C3D-53B5394F51B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8101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5F98-CA3E-48F7-8910-55DD6E87CA7E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74945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9659D8-9F4D-459F-AA57-907F73F5517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32BEAF-732D-4EFF-B374-411BCA6D9F9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644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807169-7552-4DE1-9DA2-8EA4C7E94EEC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E83BB-2897-4F56-9E0B-B3191E0C82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5802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134957E-D199-4D35-9EB0-3DA978ABF483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0FFB-F18D-447B-B379-2DA848350A2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6518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DB72E4-119A-422D-83EF-07E191774F6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96019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4A3E8D7-EB6F-4378-BE9D-ED59D59A3BF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6198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9B4A48-1B8B-43E5-9B5D-097E0BECCB01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9644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8897A2D-03B8-489C-991E-026636F71E9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249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042FBA9-07D8-48CC-B7E5-D408B290D60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76596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61DBC0-6F73-4044-8F19-696A18F92A4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079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18862C-F2B5-4047-B57F-2B677D3AA2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777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3C0987-7618-4221-B4D8-3CBA8D9C8C1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84C25E-ECFB-4330-8995-F2D45BF774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0505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3AF61A-DF6C-44E2-8C3D-53B5394F51BD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30197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32BEAF-732D-4EFF-B374-411BCA6D9F9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780372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8E83BB-2897-4F56-9E0B-B3191E0C82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99154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70FFB-F18D-447B-B379-2DA848350A2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217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96CAEC-BF1D-4CB5-96E9-B26C113AB2FF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1A0846-85DD-4793-9E44-2F277BCD40C0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918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17C6F9-9139-419A-91EB-3706B97B3DB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62BC91-B2A9-4D92-BA0D-EF7C5AA2E1D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52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39F54-1FDB-41B9-A498-C0F50DD7F947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A12285-D6CD-42C1-9A80-4F84D42385E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973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04C6CC-6699-4476-A88E-91E4F32FA160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97DFA1-9D84-4849-B023-7DA36A42C01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316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F6C0CE-6DCE-4234-809A-B650A543476C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44201D-F225-4CFE-A830-F13C6E9392F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3964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F52679-3C04-419F-820A-9696A02D6568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0867A4-C428-4B5E-BC35-E47261C8E39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0299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C95A36-9F60-4BB1-9508-41D197B89A0E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7D1E19-30FE-414B-A17E-7E521134648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862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0B4AD-3CE3-4546-AF5C-E09C1A9BC80D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908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0C407C6-85E7-4CA4-B5E9-2393F5969B7E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1FCC4F-B64A-45A7-9F72-08D07812AA5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55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317A-957D-4233-95D2-7BADF6C32D43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EF0FD3-DEAE-41FE-8811-D4A2F29057E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3009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AC94F9-BFD5-452B-9452-A1A2F3CC26F3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F508C3-E569-4828-BC2C-B7E61040179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649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3521F9-07C3-4538-9715-AA5F72D21BDE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2BBEFF-D5F4-444B-A4CF-BD045A0FCC1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849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1385E13-33C0-4BBC-B2E6-1C5F717FD8EB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FB5996-94A2-4430-B5FC-18A63C39A41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87957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8D4CBA-86AB-400A-9B6F-DE950A893161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227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CB2C2F-1E3D-4314-B4E7-026B5EEB7F89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753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B26663-6078-42A3-A3CA-A23967B5E0F9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1145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C0537C-7C8F-444D-955A-9585BF78270C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21487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3A0F53-D92F-4360-B584-0ED850CFFDDD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5052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FE082-0B9B-4D9A-8F6A-817DAE8F691C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2500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8BD418-6C79-473B-8085-C44282E7949D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0656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72C900-4426-4CD9-A85B-47E13DD08253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94315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FA838-EDA3-443E-AFC6-7772DA9DD096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480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818545-E2E3-4CD6-84BC-2A303238DEAC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658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615F41-D9A8-4F80-BA0A-CA74E8111546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2921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E55521-AD6E-4BA1-AAAB-72359EC31AC7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5099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677101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661021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510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810309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485A3-0B89-43F7-B507-C8ADF7A4E44C}" type="datetime3">
              <a:rPr lang="en-US" smtClean="0"/>
              <a:t>22 August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756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292168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122748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4F15EB8-6B52-4F85-AB1D-E3F4C65284BE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28D75-8B51-4AC1-A05F-91CE4AF1F0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031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8D695C-60F2-44E7-B26D-BAFE8A8DA755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FBCB6F-EC88-469A-B72C-735CCD2264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309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329418-E946-4EFA-A7FD-21BBCF24DEAC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8BB45-EAEC-4124-83B2-21369C74A3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9769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4572FE2-6E71-42D8-A253-A1F236F738E9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D473E5-8B89-4E62-B336-4604B2FFFFA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3194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01A7A3-5096-4CE9-880D-5971E4FB1C39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2F93B-568E-4C8D-B812-8CB8905E8B1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290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00EAD6-37C4-496A-9B1A-A3AA02CFD98F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D22A4-BE06-40C1-8FB9-9FB9BEBCC4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8316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E6FFA7-B3E4-4B3D-ACC1-B06FA907661E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59A1A-8C3A-4FF3-9254-4805E1A005C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617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DF2B9-C02E-4735-A335-9805E1478C74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37FEA-61D0-478A-93DD-537B3C8433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845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1D1F5-1698-46C3-8553-38544ECE669A}" type="datetime3">
              <a:rPr lang="en-US" smtClean="0"/>
              <a:t>22 August 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833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F1C11C-7B72-49CC-9CDA-E4E22DD94F13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A46517-6E61-4E29-BE49-8A54CB9F57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9744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333ADD-0627-4BA1-AB69-6DA1ACE01F44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CEA50-88C3-4D88-B95C-6D3D770E8DF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63200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7E7B75E-774C-4BCF-AD5E-0D8992BFD2DD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D6FB9-8351-4F8E-AC02-C54E3121306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68740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AD4176-FFBF-42E5-8609-7889229D4DAC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87819-4600-4AF9-A88A-5DA7A5C57D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614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9F8E09-D4F2-42ED-8AAE-F6B43976F2D8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7126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739A96-971D-4F9F-AA01-B4EAE8172568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598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5E5E5-CD81-4137-B1B5-3A2B44F3150B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5907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9220AB-B944-4DAB-9F1A-A4828AAB6A0B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2764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F80FFE-D0E4-49DE-AE11-8D9A199047FE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34698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95DDD4-9879-4146-BDEB-E55E337DF312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848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FBB74-2463-4B7A-9C7B-C117EF55E938}" type="datetime3">
              <a:rPr lang="en-US" smtClean="0"/>
              <a:t>22 August 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146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4364B2-E780-4873-B835-56A40592C416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6802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5C677D-180E-47B7-B395-558F4D666EA5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279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BF8201-5A43-4ECA-A2B3-3D483D09BC89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57792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2860A-78BD-4056-8325-324F5A463223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7676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2025A8-56F7-4285-8128-0EC091B1F72B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1264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4565134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11865757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2194237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929824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79040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9E3EF-D936-403B-9A31-ECAEBF61DA05}" type="datetime3">
              <a:rPr lang="en-US" smtClean="0"/>
              <a:t>22 August 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5968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809749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924821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ABE4A1-892D-40AA-AC03-F66319CCBC95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0D28D75-8B51-4AC1-A05F-91CE4AF1F0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16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9140AF-F5DA-4ADB-A13A-228EDE6CBF11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FBCB6F-EC88-469A-B72C-735CCD2264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53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1EEBE2-E627-41DC-8519-C5FE2C6FD4FB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78BB45-EAEC-4124-83B2-21369C74A30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13838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AA02145-5542-4EE7-B689-188016FC2648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D473E5-8B89-4E62-B336-4604B2FFFFA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8430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59BBC0-7F63-4A38-9981-95383CE5D81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62F93B-568E-4C8D-B812-8CB8905E8B1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5403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218E17-4C62-451B-8638-FA25ADD56528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2D22A4-BE06-40C1-8FB9-9FB9BEBCC444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0134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F60BD5-8C6A-408A-849E-34C4EBAA0B0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759A1A-8C3A-4FF3-9254-4805E1A005C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56566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1C088E-4A5B-487B-BD70-2488187EA339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737FEA-61D0-478A-93DD-537B3C84336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375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DD916-2A73-4412-B34C-1CD9A85849A0}" type="datetime3">
              <a:rPr lang="en-US" smtClean="0"/>
              <a:t>22 August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369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753EBA-B72E-4409-8FDF-F751377D4401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A46517-6E61-4E29-BE49-8A54CB9F572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4205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AD1B63-94CA-4420-B09B-E87CC7BB67D7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FCEA50-88C3-4D88-B95C-6D3D770E8DF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435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783B9-4C46-4B1C-9C6B-0FB44A101396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FD6FB9-8351-4F8E-AC02-C54E3121306E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03773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3E3F0F-A867-441F-A44C-1AA022F4C17A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487819-4600-4AF9-A88A-5DA7A5C57D2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10486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ED31D1-1DF2-4DC6-B226-62846CF7626E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170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90149B-88B8-4E9E-8732-F7286E7978B6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262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85393-BF31-45DD-BD70-3C28487FEEB1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669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E35F4E-44B2-4EC5-B7BE-0258031EE055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5927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A4AEB9-7721-498C-BAAC-C38B5CA1D69C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0595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992-42D8-4AD1-B7C4-5DB5F4748CA2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600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13ED3-7363-4A61-A31B-4D43E66D571A}" type="datetime3">
              <a:rPr lang="en-US" smtClean="0"/>
              <a:t>22 August 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0980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B13EB2-C5D5-4F34-B512-2FCAC810B2ED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57918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7E7C1-02F9-40EB-980A-DC261391201E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4771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C2ED00-B622-425A-ADA7-04F3C18000B5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066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42890-503C-4A59-A32E-C661A79ADEBF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98164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43B7E8-C901-4A20-A642-BEF795583CE8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59053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286614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6173552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8820543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2240559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xt Steps T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-2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Introduction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2285998" y="0"/>
            <a:ext cx="2286000" cy="304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Methods	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4572000" y="0"/>
            <a:ext cx="2286000" cy="304800"/>
          </a:xfrm>
          <a:prstGeom prst="rect">
            <a:avLst/>
          </a:prstGeom>
          <a:solidFill>
            <a:srgbClr val="F2DCDB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Physical Mechanisms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18" name="Rectangle 17"/>
          <p:cNvSpPr/>
          <p:nvPr userDrawn="1"/>
        </p:nvSpPr>
        <p:spPr>
          <a:xfrm>
            <a:off x="6858000" y="0"/>
            <a:ext cx="2286000" cy="304800"/>
          </a:xfrm>
          <a:prstGeom prst="rect">
            <a:avLst/>
          </a:prstGeom>
          <a:solidFill>
            <a:srgbClr val="E6B9B8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Conclusions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5064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1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1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55.xml"/><Relationship Id="rId16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85.xml"/><Relationship Id="rId16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3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88394-5A8F-480D-B6D2-2B86EE13B2F2}" type="datetime3">
              <a:rPr lang="en-US" smtClean="0"/>
              <a:t>22 August 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770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1FDCF7-1516-492B-BD84-6C99A56AE442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74E5AF-26B5-43F6-A077-394E7BB1823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317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43918E-A02A-4F0C-BC34-39A506D7F0ED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1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F407E01-8399-482B-AB1C-CE442C6AAE0B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E42AE-796D-42B0-A105-2EBCD6A728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591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486C19-D9F4-4F66-B721-0FC8465C23CB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0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153219-A537-45F2-B9A0-16AF4CBE6EBF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5E42AE-796D-42B0-A105-2EBCD6A7287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727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67221-4ED0-4638-A600-0FD5A8F2CFE9}" type="datetime3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 August 2019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733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BB4444-BFBA-4350-A6BC-F939D27EC2CA}" type="datetime3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22 August 2019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60609-C353-4ED0-B520-94CED2619C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81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C60609-C353-4ED0-B520-94CED2619C0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608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cid:35949745-62D5-4BA5-80E6-7D219866182E@s154.bnl.gov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2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4.wm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27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29.w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73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8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35.w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12" Type="http://schemas.openxmlformats.org/officeDocument/2006/relationships/image" Target="../media/image41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8.wmf"/><Relationship Id="rId11" Type="http://schemas.openxmlformats.org/officeDocument/2006/relationships/oleObject" Target="../embeddings/oleObject19.bin"/><Relationship Id="rId5" Type="http://schemas.openxmlformats.org/officeDocument/2006/relationships/oleObject" Target="../embeddings/oleObject16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18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43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42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oleObject" Target="../embeddings/oleObject22.bin"/><Relationship Id="rId7" Type="http://schemas.openxmlformats.org/officeDocument/2006/relationships/oleObject" Target="../embeddings/oleObject2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47.wmf"/><Relationship Id="rId4" Type="http://schemas.openxmlformats.org/officeDocument/2006/relationships/image" Target="../media/image44.wmf"/><Relationship Id="rId9" Type="http://schemas.openxmlformats.org/officeDocument/2006/relationships/oleObject" Target="../embeddings/oleObject25.bin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8475" y="1075764"/>
            <a:ext cx="6858000" cy="175800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Slow Modes of the Equatorial Waveguide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Kerry Emanuel</a:t>
            </a:r>
          </a:p>
          <a:p>
            <a:r>
              <a:rPr lang="en-US" dirty="0" smtClean="0"/>
              <a:t>Lorenz Center</a:t>
            </a:r>
          </a:p>
          <a:p>
            <a:r>
              <a:rPr lang="en-US" dirty="0" smtClean="0"/>
              <a:t>Massachusetts Institute of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7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5364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Westward Inertio-Gravity</a:t>
            </a:r>
          </a:p>
        </p:txBody>
      </p:sp>
      <p:sp>
        <p:nvSpPr>
          <p:cNvPr id="15368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2E56E3"/>
                </a:solidFill>
                <a:latin typeface="Times" charset="0"/>
              </a:rPr>
              <a:t>Westward </a:t>
            </a:r>
            <a:r>
              <a:rPr lang="en-US" b="1" dirty="0" err="1">
                <a:solidFill>
                  <a:srgbClr val="2E56E3"/>
                </a:solidFill>
                <a:latin typeface="Times" charset="0"/>
              </a:rPr>
              <a:t>Inertio</a:t>
            </a:r>
            <a:r>
              <a:rPr lang="en-US" b="1" dirty="0">
                <a:solidFill>
                  <a:srgbClr val="2E56E3"/>
                </a:solidFill>
                <a:latin typeface="Times" charset="0"/>
              </a:rPr>
              <a:t>-Gravity</a:t>
            </a:r>
          </a:p>
        </p:txBody>
      </p:sp>
      <p:sp>
        <p:nvSpPr>
          <p:cNvPr id="16392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6858000" y="34734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Equatorial Rossby</a:t>
            </a:r>
          </a:p>
        </p:txBody>
      </p:sp>
      <p:sp>
        <p:nvSpPr>
          <p:cNvPr id="16394" name="Line 10"/>
          <p:cNvSpPr>
            <a:spLocks noChangeShapeType="1"/>
          </p:cNvSpPr>
          <p:nvPr/>
        </p:nvSpPr>
        <p:spPr bwMode="auto">
          <a:xfrm flipH="1">
            <a:off x="2895600" y="3886200"/>
            <a:ext cx="449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87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629400" y="5958968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from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Wheeler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Kiladis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, 1999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charset="0"/>
                <a:ea typeface="+mn-ea"/>
                <a:cs typeface="+mn-cs"/>
              </a:rPr>
              <a:t>OLR power spectrum, 1979–2001 (Antisymmetric)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819900" y="1587027"/>
            <a:ext cx="1981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 smtClean="0">
                <a:solidFill>
                  <a:srgbClr val="2E56E3"/>
                </a:solidFill>
                <a:latin typeface="Times" charset="0"/>
              </a:rPr>
              <a:t>Mixed Rossby-Gravity (</a:t>
            </a:r>
            <a:r>
              <a:rPr lang="en-US" b="1" dirty="0" err="1" smtClean="0">
                <a:solidFill>
                  <a:srgbClr val="2E56E3"/>
                </a:solidFill>
                <a:latin typeface="Times" charset="0"/>
              </a:rPr>
              <a:t>Yanai</a:t>
            </a:r>
            <a:r>
              <a:rPr lang="en-US" b="1" dirty="0" smtClean="0">
                <a:solidFill>
                  <a:srgbClr val="2E56E3"/>
                </a:solidFill>
                <a:latin typeface="Times" charset="0"/>
              </a:rPr>
              <a:t>)</a:t>
            </a:r>
            <a:endParaRPr lang="en-US" b="1" dirty="0">
              <a:solidFill>
                <a:srgbClr val="2E56E3"/>
              </a:solidFill>
              <a:latin typeface="Times" charset="0"/>
            </a:endParaRPr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 flipH="1">
            <a:off x="3995696" y="1941257"/>
            <a:ext cx="3037755" cy="2000651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7412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6934200" y="5778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Westward Inertio-Gravity</a:t>
            </a:r>
          </a:p>
        </p:txBody>
      </p:sp>
      <p:sp>
        <p:nvSpPr>
          <p:cNvPr id="17416" name="Line 8"/>
          <p:cNvSpPr>
            <a:spLocks noChangeShapeType="1"/>
          </p:cNvSpPr>
          <p:nvPr/>
        </p:nvSpPr>
        <p:spPr bwMode="auto">
          <a:xfrm flipH="1">
            <a:off x="2209800" y="1066800"/>
            <a:ext cx="480060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858000" y="34734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Equatorial Rossby</a:t>
            </a:r>
          </a:p>
        </p:txBody>
      </p:sp>
      <p:sp>
        <p:nvSpPr>
          <p:cNvPr id="17418" name="Line 10"/>
          <p:cNvSpPr>
            <a:spLocks noChangeShapeType="1"/>
          </p:cNvSpPr>
          <p:nvPr/>
        </p:nvSpPr>
        <p:spPr bwMode="auto">
          <a:xfrm flipH="1">
            <a:off x="2895600" y="3886200"/>
            <a:ext cx="4495800" cy="2209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19" name="Line 11"/>
          <p:cNvSpPr>
            <a:spLocks noChangeShapeType="1"/>
          </p:cNvSpPr>
          <p:nvPr/>
        </p:nvSpPr>
        <p:spPr bwMode="auto">
          <a:xfrm flipH="1">
            <a:off x="3657600" y="5105400"/>
            <a:ext cx="35052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6858000" y="4692650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FF0000"/>
                </a:solidFill>
                <a:latin typeface="Times" charset="0"/>
              </a:rPr>
              <a:t>Madden-Julian Oscillation</a:t>
            </a:r>
          </a:p>
        </p:txBody>
      </p:sp>
    </p:spTree>
    <p:extLst>
      <p:ext uri="{BB962C8B-B14F-4D97-AF65-F5344CB8AC3E}">
        <p14:creationId xmlns:p14="http://schemas.microsoft.com/office/powerpoint/2010/main" val="393563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88362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The MJO variance does not lie along a </a:t>
            </a:r>
            <a:r>
              <a:rPr lang="en-US" dirty="0" err="1" smtClean="0">
                <a:solidFill>
                  <a:srgbClr val="0000FF"/>
                </a:solidFill>
              </a:rPr>
              <a:t>Matsuno</a:t>
            </a:r>
            <a:r>
              <a:rPr lang="en-US" dirty="0" smtClean="0">
                <a:solidFill>
                  <a:srgbClr val="0000FF"/>
                </a:solidFill>
              </a:rPr>
              <a:t> dispersion curve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2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1949759"/>
            <a:ext cx="8229600" cy="1992152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What is responsible for organizing moist convection on large scales?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7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Central Hypothesis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  <a:spcBef>
                <a:spcPts val="1800"/>
              </a:spcBef>
            </a:pPr>
            <a:r>
              <a:rPr lang="en-US" dirty="0" smtClean="0"/>
              <a:t>  </a:t>
            </a:r>
            <a:r>
              <a:rPr lang="en-US" sz="3200" dirty="0" smtClean="0"/>
              <a:t>Self-organization of convection on 	scales larger than squall lines requires 	modulation of radiative cooling rates 	and/or surface wind speeds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87619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Sources for Large-Scale Circulations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Classical studies of convection (e.g. R.-B.) show that 	convective energy is released preferentially on small scales 	(~H)</a:t>
            </a:r>
          </a:p>
          <a:p>
            <a:r>
              <a:rPr lang="en-US" dirty="0"/>
              <a:t> </a:t>
            </a:r>
            <a:r>
              <a:rPr lang="en-US" dirty="0" smtClean="0"/>
              <a:t> Under some circumstances, kinetic energy in small scale 	convection can cascade upward into large scales, usually 	in rotating systems (e.g. see </a:t>
            </a:r>
            <a:r>
              <a:rPr lang="en-US" sz="2000" dirty="0" err="1"/>
              <a:t>Guervilly</a:t>
            </a:r>
            <a:r>
              <a:rPr lang="en-US" sz="2000" dirty="0"/>
              <a:t>, Hughes, and Jones, </a:t>
            </a:r>
            <a:r>
              <a:rPr lang="en-US" sz="2000" dirty="0" smtClean="0"/>
              <a:t>	2017)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Energy budget analyses of simulated large-scale tropical 	systems (even TCs) shows no evidence of such an up-scale 	cascade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All available evidence points toward large-scale KE originating 	from APE generated at large-scales in tropical circulations 	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92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67" y="1994142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Self-Aggregation of Moist Convection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183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0000FF"/>
                </a:solidFill>
              </a:rPr>
              <a:t>Compelling Evidence from Cloud-Permitting Models: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31229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sz="2400" b="1" dirty="0" smtClean="0"/>
              <a:t>Tompkins and Craig, 1998</a:t>
            </a:r>
            <a:r>
              <a:rPr lang="en-US" sz="2400" dirty="0" smtClean="0"/>
              <a:t>: RCE in 3-D box: “</a:t>
            </a:r>
            <a:r>
              <a:rPr lang="en-US" sz="2400" dirty="0"/>
              <a:t>This </a:t>
            </a:r>
            <a:r>
              <a:rPr lang="en-US" sz="2400" dirty="0" smtClean="0"/>
              <a:t>	organization </a:t>
            </a:r>
            <a:r>
              <a:rPr lang="en-US" sz="2400" dirty="0"/>
              <a:t>seems to result </a:t>
            </a:r>
            <a:r>
              <a:rPr lang="en-US" sz="2400" dirty="0" smtClean="0"/>
              <a:t>from interactions 	between </a:t>
            </a:r>
            <a:r>
              <a:rPr lang="en-US" sz="2400" dirty="0"/>
              <a:t>radiation, convection and surface </a:t>
            </a:r>
            <a:r>
              <a:rPr lang="en-US" sz="2400" dirty="0" smtClean="0"/>
              <a:t>fluxes.”</a:t>
            </a:r>
          </a:p>
          <a:p>
            <a:pPr>
              <a:buSzPct val="70000"/>
              <a:buBlip>
                <a:blip r:embed="rId2"/>
              </a:buBlip>
            </a:pPr>
            <a:r>
              <a:rPr lang="en-US" sz="2400" b="1" dirty="0" smtClean="0"/>
              <a:t>Bretherton, </a:t>
            </a:r>
            <a:r>
              <a:rPr lang="en-US" sz="2400" b="1" dirty="0" err="1" smtClean="0"/>
              <a:t>Blossey</a:t>
            </a:r>
            <a:r>
              <a:rPr lang="en-US" sz="2400" b="1" dirty="0" smtClean="0"/>
              <a:t> and Khairoutdinov (2005</a:t>
            </a:r>
            <a:r>
              <a:rPr lang="en-US" sz="2400" b="1" dirty="0"/>
              <a:t>): </a:t>
            </a:r>
            <a:r>
              <a:rPr lang="en-US" sz="2400" dirty="0"/>
              <a:t>“The self-aggregation is analyzed as an instability of a horizontally homogeneous convecting </a:t>
            </a:r>
            <a:r>
              <a:rPr lang="en-US" sz="2400" dirty="0" smtClean="0"/>
              <a:t>atmosphere driven </a:t>
            </a:r>
            <a:r>
              <a:rPr lang="en-US" sz="2400" dirty="0"/>
              <a:t>by convection–water vapor–radiation feedbacks that systematically dry the drier air columns </a:t>
            </a:r>
            <a:r>
              <a:rPr lang="en-US" sz="2400" dirty="0" smtClean="0"/>
              <a:t>and moisten </a:t>
            </a:r>
            <a:r>
              <a:rPr lang="en-US" sz="2400" dirty="0"/>
              <a:t>the moister air columns</a:t>
            </a:r>
            <a:r>
              <a:rPr lang="en-US" sz="2400" dirty="0" smtClean="0"/>
              <a:t>.” </a:t>
            </a:r>
          </a:p>
          <a:p>
            <a:pPr lvl="1">
              <a:buSzPct val="70000"/>
              <a:buBlip>
                <a:blip r:embed="rId2"/>
              </a:buBlip>
            </a:pPr>
            <a:r>
              <a:rPr lang="en-US" sz="2000" dirty="0" smtClean="0"/>
              <a:t>Self-aggregation </a:t>
            </a:r>
            <a:r>
              <a:rPr lang="en-US" sz="2000" dirty="0"/>
              <a:t>can be suppressed by horizontally homogenizing </a:t>
            </a:r>
            <a:r>
              <a:rPr lang="en-US" sz="2000" dirty="0" smtClean="0"/>
              <a:t>the radiative </a:t>
            </a:r>
            <a:r>
              <a:rPr lang="en-US" sz="2000" dirty="0"/>
              <a:t>cooling or surface fluxes. 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07060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Program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500"/>
              </a:spcAft>
            </a:pPr>
            <a:r>
              <a:rPr lang="en-US" dirty="0" smtClean="0"/>
              <a:t>  Some reflections on the history of research on interaction of 		moist convection with large-scale circulations </a:t>
            </a:r>
          </a:p>
          <a:p>
            <a:pPr>
              <a:spcAft>
                <a:spcPts val="1500"/>
              </a:spcAft>
            </a:pPr>
            <a:r>
              <a:rPr lang="en-US" dirty="0"/>
              <a:t> </a:t>
            </a:r>
            <a:r>
              <a:rPr lang="en-US" dirty="0" smtClean="0"/>
              <a:t> Review of observations of variability of equatorial convection</a:t>
            </a:r>
          </a:p>
          <a:p>
            <a:pPr>
              <a:spcAft>
                <a:spcPts val="1500"/>
              </a:spcAft>
            </a:pPr>
            <a:r>
              <a:rPr lang="en-US" dirty="0"/>
              <a:t> </a:t>
            </a:r>
            <a:r>
              <a:rPr lang="en-US" dirty="0" smtClean="0"/>
              <a:t> Review of self-aggregation of convection</a:t>
            </a:r>
          </a:p>
          <a:p>
            <a:pPr>
              <a:spcAft>
                <a:spcPts val="1500"/>
              </a:spcAft>
            </a:pPr>
            <a:r>
              <a:rPr lang="en-US" dirty="0" smtClean="0"/>
              <a:t>  Cloud-permitting simulations of equatorial variability</a:t>
            </a:r>
          </a:p>
          <a:p>
            <a:pPr>
              <a:spcAft>
                <a:spcPts val="1500"/>
              </a:spcAft>
            </a:pPr>
            <a:r>
              <a:rPr lang="en-US" dirty="0"/>
              <a:t> </a:t>
            </a:r>
            <a:r>
              <a:rPr lang="en-US" dirty="0" smtClean="0"/>
              <a:t> Linear model of equatorial modes</a:t>
            </a:r>
          </a:p>
          <a:p>
            <a:pPr>
              <a:spcAft>
                <a:spcPts val="1500"/>
              </a:spcAft>
            </a:pPr>
            <a:r>
              <a:rPr lang="en-US" dirty="0"/>
              <a:t> </a:t>
            </a:r>
            <a:r>
              <a:rPr lang="en-US" dirty="0" smtClean="0"/>
              <a:t> Concluding remarks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7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430962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Three-Dimensional Cloud-Permitting Nonhydrostatic models run into statistical equilibrium with calculated or prescribed radiative cooling over a fixed, constant sea surface temperature</a:t>
            </a:r>
            <a:b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(Doubly-periodic domains)</a:t>
            </a:r>
            <a:endParaRPr lang="en-US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954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8229600" cy="55245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dirty="0">
                <a:solidFill>
                  <a:schemeClr val="accent2"/>
                </a:solidFill>
                <a:latin typeface="+mj-lt"/>
              </a:rPr>
              <a:t>Approach: </a:t>
            </a:r>
            <a:r>
              <a:rPr lang="en-US" sz="2400" dirty="0">
                <a:latin typeface="+mj-lt"/>
              </a:rPr>
              <a:t>Idealized modeling of convective organization in </a:t>
            </a:r>
            <a:r>
              <a:rPr lang="en-US" sz="2400" dirty="0" err="1">
                <a:latin typeface="+mj-lt"/>
              </a:rPr>
              <a:t>radiative</a:t>
            </a:r>
            <a:r>
              <a:rPr lang="en-US" sz="2400" dirty="0">
                <a:latin typeface="+mj-lt"/>
              </a:rPr>
              <a:t>-convective equilibrium using a cloud resolving model</a:t>
            </a:r>
            <a:br>
              <a:rPr lang="en-US" sz="2400" dirty="0">
                <a:latin typeface="+mj-lt"/>
              </a:rPr>
            </a:br>
            <a:endParaRPr lang="en-US" dirty="0">
              <a:latin typeface="+mj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sz="half" idx="4294967295"/>
          </p:nvPr>
        </p:nvSpPr>
        <p:spPr>
          <a:xfrm>
            <a:off x="5876925" y="2524125"/>
            <a:ext cx="3267075" cy="4044950"/>
          </a:xfrm>
        </p:spPr>
        <p:txBody>
          <a:bodyPr>
            <a:normAutofit fontScale="62500" lnSpcReduction="20000"/>
          </a:bodyPr>
          <a:lstStyle/>
          <a:p>
            <a:endParaRPr lang="en-US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Horizontal Resolution: 3km</a:t>
            </a:r>
          </a:p>
          <a:p>
            <a:r>
              <a:rPr lang="en-US" sz="2800" dirty="0" smtClean="0">
                <a:latin typeface="+mn-lt"/>
              </a:rPr>
              <a:t>Vertical Resolution: 64 levels</a:t>
            </a:r>
          </a:p>
          <a:p>
            <a:r>
              <a:rPr lang="en-US" sz="2800" dirty="0" smtClean="0">
                <a:latin typeface="+mn-lt"/>
              </a:rPr>
              <a:t>Periodic lateral boundaries</a:t>
            </a: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Initial sounding from domain average of smaller domain run in RCE</a:t>
            </a:r>
            <a:endParaRPr lang="en-US" sz="2800" baseline="30000" dirty="0" smtClean="0">
              <a:latin typeface="+mn-lt"/>
            </a:endParaRPr>
          </a:p>
          <a:p>
            <a:endParaRPr lang="en-US" sz="2800" dirty="0" smtClean="0">
              <a:latin typeface="+mn-lt"/>
            </a:endParaRPr>
          </a:p>
          <a:p>
            <a:r>
              <a:rPr lang="en-US" sz="2800" dirty="0" smtClean="0">
                <a:latin typeface="+mn-lt"/>
              </a:rPr>
              <a:t>Fully interactive RRTM radiation and surface fluxes.</a:t>
            </a:r>
          </a:p>
          <a:p>
            <a:endParaRPr lang="en-US" sz="2800" dirty="0" smtClean="0">
              <a:latin typeface="+mn-lt"/>
            </a:endParaRPr>
          </a:p>
          <a:p>
            <a:pPr marL="0" indent="0">
              <a:buNone/>
            </a:pPr>
            <a:endParaRPr lang="en-US" dirty="0" smtClean="0">
              <a:latin typeface="+mn-lt"/>
            </a:endParaRPr>
          </a:p>
          <a:p>
            <a:endParaRPr lang="en-US" dirty="0" smtClean="0">
              <a:latin typeface="+mn-lt"/>
            </a:endParaRPr>
          </a:p>
          <a:p>
            <a:endParaRPr lang="en-US" dirty="0">
              <a:latin typeface="+mn-lt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457200" y="1419467"/>
            <a:ext cx="8022336" cy="685800"/>
          </a:xfrm>
          <a:prstGeom prst="rect">
            <a:avLst/>
          </a:prstGeom>
        </p:spPr>
        <p:txBody>
          <a:bodyPr vert="horz" lIns="146304" tIns="0" rIns="45720" bIns="0" rtlCol="0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/>
              </a:buClr>
              <a:buSzPct val="80000"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System for Atmospheric Modeling (SAM) of Khairoutdinov and Randall (2003)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46"/>
          <p:cNvGrpSpPr/>
          <p:nvPr/>
        </p:nvGrpSpPr>
        <p:grpSpPr>
          <a:xfrm>
            <a:off x="265508" y="1907551"/>
            <a:ext cx="6610724" cy="4779819"/>
            <a:chOff x="265508" y="1907551"/>
            <a:chExt cx="6610724" cy="4779819"/>
          </a:xfrm>
        </p:grpSpPr>
        <p:grpSp>
          <p:nvGrpSpPr>
            <p:cNvPr id="6" name="Group 38"/>
            <p:cNvGrpSpPr/>
            <p:nvPr/>
          </p:nvGrpSpPr>
          <p:grpSpPr>
            <a:xfrm>
              <a:off x="265508" y="2830881"/>
              <a:ext cx="5376670" cy="3856489"/>
              <a:chOff x="340501" y="2654745"/>
              <a:chExt cx="3827352" cy="2689573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1693189" y="2786379"/>
                <a:ext cx="0" cy="1579139"/>
              </a:xfrm>
              <a:prstGeom prst="line">
                <a:avLst/>
              </a:prstGeom>
              <a:effectLst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5" name="Parallelogram 34"/>
              <p:cNvSpPr/>
              <p:nvPr/>
            </p:nvSpPr>
            <p:spPr>
              <a:xfrm rot="10800000">
                <a:off x="1111100" y="4243267"/>
                <a:ext cx="2485552" cy="581612"/>
              </a:xfrm>
              <a:prstGeom prst="parallelogram">
                <a:avLst>
                  <a:gd name="adj" fmla="val 103171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10800000">
                <a:off x="1102289" y="2654745"/>
                <a:ext cx="2485552" cy="517520"/>
              </a:xfrm>
              <a:prstGeom prst="parallelogram">
                <a:avLst>
                  <a:gd name="adj" fmla="val 103171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8" name="Group 30"/>
              <p:cNvGrpSpPr/>
              <p:nvPr/>
            </p:nvGrpSpPr>
            <p:grpSpPr>
              <a:xfrm>
                <a:off x="340501" y="2664129"/>
                <a:ext cx="3827352" cy="2680189"/>
                <a:chOff x="340501" y="2664129"/>
                <a:chExt cx="3827352" cy="2680189"/>
              </a:xfrm>
              <a:noFill/>
            </p:grpSpPr>
            <p:grpSp>
              <p:nvGrpSpPr>
                <p:cNvPr id="11" name="Group 26"/>
                <p:cNvGrpSpPr/>
                <p:nvPr/>
              </p:nvGrpSpPr>
              <p:grpSpPr>
                <a:xfrm>
                  <a:off x="919010" y="2664129"/>
                  <a:ext cx="2771708" cy="2310857"/>
                  <a:chOff x="919010" y="2664129"/>
                  <a:chExt cx="2771708" cy="2310857"/>
                </a:xfrm>
                <a:grpFill/>
              </p:grpSpPr>
              <p:sp>
                <p:nvSpPr>
                  <p:cNvPr id="7" name="Cube 6"/>
                  <p:cNvSpPr/>
                  <p:nvPr/>
                </p:nvSpPr>
                <p:spPr>
                  <a:xfrm rot="5400000" flipH="1">
                    <a:off x="1264692" y="2501728"/>
                    <a:ext cx="2160749" cy="2485552"/>
                  </a:xfrm>
                  <a:prstGeom prst="cube">
                    <a:avLst/>
                  </a:prstGeom>
                  <a:grpFill/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cxnSp>
                <p:nvCxnSpPr>
                  <p:cNvPr id="9" name="Straight Arrow Connector 8"/>
                  <p:cNvCxnSpPr/>
                  <p:nvPr/>
                </p:nvCxnSpPr>
                <p:spPr>
                  <a:xfrm flipH="1" flipV="1">
                    <a:off x="919010" y="3245741"/>
                    <a:ext cx="1" cy="1579138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0" name="Straight Arrow Connector 9"/>
                  <p:cNvCxnSpPr/>
                  <p:nvPr/>
                </p:nvCxnSpPr>
                <p:spPr>
                  <a:xfrm rot="5400000" flipH="1" flipV="1">
                    <a:off x="2061786" y="4015489"/>
                    <a:ext cx="0" cy="1918994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  <p:cxnSp>
                <p:nvCxnSpPr>
                  <p:cNvPr id="12" name="Straight Arrow Connector 11"/>
                  <p:cNvCxnSpPr/>
                  <p:nvPr/>
                </p:nvCxnSpPr>
                <p:spPr>
                  <a:xfrm flipV="1">
                    <a:off x="3113005" y="4365518"/>
                    <a:ext cx="577713" cy="548908"/>
                  </a:xfrm>
                  <a:prstGeom prst="straightConnector1">
                    <a:avLst/>
                  </a:prstGeom>
                  <a:grpFill/>
                  <a:ln>
                    <a:headEnd type="arrow"/>
                    <a:tailEnd type="arrow"/>
                  </a:ln>
                </p:spPr>
                <p:style>
                  <a:lnRef idx="2">
                    <a:schemeClr val="accent2"/>
                  </a:lnRef>
                  <a:fillRef idx="1">
                    <a:schemeClr val="lt1"/>
                  </a:fillRef>
                  <a:effectRef idx="0">
                    <a:schemeClr val="accent2"/>
                  </a:effectRef>
                  <a:fontRef idx="minor">
                    <a:schemeClr val="dk1"/>
                  </a:fontRef>
                </p:style>
              </p:cxnSp>
            </p:grpSp>
            <p:sp>
              <p:nvSpPr>
                <p:cNvPr id="28" name="TextBox 27"/>
                <p:cNvSpPr txBox="1"/>
                <p:nvPr/>
              </p:nvSpPr>
              <p:spPr>
                <a:xfrm>
                  <a:off x="1661833" y="4974986"/>
                  <a:ext cx="893627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768 km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3475105" y="4537442"/>
                  <a:ext cx="692748" cy="257578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768 km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340501" y="3848529"/>
                  <a:ext cx="893627" cy="369332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srgbClr val="C0504D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28 km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2" name="TextBox 31"/>
              <p:cNvSpPr txBox="1"/>
              <p:nvPr/>
            </p:nvSpPr>
            <p:spPr>
              <a:xfrm>
                <a:off x="1912327" y="2784237"/>
                <a:ext cx="810534" cy="2575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Rigid Lid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883163" y="4310027"/>
                <a:ext cx="893627" cy="4507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Fixed SST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297-312 K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5" name="Down Arrow 44"/>
            <p:cNvSpPr/>
            <p:nvPr/>
          </p:nvSpPr>
          <p:spPr>
            <a:xfrm>
              <a:off x="3677276" y="2105267"/>
              <a:ext cx="360463" cy="993847"/>
            </a:xfrm>
            <a:prstGeom prst="downArrow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031475" y="1907551"/>
              <a:ext cx="28447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Constant solar insolation: 413.98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W/m</a:t>
              </a:r>
              <a:r>
                <a:rPr kumimoji="0" lang="en-US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4725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 b="53333"/>
          <a:stretch>
            <a:fillRect/>
          </a:stretch>
        </p:blipFill>
        <p:spPr bwMode="auto">
          <a:xfrm>
            <a:off x="914400" y="914400"/>
            <a:ext cx="7188926" cy="2773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Spontaneous Aggregation of Convection</a:t>
            </a:r>
            <a:b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10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14400"/>
            <a:ext cx="7188926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Spontaneous Aggregation of Convection</a:t>
            </a:r>
            <a:br>
              <a:rPr lang="en-US" sz="28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28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92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60" name="Picture 4" descr="monsoon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8600"/>
            <a:ext cx="6553200" cy="611097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219200" y="6324600"/>
            <a:ext cx="6705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Monsoonal Thunderstorms, Bangladesh and India, July 1985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id:35949745-62D5-4BA5-80E6-7D219866182E@s154.bnl.gov"/>
          <p:cNvPicPr/>
          <p:nvPr/>
        </p:nvPicPr>
        <p:blipFill>
          <a:blip r:embed="rId2" r:link="rId3" cstate="print"/>
          <a:srcRect l="48333" t="44824"/>
          <a:stretch>
            <a:fillRect/>
          </a:stretch>
        </p:blipFill>
        <p:spPr bwMode="auto">
          <a:xfrm>
            <a:off x="646099" y="1204472"/>
            <a:ext cx="5562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76944" y="458481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Self-Aggregation on an f-plane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4283" y="2105425"/>
            <a:ext cx="29353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70000"/>
              <a:buBlip>
                <a:blip r:embed="rId4"/>
              </a:buBlip>
            </a:pPr>
            <a:r>
              <a:rPr lang="en-US" dirty="0" smtClean="0"/>
              <a:t>Tropical cyclones emerge spontaneously even more readily than in non-rotating simulations</a:t>
            </a:r>
          </a:p>
          <a:p>
            <a:pPr marL="285750" indent="-285750">
              <a:buSzPct val="70000"/>
              <a:buBlip>
                <a:blip r:embed="rId4"/>
              </a:buBlip>
            </a:pPr>
            <a:endParaRPr lang="en-US" dirty="0"/>
          </a:p>
          <a:p>
            <a:pPr marL="285750" indent="-285750">
              <a:buSzPct val="70000"/>
              <a:buBlip>
                <a:blip r:embed="rId4"/>
              </a:buBlip>
            </a:pPr>
            <a:r>
              <a:rPr lang="en-US" dirty="0" smtClean="0"/>
              <a:t>The “lore” that real-world TCs always arise from pre-existing disturbances may prove to be wrong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53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710" y="1949621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The MJO is quite likely owing to self-aggregation of moist convection on a rotating sphere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127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94" y="1703157"/>
            <a:ext cx="8871915" cy="36770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405" y="181484"/>
            <a:ext cx="841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Self-Aggregation on a </a:t>
            </a:r>
            <a:r>
              <a:rPr lang="en-US" sz="2800" dirty="0">
                <a:solidFill>
                  <a:srgbClr val="0000FF"/>
                </a:solidFill>
                <a:latin typeface="Arial"/>
              </a:rPr>
              <a:t>N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on-rotating Sphere with Uniform SST, using SP-CAM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5814" y="5961050"/>
            <a:ext cx="467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Arnold and Randall,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0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2425" y="83761"/>
            <a:ext cx="8418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Self-Aggregation on a Non-rotating Sphere with Uniform SST, using SP-CAM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0913" y="6310058"/>
            <a:ext cx="467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Arnold and Randall,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JAMES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2015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368" y="1107817"/>
            <a:ext cx="6184439" cy="528685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68773" y="2797136"/>
            <a:ext cx="1413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FF"/>
                </a:solidFill>
              </a:rPr>
              <a:t>Convective entrainment rate in ordinary CAM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50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0439" y="276964"/>
            <a:ext cx="7398961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GB" altLang="en-US" sz="2000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Khairoutdinov and Emanuel (2018</a:t>
            </a:r>
            <a:r>
              <a:rPr lang="en-GB" altLang="en-US" sz="2000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GB" altLang="en-US" sz="2000" b="1" dirty="0">
              <a:solidFill>
                <a:srgbClr val="0000FF"/>
              </a:solidFill>
              <a:ea typeface="MS PGothic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Model: System for Atmospheric Modeling (SAM;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Khairoutdinov 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and Randall 2003)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Domain: 40,000 km x 10,000 km; top at 30 km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Zonally periodic; solid walls at 46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N/S; equator at the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center</a:t>
            </a:r>
            <a:endParaRPr lang="en-US" altLang="en-US" sz="2000" b="1" dirty="0">
              <a:solidFill>
                <a:srgbClr val="000000"/>
              </a:solidFill>
              <a:ea typeface="MS PGothic" panose="020B0600070205080204" pitchFamily="34" charset="-128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Grid spacing 20 km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Aqua-planet with </a:t>
            </a:r>
            <a:r>
              <a:rPr lang="en-US" altLang="en-US" sz="2000" b="1" i="1" dirty="0">
                <a:solidFill>
                  <a:srgbClr val="000000"/>
                </a:solidFill>
                <a:ea typeface="MS PGothic" panose="020B0600070205080204" pitchFamily="34" charset="-128"/>
              </a:rPr>
              <a:t>uniform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SST=300K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Constant insolation:  650 W/m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2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with constant zenith </a:t>
            </a:r>
            <a:r>
              <a:rPr lang="en-US" altLang="en-US" sz="2000" b="1" dirty="0" smtClean="0">
                <a:solidFill>
                  <a:srgbClr val="000000"/>
                </a:solidFill>
                <a:ea typeface="MS PGothic" panose="020B0600070205080204" pitchFamily="34" charset="-128"/>
              </a:rPr>
              <a:t>	angle 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of 52</a:t>
            </a:r>
            <a:r>
              <a:rPr lang="en-US" altLang="en-US" sz="2000" b="1" baseline="30000" dirty="0">
                <a:solidFill>
                  <a:srgbClr val="000000"/>
                </a:solidFill>
                <a:ea typeface="MS PGothic" panose="020B0600070205080204" pitchFamily="34" charset="-128"/>
              </a:rPr>
              <a:t>o</a:t>
            </a: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SzPct val="70000"/>
              <a:buBlip>
                <a:blip r:embed="rId2"/>
              </a:buBlip>
            </a:pPr>
            <a:r>
              <a:rPr lang="en-US" altLang="en-US" sz="2000" b="1" dirty="0">
                <a:solidFill>
                  <a:srgbClr val="000000"/>
                </a:solidFill>
                <a:ea typeface="MS PGothic" panose="020B0600070205080204" pitchFamily="34" charset="-128"/>
              </a:rPr>
              <a:t> Realistic Coriolis parameter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31350" b="18883"/>
          <a:stretch/>
        </p:blipFill>
        <p:spPr>
          <a:xfrm>
            <a:off x="792293" y="3990417"/>
            <a:ext cx="7388446" cy="27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79" y="978138"/>
            <a:ext cx="8206548" cy="51998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778" y="261257"/>
            <a:ext cx="8014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Mean and Standard Deviation of Tropical OLR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0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5835" y="587471"/>
            <a:ext cx="851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Wavenumber-Frequency Spectra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618129"/>
            <a:ext cx="708212" cy="407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163670"/>
            <a:ext cx="986118" cy="2510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026024"/>
            <a:ext cx="591671" cy="268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7930" y="1708452"/>
            <a:ext cx="9126070" cy="4019996"/>
            <a:chOff x="17930" y="1708452"/>
            <a:chExt cx="9126070" cy="4019996"/>
          </a:xfrm>
        </p:grpSpPr>
        <p:grpSp>
          <p:nvGrpSpPr>
            <p:cNvPr id="15" name="Group 14"/>
            <p:cNvGrpSpPr/>
            <p:nvPr/>
          </p:nvGrpSpPr>
          <p:grpSpPr>
            <a:xfrm>
              <a:off x="17930" y="1708452"/>
              <a:ext cx="9126070" cy="4019996"/>
              <a:chOff x="17930" y="1708452"/>
              <a:chExt cx="9126070" cy="4019996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116738" y="1708452"/>
                <a:ext cx="9027262" cy="3981219"/>
                <a:chOff x="116738" y="1339334"/>
                <a:chExt cx="9027262" cy="3981219"/>
              </a:xfrm>
            </p:grpSpPr>
            <p:grpSp>
              <p:nvGrpSpPr>
                <p:cNvPr id="10" name="Group 9"/>
                <p:cNvGrpSpPr/>
                <p:nvPr/>
              </p:nvGrpSpPr>
              <p:grpSpPr>
                <a:xfrm>
                  <a:off x="116738" y="1618129"/>
                  <a:ext cx="9027262" cy="3702424"/>
                  <a:chOff x="133391" y="1618129"/>
                  <a:chExt cx="9027262" cy="3702424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49368" t="6422" r="4072" b="45821"/>
                  <a:stretch/>
                </p:blipFill>
                <p:spPr>
                  <a:xfrm>
                    <a:off x="133391" y="1618129"/>
                    <a:ext cx="4671691" cy="3702424"/>
                  </a:xfrm>
                  <a:prstGeom prst="rect">
                    <a:avLst/>
                  </a:prstGeom>
                </p:spPr>
              </p:pic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0480" t="54795" r="3886"/>
                  <a:stretch/>
                </p:blipFill>
                <p:spPr>
                  <a:xfrm>
                    <a:off x="4733365" y="1775011"/>
                    <a:ext cx="4427288" cy="3388659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1" name="Group 10"/>
                <p:cNvGrpSpPr/>
                <p:nvPr/>
              </p:nvGrpSpPr>
              <p:grpSpPr>
                <a:xfrm>
                  <a:off x="673088" y="1339334"/>
                  <a:ext cx="7915295" cy="369332"/>
                  <a:chOff x="689741" y="1339334"/>
                  <a:chExt cx="7915295" cy="369332"/>
                </a:xfrm>
              </p:grpSpPr>
              <p:sp>
                <p:nvSpPr>
                  <p:cNvPr id="8" name="TextBox 7"/>
                  <p:cNvSpPr txBox="1"/>
                  <p:nvPr/>
                </p:nvSpPr>
                <p:spPr>
                  <a:xfrm>
                    <a:off x="689741" y="1339334"/>
                    <a:ext cx="355898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Symmetric OLR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4938471" y="1339334"/>
                    <a:ext cx="366656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libri"/>
                        <a:ea typeface="+mn-ea"/>
                        <a:cs typeface="+mn-cs"/>
                      </a:rPr>
                      <a:t>Anti-symmetric OLR</a:t>
                    </a: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4" name="Rectangle 13"/>
              <p:cNvSpPr/>
              <p:nvPr/>
            </p:nvSpPr>
            <p:spPr>
              <a:xfrm>
                <a:off x="17930" y="5432611"/>
                <a:ext cx="841404" cy="295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116738" y="1987247"/>
              <a:ext cx="474933" cy="3077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921818" y="6185647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50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998923" y="583988"/>
            <a:ext cx="7553405" cy="57246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7815" y="6393116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578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0012" y="1077362"/>
            <a:ext cx="8424265" cy="5338987"/>
            <a:chOff x="168303" y="1291329"/>
            <a:chExt cx="8424265" cy="5338987"/>
          </a:xfrm>
        </p:grpSpPr>
        <p:pic>
          <p:nvPicPr>
            <p:cNvPr id="3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58" y="1291329"/>
              <a:ext cx="5874876" cy="338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099"/>
            <a:stretch/>
          </p:blipFill>
          <p:spPr bwMode="auto">
            <a:xfrm>
              <a:off x="6285538" y="1291329"/>
              <a:ext cx="1944062" cy="33563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985"/>
            <a:stretch/>
          </p:blipFill>
          <p:spPr bwMode="auto">
            <a:xfrm>
              <a:off x="168303" y="4753673"/>
              <a:ext cx="8424265" cy="1876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336467" y="186235"/>
            <a:ext cx="83482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Mechanism-Denial Experiments: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Time-Longitude sections on Equator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4870" y="6416349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4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966" y="1371734"/>
            <a:ext cx="7886700" cy="132556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Linear Modes of the Equatorial Waveguide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21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568" y="972368"/>
            <a:ext cx="7315200" cy="551098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91563" y="222837"/>
            <a:ext cx="7714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Crucial simplification:  Tropical atmosphere has nearly moist adiabatic lapse rates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of the moist adiabatic lapse rate for the structure of tropical disturbances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9800"/>
            <a:ext cx="8001000" cy="3916363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Approximate moist adiabatic condition as that of constant saturation entropy:</a:t>
            </a:r>
          </a:p>
          <a:p>
            <a:pPr eaLnBrk="1" hangingPunct="1">
              <a:buFontTx/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 eaLnBrk="1" hangingPunct="1"/>
            <a:endParaRPr lang="en-US" dirty="0" smtClean="0">
              <a:solidFill>
                <a:srgbClr val="0070C0"/>
              </a:solidFill>
            </a:endParaRPr>
          </a:p>
          <a:p>
            <a:pPr eaLnBrk="1" hangingPunct="1"/>
            <a:r>
              <a:rPr lang="en-US" dirty="0" smtClean="0">
                <a:solidFill>
                  <a:srgbClr val="0070C0"/>
                </a:solidFill>
              </a:rPr>
              <a:t>Assume hydrostatic perturbations:</a:t>
            </a:r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606550" y="3276600"/>
          <a:ext cx="615950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8" name="Equation" r:id="rId3" imgW="2374560" imgH="406080" progId="Equation.DSMT4">
                  <p:embed/>
                </p:oleObj>
              </mc:Choice>
              <mc:Fallback>
                <p:oleObj name="Equation" r:id="rId3" imgW="2374560" imgH="406080" progId="Equation.DSMT4">
                  <p:embed/>
                  <p:pic>
                    <p:nvPicPr>
                      <p:cNvPr id="10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6550" y="3276600"/>
                        <a:ext cx="6159500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1027" name="Object 7"/>
          <p:cNvGraphicFramePr>
            <a:graphicFrameLocks noChangeAspect="1"/>
          </p:cNvGraphicFramePr>
          <p:nvPr/>
        </p:nvGraphicFramePr>
        <p:xfrm>
          <a:off x="3581400" y="5105400"/>
          <a:ext cx="1828800" cy="1166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9" name="Equation" r:id="rId5" imgW="660400" imgH="419100" progId="Equation.DSMT4">
                  <p:embed/>
                </p:oleObj>
              </mc:Choice>
              <mc:Fallback>
                <p:oleObj name="Equation" r:id="rId5" imgW="660400" imgH="419100" progId="Equation.DSMT4">
                  <p:embed/>
                  <p:pic>
                    <p:nvPicPr>
                      <p:cNvPr id="102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5105400"/>
                        <a:ext cx="1828800" cy="1166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8154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762000"/>
            <a:ext cx="8382000" cy="5364163"/>
          </a:xfrm>
        </p:spPr>
        <p:txBody>
          <a:bodyPr/>
          <a:lstStyle/>
          <a:p>
            <a:pPr eaLnBrk="1" hangingPunct="1"/>
            <a:r>
              <a:rPr lang="en-US" smtClean="0"/>
              <a:t>Maxwell’s relation:</a:t>
            </a:r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Integrate:</a:t>
            </a:r>
          </a:p>
        </p:txBody>
      </p:sp>
      <p:sp>
        <p:nvSpPr>
          <p:cNvPr id="2053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962150" y="1371600"/>
          <a:ext cx="5599113" cy="142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2" name="Equation" r:id="rId3" imgW="1841400" imgH="469800" progId="Equation.DSMT4">
                  <p:embed/>
                </p:oleObj>
              </mc:Choice>
              <mc:Fallback>
                <p:oleObj name="Equation" r:id="rId3" imgW="1841400" imgH="469800" progId="Equation.DSMT4">
                  <p:embed/>
                  <p:pic>
                    <p:nvPicPr>
                      <p:cNvPr id="205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2150" y="1371600"/>
                        <a:ext cx="5599113" cy="1420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2051" name="Object 6"/>
          <p:cNvGraphicFramePr>
            <a:graphicFrameLocks noChangeAspect="1"/>
          </p:cNvGraphicFramePr>
          <p:nvPr/>
        </p:nvGraphicFramePr>
        <p:xfrm>
          <a:off x="1282700" y="4419600"/>
          <a:ext cx="7186613" cy="92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name="Equation" r:id="rId5" imgW="2145960" imgH="279360" progId="Equation.DSMT4">
                  <p:embed/>
                </p:oleObj>
              </mc:Choice>
              <mc:Fallback>
                <p:oleObj name="Equation" r:id="rId5" imgW="2145960" imgH="279360" progId="Equation.DSMT4">
                  <p:embed/>
                  <p:pic>
                    <p:nvPicPr>
                      <p:cNvPr id="2051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2700" y="4419600"/>
                        <a:ext cx="7186613" cy="927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1143000" y="5791200"/>
            <a:ext cx="731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0033CC"/>
                </a:solidFill>
              </a:rPr>
              <a:t>Only barotropic and first baroclinic mode survive</a:t>
            </a:r>
          </a:p>
        </p:txBody>
      </p:sp>
    </p:spTree>
    <p:extLst>
      <p:ext uri="{BB962C8B-B14F-4D97-AF65-F5344CB8AC3E}">
        <p14:creationId xmlns:p14="http://schemas.microsoft.com/office/powerpoint/2010/main" val="28175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152400" y="457200"/>
            <a:ext cx="8382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This implies, through the linearized momentum equations, e.g.</a:t>
            </a:r>
          </a:p>
        </p:txBody>
      </p:sp>
      <p:graphicFrame>
        <p:nvGraphicFramePr>
          <p:cNvPr id="3074" name="Object 5"/>
          <p:cNvGraphicFramePr>
            <a:graphicFrameLocks noChangeAspect="1"/>
          </p:cNvGraphicFramePr>
          <p:nvPr/>
        </p:nvGraphicFramePr>
        <p:xfrm>
          <a:off x="2667000" y="1295400"/>
          <a:ext cx="3048000" cy="1260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Equation" r:id="rId3" imgW="952200" imgH="393480" progId="Equation.DSMT4">
                  <p:embed/>
                </p:oleObj>
              </mc:Choice>
              <mc:Fallback>
                <p:oleObj name="Equation" r:id="rId3" imgW="952200" imgH="393480" progId="Equation.DSMT4">
                  <p:embed/>
                  <p:pic>
                    <p:nvPicPr>
                      <p:cNvPr id="3074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295400"/>
                        <a:ext cx="3048000" cy="1260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6"/>
          <p:cNvSpPr txBox="1">
            <a:spLocks noChangeArrowheads="1"/>
          </p:cNvSpPr>
          <p:nvPr/>
        </p:nvSpPr>
        <p:spPr bwMode="auto">
          <a:xfrm>
            <a:off x="609600" y="2895600"/>
            <a:ext cx="830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that the horizontal velocities may be partitioned similarly:</a:t>
            </a:r>
          </a:p>
        </p:txBody>
      </p:sp>
      <p:graphicFrame>
        <p:nvGraphicFramePr>
          <p:cNvPr id="3075" name="Object 8"/>
          <p:cNvGraphicFramePr>
            <a:graphicFrameLocks noChangeAspect="1"/>
          </p:cNvGraphicFramePr>
          <p:nvPr/>
        </p:nvGraphicFramePr>
        <p:xfrm>
          <a:off x="457200" y="4114800"/>
          <a:ext cx="8458200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7" name="Equation" r:id="rId5" imgW="2527200" imgH="558720" progId="Equation.DSMT4">
                  <p:embed/>
                </p:oleObj>
              </mc:Choice>
              <mc:Fallback>
                <p:oleObj name="Equation" r:id="rId5" imgW="2527200" imgH="558720" progId="Equation.DSMT4">
                  <p:embed/>
                  <p:pic>
                    <p:nvPicPr>
                      <p:cNvPr id="3075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114800"/>
                        <a:ext cx="8458200" cy="18684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5117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TminusTb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98463"/>
            <a:ext cx="815340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5400000">
            <a:off x="2971801" y="3352800"/>
            <a:ext cx="5029200" cy="317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633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Implications for vertical structure of vertical velocity</a:t>
            </a:r>
          </a:p>
        </p:txBody>
      </p:sp>
      <p:graphicFrame>
        <p:nvGraphicFramePr>
          <p:cNvPr id="4098" name="Object 5"/>
          <p:cNvGraphicFramePr>
            <a:graphicFrameLocks noChangeAspect="1"/>
          </p:cNvGraphicFramePr>
          <p:nvPr/>
        </p:nvGraphicFramePr>
        <p:xfrm>
          <a:off x="2667000" y="1752600"/>
          <a:ext cx="3886200" cy="155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Equation" r:id="rId3" imgW="1143000" imgH="457200" progId="Equation.DSMT4">
                  <p:embed/>
                </p:oleObj>
              </mc:Choice>
              <mc:Fallback>
                <p:oleObj name="Equation" r:id="rId3" imgW="1143000" imgH="457200" progId="Equation.DSMT4">
                  <p:embed/>
                  <p:pic>
                    <p:nvPicPr>
                      <p:cNvPr id="409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1752600"/>
                        <a:ext cx="3886200" cy="1554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381000" y="3352800"/>
            <a:ext cx="594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Integrate:</a:t>
            </a:r>
          </a:p>
        </p:txBody>
      </p:sp>
      <p:graphicFrame>
        <p:nvGraphicFramePr>
          <p:cNvPr id="4099" name="Object 10"/>
          <p:cNvGraphicFramePr>
            <a:graphicFrameLocks noChangeAspect="1"/>
          </p:cNvGraphicFramePr>
          <p:nvPr/>
        </p:nvGraphicFramePr>
        <p:xfrm>
          <a:off x="166688" y="4437063"/>
          <a:ext cx="865822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Equation" r:id="rId5" imgW="3911400" imgH="457200" progId="Equation.DSMT4">
                  <p:embed/>
                </p:oleObj>
              </mc:Choice>
              <mc:Fallback>
                <p:oleObj name="Equation" r:id="rId5" imgW="3911400" imgH="457200" progId="Equation.DSMT4">
                  <p:embed/>
                  <p:pic>
                    <p:nvPicPr>
                      <p:cNvPr id="4099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437063"/>
                        <a:ext cx="8658225" cy="101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4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84" y="938253"/>
            <a:ext cx="7620000" cy="43053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6437" y="6171391"/>
            <a:ext cx="33310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Climate </a:t>
            </a:r>
            <a:r>
              <a:rPr lang="en-US" dirty="0"/>
              <a:t>Data Guide; D. </a:t>
            </a:r>
            <a:r>
              <a:rPr lang="en-US" dirty="0" err="1" smtClean="0"/>
              <a:t>Shea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9684" y="207469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Climatological Annual Mean Precipitation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72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38200" y="4572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At tropopause:</a:t>
            </a: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869854"/>
              </p:ext>
            </p:extLst>
          </p:nvPr>
        </p:nvGraphicFramePr>
        <p:xfrm>
          <a:off x="2133600" y="912812"/>
          <a:ext cx="4572000" cy="12752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3" imgW="1638000" imgH="457200" progId="Equation.DSMT4">
                  <p:embed/>
                </p:oleObj>
              </mc:Choice>
              <mc:Fallback>
                <p:oleObj name="Equation" r:id="rId3" imgW="1638000" imgH="457200" progId="Equation.DSMT4">
                  <p:embed/>
                  <p:pic>
                    <p:nvPicPr>
                      <p:cNvPr id="512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912812"/>
                        <a:ext cx="4572000" cy="127529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838200" y="2257825"/>
            <a:ext cx="71628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This implies that if a rigid lid is imposed at the </a:t>
            </a:r>
            <a:r>
              <a:rPr lang="en-US" sz="2400" dirty="0" smtClean="0"/>
              <a:t>tropopause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, </a:t>
            </a:r>
            <a:r>
              <a:rPr lang="en-US" sz="2400" dirty="0"/>
              <a:t>the divergence of the barotropic velocities must vanish and the barotropic components therefore satisfy the barotropic vorticity equation:</a:t>
            </a:r>
          </a:p>
        </p:txBody>
      </p:sp>
      <p:graphicFrame>
        <p:nvGraphicFramePr>
          <p:cNvPr id="512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522152"/>
              </p:ext>
            </p:extLst>
          </p:nvPr>
        </p:nvGraphicFramePr>
        <p:xfrm>
          <a:off x="2667000" y="4245246"/>
          <a:ext cx="3810000" cy="169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5" imgW="1485720" imgH="660240" progId="Equation.DSMT4">
                  <p:embed/>
                </p:oleObj>
              </mc:Choice>
              <mc:Fallback>
                <p:oleObj name="Equation" r:id="rId5" imgW="1485720" imgH="660240" progId="Equation.DSMT4">
                  <p:embed/>
                  <p:pic>
                    <p:nvPicPr>
                      <p:cNvPr id="512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4245246"/>
                        <a:ext cx="3810000" cy="1693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9355" y="6093439"/>
            <a:ext cx="7637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 smtClean="0"/>
              <a:t>1 </a:t>
            </a:r>
            <a:r>
              <a:rPr lang="en-US" dirty="0" smtClean="0"/>
              <a:t>This is not such a great approximation for equatorial modes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3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meg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98463"/>
            <a:ext cx="8153400" cy="611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109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</a:rPr>
              <a:t>Feedback of Air Motion on (virtual) Temperature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ct val="70000"/>
              <a:buBlip>
                <a:blip r:embed="rId3"/>
              </a:buBlip>
            </a:pPr>
            <a:r>
              <a:rPr lang="en-US" dirty="0" smtClean="0"/>
              <a:t>Convection cannot change vertically integrated enthalpy,</a:t>
            </a:r>
          </a:p>
          <a:p>
            <a:pPr eaLnBrk="1" hangingPunct="1">
              <a:buSzPct val="70000"/>
              <a:buBlip>
                <a:blip r:embed="rId3"/>
              </a:buBlip>
            </a:pPr>
            <a:r>
              <a:rPr lang="en-US" dirty="0" smtClean="0"/>
              <a:t>Then neglecting surface fluxes, radiation, and horizontal advection, </a:t>
            </a:r>
          </a:p>
          <a:p>
            <a:pPr eaLnBrk="1" hangingPunct="1">
              <a:buSzPct val="70000"/>
              <a:buBlip>
                <a:blip r:embed="rId3"/>
              </a:buBlip>
            </a:pPr>
            <a:endParaRPr lang="en-US" dirty="0" smtClean="0"/>
          </a:p>
          <a:p>
            <a:pPr eaLnBrk="1" hangingPunct="1">
              <a:buSzPct val="70000"/>
              <a:buBlip>
                <a:blip r:embed="rId3"/>
              </a:buBlip>
            </a:pPr>
            <a:endParaRPr lang="en-US" dirty="0" smtClean="0"/>
          </a:p>
          <a:p>
            <a:pPr eaLnBrk="1" hangingPunct="1">
              <a:buSzPct val="70000"/>
              <a:buBlip>
                <a:blip r:embed="rId3"/>
              </a:buBlip>
            </a:pPr>
            <a:r>
              <a:rPr lang="en-US" dirty="0" smtClean="0"/>
              <a:t>Neelin and Held (1987): This function is negative for upward motion</a:t>
            </a:r>
          </a:p>
        </p:txBody>
      </p:sp>
      <p:sp>
        <p:nvSpPr>
          <p:cNvPr id="615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6" name="Object 5"/>
          <p:cNvGraphicFramePr>
            <a:graphicFrameLocks noChangeAspect="1"/>
          </p:cNvGraphicFramePr>
          <p:nvPr/>
        </p:nvGraphicFramePr>
        <p:xfrm>
          <a:off x="4703763" y="2133600"/>
          <a:ext cx="2479675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8" name="Equation" r:id="rId4" imgW="850680" imgH="241200" progId="Equation.DSMT4">
                  <p:embed/>
                </p:oleObj>
              </mc:Choice>
              <mc:Fallback>
                <p:oleObj name="Equation" r:id="rId4" imgW="850680" imgH="241200" progId="Equation.DSMT4">
                  <p:embed/>
                  <p:pic>
                    <p:nvPicPr>
                      <p:cNvPr id="614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3763" y="2133600"/>
                        <a:ext cx="2479675" cy="695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2819400" y="3810000"/>
          <a:ext cx="3352800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9" name="Equation" r:id="rId6" imgW="1358900" imgH="419100" progId="Equation.DSMT4">
                  <p:embed/>
                </p:oleObj>
              </mc:Choice>
              <mc:Fallback>
                <p:oleObj name="Equation" r:id="rId6" imgW="1358900" imgH="419100" progId="Equation.DSMT4">
                  <p:embed/>
                  <p:pic>
                    <p:nvPicPr>
                      <p:cNvPr id="614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810000"/>
                        <a:ext cx="3352800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Upward motion is associated with column moistening: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Yano and Emanuel, 1991:</a:t>
            </a:r>
          </a:p>
          <a:p>
            <a:pPr eaLnBrk="1" hangingPunct="1">
              <a:buFontTx/>
              <a:buNone/>
            </a:pPr>
            <a:endParaRPr lang="en-US" sz="2800" smtClean="0"/>
          </a:p>
        </p:txBody>
      </p:sp>
      <p:graphicFrame>
        <p:nvGraphicFramePr>
          <p:cNvPr id="7170" name="Object 3"/>
          <p:cNvGraphicFramePr>
            <a:graphicFrameLocks noGrp="1" noChangeAspect="1"/>
          </p:cNvGraphicFramePr>
          <p:nvPr>
            <p:ph sz="half" idx="2"/>
          </p:nvPr>
        </p:nvGraphicFramePr>
        <p:xfrm>
          <a:off x="1600200" y="2819400"/>
          <a:ext cx="56388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2" name="Equation" r:id="rId3" imgW="2057400" imgH="393700" progId="Equation.DSMT4">
                  <p:embed/>
                </p:oleObj>
              </mc:Choice>
              <mc:Fallback>
                <p:oleObj name="Equation" r:id="rId3" imgW="2057400" imgH="393700" progId="Equation.DSMT4">
                  <p:embed/>
                  <p:pic>
                    <p:nvPicPr>
                      <p:cNvPr id="717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2819400"/>
                        <a:ext cx="5638800" cy="1079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Line 4"/>
          <p:cNvSpPr>
            <a:spLocks noChangeShapeType="1"/>
          </p:cNvSpPr>
          <p:nvPr/>
        </p:nvSpPr>
        <p:spPr bwMode="auto">
          <a:xfrm>
            <a:off x="838200" y="44958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2438400" y="4267200"/>
            <a:ext cx="396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/>
              <a:t>Ascent leads to cooling</a:t>
            </a:r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2667000" y="5638800"/>
          <a:ext cx="3429000" cy="879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Equation" r:id="rId5" imgW="1079500" imgH="279400" progId="Equation.DSMT4">
                  <p:embed/>
                </p:oleObj>
              </mc:Choice>
              <mc:Fallback>
                <p:oleObj name="Equation" r:id="rId5" imgW="1079500" imgH="279400" progId="Equation.DSMT4">
                  <p:embed/>
                  <p:pic>
                    <p:nvPicPr>
                      <p:cNvPr id="7171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5638800"/>
                        <a:ext cx="3429000" cy="879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7759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5000"/>
            <a:ext cx="8229600" cy="2620963"/>
          </a:xfrm>
        </p:spPr>
        <p:txBody>
          <a:bodyPr/>
          <a:lstStyle/>
          <a:p>
            <a:pPr eaLnBrk="1" hangingPunct="1"/>
            <a:r>
              <a:rPr lang="en-US" sz="4000" dirty="0" smtClean="0">
                <a:solidFill>
                  <a:srgbClr val="0033CC"/>
                </a:solidFill>
              </a:rPr>
              <a:t>Prediction: Inviscid, small amplitude perturbations under rigid lid: Shallow water solutions with reduced equivalent depth</a:t>
            </a:r>
          </a:p>
        </p:txBody>
      </p:sp>
    </p:spTree>
    <p:extLst>
      <p:ext uri="{BB962C8B-B14F-4D97-AF65-F5344CB8AC3E}">
        <p14:creationId xmlns:p14="http://schemas.microsoft.com/office/powerpoint/2010/main" val="1235595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412" y="1288930"/>
            <a:ext cx="8229600" cy="2399406"/>
          </a:xfrm>
        </p:spPr>
        <p:txBody>
          <a:bodyPr/>
          <a:lstStyle/>
          <a:p>
            <a:r>
              <a:rPr lang="en-US" dirty="0" smtClean="0"/>
              <a:t>Represent convection using boundary layer quasi-equilibrium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820036"/>
              </p:ext>
            </p:extLst>
          </p:nvPr>
        </p:nvGraphicFramePr>
        <p:xfrm>
          <a:off x="2006254" y="1212702"/>
          <a:ext cx="1989443" cy="91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8" name="Equation" r:id="rId3" imgW="799920" imgH="368280" progId="Equation.DSMT4">
                  <p:embed/>
                </p:oleObj>
              </mc:Choice>
              <mc:Fallback>
                <p:oleObj name="Equation" r:id="rId3" imgW="79992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6254" y="1212702"/>
                        <a:ext cx="1989443" cy="91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731426"/>
              </p:ext>
            </p:extLst>
          </p:nvPr>
        </p:nvGraphicFramePr>
        <p:xfrm>
          <a:off x="4887044" y="1112991"/>
          <a:ext cx="2478981" cy="10154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" name="Equation" r:id="rId5" imgW="1054080" imgH="431640" progId="Equation.DSMT4">
                  <p:embed/>
                </p:oleObj>
              </mc:Choice>
              <mc:Fallback>
                <p:oleObj name="Equation" r:id="rId5" imgW="10540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87044" y="1112991"/>
                        <a:ext cx="2478981" cy="10154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165842"/>
              </p:ext>
            </p:extLst>
          </p:nvPr>
        </p:nvGraphicFramePr>
        <p:xfrm>
          <a:off x="2006254" y="2436285"/>
          <a:ext cx="2263641" cy="953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name="Equation" r:id="rId7" imgW="965160" imgH="406080" progId="Equation.DSMT4">
                  <p:embed/>
                </p:oleObj>
              </mc:Choice>
              <mc:Fallback>
                <p:oleObj name="Equation" r:id="rId7" imgW="96516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06254" y="2436285"/>
                        <a:ext cx="2263641" cy="953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821126"/>
              </p:ext>
            </p:extLst>
          </p:nvPr>
        </p:nvGraphicFramePr>
        <p:xfrm>
          <a:off x="4887044" y="2463309"/>
          <a:ext cx="3990462" cy="890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name="Equation" r:id="rId9" imgW="1650960" imgH="368280" progId="Equation.DSMT4">
                  <p:embed/>
                </p:oleObj>
              </mc:Choice>
              <mc:Fallback>
                <p:oleObj name="Equation" r:id="rId9" imgW="165096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87044" y="2463309"/>
                        <a:ext cx="3990462" cy="8901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607568"/>
              </p:ext>
            </p:extLst>
          </p:nvPr>
        </p:nvGraphicFramePr>
        <p:xfrm>
          <a:off x="2231357" y="3822858"/>
          <a:ext cx="5460341" cy="89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name="Equation" r:id="rId11" imgW="2323800" imgH="380880" progId="Equation.DSMT4">
                  <p:embed/>
                </p:oleObj>
              </mc:Choice>
              <mc:Fallback>
                <p:oleObj name="Equation" r:id="rId11" imgW="232380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31357" y="3822858"/>
                        <a:ext cx="5460341" cy="89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636334" y="217935"/>
            <a:ext cx="7886700" cy="89505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Non-dimensional Linear Model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5552" y="1043425"/>
            <a:ext cx="11987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 wind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7617" y="975916"/>
            <a:ext cx="1720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Meridional wind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86449" y="2140128"/>
            <a:ext cx="417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troposphere saturation entropy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0108" y="3436850"/>
            <a:ext cx="41795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troposphere moist entropy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153327" y="1402537"/>
            <a:ext cx="814508" cy="53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072536" y="1391007"/>
            <a:ext cx="814508" cy="537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171216" y="2526135"/>
            <a:ext cx="744929" cy="18723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1644383" y="3858766"/>
            <a:ext cx="769848" cy="18462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70042" y="824293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Zonal </a:t>
            </a:r>
            <a:r>
              <a:rPr lang="en-US" sz="16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geostrophy</a:t>
            </a:r>
            <a:endParaRPr lang="en-US" sz="1600" dirty="0" smtClean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71216" y="3436850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Cloud-radiation feedback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79348" y="2413453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flux damping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210497" y="4801358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flux damping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969283" y="3436850"/>
            <a:ext cx="1444829" cy="33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652922" y="4800195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moist stability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48276" y="4793860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radiation emulator</a:t>
            </a:r>
          </a:p>
        </p:txBody>
      </p:sp>
      <p:cxnSp>
        <p:nvCxnSpPr>
          <p:cNvPr id="3" name="Straight Arrow Connector 2"/>
          <p:cNvCxnSpPr>
            <a:stCxn id="27" idx="0"/>
          </p:cNvCxnSpPr>
          <p:nvPr/>
        </p:nvCxnSpPr>
        <p:spPr>
          <a:xfrm flipV="1">
            <a:off x="5558103" y="3066457"/>
            <a:ext cx="164674" cy="37039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7591041" y="2692359"/>
            <a:ext cx="100656" cy="204822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895452" y="1184788"/>
            <a:ext cx="256493" cy="31113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5147761" y="3774024"/>
            <a:ext cx="256493" cy="311133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814662" y="3066457"/>
            <a:ext cx="484094" cy="539222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4603978" y="3764171"/>
            <a:ext cx="2527976" cy="47970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3272337" y="4459206"/>
            <a:ext cx="310558" cy="429609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640440" y="4417224"/>
            <a:ext cx="310558" cy="429609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6748276" y="4417225"/>
            <a:ext cx="221007" cy="376635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50009" y="5450685"/>
            <a:ext cx="8205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Moist, first-baroclinic-mode equations with convection based on PBL quasi-equilibrium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961527" y="6426451"/>
            <a:ext cx="4076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Emanuel 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76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7" grpId="0"/>
      <p:bldP spid="29" grpId="0"/>
      <p:bldP spid="30" grpId="0"/>
      <p:bldP spid="31" grpId="0"/>
      <p:bldP spid="32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2003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Integral constraint: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733" y="1736592"/>
            <a:ext cx="30121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Define an averaging operator: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8499841"/>
              </p:ext>
            </p:extLst>
          </p:nvPr>
        </p:nvGraphicFramePr>
        <p:xfrm>
          <a:off x="3580759" y="1672344"/>
          <a:ext cx="2527279" cy="702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3" imgW="1143000" imgH="317160" progId="Equation.DSMT4">
                  <p:embed/>
                </p:oleObj>
              </mc:Choice>
              <mc:Fallback>
                <p:oleObj name="Equation" r:id="rId3" imgW="1143000" imgH="317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0759" y="1672344"/>
                        <a:ext cx="2527279" cy="7020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4101299"/>
              </p:ext>
            </p:extLst>
          </p:nvPr>
        </p:nvGraphicFramePr>
        <p:xfrm>
          <a:off x="105409" y="3058245"/>
          <a:ext cx="8939449" cy="1813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5" imgW="4444920" imgH="901440" progId="Equation.DSMT4">
                  <p:embed/>
                </p:oleObj>
              </mc:Choice>
              <mc:Fallback>
                <p:oleObj name="Equation" r:id="rId5" imgW="4444920" imgH="901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409" y="3058245"/>
                        <a:ext cx="8939449" cy="18134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57923" y="2620255"/>
            <a:ext cx="18211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38898" y="2620255"/>
            <a:ext cx="2612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Cloud-radiation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949593" y="3020365"/>
            <a:ext cx="622407" cy="199245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392040" y="3020365"/>
            <a:ext cx="899032" cy="199245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108038" y="5285388"/>
            <a:ext cx="2558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Damping terms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250577" y="4610420"/>
            <a:ext cx="330413" cy="67496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53943" y="4648840"/>
            <a:ext cx="222837" cy="63654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831566" y="5177666"/>
            <a:ext cx="22360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Weird moisture-vertical velocity correlation</a:t>
            </a:r>
            <a:endParaRPr lang="en-US" sz="20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3496235" y="4502844"/>
            <a:ext cx="772246" cy="67482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01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7721842"/>
              </p:ext>
            </p:extLst>
          </p:nvPr>
        </p:nvGraphicFramePr>
        <p:xfrm>
          <a:off x="3281082" y="219702"/>
          <a:ext cx="2574925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2" name="Equation" r:id="rId3" imgW="723600" imgH="164880" progId="Equation.DSMT4">
                  <p:embed/>
                </p:oleObj>
              </mc:Choice>
              <mc:Fallback>
                <p:oleObj name="Equation" r:id="rId3" imgW="72360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81082" y="219702"/>
                        <a:ext cx="2574925" cy="587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055865" y="1605071"/>
            <a:ext cx="6662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 equation 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complex growth rate: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Usually one growing and one decaying mode (third root does not satisfy boundary conditions)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5606" y="2827249"/>
            <a:ext cx="7891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Apply Weak Temperature Gradient (WTG) approximation (</a:t>
            </a:r>
            <a:r>
              <a:rPr lang="en-US" sz="2000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s=0</a:t>
            </a:r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a single mode survives: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2746484"/>
              </p:ext>
            </p:extLst>
          </p:nvPr>
        </p:nvGraphicFramePr>
        <p:xfrm>
          <a:off x="1001646" y="3707599"/>
          <a:ext cx="6955600" cy="979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3" name="Equation" r:id="rId5" imgW="2705040" imgH="380880" progId="Equation.DSMT4">
                  <p:embed/>
                </p:oleObj>
              </mc:Choice>
              <mc:Fallback>
                <p:oleObj name="Equation" r:id="rId5" imgW="2705040" imgH="380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01646" y="3707599"/>
                        <a:ext cx="6955600" cy="979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979316"/>
              </p:ext>
            </p:extLst>
          </p:nvPr>
        </p:nvGraphicFramePr>
        <p:xfrm>
          <a:off x="1001646" y="5205030"/>
          <a:ext cx="5695799" cy="11035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4" name="Equation" r:id="rId7" imgW="2031840" imgH="393480" progId="Equation.DSMT4">
                  <p:embed/>
                </p:oleObj>
              </mc:Choice>
              <mc:Fallback>
                <p:oleObj name="Equation" r:id="rId7" imgW="20318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1646" y="5205030"/>
                        <a:ext cx="5695799" cy="11035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827585" y="4687261"/>
            <a:ext cx="27737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Cloud-radiation feedback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09659" y="4697647"/>
            <a:ext cx="1444829" cy="337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18857" y="5035305"/>
            <a:ext cx="2067005" cy="243626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3281082" y="4364531"/>
            <a:ext cx="637775" cy="333116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103274" y="4364531"/>
            <a:ext cx="1828800" cy="322730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253112" y="5025815"/>
            <a:ext cx="1125712" cy="345324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6093439" y="4364531"/>
            <a:ext cx="376517" cy="49200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268484" y="3550523"/>
            <a:ext cx="2434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Wave radiation emulator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172430" y="3889077"/>
            <a:ext cx="428928" cy="214197"/>
          </a:xfrm>
          <a:prstGeom prst="straightConnector1">
            <a:avLst/>
          </a:prstGeom>
          <a:ln w="1016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1262467"/>
              </p:ext>
            </p:extLst>
          </p:nvPr>
        </p:nvGraphicFramePr>
        <p:xfrm>
          <a:off x="3993674" y="838082"/>
          <a:ext cx="971543" cy="539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45" name="Equation" r:id="rId9" imgW="342720" imgH="190440" progId="Equation.DSMT4">
                  <p:embed/>
                </p:oleObj>
              </mc:Choice>
              <mc:Fallback>
                <p:oleObj name="Equation" r:id="rId9" imgW="34272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993674" y="838082"/>
                        <a:ext cx="971543" cy="539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281082" y="6393116"/>
            <a:ext cx="567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Emanuel</a:t>
            </a:r>
            <a:r>
              <a:rPr lang="en-GB" altLang="en-US" b="1" i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J. Atmos. Sci.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75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756" y="1215199"/>
            <a:ext cx="6854157" cy="51425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7560" y="384202"/>
            <a:ext cx="75303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vs. wavenumber; </a:t>
            </a:r>
            <a:r>
              <a:rPr lang="en-US" sz="2400" b="1" i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of circles proportional to growth rate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7146" y="4779469"/>
            <a:ext cx="1521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WTG approximation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798064" y="4987727"/>
            <a:ext cx="1183341" cy="43030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712464" y="1775012"/>
            <a:ext cx="3073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WISHE-driven moist Kelvin waves</a:t>
            </a: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>
            <a:off x="4249271" y="2359787"/>
            <a:ext cx="1014292" cy="698458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3506" y="5248755"/>
            <a:ext cx="248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MJO mode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319503" y="5418032"/>
            <a:ext cx="484094" cy="0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81082" y="6393116"/>
            <a:ext cx="567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From 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Emanuel</a:t>
            </a:r>
            <a:r>
              <a:rPr lang="en-GB" altLang="en-US" b="1" i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J. Atmos. Sci.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3680" y="3234978"/>
            <a:ext cx="1644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Nondimensional frequency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7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z="3600" b="1" i="1">
                <a:solidFill>
                  <a:srgbClr val="435899"/>
                </a:solidFill>
              </a:rPr>
              <a:t>Observational analyses courtesy of:</a:t>
            </a:r>
            <a:endParaRPr lang="en-US" sz="3600" b="1" i="1">
              <a:solidFill>
                <a:srgbClr val="2577E3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514600"/>
            <a:ext cx="6400800" cy="3581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George N. Kiladis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NOAA Aeronomy Laboratory, Boulder, Colorado</a:t>
            </a:r>
          </a:p>
          <a:p>
            <a:pPr>
              <a:lnSpc>
                <a:spcPct val="80000"/>
              </a:lnSpc>
            </a:pPr>
            <a:endParaRPr lang="en-US" sz="2400" b="1" i="1">
              <a:solidFill>
                <a:srgbClr val="4358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Katherine H. Straub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Susquehanna University</a:t>
            </a:r>
          </a:p>
          <a:p>
            <a:pPr>
              <a:lnSpc>
                <a:spcPct val="80000"/>
              </a:lnSpc>
            </a:pPr>
            <a:endParaRPr lang="en-US" sz="2400" b="1" i="1">
              <a:solidFill>
                <a:srgbClr val="435899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Patrick T. Haertel</a:t>
            </a:r>
          </a:p>
          <a:p>
            <a:pPr>
              <a:lnSpc>
                <a:spcPct val="80000"/>
              </a:lnSpc>
            </a:pPr>
            <a:r>
              <a:rPr lang="en-US" sz="2400" b="1" i="1">
                <a:solidFill>
                  <a:srgbClr val="435899"/>
                </a:solidFill>
              </a:rPr>
              <a:t>University of North Dakota</a:t>
            </a:r>
            <a:endParaRPr lang="en-US" sz="2400" i="1"/>
          </a:p>
          <a:p>
            <a:pPr>
              <a:lnSpc>
                <a:spcPct val="80000"/>
              </a:lnSpc>
            </a:pP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80036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81082" y="6393116"/>
            <a:ext cx="5678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After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 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Khairoutdinov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and 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Emanuel</a:t>
            </a:r>
            <a:r>
              <a:rPr lang="en-GB" altLang="en-US" b="1" i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J. Atmos. Sci.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,  </a:t>
            </a:r>
            <a:r>
              <a:rPr lang="en-GB" altLang="en-US" b="1" dirty="0">
                <a:solidFill>
                  <a:srgbClr val="0000FF"/>
                </a:solidFill>
                <a:ea typeface="MS PGothic" panose="020B0600070205080204" pitchFamily="34" charset="-128"/>
              </a:rPr>
              <a:t>(2018</a:t>
            </a:r>
            <a:r>
              <a:rPr lang="en-GB" altLang="en-US" b="1" dirty="0" smtClean="0">
                <a:solidFill>
                  <a:srgbClr val="0000FF"/>
                </a:solidFill>
                <a:ea typeface="MS PGothic" panose="020B0600070205080204" pitchFamily="34" charset="-128"/>
              </a:rPr>
              <a:t>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97634" y="222837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= 1 mode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604" y="920199"/>
            <a:ext cx="7129103" cy="535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6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Full Solutions</a:t>
            </a:r>
            <a:br>
              <a:rPr lang="en-US" dirty="0" smtClean="0">
                <a:solidFill>
                  <a:srgbClr val="0000FF"/>
                </a:solidFill>
              </a:rPr>
            </a:br>
            <a:r>
              <a:rPr lang="en-US" sz="2400" dirty="0" smtClean="0">
                <a:solidFill>
                  <a:srgbClr val="0000FF"/>
                </a:solidFill>
              </a:rPr>
              <a:t>(Dispersion relation is eight-order polynomial)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8313" y="1498387"/>
            <a:ext cx="77685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1. Set all damping terms to zero and set WISHE and cloud-	radiation terms to small values: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561" y="2206273"/>
            <a:ext cx="5978531" cy="454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574" y="338098"/>
            <a:ext cx="77685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2</a:t>
            </a:r>
            <a:r>
              <a:rPr lang="en-US" sz="2000" dirty="0" smtClean="0"/>
              <a:t>. Use reasonable values of all parameters: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30" y="881233"/>
            <a:ext cx="7315201" cy="548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2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72" y="1038071"/>
            <a:ext cx="7218826" cy="54165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778" y="199785"/>
            <a:ext cx="7899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00FF"/>
                </a:solidFill>
              </a:rPr>
              <a:t>Zoom in on low frequencies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8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514" y="107576"/>
            <a:ext cx="8260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Cloud-radiation and WISHE can drive solutions far away from classical </a:t>
            </a:r>
            <a:r>
              <a:rPr lang="en-US" sz="2400" dirty="0" err="1" smtClean="0"/>
              <a:t>Matusno</a:t>
            </a:r>
            <a:r>
              <a:rPr lang="en-US" sz="2400" dirty="0" smtClean="0"/>
              <a:t> (neutral) modes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344706" y="1000046"/>
            <a:ext cx="674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example, the n=1 eastward mode has elements of Rossby</a:t>
            </a:r>
            <a:r>
              <a:rPr lang="en-US" sz="2000" dirty="0"/>
              <a:t> </a:t>
            </a:r>
            <a:r>
              <a:rPr lang="en-US" sz="2000" dirty="0" smtClean="0"/>
              <a:t>and Kelvin dynamics, but WISHE also plays large role in propagation.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85" y="1944621"/>
            <a:ext cx="6466594" cy="485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mjo2"/>
          <p:cNvPicPr>
            <a:picLocks noChangeAspect="1" noChangeArrowheads="1"/>
          </p:cNvPicPr>
          <p:nvPr/>
        </p:nvPicPr>
        <p:blipFill rotWithShape="1">
          <a:blip r:embed="rId2" cstate="print"/>
          <a:srcRect t="2541" b="60112"/>
          <a:stretch/>
        </p:blipFill>
        <p:spPr bwMode="auto">
          <a:xfrm>
            <a:off x="301021" y="1636699"/>
            <a:ext cx="8362087" cy="38958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321653" y="786332"/>
            <a:ext cx="70693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MSU T (Contours), 200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mb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winds (arrows), OLR (shaded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57708" y="6216383"/>
            <a:ext cx="5301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Hendon and </a:t>
            </a:r>
            <a:r>
              <a:rPr lang="en-US" dirty="0" err="1" smtClean="0"/>
              <a:t>Liebmann</a:t>
            </a:r>
            <a:r>
              <a:rPr lang="en-US" dirty="0" smtClean="0"/>
              <a:t>, </a:t>
            </a:r>
            <a:r>
              <a:rPr lang="en-US" i="1" dirty="0" smtClean="0"/>
              <a:t>J. </a:t>
            </a:r>
            <a:r>
              <a:rPr lang="en-US" i="1" dirty="0" err="1" smtClean="0"/>
              <a:t>Geophy</a:t>
            </a:r>
            <a:r>
              <a:rPr lang="en-US" i="1" dirty="0" smtClean="0"/>
              <a:t>. Res</a:t>
            </a:r>
            <a:r>
              <a:rPr lang="en-US" dirty="0" smtClean="0"/>
              <a:t>., 1994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8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Summary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r>
              <a:rPr lang="en-US" dirty="0" smtClean="0"/>
              <a:t>All available evidence points to the critical roles of cloud-	radiation interaction and WISHE in organization of 	convection on scales larger than squall lines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Purely dynamical theories fail to explain </a:t>
            </a:r>
            <a:r>
              <a:rPr lang="en-US" dirty="0" smtClean="0"/>
              <a:t>the main </a:t>
            </a:r>
            <a:r>
              <a:rPr lang="en-US" dirty="0" smtClean="0"/>
              <a:t>observed 	</a:t>
            </a:r>
            <a:r>
              <a:rPr lang="en-US" dirty="0" smtClean="0"/>
              <a:t>properties of equatorial modes, </a:t>
            </a:r>
            <a:r>
              <a:rPr lang="en-US" dirty="0" smtClean="0"/>
              <a:t>even when convective </a:t>
            </a:r>
            <a:r>
              <a:rPr lang="en-US" dirty="0" smtClean="0"/>
              <a:t>	coupling </a:t>
            </a:r>
            <a:r>
              <a:rPr lang="en-US" dirty="0" smtClean="0"/>
              <a:t>is considered</a:t>
            </a:r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Recent research has shown that the MJO is quite probably an 	example of self-aggregation of moist convection occurring 	on a rotating sphere, driven by cloud-radiation and wind-	induced surface enthalpy flux variations</a:t>
            </a:r>
          </a:p>
          <a:p>
            <a:pPr marL="3429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8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195" y="1652117"/>
            <a:ext cx="7730138" cy="352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1320800" y="60325"/>
            <a:ext cx="645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15ºS-15ºN, 1979–2001 (Symmetric)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76200" y="6445250"/>
            <a:ext cx="291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672399"/>
                </a:solidFill>
                <a:latin typeface="Times" charset="0"/>
              </a:rPr>
              <a:t>from Wheeler and Kiladis, 1999</a:t>
            </a:r>
            <a:endParaRPr lang="en-US" sz="1600">
              <a:solidFill>
                <a:srgbClr val="587299"/>
              </a:solidFill>
              <a:latin typeface="Times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9900"/>
            <a:ext cx="6172200" cy="599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4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719263" y="60325"/>
            <a:ext cx="56721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background spectrum, 15ºS-15ºN, 1979–2001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76200" y="6445250"/>
            <a:ext cx="29114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>
                <a:solidFill>
                  <a:srgbClr val="672399"/>
                </a:solidFill>
                <a:latin typeface="Times" charset="0"/>
              </a:rPr>
              <a:t>from Wheeler and Kiladis, 1999</a:t>
            </a:r>
            <a:endParaRPr lang="en-US" sz="1600">
              <a:solidFill>
                <a:srgbClr val="587299"/>
              </a:solidFill>
              <a:latin typeface="Times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69900"/>
            <a:ext cx="6172200" cy="5991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981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629400" y="99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Perturbation spectra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869526" y="2120793"/>
            <a:ext cx="2274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Black lines and curves are dispersion relations for shallow water waves in an equatorial beta-plane (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Matsuno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1966)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2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69900"/>
            <a:ext cx="6400800" cy="6213475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553200" y="5943600"/>
            <a:ext cx="24542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from</a:t>
            </a:r>
          </a:p>
          <a:p>
            <a:pPr eaLnBrk="0" hangingPunct="0"/>
            <a:r>
              <a:rPr lang="en-US" sz="1600" dirty="0">
                <a:solidFill>
                  <a:srgbClr val="0000FF"/>
                </a:solidFill>
                <a:latin typeface="Times" charset="0"/>
              </a:rPr>
              <a:t>Wheeler and </a:t>
            </a:r>
            <a:r>
              <a:rPr lang="en-US" sz="1600" dirty="0" err="1">
                <a:solidFill>
                  <a:srgbClr val="0000FF"/>
                </a:solidFill>
                <a:latin typeface="Times" charset="0"/>
              </a:rPr>
              <a:t>Kiladis</a:t>
            </a:r>
            <a:r>
              <a:rPr lang="en-US" sz="1600" dirty="0">
                <a:solidFill>
                  <a:srgbClr val="0000FF"/>
                </a:solidFill>
                <a:latin typeface="Times" charset="0"/>
              </a:rPr>
              <a:t>, 1999</a:t>
            </a:r>
          </a:p>
        </p:txBody>
      </p:sp>
      <p:sp>
        <p:nvSpPr>
          <p:cNvPr id="14340" name="Line 4"/>
          <p:cNvSpPr>
            <a:spLocks noChangeShapeType="1"/>
          </p:cNvSpPr>
          <p:nvPr/>
        </p:nvSpPr>
        <p:spPr bwMode="auto">
          <a:xfrm flipH="1">
            <a:off x="3962400" y="2133600"/>
            <a:ext cx="35052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52400" y="76200"/>
            <a:ext cx="8839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2000" b="1" dirty="0">
                <a:solidFill>
                  <a:srgbClr val="0000FF"/>
                </a:solidFill>
                <a:latin typeface="Times" charset="0"/>
              </a:rPr>
              <a:t>OLR power spectrum, 1979–2001 (Symmetric)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010400" y="19050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b="1">
                <a:solidFill>
                  <a:srgbClr val="2E56E3"/>
                </a:solidFill>
                <a:latin typeface="Times" charset="0"/>
              </a:rPr>
              <a:t>Kelvin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29400" y="9906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Perturbation spectra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49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</Template>
  <TotalTime>2967</TotalTime>
  <Words>1102</Words>
  <Application>Microsoft Office PowerPoint</Application>
  <PresentationFormat>On-screen Show (4:3)</PresentationFormat>
  <Paragraphs>217</Paragraphs>
  <Slides>57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MS PGothic</vt:lpstr>
      <vt:lpstr>Arial</vt:lpstr>
      <vt:lpstr>Calibri</vt:lpstr>
      <vt:lpstr>Calibri Light</vt:lpstr>
      <vt:lpstr>Helvetica</vt:lpstr>
      <vt:lpstr>Times</vt:lpstr>
      <vt:lpstr>Wingdings</vt:lpstr>
      <vt:lpstr>Office Theme</vt:lpstr>
      <vt:lpstr>2_Default Design</vt:lpstr>
      <vt:lpstr>1_Office Theme</vt:lpstr>
      <vt:lpstr>Default Design</vt:lpstr>
      <vt:lpstr>2_Office Theme</vt:lpstr>
      <vt:lpstr>4_Default Design</vt:lpstr>
      <vt:lpstr>4_Office Theme</vt:lpstr>
      <vt:lpstr>5_Default Design</vt:lpstr>
      <vt:lpstr>1_Default Design</vt:lpstr>
      <vt:lpstr>Equation</vt:lpstr>
      <vt:lpstr>MathType 6.0 Equation</vt:lpstr>
      <vt:lpstr>Slow Modes of the Equatorial Waveguide</vt:lpstr>
      <vt:lpstr>Program</vt:lpstr>
      <vt:lpstr>PowerPoint Presentation</vt:lpstr>
      <vt:lpstr>PowerPoint Presentation</vt:lpstr>
      <vt:lpstr>Observational analyses courtesy of: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MJO variance does not lie along a Matsuno dispersion curve </vt:lpstr>
      <vt:lpstr>What is responsible for organizing moist convection on large scales?</vt:lpstr>
      <vt:lpstr>Central Hypothesis</vt:lpstr>
      <vt:lpstr>Energy Sources for Large-Scale Circulations</vt:lpstr>
      <vt:lpstr>Self-Aggregation of Moist Convection</vt:lpstr>
      <vt:lpstr>Compelling Evidence from Cloud-Permitting Models:</vt:lpstr>
      <vt:lpstr>Three-Dimensional Cloud-Permitting Nonhydrostatic models run into statistical equilibrium with calculated or prescribed radiative cooling over a fixed, constant sea surface temperature (Doubly-periodic domains)</vt:lpstr>
      <vt:lpstr>Approach: Idealized modeling of convective organization in radiative-convective equilibrium using a cloud resolving model </vt:lpstr>
      <vt:lpstr>Spontaneous Aggregation of Convection </vt:lpstr>
      <vt:lpstr>Spontaneous Aggregation of Convection </vt:lpstr>
      <vt:lpstr>PowerPoint Presentation</vt:lpstr>
      <vt:lpstr>PowerPoint Presentation</vt:lpstr>
      <vt:lpstr>The MJO is quite likely owing to self-aggregation of moist convection on a rotating 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Linear Modes of the Equatorial Waveguide</vt:lpstr>
      <vt:lpstr>PowerPoint Presentation</vt:lpstr>
      <vt:lpstr>Implications of the moist adiabatic lapse rate for the structure of tropical disturbances</vt:lpstr>
      <vt:lpstr>PowerPoint Presentation</vt:lpstr>
      <vt:lpstr>PowerPoint Presentation</vt:lpstr>
      <vt:lpstr>PowerPoint Presentation</vt:lpstr>
      <vt:lpstr>Implications for vertical structure of vertical velocity</vt:lpstr>
      <vt:lpstr>PowerPoint Presentation</vt:lpstr>
      <vt:lpstr>PowerPoint Presentation</vt:lpstr>
      <vt:lpstr>Feedback of Air Motion on (virtual) Temperature</vt:lpstr>
      <vt:lpstr>PowerPoint Presentation</vt:lpstr>
      <vt:lpstr>Prediction: Inviscid, small amplitude perturbations under rigid lid: Shallow water solutions with reduced equivalent depth</vt:lpstr>
      <vt:lpstr>Represent convection using boundary layer quasi-equilibrium</vt:lpstr>
      <vt:lpstr>Non-dimensional Linear Model</vt:lpstr>
      <vt:lpstr>Integral constraint:</vt:lpstr>
      <vt:lpstr>PowerPoint Presentation</vt:lpstr>
      <vt:lpstr>PowerPoint Presentation</vt:lpstr>
      <vt:lpstr>PowerPoint Presentation</vt:lpstr>
      <vt:lpstr>Full Solutions (Dispersion relation is eight-order polynomial)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of the Madden-Julian Oscillation</dc:title>
  <dc:creator>Kerry</dc:creator>
  <cp:lastModifiedBy>Kerry</cp:lastModifiedBy>
  <cp:revision>52</cp:revision>
  <dcterms:created xsi:type="dcterms:W3CDTF">2018-06-18T21:41:05Z</dcterms:created>
  <dcterms:modified xsi:type="dcterms:W3CDTF">2019-08-22T23:31:17Z</dcterms:modified>
</cp:coreProperties>
</file>