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10" r:id="rId5"/>
    <p:sldMasterId id="2147483722" r:id="rId6"/>
    <p:sldMasterId id="2147483784" r:id="rId7"/>
    <p:sldMasterId id="2147483796" r:id="rId8"/>
    <p:sldMasterId id="2147483809" r:id="rId9"/>
    <p:sldMasterId id="2147483821" r:id="rId10"/>
  </p:sldMasterIdLst>
  <p:notesMasterIdLst>
    <p:notesMasterId r:id="rId80"/>
  </p:notesMasterIdLst>
  <p:sldIdLst>
    <p:sldId id="257" r:id="rId11"/>
    <p:sldId id="256" r:id="rId12"/>
    <p:sldId id="486" r:id="rId13"/>
    <p:sldId id="278" r:id="rId14"/>
    <p:sldId id="476" r:id="rId15"/>
    <p:sldId id="528" r:id="rId16"/>
    <p:sldId id="443" r:id="rId17"/>
    <p:sldId id="445" r:id="rId18"/>
    <p:sldId id="413" r:id="rId19"/>
    <p:sldId id="442" r:id="rId20"/>
    <p:sldId id="468" r:id="rId21"/>
    <p:sldId id="469" r:id="rId22"/>
    <p:sldId id="530" r:id="rId23"/>
    <p:sldId id="470" r:id="rId24"/>
    <p:sldId id="542" r:id="rId25"/>
    <p:sldId id="543" r:id="rId26"/>
    <p:sldId id="259" r:id="rId27"/>
    <p:sldId id="531" r:id="rId28"/>
    <p:sldId id="393" r:id="rId29"/>
    <p:sldId id="415" r:id="rId30"/>
    <p:sldId id="529" r:id="rId31"/>
    <p:sldId id="533" r:id="rId32"/>
    <p:sldId id="516" r:id="rId33"/>
    <p:sldId id="523" r:id="rId34"/>
    <p:sldId id="532" r:id="rId35"/>
    <p:sldId id="261" r:id="rId36"/>
    <p:sldId id="534" r:id="rId37"/>
    <p:sldId id="265" r:id="rId38"/>
    <p:sldId id="451" r:id="rId39"/>
    <p:sldId id="544" r:id="rId40"/>
    <p:sldId id="305" r:id="rId41"/>
    <p:sldId id="303" r:id="rId42"/>
    <p:sldId id="304" r:id="rId43"/>
    <p:sldId id="545" r:id="rId44"/>
    <p:sldId id="546" r:id="rId45"/>
    <p:sldId id="314" r:id="rId46"/>
    <p:sldId id="307" r:id="rId47"/>
    <p:sldId id="540" r:id="rId48"/>
    <p:sldId id="464" r:id="rId49"/>
    <p:sldId id="541" r:id="rId50"/>
    <p:sldId id="454" r:id="rId51"/>
    <p:sldId id="511" r:id="rId52"/>
    <p:sldId id="503" r:id="rId53"/>
    <p:sldId id="536" r:id="rId54"/>
    <p:sldId id="537" r:id="rId55"/>
    <p:sldId id="535" r:id="rId56"/>
    <p:sldId id="514" r:id="rId57"/>
    <p:sldId id="500" r:id="rId58"/>
    <p:sldId id="485" r:id="rId59"/>
    <p:sldId id="509" r:id="rId60"/>
    <p:sldId id="513" r:id="rId61"/>
    <p:sldId id="512" r:id="rId62"/>
    <p:sldId id="492" r:id="rId63"/>
    <p:sldId id="493" r:id="rId64"/>
    <p:sldId id="494" r:id="rId65"/>
    <p:sldId id="504" r:id="rId66"/>
    <p:sldId id="505" r:id="rId67"/>
    <p:sldId id="522" r:id="rId68"/>
    <p:sldId id="472" r:id="rId69"/>
    <p:sldId id="473" r:id="rId70"/>
    <p:sldId id="450" r:id="rId71"/>
    <p:sldId id="526" r:id="rId72"/>
    <p:sldId id="520" r:id="rId73"/>
    <p:sldId id="506" r:id="rId74"/>
    <p:sldId id="508" r:id="rId75"/>
    <p:sldId id="527" r:id="rId76"/>
    <p:sldId id="517" r:id="rId77"/>
    <p:sldId id="465" r:id="rId78"/>
    <p:sldId id="519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034" autoAdjust="0"/>
  </p:normalViewPr>
  <p:slideViewPr>
    <p:cSldViewPr snapToGrid="0">
      <p:cViewPr varScale="1">
        <p:scale>
          <a:sx n="72" d="100"/>
          <a:sy n="72" d="100"/>
        </p:scale>
        <p:origin x="72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tableStyles" Target="tableStyle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A3B82-10DC-4E3E-9FAA-FD7E13A075D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5B43F-7019-4863-A9C1-94777A37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9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Describe </a:t>
            </a:r>
            <a:r>
              <a:rPr lang="en-GB" dirty="0" err="1"/>
              <a:t>pdf</a:t>
            </a:r>
            <a:r>
              <a:rPr lang="en-GB" dirty="0"/>
              <a:t>. Reflects</a:t>
            </a:r>
            <a:r>
              <a:rPr lang="en-GB" baseline="0" dirty="0"/>
              <a:t> post-IPCC knowledge as well as IPCC AR4.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4F763-4979-444B-93C0-8B2420FBB9F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6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B48AC-F0A4-4B58-A67F-C05AC4268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8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235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565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374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9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81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875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4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25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860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80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1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28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5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7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56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8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0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6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21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8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81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6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6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5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0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6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66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8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1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09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3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1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0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98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7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18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8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6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15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2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6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58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87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54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3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4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9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86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8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33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19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75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86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0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5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86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57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96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23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65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13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294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84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8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09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49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64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76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70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03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03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4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204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7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7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35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289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490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051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54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614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28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32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709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989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882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083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99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1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3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2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5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0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6/6c/Arrhenius2.jpg" TargetMode="Externa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37772" y="254782"/>
            <a:ext cx="7753803" cy="1783089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6D94F-C04E-4590-BDD6-3D1FE3AE1F28}"/>
              </a:ext>
            </a:extLst>
          </p:cNvPr>
          <p:cNvSpPr txBox="1"/>
          <p:nvPr/>
        </p:nvSpPr>
        <p:spPr>
          <a:xfrm>
            <a:off x="615546" y="714432"/>
            <a:ext cx="7627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Risks, Options and Opportunities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3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980728"/>
            <a:ext cx="8615928" cy="48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" y="5522976"/>
            <a:ext cx="633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100000 PAGE09 runs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24786" y="6225215"/>
            <a:ext cx="4941473" cy="523057"/>
            <a:chOff x="124786" y="6225215"/>
            <a:chExt cx="4941473" cy="523057"/>
          </a:xfrm>
        </p:grpSpPr>
        <p:pic>
          <p:nvPicPr>
            <p:cNvPr id="7" name="Picture 6" descr="SEILogo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786" y="6225215"/>
              <a:ext cx="1201094" cy="52305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7759" y="6282856"/>
              <a:ext cx="1968500" cy="309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115094"/>
            <a:ext cx="8226425" cy="1009650"/>
          </a:xfrm>
        </p:spPr>
        <p:txBody>
          <a:bodyPr/>
          <a:lstStyle/>
          <a:p>
            <a:r>
              <a:rPr lang="en-GB" sz="2400" b="0" dirty="0"/>
              <a:t> </a:t>
            </a:r>
            <a:r>
              <a:rPr lang="en-GB" sz="24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Estimate of how </a:t>
            </a:r>
            <a:r>
              <a:rPr lang="en-GB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much global climate will warm as a result of doubling CO</a:t>
            </a:r>
            <a:r>
              <a:rPr lang="en-GB" sz="2400" baseline="-25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a </a:t>
            </a:r>
            <a:r>
              <a:rPr lang="en-GB" sz="24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probability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6093296"/>
            <a:ext cx="326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Chris Hope, U. Cambridge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courtesy Tim Palmer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0657-5B65-41CE-A80F-83101B8E2940}"/>
              </a:ext>
            </a:extLst>
          </p:cNvPr>
          <p:cNvSpPr txBox="1"/>
          <p:nvPr/>
        </p:nvSpPr>
        <p:spPr>
          <a:xfrm>
            <a:off x="693964" y="2735036"/>
            <a:ext cx="75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Little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04AB5-F162-4E07-A168-556FF3A4D9FD}"/>
              </a:ext>
            </a:extLst>
          </p:cNvPr>
          <p:cNvSpPr txBox="1"/>
          <p:nvPr/>
        </p:nvSpPr>
        <p:spPr>
          <a:xfrm>
            <a:off x="3411726" y="1982214"/>
            <a:ext cx="134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Substantial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56D39-DBC6-440A-951F-FC7D2DC0B38D}"/>
              </a:ext>
            </a:extLst>
          </p:cNvPr>
          <p:cNvSpPr txBox="1"/>
          <p:nvPr/>
        </p:nvSpPr>
        <p:spPr>
          <a:xfrm>
            <a:off x="5849389" y="2529814"/>
            <a:ext cx="142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Catastrophic 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210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BADA5-78E8-40B6-AFF0-22BD51BE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 of Risk: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7DE6AC-7C4F-4FBF-89CC-3E45EB4BBA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1400" y="1419225"/>
          <a:ext cx="7029450" cy="395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2616120" imgH="1473120" progId="Equation.DSMT4">
                  <p:embed/>
                </p:oleObj>
              </mc:Choice>
              <mc:Fallback>
                <p:oleObj name="Equation" r:id="rId3" imgW="2616120" imgH="1473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7DE6AC-7C4F-4FBF-89CC-3E45EB4BBA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1400" y="1419225"/>
                        <a:ext cx="7029450" cy="3957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356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5CEAA3-C1FA-4DC0-B80D-0599BB1F8A51}"/>
              </a:ext>
            </a:extLst>
          </p:cNvPr>
          <p:cNvSpPr txBox="1"/>
          <p:nvPr/>
        </p:nvSpPr>
        <p:spPr>
          <a:xfrm>
            <a:off x="449943" y="5395112"/>
            <a:ext cx="8142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Uncertainty increases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88018-DF97-4951-B797-E4CA53A1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6" y="946482"/>
            <a:ext cx="7774159" cy="36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1960"/>
          </a:xfrm>
        </p:spPr>
        <p:txBody>
          <a:bodyPr/>
          <a:lstStyle/>
          <a:p>
            <a:r>
              <a:rPr lang="en-US" dirty="0"/>
              <a:t>Climate Risks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No one really cares whether the world will warm up by 3-5 C 	(nor should they)</a:t>
            </a:r>
          </a:p>
          <a:p>
            <a:r>
              <a:rPr lang="en-US" dirty="0"/>
              <a:t>  We care about real risks: Heat waves, wild fires, hurricanes, 	droughts, floods, etc.</a:t>
            </a:r>
          </a:p>
          <a:p>
            <a:r>
              <a:rPr lang="en-US" dirty="0"/>
              <a:t>  We need to </a:t>
            </a:r>
            <a:r>
              <a:rPr lang="en-US" i="1" dirty="0"/>
              <a:t>quantify</a:t>
            </a:r>
            <a:r>
              <a:rPr lang="en-US" dirty="0"/>
              <a:t> these risks, </a:t>
            </a:r>
            <a:r>
              <a:rPr lang="en-US" i="1" dirty="0"/>
              <a:t>including uncertainty</a:t>
            </a:r>
            <a:r>
              <a:rPr lang="en-US" dirty="0"/>
              <a:t>, to 	position ourselves to make intelligent choices</a:t>
            </a:r>
          </a:p>
          <a:p>
            <a:r>
              <a:rPr lang="en-US" dirty="0"/>
              <a:t>  Insurance is one instrument for quantifying risk, </a:t>
            </a:r>
            <a:r>
              <a:rPr lang="en-US" i="1" dirty="0"/>
              <a:t>but it is not 	currently even accounting for climate change that has 	already occurred</a:t>
            </a:r>
          </a:p>
          <a:p>
            <a:r>
              <a:rPr lang="en-US" i="1" dirty="0"/>
              <a:t> </a:t>
            </a:r>
            <a:r>
              <a:rPr lang="en-US" dirty="0"/>
              <a:t>Science is positioned to make rapid progress in quantifying 	climate risk</a:t>
            </a:r>
          </a:p>
        </p:txBody>
      </p:sp>
    </p:spTree>
    <p:extLst>
      <p:ext uri="{BB962C8B-B14F-4D97-AF65-F5344CB8AC3E}">
        <p14:creationId xmlns:p14="http://schemas.microsoft.com/office/powerpoint/2010/main" val="24764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usually well adapted to frequent events (&gt;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often poorly adapted to rare events (&lt;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21" y="1508469"/>
            <a:ext cx="5334011" cy="4023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6343" y="250574"/>
            <a:ext cx="77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2" y="5580665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0457" y="1966686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1371" y="2387601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57600" y="2274463"/>
            <a:ext cx="304800" cy="178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791200" y="2815772"/>
            <a:ext cx="304800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8B7FA6-B6BE-4B3E-8155-91511F0C225B}"/>
              </a:ext>
            </a:extLst>
          </p:cNvPr>
          <p:cNvSpPr txBox="1"/>
          <p:nvPr/>
        </p:nvSpPr>
        <p:spPr>
          <a:xfrm>
            <a:off x="322939" y="322894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157726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65" y="971002"/>
            <a:ext cx="5334011" cy="4023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886" y="464457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4" y="5232400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density of annual damage to a portfolio of insured property in the U.S.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6998" y="3521854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9514" y="2203226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13086" y="3740406"/>
            <a:ext cx="304800" cy="178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87257" y="2545833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78178" y="2148868"/>
            <a:ext cx="210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4C40-E5F0-4C44-AA9A-F110617114DC}"/>
              </a:ext>
            </a:extLst>
          </p:cNvPr>
          <p:cNvSpPr txBox="1"/>
          <p:nvPr/>
        </p:nvSpPr>
        <p:spPr>
          <a:xfrm>
            <a:off x="693050" y="2747770"/>
            <a:ext cx="11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4513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1"/>
            <a:ext cx="7886700" cy="3269886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short, particularly outside  	North America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the past 50-150 years is a poor guide to the present 	owing to climate change that </a:t>
            </a:r>
            <a:r>
              <a:rPr lang="en-US" i="1" dirty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Industry risk modelers have been slow to migrate to a physics-	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31331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64" y="808264"/>
            <a:ext cx="7698922" cy="24713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Quantifying Climate Risks: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Hurricanes as an Example</a:t>
            </a:r>
          </a:p>
        </p:txBody>
      </p:sp>
    </p:spTree>
    <p:extLst>
      <p:ext uri="{BB962C8B-B14F-4D97-AF65-F5344CB8AC3E}">
        <p14:creationId xmlns:p14="http://schemas.microsoft.com/office/powerpoint/2010/main" val="380110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Hurricane Hazard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About 10,000 deaths per year since 1971</a:t>
            </a:r>
          </a:p>
          <a:p>
            <a:endParaRPr lang="en-US" dirty="0"/>
          </a:p>
          <a:p>
            <a:r>
              <a:rPr lang="en-US" dirty="0"/>
              <a:t>$700 Billion 2015 U.S. Dollars in Damages 	since 1971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 Update on climate science</a:t>
            </a:r>
          </a:p>
          <a:p>
            <a:endParaRPr lang="en-US" sz="2800" dirty="0"/>
          </a:p>
          <a:p>
            <a:r>
              <a:rPr lang="en-US" sz="2800" dirty="0"/>
              <a:t>  Climate risks</a:t>
            </a:r>
          </a:p>
          <a:p>
            <a:endParaRPr lang="en-US" sz="2800" dirty="0"/>
          </a:p>
          <a:p>
            <a:r>
              <a:rPr lang="en-US" sz="2800" dirty="0"/>
              <a:t>  Quantitative estimates of climate risks</a:t>
            </a:r>
          </a:p>
          <a:p>
            <a:endParaRPr lang="en-US" sz="2800" dirty="0"/>
          </a:p>
          <a:p>
            <a:r>
              <a:rPr lang="en-US" sz="2800" dirty="0"/>
              <a:t>  Solving the problem: A golden opportunity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Is Hurricane Risk Changing?</a:t>
            </a:r>
          </a:p>
        </p:txBody>
      </p:sp>
    </p:spTree>
    <p:extLst>
      <p:ext uri="{BB962C8B-B14F-4D97-AF65-F5344CB8AC3E}">
        <p14:creationId xmlns:p14="http://schemas.microsoft.com/office/powerpoint/2010/main" val="285418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0" y="708587"/>
            <a:ext cx="8015167" cy="440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Tropical Cyclone Damage Normalized by Gross World Product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380% increase since 1970</a:t>
            </a:r>
          </a:p>
          <a:p>
            <a:r>
              <a:rPr lang="en-US" dirty="0"/>
              <a:t>Population of TC-prone regions increased by ~200%</a:t>
            </a:r>
          </a:p>
          <a:p>
            <a:r>
              <a:rPr lang="en-US" dirty="0"/>
              <a:t>Suggests that climate change has contributed to increasing damage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2020: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11526-CFD5-4A2D-9DF4-800790BF7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529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5E8F4-539A-4C4E-A360-56EB7A0E792C}"/>
              </a:ext>
            </a:extLst>
          </p:cNvPr>
          <p:cNvSpPr txBox="1"/>
          <p:nvPr/>
        </p:nvSpPr>
        <p:spPr>
          <a:xfrm>
            <a:off x="628650" y="142875"/>
            <a:ext cx="7753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Major Hurricanes in the North Atlantic, 1900-2010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Historical Observations (blue) and MIT Risk Model (red)</a:t>
            </a:r>
          </a:p>
        </p:txBody>
      </p:sp>
    </p:spTree>
    <p:extLst>
      <p:ext uri="{BB962C8B-B14F-4D97-AF65-F5344CB8AC3E}">
        <p14:creationId xmlns:p14="http://schemas.microsoft.com/office/powerpoint/2010/main" val="143690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16198-CDF6-487F-BFDE-C1E87AC3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" y="391886"/>
            <a:ext cx="9091749" cy="5682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88AA7-0202-4A0D-B01C-FE4C5D53C11B}"/>
              </a:ext>
            </a:extLst>
          </p:cNvPr>
          <p:cNvSpPr txBox="1"/>
          <p:nvPr/>
        </p:nvSpPr>
        <p:spPr>
          <a:xfrm>
            <a:off x="567418" y="6204857"/>
            <a:ext cx="800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records prior to ~1980 are unreliable</a:t>
            </a:r>
          </a:p>
        </p:txBody>
      </p:sp>
    </p:spTree>
    <p:extLst>
      <p:ext uri="{BB962C8B-B14F-4D97-AF65-F5344CB8AC3E}">
        <p14:creationId xmlns:p14="http://schemas.microsoft.com/office/powerpoint/2010/main" val="37326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33851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0B20-43A8-4C6F-9194-0FA9F45A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41"/>
            <a:ext cx="7886700" cy="2951388"/>
          </a:xfrm>
        </p:spPr>
        <p:txBody>
          <a:bodyPr>
            <a:normAutofit/>
          </a:bodyPr>
          <a:lstStyle/>
          <a:p>
            <a:r>
              <a:rPr lang="en-US" dirty="0"/>
              <a:t>Historical tropical cyclone database vastly insufficient for quantitative evaluation of current risk and risk trends</a:t>
            </a:r>
          </a:p>
        </p:txBody>
      </p:sp>
    </p:spTree>
    <p:extLst>
      <p:ext uri="{BB962C8B-B14F-4D97-AF65-F5344CB8AC3E}">
        <p14:creationId xmlns:p14="http://schemas.microsoft.com/office/powerpoint/2010/main" val="3053732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023714" y="2321571"/>
            <a:ext cx="7587764" cy="459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54" y="1726612"/>
            <a:ext cx="224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6882" y="1721406"/>
            <a:ext cx="269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Model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BF7A4-2642-4EBB-A5AC-386DD38224EB}"/>
              </a:ext>
            </a:extLst>
          </p:cNvPr>
          <p:cNvSpPr txBox="1">
            <a:spLocks/>
          </p:cNvSpPr>
          <p:nvPr/>
        </p:nvSpPr>
        <p:spPr>
          <a:xfrm>
            <a:off x="874246" y="237758"/>
            <a:ext cx="78867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Doing it right: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Physical Models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Bear on Risk Estimation</a:t>
            </a:r>
          </a:p>
        </p:txBody>
      </p:sp>
    </p:spTree>
    <p:extLst>
      <p:ext uri="{BB962C8B-B14F-4D97-AF65-F5344CB8AC3E}">
        <p14:creationId xmlns:p14="http://schemas.microsoft.com/office/powerpoint/2010/main" val="495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04C64-8A39-40B9-998F-332A173A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498"/>
            <a:ext cx="9144000" cy="53179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4C59F-6E48-4310-BCA5-1461CC1D0911}"/>
              </a:ext>
            </a:extLst>
          </p:cNvPr>
          <p:cNvCxnSpPr>
            <a:cxnSpLocks/>
          </p:cNvCxnSpPr>
          <p:nvPr/>
        </p:nvCxnSpPr>
        <p:spPr>
          <a:xfrm flipH="1">
            <a:off x="800100" y="2257425"/>
            <a:ext cx="8172450" cy="0"/>
          </a:xfrm>
          <a:prstGeom prst="line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A1F310-F937-065B-057E-65D253307527}"/>
              </a:ext>
            </a:extLst>
          </p:cNvPr>
          <p:cNvSpPr txBox="1"/>
          <p:nvPr/>
        </p:nvSpPr>
        <p:spPr>
          <a:xfrm>
            <a:off x="533400" y="330684"/>
            <a:ext cx="814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7-day forecast today about as accurate as 3-day forecast in 1980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212B4-619E-CE9F-D02D-50EC51114863}"/>
              </a:ext>
            </a:extLst>
          </p:cNvPr>
          <p:cNvSpPr txBox="1"/>
          <p:nvPr/>
        </p:nvSpPr>
        <p:spPr>
          <a:xfrm>
            <a:off x="1205070" y="6327261"/>
            <a:ext cx="708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measure of the skill of numerical weather prediction models</a:t>
            </a:r>
          </a:p>
        </p:txBody>
      </p:sp>
    </p:spTree>
    <p:extLst>
      <p:ext uri="{BB962C8B-B14F-4D97-AF65-F5344CB8AC3E}">
        <p14:creationId xmlns:p14="http://schemas.microsoft.com/office/powerpoint/2010/main" val="33800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Graphics\Transparent Figures\Intensity_histo_models.png"/>
          <p:cNvPicPr>
            <a:picLocks noChangeAspect="1" noChangeArrowheads="1"/>
          </p:cNvPicPr>
          <p:nvPr/>
        </p:nvPicPr>
        <p:blipFill rotWithShape="1">
          <a:blip r:embed="rId2" cstate="print"/>
          <a:srcRect l="9368" t="35641" r="10172" b="35511"/>
          <a:stretch/>
        </p:blipFill>
        <p:spPr bwMode="auto">
          <a:xfrm>
            <a:off x="-183245" y="2054389"/>
            <a:ext cx="5747011" cy="290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82846" y="2734025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50 km grid point spacing. (Courtesy Isaac Held, GFDL)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2552700"/>
            <a:ext cx="0" cy="1894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02971" y="1980564"/>
            <a:ext cx="237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2-3 boundary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7650" y="446145"/>
            <a:ext cx="6606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global models do not simulate the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hurricanes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1192" y="3120553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488671" y="3604185"/>
            <a:ext cx="4572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8760" y="281306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47901" y="3150632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048000" y="2345749"/>
            <a:ext cx="1312871" cy="7667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1512-0130-4CDA-976F-5B7CBB1E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tails right we need to simulate </a:t>
            </a:r>
            <a:r>
              <a:rPr lang="en-US" b="1" i="1" dirty="0"/>
              <a:t>many</a:t>
            </a:r>
            <a:r>
              <a:rPr lang="en-US" dirty="0"/>
              <a:t>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76506-EFFE-4F21-A9AC-57B8ECACDA5E}"/>
              </a:ext>
            </a:extLst>
          </p:cNvPr>
          <p:cNvSpPr txBox="1"/>
          <p:nvPr/>
        </p:nvSpPr>
        <p:spPr>
          <a:xfrm>
            <a:off x="914400" y="2016370"/>
            <a:ext cx="726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 at MIT we have learned how to downscale ~100,000 hurricanes from climate models, using an advanced, very high resolution hurricane model embedded in global climate analyses or models</a:t>
            </a:r>
          </a:p>
        </p:txBody>
      </p:sp>
    </p:spTree>
    <p:extLst>
      <p:ext uri="{BB962C8B-B14F-4D97-AF65-F5344CB8AC3E}">
        <p14:creationId xmlns:p14="http://schemas.microsoft.com/office/powerpoint/2010/main" val="36017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526" y="1720101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Our Influence on Greenhouse Gases</a:t>
            </a:r>
          </a:p>
        </p:txBody>
      </p:sp>
    </p:spTree>
    <p:extLst>
      <p:ext uri="{BB962C8B-B14F-4D97-AF65-F5344CB8AC3E}">
        <p14:creationId xmlns:p14="http://schemas.microsoft.com/office/powerpoint/2010/main" val="2991071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E6998-E38B-462D-B57A-AEEE31E6C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4" r="11166" b="6330"/>
          <a:stretch/>
        </p:blipFill>
        <p:spPr>
          <a:xfrm>
            <a:off x="1051561" y="375397"/>
            <a:ext cx="7448636" cy="63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54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4EA28E-3E6F-46E1-B5F0-43F4071FC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397"/>
            <a:ext cx="9144000" cy="61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7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1351D6-F137-445F-9E7C-8DA9C2858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397"/>
            <a:ext cx="9144000" cy="61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2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60E528-856F-4328-B786-5F8B28B5C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397"/>
            <a:ext cx="9144000" cy="61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4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9640A6-FA3B-411D-9F1A-3795AFFB0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397"/>
            <a:ext cx="9144000" cy="61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75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7CF93-145F-48AF-B50D-A7EF633D4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397"/>
            <a:ext cx="9144000" cy="61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18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Boston Harbor Surge Risk with 1 meter </a:t>
            </a:r>
            <a:b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Level Rise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58" y="1411235"/>
            <a:ext cx="7226527" cy="50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0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ston underwater: How the rising sea levels will affect the city - Boston 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17" y="1328057"/>
            <a:ext cx="7220497" cy="48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917" y="6270172"/>
            <a:ext cx="771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Combination of Hurricane Storm Surge and Freshwater Flooding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917" y="478971"/>
            <a:ext cx="758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This in Our Future?</a:t>
            </a:r>
          </a:p>
        </p:txBody>
      </p:sp>
    </p:spTree>
    <p:extLst>
      <p:ext uri="{BB962C8B-B14F-4D97-AF65-F5344CB8AC3E}">
        <p14:creationId xmlns:p14="http://schemas.microsoft.com/office/powerpoint/2010/main" val="3639245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2EBB5-36EB-47A2-8706-457A0017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Approach to Climate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E7BB-ED30-4539-B4C0-451C4D7CB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222" y="2573110"/>
            <a:ext cx="7886700" cy="3094718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sz="2800" dirty="0"/>
              <a:t>    Assess climate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Use these to assess economic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Formulate policies to address the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Account for uncertainty at each step</a:t>
            </a:r>
          </a:p>
        </p:txBody>
      </p:sp>
    </p:spTree>
    <p:extLst>
      <p:ext uri="{BB962C8B-B14F-4D97-AF65-F5344CB8AC3E}">
        <p14:creationId xmlns:p14="http://schemas.microsoft.com/office/powerpoint/2010/main" val="2728537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2544762"/>
          </a:xfrm>
        </p:spPr>
        <p:txBody>
          <a:bodyPr/>
          <a:lstStyle/>
          <a:p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Svante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Arrhenius, 1859-1927</a:t>
            </a:r>
          </a:p>
        </p:txBody>
      </p:sp>
      <p:pic>
        <p:nvPicPr>
          <p:cNvPr id="46082" name="Picture 2" descr="File:Arrhenius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959" y="228600"/>
            <a:ext cx="3163316" cy="3962400"/>
          </a:xfrm>
          <a:prstGeom prst="rect">
            <a:avLst/>
          </a:prstGeom>
          <a:noFill/>
          <a:ln w="38100" cmpd="thickThin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“Any doubling of the percentage of carbon dioxide in the air would raise the temperature of the earth's surface by 4°; and if the carbon dioxide were increased fourfold, the temperature would rise by 8°.”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Världarnas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utveckling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Worlds in the Making), 1906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D959-5641-40A2-BBCB-FD2B9C37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there is </a:t>
            </a:r>
            <a:r>
              <a:rPr lang="en-US" i="1" dirty="0"/>
              <a:t>Risk</a:t>
            </a:r>
            <a:r>
              <a:rPr lang="en-US" dirty="0"/>
              <a:t> there is </a:t>
            </a:r>
            <a:r>
              <a:rPr lang="en-US" i="1" dirty="0"/>
              <a:t>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3F02-FFA9-4538-8685-85714FB1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Current global annual energy market is ~ $8 trillion</a:t>
            </a:r>
          </a:p>
          <a:p>
            <a:endParaRPr lang="en-US" dirty="0"/>
          </a:p>
          <a:p>
            <a:r>
              <a:rPr lang="en-US" dirty="0"/>
              <a:t>  Large expected growth in demand from developing world</a:t>
            </a:r>
          </a:p>
          <a:p>
            <a:endParaRPr lang="en-US" dirty="0"/>
          </a:p>
          <a:p>
            <a:r>
              <a:rPr lang="en-US" dirty="0"/>
              <a:t>  Energy is slowly being decarbonized</a:t>
            </a:r>
          </a:p>
          <a:p>
            <a:endParaRPr lang="en-US" dirty="0"/>
          </a:p>
          <a:p>
            <a:r>
              <a:rPr lang="en-US" dirty="0"/>
              <a:t>  Nations and industries that innovate clean energy will become 	market leaders</a:t>
            </a:r>
          </a:p>
          <a:p>
            <a:endParaRPr lang="en-US" dirty="0"/>
          </a:p>
          <a:p>
            <a:r>
              <a:rPr lang="en-US" dirty="0"/>
              <a:t>  Now is a good time to catalyze energy innovation</a:t>
            </a:r>
          </a:p>
        </p:txBody>
      </p:sp>
    </p:spTree>
    <p:extLst>
      <p:ext uri="{BB962C8B-B14F-4D97-AF65-F5344CB8AC3E}">
        <p14:creationId xmlns:p14="http://schemas.microsoft.com/office/powerpoint/2010/main" val="3900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3817"/>
          </a:xfrm>
        </p:spPr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41903"/>
            <a:ext cx="7886700" cy="49180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 Renewables (solar and wind)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Rapidly falling PV and wind turbine costs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At low (&lt;~30%) market penetration, intermittency dealt with through 	baseload (mostly coal, natural gas) backup --- must maintain </a:t>
            </a:r>
            <a:r>
              <a:rPr lang="en-US" i="1" dirty="0"/>
              <a:t>full</a:t>
            </a:r>
            <a:r>
              <a:rPr lang="en-US" dirty="0"/>
              <a:t> 	baseload capacity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At high market penetration must rely on storage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Best current and near-term projected method: Lithium-ion batteries</a:t>
            </a:r>
            <a:r>
              <a:rPr lang="en-US" baseline="30000" dirty="0"/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For 12-hours storage capacity, $4000/Kwh projected for 2025</a:t>
            </a:r>
            <a:r>
              <a:rPr lang="en-US" baseline="30000" dirty="0"/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By 2040 will need 5 trillion W capacity globally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Will cost </a:t>
            </a:r>
            <a:r>
              <a:rPr lang="en-US" dirty="0">
                <a:solidFill>
                  <a:srgbClr val="FF0000"/>
                </a:solidFill>
              </a:rPr>
              <a:t>$ 1 trillion/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r>
              <a:rPr lang="en-US" dirty="0">
                <a:solidFill>
                  <a:srgbClr val="FF0000"/>
                </a:solidFill>
              </a:rPr>
              <a:t> for 20 years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But current lifetime of Li-ion is only 10 years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Addition $2 trillion/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r>
              <a:rPr lang="en-US" dirty="0">
                <a:solidFill>
                  <a:srgbClr val="FF0000"/>
                </a:solidFill>
              </a:rPr>
              <a:t> maintenance costs</a:t>
            </a:r>
            <a:r>
              <a:rPr lang="en-US" dirty="0"/>
              <a:t>. Only buys 12 </a:t>
            </a:r>
            <a:r>
              <a:rPr lang="en-US" dirty="0" err="1"/>
              <a:t>hrs</a:t>
            </a:r>
            <a:r>
              <a:rPr lang="en-US" dirty="0"/>
              <a:t> storage</a:t>
            </a:r>
          </a:p>
          <a:p>
            <a:pPr lvl="1"/>
            <a:endParaRPr lang="en-US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1208314" y="6175312"/>
            <a:ext cx="71274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department of Energy: “Energy Storage Technology and Cost Characterization 	Report”, July 2019</a:t>
            </a:r>
          </a:p>
        </p:txBody>
      </p:sp>
    </p:spTree>
    <p:extLst>
      <p:ext uri="{BB962C8B-B14F-4D97-AF65-F5344CB8AC3E}">
        <p14:creationId xmlns:p14="http://schemas.microsoft.com/office/powerpoint/2010/main" val="11977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836" y="1769783"/>
            <a:ext cx="7056498" cy="4784579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Nuclear fission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Projected electricity demand equivalent to output of 2500 2-	GW nuclear reactors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Would need to build 125 2-GW reactors per year for 20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Current cost to build one 2-GW reactor in South Korea: $4 		billion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Would need to spend </a:t>
            </a:r>
            <a:r>
              <a:rPr lang="en-US" dirty="0">
                <a:solidFill>
                  <a:srgbClr val="FF0000"/>
                </a:solidFill>
              </a:rPr>
              <a:t>$500 billion per year for 20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This is about 0.6% of current world domestic product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 Service life &gt; 80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In 1970s and 1980s Sweden built one 4 GW reactor per 10 	million residents per year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Swedish rate scaled up to world population: 750 4-GW 	reactors/year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Do Even Better: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Next Generation (Gen IV) Fission Reactors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71510" cy="47275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  </a:t>
            </a:r>
            <a:r>
              <a:rPr lang="en-US" sz="2800" dirty="0"/>
              <a:t>One Example:  Molten Salt Reactors 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Passively safe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help process waste from light water reactors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Operate at ambient pressure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run on thorium; unsuitable for weapons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Estimated plant lifetime &gt; 80 years</a:t>
            </a:r>
          </a:p>
        </p:txBody>
      </p:sp>
    </p:spTree>
    <p:extLst>
      <p:ext uri="{BB962C8B-B14F-4D97-AF65-F5344CB8AC3E}">
        <p14:creationId xmlns:p14="http://schemas.microsoft.com/office/powerpoint/2010/main" val="15198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20"/>
            <a:ext cx="9144000" cy="536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7040" y="5875030"/>
            <a:ext cx="189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(includes Chernobyl, Fukushima)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4720" y="5628640"/>
            <a:ext cx="284480" cy="24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8480" y="5994400"/>
            <a:ext cx="637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people die every 3 days from fossil fuel particulates than have died in the whole history of nuclear power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20" y="1706880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~13,000 premature deaths annually in the U.S. from coal production and combustion, 8.7 million globally</a:t>
            </a:r>
          </a:p>
        </p:txBody>
      </p:sp>
    </p:spTree>
    <p:extLst>
      <p:ext uri="{BB962C8B-B14F-4D97-AF65-F5344CB8AC3E}">
        <p14:creationId xmlns:p14="http://schemas.microsoft.com/office/powerpoint/2010/main" val="14325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Non-climate savings from elimination of fossil 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  World Health Organization:  4.2 million premature deaths 	annually from particulate pollution (other estimates as high as 	$8.7 billion)</a:t>
            </a:r>
          </a:p>
          <a:p>
            <a:r>
              <a:rPr lang="en-US" dirty="0"/>
              <a:t>  Global “economic value of life”:  $100,000</a:t>
            </a:r>
          </a:p>
          <a:p>
            <a:r>
              <a:rPr lang="en-US" dirty="0"/>
              <a:t>  By 2040 we would be saving $400 billion per year in the 	economic value of lives saved</a:t>
            </a:r>
          </a:p>
          <a:p>
            <a:r>
              <a:rPr lang="en-US" dirty="0"/>
              <a:t>  Brings net costs (of nuclear) to $100 billion /year, 0.1% of WDP</a:t>
            </a:r>
          </a:p>
          <a:p>
            <a:r>
              <a:rPr lang="en-US" dirty="0"/>
              <a:t>  In addition, cheap green energy would permit large increases 	in per capita wealth in developing world</a:t>
            </a:r>
          </a:p>
          <a:p>
            <a:r>
              <a:rPr lang="en-US" dirty="0"/>
              <a:t>  Energy conversion would likely yield NET benefit even before 	climate change is considered</a:t>
            </a:r>
          </a:p>
          <a:p>
            <a:r>
              <a:rPr lang="en-US" dirty="0"/>
              <a:t> Climate costs of continued dependence on fossil fuels could be 	very, very large compared to these numbers ($3 trillion/</a:t>
            </a:r>
            <a:r>
              <a:rPr lang="en-US" dirty="0" err="1"/>
              <a:t>yr</a:t>
            </a:r>
            <a:r>
              <a:rPr lang="en-US" dirty="0"/>
              <a:t> 	estimated by Intelligence Unit of Economist Magazine)</a:t>
            </a:r>
          </a:p>
        </p:txBody>
      </p:sp>
    </p:spTree>
    <p:extLst>
      <p:ext uri="{BB962C8B-B14F-4D97-AF65-F5344CB8AC3E}">
        <p14:creationId xmlns:p14="http://schemas.microsoft.com/office/powerpoint/2010/main" val="250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We are altering the composition of our 	atmosphere at considerable risk to 	ourselves and to future generations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Long-term risk is dominated by extreme 	events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Historical records inadequate for 	estimating current and future weather 	risks</a:t>
            </a:r>
          </a:p>
        </p:txBody>
      </p:sp>
    </p:spTree>
    <p:extLst>
      <p:ext uri="{BB962C8B-B14F-4D97-AF65-F5344CB8AC3E}">
        <p14:creationId xmlns:p14="http://schemas.microsoft.com/office/powerpoint/2010/main" val="7778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We need to embrace advanced 	modeling techniques for assessing 	climate risks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Quantitative assessments of climate 	risks to the economy warrant 	spending at least 2% of WDP on 	mitigation (without risk premium)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Using optimal combination of nuclear 	power and renewables, feasible to 	decarbonize electricity at ~ 0.5% of 	WDP, and all energy at ~2% WDP.</a:t>
            </a:r>
          </a:p>
          <a:p>
            <a:pPr>
              <a:buSzPct val="70000"/>
              <a:buBlip>
                <a:blip r:embed="rId2"/>
              </a:buBlip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vs.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  Where there is risk there is opportunity</a:t>
            </a:r>
          </a:p>
          <a:p>
            <a:pPr>
              <a:spcAft>
                <a:spcPts val="1800"/>
              </a:spcAft>
            </a:pPr>
            <a:r>
              <a:rPr lang="en-US" dirty="0"/>
              <a:t>  Global annual energy market ~ $7 trillion (1/3 U.S. GDP)</a:t>
            </a:r>
          </a:p>
          <a:p>
            <a:pPr>
              <a:spcAft>
                <a:spcPts val="1800"/>
              </a:spcAft>
            </a:pPr>
            <a:r>
              <a:rPr lang="en-US" dirty="0"/>
              <a:t>  Increasing trend toward decarbonization</a:t>
            </a:r>
          </a:p>
          <a:p>
            <a:pPr>
              <a:spcAft>
                <a:spcPts val="1800"/>
              </a:spcAft>
            </a:pPr>
            <a:r>
              <a:rPr lang="en-US" dirty="0"/>
              <a:t>  China is capturing the low-carbon energy market</a:t>
            </a:r>
          </a:p>
          <a:p>
            <a:pPr>
              <a:spcAft>
                <a:spcPts val="1800"/>
              </a:spcAft>
            </a:pPr>
            <a:r>
              <a:rPr lang="en-US" dirty="0"/>
              <a:t>  U.S. still has an edge in technical innovation</a:t>
            </a:r>
          </a:p>
          <a:p>
            <a:pPr>
              <a:spcAft>
                <a:spcPts val="1800"/>
              </a:spcAft>
            </a:pPr>
            <a:r>
              <a:rPr lang="en-US" dirty="0"/>
              <a:t>  While there are global net transition costs, nations that lead in 	low-carbon energy technology will come out ahead</a:t>
            </a:r>
          </a:p>
        </p:txBody>
      </p:sp>
    </p:spTree>
    <p:extLst>
      <p:ext uri="{BB962C8B-B14F-4D97-AF65-F5344CB8AC3E}">
        <p14:creationId xmlns:p14="http://schemas.microsoft.com/office/powerpoint/2010/main" val="33170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A8470-A384-E131-3276-AF08E83D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2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 We must rapidly decarbonize the global economy</a:t>
            </a:r>
          </a:p>
          <a:p>
            <a:pPr>
              <a:spcBef>
                <a:spcPts val="2400"/>
              </a:spcBef>
            </a:pPr>
            <a:r>
              <a:rPr lang="en-US" dirty="0"/>
              <a:t> Economic development of poor nations depends crucially on 	greatly increasing per-capita energy consumption</a:t>
            </a:r>
          </a:p>
          <a:p>
            <a:pPr>
              <a:spcBef>
                <a:spcPts val="2400"/>
              </a:spcBef>
            </a:pPr>
            <a:r>
              <a:rPr lang="en-US" dirty="0"/>
              <a:t> Far more rapid growth in electricity production required to 	decarbonize transportation (batteries, synthetic fuels)</a:t>
            </a:r>
          </a:p>
          <a:p>
            <a:pPr>
              <a:spcBef>
                <a:spcPts val="2400"/>
              </a:spcBef>
            </a:pPr>
            <a:r>
              <a:rPr lang="en-US" dirty="0"/>
              <a:t> Still need non-electrical energy for high-temperature industrial 	applications</a:t>
            </a:r>
          </a:p>
          <a:p>
            <a:pPr>
              <a:spcBef>
                <a:spcPts val="2400"/>
              </a:spcBef>
            </a:pPr>
            <a:r>
              <a:rPr lang="en-US" dirty="0"/>
              <a:t> Conservation will help, but not nearly enough</a:t>
            </a:r>
          </a:p>
        </p:txBody>
      </p:sp>
    </p:spTree>
    <p:extLst>
      <p:ext uri="{BB962C8B-B14F-4D97-AF65-F5344CB8AC3E}">
        <p14:creationId xmlns:p14="http://schemas.microsoft.com/office/powerpoint/2010/main" val="29236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would take to decarbonize the global economy by 2040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836" y="1769784"/>
            <a:ext cx="7056498" cy="3806424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sz="2400" dirty="0"/>
              <a:t>Projected global electrical power consumption in 	2040: 5 trillion Watts: includes vehicle 	electrification. (2.5 trillion Watts today)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 Total projected global energy consumption ~ 25 	trillion Watts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 Gas with Carbon sequestration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Sequestration currently $200/ton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Prospects for $100/ton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Projected emissions in 2040: 40 billion tons/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Cost: $ 4 trillion/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Need to add projected costs of natural gas: ~$ 2 trillion/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Total cost per year: ~$ 6 trillion (just electricity)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6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{photo_credit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7" y="976312"/>
            <a:ext cx="8466898" cy="540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5200" y="213360"/>
            <a:ext cx="696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Ramping up Fission Power</a:t>
            </a:r>
          </a:p>
        </p:txBody>
      </p:sp>
    </p:spTree>
    <p:extLst>
      <p:ext uri="{BB962C8B-B14F-4D97-AF65-F5344CB8AC3E}">
        <p14:creationId xmlns:p14="http://schemas.microsoft.com/office/powerpoint/2010/main" val="27379458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20"/>
            <a:ext cx="9144000" cy="536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7040" y="5875030"/>
            <a:ext cx="189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(includes Chernobyl, Fukushima)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4720" y="5628640"/>
            <a:ext cx="284480" cy="24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8480" y="5994400"/>
            <a:ext cx="637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people die every 3 days from fossil fuel particulates than have died in the whole history of nuclear power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20" y="1706880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~13,000 premature deaths annually in the U.S. from coal production and combustion, 8.7 million globally</a:t>
            </a:r>
          </a:p>
        </p:txBody>
      </p:sp>
    </p:spTree>
    <p:extLst>
      <p:ext uri="{BB962C8B-B14F-4D97-AF65-F5344CB8AC3E}">
        <p14:creationId xmlns:p14="http://schemas.microsoft.com/office/powerpoint/2010/main" val="38712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Do Even Better: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Next Generation (Gen IV) Fission Reactors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71510" cy="47275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  </a:t>
            </a:r>
            <a:r>
              <a:rPr lang="en-US" sz="2800" dirty="0"/>
              <a:t>One Example:  Molten Salt Reactors 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Passively safe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help process waste from light water reactors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Operate at ambient pressure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run on thorium; unsuitable for weapons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Estimated plant lifetime &gt; 80 years</a:t>
            </a:r>
          </a:p>
        </p:txBody>
      </p:sp>
    </p:spTree>
    <p:extLst>
      <p:ext uri="{BB962C8B-B14F-4D97-AF65-F5344CB8AC3E}">
        <p14:creationId xmlns:p14="http://schemas.microsoft.com/office/powerpoint/2010/main" val="179820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Non-climate savings from elimination of fossil 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 World Health Organization:  4.2 million premature deaths 	annually from particulate pollution</a:t>
            </a:r>
          </a:p>
          <a:p>
            <a:r>
              <a:rPr lang="en-US" dirty="0"/>
              <a:t>  Global “economic value of life”:  $100,000</a:t>
            </a:r>
          </a:p>
          <a:p>
            <a:r>
              <a:rPr lang="en-US" dirty="0"/>
              <a:t>  By 2040 we would be saving $400 billion per year in the 	economic value of lives saved</a:t>
            </a:r>
          </a:p>
          <a:p>
            <a:r>
              <a:rPr lang="en-US" dirty="0"/>
              <a:t>  Brings net costs (of nuclear) to $100 billion /year, 0.1% of 	WDP</a:t>
            </a:r>
          </a:p>
          <a:p>
            <a:r>
              <a:rPr lang="en-US" dirty="0"/>
              <a:t>  In addition, cheap green energy would permit large increases 	in per capita wealth in developing world</a:t>
            </a:r>
          </a:p>
          <a:p>
            <a:r>
              <a:rPr lang="en-US" dirty="0"/>
              <a:t>  Energy conversion would likely yield NET benefit even before 	climate change is considered</a:t>
            </a:r>
          </a:p>
          <a:p>
            <a:r>
              <a:rPr lang="en-US" dirty="0"/>
              <a:t> Climate costs of continued dependence on fossil fuels could be 	very, very large compared to these numbers ($3 trillion/</a:t>
            </a:r>
            <a:r>
              <a:rPr lang="en-US" dirty="0" err="1"/>
              <a:t>yr</a:t>
            </a:r>
            <a:r>
              <a:rPr lang="en-US" dirty="0"/>
              <a:t> 	estimated by Intelligence Unit of Economist Magazine)</a:t>
            </a:r>
          </a:p>
        </p:txBody>
      </p:sp>
    </p:spTree>
    <p:extLst>
      <p:ext uri="{BB962C8B-B14F-4D97-AF65-F5344CB8AC3E}">
        <p14:creationId xmlns:p14="http://schemas.microsoft.com/office/powerpoint/2010/main" val="28694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How to Catalyze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99466" cy="43513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 </a:t>
            </a:r>
            <a:r>
              <a:rPr lang="en-US" sz="2400" b="1" dirty="0"/>
              <a:t>Price the negative externalities of carbon emissions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Bedrock free-market principle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&gt; 95% of U.S. economists support this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Coal would vanish owing to health externalities alone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Markets rather than ideologies would determine best mix of 	solutions</a:t>
            </a:r>
          </a:p>
          <a:p>
            <a:pPr>
              <a:spcBef>
                <a:spcPts val="2400"/>
              </a:spcBef>
            </a:pPr>
            <a:r>
              <a:rPr lang="en-US" sz="2500" dirty="0"/>
              <a:t> Not enough:  Government should stimulate innovation</a:t>
            </a:r>
          </a:p>
        </p:txBody>
      </p:sp>
    </p:spTree>
    <p:extLst>
      <p:ext uri="{BB962C8B-B14F-4D97-AF65-F5344CB8AC3E}">
        <p14:creationId xmlns:p14="http://schemas.microsoft.com/office/powerpoint/2010/main" val="392581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69805-B9C9-4B57-B5A0-BAB7225D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054213"/>
            <a:ext cx="8606790" cy="5379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400F2B-924C-4002-AD55-695B29120206}"/>
              </a:ext>
            </a:extLst>
          </p:cNvPr>
          <p:cNvSpPr txBox="1"/>
          <p:nvPr/>
        </p:nvSpPr>
        <p:spPr>
          <a:xfrm>
            <a:off x="400050" y="342900"/>
            <a:ext cx="813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landfalls (not just USA)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D2EA8-D6A9-41E9-AF42-9373637E5B5F}"/>
              </a:ext>
            </a:extLst>
          </p:cNvPr>
          <p:cNvSpPr txBox="1"/>
          <p:nvPr/>
        </p:nvSpPr>
        <p:spPr>
          <a:xfrm>
            <a:off x="3992335" y="2032907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</p:spTree>
    <p:extLst>
      <p:ext uri="{BB962C8B-B14F-4D97-AF65-F5344CB8AC3E}">
        <p14:creationId xmlns:p14="http://schemas.microsoft.com/office/powerpoint/2010/main" val="3315395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6343" y="250574"/>
            <a:ext cx="77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2" y="5580665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06F50-5542-4CB7-99FA-13CA64601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43" y="1204170"/>
            <a:ext cx="6601981" cy="4282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136003-58FB-4E9B-84D9-65FBDC7E1FD2}"/>
              </a:ext>
            </a:extLst>
          </p:cNvPr>
          <p:cNvSpPr txBox="1"/>
          <p:nvPr/>
        </p:nvSpPr>
        <p:spPr>
          <a:xfrm>
            <a:off x="96362" y="3038730"/>
            <a:ext cx="165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7670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A76FE-2041-4883-8B05-72781B42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627"/>
            <a:ext cx="9144000" cy="5152745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B6AA462-EAD7-408F-AC18-FE057A808015}"/>
              </a:ext>
            </a:extLst>
          </p:cNvPr>
          <p:cNvSpPr/>
          <p:nvPr/>
        </p:nvSpPr>
        <p:spPr>
          <a:xfrm>
            <a:off x="8724900" y="923925"/>
            <a:ext cx="247650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886" y="173044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507" y="5793873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probability density of annual damage to a portfolio of insured property in the U.S.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4515" y="2500775"/>
            <a:ext cx="1509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~3.5-fold increase in damages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4C40-E5F0-4C44-AA9A-F110617114DC}"/>
              </a:ext>
            </a:extLst>
          </p:cNvPr>
          <p:cNvSpPr txBox="1"/>
          <p:nvPr/>
        </p:nvSpPr>
        <p:spPr>
          <a:xfrm>
            <a:off x="308428" y="3118245"/>
            <a:ext cx="11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0D09A-DC77-4B1B-B23C-AE3C60F66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0" y="1207852"/>
            <a:ext cx="6601981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985-A3B9-4AF9-BEAE-9C07EB46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33045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it right means getting the low-probability, high cost events. For example, hurricanes: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E7488-B8F0-4D6C-B6FD-09335D546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6" y="2127176"/>
            <a:ext cx="4360714" cy="3289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2D5F1-9A9E-4F43-A707-DEB49819324A}"/>
              </a:ext>
            </a:extLst>
          </p:cNvPr>
          <p:cNvSpPr txBox="1"/>
          <p:nvPr/>
        </p:nvSpPr>
        <p:spPr>
          <a:xfrm>
            <a:off x="1160230" y="2937330"/>
            <a:ext cx="112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0AFA1-2253-487F-8662-6CCA6ECEC7B8}"/>
              </a:ext>
            </a:extLst>
          </p:cNvPr>
          <p:cNvSpPr txBox="1"/>
          <p:nvPr/>
        </p:nvSpPr>
        <p:spPr>
          <a:xfrm>
            <a:off x="3443516" y="3144744"/>
            <a:ext cx="112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0822FB-543C-4B7D-AE2F-395A843E930F}"/>
              </a:ext>
            </a:extLst>
          </p:cNvPr>
          <p:cNvCxnSpPr>
            <a:cxnSpLocks/>
          </p:cNvCxnSpPr>
          <p:nvPr/>
        </p:nvCxnSpPr>
        <p:spPr>
          <a:xfrm>
            <a:off x="1724473" y="3214329"/>
            <a:ext cx="222253" cy="138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D19B6E-F0A6-42D2-B9FB-4C322AD24F5D}"/>
              </a:ext>
            </a:extLst>
          </p:cNvPr>
          <p:cNvCxnSpPr/>
          <p:nvPr/>
        </p:nvCxnSpPr>
        <p:spPr>
          <a:xfrm flipH="1">
            <a:off x="3443516" y="3421743"/>
            <a:ext cx="304800" cy="186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4AAD59B-C035-4EC2-8A9F-FBCE3726E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64" y="2127176"/>
            <a:ext cx="4360712" cy="32892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A7A9CC-42B5-4A27-B8B8-2B2F37F69A09}"/>
              </a:ext>
            </a:extLst>
          </p:cNvPr>
          <p:cNvSpPr txBox="1"/>
          <p:nvPr/>
        </p:nvSpPr>
        <p:spPr>
          <a:xfrm>
            <a:off x="6302320" y="4423952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5CCAE-082C-4109-8163-C7781E1037A7}"/>
              </a:ext>
            </a:extLst>
          </p:cNvPr>
          <p:cNvSpPr txBox="1"/>
          <p:nvPr/>
        </p:nvSpPr>
        <p:spPr>
          <a:xfrm>
            <a:off x="6574781" y="3137064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884667-8DE2-4F8C-AD23-FE1902F04D2A}"/>
              </a:ext>
            </a:extLst>
          </p:cNvPr>
          <p:cNvCxnSpPr>
            <a:cxnSpLocks/>
          </p:cNvCxnSpPr>
          <p:nvPr/>
        </p:nvCxnSpPr>
        <p:spPr>
          <a:xfrm flipV="1">
            <a:off x="7152177" y="4423951"/>
            <a:ext cx="381854" cy="98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AB74CC-6CBF-421C-868C-33900C0EEB63}"/>
              </a:ext>
            </a:extLst>
          </p:cNvPr>
          <p:cNvCxnSpPr>
            <a:cxnSpLocks/>
          </p:cNvCxnSpPr>
          <p:nvPr/>
        </p:nvCxnSpPr>
        <p:spPr>
          <a:xfrm>
            <a:off x="7258259" y="3413578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2699657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dots: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line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8688213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FFEAE-0FE4-4AF9-83C6-8FBF912E40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429" r="1623" b="2738"/>
          <a:stretch/>
        </p:blipFill>
        <p:spPr>
          <a:xfrm>
            <a:off x="612321" y="97970"/>
            <a:ext cx="7911194" cy="6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47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2es.org/site/assets/uploads/2017/09/cait-global-emissions-sec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338943"/>
            <a:ext cx="9057602" cy="40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4434" y="301675"/>
            <a:ext cx="7707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Manmade Greenhouse Gas Emissions by Sector,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971" y="6035040"/>
            <a:ext cx="829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Center for Climate and Energy Solutions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https://www.c2es.org/content/international-emissions/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394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015247"/>
            <a:ext cx="6336719" cy="4678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921" y="553582"/>
            <a:ext cx="721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industrial heat demand by temperature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464" y="5601285"/>
            <a:ext cx="8956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for 2003, 32 countries: EU25 + Bulgaria, Romania, Turkey, Croatia, Iceland, Norway and Switzerland. Source: International Energy Association: https://archive.iea-shc.org/data/sites/1/publications/task33-potential_for_Solar_Heat_in_Industrial_Processes.pdf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9" y="4620986"/>
            <a:ext cx="324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Cannot feasibly be electrified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43050" y="3037114"/>
            <a:ext cx="2032907" cy="158387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9427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9B12-E43A-49A3-9833-47271A7B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1602695"/>
            <a:ext cx="8229600" cy="1143000"/>
          </a:xfrm>
        </p:spPr>
        <p:txBody>
          <a:bodyPr/>
          <a:lstStyle/>
          <a:p>
            <a:r>
              <a:rPr lang="en-US" dirty="0"/>
              <a:t>Accounting for All Climate Risks</a:t>
            </a:r>
          </a:p>
        </p:txBody>
      </p:sp>
    </p:spTree>
    <p:extLst>
      <p:ext uri="{BB962C8B-B14F-4D97-AF65-F5344CB8AC3E}">
        <p14:creationId xmlns:p14="http://schemas.microsoft.com/office/powerpoint/2010/main" val="1530160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88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A9BE4-FA5E-4AA3-9FBC-33C051C6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36" y="0"/>
            <a:ext cx="6022736" cy="54646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6665A-E607-45A3-AE6E-DB6C6E6BC9E6}"/>
              </a:ext>
            </a:extLst>
          </p:cNvPr>
          <p:cNvSpPr/>
          <p:nvPr/>
        </p:nvSpPr>
        <p:spPr>
          <a:xfrm>
            <a:off x="148771" y="5534561"/>
            <a:ext cx="8846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of economic damages per year for groupings of US counties, based on their income (29,000 simulations for each of 3,143 counties). The poorest 10% of counties are the leftmost box plot. The richest 10% are the rightmost box plot. Damages are fraction of county income. White lines are median estimates, boxes show the inner 66% of possible outcomes, outer whiskers are inner 90% of possible outcomes.</a:t>
            </a:r>
          </a:p>
        </p:txBody>
      </p:sp>
    </p:spTree>
    <p:extLst>
      <p:ext uri="{BB962C8B-B14F-4D97-AF65-F5344CB8AC3E}">
        <p14:creationId xmlns:p14="http://schemas.microsoft.com/office/powerpoint/2010/main" val="251629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May Go Well Beyond Doubling</a:t>
            </a:r>
          </a:p>
        </p:txBody>
      </p:sp>
      <p:pic>
        <p:nvPicPr>
          <p:cNvPr id="1026" name="Picture 2" descr="http://www.skepticalscience.com/images/CO2_emission_scenari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5" y="1739676"/>
            <a:ext cx="7287128" cy="42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67814" y="3657600"/>
            <a:ext cx="5902661" cy="1725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590" y="3288268"/>
            <a:ext cx="13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Pre-Industrial</a:t>
            </a:r>
          </a:p>
        </p:txBody>
      </p:sp>
    </p:spTree>
    <p:extLst>
      <p:ext uri="{BB962C8B-B14F-4D97-AF65-F5344CB8AC3E}">
        <p14:creationId xmlns:p14="http://schemas.microsoft.com/office/powerpoint/2010/main" val="186100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6522C60-BF53-4959-AC7E-90CCBF678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3475596" y="0"/>
            <a:ext cx="5668403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>
            <a:off x="3475597" y="3505200"/>
            <a:ext cx="566840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assuming that emissions stop altogether after peak concentrations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419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Global mean surface temperature corresponding to 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above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IPCC 2007: Doubling CO</a:t>
            </a:r>
            <a:r>
              <a:rPr lang="en-US" baseline="-25000" dirty="0"/>
              <a:t>2</a:t>
            </a:r>
            <a:r>
              <a:rPr lang="en-US" dirty="0"/>
              <a:t> will lead to an increase in mean global surface temperature of 2 to 4.5 </a:t>
            </a:r>
            <a:r>
              <a:rPr lang="en-US" baseline="30000" dirty="0" err="1"/>
              <a:t>o</a:t>
            </a:r>
            <a:r>
              <a:rPr lang="en-US" dirty="0" err="1"/>
              <a:t>C.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096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Courtesy Susan Solomon</a:t>
            </a:r>
          </a:p>
        </p:txBody>
      </p:sp>
    </p:spTree>
    <p:extLst>
      <p:ext uri="{BB962C8B-B14F-4D97-AF65-F5344CB8AC3E}">
        <p14:creationId xmlns:p14="http://schemas.microsoft.com/office/powerpoint/2010/main" val="39041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82" y="1458686"/>
            <a:ext cx="7698922" cy="150161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Climate Risks</a:t>
            </a:r>
          </a:p>
        </p:txBody>
      </p:sp>
    </p:spTree>
    <p:extLst>
      <p:ext uri="{BB962C8B-B14F-4D97-AF65-F5344CB8AC3E}">
        <p14:creationId xmlns:p14="http://schemas.microsoft.com/office/powerpoint/2010/main" val="37260362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1536</TotalTime>
  <Words>2785</Words>
  <Application>Microsoft Office PowerPoint</Application>
  <PresentationFormat>On-screen Show (4:3)</PresentationFormat>
  <Paragraphs>261</Paragraphs>
  <Slides>69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Arial</vt:lpstr>
      <vt:lpstr>Calibri</vt:lpstr>
      <vt:lpstr>Calibri Light</vt:lpstr>
      <vt:lpstr>Office Theme</vt:lpstr>
      <vt:lpstr>1_Office Theme</vt:lpstr>
      <vt:lpstr>2_Office Theme</vt:lpstr>
      <vt:lpstr>13_Office Theme</vt:lpstr>
      <vt:lpstr>4_Office Theme</vt:lpstr>
      <vt:lpstr>Ariel</vt:lpstr>
      <vt:lpstr>6_Office Theme</vt:lpstr>
      <vt:lpstr>7_Office Theme</vt:lpstr>
      <vt:lpstr>1_Ariel</vt:lpstr>
      <vt:lpstr>3_Office Theme</vt:lpstr>
      <vt:lpstr>Equation</vt:lpstr>
      <vt:lpstr> </vt:lpstr>
      <vt:lpstr>Program</vt:lpstr>
      <vt:lpstr>Our Influence on Greenhouse Gases</vt:lpstr>
      <vt:lpstr>Svante Arrhenius, 1859-1927</vt:lpstr>
      <vt:lpstr>PowerPoint Presentation</vt:lpstr>
      <vt:lpstr>PowerPoint Presentation</vt:lpstr>
      <vt:lpstr>CO2 May Go Well Beyond Doubling</vt:lpstr>
      <vt:lpstr>PowerPoint Presentation</vt:lpstr>
      <vt:lpstr>Climate Risks</vt:lpstr>
      <vt:lpstr> Estimate of how much global climate will warm as a result of doubling CO2: a probability distribution</vt:lpstr>
      <vt:lpstr>Formal Definition of Risk:</vt:lpstr>
      <vt:lpstr>PowerPoint Presentation</vt:lpstr>
      <vt:lpstr>Climate Risks</vt:lpstr>
      <vt:lpstr>Why Climate Risk is Dominated by Extreme Events:</vt:lpstr>
      <vt:lpstr>PowerPoint Presentation</vt:lpstr>
      <vt:lpstr>PowerPoint Presentation</vt:lpstr>
      <vt:lpstr>Flawed Basis of Current Risk Modeling</vt:lpstr>
      <vt:lpstr>Quantifying Climate Risks: Hurricanes as an Example</vt:lpstr>
      <vt:lpstr>The Global Hurricane Hazard</vt:lpstr>
      <vt:lpstr>Is Hurricane Risk Changing?</vt:lpstr>
      <vt:lpstr>PowerPoint Presentation</vt:lpstr>
      <vt:lpstr>PowerPoint Presentation</vt:lpstr>
      <vt:lpstr>PowerPoint Presentation</vt:lpstr>
      <vt:lpstr>PowerPoint Presentation</vt:lpstr>
      <vt:lpstr>Historical tropical cyclone database vastly insufficient for quantitative evaluation of current risk and risk trends</vt:lpstr>
      <vt:lpstr>PowerPoint Presentation</vt:lpstr>
      <vt:lpstr>PowerPoint Presentation</vt:lpstr>
      <vt:lpstr>PowerPoint Presentation</vt:lpstr>
      <vt:lpstr>To get the tails right we need to simulate many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Boston Harbor Surge Risk with 1 meter  Sea Level Rise</vt:lpstr>
      <vt:lpstr>PowerPoint Presentation</vt:lpstr>
      <vt:lpstr>Rational Approach to Climate Policy</vt:lpstr>
      <vt:lpstr>PowerPoint Presentation</vt:lpstr>
      <vt:lpstr>PowerPoint Presentation</vt:lpstr>
      <vt:lpstr>Where there is Risk there is Opportunity</vt:lpstr>
      <vt:lpstr>Solutions and Opportunities</vt:lpstr>
      <vt:lpstr>Solutions and Opportunities</vt:lpstr>
      <vt:lpstr>We Can Do Even Better: Next Generation (Gen IV) Fission Reactors</vt:lpstr>
      <vt:lpstr>PowerPoint Presentation</vt:lpstr>
      <vt:lpstr>Non-climate savings from elimination of fossil fuels</vt:lpstr>
      <vt:lpstr>Summary of Main Points</vt:lpstr>
      <vt:lpstr>Summary of Main Points</vt:lpstr>
      <vt:lpstr>Risk vs. Opportunity</vt:lpstr>
      <vt:lpstr>In a Nutshell:</vt:lpstr>
      <vt:lpstr>What it would take to decarbonize the global economy by 2040</vt:lpstr>
      <vt:lpstr>Solutions and Opportunities</vt:lpstr>
      <vt:lpstr>PowerPoint Presentation</vt:lpstr>
      <vt:lpstr>PowerPoint Presentation</vt:lpstr>
      <vt:lpstr>We Can Do Even Better: Next Generation (Gen IV) Fission Reactors</vt:lpstr>
      <vt:lpstr>Non-climate savings from elimination of fossil fuels</vt:lpstr>
      <vt:lpstr>How to Catalyze Solutions</vt:lpstr>
      <vt:lpstr>PowerPoint Presentation</vt:lpstr>
      <vt:lpstr>PowerPoint Presentation</vt:lpstr>
      <vt:lpstr>PowerPoint Presentation</vt:lpstr>
      <vt:lpstr>Getting it right means getting the low-probability, high cost events. For example, hurricanes:</vt:lpstr>
      <vt:lpstr>PowerPoint Presentation</vt:lpstr>
      <vt:lpstr>PowerPoint Presentation</vt:lpstr>
      <vt:lpstr>PowerPoint Presentation</vt:lpstr>
      <vt:lpstr>PowerPoint Presentation</vt:lpstr>
      <vt:lpstr>Accounting for All Climate Risks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Climate Risks</dc:title>
  <dc:creator>Kerry</dc:creator>
  <cp:lastModifiedBy>Kerry</cp:lastModifiedBy>
  <cp:revision>37</cp:revision>
  <dcterms:created xsi:type="dcterms:W3CDTF">2021-11-03T13:16:39Z</dcterms:created>
  <dcterms:modified xsi:type="dcterms:W3CDTF">2022-12-25T10:18:36Z</dcterms:modified>
</cp:coreProperties>
</file>