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604" r:id="rId2"/>
    <p:sldId id="498" r:id="rId3"/>
    <p:sldId id="605" r:id="rId4"/>
    <p:sldId id="606" r:id="rId5"/>
    <p:sldId id="607" r:id="rId6"/>
    <p:sldId id="583" r:id="rId7"/>
    <p:sldId id="584" r:id="rId8"/>
    <p:sldId id="609" r:id="rId9"/>
    <p:sldId id="610" r:id="rId10"/>
    <p:sldId id="611" r:id="rId11"/>
    <p:sldId id="526" r:id="rId12"/>
    <p:sldId id="608" r:id="rId13"/>
    <p:sldId id="636" r:id="rId14"/>
    <p:sldId id="635" r:id="rId15"/>
    <p:sldId id="637" r:id="rId16"/>
    <p:sldId id="638" r:id="rId17"/>
    <p:sldId id="639" r:id="rId18"/>
    <p:sldId id="640" r:id="rId19"/>
    <p:sldId id="641" r:id="rId20"/>
    <p:sldId id="642" r:id="rId21"/>
    <p:sldId id="585" r:id="rId22"/>
    <p:sldId id="586" r:id="rId23"/>
    <p:sldId id="587" r:id="rId24"/>
    <p:sldId id="598" r:id="rId25"/>
    <p:sldId id="620" r:id="rId26"/>
    <p:sldId id="643" r:id="rId27"/>
    <p:sldId id="613" r:id="rId28"/>
    <p:sldId id="614" r:id="rId29"/>
    <p:sldId id="557" r:id="rId30"/>
    <p:sldId id="521" r:id="rId31"/>
    <p:sldId id="558" r:id="rId32"/>
    <p:sldId id="559" r:id="rId33"/>
    <p:sldId id="494" r:id="rId34"/>
    <p:sldId id="495" r:id="rId35"/>
    <p:sldId id="621" r:id="rId36"/>
    <p:sldId id="599" r:id="rId37"/>
    <p:sldId id="560" r:id="rId38"/>
    <p:sldId id="561" r:id="rId39"/>
    <p:sldId id="600" r:id="rId40"/>
    <p:sldId id="601" r:id="rId41"/>
    <p:sldId id="602" r:id="rId42"/>
    <p:sldId id="603" r:id="rId43"/>
    <p:sldId id="527" r:id="rId44"/>
    <p:sldId id="528" r:id="rId45"/>
    <p:sldId id="615" r:id="rId46"/>
    <p:sldId id="563" r:id="rId47"/>
    <p:sldId id="616" r:id="rId48"/>
    <p:sldId id="536" r:id="rId49"/>
    <p:sldId id="537" r:id="rId50"/>
    <p:sldId id="567" r:id="rId51"/>
    <p:sldId id="568" r:id="rId52"/>
    <p:sldId id="569" r:id="rId53"/>
    <p:sldId id="619" r:id="rId54"/>
    <p:sldId id="628" r:id="rId55"/>
    <p:sldId id="617" r:id="rId56"/>
    <p:sldId id="618" r:id="rId57"/>
    <p:sldId id="629" r:id="rId58"/>
    <p:sldId id="630" r:id="rId59"/>
    <p:sldId id="631" r:id="rId60"/>
    <p:sldId id="632" r:id="rId61"/>
    <p:sldId id="633" r:id="rId62"/>
    <p:sldId id="634" r:id="rId63"/>
    <p:sldId id="580" r:id="rId64"/>
    <p:sldId id="410" r:id="rId65"/>
    <p:sldId id="411" r:id="rId66"/>
    <p:sldId id="570" r:id="rId67"/>
    <p:sldId id="571" r:id="rId68"/>
    <p:sldId id="545" r:id="rId69"/>
    <p:sldId id="546" r:id="rId70"/>
    <p:sldId id="547" r:id="rId71"/>
    <p:sldId id="548" r:id="rId72"/>
    <p:sldId id="549" r:id="rId73"/>
    <p:sldId id="550" r:id="rId7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B2B2B2"/>
    <a:srgbClr val="DDDDDD"/>
    <a:srgbClr val="DFF3FF"/>
    <a:srgbClr val="CCECFF"/>
    <a:srgbClr val="FFC671"/>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8" autoAdjust="0"/>
    <p:restoredTop sz="94660"/>
  </p:normalViewPr>
  <p:slideViewPr>
    <p:cSldViewPr>
      <p:cViewPr varScale="1">
        <p:scale>
          <a:sx n="74" d="100"/>
          <a:sy n="74" d="100"/>
        </p:scale>
        <p:origin x="-103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C032670-96F6-470D-BB11-E31DCFD01A5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8695D9F-F25D-4EE7-B783-667B641939F7}" type="slidenum">
              <a:rPr lang="en-US" smtClean="0"/>
              <a:pPr/>
              <a:t>1</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mtClean="0"/>
              <a:t>Are hurricanes becoming more powerful and destructive?  Are these changes due to a natural cycle of hurricane activity or are they caused by human-induced climate change?  Although this is currently a hot debate among scientists, new research suggests that the destructive potential of hurricanes is increasing due to the heating of the oceans. </a:t>
            </a:r>
          </a:p>
          <a:p>
            <a:endParaRPr lang="en-US" smtClean="0"/>
          </a:p>
          <a:p>
            <a:r>
              <a:rPr lang="en-US" smtClean="0"/>
              <a:t>Image: Satellite image of Hurricane Floyd approaching the east coast of Florida in 1999.  The image has been digitally enhanced to lend a three-dimensional perspective.  Credit: NASA/Goddard Space Flight Center.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A65D8A9-3658-4AE3-B0B3-8534C3835D60}" type="slidenum">
              <a:rPr lang="en-US" smtClean="0"/>
              <a:pPr/>
              <a:t>10</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35C7654-96C8-4829-84A2-F8658FE60A81}" type="slidenum">
              <a:rPr lang="en-US" smtClean="0"/>
              <a:pPr/>
              <a:t>11</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9658606-905D-4A4D-9404-D87650CAC0A9}" type="slidenum">
              <a:rPr lang="en-US" smtClean="0"/>
              <a:pPr/>
              <a:t>12</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F95F5FF-EA1D-4AB6-8E1C-9E6024C8701E}" type="slidenum">
              <a:rPr lang="en-US" smtClean="0"/>
              <a:pPr/>
              <a:t>13</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CF573FF-5503-4AF6-BD8D-559DA285B50A}" type="slidenum">
              <a:rPr lang="en-US" smtClean="0"/>
              <a:pPr/>
              <a:t>14</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F548FD0-483D-43FF-8E3A-7BAD207E5014}" type="slidenum">
              <a:rPr lang="en-US" smtClean="0"/>
              <a:pPr/>
              <a:t>15</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E3D1CF6B-3AA3-4BF3-914C-8CC955C8DAD2}" type="slidenum">
              <a:rPr lang="en-US" smtClean="0"/>
              <a:pPr/>
              <a:t>16</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8DE88C2-8436-4DE6-8FA7-E8B774012298}" type="slidenum">
              <a:rPr lang="en-US" smtClean="0"/>
              <a:pPr/>
              <a:t>17</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0ACDF2F-F273-42A2-BFEB-EE725052766C}" type="slidenum">
              <a:rPr lang="en-US" smtClean="0"/>
              <a:pPr/>
              <a:t>18</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2E92EA5-EF5A-4323-9FFF-12E566953F1F}" type="slidenum">
              <a:rPr lang="en-US" smtClean="0"/>
              <a:pPr/>
              <a:t>19</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4A71C9E2-4139-4CD2-AAC9-BD2FCAE2706D}" type="slidenum">
              <a:rPr lang="en-US" smtClean="0"/>
              <a:pPr/>
              <a:t>2</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42CEA78-20DE-43D3-81D0-F7FD35B7935D}" type="slidenum">
              <a:rPr lang="en-US" smtClean="0"/>
              <a:pPr/>
              <a:t>20</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21B4AB5-8FA9-4F00-9ADD-FA8537EED2B4}" type="slidenum">
              <a:rPr lang="en-US" smtClean="0"/>
              <a:pPr/>
              <a:t>21</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DC3E5AA-D666-4975-A30D-1BE3AF7DF202}" type="slidenum">
              <a:rPr lang="en-US" smtClean="0"/>
              <a:pPr/>
              <a:t>22</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C061A37-9D0E-4668-A460-D19B5FE6F8A2}" type="slidenum">
              <a:rPr lang="en-US" smtClean="0"/>
              <a:pPr/>
              <a:t>23</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BA59AE4-49DD-46AC-90B8-02CDF15178F4}" type="slidenum">
              <a:rPr lang="en-US" sz="1200"/>
              <a:pPr algn="r"/>
              <a:t>24</a:t>
            </a:fld>
            <a:endParaRPr 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3EF8687-DAA5-40A8-AE4E-16EBD794C054}" type="slidenum">
              <a:rPr lang="en-US" sz="1200">
                <a:latin typeface="Calibri" pitchFamily="34" charset="0"/>
              </a:rPr>
              <a:pPr algn="r"/>
              <a:t>25</a:t>
            </a:fld>
            <a:endParaRPr lang="en-US" sz="1200">
              <a:latin typeface="Calibri"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21B4AB5-8FA9-4F00-9ADD-FA8537EED2B4}" type="slidenum">
              <a:rPr lang="en-US" smtClean="0"/>
              <a:pPr/>
              <a:t>26</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4B1CD56-8907-407C-8ADD-2C5F3BAE01EA}" type="slidenum">
              <a:rPr lang="en-US" smtClean="0">
                <a:latin typeface="Arial" pitchFamily="34" charset="0"/>
              </a:rPr>
              <a:pPr/>
              <a:t>27</a:t>
            </a:fld>
            <a:endParaRPr lang="en-US"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7E15B73-017E-4A48-AB4F-562F5ADAC1C9}" type="slidenum">
              <a:rPr lang="en-US" sz="1200"/>
              <a:pPr algn="r"/>
              <a:t>29</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620AD85-A016-4AC8-88BC-E93B83E0D7F5}" type="slidenum">
              <a:rPr lang="en-US" smtClean="0"/>
              <a:pPr/>
              <a:t>30</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C4D4E81-84A7-437B-8985-3FB69E4722D0}" type="slidenum">
              <a:rPr lang="en-US" smtClean="0"/>
              <a:pPr/>
              <a:t>3</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79445DD-260E-46EE-A297-D4D30938F19B}" type="slidenum">
              <a:rPr lang="en-US" sz="1200"/>
              <a:pPr algn="r"/>
              <a:t>31</a:t>
            </a:fld>
            <a:endParaRPr lang="en-US"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smtClean="0"/>
              <a:t>This graph shows the</a:t>
            </a:r>
            <a:r>
              <a:rPr lang="en-US" b="1" smtClean="0"/>
              <a:t> </a:t>
            </a:r>
            <a:r>
              <a:rPr lang="en-US" smtClean="0"/>
              <a:t>PDI of hurricanes in the 20</a:t>
            </a:r>
            <a:r>
              <a:rPr lang="en-US" baseline="30000" smtClean="0"/>
              <a:t>th</a:t>
            </a:r>
            <a:r>
              <a:rPr lang="en-US" smtClean="0"/>
              <a:t> century to represent the change of hurricane intensity.  This curve has been smoothed as in the previous slides.  The hurricane wind speed data used to make this graph are considered unreliable prior to 1948, the year that aircraft surveillance of hurricanes began.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6E90ABA-6E6E-4ED8-B7E8-994329B4986A}" type="slidenum">
              <a:rPr lang="en-US" sz="1200"/>
              <a:pPr algn="r"/>
              <a:t>32</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smtClean="0"/>
              <a:t>This graph is similar to the previous graph,  but the ocean surface temperature has been added for comparison.  The low value of storm power in the early 1940s is thought to be due to the lack of reports from ships at sea because of the radio silence imposed during WWII. </a:t>
            </a:r>
            <a:br>
              <a:rPr lang="en-US" smtClean="0"/>
            </a:b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B0DEE79-A313-42E4-90D5-81C7A365DF7C}" type="slidenum">
              <a:rPr lang="en-US" smtClean="0"/>
              <a:pPr/>
              <a:t>33</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B3F09F-A8CE-48F9-9EFB-5616DEA180A0}" type="slidenum">
              <a:rPr lang="en-US" smtClean="0"/>
              <a:pPr/>
              <a:t>34</a:t>
            </a:fld>
            <a:endParaRPr lang="en-US" smtClean="0"/>
          </a:p>
        </p:txBody>
      </p:sp>
      <p:sp>
        <p:nvSpPr>
          <p:cNvPr id="105475" name="Rectangle 2"/>
          <p:cNvSpPr>
            <a:spLocks noGrp="1" noRot="1" noChangeAspect="1" noChangeArrowheads="1" noTextEdit="1"/>
          </p:cNvSpPr>
          <p:nvPr>
            <p:ph type="sldImg"/>
          </p:nvPr>
        </p:nvSpPr>
        <p:spPr>
          <a:xfrm>
            <a:off x="1144588"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BC698BE-D89B-4A44-A3BE-CD018D0E24A9}" type="slidenum">
              <a:rPr lang="en-US" smtClean="0"/>
              <a:pPr/>
              <a:t>35</a:t>
            </a:fld>
            <a:endParaRPr lang="en-US" smtClean="0"/>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2D118F9-583D-4E1D-AC2F-3A4120787842}" type="slidenum">
              <a:rPr lang="en-US" sz="1200">
                <a:latin typeface="Calibri" pitchFamily="34" charset="0"/>
              </a:rPr>
              <a:pPr algn="r"/>
              <a:t>35</a:t>
            </a:fld>
            <a:endParaRPr lang="en-US" sz="1200">
              <a:latin typeface="Calibri" pitchFamily="34"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195228-F3DD-4268-B62D-264DF916B49A}" type="slidenum">
              <a:rPr lang="en-US" smtClean="0"/>
              <a:pPr/>
              <a:t>36</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A29C03E-C48A-46D1-9AAE-34ED6D801CDF}" type="slidenum">
              <a:rPr lang="en-US" sz="1200"/>
              <a:pPr algn="r"/>
              <a:t>39</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A7DBC0E-4039-496B-B1BC-21BB046D259F}" type="slidenum">
              <a:rPr lang="en-US" sz="1200"/>
              <a:pPr algn="r"/>
              <a:t>40</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174A6FD8-7475-4581-AA33-9B3EEC390CEA}" type="slidenum">
              <a:rPr lang="en-US" smtClean="0"/>
              <a:pPr/>
              <a:t>4</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7EA824C-89BC-40F3-A6F1-FF43C75AD033}" type="slidenum">
              <a:rPr lang="en-US" sz="1200"/>
              <a:pPr algn="r"/>
              <a:t>41</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53A8F04-0563-45C2-9300-97E69DE304EF}" type="slidenum">
              <a:rPr lang="en-US" sz="1200"/>
              <a:pPr algn="r"/>
              <a:t>42</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307A04C-B10D-4FA7-9D4F-84F3C30E2EC3}" type="slidenum">
              <a:rPr lang="en-US" smtClean="0"/>
              <a:pPr/>
              <a:t>43</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A4D7137-56F1-4109-90B2-0557427C9F18}" type="slidenum">
              <a:rPr lang="en-US" smtClean="0"/>
              <a:pPr/>
              <a:t>44</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BEBAAD0-2448-4DBB-9BC7-67C5D70B7D87}" type="slidenum">
              <a:rPr lang="en-US" sz="1200"/>
              <a:pPr algn="r"/>
              <a:t>46</a:t>
            </a:fld>
            <a:endParaRPr lang="en-US"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467357A-5DF6-4438-A259-B8CEF8AA3C0E}" type="slidenum">
              <a:rPr lang="en-US" smtClean="0"/>
              <a:pPr/>
              <a:t>48</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70184A89-7BEE-4B47-8875-31B60D700022}" type="slidenum">
              <a:rPr lang="en-US" smtClean="0"/>
              <a:pPr/>
              <a:t>49</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3D9D049-9BAC-4100-9469-2A4ADD6C3310}" type="slidenum">
              <a:rPr lang="en-US" sz="1200"/>
              <a:pPr algn="r"/>
              <a:t>50</a:t>
            </a:fld>
            <a:endParaRPr lang="en-US" sz="1200"/>
          </a:p>
        </p:txBody>
      </p:sp>
      <p:sp>
        <p:nvSpPr>
          <p:cNvPr id="1249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DF20CBA-FDD1-4A5F-A547-CC67449E8492}" type="slidenum">
              <a:rPr lang="en-US" sz="1200"/>
              <a:pPr algn="r"/>
              <a:t>50</a:t>
            </a:fld>
            <a:endParaRPr lang="en-US" sz="1200"/>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44E8144-7756-4377-A82E-33094A1ED5D4}" type="slidenum">
              <a:rPr lang="en-US" sz="1200"/>
              <a:pPr algn="r"/>
              <a:t>51</a:t>
            </a:fld>
            <a:endParaRPr lang="en-US" sz="1200"/>
          </a:p>
        </p:txBody>
      </p:sp>
      <p:sp>
        <p:nvSpPr>
          <p:cNvPr id="1259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ED4A6E-9179-42C6-9FCE-4532AFDE2F43}" type="slidenum">
              <a:rPr lang="en-US" sz="1200"/>
              <a:pPr algn="r"/>
              <a:t>51</a:t>
            </a:fld>
            <a:endParaRPr lang="en-US" sz="1200"/>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D91CCC-BE31-4BDA-B664-EBD490C80C21}" type="slidenum">
              <a:rPr lang="en-US" sz="1200"/>
              <a:pPr algn="r"/>
              <a:t>52</a:t>
            </a:fld>
            <a:endParaRPr lang="en-US" sz="1200"/>
          </a:p>
        </p:txBody>
      </p:sp>
      <p:sp>
        <p:nvSpPr>
          <p:cNvPr id="1269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03D940F-1346-4A63-B57F-D6788C5C1389}" type="slidenum">
              <a:rPr lang="en-US" sz="1200"/>
              <a:pPr algn="r"/>
              <a:t>52</a:t>
            </a:fld>
            <a:endParaRPr lang="en-US" sz="1200"/>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02604EE-D66A-492D-8144-A1CE982D9449}" type="slidenum">
              <a:rPr lang="en-US" smtClean="0"/>
              <a:pPr/>
              <a:t>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B8C26CE-ED3C-4E60-BF8B-8CB208E0BA17}" type="slidenum">
              <a:rPr lang="en-US" smtClean="0">
                <a:latin typeface="Arial" pitchFamily="34" charset="0"/>
              </a:rPr>
              <a:pPr/>
              <a:t>55</a:t>
            </a:fld>
            <a:endParaRPr lang="en-US" smtClean="0">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32AD571D-0C6B-4A54-B463-BAD4F57D8B9B}" type="slidenum">
              <a:rPr lang="en-US" smtClean="0">
                <a:latin typeface="Arial" pitchFamily="34" charset="0"/>
              </a:rPr>
              <a:pPr/>
              <a:t>56</a:t>
            </a:fld>
            <a:endParaRPr lang="en-US" smtClean="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BFA83F-5F78-4395-AC7E-76CE5FC28D7D}" type="slidenum">
              <a:rPr lang="en-US" sz="1200"/>
              <a:pPr algn="r"/>
              <a:t>57</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DE166F5-E8D3-43A4-A9A9-3548073C89F9}" type="slidenum">
              <a:rPr lang="en-US" sz="1200"/>
              <a:pPr algn="r"/>
              <a:t>58</a:t>
            </a:fld>
            <a:endParaRPr 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latin typeface="Times New Roman" pitchFamily="18" charset="0"/>
              </a:rPr>
              <a:t>We know that tropical cyclones are responsible for strong mixing of the upper oceans and this can be seen in satellite images…</a:t>
            </a:r>
          </a:p>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343CA2-D3D4-412F-BDD2-F953B257E028}" type="slidenum">
              <a:rPr lang="en-US" sz="1200"/>
              <a:pPr algn="r"/>
              <a:t>59</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9A8CC8A-11C7-41B0-803D-066613E45641}" type="slidenum">
              <a:rPr lang="en-US" sz="1200"/>
              <a:pPr algn="r"/>
              <a:t>60</a:t>
            </a:fld>
            <a:endParaRPr lang="en-US" sz="1200"/>
          </a:p>
        </p:txBody>
      </p:sp>
      <p:sp>
        <p:nvSpPr>
          <p:cNvPr id="131075" name="Rectangle 2"/>
          <p:cNvSpPr>
            <a:spLocks noGrp="1" noRot="1" noChangeAspect="1" noChangeArrowheads="1" noTextEdit="1"/>
          </p:cNvSpPr>
          <p:nvPr>
            <p:ph type="sldImg"/>
          </p:nvPr>
        </p:nvSpPr>
        <p:spPr>
          <a:xfrm>
            <a:off x="1144588" y="685800"/>
            <a:ext cx="4572000" cy="3429000"/>
          </a:xfrm>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087A27F-A841-4E69-A08C-822649039247}" type="slidenum">
              <a:rPr lang="en-US" sz="1200"/>
              <a:pPr algn="r"/>
              <a:t>61</a:t>
            </a:fld>
            <a:endParaRPr lang="en-US"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CE8CD5C-19FF-472D-90EB-C224CD552BEC}" type="slidenum">
              <a:rPr lang="en-US" sz="1200"/>
              <a:pPr algn="r"/>
              <a:t>62</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59537E3-3162-4BBC-B19F-F200839648FB}" type="slidenum">
              <a:rPr lang="en-US" sz="1200"/>
              <a:pPr algn="r"/>
              <a:t>63</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3D1AD63F-82BD-481C-977D-8A23DE9A7C59}" type="slidenum">
              <a:rPr lang="en-US" smtClean="0"/>
              <a:pPr/>
              <a:t>64</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3B62D8-56B7-48E0-8636-11251B392395}" type="slidenum">
              <a:rPr lang="en-US" sz="1200"/>
              <a:pPr algn="r"/>
              <a:t>6</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B4AA4545-DD13-4324-8342-DE63C6559ABC}" type="slidenum">
              <a:rPr lang="en-US" smtClean="0"/>
              <a:pPr/>
              <a:t>65</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7B6D73D-6D67-40BE-BD25-B7685E889BB7}" type="slidenum">
              <a:rPr lang="en-US" sz="1200">
                <a:latin typeface="Calibri" pitchFamily="34" charset="0"/>
              </a:rPr>
              <a:pPr algn="r"/>
              <a:t>67</a:t>
            </a:fld>
            <a:endParaRPr lang="en-US" sz="1200">
              <a:latin typeface="Calibri"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8846407A-D0FE-4C74-940D-62357DA6CE39}" type="slidenum">
              <a:rPr lang="en-US" smtClean="0"/>
              <a:pPr/>
              <a:t>68</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539DB9C-EFF0-417C-8F35-FF9D26147A44}" type="slidenum">
              <a:rPr lang="en-US" smtClean="0"/>
              <a:pPr/>
              <a:t>69</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4905C1A7-BE02-4CEE-B020-E4126085C298}" type="slidenum">
              <a:rPr lang="en-US" smtClean="0"/>
              <a:pPr/>
              <a:t>70</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CAE9CCE0-9F55-4246-AFC8-9BFA0BA60276}" type="slidenum">
              <a:rPr lang="en-US" smtClean="0"/>
              <a:pPr/>
              <a:t>71</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EB34F41A-F6E7-4374-B5DC-F13E9F91ABA5}" type="slidenum">
              <a:rPr lang="en-US" smtClean="0"/>
              <a:pPr/>
              <a:t>72</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49BCE58-E236-4557-A7A8-EB9981095C85}" type="slidenum">
              <a:rPr lang="en-US" smtClean="0"/>
              <a:pPr/>
              <a:t>73</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7</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6B80C36-5D44-45AF-837F-93B34C22AF3D}" type="slidenum">
              <a:rPr lang="en-US" smtClean="0"/>
              <a:pPr/>
              <a:t>8</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9</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4EDCD4-DB23-48D0-B708-DA7F43F0BCB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49FD8-E1AE-46E7-B772-A71228B08CB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1DB83-A24B-4404-9052-91F76405820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E8DE8B-BDAA-4F89-A431-4725A3E258B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AEE51B-BE00-49CD-9561-799AC576711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C149DB-5955-49F9-8F2E-DB8919F5F39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E48E68-8DE7-4113-8149-0879B7ED12E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705D23-F9A1-48E3-9ADF-BF93CD3C65E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8798E9-AD17-4682-953A-FF05248BEE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37AD66-595B-4F38-BC1B-15A020972E9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9E858A-8973-4A30-AC0C-A04F8269344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3365EE-09C6-4839-9DA2-C99D5DE35DA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41C64D-12E5-4723-8296-F125F15B568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24D0B58-D530-418F-978D-EEC84CD59C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3.wmf"/></Relationships>
</file>

<file path=ppt/slides/_rels/slide6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p:nvPr>
        </p:nvSpPr>
        <p:spPr>
          <a:xfrm>
            <a:off x="1066800" y="685800"/>
            <a:ext cx="7772400" cy="1470025"/>
          </a:xfrm>
          <a:effectLst>
            <a:outerShdw dist="35921" dir="2700000" algn="ctr" rotWithShape="0">
              <a:schemeClr val="tx1"/>
            </a:outerShdw>
          </a:effectLst>
        </p:spPr>
        <p:txBody>
          <a:bodyPr/>
          <a:lstStyle/>
          <a:p>
            <a:pPr algn="r">
              <a:defRPr/>
            </a:pPr>
            <a:r>
              <a:rPr lang="en-US" sz="5400" b="1" dirty="0" smtClean="0">
                <a:solidFill>
                  <a:srgbClr val="FFFF00"/>
                </a:solidFill>
                <a:effectLst>
                  <a:outerShdw blurRad="38100" dist="38100" dir="2700000" algn="tl">
                    <a:srgbClr val="C0C0C0"/>
                  </a:outerShdw>
                </a:effectLst>
              </a:rPr>
              <a:t>Is Global Warming Affecting Hurricanes?</a:t>
            </a:r>
            <a:endParaRPr lang="en-US" sz="5000" b="1" dirty="0">
              <a:solidFill>
                <a:srgbClr val="FFFF00"/>
              </a:solidFill>
            </a:endParaRPr>
          </a:p>
        </p:txBody>
      </p:sp>
      <p:sp>
        <p:nvSpPr>
          <p:cNvPr id="5124" name="Rectangle 4"/>
          <p:cNvSpPr>
            <a:spLocks noGrp="1" noChangeArrowheads="1"/>
          </p:cNvSpPr>
          <p:nvPr>
            <p:ph type="subTitle" idx="1"/>
          </p:nvPr>
        </p:nvSpPr>
        <p:spPr>
          <a:xfrm>
            <a:off x="381000" y="5638800"/>
            <a:ext cx="7010400" cy="1219200"/>
          </a:xfrm>
        </p:spPr>
        <p:txBody>
          <a:bodyPr/>
          <a:lstStyle/>
          <a:p>
            <a:pPr algn="l">
              <a:lnSpc>
                <a:spcPct val="90000"/>
              </a:lnSpc>
            </a:pPr>
            <a:r>
              <a:rPr lang="en-US" b="1" smtClean="0"/>
              <a:t>Kerry Emanuel</a:t>
            </a:r>
          </a:p>
          <a:p>
            <a:pPr algn="l">
              <a:lnSpc>
                <a:spcPct val="90000"/>
              </a:lnSpc>
            </a:pPr>
            <a:r>
              <a:rPr lang="en-US" sz="2500" b="1" smtClean="0"/>
              <a:t>Massachusetts Institute of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smtClean="0">
                <a:solidFill>
                  <a:schemeClr val="accent2">
                    <a:lumMod val="50000"/>
                  </a:schemeClr>
                </a:solidFill>
                <a:effectLst>
                  <a:outerShdw blurRad="38100" dist="38100" dir="2700000" algn="tl">
                    <a:srgbClr val="000000">
                      <a:alpha val="43137"/>
                    </a:srgbClr>
                  </a:outerShdw>
                </a:effectLst>
              </a:rPr>
              <a:t>Hurricane Structure</a:t>
            </a:r>
          </a:p>
        </p:txBody>
      </p:sp>
      <p:pic>
        <p:nvPicPr>
          <p:cNvPr id="21507" name="Picture 4" descr="fig2"/>
          <p:cNvPicPr>
            <a:picLocks noGrp="1" noChangeAspect="1" noChangeArrowheads="1"/>
          </p:cNvPicPr>
          <p:nvPr>
            <p:ph idx="1"/>
          </p:nvPr>
        </p:nvPicPr>
        <p:blipFill>
          <a:blip r:embed="rId3" cstate="print"/>
          <a:srcRect/>
          <a:stretch>
            <a:fillRect/>
          </a:stretch>
        </p:blipFill>
        <p:spPr>
          <a:xfrm>
            <a:off x="869950" y="1746250"/>
            <a:ext cx="7404100" cy="4233863"/>
          </a:xfrm>
          <a:noFill/>
        </p:spPr>
      </p:pic>
      <p:sp>
        <p:nvSpPr>
          <p:cNvPr id="17412" name="Text Box 6"/>
          <p:cNvSpPr txBox="1">
            <a:spLocks noChangeArrowheads="1"/>
          </p:cNvSpPr>
          <p:nvPr/>
        </p:nvSpPr>
        <p:spPr bwMode="auto">
          <a:xfrm>
            <a:off x="2133600" y="6172200"/>
            <a:ext cx="5486400" cy="457200"/>
          </a:xfrm>
          <a:prstGeom prst="rect">
            <a:avLst/>
          </a:prstGeom>
          <a:noFill/>
          <a:ln w="9525">
            <a:noFill/>
            <a:miter lim="800000"/>
            <a:headEnd/>
            <a:tailEnd/>
          </a:ln>
        </p:spPr>
        <p:txBody>
          <a:bodyPr>
            <a:spAutoFit/>
          </a:bodyPr>
          <a:lstStyle/>
          <a:p>
            <a:pPr>
              <a:spcBef>
                <a:spcPct val="50000"/>
              </a:spcBef>
              <a:defRPr/>
            </a:pPr>
            <a:r>
              <a:rPr lang="en-US" b="1" dirty="0">
                <a:solidFill>
                  <a:schemeClr val="accent2">
                    <a:lumMod val="50000"/>
                  </a:schemeClr>
                </a:solidFill>
              </a:rPr>
              <a:t>Azimuthal component of wind</a:t>
            </a:r>
            <a:r>
              <a:rPr lang="en-US" sz="1800" dirty="0">
                <a:solidFill>
                  <a:schemeClr val="accent2">
                    <a:lumMod val="50000"/>
                  </a:schemeClr>
                </a:solidFi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22531" name="Picture 3" descr="Global_tropical_cyclone_tracks-small"/>
          <p:cNvPicPr>
            <a:picLocks noChangeAspect="1" noChangeArrowheads="1"/>
          </p:cNvPicPr>
          <p:nvPr/>
        </p:nvPicPr>
        <p:blipFill>
          <a:blip r:embed="rId4" cstate="print"/>
          <a:srcRect/>
          <a:stretch>
            <a:fillRect/>
          </a:stretch>
        </p:blipFill>
        <p:spPr bwMode="auto">
          <a:xfrm>
            <a:off x="0" y="1219200"/>
            <a:ext cx="9144000" cy="4572000"/>
          </a:xfrm>
          <a:prstGeom prst="rect">
            <a:avLst/>
          </a:prstGeom>
          <a:noFill/>
          <a:ln w="9525">
            <a:noFill/>
            <a:miter lim="800000"/>
            <a:headEnd/>
            <a:tailEnd/>
          </a:ln>
        </p:spPr>
      </p:pic>
      <p:sp>
        <p:nvSpPr>
          <p:cNvPr id="16388" name="Text Box 4"/>
          <p:cNvSpPr txBox="1">
            <a:spLocks noChangeArrowheads="1"/>
          </p:cNvSpPr>
          <p:nvPr/>
        </p:nvSpPr>
        <p:spPr bwMode="auto">
          <a:xfrm>
            <a:off x="1524000" y="381000"/>
            <a:ext cx="6324600" cy="457200"/>
          </a:xfrm>
          <a:prstGeom prst="rect">
            <a:avLst/>
          </a:prstGeom>
          <a:noFill/>
          <a:ln w="9525">
            <a:noFill/>
            <a:miter lim="800000"/>
            <a:headEnd/>
            <a:tailEnd/>
          </a:ln>
        </p:spPr>
        <p:txBody>
          <a:bodyPr>
            <a:spAutoFit/>
          </a:bodyPr>
          <a:lstStyle/>
          <a:p>
            <a:pPr>
              <a:spcBef>
                <a:spcPct val="50000"/>
              </a:spcBef>
              <a:defRPr/>
            </a:pPr>
            <a:r>
              <a:rPr lang="en-US" b="1" dirty="0">
                <a:solidFill>
                  <a:srgbClr val="FFFF00"/>
                </a:solidFill>
                <a:effectLst>
                  <a:outerShdw blurRad="38100" dist="38100" dir="2700000" algn="tl">
                    <a:srgbClr val="000000">
                      <a:alpha val="43137"/>
                    </a:srgbClr>
                  </a:outerShdw>
                </a:effectLst>
              </a:rPr>
              <a:t>Tracks of all tropical cyclones, 1985-2005</a:t>
            </a:r>
          </a:p>
        </p:txBody>
      </p:sp>
      <p:sp>
        <p:nvSpPr>
          <p:cNvPr id="22533" name="Text Box 5"/>
          <p:cNvSpPr txBox="1">
            <a:spLocks noChangeArrowheads="1"/>
          </p:cNvSpPr>
          <p:nvPr/>
        </p:nvSpPr>
        <p:spPr bwMode="auto">
          <a:xfrm>
            <a:off x="228600" y="6096000"/>
            <a:ext cx="3505200" cy="336550"/>
          </a:xfrm>
          <a:prstGeom prst="rect">
            <a:avLst/>
          </a:prstGeom>
          <a:noFill/>
          <a:ln w="9525">
            <a:noFill/>
            <a:miter lim="800000"/>
            <a:headEnd/>
            <a:tailEnd/>
          </a:ln>
        </p:spPr>
        <p:txBody>
          <a:bodyPr>
            <a:spAutoFit/>
          </a:bodyPr>
          <a:lstStyle/>
          <a:p>
            <a:pPr>
              <a:spcBef>
                <a:spcPct val="50000"/>
              </a:spcBef>
            </a:pPr>
            <a:r>
              <a:rPr lang="en-US" sz="1600"/>
              <a:t>Source:  Wikipedia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86755" name="Text Box 3"/>
          <p:cNvSpPr txBox="1">
            <a:spLocks noChangeArrowheads="1"/>
          </p:cNvSpPr>
          <p:nvPr/>
        </p:nvSpPr>
        <p:spPr bwMode="auto">
          <a:xfrm>
            <a:off x="1981200" y="228600"/>
            <a:ext cx="5257800" cy="457200"/>
          </a:xfrm>
          <a:prstGeom prst="rect">
            <a:avLst/>
          </a:prstGeom>
          <a:noFill/>
          <a:ln w="9525">
            <a:noFill/>
            <a:miter lim="800000"/>
            <a:headEnd/>
            <a:tailEnd/>
          </a:ln>
          <a:effectLst/>
        </p:spPr>
        <p:txBody>
          <a:bodyPr>
            <a:spAutoFit/>
          </a:bodyPr>
          <a:lstStyle/>
          <a:p>
            <a:pPr>
              <a:spcBef>
                <a:spcPct val="50000"/>
              </a:spcBef>
              <a:defRPr/>
            </a:pPr>
            <a:r>
              <a:rPr lang="en-US" b="1" dirty="0">
                <a:solidFill>
                  <a:srgbClr val="FFFF00"/>
                </a:solidFill>
                <a:effectLst>
                  <a:outerShdw blurRad="38100" dist="38100" dir="2700000" algn="tl">
                    <a:srgbClr val="000000">
                      <a:alpha val="43137"/>
                    </a:srgbClr>
                  </a:outerShdw>
                </a:effectLst>
              </a:rPr>
              <a:t>Annual Cycle of Tropical Cyclones</a:t>
            </a:r>
          </a:p>
        </p:txBody>
      </p:sp>
      <p:pic>
        <p:nvPicPr>
          <p:cNvPr id="23556" name="Picture 4" descr="C:\Users\Kerry Emaanuel\Graphics\Technical figures\annual_cycle.png"/>
          <p:cNvPicPr>
            <a:picLocks noChangeAspect="1" noChangeArrowheads="1"/>
          </p:cNvPicPr>
          <p:nvPr/>
        </p:nvPicPr>
        <p:blipFill>
          <a:blip r:embed="rId4" cstate="print"/>
          <a:srcRect/>
          <a:stretch>
            <a:fillRect/>
          </a:stretch>
        </p:blipFill>
        <p:spPr bwMode="auto">
          <a:xfrm>
            <a:off x="1143000" y="652463"/>
            <a:ext cx="7010400" cy="620553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151554" name="Rectangle 2"/>
          <p:cNvSpPr>
            <a:spLocks noGrp="1" noChangeArrowheads="1"/>
          </p:cNvSpPr>
          <p:nvPr>
            <p:ph type="title"/>
          </p:nvPr>
        </p:nvSpPr>
        <p:spPr>
          <a:xfrm>
            <a:off x="457200" y="1828800"/>
            <a:ext cx="8229600" cy="1143000"/>
          </a:xfrm>
        </p:spPr>
        <p:txBody>
          <a:bodyPr/>
          <a:lstStyle/>
          <a:p>
            <a:pPr>
              <a:defRPr/>
            </a:pPr>
            <a:r>
              <a:rPr lang="en-US" sz="4800" b="1" dirty="0" smtClean="0">
                <a:solidFill>
                  <a:srgbClr val="990033"/>
                </a:solidFill>
                <a:effectLst>
                  <a:outerShdw blurRad="38100" dist="38100" dir="2700000" algn="tl">
                    <a:srgbClr val="C0C0C0"/>
                  </a:outerShdw>
                </a:effectLst>
              </a:rPr>
              <a:t>Hurricane </a:t>
            </a:r>
            <a:r>
              <a:rPr lang="en-US" sz="4800" b="1" dirty="0">
                <a:solidFill>
                  <a:srgbClr val="990033"/>
                </a:solidFill>
                <a:effectLst>
                  <a:outerShdw blurRad="38100" dist="38100" dir="2700000" algn="tl">
                    <a:srgbClr val="C0C0C0"/>
                  </a:outerShdw>
                </a:effectLst>
              </a:rPr>
              <a:t>Risk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 name="Title 8"/>
          <p:cNvSpPr>
            <a:spLocks noGrp="1"/>
          </p:cNvSpPr>
          <p:nvPr>
            <p:ph type="title"/>
          </p:nvPr>
        </p:nvSpPr>
        <p:spPr>
          <a:xfrm>
            <a:off x="457200" y="0"/>
            <a:ext cx="8229600" cy="1143000"/>
          </a:xfrm>
        </p:spPr>
        <p:txBody>
          <a:bodyPr rtlCol="0">
            <a:normAutofit fontScale="90000"/>
          </a:bodyPr>
          <a:lstStyle/>
          <a:p>
            <a:pPr fontAlgn="auto">
              <a:spcAft>
                <a:spcPts val="0"/>
              </a:spcAft>
              <a:defRPr/>
            </a:pPr>
            <a:r>
              <a:rPr lang="en-US" b="1" dirty="0" smtClean="0">
                <a:solidFill>
                  <a:srgbClr val="FFFF00"/>
                </a:solidFill>
                <a:effectLst>
                  <a:outerShdw blurRad="38100" dist="38100" dir="2700000" algn="tl">
                    <a:srgbClr val="000000">
                      <a:alpha val="43137"/>
                    </a:srgbClr>
                  </a:outerShdw>
                </a:effectLst>
              </a:rPr>
              <a:t>Windstorms Account for Bulk of Insured Losses Worldwide</a:t>
            </a:r>
          </a:p>
        </p:txBody>
      </p:sp>
      <p:pic>
        <p:nvPicPr>
          <p:cNvPr id="7172" name="Picture 4" descr="C:\Users\Kerry Emaanuel\Graphics\Transparent Figures\2006_losses.png"/>
          <p:cNvPicPr>
            <a:picLocks noChangeAspect="1" noChangeArrowheads="1"/>
          </p:cNvPicPr>
          <p:nvPr/>
        </p:nvPicPr>
        <p:blipFill>
          <a:blip r:embed="rId4" cstate="print"/>
          <a:srcRect/>
          <a:stretch>
            <a:fillRect/>
          </a:stretch>
        </p:blipFill>
        <p:spPr bwMode="auto">
          <a:xfrm>
            <a:off x="1295400" y="1454150"/>
            <a:ext cx="6702425" cy="50673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Text Box 4"/>
          <p:cNvSpPr txBox="1">
            <a:spLocks noChangeArrowheads="1"/>
          </p:cNvSpPr>
          <p:nvPr/>
        </p:nvSpPr>
        <p:spPr bwMode="auto">
          <a:xfrm>
            <a:off x="1676400" y="1600200"/>
            <a:ext cx="3048000" cy="366713"/>
          </a:xfrm>
          <a:prstGeom prst="rect">
            <a:avLst/>
          </a:prstGeom>
          <a:noFill/>
          <a:ln w="9525">
            <a:noFill/>
            <a:miter lim="800000"/>
            <a:headEnd/>
            <a:tailEnd/>
          </a:ln>
        </p:spPr>
        <p:txBody>
          <a:bodyPr>
            <a:spAutoFit/>
          </a:bodyPr>
          <a:lstStyle/>
          <a:p>
            <a:pPr>
              <a:spcBef>
                <a:spcPct val="50000"/>
              </a:spcBef>
            </a:pPr>
            <a:r>
              <a:rPr lang="en-US" sz="1800" b="1"/>
              <a:t>Source:  Roger Pielke, Jr. </a:t>
            </a:r>
          </a:p>
        </p:txBody>
      </p:sp>
      <p:pic>
        <p:nvPicPr>
          <p:cNvPr id="9220" name="Picture 6" descr="hurr_damage_decade_unadj"/>
          <p:cNvPicPr>
            <a:picLocks noChangeAspect="1" noChangeArrowheads="1"/>
          </p:cNvPicPr>
          <p:nvPr/>
        </p:nvPicPr>
        <p:blipFill>
          <a:blip r:embed="rId4" cstate="print"/>
          <a:srcRect t="5711"/>
          <a:stretch>
            <a:fillRect/>
          </a:stretch>
        </p:blipFill>
        <p:spPr bwMode="auto">
          <a:xfrm>
            <a:off x="381000" y="928688"/>
            <a:ext cx="8382000" cy="5929312"/>
          </a:xfrm>
          <a:prstGeom prst="rect">
            <a:avLst/>
          </a:prstGeom>
          <a:noFill/>
          <a:ln w="9525">
            <a:noFill/>
            <a:miter lim="800000"/>
            <a:headEnd/>
            <a:tailEnd/>
          </a:ln>
        </p:spPr>
      </p:pic>
      <p:sp>
        <p:nvSpPr>
          <p:cNvPr id="143367" name="Text Box 7"/>
          <p:cNvSpPr txBox="1">
            <a:spLocks noChangeArrowheads="1"/>
          </p:cNvSpPr>
          <p:nvPr/>
        </p:nvSpPr>
        <p:spPr bwMode="auto">
          <a:xfrm>
            <a:off x="533400" y="0"/>
            <a:ext cx="8001000" cy="946150"/>
          </a:xfrm>
          <a:prstGeom prst="rect">
            <a:avLst/>
          </a:prstGeom>
          <a:noFill/>
          <a:ln w="9525">
            <a:noFill/>
            <a:miter lim="800000"/>
            <a:headEnd/>
            <a:tailEnd/>
          </a:ln>
          <a:effectLst/>
        </p:spPr>
        <p:txBody>
          <a:bodyPr>
            <a:spAutoFit/>
          </a:bodyPr>
          <a:lstStyle/>
          <a:p>
            <a:pPr algn="ctr">
              <a:spcBef>
                <a:spcPct val="50000"/>
              </a:spcBef>
              <a:defRPr/>
            </a:pPr>
            <a:r>
              <a:rPr lang="en-US" dirty="0">
                <a:solidFill>
                  <a:srgbClr val="FFFF66"/>
                </a:solidFill>
                <a:effectLst>
                  <a:outerShdw blurRad="38100" dist="38100" dir="2700000" algn="tl">
                    <a:srgbClr val="C0C0C0"/>
                  </a:outerShdw>
                </a:effectLst>
              </a:rPr>
              <a:t>Total U.S. Hurricane Damage by Decade, in 10</a:t>
            </a:r>
            <a:r>
              <a:rPr lang="en-US" baseline="30000" dirty="0">
                <a:solidFill>
                  <a:srgbClr val="FFFF66"/>
                </a:solidFill>
                <a:effectLst>
                  <a:outerShdw blurRad="38100" dist="38100" dir="2700000" algn="tl">
                    <a:srgbClr val="C0C0C0"/>
                  </a:outerShdw>
                </a:effectLst>
              </a:rPr>
              <a:t>10</a:t>
            </a:r>
            <a:r>
              <a:rPr lang="en-US" dirty="0">
                <a:solidFill>
                  <a:srgbClr val="FFFF66"/>
                </a:solidFill>
                <a:effectLst>
                  <a:outerShdw blurRad="38100" dist="38100" dir="2700000" algn="tl">
                    <a:srgbClr val="C0C0C0"/>
                  </a:outerShdw>
                </a:effectLst>
              </a:rPr>
              <a:t> 2004 U.S. Dollars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10243" name="Picture 6" descr="florida_population"/>
          <p:cNvPicPr>
            <a:picLocks noChangeAspect="1" noChangeArrowheads="1"/>
          </p:cNvPicPr>
          <p:nvPr/>
        </p:nvPicPr>
        <p:blipFill>
          <a:blip r:embed="rId4" cstate="print"/>
          <a:srcRect t="13393"/>
          <a:stretch>
            <a:fillRect/>
          </a:stretch>
        </p:blipFill>
        <p:spPr bwMode="auto">
          <a:xfrm>
            <a:off x="304800" y="944563"/>
            <a:ext cx="8296275" cy="5913437"/>
          </a:xfrm>
          <a:prstGeom prst="rect">
            <a:avLst/>
          </a:prstGeom>
          <a:noFill/>
          <a:ln w="9525">
            <a:noFill/>
            <a:miter lim="800000"/>
            <a:headEnd/>
            <a:tailEnd/>
          </a:ln>
        </p:spPr>
      </p:pic>
      <p:sp>
        <p:nvSpPr>
          <p:cNvPr id="10244" name="Text Box 7"/>
          <p:cNvSpPr txBox="1">
            <a:spLocks noChangeArrowheads="1"/>
          </p:cNvSpPr>
          <p:nvPr/>
        </p:nvSpPr>
        <p:spPr bwMode="auto">
          <a:xfrm>
            <a:off x="2133600" y="304800"/>
            <a:ext cx="6019800" cy="461665"/>
          </a:xfrm>
          <a:prstGeom prst="rect">
            <a:avLst/>
          </a:prstGeom>
          <a:noFill/>
          <a:ln w="9525">
            <a:noFill/>
            <a:miter lim="800000"/>
            <a:headEnd/>
            <a:tailEnd/>
          </a:ln>
        </p:spPr>
        <p:txBody>
          <a:bodyPr>
            <a:spAutoFit/>
          </a:bodyPr>
          <a:lstStyle/>
          <a:p>
            <a:pPr>
              <a:spcBef>
                <a:spcPct val="50000"/>
              </a:spcBef>
            </a:pPr>
            <a:r>
              <a:rPr lang="en-US" b="1" dirty="0">
                <a:solidFill>
                  <a:srgbClr val="FFFF66"/>
                </a:solidFill>
                <a:effectLst>
                  <a:outerShdw blurRad="38100" dist="38100" dir="2700000" algn="tl">
                    <a:srgbClr val="000000">
                      <a:alpha val="43137"/>
                    </a:srgbClr>
                  </a:outerShdw>
                </a:effectLst>
              </a:rPr>
              <a:t>Population of Florida, 1790-2004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1267" name="Text Box 4"/>
          <p:cNvSpPr txBox="1">
            <a:spLocks noChangeArrowheads="1"/>
          </p:cNvSpPr>
          <p:nvPr/>
        </p:nvSpPr>
        <p:spPr bwMode="auto">
          <a:xfrm>
            <a:off x="1905000" y="1219200"/>
            <a:ext cx="3048000" cy="366713"/>
          </a:xfrm>
          <a:prstGeom prst="rect">
            <a:avLst/>
          </a:prstGeom>
          <a:noFill/>
          <a:ln w="9525">
            <a:noFill/>
            <a:miter lim="800000"/>
            <a:headEnd/>
            <a:tailEnd/>
          </a:ln>
        </p:spPr>
        <p:txBody>
          <a:bodyPr>
            <a:spAutoFit/>
          </a:bodyPr>
          <a:lstStyle/>
          <a:p>
            <a:pPr>
              <a:spcBef>
                <a:spcPct val="50000"/>
              </a:spcBef>
            </a:pPr>
            <a:r>
              <a:rPr lang="en-US" sz="1800" b="1"/>
              <a:t>Source:  Roger Pielke, Jr. </a:t>
            </a:r>
          </a:p>
        </p:txBody>
      </p:sp>
      <p:pic>
        <p:nvPicPr>
          <p:cNvPr id="11268" name="Picture 6" descr="hurr_damage_decade_adj"/>
          <p:cNvPicPr>
            <a:picLocks noChangeAspect="1" noChangeArrowheads="1"/>
          </p:cNvPicPr>
          <p:nvPr/>
        </p:nvPicPr>
        <p:blipFill>
          <a:blip r:embed="rId4" cstate="print"/>
          <a:srcRect t="5714"/>
          <a:stretch>
            <a:fillRect/>
          </a:stretch>
        </p:blipFill>
        <p:spPr bwMode="auto">
          <a:xfrm>
            <a:off x="685800" y="952500"/>
            <a:ext cx="8001000" cy="5661025"/>
          </a:xfrm>
          <a:prstGeom prst="rect">
            <a:avLst/>
          </a:prstGeom>
          <a:noFill/>
          <a:ln w="9525">
            <a:noFill/>
            <a:miter lim="800000"/>
            <a:headEnd/>
            <a:tailEnd/>
          </a:ln>
        </p:spPr>
      </p:pic>
      <p:sp>
        <p:nvSpPr>
          <p:cNvPr id="11269" name="Text Box 7"/>
          <p:cNvSpPr txBox="1">
            <a:spLocks noChangeArrowheads="1"/>
          </p:cNvSpPr>
          <p:nvPr/>
        </p:nvSpPr>
        <p:spPr bwMode="auto">
          <a:xfrm>
            <a:off x="685800" y="152400"/>
            <a:ext cx="8001000" cy="830997"/>
          </a:xfrm>
          <a:prstGeom prst="rect">
            <a:avLst/>
          </a:prstGeom>
          <a:noFill/>
          <a:ln w="9525">
            <a:noFill/>
            <a:miter lim="800000"/>
            <a:headEnd/>
            <a:tailEnd/>
          </a:ln>
        </p:spPr>
        <p:txBody>
          <a:bodyPr>
            <a:spAutoFit/>
          </a:bodyPr>
          <a:lstStyle/>
          <a:p>
            <a:pPr algn="ctr">
              <a:spcBef>
                <a:spcPct val="50000"/>
              </a:spcBef>
            </a:pPr>
            <a:r>
              <a:rPr lang="en-US" dirty="0">
                <a:solidFill>
                  <a:srgbClr val="FFFF66"/>
                </a:solidFill>
                <a:effectLst>
                  <a:outerShdw blurRad="38100" dist="38100" dir="2700000" algn="tl">
                    <a:srgbClr val="000000">
                      <a:alpha val="43137"/>
                    </a:srgbClr>
                  </a:outerShdw>
                </a:effectLst>
              </a:rPr>
              <a:t>Total Adjusted Damage by Decade, in 10</a:t>
            </a:r>
            <a:r>
              <a:rPr lang="en-US" baseline="30000" dirty="0">
                <a:solidFill>
                  <a:srgbClr val="FFFF66"/>
                </a:solidFill>
                <a:effectLst>
                  <a:outerShdw blurRad="38100" dist="38100" dir="2700000" algn="tl">
                    <a:srgbClr val="000000">
                      <a:alpha val="43137"/>
                    </a:srgbClr>
                  </a:outerShdw>
                </a:effectLst>
              </a:rPr>
              <a:t>10</a:t>
            </a:r>
            <a:r>
              <a:rPr lang="en-US" dirty="0">
                <a:solidFill>
                  <a:srgbClr val="FFFF66"/>
                </a:solidFill>
                <a:effectLst>
                  <a:outerShdw blurRad="38100" dist="38100" dir="2700000" algn="tl">
                    <a:srgbClr val="000000">
                      <a:alpha val="43137"/>
                    </a:srgbClr>
                  </a:outerShdw>
                </a:effectLst>
              </a:rPr>
              <a:t> 2004 U.S. Dollars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12291" name="Picture 9" descr="hurr_num_cat"/>
          <p:cNvPicPr>
            <a:picLocks noChangeAspect="1" noChangeArrowheads="1"/>
          </p:cNvPicPr>
          <p:nvPr/>
        </p:nvPicPr>
        <p:blipFill>
          <a:blip r:embed="rId4" cstate="print"/>
          <a:srcRect t="5711"/>
          <a:stretch>
            <a:fillRect/>
          </a:stretch>
        </p:blipFill>
        <p:spPr bwMode="auto">
          <a:xfrm>
            <a:off x="609600" y="1146175"/>
            <a:ext cx="8077200" cy="5711825"/>
          </a:xfrm>
          <a:prstGeom prst="rect">
            <a:avLst/>
          </a:prstGeom>
          <a:noFill/>
          <a:ln w="9525">
            <a:noFill/>
            <a:miter lim="800000"/>
            <a:headEnd/>
            <a:tailEnd/>
          </a:ln>
        </p:spPr>
      </p:pic>
      <p:sp>
        <p:nvSpPr>
          <p:cNvPr id="12292" name="Text Box 10"/>
          <p:cNvSpPr txBox="1">
            <a:spLocks noChangeArrowheads="1"/>
          </p:cNvSpPr>
          <p:nvPr/>
        </p:nvSpPr>
        <p:spPr bwMode="auto">
          <a:xfrm>
            <a:off x="685800" y="152400"/>
            <a:ext cx="8001000" cy="461665"/>
          </a:xfrm>
          <a:prstGeom prst="rect">
            <a:avLst/>
          </a:prstGeom>
          <a:noFill/>
          <a:ln w="9525">
            <a:noFill/>
            <a:miter lim="800000"/>
            <a:headEnd/>
            <a:tailEnd/>
          </a:ln>
        </p:spPr>
        <p:txBody>
          <a:bodyPr>
            <a:spAutoFit/>
          </a:bodyPr>
          <a:lstStyle/>
          <a:p>
            <a:pPr algn="ctr">
              <a:spcBef>
                <a:spcPct val="50000"/>
              </a:spcBef>
            </a:pPr>
            <a:r>
              <a:rPr lang="en-US" dirty="0">
                <a:solidFill>
                  <a:srgbClr val="FFFF66"/>
                </a:solidFill>
                <a:effectLst>
                  <a:outerShdw blurRad="38100" dist="38100" dir="2700000" algn="tl">
                    <a:srgbClr val="000000">
                      <a:alpha val="43137"/>
                    </a:srgbClr>
                  </a:outerShdw>
                </a:effectLst>
              </a:rPr>
              <a:t>Total Number of Landfall Events, by Category, 1870-2004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13315" name="Picture 6" descr="hurr_damage_cat"/>
          <p:cNvPicPr>
            <a:picLocks noChangeAspect="1" noChangeArrowheads="1"/>
          </p:cNvPicPr>
          <p:nvPr/>
        </p:nvPicPr>
        <p:blipFill>
          <a:blip r:embed="rId4" cstate="print"/>
          <a:srcRect t="5711"/>
          <a:stretch>
            <a:fillRect/>
          </a:stretch>
        </p:blipFill>
        <p:spPr bwMode="auto">
          <a:xfrm>
            <a:off x="609600" y="974725"/>
            <a:ext cx="8077200" cy="5713413"/>
          </a:xfrm>
          <a:prstGeom prst="rect">
            <a:avLst/>
          </a:prstGeom>
          <a:noFill/>
          <a:ln w="9525">
            <a:noFill/>
            <a:miter lim="800000"/>
            <a:headEnd/>
            <a:tailEnd/>
          </a:ln>
        </p:spPr>
      </p:pic>
      <p:sp>
        <p:nvSpPr>
          <p:cNvPr id="13316" name="Text Box 7"/>
          <p:cNvSpPr txBox="1">
            <a:spLocks noChangeArrowheads="1"/>
          </p:cNvSpPr>
          <p:nvPr/>
        </p:nvSpPr>
        <p:spPr bwMode="auto">
          <a:xfrm>
            <a:off x="685800" y="0"/>
            <a:ext cx="8001000" cy="830997"/>
          </a:xfrm>
          <a:prstGeom prst="rect">
            <a:avLst/>
          </a:prstGeom>
          <a:noFill/>
          <a:ln w="9525">
            <a:noFill/>
            <a:miter lim="800000"/>
            <a:headEnd/>
            <a:tailEnd/>
          </a:ln>
        </p:spPr>
        <p:txBody>
          <a:bodyPr>
            <a:spAutoFit/>
          </a:bodyPr>
          <a:lstStyle/>
          <a:p>
            <a:pPr algn="ctr">
              <a:spcBef>
                <a:spcPct val="50000"/>
              </a:spcBef>
            </a:pPr>
            <a:r>
              <a:rPr lang="en-US" dirty="0">
                <a:solidFill>
                  <a:srgbClr val="FFFF66"/>
                </a:solidFill>
                <a:effectLst>
                  <a:outerShdw blurRad="38100" dist="38100" dir="2700000" algn="tl">
                    <a:srgbClr val="000000">
                      <a:alpha val="43137"/>
                    </a:srgbClr>
                  </a:outerShdw>
                </a:effectLst>
              </a:rPr>
              <a:t>U.S. Hurricane Damage, 1900-2004,Adjusted for Inflation, Wealth, and Population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a:noFill/>
        </p:spPr>
      </p:pic>
      <p:sp>
        <p:nvSpPr>
          <p:cNvPr id="559106" name="Rectangle 2"/>
          <p:cNvSpPr>
            <a:spLocks noGrp="1" noChangeArrowheads="1"/>
          </p:cNvSpPr>
          <p:nvPr>
            <p:ph type="title"/>
          </p:nvPr>
        </p:nvSpPr>
        <p:spPr>
          <a:xfrm>
            <a:off x="457200" y="0"/>
            <a:ext cx="8229600" cy="1143000"/>
          </a:xfrm>
        </p:spPr>
        <p:txBody>
          <a:bodyPr/>
          <a:lstStyle/>
          <a:p>
            <a:pPr eaLnBrk="1" hangingPunct="1">
              <a:defRPr/>
            </a:pPr>
            <a:r>
              <a:rPr lang="en-US" b="1" dirty="0" smtClean="0">
                <a:solidFill>
                  <a:srgbClr val="FFFF00"/>
                </a:solidFill>
                <a:effectLst>
                  <a:outerShdw blurRad="38100" dist="38100" dir="2700000" algn="tl">
                    <a:srgbClr val="C0C0C0"/>
                  </a:outerShdw>
                </a:effectLst>
              </a:rPr>
              <a:t>Program</a:t>
            </a:r>
          </a:p>
        </p:txBody>
      </p:sp>
      <p:sp>
        <p:nvSpPr>
          <p:cNvPr id="5124" name="Rectangle 3"/>
          <p:cNvSpPr>
            <a:spLocks noGrp="1" noChangeArrowheads="1"/>
          </p:cNvSpPr>
          <p:nvPr>
            <p:ph type="body" sz="half" idx="1"/>
          </p:nvPr>
        </p:nvSpPr>
        <p:spPr>
          <a:xfrm>
            <a:off x="457200" y="1524000"/>
            <a:ext cx="8153400" cy="4800600"/>
          </a:xfrm>
        </p:spPr>
        <p:txBody>
          <a:bodyPr/>
          <a:lstStyle/>
          <a:p>
            <a:pPr eaLnBrk="1" hangingPunct="1">
              <a:defRPr/>
            </a:pPr>
            <a:r>
              <a:rPr lang="en-US" sz="3600" b="1" dirty="0" smtClean="0">
                <a:solidFill>
                  <a:schemeClr val="accent2"/>
                </a:solidFill>
                <a:effectLst>
                  <a:outerShdw blurRad="38100" dist="38100" dir="2700000" algn="tl">
                    <a:srgbClr val="C0C0C0"/>
                  </a:outerShdw>
                </a:effectLst>
              </a:rPr>
              <a:t>Overview of Hurricanes</a:t>
            </a:r>
          </a:p>
          <a:p>
            <a:pPr eaLnBrk="1" hangingPunct="1">
              <a:defRPr/>
            </a:pPr>
            <a:endParaRPr lang="en-US" sz="3600" b="1" dirty="0" smtClean="0">
              <a:solidFill>
                <a:schemeClr val="accent2"/>
              </a:solidFill>
              <a:effectLst>
                <a:outerShdw blurRad="38100" dist="38100" dir="2700000" algn="tl">
                  <a:srgbClr val="C0C0C0"/>
                </a:outerShdw>
              </a:effectLst>
            </a:endParaRPr>
          </a:p>
          <a:p>
            <a:pPr eaLnBrk="1" hangingPunct="1">
              <a:defRPr/>
            </a:pPr>
            <a:r>
              <a:rPr lang="en-US" sz="3600" b="1" dirty="0" smtClean="0">
                <a:solidFill>
                  <a:schemeClr val="accent2"/>
                </a:solidFill>
                <a:effectLst>
                  <a:outerShdw blurRad="38100" dist="38100" dir="2700000" algn="tl">
                    <a:srgbClr val="C0C0C0"/>
                  </a:outerShdw>
                </a:effectLst>
              </a:rPr>
              <a:t>Hurricane Risk</a:t>
            </a:r>
          </a:p>
          <a:p>
            <a:pPr eaLnBrk="1" hangingPunct="1">
              <a:defRPr/>
            </a:pPr>
            <a:endParaRPr lang="en-US" sz="3600" b="1" dirty="0" smtClean="0">
              <a:solidFill>
                <a:schemeClr val="accent2"/>
              </a:solidFill>
              <a:effectLst>
                <a:outerShdw blurRad="38100" dist="38100" dir="2700000" algn="tl">
                  <a:srgbClr val="C0C0C0"/>
                </a:outerShdw>
              </a:effectLst>
            </a:endParaRPr>
          </a:p>
          <a:p>
            <a:pPr eaLnBrk="1" hangingPunct="1">
              <a:defRPr/>
            </a:pPr>
            <a:r>
              <a:rPr lang="en-US" sz="3600" b="1" dirty="0" smtClean="0">
                <a:solidFill>
                  <a:schemeClr val="accent2"/>
                </a:solidFill>
                <a:effectLst>
                  <a:outerShdw blurRad="38100" dist="38100" dir="2700000" algn="tl">
                    <a:srgbClr val="C0C0C0"/>
                  </a:outerShdw>
                </a:effectLst>
              </a:rPr>
              <a:t>The Physics of Hurricanes</a:t>
            </a:r>
          </a:p>
          <a:p>
            <a:pPr eaLnBrk="1" hangingPunct="1">
              <a:defRPr/>
            </a:pPr>
            <a:endParaRPr lang="en-US" sz="3600" b="1" dirty="0" smtClean="0">
              <a:solidFill>
                <a:schemeClr val="accent2"/>
              </a:solidFill>
              <a:effectLst>
                <a:outerShdw blurRad="38100" dist="38100" dir="2700000" algn="tl">
                  <a:srgbClr val="C0C0C0"/>
                </a:outerShdw>
              </a:effectLst>
            </a:endParaRPr>
          </a:p>
          <a:p>
            <a:pPr eaLnBrk="1" hangingPunct="1">
              <a:defRPr/>
            </a:pPr>
            <a:r>
              <a:rPr lang="en-US" sz="3600" b="1" dirty="0" smtClean="0">
                <a:solidFill>
                  <a:schemeClr val="accent2"/>
                </a:solidFill>
                <a:effectLst>
                  <a:outerShdw blurRad="38100" dist="38100" dir="2700000" algn="tl">
                    <a:srgbClr val="C0C0C0"/>
                  </a:outerShdw>
                </a:effectLst>
              </a:rPr>
              <a:t>Hurricanes and Climate</a:t>
            </a:r>
            <a:endParaRPr lang="en-US" sz="3600" b="1" dirty="0" smtClean="0">
              <a:solidFill>
                <a:schemeClr val="accent2"/>
              </a:solidFill>
              <a:effectLst>
                <a:outerShdw blurRad="38100" dist="38100" dir="2700000" algn="tl">
                  <a:srgbClr val="C0C0C0"/>
                </a:outerShdw>
              </a:effectLst>
            </a:endParaRPr>
          </a:p>
          <a:p>
            <a:pPr eaLnBrk="1" hangingPunct="1">
              <a:buFontTx/>
              <a:buNone/>
              <a:defRPr/>
            </a:pPr>
            <a:endParaRPr lang="en-US" sz="3600" b="1" dirty="0" smtClean="0">
              <a:solidFill>
                <a:schemeClr val="accent2"/>
              </a:solidFill>
              <a:effectLst>
                <a:outerShdw blurRad="38100" dist="38100" dir="2700000" algn="tl">
                  <a:srgbClr val="C0C0C0"/>
                </a:outerShdw>
              </a:effectLst>
            </a:endParaRPr>
          </a:p>
          <a:p>
            <a:pPr eaLnBrk="1" hangingPunct="1">
              <a:buFontTx/>
              <a:buNone/>
              <a:defRPr/>
            </a:pPr>
            <a:endParaRPr lang="en-US" sz="2800" dirty="0" smtClean="0">
              <a:solidFill>
                <a:schemeClr val="accent2"/>
              </a:solidFill>
              <a:effectLst>
                <a:outerShdw blurRad="38100" dist="38100" dir="2700000" algn="tl">
                  <a:srgbClr val="C0C0C0"/>
                </a:outerShdw>
              </a:effectLst>
            </a:endParaRPr>
          </a:p>
          <a:p>
            <a:pPr eaLnBrk="1" hangingPunct="1">
              <a:buFontTx/>
              <a:buNone/>
              <a:defRPr/>
            </a:pPr>
            <a:endParaRPr lang="en-US" sz="28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7" descr="iss007e14908"/>
          <p:cNvPicPr>
            <a:picLocks noGrp="1" noChangeAspect="1" noChangeArrowheads="1"/>
          </p:cNvPicPr>
          <p:nvPr>
            <p:ph sz="half" idx="2"/>
          </p:nvPr>
        </p:nvPicPr>
        <p:blipFill>
          <a:blip r:embed="rId4" cstate="print">
            <a:lum bright="36000" contrast="-54000"/>
          </a:blip>
          <a:srcRect b="4210"/>
          <a:stretch>
            <a:fillRect/>
          </a:stretch>
        </p:blipFill>
        <p:spPr>
          <a:xfrm>
            <a:off x="0" y="0"/>
            <a:ext cx="9144000" cy="6858000"/>
          </a:xfrm>
          <a:noFill/>
        </p:spPr>
      </p:pic>
      <p:sp>
        <p:nvSpPr>
          <p:cNvPr id="164868" name="Rectangle 4"/>
          <p:cNvSpPr>
            <a:spLocks noGrp="1" noChangeArrowheads="1"/>
          </p:cNvSpPr>
          <p:nvPr>
            <p:ph type="title"/>
          </p:nvPr>
        </p:nvSpPr>
        <p:spPr>
          <a:xfrm>
            <a:off x="457200" y="0"/>
            <a:ext cx="8229600" cy="1143000"/>
          </a:xfrm>
        </p:spPr>
        <p:txBody>
          <a:bodyPr/>
          <a:lstStyle/>
          <a:p>
            <a:pPr>
              <a:defRPr/>
            </a:pPr>
            <a:r>
              <a:rPr lang="en-US" sz="4000" b="1">
                <a:solidFill>
                  <a:srgbClr val="FFFF66"/>
                </a:solidFill>
                <a:effectLst>
                  <a:outerShdw blurRad="38100" dist="38100" dir="2700000" algn="tl">
                    <a:srgbClr val="C0C0C0"/>
                  </a:outerShdw>
                </a:effectLst>
              </a:rPr>
              <a:t>Summary of U.S. Hurricane Damage Statistics:</a:t>
            </a:r>
          </a:p>
        </p:txBody>
      </p:sp>
      <p:sp>
        <p:nvSpPr>
          <p:cNvPr id="164869" name="Rectangle 5"/>
          <p:cNvSpPr>
            <a:spLocks noGrp="1" noChangeArrowheads="1"/>
          </p:cNvSpPr>
          <p:nvPr>
            <p:ph type="body" sz="half" idx="1"/>
          </p:nvPr>
        </p:nvSpPr>
        <p:spPr>
          <a:xfrm>
            <a:off x="457200" y="2209800"/>
            <a:ext cx="8077200" cy="3810000"/>
          </a:xfrm>
        </p:spPr>
        <p:txBody>
          <a:bodyPr/>
          <a:lstStyle/>
          <a:p>
            <a:pPr>
              <a:defRPr/>
            </a:pPr>
            <a:r>
              <a:rPr lang="en-US" sz="2800" dirty="0">
                <a:solidFill>
                  <a:schemeClr val="accent2">
                    <a:lumMod val="50000"/>
                  </a:schemeClr>
                </a:solidFill>
              </a:rPr>
              <a:t>&gt;50% of all normalized damage caused by </a:t>
            </a:r>
            <a:r>
              <a:rPr lang="en-US" sz="2800" b="1" dirty="0">
                <a:solidFill>
                  <a:srgbClr val="990033"/>
                </a:solidFill>
              </a:rPr>
              <a:t>top 8 events</a:t>
            </a:r>
            <a:r>
              <a:rPr lang="en-US" sz="2800" dirty="0"/>
              <a:t>, </a:t>
            </a:r>
            <a:r>
              <a:rPr lang="en-US" sz="2800" dirty="0">
                <a:solidFill>
                  <a:schemeClr val="accent2">
                    <a:lumMod val="50000"/>
                  </a:schemeClr>
                </a:solidFill>
              </a:rPr>
              <a:t>all category 3, 4 and 5</a:t>
            </a:r>
          </a:p>
          <a:p>
            <a:pPr>
              <a:defRPr/>
            </a:pPr>
            <a:r>
              <a:rPr lang="en-US" sz="2800" dirty="0">
                <a:solidFill>
                  <a:schemeClr val="accent2">
                    <a:lumMod val="50000"/>
                  </a:schemeClr>
                </a:solidFill>
              </a:rPr>
              <a:t>&gt;90% of all damage caused by storms of category 3 and greater</a:t>
            </a:r>
          </a:p>
          <a:p>
            <a:pPr>
              <a:defRPr/>
            </a:pPr>
            <a:r>
              <a:rPr lang="en-US" sz="2800" dirty="0">
                <a:solidFill>
                  <a:schemeClr val="accent2">
                    <a:lumMod val="50000"/>
                  </a:schemeClr>
                </a:solidFill>
              </a:rPr>
              <a:t>Category 3,4 and 5 events are only 13% of total landfalling events; only 30 since 1870</a:t>
            </a:r>
          </a:p>
          <a:p>
            <a:pPr>
              <a:defRPr/>
            </a:pPr>
            <a:r>
              <a:rPr lang="en-US" sz="2800" dirty="0">
                <a:solidFill>
                  <a:schemeClr val="accent2">
                    <a:lumMod val="50000"/>
                  </a:schemeClr>
                </a:solidFill>
              </a:rPr>
              <a:t>    </a:t>
            </a:r>
            <a:r>
              <a:rPr lang="en-US" sz="2800" b="1" i="1" dirty="0">
                <a:solidFill>
                  <a:schemeClr val="accent2">
                    <a:lumMod val="50000"/>
                  </a:schemeClr>
                </a:solidFill>
              </a:rPr>
              <a:t>Landfalling storm statistics are grossly inadequate for assessing hurricane risk</a:t>
            </a:r>
          </a:p>
        </p:txBody>
      </p:sp>
      <p:graphicFrame>
        <p:nvGraphicFramePr>
          <p:cNvPr id="1026" name="Object 2"/>
          <p:cNvGraphicFramePr>
            <a:graphicFrameLocks noChangeAspect="1"/>
          </p:cNvGraphicFramePr>
          <p:nvPr/>
        </p:nvGraphicFramePr>
        <p:xfrm>
          <a:off x="762000" y="5105400"/>
          <a:ext cx="450850" cy="409575"/>
        </p:xfrm>
        <a:graphic>
          <a:graphicData uri="http://schemas.openxmlformats.org/presentationml/2006/ole">
            <p:oleObj spid="_x0000_s75778" name="Equation" r:id="rId5" imgW="139680" imgH="126720" progId="Equation.DSMT4">
              <p:embed/>
            </p:oleObj>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399364" name="Rectangle 4"/>
          <p:cNvSpPr>
            <a:spLocks noGrp="1" noChangeArrowheads="1"/>
          </p:cNvSpPr>
          <p:nvPr>
            <p:ph type="title"/>
          </p:nvPr>
        </p:nvSpPr>
        <p:spPr>
          <a:xfrm>
            <a:off x="533400" y="1524000"/>
            <a:ext cx="8229600" cy="1143000"/>
          </a:xfrm>
        </p:spPr>
        <p:txBody>
          <a:bodyPr/>
          <a:lstStyle/>
          <a:p>
            <a:pPr eaLnBrk="1" hangingPunct="1">
              <a:defRPr/>
            </a:pPr>
            <a:r>
              <a:rPr lang="en-US" b="1" smtClean="0">
                <a:solidFill>
                  <a:schemeClr val="accent2"/>
                </a:solidFill>
                <a:effectLst>
                  <a:outerShdw blurRad="38100" dist="38100" dir="2700000" algn="tl">
                    <a:srgbClr val="C0C0C0"/>
                  </a:outerShdw>
                </a:effectLst>
              </a:rPr>
              <a:t>How Do Hurricanes Work?</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g10"/>
          <p:cNvPicPr>
            <a:picLocks noChangeAspect="1" noChangeArrowheads="1"/>
          </p:cNvPicPr>
          <p:nvPr/>
        </p:nvPicPr>
        <p:blipFill>
          <a:blip r:embed="rId3" cstate="print"/>
          <a:srcRect l="3751" r="1875" b="16667"/>
          <a:stretch>
            <a:fillRect/>
          </a:stretch>
        </p:blipFill>
        <p:spPr bwMode="auto">
          <a:xfrm>
            <a:off x="0" y="676275"/>
            <a:ext cx="9144000" cy="6054725"/>
          </a:xfrm>
          <a:prstGeom prst="rect">
            <a:avLst/>
          </a:prstGeom>
          <a:noFill/>
          <a:ln w="9525">
            <a:noFill/>
            <a:miter lim="800000"/>
            <a:headEnd/>
            <a:tailEnd/>
          </a:ln>
        </p:spPr>
      </p:pic>
      <p:sp>
        <p:nvSpPr>
          <p:cNvPr id="515075" name="Text Box 3"/>
          <p:cNvSpPr txBox="1">
            <a:spLocks noChangeArrowheads="1"/>
          </p:cNvSpPr>
          <p:nvPr/>
        </p:nvSpPr>
        <p:spPr bwMode="auto">
          <a:xfrm>
            <a:off x="1600200" y="0"/>
            <a:ext cx="5878513" cy="769938"/>
          </a:xfrm>
          <a:prstGeom prst="rect">
            <a:avLst/>
          </a:prstGeom>
          <a:noFill/>
          <a:ln w="12700" cap="sq">
            <a:noFill/>
            <a:miter lim="800000"/>
            <a:headEnd type="none" w="sm" len="sm"/>
            <a:tailEnd type="none" w="sm" len="sm"/>
          </a:ln>
          <a:effectLst/>
        </p:spPr>
        <p:txBody>
          <a:bodyPr wrap="none">
            <a:spAutoFit/>
          </a:bodyPr>
          <a:lstStyle/>
          <a:p>
            <a:pPr>
              <a:defRPr/>
            </a:pPr>
            <a:r>
              <a:rPr lang="en-US" sz="4400" dirty="0">
                <a:effectLst>
                  <a:outerShdw blurRad="38100" dist="38100" dir="2700000" algn="tl">
                    <a:srgbClr val="C0C0C0"/>
                  </a:outerShdw>
                </a:effectLst>
                <a:latin typeface="Times New Roman" pitchFamily="18" charset="0"/>
              </a:rPr>
              <a:t>Energy Production Cycle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nez"/>
          <p:cNvPicPr>
            <a:picLocks noGrp="1" noChangeAspect="1" noChangeArrowheads="1"/>
          </p:cNvPicPr>
          <p:nvPr>
            <p:ph/>
          </p:nvPr>
        </p:nvPicPr>
        <p:blipFill>
          <a:blip r:embed="rId3" cstate="print"/>
          <a:srcRect l="6741" t="4509" r="8989" b="6012"/>
          <a:stretch>
            <a:fillRect/>
          </a:stretch>
        </p:blipFill>
        <p:spPr>
          <a:xfrm>
            <a:off x="838200" y="685800"/>
            <a:ext cx="7391400" cy="5867400"/>
          </a:xfrm>
          <a:noFill/>
        </p:spPr>
      </p:pic>
      <p:sp>
        <p:nvSpPr>
          <p:cNvPr id="26627" name="Text Box 3"/>
          <p:cNvSpPr txBox="1">
            <a:spLocks noChangeArrowheads="1"/>
          </p:cNvSpPr>
          <p:nvPr/>
        </p:nvSpPr>
        <p:spPr bwMode="auto">
          <a:xfrm>
            <a:off x="609600" y="228600"/>
            <a:ext cx="8305800" cy="519113"/>
          </a:xfrm>
          <a:prstGeom prst="rect">
            <a:avLst/>
          </a:prstGeom>
          <a:noFill/>
          <a:ln w="9525">
            <a:noFill/>
            <a:miter lim="800000"/>
            <a:headEnd/>
            <a:tailEnd/>
          </a:ln>
        </p:spPr>
        <p:txBody>
          <a:bodyPr>
            <a:spAutoFit/>
          </a:bodyPr>
          <a:lstStyle/>
          <a:p>
            <a:pPr>
              <a:spcBef>
                <a:spcPct val="50000"/>
              </a:spcBef>
            </a:pPr>
            <a:r>
              <a:rPr lang="en-US" sz="2800" b="1"/>
              <a:t>Distribution of Entropy in Hurricane Inez, 1966</a:t>
            </a:r>
          </a:p>
        </p:txBody>
      </p:sp>
      <p:sp>
        <p:nvSpPr>
          <p:cNvPr id="26628"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Hawkins and Imbembo, 1976</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a:xfrm>
            <a:off x="457200" y="152400"/>
            <a:ext cx="8229600" cy="1143000"/>
          </a:xfrm>
        </p:spPr>
        <p:txBody>
          <a:bodyPr/>
          <a:lstStyle/>
          <a:p>
            <a:pPr eaLnBrk="1" hangingPunct="1">
              <a:defRPr/>
            </a:pPr>
            <a:r>
              <a:rPr lang="en-US" sz="4000" dirty="0" smtClean="0">
                <a:solidFill>
                  <a:srgbClr val="002060"/>
                </a:solidFill>
                <a:effectLst>
                  <a:outerShdw blurRad="38100" dist="38100" dir="2700000" algn="tl">
                    <a:srgbClr val="000000">
                      <a:alpha val="43137"/>
                    </a:srgbClr>
                  </a:outerShdw>
                </a:effectLst>
              </a:rPr>
              <a:t>Theoretical Upper Bound on Hurricane Maximum Wind Speed:</a:t>
            </a:r>
          </a:p>
        </p:txBody>
      </p:sp>
      <p:graphicFrame>
        <p:nvGraphicFramePr>
          <p:cNvPr id="2050" name="Object 3"/>
          <p:cNvGraphicFramePr>
            <a:graphicFrameLocks noChangeAspect="1"/>
          </p:cNvGraphicFramePr>
          <p:nvPr>
            <p:ph idx="4294967295"/>
          </p:nvPr>
        </p:nvGraphicFramePr>
        <p:xfrm>
          <a:off x="1041400" y="2514600"/>
          <a:ext cx="6632575" cy="2060575"/>
        </p:xfrm>
        <a:graphic>
          <a:graphicData uri="http://schemas.openxmlformats.org/presentationml/2006/ole">
            <p:oleObj spid="_x0000_s2050" name="Equation" r:id="rId4" imgW="3924000" imgH="1218960" progId="Equation.DSMT4">
              <p:embed/>
            </p:oleObj>
          </a:graphicData>
        </a:graphic>
      </p:graphicFrame>
      <p:sp>
        <p:nvSpPr>
          <p:cNvPr id="2053" name="Text Box 4"/>
          <p:cNvSpPr txBox="1">
            <a:spLocks noChangeArrowheads="1"/>
          </p:cNvSpPr>
          <p:nvPr/>
        </p:nvSpPr>
        <p:spPr bwMode="auto">
          <a:xfrm>
            <a:off x="5867400" y="4495800"/>
            <a:ext cx="2057400" cy="641350"/>
          </a:xfrm>
          <a:prstGeom prst="rect">
            <a:avLst/>
          </a:prstGeom>
          <a:noFill/>
          <a:ln w="9525">
            <a:noFill/>
            <a:miter lim="800000"/>
            <a:headEnd/>
            <a:tailEnd/>
          </a:ln>
        </p:spPr>
        <p:txBody>
          <a:bodyPr>
            <a:spAutoFit/>
          </a:bodyPr>
          <a:lstStyle/>
          <a:p>
            <a:pPr>
              <a:spcBef>
                <a:spcPct val="50000"/>
              </a:spcBef>
            </a:pPr>
            <a:r>
              <a:rPr lang="en-US" sz="1800" b="1">
                <a:solidFill>
                  <a:schemeClr val="hlink"/>
                </a:solidFill>
              </a:rPr>
              <a:t>Air-sea enthalpy disequilibrium</a:t>
            </a:r>
          </a:p>
        </p:txBody>
      </p:sp>
      <p:sp>
        <p:nvSpPr>
          <p:cNvPr id="2054"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a:spcBef>
                <a:spcPct val="50000"/>
              </a:spcBef>
            </a:pPr>
            <a:r>
              <a:rPr lang="en-US" sz="1800" b="1">
                <a:solidFill>
                  <a:schemeClr val="hlink"/>
                </a:solidFill>
              </a:rPr>
              <a:t>Surface temperature</a:t>
            </a:r>
          </a:p>
        </p:txBody>
      </p:sp>
      <p:sp>
        <p:nvSpPr>
          <p:cNvPr id="2055"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a:spcBef>
                <a:spcPct val="50000"/>
              </a:spcBef>
            </a:pPr>
            <a:r>
              <a:rPr lang="en-US" sz="1800" b="1">
                <a:solidFill>
                  <a:schemeClr val="hlink"/>
                </a:solidFill>
              </a:rPr>
              <a:t>Outflow temperature</a:t>
            </a:r>
          </a:p>
        </p:txBody>
      </p:sp>
      <p:sp>
        <p:nvSpPr>
          <p:cNvPr id="2056"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endParaRPr lang="en-US"/>
          </a:p>
        </p:txBody>
      </p:sp>
      <p:sp>
        <p:nvSpPr>
          <p:cNvPr id="2057"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endParaRPr lang="en-US"/>
          </a:p>
        </p:txBody>
      </p:sp>
      <p:sp>
        <p:nvSpPr>
          <p:cNvPr id="2058"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a:spcBef>
                <a:spcPct val="50000"/>
              </a:spcBef>
            </a:pPr>
            <a:r>
              <a:rPr lang="en-US" sz="1800" b="1">
                <a:solidFill>
                  <a:schemeClr val="hlink"/>
                </a:solidFill>
              </a:rPr>
              <a:t>Ratio of exchange coefficients of enthalpy and momentum</a:t>
            </a:r>
          </a:p>
        </p:txBody>
      </p:sp>
      <p:sp>
        <p:nvSpPr>
          <p:cNvPr id="2059"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12004" name="Rectangle 4"/>
          <p:cNvSpPr>
            <a:spLocks noGrp="1" noChangeArrowheads="1"/>
          </p:cNvSpPr>
          <p:nvPr>
            <p:ph type="title" idx="4294967295"/>
          </p:nvPr>
        </p:nvSpPr>
        <p:spPr>
          <a:xfrm>
            <a:off x="533400" y="0"/>
            <a:ext cx="8229600" cy="1143000"/>
          </a:xfrm>
        </p:spPr>
        <p:txBody>
          <a:bodyPr rtlCol="0">
            <a:normAutofit fontScale="90000"/>
          </a:bodyPr>
          <a:lstStyle/>
          <a:p>
            <a:pPr eaLnBrk="1" fontAlgn="auto" hangingPunct="1">
              <a:spcAft>
                <a:spcPts val="0"/>
              </a:spcAft>
              <a:defRPr/>
            </a:pPr>
            <a:r>
              <a:rPr lang="en-US" sz="4000" b="1" dirty="0" smtClean="0">
                <a:solidFill>
                  <a:srgbClr val="FFFF00"/>
                </a:solidFill>
                <a:effectLst>
                  <a:outerShdw blurRad="38100" dist="38100" dir="2700000" algn="tl">
                    <a:srgbClr val="C0C0C0"/>
                  </a:outerShdw>
                </a:effectLst>
              </a:rPr>
              <a:t>Heat Engine Theory Predicts Maximum Hurricane Winds</a:t>
            </a:r>
          </a:p>
        </p:txBody>
      </p:sp>
      <p:pic>
        <p:nvPicPr>
          <p:cNvPr id="25604" name="Picture 2" descr="C:\Users\Kerry Emaanuel\Graphics\Transparent Figures\global_mpi.png"/>
          <p:cNvPicPr>
            <a:picLocks noGrp="1" noChangeAspect="1" noChangeArrowheads="1"/>
          </p:cNvPicPr>
          <p:nvPr>
            <p:ph idx="4294967295"/>
          </p:nvPr>
        </p:nvPicPr>
        <p:blipFill>
          <a:blip r:embed="rId4" cstate="print"/>
          <a:srcRect/>
          <a:stretch>
            <a:fillRect/>
          </a:stretch>
        </p:blipFill>
        <p:spPr>
          <a:xfrm>
            <a:off x="664713" y="533400"/>
            <a:ext cx="7799148" cy="6108700"/>
          </a:xfrm>
          <a:noFill/>
        </p:spPr>
      </p:pic>
      <p:sp>
        <p:nvSpPr>
          <p:cNvPr id="25605" name="TextBox 5"/>
          <p:cNvSpPr txBox="1">
            <a:spLocks noChangeArrowheads="1"/>
          </p:cNvSpPr>
          <p:nvPr/>
        </p:nvSpPr>
        <p:spPr bwMode="auto">
          <a:xfrm>
            <a:off x="4419600" y="6324600"/>
            <a:ext cx="990600" cy="400050"/>
          </a:xfrm>
          <a:prstGeom prst="rect">
            <a:avLst/>
          </a:prstGeom>
          <a:noFill/>
          <a:ln w="9525">
            <a:noFill/>
            <a:miter lim="800000"/>
            <a:headEnd/>
            <a:tailEnd/>
          </a:ln>
        </p:spPr>
        <p:txBody>
          <a:bodyPr>
            <a:spAutoFit/>
          </a:bodyPr>
          <a:lstStyle/>
          <a:p>
            <a:r>
              <a:rPr lang="en-US" sz="2000" dirty="0">
                <a:solidFill>
                  <a:srgbClr val="002060"/>
                </a:solidFill>
                <a:latin typeface="Calibri" pitchFamily="34" charset="0"/>
              </a:rPr>
              <a:t>MPH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399364" name="Rectangle 4"/>
          <p:cNvSpPr>
            <a:spLocks noGrp="1" noChangeArrowheads="1"/>
          </p:cNvSpPr>
          <p:nvPr>
            <p:ph type="title"/>
          </p:nvPr>
        </p:nvSpPr>
        <p:spPr>
          <a:xfrm>
            <a:off x="533400" y="1524000"/>
            <a:ext cx="8229600" cy="1143000"/>
          </a:xfrm>
        </p:spPr>
        <p:txBody>
          <a:bodyPr/>
          <a:lstStyle/>
          <a:p>
            <a:pPr eaLnBrk="1" hangingPunct="1">
              <a:defRPr/>
            </a:pPr>
            <a:r>
              <a:rPr lang="en-US" b="1" dirty="0" smtClean="0">
                <a:solidFill>
                  <a:schemeClr val="accent2"/>
                </a:solidFill>
                <a:effectLst>
                  <a:outerShdw blurRad="38100" dist="38100" dir="2700000" algn="tl">
                    <a:srgbClr val="C0C0C0"/>
                  </a:outerShdw>
                </a:effectLst>
              </a:rPr>
              <a:t>Effect of Climate Change on Hurricane Activity</a:t>
            </a:r>
            <a:endParaRPr lang="en-US" b="1" dirty="0" smtClean="0">
              <a:solidFill>
                <a:schemeClr val="accent2"/>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45059" name="Text Box 3"/>
          <p:cNvSpPr txBox="1">
            <a:spLocks noChangeArrowheads="1"/>
          </p:cNvSpPr>
          <p:nvPr/>
        </p:nvSpPr>
        <p:spPr bwMode="auto">
          <a:xfrm>
            <a:off x="914400" y="304800"/>
            <a:ext cx="7543800" cy="519113"/>
          </a:xfrm>
          <a:prstGeom prst="rect">
            <a:avLst/>
          </a:prstGeom>
          <a:noFill/>
          <a:ln w="9525">
            <a:noFill/>
            <a:miter lim="800000"/>
            <a:headEnd/>
            <a:tailEnd/>
          </a:ln>
          <a:effectLst/>
        </p:spPr>
        <p:txBody>
          <a:bodyPr>
            <a:spAutoFit/>
          </a:bodyPr>
          <a:lstStyle/>
          <a:p>
            <a:pPr>
              <a:spcBef>
                <a:spcPct val="50000"/>
              </a:spcBef>
              <a:defRPr/>
            </a:pPr>
            <a:r>
              <a:rPr lang="en-US" sz="2800" dirty="0">
                <a:solidFill>
                  <a:srgbClr val="FFFF00"/>
                </a:solidFill>
                <a:effectLst>
                  <a:outerShdw blurRad="38100" dist="38100" dir="2700000" algn="tl">
                    <a:srgbClr val="C0C0C0"/>
                  </a:outerShdw>
                </a:effectLst>
                <a:latin typeface="Arial" charset="0"/>
              </a:rPr>
              <a:t>Observed Tropical Atlantic Potential Intensity</a:t>
            </a:r>
          </a:p>
        </p:txBody>
      </p:sp>
      <p:pic>
        <p:nvPicPr>
          <p:cNvPr id="19460" name="Picture 5" descr="PI"/>
          <p:cNvPicPr>
            <a:picLocks noChangeAspect="1" noChangeArrowheads="1"/>
          </p:cNvPicPr>
          <p:nvPr/>
        </p:nvPicPr>
        <p:blipFill>
          <a:blip r:embed="rId4" cstate="print"/>
          <a:srcRect/>
          <a:stretch>
            <a:fillRect/>
          </a:stretch>
        </p:blipFill>
        <p:spPr bwMode="auto">
          <a:xfrm>
            <a:off x="990600" y="914400"/>
            <a:ext cx="7126288" cy="5711825"/>
          </a:xfrm>
          <a:prstGeom prst="rect">
            <a:avLst/>
          </a:prstGeom>
          <a:noFill/>
          <a:ln w="9525">
            <a:noFill/>
            <a:miter lim="800000"/>
            <a:headEnd/>
            <a:tailEnd/>
          </a:ln>
        </p:spPr>
      </p:pic>
      <p:sp>
        <p:nvSpPr>
          <p:cNvPr id="19461" name="Text Box 6"/>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Data Sources: NCAR/NCEP re-analysis with pre-1979 bias correction, UKMO/HADSST1</a:t>
            </a:r>
          </a:p>
        </p:txBody>
      </p:sp>
      <p:sp>
        <p:nvSpPr>
          <p:cNvPr id="19462" name="TextBox 5"/>
          <p:cNvSpPr txBox="1">
            <a:spLocks noChangeArrowheads="1"/>
          </p:cNvSpPr>
          <p:nvPr/>
        </p:nvSpPr>
        <p:spPr bwMode="auto">
          <a:xfrm>
            <a:off x="1295400" y="6248400"/>
            <a:ext cx="4648200" cy="307975"/>
          </a:xfrm>
          <a:prstGeom prst="rect">
            <a:avLst/>
          </a:prstGeom>
          <a:noFill/>
          <a:ln w="9525">
            <a:noFill/>
            <a:miter lim="800000"/>
            <a:headEnd/>
            <a:tailEnd/>
          </a:ln>
        </p:spPr>
        <p:txBody>
          <a:bodyPr>
            <a:spAutoFit/>
          </a:bodyPr>
          <a:lstStyle/>
          <a:p>
            <a:r>
              <a:rPr lang="en-US" sz="1400"/>
              <a:t>Emanuel, K., </a:t>
            </a:r>
            <a:r>
              <a:rPr lang="en-US" sz="1400" i="1"/>
              <a:t>J. Climate</a:t>
            </a:r>
            <a:r>
              <a:rPr lang="en-US" sz="1400"/>
              <a:t>, 2007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solidFill>
                  <a:srgbClr val="FFFF00"/>
                </a:solidFill>
                <a:effectLst>
                  <a:outerShdw blurRad="38100" dist="38100" dir="2700000" algn="tl">
                    <a:srgbClr val="000000">
                      <a:alpha val="43137"/>
                    </a:srgbClr>
                  </a:outerShdw>
                </a:effectLst>
              </a:rPr>
              <a:t>Effect of Increased Potential Intensity on Hurricane Katrina</a:t>
            </a:r>
            <a:endParaRPr lang="en-US" dirty="0">
              <a:solidFill>
                <a:srgbClr val="FFFF00"/>
              </a:solidFill>
              <a:effectLst>
                <a:outerShdw blurRad="38100" dist="38100" dir="2700000" algn="tl">
                  <a:srgbClr val="000000">
                    <a:alpha val="43137"/>
                  </a:srgbClr>
                </a:outerShdw>
              </a:effectLst>
            </a:endParaRPr>
          </a:p>
        </p:txBody>
      </p:sp>
      <p:pic>
        <p:nvPicPr>
          <p:cNvPr id="67585" name="Picture 1" descr="C:\Users\Kerry Emaanuel\CHIP\Katrina_1980_2005_pit.png"/>
          <p:cNvPicPr>
            <a:picLocks noChangeAspect="1" noChangeArrowheads="1"/>
          </p:cNvPicPr>
          <p:nvPr/>
        </p:nvPicPr>
        <p:blipFill>
          <a:blip r:embed="rId3" cstate="print"/>
          <a:srcRect/>
          <a:stretch>
            <a:fillRect/>
          </a:stretch>
        </p:blipFill>
        <p:spPr bwMode="auto">
          <a:xfrm>
            <a:off x="1143000" y="1518883"/>
            <a:ext cx="6781800" cy="5097817"/>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2819" name="Text Box 10"/>
          <p:cNvSpPr txBox="1">
            <a:spLocks noChangeArrowheads="1"/>
          </p:cNvSpPr>
          <p:nvPr/>
        </p:nvSpPr>
        <p:spPr bwMode="auto">
          <a:xfrm>
            <a:off x="762000" y="0"/>
            <a:ext cx="7924800" cy="1077913"/>
          </a:xfrm>
          <a:prstGeom prst="rect">
            <a:avLst/>
          </a:prstGeom>
          <a:noFill/>
          <a:ln w="9525">
            <a:noFill/>
            <a:miter lim="800000"/>
            <a:headEnd/>
            <a:tailEnd/>
          </a:ln>
        </p:spPr>
        <p:txBody>
          <a:bodyPr>
            <a:spAutoFit/>
          </a:bodyPr>
          <a:lstStyle/>
          <a:p>
            <a:pPr algn="ctr">
              <a:spcBef>
                <a:spcPct val="50000"/>
              </a:spcBef>
              <a:defRPr/>
            </a:pPr>
            <a:r>
              <a:rPr lang="en-US" sz="3200" b="1" dirty="0">
                <a:solidFill>
                  <a:srgbClr val="FFFF00"/>
                </a:solidFill>
                <a:effectLst>
                  <a:outerShdw blurRad="38100" dist="38100" dir="2700000" algn="tl">
                    <a:srgbClr val="C0C0C0"/>
                  </a:outerShdw>
                </a:effectLst>
              </a:rPr>
              <a:t>No Obvious Trend in Global Hurricane Frequency, </a:t>
            </a:r>
            <a:r>
              <a:rPr lang="en-US" sz="3200" b="1" dirty="0" smtClean="0">
                <a:solidFill>
                  <a:srgbClr val="FFFF00"/>
                </a:solidFill>
                <a:effectLst>
                  <a:outerShdw blurRad="38100" dist="38100" dir="2700000" algn="tl">
                    <a:srgbClr val="C0C0C0"/>
                  </a:outerShdw>
                </a:effectLst>
              </a:rPr>
              <a:t>1970-2008</a:t>
            </a:r>
            <a:endParaRPr lang="en-US" sz="3200" b="1" dirty="0">
              <a:solidFill>
                <a:srgbClr val="FFFF00"/>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a:t>Data Sources: NOAA/TPC and NAVY/JTWC</a:t>
            </a:r>
          </a:p>
        </p:txBody>
      </p:sp>
      <p:pic>
        <p:nvPicPr>
          <p:cNvPr id="66561" name="Picture 1" descr="C:\Users\Kerry Emaanuel\CHIP\Data\global_stormst.png"/>
          <p:cNvPicPr>
            <a:picLocks noChangeAspect="1" noChangeArrowheads="1"/>
          </p:cNvPicPr>
          <p:nvPr/>
        </p:nvPicPr>
        <p:blipFill>
          <a:blip r:embed="rId4" cstate="print"/>
          <a:srcRect/>
          <a:stretch>
            <a:fillRect/>
          </a:stretch>
        </p:blipFill>
        <p:spPr bwMode="auto">
          <a:xfrm>
            <a:off x="505329" y="400457"/>
            <a:ext cx="8486271" cy="636217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6" name="Rectangle 4"/>
          <p:cNvSpPr>
            <a:spLocks noGrp="1" noChangeArrowheads="1"/>
          </p:cNvSpPr>
          <p:nvPr>
            <p:ph type="ctrTitle"/>
          </p:nvPr>
        </p:nvSpPr>
        <p:spPr>
          <a:xfrm>
            <a:off x="609600" y="0"/>
            <a:ext cx="7772400" cy="1143000"/>
          </a:xfrm>
        </p:spPr>
        <p:txBody>
          <a:bodyPr/>
          <a:lstStyle/>
          <a:p>
            <a:pPr eaLnBrk="1" hangingPunct="1">
              <a:defRPr/>
            </a:pPr>
            <a:r>
              <a:rPr lang="en-US" b="1" dirty="0" smtClean="0">
                <a:solidFill>
                  <a:srgbClr val="FFFF00"/>
                </a:solidFill>
                <a:effectLst>
                  <a:outerShdw blurRad="38100" dist="38100" dir="2700000" algn="tl">
                    <a:srgbClr val="C0C0C0"/>
                  </a:outerShdw>
                </a:effectLst>
              </a:rPr>
              <a:t>What is a Hurricane?</a:t>
            </a:r>
          </a:p>
        </p:txBody>
      </p:sp>
      <p:sp>
        <p:nvSpPr>
          <p:cNvPr id="6148" name="Rectangle 5"/>
          <p:cNvSpPr>
            <a:spLocks noGrp="1" noChangeArrowheads="1"/>
          </p:cNvSpPr>
          <p:nvPr>
            <p:ph type="subTitle" idx="1"/>
          </p:nvPr>
        </p:nvSpPr>
        <p:spPr>
          <a:xfrm>
            <a:off x="1371600" y="2590800"/>
            <a:ext cx="6629400" cy="3200400"/>
          </a:xfrm>
        </p:spPr>
        <p:txBody>
          <a:bodyPr/>
          <a:lstStyle/>
          <a:p>
            <a:pPr algn="l" eaLnBrk="1" hangingPunct="1">
              <a:defRPr/>
            </a:pPr>
            <a:r>
              <a:rPr lang="en-US" b="1" dirty="0" smtClean="0">
                <a:solidFill>
                  <a:schemeClr val="accent2">
                    <a:lumMod val="50000"/>
                  </a:schemeClr>
                </a:solidFill>
              </a:rPr>
              <a:t>Formal definition</a:t>
            </a:r>
            <a:r>
              <a:rPr lang="en-US" dirty="0" smtClean="0">
                <a:solidFill>
                  <a:schemeClr val="accent2">
                    <a:lumMod val="50000"/>
                  </a:schemeClr>
                </a:solidFill>
              </a:rPr>
              <a:t>: A </a:t>
            </a:r>
            <a:r>
              <a:rPr lang="en-US" i="1" dirty="0" smtClean="0">
                <a:solidFill>
                  <a:schemeClr val="accent2">
                    <a:lumMod val="50000"/>
                  </a:schemeClr>
                </a:solidFill>
              </a:rPr>
              <a:t>tropical cyclone</a:t>
            </a:r>
            <a:r>
              <a:rPr lang="en-US" dirty="0" smtClean="0">
                <a:solidFill>
                  <a:schemeClr val="accent2">
                    <a:lumMod val="50000"/>
                  </a:schemeClr>
                </a:solidFill>
              </a:rPr>
              <a:t> with 1-min average winds at 10 m altitude in excess of 32 m/s (64 knots or 74 MPH) occurring over the North Atlantic or eastern North Pacific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iss007e14908"/>
          <p:cNvPicPr>
            <a:picLocks noChangeAspect="1" noChangeArrowheads="1"/>
          </p:cNvPicPr>
          <p:nvPr/>
        </p:nvPicPr>
        <p:blipFill>
          <a:blip r:embed="rId4"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052" name="Rectangle 3"/>
          <p:cNvSpPr>
            <a:spLocks noGrp="1" noChangeArrowheads="1"/>
          </p:cNvSpPr>
          <p:nvPr>
            <p:ph type="title"/>
          </p:nvPr>
        </p:nvSpPr>
        <p:spPr>
          <a:xfrm>
            <a:off x="457200" y="0"/>
            <a:ext cx="8458200" cy="2590800"/>
          </a:xfrm>
        </p:spPr>
        <p:txBody>
          <a:bodyPr/>
          <a:lstStyle/>
          <a:p>
            <a:pPr eaLnBrk="1" hangingPunct="1">
              <a:defRPr/>
            </a:pPr>
            <a:r>
              <a:rPr lang="en-US" sz="4000" dirty="0" smtClean="0">
                <a:solidFill>
                  <a:srgbClr val="FFFF00"/>
                </a:solidFill>
                <a:effectLst>
                  <a:outerShdw blurRad="38100" dist="38100" dir="2700000" algn="tl">
                    <a:srgbClr val="C0C0C0"/>
                  </a:outerShdw>
                </a:effectLst>
              </a:rPr>
              <a:t>Better Intensity Metric:</a:t>
            </a:r>
            <a:br>
              <a:rPr lang="en-US" sz="4000" dirty="0" smtClean="0">
                <a:solidFill>
                  <a:srgbClr val="FFFF00"/>
                </a:solidFill>
                <a:effectLst>
                  <a:outerShdw blurRad="38100" dist="38100" dir="2700000" algn="tl">
                    <a:srgbClr val="C0C0C0"/>
                  </a:outerShdw>
                </a:effectLst>
              </a:rPr>
            </a:br>
            <a:r>
              <a:rPr lang="en-US" sz="4000" dirty="0" smtClean="0">
                <a:effectLst>
                  <a:outerShdw blurRad="38100" dist="38100" dir="2700000" algn="tl">
                    <a:srgbClr val="C0C0C0"/>
                  </a:outerShdw>
                </a:effectLst>
              </a:rPr>
              <a:t/>
            </a:r>
            <a:br>
              <a:rPr lang="en-US" sz="4000" dirty="0" smtClean="0">
                <a:effectLst>
                  <a:outerShdw blurRad="38100" dist="38100" dir="2700000" algn="tl">
                    <a:srgbClr val="C0C0C0"/>
                  </a:outerShdw>
                </a:effectLst>
              </a:rPr>
            </a:br>
            <a:r>
              <a:rPr lang="en-US" sz="4000" b="1" dirty="0" smtClean="0">
                <a:solidFill>
                  <a:schemeClr val="accent2"/>
                </a:solidFill>
                <a:effectLst>
                  <a:outerShdw blurRad="38100" dist="38100" dir="2700000" algn="tl">
                    <a:srgbClr val="C0C0C0"/>
                  </a:outerShdw>
                </a:effectLst>
              </a:rPr>
              <a:t>Hurricane Power</a:t>
            </a:r>
            <a:br>
              <a:rPr lang="en-US" sz="4000" b="1" dirty="0" smtClean="0">
                <a:solidFill>
                  <a:schemeClr val="accent2"/>
                </a:solidFill>
                <a:effectLst>
                  <a:outerShdw blurRad="38100" dist="38100" dir="2700000" algn="tl">
                    <a:srgbClr val="C0C0C0"/>
                  </a:outerShdw>
                </a:effectLst>
              </a:rPr>
            </a:br>
            <a:r>
              <a:rPr lang="en-US" sz="4000" b="1" dirty="0" smtClean="0">
                <a:solidFill>
                  <a:schemeClr val="accent2"/>
                </a:solidFill>
                <a:effectLst>
                  <a:outerShdw blurRad="38100" dist="38100" dir="2700000" algn="tl">
                    <a:srgbClr val="C0C0C0"/>
                  </a:outerShdw>
                </a:effectLst>
              </a:rPr>
              <a:t>(Power Dissipation Index)</a:t>
            </a:r>
          </a:p>
        </p:txBody>
      </p:sp>
      <p:graphicFrame>
        <p:nvGraphicFramePr>
          <p:cNvPr id="3074" name="Object 4"/>
          <p:cNvGraphicFramePr>
            <a:graphicFrameLocks noChangeAspect="1"/>
          </p:cNvGraphicFramePr>
          <p:nvPr>
            <p:ph idx="1"/>
          </p:nvPr>
        </p:nvGraphicFramePr>
        <p:xfrm>
          <a:off x="2133600" y="2768600"/>
          <a:ext cx="4572000" cy="1541463"/>
        </p:xfrm>
        <a:graphic>
          <a:graphicData uri="http://schemas.openxmlformats.org/presentationml/2006/ole">
            <p:oleObj spid="_x0000_s3074" name="Equation" r:id="rId5" imgW="977760" imgH="330120" progId="Equation.DSMT4">
              <p:embed/>
            </p:oleObj>
          </a:graphicData>
        </a:graphic>
      </p:graphicFrame>
      <p:sp>
        <p:nvSpPr>
          <p:cNvPr id="2053" name="Text Box 5"/>
          <p:cNvSpPr txBox="1">
            <a:spLocks noChangeArrowheads="1"/>
          </p:cNvSpPr>
          <p:nvPr/>
        </p:nvSpPr>
        <p:spPr bwMode="auto">
          <a:xfrm>
            <a:off x="762000" y="4724400"/>
            <a:ext cx="7239000" cy="1187450"/>
          </a:xfrm>
          <a:prstGeom prst="rect">
            <a:avLst/>
          </a:prstGeom>
          <a:noFill/>
          <a:ln w="9525">
            <a:noFill/>
            <a:miter lim="800000"/>
            <a:headEnd/>
            <a:tailEnd/>
          </a:ln>
        </p:spPr>
        <p:txBody>
          <a:bodyPr>
            <a:spAutoFit/>
          </a:bodyPr>
          <a:lstStyle/>
          <a:p>
            <a:pPr algn="ctr">
              <a:spcBef>
                <a:spcPct val="50000"/>
              </a:spcBef>
              <a:defRPr/>
            </a:pPr>
            <a:r>
              <a:rPr lang="en-US" b="1">
                <a:effectLst>
                  <a:outerShdw blurRad="38100" dist="38100" dir="2700000" algn="tl">
                    <a:srgbClr val="C0C0C0"/>
                  </a:outerShdw>
                </a:effectLst>
              </a:rPr>
              <a:t>A measure of the total frictional dissipation of kinetic energy in the hurricane boundary layer over the lifetime of the storm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9699" name="Text Box 3"/>
          <p:cNvSpPr txBox="1">
            <a:spLocks noChangeArrowheads="1"/>
          </p:cNvSpPr>
          <p:nvPr/>
        </p:nvSpPr>
        <p:spPr bwMode="auto">
          <a:xfrm>
            <a:off x="0" y="0"/>
            <a:ext cx="9144000" cy="976313"/>
          </a:xfrm>
          <a:prstGeom prst="rect">
            <a:avLst/>
          </a:prstGeom>
          <a:noFill/>
          <a:ln w="9525">
            <a:noFill/>
            <a:miter lim="800000"/>
            <a:headEnd/>
            <a:tailEnd/>
          </a:ln>
          <a:effectLst/>
        </p:spPr>
        <p:txBody>
          <a:bodyPr>
            <a:spAutoFit/>
          </a:bodyPr>
          <a:lstStyle/>
          <a:p>
            <a:pPr algn="ctr">
              <a:defRPr/>
            </a:pPr>
            <a:r>
              <a:rPr lang="en-US" sz="3600">
                <a:solidFill>
                  <a:srgbClr val="FFFF00"/>
                </a:solidFill>
                <a:effectLst>
                  <a:outerShdw blurRad="38100" dist="38100" dir="2700000" algn="tl">
                    <a:srgbClr val="C0C0C0"/>
                  </a:outerShdw>
                </a:effectLst>
              </a:rPr>
              <a:t>Atlantic Storm Maximum Power Dissipation</a:t>
            </a:r>
          </a:p>
          <a:p>
            <a:pPr algn="ctr">
              <a:defRPr/>
            </a:pPr>
            <a:r>
              <a:rPr lang="en-US" sz="2200">
                <a:solidFill>
                  <a:srgbClr val="FFFF00"/>
                </a:solidFill>
              </a:rPr>
              <a:t>(Smoothed with a 1-3-4-3-1 filter)</a:t>
            </a:r>
          </a:p>
        </p:txBody>
      </p:sp>
      <p:sp>
        <p:nvSpPr>
          <p:cNvPr id="29700" name="Text Box 8"/>
          <p:cNvSpPr txBox="1">
            <a:spLocks noChangeArrowheads="1"/>
          </p:cNvSpPr>
          <p:nvPr/>
        </p:nvSpPr>
        <p:spPr bwMode="auto">
          <a:xfrm rot="-5400000">
            <a:off x="-340519" y="3650457"/>
            <a:ext cx="3065463" cy="336550"/>
          </a:xfrm>
          <a:prstGeom prst="rect">
            <a:avLst/>
          </a:prstGeom>
          <a:noFill/>
          <a:ln w="9525">
            <a:noFill/>
            <a:miter lim="800000"/>
            <a:headEnd/>
            <a:tailEnd/>
          </a:ln>
        </p:spPr>
        <p:txBody>
          <a:bodyPr wrap="none">
            <a:spAutoFit/>
          </a:bodyPr>
          <a:lstStyle/>
          <a:p>
            <a:r>
              <a:rPr lang="en-US" sz="1600" b="1"/>
              <a:t>Power Dissipation Index (PDI)</a:t>
            </a:r>
          </a:p>
        </p:txBody>
      </p:sp>
      <p:pic>
        <p:nvPicPr>
          <p:cNvPr id="29701" name="Picture 10" descr="storm_max_pdi2"/>
          <p:cNvPicPr>
            <a:picLocks noChangeAspect="1" noChangeArrowheads="1"/>
          </p:cNvPicPr>
          <p:nvPr/>
        </p:nvPicPr>
        <p:blipFill>
          <a:blip r:embed="rId4" cstate="print"/>
          <a:srcRect/>
          <a:stretch>
            <a:fillRect/>
          </a:stretch>
        </p:blipFill>
        <p:spPr bwMode="auto">
          <a:xfrm>
            <a:off x="914400" y="914400"/>
            <a:ext cx="7620000" cy="5716588"/>
          </a:xfrm>
          <a:prstGeom prst="rect">
            <a:avLst/>
          </a:prstGeom>
          <a:noFill/>
          <a:ln w="9525">
            <a:noFill/>
            <a:miter lim="800000"/>
            <a:headEnd/>
            <a:tailEnd/>
          </a:ln>
        </p:spPr>
      </p:pic>
      <p:sp>
        <p:nvSpPr>
          <p:cNvPr id="29702" name="Text Box 11"/>
          <p:cNvSpPr txBox="1">
            <a:spLocks noChangeArrowheads="1"/>
          </p:cNvSpPr>
          <p:nvPr/>
        </p:nvSpPr>
        <p:spPr bwMode="auto">
          <a:xfrm>
            <a:off x="7772400" y="2057400"/>
            <a:ext cx="1371600" cy="915988"/>
          </a:xfrm>
          <a:prstGeom prst="rect">
            <a:avLst/>
          </a:prstGeom>
          <a:noFill/>
          <a:ln w="9525">
            <a:noFill/>
            <a:miter lim="800000"/>
            <a:headEnd/>
            <a:tailEnd/>
          </a:ln>
        </p:spPr>
        <p:txBody>
          <a:bodyPr>
            <a:spAutoFit/>
          </a:bodyPr>
          <a:lstStyle/>
          <a:p>
            <a:pPr>
              <a:spcBef>
                <a:spcPct val="50000"/>
              </a:spcBef>
            </a:pPr>
            <a:r>
              <a:rPr lang="en-US" sz="1800" b="1"/>
              <a:t>Years included: 1870-2006</a:t>
            </a:r>
          </a:p>
        </p:txBody>
      </p:sp>
      <p:sp>
        <p:nvSpPr>
          <p:cNvPr id="29703" name="Text Box 12"/>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a:t>Data Source: NOAA/TPC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1747" name="Text Box 3"/>
          <p:cNvSpPr txBox="1">
            <a:spLocks noChangeArrowheads="1"/>
          </p:cNvSpPr>
          <p:nvPr/>
        </p:nvSpPr>
        <p:spPr bwMode="auto">
          <a:xfrm>
            <a:off x="0" y="0"/>
            <a:ext cx="9144000" cy="1525588"/>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C0C0C0"/>
                  </a:outerShdw>
                </a:effectLst>
              </a:rPr>
              <a:t>Atlantic Sea Surface Temperatures and Storm Max Power Dissipation</a:t>
            </a:r>
          </a:p>
          <a:p>
            <a:pPr algn="ctr">
              <a:defRPr/>
            </a:pPr>
            <a:r>
              <a:rPr lang="en-US" sz="2200" dirty="0">
                <a:solidFill>
                  <a:schemeClr val="tx2"/>
                </a:solidFill>
              </a:rPr>
              <a:t>(Smoothed with a 1-3-4-3-1 filter)</a:t>
            </a:r>
          </a:p>
        </p:txBody>
      </p:sp>
      <p:sp>
        <p:nvSpPr>
          <p:cNvPr id="30724" name="Text Box 6"/>
          <p:cNvSpPr txBox="1">
            <a:spLocks noChangeArrowheads="1"/>
          </p:cNvSpPr>
          <p:nvPr/>
        </p:nvSpPr>
        <p:spPr bwMode="auto">
          <a:xfrm rot="-5400000">
            <a:off x="6769894" y="3798094"/>
            <a:ext cx="2125662" cy="336550"/>
          </a:xfrm>
          <a:prstGeom prst="rect">
            <a:avLst/>
          </a:prstGeom>
          <a:noFill/>
          <a:ln w="9525">
            <a:noFill/>
            <a:miter lim="800000"/>
            <a:headEnd/>
            <a:tailEnd/>
          </a:ln>
        </p:spPr>
        <p:txBody>
          <a:bodyPr wrap="none">
            <a:spAutoFit/>
          </a:bodyPr>
          <a:lstStyle/>
          <a:p>
            <a:r>
              <a:rPr lang="en-US" sz="1600" b="1">
                <a:solidFill>
                  <a:srgbClr val="008000"/>
                </a:solidFill>
              </a:rPr>
              <a:t>Scaled Temperature</a:t>
            </a:r>
          </a:p>
        </p:txBody>
      </p:sp>
      <p:sp>
        <p:nvSpPr>
          <p:cNvPr id="30725" name="Text Box 7"/>
          <p:cNvSpPr txBox="1">
            <a:spLocks noChangeArrowheads="1"/>
          </p:cNvSpPr>
          <p:nvPr/>
        </p:nvSpPr>
        <p:spPr bwMode="auto">
          <a:xfrm rot="-5400000">
            <a:off x="-340519" y="3650457"/>
            <a:ext cx="3065463" cy="336550"/>
          </a:xfrm>
          <a:prstGeom prst="rect">
            <a:avLst/>
          </a:prstGeom>
          <a:noFill/>
          <a:ln w="9525">
            <a:noFill/>
            <a:miter lim="800000"/>
            <a:headEnd/>
            <a:tailEnd/>
          </a:ln>
        </p:spPr>
        <p:txBody>
          <a:bodyPr wrap="none">
            <a:spAutoFit/>
          </a:bodyPr>
          <a:lstStyle/>
          <a:p>
            <a:r>
              <a:rPr lang="en-US" sz="1600" b="1">
                <a:solidFill>
                  <a:srgbClr val="0000FF"/>
                </a:solidFill>
              </a:rPr>
              <a:t>Power Dissipation Index (PDI)</a:t>
            </a:r>
          </a:p>
        </p:txBody>
      </p:sp>
      <p:pic>
        <p:nvPicPr>
          <p:cNvPr id="30726" name="Picture 9" descr="storm_max_pdi_SST2"/>
          <p:cNvPicPr>
            <a:picLocks noChangeAspect="1" noChangeArrowheads="1"/>
          </p:cNvPicPr>
          <p:nvPr/>
        </p:nvPicPr>
        <p:blipFill>
          <a:blip r:embed="rId4" cstate="print"/>
          <a:srcRect/>
          <a:stretch>
            <a:fillRect/>
          </a:stretch>
        </p:blipFill>
        <p:spPr bwMode="auto">
          <a:xfrm>
            <a:off x="838200" y="1370013"/>
            <a:ext cx="7315200" cy="5487987"/>
          </a:xfrm>
          <a:prstGeom prst="rect">
            <a:avLst/>
          </a:prstGeom>
          <a:noFill/>
          <a:ln w="9525">
            <a:noFill/>
            <a:miter lim="800000"/>
            <a:headEnd/>
            <a:tailEnd/>
          </a:ln>
        </p:spPr>
      </p:pic>
      <p:sp>
        <p:nvSpPr>
          <p:cNvPr id="30727" name="Text Box 10"/>
          <p:cNvSpPr txBox="1">
            <a:spLocks noChangeArrowheads="1"/>
          </p:cNvSpPr>
          <p:nvPr/>
        </p:nvSpPr>
        <p:spPr bwMode="auto">
          <a:xfrm>
            <a:off x="7543800" y="1981200"/>
            <a:ext cx="1371600" cy="915988"/>
          </a:xfrm>
          <a:prstGeom prst="rect">
            <a:avLst/>
          </a:prstGeom>
          <a:noFill/>
          <a:ln w="9525">
            <a:noFill/>
            <a:miter lim="800000"/>
            <a:headEnd/>
            <a:tailEnd/>
          </a:ln>
        </p:spPr>
        <p:txBody>
          <a:bodyPr>
            <a:spAutoFit/>
          </a:bodyPr>
          <a:lstStyle/>
          <a:p>
            <a:pPr>
              <a:spcBef>
                <a:spcPct val="50000"/>
              </a:spcBef>
            </a:pPr>
            <a:r>
              <a:rPr lang="en-US" sz="1800" b="1"/>
              <a:t>Years included: 1870-2006</a:t>
            </a:r>
          </a:p>
        </p:txBody>
      </p:sp>
      <p:sp>
        <p:nvSpPr>
          <p:cNvPr id="30728" name="Text Box 11"/>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Data Sources: NOAA/TPC, UKMO/HADSST1</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4770" name="Rectangle 2"/>
          <p:cNvSpPr>
            <a:spLocks noGrp="1" noChangeArrowheads="1"/>
          </p:cNvSpPr>
          <p:nvPr>
            <p:ph type="title"/>
          </p:nvPr>
        </p:nvSpPr>
        <p:spPr>
          <a:xfrm>
            <a:off x="228600" y="1295400"/>
            <a:ext cx="8458200" cy="3124200"/>
          </a:xfrm>
        </p:spPr>
        <p:txBody>
          <a:bodyPr/>
          <a:lstStyle/>
          <a:p>
            <a:pPr eaLnBrk="1" hangingPunct="1">
              <a:defRPr/>
            </a:pPr>
            <a:r>
              <a:rPr lang="en-US" b="1" dirty="0" smtClean="0">
                <a:solidFill>
                  <a:schemeClr val="accent2"/>
                </a:solidFill>
                <a:effectLst>
                  <a:outerShdw blurRad="38100" dist="38100" dir="2700000" algn="tl">
                    <a:srgbClr val="C0C0C0"/>
                  </a:outerShdw>
                </a:effectLst>
              </a:rPr>
              <a:t>What is Causing Changes in Tropical Atlantic Sea Surface Temperature?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6818" name="Text Box 2"/>
          <p:cNvSpPr txBox="1">
            <a:spLocks noChangeArrowheads="1"/>
          </p:cNvSpPr>
          <p:nvPr/>
        </p:nvSpPr>
        <p:spPr bwMode="auto">
          <a:xfrm>
            <a:off x="228600" y="228600"/>
            <a:ext cx="8686800" cy="830263"/>
          </a:xfrm>
          <a:prstGeom prst="rect">
            <a:avLst/>
          </a:prstGeom>
          <a:noFill/>
          <a:ln w="9525">
            <a:noFill/>
            <a:miter lim="800000"/>
            <a:headEnd/>
            <a:tailEnd/>
          </a:ln>
          <a:effectLst/>
        </p:spPr>
        <p:txBody>
          <a:bodyPr>
            <a:spAutoFit/>
          </a:bodyPr>
          <a:lstStyle/>
          <a:p>
            <a:pPr algn="ctr">
              <a:spcBef>
                <a:spcPct val="50000"/>
              </a:spcBef>
              <a:defRPr/>
            </a:pPr>
            <a:r>
              <a:rPr lang="en-US" b="1" dirty="0">
                <a:solidFill>
                  <a:srgbClr val="FFFF00"/>
                </a:solidFill>
                <a:effectLst>
                  <a:outerShdw blurRad="38100" dist="38100" dir="2700000" algn="tl">
                    <a:srgbClr val="C0C0C0"/>
                  </a:outerShdw>
                </a:effectLst>
              </a:rPr>
              <a:t>10-year Running Average of Aug-Oct Northern Hemisphere Surface Temp and Hurricane Region Ocean Temp</a:t>
            </a:r>
          </a:p>
        </p:txBody>
      </p:sp>
      <p:pic>
        <p:nvPicPr>
          <p:cNvPr id="32772" name="Picture 4" descr="C:\Users\Kerry Emaanuel\Graphics\Technical figures\atlantic_sst_NH_T.png"/>
          <p:cNvPicPr>
            <a:picLocks noChangeAspect="1" noChangeArrowheads="1"/>
          </p:cNvPicPr>
          <p:nvPr/>
        </p:nvPicPr>
        <p:blipFill>
          <a:blip r:embed="rId4" cstate="print"/>
          <a:srcRect/>
          <a:stretch>
            <a:fillRect/>
          </a:stretch>
        </p:blipFill>
        <p:spPr bwMode="auto">
          <a:xfrm>
            <a:off x="762000" y="762000"/>
            <a:ext cx="7793038"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4294967295"/>
          </p:nvPr>
        </p:nvPicPr>
        <p:blipFill>
          <a:blip r:embed="rId3" cstate="print"/>
          <a:srcRect/>
          <a:stretch>
            <a:fillRect/>
          </a:stretch>
        </p:blipFill>
        <p:spPr>
          <a:xfrm>
            <a:off x="304800" y="685800"/>
            <a:ext cx="8458200" cy="5818188"/>
          </a:xfrm>
          <a:noFill/>
        </p:spPr>
      </p:pic>
      <p:sp>
        <p:nvSpPr>
          <p:cNvPr id="173059" name="TextBox 2"/>
          <p:cNvSpPr txBox="1">
            <a:spLocks noChangeArrowheads="1"/>
          </p:cNvSpPr>
          <p:nvPr/>
        </p:nvSpPr>
        <p:spPr bwMode="auto">
          <a:xfrm>
            <a:off x="1143000" y="228600"/>
            <a:ext cx="7391400" cy="946150"/>
          </a:xfrm>
          <a:prstGeom prst="rect">
            <a:avLst/>
          </a:prstGeom>
          <a:noFill/>
          <a:ln w="9525">
            <a:noFill/>
            <a:miter lim="800000"/>
            <a:headEnd/>
            <a:tailEnd/>
          </a:ln>
        </p:spPr>
        <p:txBody>
          <a:bodyPr>
            <a:spAutoFit/>
          </a:bodyPr>
          <a:lstStyle/>
          <a:p>
            <a:pPr algn="ctr">
              <a:defRPr/>
            </a:pPr>
            <a:r>
              <a:rPr lang="en-US" sz="2800">
                <a:solidFill>
                  <a:srgbClr val="002162"/>
                </a:solidFill>
                <a:effectLst>
                  <a:outerShdw blurRad="38100" dist="38100" dir="2700000" algn="tl">
                    <a:srgbClr val="C0C0C0"/>
                  </a:outerShdw>
                </a:effectLst>
                <a:latin typeface="Calibri" pitchFamily="34" charset="0"/>
              </a:rPr>
              <a:t>Estimates of Global Mean Surface Temperature from the Instrumental Record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p:txBody>
          <a:bodyPr/>
          <a:lstStyle/>
          <a:p>
            <a:endParaRPr lang="en-US" smtClean="0"/>
          </a:p>
        </p:txBody>
      </p:sp>
      <p:pic>
        <p:nvPicPr>
          <p:cNvPr id="33795" name="Picture 2" descr="fig15"/>
          <p:cNvPicPr>
            <a:picLocks noGrp="1" noChangeAspect="1" noChangeArrowheads="1"/>
          </p:cNvPicPr>
          <p:nvPr>
            <p:ph sz="half" idx="1"/>
          </p:nvPr>
        </p:nvPicPr>
        <p:blipFill>
          <a:blip r:embed="rId3" cstate="print">
            <a:lum bright="60000" contrast="-76000"/>
          </a:blip>
          <a:srcRect/>
          <a:stretch>
            <a:fillRect/>
          </a:stretch>
        </p:blipFill>
        <p:spPr>
          <a:xfrm>
            <a:off x="0" y="0"/>
            <a:ext cx="9144000" cy="6858000"/>
          </a:xfrm>
          <a:noFill/>
        </p:spPr>
      </p:pic>
      <p:sp>
        <p:nvSpPr>
          <p:cNvPr id="33796" name="Rectangle 4"/>
          <p:cNvSpPr>
            <a:spLocks noGrp="1" noChangeArrowheads="1"/>
          </p:cNvSpPr>
          <p:nvPr>
            <p:ph type="body" idx="4294967295"/>
          </p:nvPr>
        </p:nvSpPr>
        <p:spPr>
          <a:xfrm>
            <a:off x="0" y="1981200"/>
            <a:ext cx="8229600" cy="3810000"/>
          </a:xfrm>
        </p:spPr>
        <p:txBody>
          <a:bodyPr/>
          <a:lstStyle/>
          <a:p>
            <a:pPr>
              <a:buFontTx/>
              <a:buNone/>
            </a:pPr>
            <a:endParaRPr lang="en-US" smtClean="0"/>
          </a:p>
          <a:p>
            <a:endParaRPr lang="en-US" smtClean="0"/>
          </a:p>
        </p:txBody>
      </p:sp>
      <p:pic>
        <p:nvPicPr>
          <p:cNvPr id="33797" name="Picture 10" descr="Climate_Change_Attribution"/>
          <p:cNvPicPr>
            <a:picLocks noGrp="1" noChangeAspect="1" noChangeArrowheads="1"/>
          </p:cNvPicPr>
          <p:nvPr>
            <p:ph sz="half" idx="2"/>
          </p:nvPr>
        </p:nvPicPr>
        <p:blipFill>
          <a:blip r:embed="rId4" cstate="print"/>
          <a:srcRect/>
          <a:stretch>
            <a:fillRect/>
          </a:stretch>
        </p:blipFill>
        <p:spPr>
          <a:xfrm>
            <a:off x="1981200" y="152400"/>
            <a:ext cx="5653088" cy="6477000"/>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8965" name="Text Box 5"/>
          <p:cNvSpPr txBox="1">
            <a:spLocks noChangeArrowheads="1"/>
          </p:cNvSpPr>
          <p:nvPr/>
        </p:nvSpPr>
        <p:spPr bwMode="auto">
          <a:xfrm>
            <a:off x="304800" y="228600"/>
            <a:ext cx="8686800" cy="1373188"/>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FFFF00"/>
                </a:solidFill>
                <a:effectLst>
                  <a:outerShdw blurRad="38100" dist="38100" dir="2700000" algn="tl">
                    <a:srgbClr val="C0C0C0"/>
                  </a:outerShdw>
                </a:effectLst>
              </a:rPr>
              <a:t>Tropical Atlantic SST(blue), Global Mean Surface Temperature (red), </a:t>
            </a:r>
            <a:br>
              <a:rPr lang="en-US" sz="2800" b="1">
                <a:solidFill>
                  <a:srgbClr val="FFFF00"/>
                </a:solidFill>
                <a:effectLst>
                  <a:outerShdw blurRad="38100" dist="38100" dir="2700000" algn="tl">
                    <a:srgbClr val="C0C0C0"/>
                  </a:outerShdw>
                </a:effectLst>
              </a:rPr>
            </a:br>
            <a:r>
              <a:rPr lang="en-US" sz="2800" b="1">
                <a:solidFill>
                  <a:srgbClr val="FFFF00"/>
                </a:solidFill>
                <a:effectLst>
                  <a:outerShdw blurRad="38100" dist="38100" dir="2700000" algn="tl">
                    <a:srgbClr val="C0C0C0"/>
                  </a:outerShdw>
                </a:effectLst>
              </a:rPr>
              <a:t>Aerosol Forcing (aqua)</a:t>
            </a:r>
          </a:p>
        </p:txBody>
      </p:sp>
      <p:pic>
        <p:nvPicPr>
          <p:cNvPr id="34820" name="Picture 6" descr="Mann_Emanuel_1"/>
          <p:cNvPicPr>
            <a:picLocks noChangeAspect="1" noChangeArrowheads="1"/>
          </p:cNvPicPr>
          <p:nvPr/>
        </p:nvPicPr>
        <p:blipFill>
          <a:blip r:embed="rId4" cstate="print">
            <a:lum bright="-4000" contrast="-10000"/>
          </a:blip>
          <a:srcRect/>
          <a:stretch>
            <a:fillRect/>
          </a:stretch>
        </p:blipFill>
        <p:spPr bwMode="auto">
          <a:xfrm>
            <a:off x="1676400" y="1828800"/>
            <a:ext cx="5846763" cy="4413250"/>
          </a:xfrm>
          <a:prstGeom prst="rect">
            <a:avLst/>
          </a:prstGeom>
          <a:noFill/>
          <a:ln w="9525">
            <a:noFill/>
            <a:miter lim="800000"/>
            <a:headEnd/>
            <a:tailEnd/>
          </a:ln>
        </p:spPr>
      </p:pic>
      <p:sp>
        <p:nvSpPr>
          <p:cNvPr id="34821"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4822" name="Text Box 8"/>
          <p:cNvSpPr txBox="1">
            <a:spLocks noChangeArrowheads="1"/>
          </p:cNvSpPr>
          <p:nvPr/>
        </p:nvSpPr>
        <p:spPr bwMode="auto">
          <a:xfrm>
            <a:off x="3124200" y="2438400"/>
            <a:ext cx="3200400" cy="304800"/>
          </a:xfrm>
          <a:prstGeom prst="rect">
            <a:avLst/>
          </a:prstGeom>
          <a:noFill/>
          <a:ln w="9525">
            <a:noFill/>
            <a:miter lim="800000"/>
            <a:headEnd/>
            <a:tailEnd/>
          </a:ln>
        </p:spPr>
        <p:txBody>
          <a:bodyPr>
            <a:spAutoFit/>
          </a:bodyPr>
          <a:lstStyle/>
          <a:p>
            <a:pPr>
              <a:spcBef>
                <a:spcPct val="50000"/>
              </a:spcBef>
            </a:pPr>
            <a:r>
              <a:rPr lang="en-US" sz="1400" b="1"/>
              <a:t>Global mean surface temperature</a:t>
            </a:r>
          </a:p>
        </p:txBody>
      </p:sp>
      <p:sp>
        <p:nvSpPr>
          <p:cNvPr id="34823" name="Line 9"/>
          <p:cNvSpPr>
            <a:spLocks noChangeShapeType="1"/>
          </p:cNvSpPr>
          <p:nvPr/>
        </p:nvSpPr>
        <p:spPr bwMode="auto">
          <a:xfrm>
            <a:off x="6096000" y="2743200"/>
            <a:ext cx="533400" cy="304800"/>
          </a:xfrm>
          <a:prstGeom prst="line">
            <a:avLst/>
          </a:prstGeom>
          <a:noFill/>
          <a:ln w="50800">
            <a:solidFill>
              <a:schemeClr val="tx1"/>
            </a:solidFill>
            <a:round/>
            <a:headEnd/>
            <a:tailEnd type="triangle" w="med" len="med"/>
          </a:ln>
        </p:spPr>
        <p:txBody>
          <a:bodyPr/>
          <a:lstStyle/>
          <a:p>
            <a:endParaRPr lang="en-US"/>
          </a:p>
        </p:txBody>
      </p:sp>
      <p:sp>
        <p:nvSpPr>
          <p:cNvPr id="34824" name="Text Box 10"/>
          <p:cNvSpPr txBox="1">
            <a:spLocks noChangeArrowheads="1"/>
          </p:cNvSpPr>
          <p:nvPr/>
        </p:nvSpPr>
        <p:spPr bwMode="auto">
          <a:xfrm>
            <a:off x="5257800" y="48006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4825" name="Line 11"/>
          <p:cNvSpPr>
            <a:spLocks noChangeShapeType="1"/>
          </p:cNvSpPr>
          <p:nvPr/>
        </p:nvSpPr>
        <p:spPr bwMode="auto">
          <a:xfrm flipH="1" flipV="1">
            <a:off x="6781800" y="4267200"/>
            <a:ext cx="152400" cy="609600"/>
          </a:xfrm>
          <a:prstGeom prst="line">
            <a:avLst/>
          </a:prstGeom>
          <a:noFill/>
          <a:ln w="50800">
            <a:solidFill>
              <a:schemeClr val="tx1"/>
            </a:solidFill>
            <a:round/>
            <a:headEnd/>
            <a:tailEnd type="triangle" w="med" len="med"/>
          </a:ln>
        </p:spPr>
        <p:txBody>
          <a:bodyPr/>
          <a:lstStyle/>
          <a:p>
            <a:endParaRPr lang="en-US"/>
          </a:p>
        </p:txBody>
      </p:sp>
      <p:sp>
        <p:nvSpPr>
          <p:cNvPr id="34826" name="Text Box 12"/>
          <p:cNvSpPr txBox="1">
            <a:spLocks noChangeArrowheads="1"/>
          </p:cNvSpPr>
          <p:nvPr/>
        </p:nvSpPr>
        <p:spPr bwMode="auto">
          <a:xfrm>
            <a:off x="2667000" y="5486400"/>
            <a:ext cx="3124200" cy="304800"/>
          </a:xfrm>
          <a:prstGeom prst="rect">
            <a:avLst/>
          </a:prstGeom>
          <a:noFill/>
          <a:ln w="9525">
            <a:noFill/>
            <a:miter lim="800000"/>
            <a:headEnd/>
            <a:tailEnd/>
          </a:ln>
        </p:spPr>
        <p:txBody>
          <a:bodyPr>
            <a:spAutoFit/>
          </a:bodyPr>
          <a:lstStyle/>
          <a:p>
            <a:pPr>
              <a:spcBef>
                <a:spcPct val="50000"/>
              </a:spcBef>
            </a:pPr>
            <a:r>
              <a:rPr lang="en-US" sz="1400" b="1"/>
              <a:t>Sulfate aerosol radiative forcing</a:t>
            </a:r>
          </a:p>
        </p:txBody>
      </p:sp>
      <p:sp>
        <p:nvSpPr>
          <p:cNvPr id="34827" name="Line 13"/>
          <p:cNvSpPr>
            <a:spLocks noChangeShapeType="1"/>
          </p:cNvSpPr>
          <p:nvPr/>
        </p:nvSpPr>
        <p:spPr bwMode="auto">
          <a:xfrm flipV="1">
            <a:off x="5105400" y="5334000"/>
            <a:ext cx="685800" cy="152400"/>
          </a:xfrm>
          <a:prstGeom prst="line">
            <a:avLst/>
          </a:prstGeom>
          <a:noFill/>
          <a:ln w="508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5843" name="Picture 12" descr="Mann_Emanuel_2"/>
          <p:cNvPicPr>
            <a:picLocks noChangeAspect="1" noChangeArrowheads="1"/>
          </p:cNvPicPr>
          <p:nvPr/>
        </p:nvPicPr>
        <p:blipFill>
          <a:blip r:embed="rId4" cstate="print">
            <a:lum bright="-6000" contrast="-24000"/>
          </a:blip>
          <a:srcRect/>
          <a:stretch>
            <a:fillRect/>
          </a:stretch>
        </p:blipFill>
        <p:spPr bwMode="auto">
          <a:xfrm>
            <a:off x="1676400" y="1600200"/>
            <a:ext cx="5989638" cy="4352925"/>
          </a:xfrm>
          <a:prstGeom prst="rect">
            <a:avLst/>
          </a:prstGeom>
          <a:noFill/>
          <a:ln w="9525">
            <a:noFill/>
            <a:miter lim="800000"/>
            <a:headEnd/>
            <a:tailEnd/>
          </a:ln>
        </p:spPr>
      </p:pic>
      <p:sp>
        <p:nvSpPr>
          <p:cNvPr id="171011" name="Text Box 3"/>
          <p:cNvSpPr txBox="1">
            <a:spLocks noChangeArrowheads="1"/>
          </p:cNvSpPr>
          <p:nvPr/>
        </p:nvSpPr>
        <p:spPr bwMode="auto">
          <a:xfrm>
            <a:off x="304800" y="0"/>
            <a:ext cx="8686800" cy="1373188"/>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FFFF00"/>
                </a:solidFill>
                <a:effectLst>
                  <a:outerShdw blurRad="38100" dist="38100" dir="2700000" algn="tl">
                    <a:srgbClr val="C0C0C0"/>
                  </a:outerShdw>
                </a:effectLst>
              </a:rPr>
              <a:t>Best Fit Linear Combination of Global Warming and Aerosol Forcing (red) versus Tropical Atlantic SST (blue)</a:t>
            </a:r>
          </a:p>
        </p:txBody>
      </p:sp>
      <p:sp>
        <p:nvSpPr>
          <p:cNvPr id="35845"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5846" name="Line 7"/>
          <p:cNvSpPr>
            <a:spLocks noChangeShapeType="1"/>
          </p:cNvSpPr>
          <p:nvPr/>
        </p:nvSpPr>
        <p:spPr bwMode="auto">
          <a:xfrm>
            <a:off x="4419600" y="2438400"/>
            <a:ext cx="533400" cy="304800"/>
          </a:xfrm>
          <a:prstGeom prst="line">
            <a:avLst/>
          </a:prstGeom>
          <a:noFill/>
          <a:ln w="50800">
            <a:solidFill>
              <a:schemeClr val="tx1"/>
            </a:solidFill>
            <a:round/>
            <a:headEnd/>
            <a:tailEnd type="triangle" w="med" len="med"/>
          </a:ln>
        </p:spPr>
        <p:txBody>
          <a:bodyPr/>
          <a:lstStyle/>
          <a:p>
            <a:endParaRPr lang="en-US"/>
          </a:p>
        </p:txBody>
      </p:sp>
      <p:sp>
        <p:nvSpPr>
          <p:cNvPr id="35847" name="Text Box 8"/>
          <p:cNvSpPr txBox="1">
            <a:spLocks noChangeArrowheads="1"/>
          </p:cNvSpPr>
          <p:nvPr/>
        </p:nvSpPr>
        <p:spPr bwMode="auto">
          <a:xfrm>
            <a:off x="2362200" y="20574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5848" name="Line 9"/>
          <p:cNvSpPr>
            <a:spLocks noChangeShapeType="1"/>
          </p:cNvSpPr>
          <p:nvPr/>
        </p:nvSpPr>
        <p:spPr bwMode="auto">
          <a:xfrm flipH="1" flipV="1">
            <a:off x="6629400" y="4038600"/>
            <a:ext cx="152400" cy="609600"/>
          </a:xfrm>
          <a:prstGeom prst="line">
            <a:avLst/>
          </a:prstGeom>
          <a:noFill/>
          <a:ln w="50800">
            <a:solidFill>
              <a:schemeClr val="tx1"/>
            </a:solidFill>
            <a:round/>
            <a:headEnd/>
            <a:tailEnd type="triangle" w="med" len="med"/>
          </a:ln>
        </p:spPr>
        <p:txBody>
          <a:bodyPr/>
          <a:lstStyle/>
          <a:p>
            <a:endParaRPr lang="en-US"/>
          </a:p>
        </p:txBody>
      </p:sp>
      <p:sp>
        <p:nvSpPr>
          <p:cNvPr id="35849" name="Text Box 10"/>
          <p:cNvSpPr txBox="1">
            <a:spLocks noChangeArrowheads="1"/>
          </p:cNvSpPr>
          <p:nvPr/>
        </p:nvSpPr>
        <p:spPr bwMode="auto">
          <a:xfrm>
            <a:off x="5029200" y="4724400"/>
            <a:ext cx="3581400" cy="304800"/>
          </a:xfrm>
          <a:prstGeom prst="rect">
            <a:avLst/>
          </a:prstGeom>
          <a:noFill/>
          <a:ln w="9525">
            <a:noFill/>
            <a:miter lim="800000"/>
            <a:headEnd/>
            <a:tailEnd/>
          </a:ln>
        </p:spPr>
        <p:txBody>
          <a:bodyPr>
            <a:spAutoFit/>
          </a:bodyPr>
          <a:lstStyle/>
          <a:p>
            <a:pPr>
              <a:spcBef>
                <a:spcPct val="50000"/>
              </a:spcBef>
            </a:pPr>
            <a:r>
              <a:rPr lang="en-US" sz="1400" b="1"/>
              <a:t>Global Surface T + Aerosol Forcing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5539" name="Rectangle 3"/>
          <p:cNvSpPr>
            <a:spLocks noGrp="1" noChangeArrowheads="1"/>
          </p:cNvSpPr>
          <p:nvPr>
            <p:ph type="title" idx="4294967295"/>
          </p:nvPr>
        </p:nvSpPr>
        <p:spPr>
          <a:xfrm>
            <a:off x="381000" y="1752600"/>
            <a:ext cx="8229600" cy="3581400"/>
          </a:xfrm>
        </p:spPr>
        <p:txBody>
          <a:bodyPr/>
          <a:lstStyle/>
          <a:p>
            <a:pPr eaLnBrk="1" hangingPunct="1">
              <a:defRPr/>
            </a:pPr>
            <a:r>
              <a:rPr lang="en-US" b="1" smtClean="0">
                <a:effectLst>
                  <a:outerShdw blurRad="38100" dist="38100" dir="2700000" algn="tl">
                    <a:srgbClr val="C0C0C0"/>
                  </a:outerShdw>
                </a:effectLst>
              </a:rPr>
              <a:t>Pushing Back the Record of Tropical Cyclone Activity:</a:t>
            </a:r>
            <a:br>
              <a:rPr lang="en-US" b="1" smtClean="0">
                <a:effectLst>
                  <a:outerShdw blurRad="38100" dist="38100" dir="2700000" algn="tl">
                    <a:srgbClr val="C0C0C0"/>
                  </a:outerShdw>
                </a:effectLst>
              </a:rPr>
            </a:b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r>
              <a:rPr lang="en-US" b="1" smtClean="0">
                <a:solidFill>
                  <a:srgbClr val="000066"/>
                </a:solidFill>
                <a:effectLst>
                  <a:outerShdw blurRad="38100" dist="38100" dir="2700000" algn="tl">
                    <a:srgbClr val="C0C0C0"/>
                  </a:outerShdw>
                </a:effectLst>
              </a:rPr>
              <a:t>Paleotempestology</a:t>
            </a: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endParaRPr lang="en-US"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4"/>
          <p:cNvSpPr>
            <a:spLocks noGrp="1" noChangeArrowheads="1"/>
          </p:cNvSpPr>
          <p:nvPr>
            <p:ph type="title"/>
          </p:nvPr>
        </p:nvSpPr>
        <p:spPr>
          <a:xfrm>
            <a:off x="457200" y="0"/>
            <a:ext cx="8153400" cy="2743200"/>
          </a:xfrm>
        </p:spPr>
        <p:txBody>
          <a:bodyPr/>
          <a:lstStyle/>
          <a:p>
            <a:pPr eaLnBrk="1" hangingPunct="1">
              <a:defRPr/>
            </a:pPr>
            <a:r>
              <a:rPr lang="en-US" sz="3200" dirty="0" smtClean="0">
                <a:solidFill>
                  <a:schemeClr val="accent2">
                    <a:lumMod val="50000"/>
                  </a:schemeClr>
                </a:solidFill>
                <a:effectLst>
                  <a:outerShdw blurRad="38100" dist="38100" dir="2700000" algn="tl">
                    <a:srgbClr val="C0C0C0"/>
                  </a:outerShdw>
                </a:effectLst>
              </a:rPr>
              <a:t>The word </a:t>
            </a:r>
            <a:r>
              <a:rPr lang="en-US" sz="3200" i="1" dirty="0" smtClean="0">
                <a:solidFill>
                  <a:schemeClr val="accent2">
                    <a:lumMod val="50000"/>
                  </a:schemeClr>
                </a:solidFill>
                <a:effectLst>
                  <a:outerShdw blurRad="38100" dist="38100" dir="2700000" algn="tl">
                    <a:srgbClr val="C0C0C0"/>
                  </a:outerShdw>
                </a:effectLst>
              </a:rPr>
              <a:t>Hurricane</a:t>
            </a:r>
            <a:r>
              <a:rPr lang="en-US" sz="3200" dirty="0" smtClean="0">
                <a:solidFill>
                  <a:schemeClr val="accent2">
                    <a:lumMod val="50000"/>
                  </a:schemeClr>
                </a:solidFill>
                <a:effectLst>
                  <a:outerShdw blurRad="38100" dist="38100" dir="2700000" algn="tl">
                    <a:srgbClr val="C0C0C0"/>
                  </a:outerShdw>
                </a:effectLst>
              </a:rPr>
              <a:t> is derived from the Mayan word </a:t>
            </a:r>
            <a:r>
              <a:rPr lang="en-US" sz="3200" i="1" dirty="0" err="1" smtClean="0">
                <a:solidFill>
                  <a:schemeClr val="accent2">
                    <a:lumMod val="50000"/>
                  </a:schemeClr>
                </a:solidFill>
                <a:effectLst>
                  <a:outerShdw blurRad="38100" dist="38100" dir="2700000" algn="tl">
                    <a:srgbClr val="C0C0C0"/>
                  </a:outerShdw>
                </a:effectLst>
              </a:rPr>
              <a:t>Huracan</a:t>
            </a:r>
            <a:r>
              <a:rPr lang="en-US" sz="3200" dirty="0" smtClean="0">
                <a:solidFill>
                  <a:schemeClr val="accent2">
                    <a:lumMod val="50000"/>
                  </a:schemeClr>
                </a:solidFill>
                <a:effectLst>
                  <a:outerShdw blurRad="38100" dist="38100" dir="2700000" algn="tl">
                    <a:srgbClr val="C0C0C0"/>
                  </a:outerShdw>
                </a:effectLst>
              </a:rPr>
              <a:t> and the </a:t>
            </a:r>
            <a:r>
              <a:rPr lang="en-US" sz="3200" dirty="0" err="1" smtClean="0">
                <a:solidFill>
                  <a:schemeClr val="accent2">
                    <a:lumMod val="50000"/>
                  </a:schemeClr>
                </a:solidFill>
                <a:effectLst>
                  <a:outerShdw blurRad="38100" dist="38100" dir="2700000" algn="tl">
                    <a:srgbClr val="C0C0C0"/>
                  </a:outerShdw>
                </a:effectLst>
              </a:rPr>
              <a:t>Taino</a:t>
            </a:r>
            <a:r>
              <a:rPr lang="en-US" sz="3200" dirty="0" smtClean="0">
                <a:solidFill>
                  <a:schemeClr val="accent2">
                    <a:lumMod val="50000"/>
                  </a:schemeClr>
                </a:solidFill>
                <a:effectLst>
                  <a:outerShdw blurRad="38100" dist="38100" dir="2700000" algn="tl">
                    <a:srgbClr val="C0C0C0"/>
                  </a:outerShdw>
                </a:effectLst>
              </a:rPr>
              <a:t> and </a:t>
            </a:r>
            <a:r>
              <a:rPr lang="en-US" sz="3200" dirty="0" err="1" smtClean="0">
                <a:solidFill>
                  <a:schemeClr val="accent2">
                    <a:lumMod val="50000"/>
                  </a:schemeClr>
                </a:solidFill>
                <a:effectLst>
                  <a:outerShdw blurRad="38100" dist="38100" dir="2700000" algn="tl">
                    <a:srgbClr val="C0C0C0"/>
                  </a:outerShdw>
                </a:effectLst>
              </a:rPr>
              <a:t>Carib</a:t>
            </a:r>
            <a:r>
              <a:rPr lang="en-US" sz="3200" dirty="0" smtClean="0">
                <a:solidFill>
                  <a:schemeClr val="accent2">
                    <a:lumMod val="50000"/>
                  </a:schemeClr>
                </a:solidFill>
                <a:effectLst>
                  <a:outerShdw blurRad="38100" dist="38100" dir="2700000" algn="tl">
                    <a:srgbClr val="C0C0C0"/>
                  </a:outerShdw>
                </a:effectLst>
              </a:rPr>
              <a:t> word </a:t>
            </a:r>
            <a:r>
              <a:rPr lang="en-US" sz="3200" i="1" dirty="0" err="1" smtClean="0">
                <a:solidFill>
                  <a:schemeClr val="accent2">
                    <a:lumMod val="50000"/>
                  </a:schemeClr>
                </a:solidFill>
                <a:effectLst>
                  <a:outerShdw blurRad="38100" dist="38100" dir="2700000" algn="tl">
                    <a:srgbClr val="C0C0C0"/>
                  </a:outerShdw>
                </a:effectLst>
              </a:rPr>
              <a:t>Hunraken</a:t>
            </a:r>
            <a:r>
              <a:rPr lang="en-US" sz="3200" dirty="0" smtClean="0">
                <a:solidFill>
                  <a:schemeClr val="accent2">
                    <a:lumMod val="50000"/>
                  </a:schemeClr>
                </a:solidFill>
                <a:effectLst>
                  <a:outerShdw blurRad="38100" dist="38100" dir="2700000" algn="tl">
                    <a:srgbClr val="C0C0C0"/>
                  </a:outerShdw>
                </a:effectLst>
              </a:rPr>
              <a:t>, a terrible God of Evil, and brought to the West by Spanish explorers</a:t>
            </a:r>
          </a:p>
        </p:txBody>
      </p:sp>
      <p:pic>
        <p:nvPicPr>
          <p:cNvPr id="15364" name="Picture 6" descr="hurakan"/>
          <p:cNvPicPr>
            <a:picLocks noChangeAspect="1" noChangeArrowheads="1"/>
          </p:cNvPicPr>
          <p:nvPr/>
        </p:nvPicPr>
        <p:blipFill>
          <a:blip r:embed="rId4" cstate="print"/>
          <a:srcRect/>
          <a:stretch>
            <a:fillRect/>
          </a:stretch>
        </p:blipFill>
        <p:spPr bwMode="auto">
          <a:xfrm>
            <a:off x="533400" y="2971800"/>
            <a:ext cx="5019675" cy="3359150"/>
          </a:xfrm>
          <a:prstGeom prst="rect">
            <a:avLst/>
          </a:prstGeom>
          <a:noFill/>
          <a:ln w="9525">
            <a:noFill/>
            <a:miter lim="800000"/>
            <a:headEnd/>
            <a:tailEnd/>
          </a:ln>
        </p:spPr>
      </p:pic>
      <p:pic>
        <p:nvPicPr>
          <p:cNvPr id="15365" name="Picture 7" descr="hur_symbol"/>
          <p:cNvPicPr>
            <a:picLocks noChangeAspect="1" noChangeArrowheads="1"/>
          </p:cNvPicPr>
          <p:nvPr/>
        </p:nvPicPr>
        <p:blipFill>
          <a:blip r:embed="rId5" cstate="print"/>
          <a:srcRect/>
          <a:stretch>
            <a:fillRect/>
          </a:stretch>
        </p:blipFill>
        <p:spPr bwMode="auto">
          <a:xfrm>
            <a:off x="5715000" y="2667000"/>
            <a:ext cx="2465388" cy="3246438"/>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chemeClr val="folHlink"/>
          </a:solidFill>
          <a:ln w="9525">
            <a:solidFill>
              <a:schemeClr val="tx1"/>
            </a:solidFill>
            <a:miter lim="800000"/>
            <a:headEnd/>
            <a:tailEnd/>
          </a:ln>
        </p:spPr>
        <p:txBody>
          <a:bodyPr wrap="none" anchor="ctr"/>
          <a:lstStyle/>
          <a:p>
            <a:endParaRPr lang="en-US" sz="1800"/>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7894" name="Rectangle 6"/>
          <p:cNvSpPr>
            <a:spLocks noChangeAspect="1" noChangeArrowheads="1"/>
          </p:cNvSpPr>
          <p:nvPr/>
        </p:nvSpPr>
        <p:spPr bwMode="auto">
          <a:xfrm>
            <a:off x="403225" y="1506538"/>
            <a:ext cx="8078788" cy="1549400"/>
          </a:xfrm>
          <a:prstGeom prst="rect">
            <a:avLst/>
          </a:prstGeom>
          <a:solidFill>
            <a:schemeClr val="folHlink"/>
          </a:solidFill>
          <a:ln w="9525">
            <a:solidFill>
              <a:schemeClr val="tx1"/>
            </a:solidFill>
            <a:miter lim="800000"/>
            <a:headEnd/>
            <a:tailEnd/>
          </a:ln>
        </p:spPr>
        <p:txBody>
          <a:bodyPr wrap="none" anchor="ctr"/>
          <a:lstStyle/>
          <a:p>
            <a:endParaRPr lang="en-US" sz="1800"/>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37899"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0"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1"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2"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3"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4"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5"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6"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7"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8"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9"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0" name="Group 55"/>
          <p:cNvGrpSpPr>
            <a:grpSpLocks/>
          </p:cNvGrpSpPr>
          <p:nvPr/>
        </p:nvGrpSpPr>
        <p:grpSpPr bwMode="auto">
          <a:xfrm>
            <a:off x="3905250" y="1414463"/>
            <a:ext cx="349250" cy="87312"/>
            <a:chOff x="2460" y="891"/>
            <a:chExt cx="220" cy="55"/>
          </a:xfrm>
        </p:grpSpPr>
        <p:grpSp>
          <p:nvGrpSpPr>
            <p:cNvPr id="38528"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9"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30"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31"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grpSp>
        <p:nvGrpSpPr>
          <p:cNvPr id="37911"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2"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3"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4"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5"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6"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7"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8"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9"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0"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1"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2"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3"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4"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5"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6"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27"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28"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29"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30"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1"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2"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3"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4"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5"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6"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7"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8"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9"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0"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1"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2"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3"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4"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5"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46"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7"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50"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53"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4"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5"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6"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7"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59"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0"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1"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64"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67"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8"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9"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0"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1"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73"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4"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5"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37981"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2"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3"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4"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5"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6"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7"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8"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9"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0"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1"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2"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3"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4"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5"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6"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7"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8"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99"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0"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1"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2"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3"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4"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5"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6"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7"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8"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09"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1"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12"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3"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14"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15"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6"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7"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8"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9"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0"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1"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2"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3"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4"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5"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6"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7"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8"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9"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0"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31"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2"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35"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38"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9"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0"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1"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2"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9"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2"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3"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4"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5"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6"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8"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9"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60"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hangingPunct="0"/>
            <a:r>
              <a:rPr lang="en-US" sz="1600" b="1"/>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hangingPunct="0"/>
            <a:r>
              <a:rPr lang="en-US" sz="1600" b="1"/>
              <a:t>b)</a:t>
            </a:r>
          </a:p>
        </p:txBody>
      </p:sp>
      <p:grpSp>
        <p:nvGrpSpPr>
          <p:cNvPr id="38066"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125"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126"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128"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132"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133"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134"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grpSp>
        <p:nvGrpSpPr>
          <p:cNvPr id="38069"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92"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93"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9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99"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100"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101"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hangingPunct="0"/>
            <a:r>
              <a:rPr lang="en-US" sz="1400" b="1"/>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hangingPunct="0"/>
            <a:r>
              <a:rPr lang="en-US" sz="1600" b="1"/>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hangingPunct="0"/>
            <a:r>
              <a:rPr lang="en-US" sz="1400" b="1"/>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endParaRPr lang="en-US"/>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endParaRPr lang="en-US"/>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endParaRPr lang="en-US"/>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6" name="Text Box 688"/>
          <p:cNvSpPr txBox="1">
            <a:spLocks noChangeArrowheads="1"/>
          </p:cNvSpPr>
          <p:nvPr/>
        </p:nvSpPr>
        <p:spPr bwMode="auto">
          <a:xfrm>
            <a:off x="3581400" y="0"/>
            <a:ext cx="4191000" cy="519113"/>
          </a:xfrm>
          <a:prstGeom prst="rect">
            <a:avLst/>
          </a:prstGeom>
          <a:noFill/>
          <a:ln w="9525">
            <a:noFill/>
            <a:miter lim="800000"/>
            <a:headEnd/>
            <a:tailEnd/>
          </a:ln>
        </p:spPr>
        <p:txBody>
          <a:bodyPr>
            <a:spAutoFit/>
          </a:bodyPr>
          <a:lstStyle/>
          <a:p>
            <a:pPr>
              <a:spcBef>
                <a:spcPct val="50000"/>
              </a:spcBef>
            </a:pPr>
            <a:r>
              <a:rPr lang="en-US" sz="2800" b="1">
                <a:solidFill>
                  <a:srgbClr val="000066"/>
                </a:solidFill>
              </a:rPr>
              <a:t>Paleotempestology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Text Box 5"/>
          <p:cNvSpPr txBox="1">
            <a:spLocks noChangeArrowheads="1"/>
          </p:cNvSpPr>
          <p:nvPr/>
        </p:nvSpPr>
        <p:spPr bwMode="auto">
          <a:xfrm>
            <a:off x="0" y="6019800"/>
            <a:ext cx="4343400" cy="641350"/>
          </a:xfrm>
          <a:prstGeom prst="rect">
            <a:avLst/>
          </a:prstGeom>
          <a:noFill/>
          <a:ln w="9525">
            <a:noFill/>
            <a:miter lim="800000"/>
            <a:headEnd/>
            <a:tailEnd/>
          </a:ln>
        </p:spPr>
        <p:txBody>
          <a:bodyPr>
            <a:spAutoFit/>
          </a:bodyPr>
          <a:lstStyle/>
          <a:p>
            <a:pPr>
              <a:spcBef>
                <a:spcPct val="50000"/>
              </a:spcBef>
            </a:pPr>
            <a:r>
              <a:rPr lang="en-US" sz="1800" b="1">
                <a:solidFill>
                  <a:schemeClr val="bg1"/>
                </a:solidFill>
              </a:rPr>
              <a:t>Source:  Jeff Donnelly, Jon Woodruff, Phil Lane; WHOI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a:stretch>
            <a:fillRect/>
          </a:stretch>
        </p:blipFill>
        <p:spPr bwMode="auto">
          <a:xfrm>
            <a:off x="685800" y="228600"/>
            <a:ext cx="7835900" cy="5789613"/>
          </a:xfrm>
          <a:prstGeom prst="rect">
            <a:avLst/>
          </a:prstGeom>
          <a:noFill/>
          <a:ln w="9525">
            <a:noFill/>
            <a:miter lim="800000"/>
            <a:headEnd/>
            <a:tailEnd/>
          </a:ln>
        </p:spPr>
      </p:pic>
      <p:sp>
        <p:nvSpPr>
          <p:cNvPr id="39939" name="Text Box 5"/>
          <p:cNvSpPr txBox="1">
            <a:spLocks noChangeArrowheads="1"/>
          </p:cNvSpPr>
          <p:nvPr/>
        </p:nvSpPr>
        <p:spPr bwMode="auto">
          <a:xfrm>
            <a:off x="1600200" y="6248400"/>
            <a:ext cx="6781800" cy="366713"/>
          </a:xfrm>
          <a:prstGeom prst="rect">
            <a:avLst/>
          </a:prstGeom>
          <a:noFill/>
          <a:ln w="9525">
            <a:noFill/>
            <a:miter lim="800000"/>
            <a:headEnd/>
            <a:tailEnd/>
          </a:ln>
        </p:spPr>
        <p:txBody>
          <a:bodyPr>
            <a:spAutoFit/>
          </a:bodyPr>
          <a:lstStyle/>
          <a:p>
            <a:pPr>
              <a:spcBef>
                <a:spcPct val="50000"/>
              </a:spcBef>
            </a:pPr>
            <a:r>
              <a:rPr lang="en-US" sz="1800" b="1"/>
              <a:t>Source:  Jeff Donnelly, Jon Woodruff, Phil Lane; WHOI</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79203" name="Rectangle 3"/>
          <p:cNvSpPr>
            <a:spLocks noGrp="1" noChangeArrowheads="1"/>
          </p:cNvSpPr>
          <p:nvPr>
            <p:ph type="title"/>
          </p:nvPr>
        </p:nvSpPr>
        <p:spPr>
          <a:xfrm>
            <a:off x="381000" y="1752600"/>
            <a:ext cx="8229600" cy="3581400"/>
          </a:xfrm>
        </p:spPr>
        <p:txBody>
          <a:bodyPr/>
          <a:lstStyle/>
          <a:p>
            <a:pPr eaLnBrk="1" hangingPunct="1">
              <a:defRPr/>
            </a:pPr>
            <a:r>
              <a:rPr lang="en-US" b="1" smtClean="0">
                <a:solidFill>
                  <a:schemeClr val="accent2"/>
                </a:solidFill>
                <a:effectLst>
                  <a:outerShdw blurRad="38100" dist="38100" dir="2700000" algn="tl">
                    <a:srgbClr val="C0C0C0"/>
                  </a:outerShdw>
                </a:effectLst>
              </a:rPr>
              <a:t>Projecting into the Future: Downscaling from Global Climate Models</a:t>
            </a:r>
            <a:r>
              <a:rPr lang="en-US" smtClean="0">
                <a:effectLst>
                  <a:outerShdw blurRad="38100" dist="38100" dir="2700000" algn="tl">
                    <a:srgbClr val="C0C0C0"/>
                  </a:outerShdw>
                </a:effectLst>
              </a:rPr>
              <a:t/>
            </a:r>
            <a:br>
              <a:rPr lang="en-US" smtClean="0">
                <a:effectLst>
                  <a:outerShdw blurRad="38100" dist="38100" dir="2700000" algn="tl">
                    <a:srgbClr val="C0C0C0"/>
                  </a:outerShdw>
                </a:effectLst>
              </a:rPr>
            </a:br>
            <a:endParaRPr lang="en-US"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a:noFill/>
        </p:spPr>
      </p:pic>
      <p:sp>
        <p:nvSpPr>
          <p:cNvPr id="181251" name="Rectangle 3"/>
          <p:cNvSpPr>
            <a:spLocks noGrp="1" noChangeArrowheads="1"/>
          </p:cNvSpPr>
          <p:nvPr>
            <p:ph type="title"/>
          </p:nvPr>
        </p:nvSpPr>
        <p:spPr>
          <a:xfrm>
            <a:off x="457200" y="0"/>
            <a:ext cx="8229600" cy="1143000"/>
          </a:xfrm>
        </p:spPr>
        <p:txBody>
          <a:bodyPr/>
          <a:lstStyle/>
          <a:p>
            <a:pPr eaLnBrk="1" hangingPunct="1">
              <a:defRPr/>
            </a:pPr>
            <a:r>
              <a:rPr lang="en-US" b="1" smtClean="0">
                <a:solidFill>
                  <a:srgbClr val="FFFF00"/>
                </a:solidFill>
                <a:effectLst>
                  <a:outerShdw blurRad="38100" dist="38100" dir="2700000" algn="tl">
                    <a:srgbClr val="C0C0C0"/>
                  </a:outerShdw>
                </a:effectLst>
              </a:rPr>
              <a:t>Our Approach</a:t>
            </a:r>
          </a:p>
        </p:txBody>
      </p:sp>
      <p:sp>
        <p:nvSpPr>
          <p:cNvPr id="53252" name="Rectangle 4"/>
          <p:cNvSpPr>
            <a:spLocks noGrp="1" noChangeArrowheads="1"/>
          </p:cNvSpPr>
          <p:nvPr>
            <p:ph type="body" sz="half" idx="1"/>
          </p:nvPr>
        </p:nvSpPr>
        <p:spPr>
          <a:xfrm>
            <a:off x="457200" y="1066800"/>
            <a:ext cx="8077200" cy="4525963"/>
          </a:xfrm>
        </p:spPr>
        <p:txBody>
          <a:bodyPr/>
          <a:lstStyle/>
          <a:p>
            <a:pPr eaLnBrk="1" hangingPunct="1">
              <a:lnSpc>
                <a:spcPct val="90000"/>
              </a:lnSpc>
              <a:defRPr/>
            </a:pPr>
            <a:r>
              <a:rPr lang="en-US" sz="2600" b="1" smtClean="0">
                <a:solidFill>
                  <a:schemeClr val="accent2"/>
                </a:solidFill>
                <a:effectLst>
                  <a:outerShdw blurRad="38100" dist="38100" dir="2700000" algn="tl">
                    <a:srgbClr val="C0C0C0"/>
                  </a:outerShdw>
                </a:effectLst>
              </a:rPr>
              <a:t>Step 1</a:t>
            </a:r>
            <a:r>
              <a:rPr lang="en-US" sz="2600" smtClean="0">
                <a:solidFill>
                  <a:schemeClr val="accent2"/>
                </a:solidFill>
                <a:effectLst>
                  <a:outerShdw blurRad="38100" dist="38100" dir="2700000" algn="tl">
                    <a:srgbClr val="C0C0C0"/>
                  </a:outerShdw>
                </a:effectLst>
              </a:rPr>
              <a:t>: Seed each ocean basin with a very large number of weak, randomly located vortices</a:t>
            </a:r>
          </a:p>
          <a:p>
            <a:pPr eaLnBrk="1" hangingPunct="1">
              <a:lnSpc>
                <a:spcPct val="90000"/>
              </a:lnSpc>
              <a:buFontTx/>
              <a:buNone/>
              <a:defRPr/>
            </a:pPr>
            <a:endParaRPr lang="en-US" sz="2600" smtClean="0">
              <a:solidFill>
                <a:schemeClr val="accent2"/>
              </a:solidFill>
              <a:effectLst>
                <a:outerShdw blurRad="38100" dist="38100" dir="2700000" algn="tl">
                  <a:srgbClr val="C0C0C0"/>
                </a:outerShdw>
              </a:effectLst>
            </a:endParaRPr>
          </a:p>
          <a:p>
            <a:pPr eaLnBrk="1" hangingPunct="1">
              <a:lnSpc>
                <a:spcPct val="90000"/>
              </a:lnSpc>
              <a:defRPr/>
            </a:pPr>
            <a:r>
              <a:rPr lang="en-US" sz="2600" b="1" smtClean="0">
                <a:solidFill>
                  <a:schemeClr val="accent2"/>
                </a:solidFill>
                <a:effectLst>
                  <a:outerShdw blurRad="38100" dist="38100" dir="2700000" algn="tl">
                    <a:srgbClr val="C0C0C0"/>
                  </a:outerShdw>
                </a:effectLst>
              </a:rPr>
              <a:t>Step 2</a:t>
            </a:r>
            <a:r>
              <a:rPr lang="en-US" sz="2600" smtClean="0">
                <a:solidFill>
                  <a:schemeClr val="accent2"/>
                </a:solidFill>
                <a:effectLst>
                  <a:outerShdw blurRad="38100" dist="38100" dir="2700000" algn="tl">
                    <a:srgbClr val="C0C0C0"/>
                  </a:outerShdw>
                </a:effectLst>
              </a:rPr>
              <a:t>: Vortices are assumed to move with the large scale atmospheric flow in which they are embedded</a:t>
            </a:r>
          </a:p>
          <a:p>
            <a:pPr eaLnBrk="1" hangingPunct="1">
              <a:lnSpc>
                <a:spcPct val="90000"/>
              </a:lnSpc>
              <a:buFontTx/>
              <a:buNone/>
              <a:defRPr/>
            </a:pPr>
            <a:endParaRPr lang="en-US" sz="2600" smtClean="0">
              <a:solidFill>
                <a:schemeClr val="accent2"/>
              </a:solidFill>
              <a:effectLst>
                <a:outerShdw blurRad="38100" dist="38100" dir="2700000" algn="tl">
                  <a:srgbClr val="C0C0C0"/>
                </a:outerShdw>
              </a:effectLst>
            </a:endParaRPr>
          </a:p>
          <a:p>
            <a:pPr eaLnBrk="1" hangingPunct="1">
              <a:lnSpc>
                <a:spcPct val="90000"/>
              </a:lnSpc>
              <a:defRPr/>
            </a:pPr>
            <a:r>
              <a:rPr lang="en-US" sz="2600" b="1" smtClean="0">
                <a:solidFill>
                  <a:schemeClr val="accent2"/>
                </a:solidFill>
                <a:effectLst>
                  <a:outerShdw blurRad="38100" dist="38100" dir="2700000" algn="tl">
                    <a:srgbClr val="C0C0C0"/>
                  </a:outerShdw>
                </a:effectLst>
              </a:rPr>
              <a:t>Step 3</a:t>
            </a:r>
            <a:r>
              <a:rPr lang="en-US" sz="2600" smtClean="0">
                <a:solidFill>
                  <a:schemeClr val="accent2"/>
                </a:solidFill>
                <a:effectLst>
                  <a:outerShdw blurRad="38100" dist="38100" dir="2700000" algn="tl">
                    <a:srgbClr val="C0C0C0"/>
                  </a:outerShdw>
                </a:effectLst>
              </a:rPr>
              <a:t>: Run a coupled, ocean-atmosphere computer model for each vortex, and note how many achieve at least tropical storm strength; discard others</a:t>
            </a:r>
          </a:p>
          <a:p>
            <a:pPr eaLnBrk="1" hangingPunct="1">
              <a:lnSpc>
                <a:spcPct val="90000"/>
              </a:lnSpc>
              <a:defRPr/>
            </a:pPr>
            <a:endParaRPr lang="en-US" sz="2600" smtClean="0">
              <a:solidFill>
                <a:schemeClr val="accent2"/>
              </a:solidFill>
              <a:effectLst>
                <a:outerShdw blurRad="38100" dist="38100" dir="2700000" algn="tl">
                  <a:srgbClr val="C0C0C0"/>
                </a:outerShdw>
              </a:effectLst>
            </a:endParaRPr>
          </a:p>
          <a:p>
            <a:pPr eaLnBrk="1" hangingPunct="1">
              <a:lnSpc>
                <a:spcPct val="90000"/>
              </a:lnSpc>
              <a:defRPr/>
            </a:pPr>
            <a:r>
              <a:rPr lang="en-US" sz="2600" b="1" smtClean="0">
                <a:solidFill>
                  <a:schemeClr val="accent2"/>
                </a:solidFill>
                <a:effectLst>
                  <a:outerShdw blurRad="38100" dist="38100" dir="2700000" algn="tl">
                    <a:srgbClr val="C0C0C0"/>
                  </a:outerShdw>
                </a:effectLst>
              </a:rPr>
              <a:t>Step 4:</a:t>
            </a:r>
            <a:r>
              <a:rPr lang="en-US" sz="2600" smtClean="0">
                <a:solidFill>
                  <a:schemeClr val="accent2"/>
                </a:solidFill>
                <a:effectLst>
                  <a:outerShdw blurRad="38100" dist="38100" dir="2700000" algn="tl">
                    <a:srgbClr val="C0C0C0"/>
                  </a:outerShdw>
                </a:effectLst>
              </a:rPr>
              <a:t> Using the small fraction of surviving events, determine storm statistics.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8194" name="Picture 2" descr="C:\Users\Kerry Emaanuel\Riskproject\200_rand_uslandfallt.png"/>
          <p:cNvPicPr>
            <a:picLocks noChangeAspect="1" noChangeArrowheads="1"/>
          </p:cNvPicPr>
          <p:nvPr/>
        </p:nvPicPr>
        <p:blipFill>
          <a:blip r:embed="rId3" cstate="print"/>
          <a:srcRect/>
          <a:stretch>
            <a:fillRect/>
          </a:stretch>
        </p:blipFill>
        <p:spPr bwMode="auto">
          <a:xfrm>
            <a:off x="533400" y="858838"/>
            <a:ext cx="8001000" cy="5999162"/>
          </a:xfrm>
          <a:prstGeom prst="rect">
            <a:avLst/>
          </a:prstGeom>
          <a:noFill/>
          <a:ln w="9525">
            <a:noFill/>
            <a:miter lim="800000"/>
            <a:headEnd/>
            <a:tailEnd/>
          </a:ln>
        </p:spPr>
      </p:pic>
      <p:sp>
        <p:nvSpPr>
          <p:cNvPr id="3" name="TextBox 2"/>
          <p:cNvSpPr txBox="1"/>
          <p:nvPr/>
        </p:nvSpPr>
        <p:spPr>
          <a:xfrm>
            <a:off x="381000" y="152400"/>
            <a:ext cx="8382000" cy="1077913"/>
          </a:xfrm>
          <a:prstGeom prst="rect">
            <a:avLst/>
          </a:prstGeom>
          <a:noFill/>
        </p:spPr>
        <p:txBody>
          <a:bodyPr>
            <a:spAutoFit/>
          </a:bodyPr>
          <a:lstStyle/>
          <a:p>
            <a:pPr algn="ctr" fontAlgn="auto">
              <a:spcBef>
                <a:spcPts val="0"/>
              </a:spcBef>
              <a:spcAft>
                <a:spcPts val="0"/>
              </a:spcAft>
              <a:defRPr/>
            </a:pPr>
            <a:r>
              <a:rPr lang="en-US" sz="3200" dirty="0">
                <a:solidFill>
                  <a:srgbClr val="FFFF00"/>
                </a:solidFill>
                <a:effectLst>
                  <a:outerShdw blurRad="38100" dist="38100" dir="2700000" algn="tl">
                    <a:srgbClr val="000000">
                      <a:alpha val="43137"/>
                    </a:srgbClr>
                  </a:outerShdw>
                </a:effectLst>
                <a:latin typeface="+mn-lt"/>
                <a:cs typeface="+mn-cs"/>
              </a:rPr>
              <a:t>200 Synthetic U.S. Landfalling tracks (color coded by </a:t>
            </a:r>
            <a:r>
              <a:rPr lang="en-US" sz="3200" dirty="0" err="1">
                <a:solidFill>
                  <a:srgbClr val="FFFF00"/>
                </a:solidFill>
                <a:effectLst>
                  <a:outerShdw blurRad="38100" dist="38100" dir="2700000" algn="tl">
                    <a:srgbClr val="000000">
                      <a:alpha val="43137"/>
                    </a:srgbClr>
                  </a:outerShdw>
                </a:effectLst>
                <a:latin typeface="+mn-lt"/>
                <a:cs typeface="+mn-cs"/>
              </a:rPr>
              <a:t>Saffir</a:t>
            </a:r>
            <a:r>
              <a:rPr lang="en-US" sz="3200" dirty="0">
                <a:solidFill>
                  <a:srgbClr val="FFFF00"/>
                </a:solidFill>
                <a:effectLst>
                  <a:outerShdw blurRad="38100" dist="38100" dir="2700000" algn="tl">
                    <a:srgbClr val="000000">
                      <a:alpha val="43137"/>
                    </a:srgbClr>
                  </a:outerShdw>
                </a:effectLst>
                <a:latin typeface="+mn-lt"/>
                <a:cs typeface="+mn-cs"/>
              </a:rPr>
              <a:t>-Simpson Scale)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41315" name="Rectangle 3"/>
          <p:cNvSpPr>
            <a:spLocks noGrp="1" noChangeArrowheads="1"/>
          </p:cNvSpPr>
          <p:nvPr>
            <p:ph type="title" idx="4294967295"/>
          </p:nvPr>
        </p:nvSpPr>
        <p:spPr>
          <a:xfrm>
            <a:off x="457200" y="0"/>
            <a:ext cx="8229600" cy="1143000"/>
          </a:xfrm>
        </p:spPr>
        <p:txBody>
          <a:bodyPr/>
          <a:lstStyle/>
          <a:p>
            <a:pPr eaLnBrk="1" hangingPunct="1">
              <a:defRPr/>
            </a:pPr>
            <a:r>
              <a:rPr lang="en-US" smtClean="0">
                <a:solidFill>
                  <a:srgbClr val="FFFF00"/>
                </a:solidFill>
                <a:effectLst>
                  <a:outerShdw blurRad="38100" dist="38100" dir="2700000" algn="tl">
                    <a:srgbClr val="C0C0C0"/>
                  </a:outerShdw>
                </a:effectLst>
              </a:rPr>
              <a:t>Genesis rates</a:t>
            </a:r>
          </a:p>
        </p:txBody>
      </p:sp>
      <p:pic>
        <p:nvPicPr>
          <p:cNvPr id="46084" name="Picture 8" descr="basin_freqt"/>
          <p:cNvPicPr>
            <a:picLocks noGrp="1" noChangeAspect="1" noChangeArrowheads="1"/>
          </p:cNvPicPr>
          <p:nvPr>
            <p:ph idx="4294967295"/>
          </p:nvPr>
        </p:nvPicPr>
        <p:blipFill>
          <a:blip r:embed="rId4" cstate="print"/>
          <a:srcRect/>
          <a:stretch>
            <a:fillRect/>
          </a:stretch>
        </p:blipFill>
        <p:spPr>
          <a:xfrm>
            <a:off x="1219200" y="1349375"/>
            <a:ext cx="6781800" cy="5084763"/>
          </a:xfrm>
          <a:noFill/>
        </p:spPr>
      </p:pic>
      <p:sp>
        <p:nvSpPr>
          <p:cNvPr id="175109" name="Text Box 5"/>
          <p:cNvSpPr txBox="1">
            <a:spLocks noChangeArrowheads="1"/>
          </p:cNvSpPr>
          <p:nvPr/>
        </p:nvSpPr>
        <p:spPr bwMode="auto">
          <a:xfrm>
            <a:off x="2133600" y="4038600"/>
            <a:ext cx="1143000" cy="396875"/>
          </a:xfrm>
          <a:prstGeom prst="rect">
            <a:avLst/>
          </a:prstGeom>
          <a:noFill/>
          <a:ln w="9525">
            <a:noFill/>
            <a:miter lim="800000"/>
            <a:headEnd/>
            <a:tailEnd/>
          </a:ln>
          <a:effectLst/>
        </p:spPr>
        <p:txBody>
          <a:bodyPr>
            <a:spAutoFit/>
          </a:bodyPr>
          <a:lstStyle/>
          <a:p>
            <a:pPr>
              <a:spcBef>
                <a:spcPct val="50000"/>
              </a:spcBef>
              <a:defRPr/>
            </a:pPr>
            <a:r>
              <a:rPr lang="en-US" sz="2000">
                <a:solidFill>
                  <a:schemeClr val="accent2"/>
                </a:solidFill>
                <a:effectLst>
                  <a:outerShdw blurRad="38100" dist="38100" dir="2700000" algn="tl">
                    <a:srgbClr val="C0C0C0"/>
                  </a:outerShdw>
                </a:effectLst>
              </a:rPr>
              <a:t>Atlantic</a:t>
            </a:r>
          </a:p>
        </p:txBody>
      </p:sp>
      <p:sp>
        <p:nvSpPr>
          <p:cNvPr id="46086" name="Text Box 6"/>
          <p:cNvSpPr txBox="1">
            <a:spLocks noChangeArrowheads="1"/>
          </p:cNvSpPr>
          <p:nvPr/>
        </p:nvSpPr>
        <p:spPr bwMode="auto">
          <a:xfrm>
            <a:off x="2590800" y="3200400"/>
            <a:ext cx="1752600" cy="701675"/>
          </a:xfrm>
          <a:prstGeom prst="rect">
            <a:avLst/>
          </a:prstGeom>
          <a:noFill/>
          <a:ln w="9525">
            <a:noFill/>
            <a:miter lim="800000"/>
            <a:headEnd/>
            <a:tailEnd/>
          </a:ln>
        </p:spPr>
        <p:txBody>
          <a:bodyPr>
            <a:spAutoFit/>
          </a:bodyPr>
          <a:lstStyle/>
          <a:p>
            <a:pPr algn="ctr">
              <a:spcBef>
                <a:spcPct val="50000"/>
              </a:spcBef>
            </a:pPr>
            <a:r>
              <a:rPr lang="en-US" sz="2000">
                <a:solidFill>
                  <a:schemeClr val="accent2"/>
                </a:solidFill>
              </a:rPr>
              <a:t>Eastern North Pacific</a:t>
            </a:r>
          </a:p>
        </p:txBody>
      </p:sp>
      <p:sp>
        <p:nvSpPr>
          <p:cNvPr id="46087" name="Text Box 7"/>
          <p:cNvSpPr txBox="1">
            <a:spLocks noChangeArrowheads="1"/>
          </p:cNvSpPr>
          <p:nvPr/>
        </p:nvSpPr>
        <p:spPr bwMode="auto">
          <a:xfrm>
            <a:off x="3581400" y="1600200"/>
            <a:ext cx="2286000" cy="701675"/>
          </a:xfrm>
          <a:prstGeom prst="rect">
            <a:avLst/>
          </a:prstGeom>
          <a:noFill/>
          <a:ln w="9525">
            <a:noFill/>
            <a:miter lim="800000"/>
            <a:headEnd/>
            <a:tailEnd/>
          </a:ln>
        </p:spPr>
        <p:txBody>
          <a:bodyPr>
            <a:spAutoFit/>
          </a:bodyPr>
          <a:lstStyle/>
          <a:p>
            <a:pPr algn="ctr">
              <a:spcBef>
                <a:spcPct val="50000"/>
              </a:spcBef>
            </a:pPr>
            <a:r>
              <a:rPr lang="en-US" sz="2000">
                <a:solidFill>
                  <a:schemeClr val="accent2"/>
                </a:solidFill>
              </a:rPr>
              <a:t>Western North Pacific</a:t>
            </a:r>
          </a:p>
        </p:txBody>
      </p:sp>
      <p:sp>
        <p:nvSpPr>
          <p:cNvPr id="46088" name="Text Box 8"/>
          <p:cNvSpPr txBox="1">
            <a:spLocks noChangeArrowheads="1"/>
          </p:cNvSpPr>
          <p:nvPr/>
        </p:nvSpPr>
        <p:spPr bwMode="auto">
          <a:xfrm>
            <a:off x="5105400" y="3962400"/>
            <a:ext cx="1219200" cy="1006475"/>
          </a:xfrm>
          <a:prstGeom prst="rect">
            <a:avLst/>
          </a:prstGeom>
          <a:noFill/>
          <a:ln w="9525">
            <a:noFill/>
            <a:miter lim="800000"/>
            <a:headEnd/>
            <a:tailEnd/>
          </a:ln>
        </p:spPr>
        <p:txBody>
          <a:bodyPr>
            <a:spAutoFit/>
          </a:bodyPr>
          <a:lstStyle/>
          <a:p>
            <a:pPr algn="ctr">
              <a:spcBef>
                <a:spcPct val="50000"/>
              </a:spcBef>
            </a:pPr>
            <a:r>
              <a:rPr lang="en-US" sz="2000">
                <a:solidFill>
                  <a:schemeClr val="accent2"/>
                </a:solidFill>
              </a:rPr>
              <a:t>North Indian Ocean</a:t>
            </a:r>
          </a:p>
        </p:txBody>
      </p:sp>
      <p:sp>
        <p:nvSpPr>
          <p:cNvPr id="46089" name="Text Box 9"/>
          <p:cNvSpPr txBox="1">
            <a:spLocks noChangeArrowheads="1"/>
          </p:cNvSpPr>
          <p:nvPr/>
        </p:nvSpPr>
        <p:spPr bwMode="auto">
          <a:xfrm>
            <a:off x="5562600" y="1676400"/>
            <a:ext cx="2209800" cy="701675"/>
          </a:xfrm>
          <a:prstGeom prst="rect">
            <a:avLst/>
          </a:prstGeom>
          <a:noFill/>
          <a:ln w="9525">
            <a:noFill/>
            <a:miter lim="800000"/>
            <a:headEnd/>
            <a:tailEnd/>
          </a:ln>
        </p:spPr>
        <p:txBody>
          <a:bodyPr>
            <a:spAutoFit/>
          </a:bodyPr>
          <a:lstStyle/>
          <a:p>
            <a:pPr algn="ctr">
              <a:spcBef>
                <a:spcPct val="50000"/>
              </a:spcBef>
            </a:pPr>
            <a:r>
              <a:rPr lang="en-US" sz="2000">
                <a:solidFill>
                  <a:schemeClr val="accent2"/>
                </a:solidFill>
              </a:rPr>
              <a:t>Southern Hemisphere</a:t>
            </a:r>
          </a:p>
        </p:txBody>
      </p:sp>
      <p:sp>
        <p:nvSpPr>
          <p:cNvPr id="175114" name="Text Box 10"/>
          <p:cNvSpPr txBox="1">
            <a:spLocks noChangeArrowheads="1"/>
          </p:cNvSpPr>
          <p:nvPr/>
        </p:nvSpPr>
        <p:spPr bwMode="auto">
          <a:xfrm>
            <a:off x="1219200" y="6324600"/>
            <a:ext cx="2743200" cy="396875"/>
          </a:xfrm>
          <a:prstGeom prst="rect">
            <a:avLst/>
          </a:prstGeom>
          <a:noFill/>
          <a:ln w="9525">
            <a:noFill/>
            <a:miter lim="800000"/>
            <a:headEnd/>
            <a:tailEnd/>
          </a:ln>
          <a:effectLst/>
        </p:spPr>
        <p:txBody>
          <a:bodyPr>
            <a:spAutoFit/>
          </a:bodyPr>
          <a:lstStyle/>
          <a:p>
            <a:pPr>
              <a:spcBef>
                <a:spcPct val="50000"/>
              </a:spcBef>
              <a:defRPr/>
            </a:pPr>
            <a:r>
              <a:rPr lang="en-US" sz="2000">
                <a:solidFill>
                  <a:schemeClr val="accent2"/>
                </a:solidFill>
                <a:effectLst>
                  <a:outerShdw blurRad="38100" dist="38100" dir="2700000" algn="tl">
                    <a:srgbClr val="C0C0C0"/>
                  </a:outerShdw>
                </a:effectLst>
              </a:rPr>
              <a:t>Calibrated to Atlantic</a:t>
            </a:r>
          </a:p>
        </p:txBody>
      </p:sp>
      <p:sp>
        <p:nvSpPr>
          <p:cNvPr id="46091" name="Line 11"/>
          <p:cNvSpPr>
            <a:spLocks noChangeShapeType="1"/>
          </p:cNvSpPr>
          <p:nvPr/>
        </p:nvSpPr>
        <p:spPr bwMode="auto">
          <a:xfrm flipV="1">
            <a:off x="1905000" y="5943600"/>
            <a:ext cx="457200" cy="4572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pic>
        <p:nvPicPr>
          <p:cNvPr id="59394" name="Picture 2" descr="C:\Users\Kerry Emaanuel\Graphics\Transparent Figures\percent_cat4_5.PNG"/>
          <p:cNvPicPr>
            <a:picLocks noChangeAspect="1" noChangeArrowheads="1"/>
          </p:cNvPicPr>
          <p:nvPr/>
        </p:nvPicPr>
        <p:blipFill>
          <a:blip r:embed="rId3" cstate="print"/>
          <a:srcRect/>
          <a:stretch>
            <a:fillRect/>
          </a:stretch>
        </p:blipFill>
        <p:spPr bwMode="auto">
          <a:xfrm>
            <a:off x="736600" y="877888"/>
            <a:ext cx="7645400" cy="5732462"/>
          </a:xfrm>
          <a:prstGeom prst="rect">
            <a:avLst/>
          </a:prstGeom>
          <a:noFill/>
          <a:ln w="9525">
            <a:noFill/>
            <a:miter lim="800000"/>
            <a:headEnd/>
            <a:tailEnd/>
          </a:ln>
        </p:spPr>
      </p:pic>
      <p:sp>
        <p:nvSpPr>
          <p:cNvPr id="3" name="Title 2"/>
          <p:cNvSpPr>
            <a:spLocks noGrp="1"/>
          </p:cNvSpPr>
          <p:nvPr>
            <p:ph type="title"/>
          </p:nvPr>
        </p:nvSpPr>
        <p:spPr>
          <a:xfrm>
            <a:off x="457200" y="152400"/>
            <a:ext cx="8229600" cy="685800"/>
          </a:xfrm>
        </p:spPr>
        <p:txBody>
          <a:bodyPr/>
          <a:lstStyle/>
          <a:p>
            <a:pPr>
              <a:defRPr/>
            </a:pPr>
            <a:r>
              <a:rPr lang="en-US" sz="3600" dirty="0" smtClean="0">
                <a:solidFill>
                  <a:srgbClr val="FFFF00"/>
                </a:solidFill>
                <a:effectLst>
                  <a:outerShdw blurRad="38100" dist="38100" dir="2700000" algn="tl">
                    <a:srgbClr val="000000">
                      <a:alpha val="43137"/>
                    </a:srgbClr>
                  </a:outerShdw>
                </a:effectLst>
              </a:rPr>
              <a:t>Global Percentage of Cat 4 &amp; Cat 5 Storms</a:t>
            </a:r>
            <a:endParaRPr lang="en-US" sz="3600"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0419" name="Rectangle 3"/>
          <p:cNvSpPr>
            <a:spLocks noGrp="1" noChangeArrowheads="1"/>
          </p:cNvSpPr>
          <p:nvPr>
            <p:ph type="title"/>
          </p:nvPr>
        </p:nvSpPr>
        <p:spPr>
          <a:xfrm>
            <a:off x="381000" y="1524000"/>
            <a:ext cx="8153400" cy="4724400"/>
          </a:xfrm>
        </p:spPr>
        <p:txBody>
          <a:bodyPr/>
          <a:lstStyle/>
          <a:p>
            <a:pPr eaLnBrk="1" hangingPunct="1">
              <a:defRPr/>
            </a:pPr>
            <a:r>
              <a:rPr lang="en-US" sz="4000" b="1" smtClean="0">
                <a:solidFill>
                  <a:schemeClr val="accent2"/>
                </a:solidFill>
                <a:effectLst>
                  <a:outerShdw blurRad="38100" dist="38100" dir="2700000" algn="tl">
                    <a:srgbClr val="C0C0C0"/>
                  </a:outerShdw>
                </a:effectLst>
              </a:rPr>
              <a:t>Now Use Daily Output from IPCC Models to Derive Wind Statistics, Thermodynamic State Needed by Synthetic Track Technique</a:t>
            </a:r>
            <a:r>
              <a:rPr lang="en-US" sz="4000" b="1" smtClean="0">
                <a:effectLst>
                  <a:outerShdw blurRad="38100" dist="38100" dir="2700000" algn="tl">
                    <a:srgbClr val="C0C0C0"/>
                  </a:outerShdw>
                </a:effectLst>
              </a:rPr>
              <a:t/>
            </a:r>
            <a:br>
              <a:rPr lang="en-US" sz="4000" b="1" smtClean="0">
                <a:effectLst>
                  <a:outerShdw blurRad="38100" dist="38100" dir="2700000" algn="tl">
                    <a:srgbClr val="C0C0C0"/>
                  </a:outerShdw>
                </a:effectLst>
              </a:rPr>
            </a:br>
            <a:r>
              <a:rPr lang="en-US" sz="4000" b="1" smtClean="0"/>
              <a:t/>
            </a:r>
            <a:br>
              <a:rPr lang="en-US" sz="4000" b="1" smtClean="0"/>
            </a:br>
            <a:endParaRPr lang="en-US" sz="400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1443" name="Rectangle 3"/>
          <p:cNvSpPr>
            <a:spLocks noGrp="1" noChangeArrowheads="1"/>
          </p:cNvSpPr>
          <p:nvPr>
            <p:ph type="title"/>
          </p:nvPr>
        </p:nvSpPr>
        <p:spPr>
          <a:xfrm>
            <a:off x="609600" y="1828800"/>
            <a:ext cx="8077200" cy="4191000"/>
          </a:xfrm>
        </p:spPr>
        <p:txBody>
          <a:bodyPr/>
          <a:lstStyle/>
          <a:p>
            <a:pPr algn="l" eaLnBrk="1" hangingPunct="1">
              <a:defRPr/>
            </a:pPr>
            <a:r>
              <a:rPr lang="en-US" sz="4000" b="1" smtClean="0">
                <a:solidFill>
                  <a:schemeClr val="accent2"/>
                </a:solidFill>
              </a:rPr>
              <a:t>1.</a:t>
            </a:r>
            <a:r>
              <a:rPr lang="en-US" sz="4000" smtClean="0"/>
              <a:t> </a:t>
            </a:r>
            <a:r>
              <a:rPr lang="en-US" sz="4000" smtClean="0">
                <a:solidFill>
                  <a:schemeClr val="accent2"/>
                </a:solidFill>
                <a:effectLst>
                  <a:outerShdw blurRad="38100" dist="38100" dir="2700000" algn="tl">
                    <a:srgbClr val="C0C0C0"/>
                  </a:outerShdw>
                </a:effectLst>
              </a:rPr>
              <a:t>Last 20 years of 20</a:t>
            </a:r>
            <a:r>
              <a:rPr lang="en-US" sz="4000" baseline="30000" smtClean="0">
                <a:solidFill>
                  <a:schemeClr val="accent2"/>
                </a:solidFill>
                <a:effectLst>
                  <a:outerShdw blurRad="38100" dist="38100" dir="2700000" algn="tl">
                    <a:srgbClr val="C0C0C0"/>
                  </a:outerShdw>
                </a:effectLst>
              </a:rPr>
              <a:t>th</a:t>
            </a:r>
            <a:r>
              <a:rPr lang="en-US" sz="4000" smtClean="0">
                <a:solidFill>
                  <a:schemeClr val="accent2"/>
                </a:solidFill>
                <a:effectLst>
                  <a:outerShdw blurRad="38100" dist="38100" dir="2700000" algn="tl">
                    <a:srgbClr val="C0C0C0"/>
                  </a:outerShdw>
                </a:effectLst>
              </a:rPr>
              <a:t> century simulations</a:t>
            </a:r>
            <a:br>
              <a:rPr lang="en-US" sz="4000" smtClean="0">
                <a:solidFill>
                  <a:schemeClr val="accent2"/>
                </a:solidFill>
                <a:effectLst>
                  <a:outerShdw blurRad="38100" dist="38100" dir="2700000" algn="tl">
                    <a:srgbClr val="C0C0C0"/>
                  </a:outerShdw>
                </a:effectLst>
              </a:rPr>
            </a:br>
            <a:r>
              <a:rPr lang="en-US" sz="4000" smtClean="0">
                <a:solidFill>
                  <a:schemeClr val="accent2"/>
                </a:solidFill>
                <a:effectLst>
                  <a:outerShdw blurRad="38100" dist="38100" dir="2700000" algn="tl">
                    <a:srgbClr val="C0C0C0"/>
                  </a:outerShdw>
                </a:effectLst>
              </a:rPr>
              <a:t/>
            </a:r>
            <a:br>
              <a:rPr lang="en-US" sz="4000" smtClean="0">
                <a:solidFill>
                  <a:schemeClr val="accent2"/>
                </a:solidFill>
                <a:effectLst>
                  <a:outerShdw blurRad="38100" dist="38100" dir="2700000" algn="tl">
                    <a:srgbClr val="C0C0C0"/>
                  </a:outerShdw>
                </a:effectLst>
              </a:rPr>
            </a:br>
            <a:r>
              <a:rPr lang="en-US" sz="4000" b="1" smtClean="0">
                <a:solidFill>
                  <a:schemeClr val="accent2"/>
                </a:solidFill>
                <a:effectLst>
                  <a:outerShdw blurRad="38100" dist="38100" dir="2700000" algn="tl">
                    <a:srgbClr val="C0C0C0"/>
                  </a:outerShdw>
                </a:effectLst>
              </a:rPr>
              <a:t>2.</a:t>
            </a:r>
            <a:r>
              <a:rPr lang="en-US" sz="4000" smtClean="0">
                <a:solidFill>
                  <a:schemeClr val="accent2"/>
                </a:solidFill>
                <a:effectLst>
                  <a:outerShdw blurRad="38100" dist="38100" dir="2700000" algn="tl">
                    <a:srgbClr val="C0C0C0"/>
                  </a:outerShdw>
                </a:effectLst>
              </a:rPr>
              <a:t> Years 2180-2200 of IPCC Scenario A1b (CO</a:t>
            </a:r>
            <a:r>
              <a:rPr lang="en-US" sz="4000" baseline="-25000" smtClean="0">
                <a:solidFill>
                  <a:schemeClr val="accent2"/>
                </a:solidFill>
                <a:effectLst>
                  <a:outerShdw blurRad="38100" dist="38100" dir="2700000" algn="tl">
                    <a:srgbClr val="C0C0C0"/>
                  </a:outerShdw>
                </a:effectLst>
              </a:rPr>
              <a:t>2</a:t>
            </a:r>
            <a:r>
              <a:rPr lang="en-US" sz="4000" smtClean="0">
                <a:solidFill>
                  <a:schemeClr val="accent2"/>
                </a:solidFill>
                <a:effectLst>
                  <a:outerShdw blurRad="38100" dist="38100" dir="2700000" algn="tl">
                    <a:srgbClr val="C0C0C0"/>
                  </a:outerShdw>
                </a:effectLst>
              </a:rPr>
              <a:t> stabilized at 720 ppm)</a:t>
            </a:r>
          </a:p>
        </p:txBody>
      </p:sp>
      <p:sp>
        <p:nvSpPr>
          <p:cNvPr id="201732" name="Text Box 4"/>
          <p:cNvSpPr txBox="1">
            <a:spLocks noChangeArrowheads="1"/>
          </p:cNvSpPr>
          <p:nvPr/>
        </p:nvSpPr>
        <p:spPr bwMode="auto">
          <a:xfrm>
            <a:off x="381000" y="0"/>
            <a:ext cx="8077200" cy="1676400"/>
          </a:xfrm>
          <a:prstGeom prst="rect">
            <a:avLst/>
          </a:prstGeom>
          <a:noFill/>
          <a:ln w="9525">
            <a:noFill/>
            <a:miter lim="800000"/>
            <a:headEnd/>
            <a:tailEnd/>
          </a:ln>
          <a:effectLst/>
        </p:spPr>
        <p:txBody>
          <a:bodyPr>
            <a:spAutoFit/>
          </a:bodyPr>
          <a:lstStyle/>
          <a:p>
            <a:pPr algn="ctr">
              <a:spcBef>
                <a:spcPct val="50000"/>
              </a:spcBef>
              <a:defRPr/>
            </a:pPr>
            <a:r>
              <a:rPr lang="en-US" sz="4000" b="1">
                <a:solidFill>
                  <a:srgbClr val="FFFF00"/>
                </a:solidFill>
                <a:effectLst>
                  <a:outerShdw blurRad="38100" dist="38100" dir="2700000" algn="tl">
                    <a:srgbClr val="C0C0C0"/>
                  </a:outerShdw>
                </a:effectLst>
              </a:rPr>
              <a:t>Compare two simulations each from 7 IPCC models:</a:t>
            </a:r>
            <a:r>
              <a:rPr lang="en-US">
                <a:solidFill>
                  <a:schemeClr val="tx2"/>
                </a:solidFill>
              </a:rPr>
              <a:t> </a:t>
            </a:r>
            <a:br>
              <a:rPr lang="en-US">
                <a:solidFill>
                  <a:schemeClr val="tx2"/>
                </a:solidFill>
              </a:rPr>
            </a:br>
            <a:endParaRPr lang="en-US">
              <a:solidFill>
                <a:schemeClr val="tx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title"/>
          </p:nvPr>
        </p:nvSpPr>
        <p:spPr/>
        <p:txBody>
          <a:bodyPr/>
          <a:lstStyle/>
          <a:p>
            <a:pPr eaLnBrk="1" hangingPunct="1">
              <a:defRPr/>
            </a:pPr>
            <a:r>
              <a:rPr lang="en-US" sz="2800" smtClean="0">
                <a:effectLst>
                  <a:outerShdw blurRad="38100" dist="38100" dir="2700000" algn="tl">
                    <a:srgbClr val="C0C0C0"/>
                  </a:outerShdw>
                </a:effectLst>
              </a:rPr>
              <a:t>Early historical encounters: The Mongol invasions of Japan in 1274 and 1281</a:t>
            </a:r>
          </a:p>
        </p:txBody>
      </p:sp>
      <p:pic>
        <p:nvPicPr>
          <p:cNvPr id="16387" name="Picture 5" descr="fig1"/>
          <p:cNvPicPr>
            <a:picLocks noGrp="1" noChangeAspect="1" noChangeArrowheads="1"/>
          </p:cNvPicPr>
          <p:nvPr>
            <p:ph idx="1"/>
          </p:nvPr>
        </p:nvPicPr>
        <p:blipFill>
          <a:blip r:embed="rId3" cstate="print"/>
          <a:srcRect/>
          <a:stretch>
            <a:fillRect/>
          </a:stretch>
        </p:blipFill>
        <p:spPr>
          <a:xfrm>
            <a:off x="533400" y="1447800"/>
            <a:ext cx="8229600" cy="4424363"/>
          </a:xfrm>
          <a:noFill/>
        </p:spPr>
      </p:pic>
      <p:sp>
        <p:nvSpPr>
          <p:cNvPr id="16388" name="Text Box 8"/>
          <p:cNvSpPr txBox="1">
            <a:spLocks noChangeArrowheads="1"/>
          </p:cNvSpPr>
          <p:nvPr/>
        </p:nvSpPr>
        <p:spPr bwMode="auto">
          <a:xfrm>
            <a:off x="533400" y="6019800"/>
            <a:ext cx="8458200" cy="641350"/>
          </a:xfrm>
          <a:prstGeom prst="rect">
            <a:avLst/>
          </a:prstGeom>
          <a:noFill/>
          <a:ln w="9525">
            <a:noFill/>
            <a:miter lim="800000"/>
            <a:headEnd/>
            <a:tailEnd/>
          </a:ln>
        </p:spPr>
        <p:txBody>
          <a:bodyPr>
            <a:spAutoFit/>
          </a:bodyPr>
          <a:lstStyle/>
          <a:p>
            <a:pPr>
              <a:spcBef>
                <a:spcPct val="50000"/>
              </a:spcBef>
            </a:pPr>
            <a:r>
              <a:rPr lang="en-US" sz="1800" b="1"/>
              <a:t>Scene from the 13th century Mongol invasion scrolls, based on a narrative written by the Japanese warrior Takezaki Suenaga</a:t>
            </a:r>
            <a:r>
              <a:rPr lang="en-US" sz="180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idx="4294967295"/>
          </p:nvPr>
        </p:nvSpPr>
        <p:spPr>
          <a:xfrm>
            <a:off x="1524000" y="0"/>
            <a:ext cx="6858000" cy="1143000"/>
          </a:xfrm>
        </p:spPr>
        <p:txBody>
          <a:bodyPr/>
          <a:lstStyle/>
          <a:p>
            <a:pPr eaLnBrk="1" hangingPunct="1">
              <a:defRPr/>
            </a:pPr>
            <a:r>
              <a:rPr lang="en-US" sz="3600" smtClean="0">
                <a:solidFill>
                  <a:srgbClr val="FFFF66"/>
                </a:solidFill>
                <a:effectLst>
                  <a:outerShdw blurRad="38100" dist="38100" dir="2700000" algn="tl">
                    <a:srgbClr val="C0C0C0"/>
                  </a:outerShdw>
                </a:effectLst>
              </a:rPr>
              <a:t>Basin-Wide Percentage Change in Power Dissipation</a:t>
            </a:r>
          </a:p>
        </p:txBody>
      </p:sp>
      <p:pic>
        <p:nvPicPr>
          <p:cNvPr id="52228" name="Picture 5" descr="C:\Users\Kerry Emaanuel\Papers\IPCC_TC\version4\fig8a_newt.PNG"/>
          <p:cNvPicPr>
            <a:picLocks noChangeAspect="1" noChangeArrowheads="1"/>
          </p:cNvPicPr>
          <p:nvPr/>
        </p:nvPicPr>
        <p:blipFill>
          <a:blip r:embed="rId4" cstate="print"/>
          <a:srcRect/>
          <a:stretch>
            <a:fillRect/>
          </a:stretch>
        </p:blipFill>
        <p:spPr bwMode="auto">
          <a:xfrm>
            <a:off x="838200" y="1371600"/>
            <a:ext cx="7569200" cy="5124450"/>
          </a:xfrm>
          <a:prstGeom prst="rect">
            <a:avLst/>
          </a:prstGeom>
          <a:noFill/>
          <a:ln w="9525">
            <a:noFill/>
            <a:miter lim="800000"/>
            <a:headEnd/>
            <a:tailEnd/>
          </a:ln>
        </p:spPr>
      </p:pic>
      <p:sp>
        <p:nvSpPr>
          <p:cNvPr id="183301" name="Text Box 5"/>
          <p:cNvSpPr txBox="1">
            <a:spLocks noChangeArrowheads="1"/>
          </p:cNvSpPr>
          <p:nvPr/>
        </p:nvSpPr>
        <p:spPr bwMode="auto">
          <a:xfrm>
            <a:off x="7848600" y="1828800"/>
            <a:ext cx="1295400" cy="1006475"/>
          </a:xfrm>
          <a:prstGeom prst="rect">
            <a:avLst/>
          </a:prstGeom>
          <a:noFill/>
          <a:ln w="9525">
            <a:noFill/>
            <a:miter lim="800000"/>
            <a:headEnd/>
            <a:tailEnd/>
          </a:ln>
          <a:effectLst/>
        </p:spPr>
        <p:txBody>
          <a:bodyPr>
            <a:spAutoFit/>
          </a:bodyPr>
          <a:lstStyle/>
          <a:p>
            <a:pPr algn="ctr">
              <a:spcBef>
                <a:spcPct val="50000"/>
              </a:spcBef>
              <a:defRPr/>
            </a:pPr>
            <a:r>
              <a:rPr lang="en-US" sz="2000" b="1">
                <a:solidFill>
                  <a:schemeClr val="accent2"/>
                </a:solidFill>
                <a:effectLst>
                  <a:outerShdw blurRad="38100" dist="38100" dir="2700000" algn="tl">
                    <a:srgbClr val="C0C0C0"/>
                  </a:outerShdw>
                </a:effectLst>
              </a:rPr>
              <a:t>Different Climate Models</a:t>
            </a:r>
          </a:p>
        </p:txBody>
      </p:sp>
      <p:sp>
        <p:nvSpPr>
          <p:cNvPr id="52230" name="Line 6"/>
          <p:cNvSpPr>
            <a:spLocks noChangeShapeType="1"/>
          </p:cNvSpPr>
          <p:nvPr/>
        </p:nvSpPr>
        <p:spPr bwMode="auto">
          <a:xfrm flipH="1" flipV="1">
            <a:off x="7848600" y="2819400"/>
            <a:ext cx="685800" cy="1524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idx="4294967295"/>
          </p:nvPr>
        </p:nvSpPr>
        <p:spPr>
          <a:xfrm>
            <a:off x="1143000" y="0"/>
            <a:ext cx="6858000" cy="1143000"/>
          </a:xfrm>
        </p:spPr>
        <p:txBody>
          <a:bodyPr/>
          <a:lstStyle/>
          <a:p>
            <a:pPr eaLnBrk="1" hangingPunct="1">
              <a:defRPr/>
            </a:pPr>
            <a:r>
              <a:rPr lang="en-US" sz="3600" smtClean="0">
                <a:solidFill>
                  <a:srgbClr val="FFFF66"/>
                </a:solidFill>
                <a:effectLst>
                  <a:outerShdw blurRad="38100" dist="38100" dir="2700000" algn="tl">
                    <a:srgbClr val="C0C0C0"/>
                  </a:outerShdw>
                </a:effectLst>
              </a:rPr>
              <a:t>Basin-Wide Percentage Change in Storm Frequency</a:t>
            </a:r>
          </a:p>
        </p:txBody>
      </p:sp>
      <p:pic>
        <p:nvPicPr>
          <p:cNvPr id="53252" name="Picture 5" descr="C:\Users\Kerry Emaanuel\Papers\IPCC_TC\version4\fig8b_newt.PNG"/>
          <p:cNvPicPr>
            <a:picLocks noChangeAspect="1" noChangeArrowheads="1"/>
          </p:cNvPicPr>
          <p:nvPr/>
        </p:nvPicPr>
        <p:blipFill>
          <a:blip r:embed="rId4" cstate="print"/>
          <a:srcRect/>
          <a:stretch>
            <a:fillRect/>
          </a:stretch>
        </p:blipFill>
        <p:spPr bwMode="auto">
          <a:xfrm>
            <a:off x="292100" y="1222375"/>
            <a:ext cx="8166100" cy="5527675"/>
          </a:xfrm>
          <a:prstGeom prst="rect">
            <a:avLst/>
          </a:prstGeom>
          <a:noFill/>
          <a:ln w="9525">
            <a:noFill/>
            <a:miter lim="800000"/>
            <a:headEnd/>
            <a:tailEnd/>
          </a:ln>
        </p:spPr>
      </p:pic>
      <p:sp>
        <p:nvSpPr>
          <p:cNvPr id="185349" name="Text Box 5"/>
          <p:cNvSpPr txBox="1">
            <a:spLocks noChangeArrowheads="1"/>
          </p:cNvSpPr>
          <p:nvPr/>
        </p:nvSpPr>
        <p:spPr bwMode="auto">
          <a:xfrm>
            <a:off x="7696200" y="1828800"/>
            <a:ext cx="1295400" cy="1006475"/>
          </a:xfrm>
          <a:prstGeom prst="rect">
            <a:avLst/>
          </a:prstGeom>
          <a:noFill/>
          <a:ln w="9525">
            <a:noFill/>
            <a:miter lim="800000"/>
            <a:headEnd/>
            <a:tailEnd/>
          </a:ln>
          <a:effectLst/>
        </p:spPr>
        <p:txBody>
          <a:bodyPr>
            <a:spAutoFit/>
          </a:bodyPr>
          <a:lstStyle/>
          <a:p>
            <a:pPr algn="ctr">
              <a:spcBef>
                <a:spcPct val="50000"/>
              </a:spcBef>
              <a:defRPr/>
            </a:pPr>
            <a:r>
              <a:rPr lang="en-US" sz="2000" b="1">
                <a:solidFill>
                  <a:schemeClr val="accent2"/>
                </a:solidFill>
                <a:effectLst>
                  <a:outerShdw blurRad="38100" dist="38100" dir="2700000" algn="tl">
                    <a:srgbClr val="C0C0C0"/>
                  </a:outerShdw>
                </a:effectLst>
              </a:rPr>
              <a:t>Different Climate Models</a:t>
            </a:r>
          </a:p>
        </p:txBody>
      </p:sp>
      <p:sp>
        <p:nvSpPr>
          <p:cNvPr id="53254" name="Line 6"/>
          <p:cNvSpPr>
            <a:spLocks noChangeShapeType="1"/>
          </p:cNvSpPr>
          <p:nvPr/>
        </p:nvSpPr>
        <p:spPr bwMode="auto">
          <a:xfrm flipH="1" flipV="1">
            <a:off x="7772400" y="2971800"/>
            <a:ext cx="762000" cy="762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idx="4294967295"/>
          </p:nvPr>
        </p:nvSpPr>
        <p:spPr>
          <a:xfrm>
            <a:off x="1143000" y="0"/>
            <a:ext cx="6858000" cy="1143000"/>
          </a:xfrm>
        </p:spPr>
        <p:txBody>
          <a:bodyPr/>
          <a:lstStyle/>
          <a:p>
            <a:pPr eaLnBrk="1" hangingPunct="1">
              <a:defRPr/>
            </a:pPr>
            <a:r>
              <a:rPr lang="en-US" sz="3600" smtClean="0">
                <a:solidFill>
                  <a:srgbClr val="FFFF66"/>
                </a:solidFill>
                <a:effectLst>
                  <a:outerShdw blurRad="38100" dist="38100" dir="2700000" algn="tl">
                    <a:srgbClr val="C0C0C0"/>
                  </a:outerShdw>
                </a:effectLst>
              </a:rPr>
              <a:t>7 Model Consensus Change in Storm Frequency</a:t>
            </a:r>
          </a:p>
        </p:txBody>
      </p:sp>
      <p:pic>
        <p:nvPicPr>
          <p:cNvPr id="54276" name="Picture 2" descr="C:\Users\Kerry Emaanuel\Papers\IPCC_TC\version4\consensus_freq_changet.PNG"/>
          <p:cNvPicPr>
            <a:picLocks noChangeAspect="1" noChangeArrowheads="1"/>
          </p:cNvPicPr>
          <p:nvPr/>
        </p:nvPicPr>
        <p:blipFill>
          <a:blip r:embed="rId4" cstate="print"/>
          <a:srcRect l="8571" t="16006" r="8571" b="22865"/>
          <a:stretch>
            <a:fillRect/>
          </a:stretch>
        </p:blipFill>
        <p:spPr bwMode="auto">
          <a:xfrm>
            <a:off x="152400" y="1484313"/>
            <a:ext cx="8458200" cy="4678362"/>
          </a:xfrm>
          <a:prstGeom prst="rect">
            <a:avLst/>
          </a:prstGeom>
          <a:noFill/>
          <a:ln w="9525">
            <a:noFill/>
            <a:miter lim="800000"/>
            <a:headEnd/>
            <a:tailEnd/>
          </a:ln>
        </p:spPr>
      </p:pic>
      <p:sp>
        <p:nvSpPr>
          <p:cNvPr id="187397" name="Text Box 5"/>
          <p:cNvSpPr txBox="1">
            <a:spLocks noChangeArrowheads="1"/>
          </p:cNvSpPr>
          <p:nvPr/>
        </p:nvSpPr>
        <p:spPr bwMode="auto">
          <a:xfrm>
            <a:off x="1905000" y="6096000"/>
            <a:ext cx="5562600" cy="457200"/>
          </a:xfrm>
          <a:prstGeom prst="rect">
            <a:avLst/>
          </a:prstGeom>
          <a:noFill/>
          <a:ln w="9525">
            <a:noFill/>
            <a:miter lim="800000"/>
            <a:headEnd/>
            <a:tailEnd/>
          </a:ln>
          <a:effectLst/>
        </p:spPr>
        <p:txBody>
          <a:bodyPr>
            <a:spAutoFit/>
          </a:bodyPr>
          <a:lstStyle/>
          <a:p>
            <a:pPr>
              <a:spcBef>
                <a:spcPct val="50000"/>
              </a:spcBef>
              <a:defRPr/>
            </a:pPr>
            <a:r>
              <a:rPr lang="en-US">
                <a:solidFill>
                  <a:schemeClr val="accent2"/>
                </a:solidFill>
                <a:effectLst>
                  <a:outerShdw blurRad="38100" dist="38100" dir="2700000" algn="tl">
                    <a:srgbClr val="C0C0C0"/>
                  </a:outerShdw>
                </a:effectLst>
              </a:rPr>
              <a:t>Reds:  Increases    Blues: Decreases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Kerry Emaanuel\World Bank Project\ne_coastal_pdi.png"/>
          <p:cNvPicPr>
            <a:picLocks noChangeAspect="1" noChangeArrowheads="1"/>
          </p:cNvPicPr>
          <p:nvPr/>
        </p:nvPicPr>
        <p:blipFill>
          <a:blip r:embed="rId2" cstate="print"/>
          <a:srcRect/>
          <a:stretch>
            <a:fillRect/>
          </a:stretch>
        </p:blipFill>
        <p:spPr bwMode="auto">
          <a:xfrm>
            <a:off x="260350" y="1219200"/>
            <a:ext cx="8494713" cy="4953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Chart 2"/>
          <p:cNvPicPr>
            <a:picLocks noChangeArrowheads="1"/>
          </p:cNvPicPr>
          <p:nvPr/>
        </p:nvPicPr>
        <p:blipFill>
          <a:blip r:embed="rId2" cstate="print"/>
          <a:srcRect/>
          <a:stretch>
            <a:fillRect/>
          </a:stretch>
        </p:blipFill>
        <p:spPr bwMode="auto">
          <a:xfrm>
            <a:off x="914400" y="1600200"/>
            <a:ext cx="7315200" cy="4800600"/>
          </a:xfrm>
          <a:prstGeom prst="rect">
            <a:avLst/>
          </a:prstGeom>
          <a:noFill/>
          <a:ln w="9525">
            <a:noFill/>
            <a:miter lim="800000"/>
            <a:headEnd/>
            <a:tailEnd/>
          </a:ln>
        </p:spPr>
      </p:pic>
      <p:sp>
        <p:nvSpPr>
          <p:cNvPr id="3" name="Title 2"/>
          <p:cNvSpPr>
            <a:spLocks noGrp="1"/>
          </p:cNvSpPr>
          <p:nvPr>
            <p:ph type="title"/>
          </p:nvPr>
        </p:nvSpPr>
        <p:spPr/>
        <p:txBody>
          <a:bodyPr/>
          <a:lstStyle/>
          <a:p>
            <a:r>
              <a:rPr lang="en-US" sz="2800" dirty="0" smtClean="0">
                <a:solidFill>
                  <a:srgbClr val="002060"/>
                </a:solidFill>
                <a:effectLst>
                  <a:outerShdw blurRad="38100" dist="38100" dir="2700000" algn="tl">
                    <a:srgbClr val="000000">
                      <a:alpha val="43137"/>
                    </a:srgbClr>
                  </a:outerShdw>
                </a:effectLst>
              </a:rPr>
              <a:t>Change in Total Annual Damage in U.S. $millions,</a:t>
            </a:r>
            <a:br>
              <a:rPr lang="en-US" sz="2800" dirty="0" smtClean="0">
                <a:solidFill>
                  <a:srgbClr val="002060"/>
                </a:solidFill>
                <a:effectLst>
                  <a:outerShdw blurRad="38100" dist="38100" dir="2700000" algn="tl">
                    <a:srgbClr val="000000">
                      <a:alpha val="43137"/>
                    </a:srgbClr>
                  </a:outerShdw>
                </a:effectLst>
              </a:rPr>
            </a:br>
            <a:r>
              <a:rPr lang="en-US" sz="2800" dirty="0" smtClean="0">
                <a:solidFill>
                  <a:srgbClr val="002060"/>
                </a:solidFill>
                <a:effectLst>
                  <a:outerShdw blurRad="38100" dist="38100" dir="2700000" algn="tl">
                    <a:srgbClr val="000000">
                      <a:alpha val="43137"/>
                    </a:srgbClr>
                  </a:outerShdw>
                </a:effectLst>
              </a:rPr>
              <a:t>2000-2100, under Scenario A1b</a:t>
            </a:r>
            <a:endParaRPr lang="en-US" sz="2800"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6323" name="Rectangle 3"/>
          <p:cNvSpPr>
            <a:spLocks noGrp="1" noChangeArrowheads="1"/>
          </p:cNvSpPr>
          <p:nvPr>
            <p:ph type="title"/>
          </p:nvPr>
        </p:nvSpPr>
        <p:spPr>
          <a:xfrm>
            <a:off x="457200" y="0"/>
            <a:ext cx="8229600" cy="1020763"/>
          </a:xfrm>
        </p:spPr>
        <p:txBody>
          <a:bodyPr/>
          <a:lstStyle/>
          <a:p>
            <a:pPr>
              <a:defRPr/>
            </a:pPr>
            <a:r>
              <a:rPr lang="en-US" b="1" dirty="0" smtClean="0">
                <a:solidFill>
                  <a:srgbClr val="FFFF00"/>
                </a:solidFill>
                <a:effectLst>
                  <a:outerShdw blurRad="38100" dist="38100" dir="2700000" algn="tl">
                    <a:srgbClr val="000000">
                      <a:alpha val="43137"/>
                    </a:srgbClr>
                  </a:outerShdw>
                </a:effectLst>
              </a:rPr>
              <a:t>Summary:</a:t>
            </a:r>
          </a:p>
        </p:txBody>
      </p:sp>
      <p:sp>
        <p:nvSpPr>
          <p:cNvPr id="69636" name="Rectangle 4"/>
          <p:cNvSpPr>
            <a:spLocks noGrp="1" noChangeArrowheads="1"/>
          </p:cNvSpPr>
          <p:nvPr>
            <p:ph type="body" idx="1"/>
          </p:nvPr>
        </p:nvSpPr>
        <p:spPr>
          <a:xfrm>
            <a:off x="457200" y="1600200"/>
            <a:ext cx="8229600" cy="4419600"/>
          </a:xfrm>
        </p:spPr>
        <p:txBody>
          <a:bodyPr/>
          <a:lstStyle/>
          <a:p>
            <a:pPr>
              <a:defRPr/>
            </a:pPr>
            <a:r>
              <a:rPr lang="en-US" b="1" dirty="0" smtClean="0">
                <a:solidFill>
                  <a:srgbClr val="990033"/>
                </a:solidFill>
                <a:effectLst>
                  <a:outerShdw blurRad="38100" dist="38100" dir="2700000" algn="tl">
                    <a:srgbClr val="C0C0C0"/>
                  </a:outerShdw>
                </a:effectLst>
              </a:rPr>
              <a:t>Tropical cyclones are sensitive to the climate state, as revealed by historical data and paleotempestology</a:t>
            </a:r>
          </a:p>
          <a:p>
            <a:pPr>
              <a:defRPr/>
            </a:pPr>
            <a:endParaRPr lang="en-US" b="1" dirty="0" smtClean="0">
              <a:effectLst>
                <a:outerShdw blurRad="38100" dist="38100" dir="2700000" algn="tl">
                  <a:srgbClr val="C0C0C0"/>
                </a:outerShdw>
              </a:effectLst>
            </a:endParaRPr>
          </a:p>
          <a:p>
            <a:pPr>
              <a:defRPr/>
            </a:pPr>
            <a:r>
              <a:rPr lang="en-US" b="1" dirty="0" smtClean="0">
                <a:solidFill>
                  <a:srgbClr val="990033"/>
                </a:solidFill>
                <a:effectLst>
                  <a:outerShdw blurRad="38100" dist="38100" dir="2700000" algn="tl">
                    <a:srgbClr val="C0C0C0"/>
                  </a:outerShdw>
                </a:effectLst>
              </a:rPr>
              <a:t>Observations together with detailed modeling suggest that TC power dissipation increases by ~65% for a 10% increase in potential intensity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70659" name="Rectangle 4"/>
          <p:cNvSpPr>
            <a:spLocks noGrp="1" noChangeArrowheads="1"/>
          </p:cNvSpPr>
          <p:nvPr>
            <p:ph type="body" idx="1"/>
          </p:nvPr>
        </p:nvSpPr>
        <p:spPr>
          <a:xfrm>
            <a:off x="533400" y="990600"/>
            <a:ext cx="8305800" cy="5257800"/>
          </a:xfrm>
        </p:spPr>
        <p:txBody>
          <a:bodyPr/>
          <a:lstStyle/>
          <a:p>
            <a:pPr>
              <a:defRPr/>
            </a:pPr>
            <a:r>
              <a:rPr lang="en-US" b="1" dirty="0" smtClean="0">
                <a:solidFill>
                  <a:srgbClr val="990033"/>
                </a:solidFill>
                <a:effectLst>
                  <a:outerShdw blurRad="38100" dist="38100" dir="2700000" algn="tl">
                    <a:srgbClr val="C0C0C0"/>
                  </a:outerShdw>
                </a:effectLst>
              </a:rPr>
              <a:t>New technique for downscaling climate models shows promise for predicting response of global tropical cyclone activity to climate change</a:t>
            </a:r>
          </a:p>
          <a:p>
            <a:pPr>
              <a:buFontTx/>
              <a:buNone/>
              <a:defRPr/>
            </a:pPr>
            <a:endParaRPr lang="en-US" b="1" dirty="0" smtClean="0">
              <a:solidFill>
                <a:srgbClr val="990033"/>
              </a:solidFill>
              <a:effectLst>
                <a:outerShdw blurRad="38100" dist="38100" dir="2700000" algn="tl">
                  <a:srgbClr val="C0C0C0"/>
                </a:outerShdw>
              </a:effectLst>
            </a:endParaRPr>
          </a:p>
          <a:p>
            <a:pPr>
              <a:defRPr/>
            </a:pPr>
            <a:r>
              <a:rPr lang="en-US" b="1" dirty="0" smtClean="0">
                <a:solidFill>
                  <a:srgbClr val="990033"/>
                </a:solidFill>
                <a:effectLst>
                  <a:outerShdw blurRad="38100" dist="38100" dir="2700000" algn="tl">
                    <a:srgbClr val="C0C0C0"/>
                  </a:outerShdw>
                </a:effectLst>
              </a:rPr>
              <a:t>Climate models may have systematic errors that compromise estimates of tropical cyclone response to global warming. This includes their omission of tropical cyclones themselves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smtClean="0">
                <a:solidFill>
                  <a:schemeClr val="accent2"/>
                </a:solidFill>
                <a:effectLst>
                  <a:outerShdw blurRad="38100" dist="38100" dir="2700000" algn="tl">
                    <a:srgbClr val="000000">
                      <a:alpha val="43137"/>
                    </a:srgbClr>
                  </a:outerShdw>
                </a:effectLst>
              </a:rPr>
              <a:t>Feedback of Global Tropical Cyclone Activity on the Climate System</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emily_sst"/>
          <p:cNvPicPr>
            <a:picLocks noChangeAspect="1" noChangeArrowheads="1"/>
          </p:cNvPicPr>
          <p:nvPr/>
        </p:nvPicPr>
        <p:blipFill>
          <a:blip r:embed="rId3" cstate="print"/>
          <a:srcRect/>
          <a:stretch>
            <a:fillRect/>
          </a:stretch>
        </p:blipFill>
        <p:spPr bwMode="auto">
          <a:xfrm>
            <a:off x="1219200" y="0"/>
            <a:ext cx="7081838" cy="6838950"/>
          </a:xfrm>
          <a:prstGeom prst="rect">
            <a:avLst/>
          </a:prstGeom>
          <a:noFill/>
          <a:ln w="9525">
            <a:noFill/>
            <a:miter lim="800000"/>
            <a:headEnd/>
            <a:tailEnd/>
          </a:ln>
        </p:spPr>
      </p:pic>
      <p:sp>
        <p:nvSpPr>
          <p:cNvPr id="56323" name="Freeform 3"/>
          <p:cNvSpPr>
            <a:spLocks/>
          </p:cNvSpPr>
          <p:nvPr/>
        </p:nvSpPr>
        <p:spPr bwMode="auto">
          <a:xfrm>
            <a:off x="1828800" y="2590800"/>
            <a:ext cx="4953000" cy="2209800"/>
          </a:xfrm>
          <a:custGeom>
            <a:avLst/>
            <a:gdLst>
              <a:gd name="T0" fmla="*/ 0 w 3120"/>
              <a:gd name="T1" fmla="*/ 0 h 1392"/>
              <a:gd name="T2" fmla="*/ 2147483647 w 3120"/>
              <a:gd name="T3" fmla="*/ 2147483647 h 1392"/>
              <a:gd name="T4" fmla="*/ 2147483647 w 3120"/>
              <a:gd name="T5" fmla="*/ 2147483647 h 1392"/>
              <a:gd name="T6" fmla="*/ 2147483647 w 3120"/>
              <a:gd name="T7" fmla="*/ 2147483647 h 1392"/>
              <a:gd name="T8" fmla="*/ 2147483647 w 3120"/>
              <a:gd name="T9" fmla="*/ 2147483647 h 1392"/>
              <a:gd name="T10" fmla="*/ 2147483647 w 3120"/>
              <a:gd name="T11" fmla="*/ 2147483647 h 1392"/>
              <a:gd name="T12" fmla="*/ 2147483647 w 3120"/>
              <a:gd name="T13" fmla="*/ 2147483647 h 1392"/>
              <a:gd name="T14" fmla="*/ 2147483647 w 3120"/>
              <a:gd name="T15" fmla="*/ 2147483647 h 1392"/>
              <a:gd name="T16" fmla="*/ 2147483647 w 3120"/>
              <a:gd name="T17" fmla="*/ 2147483647 h 1392"/>
              <a:gd name="T18" fmla="*/ 2147483647 w 3120"/>
              <a:gd name="T19" fmla="*/ 2147483647 h 1392"/>
              <a:gd name="T20" fmla="*/ 2147483647 w 3120"/>
              <a:gd name="T21" fmla="*/ 2147483647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0"/>
              <a:gd name="T34" fmla="*/ 0 h 1392"/>
              <a:gd name="T35" fmla="*/ 3120 w 3120"/>
              <a:gd name="T36" fmla="*/ 1392 h 1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0" h="1392">
                <a:moveTo>
                  <a:pt x="0" y="0"/>
                </a:moveTo>
                <a:cubicBezTo>
                  <a:pt x="30" y="10"/>
                  <a:pt x="122" y="38"/>
                  <a:pt x="181" y="60"/>
                </a:cubicBezTo>
                <a:cubicBezTo>
                  <a:pt x="240" y="82"/>
                  <a:pt x="290" y="112"/>
                  <a:pt x="356" y="134"/>
                </a:cubicBezTo>
                <a:cubicBezTo>
                  <a:pt x="422" y="156"/>
                  <a:pt x="507" y="166"/>
                  <a:pt x="576" y="192"/>
                </a:cubicBezTo>
                <a:cubicBezTo>
                  <a:pt x="645" y="218"/>
                  <a:pt x="672" y="248"/>
                  <a:pt x="768" y="288"/>
                </a:cubicBezTo>
                <a:cubicBezTo>
                  <a:pt x="864" y="328"/>
                  <a:pt x="1016" y="376"/>
                  <a:pt x="1152" y="432"/>
                </a:cubicBezTo>
                <a:cubicBezTo>
                  <a:pt x="1288" y="488"/>
                  <a:pt x="1448" y="544"/>
                  <a:pt x="1584" y="624"/>
                </a:cubicBezTo>
                <a:cubicBezTo>
                  <a:pt x="1720" y="704"/>
                  <a:pt x="1840" y="832"/>
                  <a:pt x="1968" y="912"/>
                </a:cubicBezTo>
                <a:cubicBezTo>
                  <a:pt x="2096" y="992"/>
                  <a:pt x="2224" y="1040"/>
                  <a:pt x="2352" y="1104"/>
                </a:cubicBezTo>
                <a:cubicBezTo>
                  <a:pt x="2480" y="1168"/>
                  <a:pt x="2608" y="1248"/>
                  <a:pt x="2736" y="1296"/>
                </a:cubicBezTo>
                <a:cubicBezTo>
                  <a:pt x="2864" y="1344"/>
                  <a:pt x="3056" y="1376"/>
                  <a:pt x="3120" y="1392"/>
                </a:cubicBezTo>
              </a:path>
            </a:pathLst>
          </a:custGeom>
          <a:noFill/>
          <a:ln w="76200">
            <a:solidFill>
              <a:schemeClr val="tx1"/>
            </a:solidFill>
            <a:round/>
            <a:headEnd/>
            <a:tailEnd/>
          </a:ln>
        </p:spPr>
        <p:txBody>
          <a:bodyPr wrap="none" anchor="ctr"/>
          <a:lstStyle/>
          <a:p>
            <a:endParaRPr lang="en-US" sz="1800"/>
          </a:p>
        </p:txBody>
      </p:sp>
      <p:sp>
        <p:nvSpPr>
          <p:cNvPr id="56324" name="Text Box 4"/>
          <p:cNvSpPr txBox="1">
            <a:spLocks noChangeArrowheads="1"/>
          </p:cNvSpPr>
          <p:nvPr/>
        </p:nvSpPr>
        <p:spPr bwMode="auto">
          <a:xfrm>
            <a:off x="1447800" y="152400"/>
            <a:ext cx="6599238" cy="519113"/>
          </a:xfrm>
          <a:prstGeom prst="rect">
            <a:avLst/>
          </a:prstGeom>
          <a:solidFill>
            <a:schemeClr val="bg1"/>
          </a:solidFill>
          <a:ln w="9525">
            <a:noFill/>
            <a:miter lim="800000"/>
            <a:headEnd/>
            <a:tailEnd/>
          </a:ln>
        </p:spPr>
        <p:txBody>
          <a:bodyPr wrap="none">
            <a:spAutoFit/>
          </a:bodyPr>
          <a:lstStyle/>
          <a:p>
            <a:r>
              <a:rPr lang="en-US" sz="2800">
                <a:solidFill>
                  <a:schemeClr val="accent2"/>
                </a:solidFill>
              </a:rPr>
              <a:t>The wake of Hurricane Emily (July 2005)</a:t>
            </a:r>
          </a:p>
        </p:txBody>
      </p:sp>
      <p:sp>
        <p:nvSpPr>
          <p:cNvPr id="56325" name="Freeform 5"/>
          <p:cNvSpPr>
            <a:spLocks/>
          </p:cNvSpPr>
          <p:nvPr/>
        </p:nvSpPr>
        <p:spPr bwMode="auto">
          <a:xfrm>
            <a:off x="5105400" y="685800"/>
            <a:ext cx="2362200" cy="3124200"/>
          </a:xfrm>
          <a:custGeom>
            <a:avLst/>
            <a:gdLst>
              <a:gd name="T0" fmla="*/ 0 w 1488"/>
              <a:gd name="T1" fmla="*/ 0 h 1968"/>
              <a:gd name="T2" fmla="*/ 2147483647 w 1488"/>
              <a:gd name="T3" fmla="*/ 2147483647 h 1968"/>
              <a:gd name="T4" fmla="*/ 2147483647 w 1488"/>
              <a:gd name="T5" fmla="*/ 2147483647 h 1968"/>
              <a:gd name="T6" fmla="*/ 2147483647 w 1488"/>
              <a:gd name="T7" fmla="*/ 2147483647 h 1968"/>
              <a:gd name="T8" fmla="*/ 2147483647 w 1488"/>
              <a:gd name="T9" fmla="*/ 2147483647 h 1968"/>
              <a:gd name="T10" fmla="*/ 2147483647 w 1488"/>
              <a:gd name="T11" fmla="*/ 2147483647 h 1968"/>
              <a:gd name="T12" fmla="*/ 2147483647 w 1488"/>
              <a:gd name="T13" fmla="*/ 2147483647 h 1968"/>
              <a:gd name="T14" fmla="*/ 0 60000 65536"/>
              <a:gd name="T15" fmla="*/ 0 60000 65536"/>
              <a:gd name="T16" fmla="*/ 0 60000 65536"/>
              <a:gd name="T17" fmla="*/ 0 60000 65536"/>
              <a:gd name="T18" fmla="*/ 0 60000 65536"/>
              <a:gd name="T19" fmla="*/ 0 60000 65536"/>
              <a:gd name="T20" fmla="*/ 0 60000 65536"/>
              <a:gd name="T21" fmla="*/ 0 w 1488"/>
              <a:gd name="T22" fmla="*/ 0 h 1968"/>
              <a:gd name="T23" fmla="*/ 1488 w 1488"/>
              <a:gd name="T24" fmla="*/ 1968 h 1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8" h="1968">
                <a:moveTo>
                  <a:pt x="0" y="0"/>
                </a:moveTo>
                <a:cubicBezTo>
                  <a:pt x="24" y="60"/>
                  <a:pt x="48" y="120"/>
                  <a:pt x="96" y="240"/>
                </a:cubicBezTo>
                <a:cubicBezTo>
                  <a:pt x="144" y="360"/>
                  <a:pt x="224" y="592"/>
                  <a:pt x="288" y="720"/>
                </a:cubicBezTo>
                <a:cubicBezTo>
                  <a:pt x="352" y="848"/>
                  <a:pt x="416" y="928"/>
                  <a:pt x="480" y="1008"/>
                </a:cubicBezTo>
                <a:cubicBezTo>
                  <a:pt x="544" y="1088"/>
                  <a:pt x="576" y="1104"/>
                  <a:pt x="672" y="1200"/>
                </a:cubicBezTo>
                <a:cubicBezTo>
                  <a:pt x="768" y="1296"/>
                  <a:pt x="920" y="1456"/>
                  <a:pt x="1056" y="1584"/>
                </a:cubicBezTo>
                <a:cubicBezTo>
                  <a:pt x="1192" y="1712"/>
                  <a:pt x="1416" y="1904"/>
                  <a:pt x="1488" y="1968"/>
                </a:cubicBezTo>
              </a:path>
            </a:pathLst>
          </a:custGeom>
          <a:noFill/>
          <a:ln w="76200">
            <a:solidFill>
              <a:schemeClr val="tx1"/>
            </a:solidFill>
            <a:round/>
            <a:headEnd/>
            <a:tailEnd/>
          </a:ln>
        </p:spPr>
        <p:txBody>
          <a:bodyPr wrap="none" anchor="ctr"/>
          <a:lstStyle/>
          <a:p>
            <a:endParaRPr lang="en-US" sz="1800"/>
          </a:p>
        </p:txBody>
      </p:sp>
      <p:sp>
        <p:nvSpPr>
          <p:cNvPr id="56326" name="Text Box 6"/>
          <p:cNvSpPr txBox="1">
            <a:spLocks noChangeArrowheads="1"/>
          </p:cNvSpPr>
          <p:nvPr/>
        </p:nvSpPr>
        <p:spPr bwMode="auto">
          <a:xfrm>
            <a:off x="6172200" y="1981200"/>
            <a:ext cx="2932113" cy="823913"/>
          </a:xfrm>
          <a:prstGeom prst="rect">
            <a:avLst/>
          </a:prstGeom>
          <a:noFill/>
          <a:ln w="9525">
            <a:noFill/>
            <a:miter lim="800000"/>
            <a:headEnd/>
            <a:tailEnd/>
          </a:ln>
        </p:spPr>
        <p:txBody>
          <a:bodyPr wrap="none">
            <a:spAutoFit/>
          </a:bodyPr>
          <a:lstStyle/>
          <a:p>
            <a:pPr algn="ctr"/>
            <a:r>
              <a:rPr lang="en-US" sz="2800"/>
              <a:t>Hurricane Dennis</a:t>
            </a:r>
          </a:p>
          <a:p>
            <a:pPr algn="ctr"/>
            <a:r>
              <a:rPr lang="en-US" sz="2000"/>
              <a:t>(one week earlier)</a:t>
            </a:r>
            <a:endParaRPr lang="en-US" sz="2800"/>
          </a:p>
        </p:txBody>
      </p:sp>
      <p:sp>
        <p:nvSpPr>
          <p:cNvPr id="56327" name="Line 7"/>
          <p:cNvSpPr>
            <a:spLocks noChangeShapeType="1"/>
          </p:cNvSpPr>
          <p:nvPr/>
        </p:nvSpPr>
        <p:spPr bwMode="auto">
          <a:xfrm flipH="1">
            <a:off x="7010400" y="2743200"/>
            <a:ext cx="1219200" cy="533400"/>
          </a:xfrm>
          <a:prstGeom prst="line">
            <a:avLst/>
          </a:prstGeom>
          <a:noFill/>
          <a:ln w="9525">
            <a:solidFill>
              <a:schemeClr val="tx1"/>
            </a:solidFill>
            <a:round/>
            <a:headEnd/>
            <a:tailEnd type="triangle" w="med" len="med"/>
          </a:ln>
        </p:spPr>
        <p:txBody>
          <a:bodyPr wrap="none" anchor="ctr"/>
          <a:lstStyle/>
          <a:p>
            <a:endParaRPr lang="en-US"/>
          </a:p>
        </p:txBody>
      </p:sp>
      <p:sp>
        <p:nvSpPr>
          <p:cNvPr id="56328" name="Text Box 8"/>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sp>
        <p:nvSpPr>
          <p:cNvPr id="208905" name="Text Box 9"/>
          <p:cNvSpPr txBox="1">
            <a:spLocks noChangeArrowheads="1"/>
          </p:cNvSpPr>
          <p:nvPr/>
        </p:nvSpPr>
        <p:spPr bwMode="auto">
          <a:xfrm>
            <a:off x="0" y="1066800"/>
            <a:ext cx="1752600" cy="1311275"/>
          </a:xfrm>
          <a:prstGeom prst="rect">
            <a:avLst/>
          </a:prstGeom>
          <a:noFill/>
          <a:ln w="9525">
            <a:noFill/>
            <a:miter lim="800000"/>
            <a:headEnd/>
            <a:tailEnd/>
          </a:ln>
          <a:effectLst/>
        </p:spPr>
        <p:txBody>
          <a:bodyPr>
            <a:spAutoFit/>
          </a:bodyPr>
          <a:lstStyle/>
          <a:p>
            <a:pPr>
              <a:spcBef>
                <a:spcPct val="50000"/>
              </a:spcBef>
              <a:defRPr/>
            </a:pPr>
            <a:r>
              <a:rPr lang="en-US" sz="2000">
                <a:solidFill>
                  <a:schemeClr val="accent2"/>
                </a:solidFill>
                <a:effectLst>
                  <a:outerShdw blurRad="38100" dist="38100" dir="2700000" algn="tl">
                    <a:srgbClr val="C0C0C0"/>
                  </a:outerShdw>
                </a:effectLst>
              </a:rPr>
              <a:t>Sea Surface Temperature in the Wakes of Hurricanes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457200" y="0"/>
            <a:ext cx="8077200" cy="579438"/>
          </a:xfrm>
          <a:prstGeom prst="rect">
            <a:avLst/>
          </a:prstGeom>
          <a:noFill/>
          <a:ln w="9525">
            <a:noFill/>
            <a:miter lim="800000"/>
            <a:headEnd/>
            <a:tailEnd/>
          </a:ln>
        </p:spPr>
        <p:txBody>
          <a:bodyPr>
            <a:spAutoFit/>
          </a:bodyPr>
          <a:lstStyle/>
          <a:p>
            <a:pPr algn="ctr">
              <a:spcBef>
                <a:spcPct val="50000"/>
              </a:spcBef>
            </a:pPr>
            <a:r>
              <a:rPr lang="en-US" sz="3200">
                <a:solidFill>
                  <a:srgbClr val="FF3300"/>
                </a:solidFill>
              </a:rPr>
              <a:t>Direct mixing by tropical cyclones</a:t>
            </a:r>
          </a:p>
        </p:txBody>
      </p:sp>
      <p:sp>
        <p:nvSpPr>
          <p:cNvPr id="57347"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pic>
        <p:nvPicPr>
          <p:cNvPr id="57348" name="Picture 5" descr="mixing"/>
          <p:cNvPicPr>
            <a:picLocks noGrp="1" noChangeAspect="1" noChangeArrowheads="1"/>
          </p:cNvPicPr>
          <p:nvPr>
            <p:ph idx="4294967295"/>
          </p:nvPr>
        </p:nvPicPr>
        <p:blipFill>
          <a:blip r:embed="rId3" cstate="print"/>
          <a:srcRect/>
          <a:stretch>
            <a:fillRect/>
          </a:stretch>
        </p:blipFill>
        <p:spPr>
          <a:xfrm>
            <a:off x="0" y="609600"/>
            <a:ext cx="8915400" cy="4437063"/>
          </a:xfrm>
          <a:noFill/>
        </p:spPr>
      </p:pic>
      <p:sp>
        <p:nvSpPr>
          <p:cNvPr id="57349" name="Text Box 7"/>
          <p:cNvSpPr txBox="1">
            <a:spLocks noChangeArrowheads="1"/>
          </p:cNvSpPr>
          <p:nvPr/>
        </p:nvSpPr>
        <p:spPr bwMode="auto">
          <a:xfrm>
            <a:off x="304800" y="4953000"/>
            <a:ext cx="8839200" cy="396875"/>
          </a:xfrm>
          <a:prstGeom prst="rect">
            <a:avLst/>
          </a:prstGeom>
          <a:noFill/>
          <a:ln w="9525">
            <a:noFill/>
            <a:miter lim="800000"/>
            <a:headEnd/>
            <a:tailEnd/>
          </a:ln>
        </p:spPr>
        <p:txBody>
          <a:bodyPr>
            <a:spAutoFit/>
          </a:bodyPr>
          <a:lstStyle/>
          <a:p>
            <a:pPr>
              <a:spcBef>
                <a:spcPct val="50000"/>
              </a:spcBef>
            </a:pPr>
            <a:r>
              <a:rPr lang="en-US" sz="2000" b="1"/>
              <a:t>Emanuel (2001) estimated global rate of heat input as 1.4 X 10</a:t>
            </a:r>
            <a:r>
              <a:rPr lang="en-US" sz="2000" b="1" baseline="30000"/>
              <a:t>15</a:t>
            </a:r>
            <a:r>
              <a:rPr lang="en-US" sz="2000" b="1"/>
              <a:t> Watts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381000" y="1752600"/>
            <a:ext cx="8229600" cy="3078163"/>
          </a:xfrm>
        </p:spPr>
        <p:txBody>
          <a:bodyPr/>
          <a:lstStyle/>
          <a:p>
            <a:pPr eaLnBrk="1" hangingPunct="1">
              <a:defRPr/>
            </a:pPr>
            <a:r>
              <a:rPr lang="en-US" b="1" dirty="0" smtClean="0">
                <a:solidFill>
                  <a:schemeClr val="accent2"/>
                </a:solidFill>
                <a:effectLst>
                  <a:outerShdw blurRad="38100" dist="38100" dir="2700000" algn="tl">
                    <a:srgbClr val="C0C0C0"/>
                  </a:outerShdw>
                </a:effectLst>
              </a:rPr>
              <a:t>Overview of Tropical </a:t>
            </a:r>
            <a:r>
              <a:rPr lang="en-US" b="1" dirty="0" smtClean="0">
                <a:solidFill>
                  <a:schemeClr val="accent2"/>
                </a:solidFill>
                <a:effectLst>
                  <a:outerShdw blurRad="38100" dist="38100" dir="2700000" algn="tl">
                    <a:srgbClr val="C0C0C0"/>
                  </a:outerShdw>
                </a:effectLst>
              </a:rPr>
              <a:t>Cyclones</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renberth"/>
          <p:cNvPicPr>
            <a:picLocks noChangeAspect="1" noChangeArrowheads="1"/>
          </p:cNvPicPr>
          <p:nvPr/>
        </p:nvPicPr>
        <p:blipFill>
          <a:blip r:embed="rId3" cstate="print">
            <a:lum bright="14000" contrast="-16000"/>
          </a:blip>
          <a:srcRect/>
          <a:stretch>
            <a:fillRect/>
          </a:stretch>
        </p:blipFill>
        <p:spPr bwMode="auto">
          <a:xfrm>
            <a:off x="228600" y="1311275"/>
            <a:ext cx="8610600" cy="5546725"/>
          </a:xfrm>
          <a:prstGeom prst="rect">
            <a:avLst/>
          </a:prstGeom>
          <a:noFill/>
          <a:ln w="9525">
            <a:noFill/>
            <a:miter lim="800000"/>
            <a:headEnd/>
            <a:tailEnd/>
          </a:ln>
        </p:spPr>
      </p:pic>
      <p:sp>
        <p:nvSpPr>
          <p:cNvPr id="58371" name="Text Box 3"/>
          <p:cNvSpPr txBox="1">
            <a:spLocks noChangeArrowheads="1"/>
          </p:cNvSpPr>
          <p:nvPr/>
        </p:nvSpPr>
        <p:spPr bwMode="auto">
          <a:xfrm>
            <a:off x="304800" y="228600"/>
            <a:ext cx="8686800" cy="946150"/>
          </a:xfrm>
          <a:prstGeom prst="rect">
            <a:avLst/>
          </a:prstGeom>
          <a:noFill/>
          <a:ln w="9525">
            <a:noFill/>
            <a:miter lim="800000"/>
            <a:headEnd/>
            <a:tailEnd/>
          </a:ln>
        </p:spPr>
        <p:txBody>
          <a:bodyPr>
            <a:spAutoFit/>
          </a:bodyPr>
          <a:lstStyle/>
          <a:p>
            <a:pPr algn="ctr">
              <a:spcBef>
                <a:spcPct val="50000"/>
              </a:spcBef>
            </a:pPr>
            <a:r>
              <a:rPr lang="en-US" sz="2800" b="1">
                <a:solidFill>
                  <a:srgbClr val="000066"/>
                </a:solidFill>
              </a:rPr>
              <a:t>TC Mixing May Induce Much or Most of the Observed Poleward Heat Flux by the Oceans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ig32"/>
          <p:cNvPicPr>
            <a:picLocks noChangeAspect="1" noChangeArrowheads="1"/>
          </p:cNvPicPr>
          <p:nvPr/>
        </p:nvPicPr>
        <p:blipFill>
          <a:blip r:embed="rId3" cstate="print"/>
          <a:srcRect/>
          <a:stretch>
            <a:fillRect/>
          </a:stretch>
        </p:blipFill>
        <p:spPr bwMode="auto">
          <a:xfrm>
            <a:off x="1600200" y="1524000"/>
            <a:ext cx="5638800" cy="5018088"/>
          </a:xfrm>
          <a:prstGeom prst="rect">
            <a:avLst/>
          </a:prstGeom>
          <a:noFill/>
          <a:ln w="9525">
            <a:noFill/>
            <a:miter lim="800000"/>
            <a:headEnd/>
            <a:tailEnd/>
          </a:ln>
        </p:spPr>
      </p:pic>
      <p:sp>
        <p:nvSpPr>
          <p:cNvPr id="60419" name="Text Box 5"/>
          <p:cNvSpPr txBox="1">
            <a:spLocks noChangeArrowheads="1"/>
          </p:cNvSpPr>
          <p:nvPr/>
        </p:nvSpPr>
        <p:spPr bwMode="auto">
          <a:xfrm>
            <a:off x="457200" y="0"/>
            <a:ext cx="8077200" cy="1187450"/>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be Crucial for High-Latitude Warmth and Low-Latitude Moderation During Warm Climates, such as that of the Eocene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65my"/>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p:spPr>
      </p:pic>
      <p:sp>
        <p:nvSpPr>
          <p:cNvPr id="61443" name="Text Box 5"/>
          <p:cNvSpPr txBox="1">
            <a:spLocks noChangeArrowheads="1"/>
          </p:cNvSpPr>
          <p:nvPr/>
        </p:nvSpPr>
        <p:spPr bwMode="auto">
          <a:xfrm>
            <a:off x="1447800" y="838200"/>
            <a:ext cx="2514600" cy="519113"/>
          </a:xfrm>
          <a:prstGeom prst="rect">
            <a:avLst/>
          </a:prstGeom>
          <a:noFill/>
          <a:ln w="9525">
            <a:noFill/>
            <a:miter lim="800000"/>
            <a:headEnd/>
            <a:tailEnd/>
          </a:ln>
        </p:spPr>
        <p:txBody>
          <a:bodyPr>
            <a:spAutoFit/>
          </a:bodyPr>
          <a:lstStyle/>
          <a:p>
            <a:pPr>
              <a:spcBef>
                <a:spcPct val="50000"/>
              </a:spcBef>
            </a:pPr>
            <a:r>
              <a:rPr lang="en-US" sz="2800" b="1"/>
              <a:t>Our future?</a:t>
            </a:r>
          </a:p>
        </p:txBody>
      </p:sp>
      <p:sp>
        <p:nvSpPr>
          <p:cNvPr id="61444" name="Text Box 6"/>
          <p:cNvSpPr txBox="1">
            <a:spLocks noChangeArrowheads="1"/>
          </p:cNvSpPr>
          <p:nvPr/>
        </p:nvSpPr>
        <p:spPr bwMode="auto">
          <a:xfrm>
            <a:off x="152400" y="6461125"/>
            <a:ext cx="5257800" cy="396875"/>
          </a:xfrm>
          <a:prstGeom prst="rect">
            <a:avLst/>
          </a:prstGeom>
          <a:noFill/>
          <a:ln w="9525">
            <a:noFill/>
            <a:miter lim="800000"/>
            <a:headEnd/>
            <a:tailEnd/>
          </a:ln>
        </p:spPr>
        <p:txBody>
          <a:bodyPr>
            <a:spAutoFit/>
          </a:bodyPr>
          <a:lstStyle/>
          <a:p>
            <a:pPr>
              <a:spcBef>
                <a:spcPct val="50000"/>
              </a:spcBef>
            </a:pPr>
            <a:r>
              <a:rPr lang="en-US" sz="2000" b="1">
                <a:solidFill>
                  <a:srgbClr val="FBFEBE"/>
                </a:solidFill>
              </a:rPr>
              <a:t>Figure courtesy of Rob Korty, CalTech</a:t>
            </a:r>
          </a:p>
        </p:txBody>
      </p:sp>
      <p:sp>
        <p:nvSpPr>
          <p:cNvPr id="61445" name="Text Box 7"/>
          <p:cNvSpPr txBox="1">
            <a:spLocks noChangeArrowheads="1"/>
          </p:cNvSpPr>
          <p:nvPr/>
        </p:nvSpPr>
        <p:spPr bwMode="auto">
          <a:xfrm>
            <a:off x="0" y="0"/>
            <a:ext cx="5867400" cy="336550"/>
          </a:xfrm>
          <a:prstGeom prst="rect">
            <a:avLst/>
          </a:prstGeom>
          <a:noFill/>
          <a:ln w="9525">
            <a:noFill/>
            <a:miter lim="800000"/>
            <a:headEnd/>
            <a:tailEnd/>
          </a:ln>
        </p:spPr>
        <p:txBody>
          <a:bodyPr>
            <a:spAutoFit/>
          </a:bodyPr>
          <a:lstStyle/>
          <a:p>
            <a:pPr>
              <a:spcBef>
                <a:spcPct val="50000"/>
              </a:spcBef>
            </a:pPr>
            <a:r>
              <a:rPr lang="en-US" sz="1600" b="1"/>
              <a:t>Depiction of central North America, ~60 million years ago</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levitusb_2"/>
          <p:cNvPicPr>
            <a:picLocks noChangeAspect="1" noChangeArrowheads="1"/>
          </p:cNvPicPr>
          <p:nvPr/>
        </p:nvPicPr>
        <p:blipFill>
          <a:blip r:embed="rId3" cstate="print"/>
          <a:srcRect/>
          <a:stretch>
            <a:fillRect/>
          </a:stretch>
        </p:blipFill>
        <p:spPr bwMode="auto">
          <a:xfrm>
            <a:off x="4419600" y="0"/>
            <a:ext cx="4724400" cy="2974975"/>
          </a:xfrm>
          <a:prstGeom prst="rect">
            <a:avLst/>
          </a:prstGeom>
          <a:noFill/>
          <a:ln w="9525">
            <a:noFill/>
            <a:miter lim="800000"/>
            <a:headEnd/>
            <a:tailEnd/>
          </a:ln>
        </p:spPr>
      </p:pic>
      <p:pic>
        <p:nvPicPr>
          <p:cNvPr id="59395" name="Picture 5" descr="manabe"/>
          <p:cNvPicPr>
            <a:picLocks noChangeAspect="1" noChangeArrowheads="1"/>
          </p:cNvPicPr>
          <p:nvPr/>
        </p:nvPicPr>
        <p:blipFill>
          <a:blip r:embed="rId4" cstate="print"/>
          <a:srcRect/>
          <a:stretch>
            <a:fillRect/>
          </a:stretch>
        </p:blipFill>
        <p:spPr bwMode="auto">
          <a:xfrm>
            <a:off x="4191000" y="3048000"/>
            <a:ext cx="4800600" cy="3602038"/>
          </a:xfrm>
          <a:prstGeom prst="rect">
            <a:avLst/>
          </a:prstGeom>
          <a:noFill/>
          <a:ln w="9525">
            <a:noFill/>
            <a:miter lim="800000"/>
            <a:headEnd/>
            <a:tailEnd/>
          </a:ln>
        </p:spPr>
      </p:pic>
      <p:sp>
        <p:nvSpPr>
          <p:cNvPr id="59396" name="Text Box 6"/>
          <p:cNvSpPr txBox="1">
            <a:spLocks noChangeArrowheads="1"/>
          </p:cNvSpPr>
          <p:nvPr/>
        </p:nvSpPr>
        <p:spPr bwMode="auto">
          <a:xfrm>
            <a:off x="228600" y="304800"/>
            <a:ext cx="4038600" cy="1878013"/>
          </a:xfrm>
          <a:prstGeom prst="rect">
            <a:avLst/>
          </a:prstGeom>
          <a:noFill/>
          <a:ln w="9525">
            <a:noFill/>
            <a:miter lim="800000"/>
            <a:headEnd/>
            <a:tailEnd/>
          </a:ln>
        </p:spPr>
        <p:txBody>
          <a:bodyPr>
            <a:spAutoFit/>
          </a:bodyPr>
          <a:lstStyle/>
          <a:p>
            <a:r>
              <a:rPr lang="en-US" sz="1800" b="1"/>
              <a:t>Linear trend (1955–2003) of the zonally integrated heat content of the world ocean by one-degree latitude belts for 100-m thick layers. Source: Levitus et al., 2005</a:t>
            </a:r>
          </a:p>
          <a:p>
            <a:pPr>
              <a:spcBef>
                <a:spcPct val="50000"/>
              </a:spcBef>
            </a:pPr>
            <a:endParaRPr lang="en-US" sz="1800" b="1"/>
          </a:p>
        </p:txBody>
      </p:sp>
      <p:sp>
        <p:nvSpPr>
          <p:cNvPr id="59397" name="Text Box 7"/>
          <p:cNvSpPr txBox="1">
            <a:spLocks noChangeArrowheads="1"/>
          </p:cNvSpPr>
          <p:nvPr/>
        </p:nvSpPr>
        <p:spPr bwMode="auto">
          <a:xfrm>
            <a:off x="381000" y="5181600"/>
            <a:ext cx="3657600" cy="1190625"/>
          </a:xfrm>
          <a:prstGeom prst="rect">
            <a:avLst/>
          </a:prstGeom>
          <a:noFill/>
          <a:ln w="9525">
            <a:noFill/>
            <a:miter lim="800000"/>
            <a:headEnd/>
            <a:tailEnd/>
          </a:ln>
        </p:spPr>
        <p:txBody>
          <a:bodyPr>
            <a:spAutoFit/>
          </a:bodyPr>
          <a:lstStyle/>
          <a:p>
            <a:pPr>
              <a:spcBef>
                <a:spcPct val="50000"/>
              </a:spcBef>
            </a:pPr>
            <a:r>
              <a:rPr lang="en-US" sz="1800" b="1"/>
              <a:t>Zonally averaged temperature trend due to global warming in a coupled climate model.  Source:  Manabe et al, 1991</a:t>
            </a:r>
          </a:p>
        </p:txBody>
      </p:sp>
      <p:sp>
        <p:nvSpPr>
          <p:cNvPr id="59398" name="Text Box 8"/>
          <p:cNvSpPr txBox="1">
            <a:spLocks noChangeArrowheads="1"/>
          </p:cNvSpPr>
          <p:nvPr/>
        </p:nvSpPr>
        <p:spPr bwMode="auto">
          <a:xfrm>
            <a:off x="228600" y="2743200"/>
            <a:ext cx="3733800" cy="1552575"/>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explain difference between observed and modeled ocean warming</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a:noFill/>
        </p:spPr>
      </p:pic>
      <p:sp>
        <p:nvSpPr>
          <p:cNvPr id="364546" name="Rectangle 2"/>
          <p:cNvSpPr>
            <a:spLocks noGrp="1" noChangeArrowheads="1"/>
          </p:cNvSpPr>
          <p:nvPr>
            <p:ph type="title"/>
          </p:nvPr>
        </p:nvSpPr>
        <p:spPr>
          <a:xfrm>
            <a:off x="457200" y="152400"/>
            <a:ext cx="8229600" cy="1143000"/>
          </a:xfrm>
        </p:spPr>
        <p:txBody>
          <a:bodyPr/>
          <a:lstStyle/>
          <a:p>
            <a:pPr eaLnBrk="1" hangingPunct="1">
              <a:defRPr/>
            </a:pPr>
            <a:r>
              <a:rPr lang="en-US" b="1" smtClean="0">
                <a:solidFill>
                  <a:srgbClr val="FFFF00"/>
                </a:solidFill>
                <a:effectLst>
                  <a:outerShdw blurRad="38100" dist="38100" dir="2700000" algn="tl">
                    <a:srgbClr val="C0C0C0"/>
                  </a:outerShdw>
                </a:effectLst>
              </a:rPr>
              <a:t>Some Concluding Thoughts</a:t>
            </a:r>
          </a:p>
        </p:txBody>
      </p:sp>
      <p:sp>
        <p:nvSpPr>
          <p:cNvPr id="364547" name="Rectangle 3"/>
          <p:cNvSpPr>
            <a:spLocks noGrp="1" noChangeArrowheads="1"/>
          </p:cNvSpPr>
          <p:nvPr>
            <p:ph type="body" sz="half" idx="1"/>
          </p:nvPr>
        </p:nvSpPr>
        <p:spPr>
          <a:xfrm>
            <a:off x="457200" y="1600200"/>
            <a:ext cx="8382000" cy="4114800"/>
          </a:xfrm>
        </p:spPr>
        <p:txBody>
          <a:bodyPr/>
          <a:lstStyle/>
          <a:p>
            <a:pPr eaLnBrk="1" hangingPunct="1">
              <a:defRPr/>
            </a:pPr>
            <a:r>
              <a:rPr lang="en-US" b="1" smtClean="0">
                <a:solidFill>
                  <a:schemeClr val="accent2"/>
                </a:solidFill>
                <a:effectLst>
                  <a:outerShdw blurRad="38100" dist="38100" dir="2700000" algn="tl">
                    <a:srgbClr val="C0C0C0"/>
                  </a:outerShdw>
                </a:effectLst>
              </a:rPr>
              <a:t>Hurricanes are the worst “natural” catastrophes to affect the U.S., in both economic and mortal terms</a:t>
            </a:r>
          </a:p>
          <a:p>
            <a:pPr eaLnBrk="1" hangingPunct="1">
              <a:buFontTx/>
              <a:buNone/>
              <a:defRPr/>
            </a:pPr>
            <a:endParaRPr lang="en-US" b="1" smtClean="0">
              <a:solidFill>
                <a:schemeClr val="accent2"/>
              </a:solidFill>
              <a:effectLst>
                <a:outerShdw blurRad="38100" dist="38100" dir="2700000" algn="tl">
                  <a:srgbClr val="C0C0C0"/>
                </a:outerShdw>
              </a:effectLst>
            </a:endParaRPr>
          </a:p>
          <a:p>
            <a:pPr eaLnBrk="1" hangingPunct="1">
              <a:defRPr/>
            </a:pPr>
            <a:r>
              <a:rPr lang="en-US" b="1" smtClean="0">
                <a:solidFill>
                  <a:schemeClr val="accent2"/>
                </a:solidFill>
                <a:effectLst>
                  <a:outerShdw blurRad="38100" dist="38100" dir="2700000" algn="tl">
                    <a:srgbClr val="C0C0C0"/>
                  </a:outerShdw>
                </a:effectLst>
              </a:rPr>
              <a:t>Globally, tropical cyclones and flash floods are the leading causes of loss of life by natural hazards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a:noFill/>
        </p:spPr>
      </p:pic>
      <p:sp>
        <p:nvSpPr>
          <p:cNvPr id="365571" name="Rectangle 3"/>
          <p:cNvSpPr>
            <a:spLocks noGrp="1" noChangeArrowheads="1"/>
          </p:cNvSpPr>
          <p:nvPr>
            <p:ph type="body" sz="half" idx="1"/>
          </p:nvPr>
        </p:nvSpPr>
        <p:spPr>
          <a:xfrm>
            <a:off x="381000" y="914400"/>
            <a:ext cx="8229600" cy="5791200"/>
          </a:xfrm>
        </p:spPr>
        <p:txBody>
          <a:bodyPr/>
          <a:lstStyle/>
          <a:p>
            <a:pPr eaLnBrk="1" hangingPunct="1">
              <a:lnSpc>
                <a:spcPct val="90000"/>
              </a:lnSpc>
              <a:defRPr/>
            </a:pPr>
            <a:r>
              <a:rPr lang="en-US" b="1" smtClean="0">
                <a:solidFill>
                  <a:schemeClr val="accent2"/>
                </a:solidFill>
                <a:effectLst>
                  <a:outerShdw blurRad="38100" dist="38100" dir="2700000" algn="tl">
                    <a:srgbClr val="C0C0C0"/>
                  </a:outerShdw>
                </a:effectLst>
              </a:rPr>
              <a:t>Globally, the frequency of tropical cyclones shows no trend, but their intensity and duration are increasing</a:t>
            </a:r>
          </a:p>
          <a:p>
            <a:pPr eaLnBrk="1" hangingPunct="1">
              <a:lnSpc>
                <a:spcPct val="90000"/>
              </a:lnSpc>
              <a:defRPr/>
            </a:pPr>
            <a:endParaRPr lang="en-US" b="1" smtClean="0">
              <a:solidFill>
                <a:schemeClr val="accent2"/>
              </a:solidFill>
              <a:effectLst>
                <a:outerShdw blurRad="38100" dist="38100" dir="2700000" algn="tl">
                  <a:srgbClr val="C0C0C0"/>
                </a:outerShdw>
              </a:effectLst>
            </a:endParaRPr>
          </a:p>
          <a:p>
            <a:pPr eaLnBrk="1" hangingPunct="1">
              <a:lnSpc>
                <a:spcPct val="90000"/>
              </a:lnSpc>
              <a:defRPr/>
            </a:pPr>
            <a:r>
              <a:rPr lang="en-US" b="1" smtClean="0">
                <a:solidFill>
                  <a:schemeClr val="accent2"/>
                </a:solidFill>
                <a:effectLst>
                  <a:outerShdw blurRad="38100" dist="38100" dir="2700000" algn="tl">
                    <a:srgbClr val="C0C0C0"/>
                  </a:outerShdw>
                </a:effectLst>
              </a:rPr>
              <a:t>Atlantic hurricane intensity and frequency are increasing, probably as a result of global warming, and will likely continue to do so</a:t>
            </a:r>
          </a:p>
          <a:p>
            <a:pPr eaLnBrk="1" hangingPunct="1">
              <a:lnSpc>
                <a:spcPct val="90000"/>
              </a:lnSpc>
              <a:defRPr/>
            </a:pPr>
            <a:endParaRPr lang="en-US" b="1" smtClean="0">
              <a:solidFill>
                <a:schemeClr val="accent2"/>
              </a:solidFill>
              <a:effectLst>
                <a:outerShdw blurRad="38100" dist="38100" dir="2700000" algn="tl">
                  <a:srgbClr val="C0C0C0"/>
                </a:outerShdw>
              </a:effectLst>
            </a:endParaRPr>
          </a:p>
          <a:p>
            <a:pPr eaLnBrk="1" hangingPunct="1">
              <a:lnSpc>
                <a:spcPct val="90000"/>
              </a:lnSpc>
              <a:defRPr/>
            </a:pPr>
            <a:r>
              <a:rPr lang="en-US" b="1" smtClean="0">
                <a:solidFill>
                  <a:schemeClr val="accent2"/>
                </a:solidFill>
                <a:effectLst>
                  <a:outerShdw blurRad="38100" dist="38100" dir="2700000" algn="tl">
                    <a:srgbClr val="C0C0C0"/>
                  </a:outerShdw>
                </a:effectLst>
              </a:rPr>
              <a:t>Hurricanes may be important components of the earth’s climate system</a:t>
            </a:r>
          </a:p>
          <a:p>
            <a:pPr eaLnBrk="1" hangingPunct="1">
              <a:lnSpc>
                <a:spcPct val="90000"/>
              </a:lnSpc>
              <a:defRPr/>
            </a:pPr>
            <a:endParaRPr lang="en-US" b="1" smtClean="0">
              <a:solidFill>
                <a:schemeClr val="accent2"/>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p:cNvPicPr>
            <a:picLocks noGrp="1" noChangeAspect="1" noChangeArrowheads="1"/>
          </p:cNvPicPr>
          <p:nvPr>
            <p:ph sz="half" idx="4294967295"/>
          </p:nvPr>
        </p:nvPicPr>
        <p:blipFill>
          <a:blip r:embed="rId3" cstate="print"/>
          <a:srcRect/>
          <a:stretch>
            <a:fillRect/>
          </a:stretch>
        </p:blipFill>
        <p:spPr>
          <a:xfrm>
            <a:off x="0" y="1447800"/>
            <a:ext cx="4648200" cy="2884488"/>
          </a:xfrm>
          <a:noFill/>
        </p:spPr>
      </p:pic>
      <p:pic>
        <p:nvPicPr>
          <p:cNvPr id="64515" name="Picture 8"/>
          <p:cNvPicPr>
            <a:picLocks noGrp="1" noChangeAspect="1" noChangeArrowheads="1"/>
          </p:cNvPicPr>
          <p:nvPr>
            <p:ph sz="half" idx="4294967295"/>
          </p:nvPr>
        </p:nvPicPr>
        <p:blipFill>
          <a:blip r:embed="rId4" cstate="print"/>
          <a:srcRect/>
          <a:stretch>
            <a:fillRect/>
          </a:stretch>
        </p:blipFill>
        <p:spPr>
          <a:xfrm>
            <a:off x="4746625" y="914400"/>
            <a:ext cx="4397375" cy="4724400"/>
          </a:xfrm>
          <a:noFill/>
        </p:spPr>
      </p:pic>
      <p:sp>
        <p:nvSpPr>
          <p:cNvPr id="189452" name="Text Box 12"/>
          <p:cNvSpPr txBox="1">
            <a:spLocks noChangeArrowheads="1"/>
          </p:cNvSpPr>
          <p:nvPr/>
        </p:nvSpPr>
        <p:spPr bwMode="auto">
          <a:xfrm>
            <a:off x="1219200" y="228600"/>
            <a:ext cx="7162800" cy="519113"/>
          </a:xfrm>
          <a:prstGeom prst="rect">
            <a:avLst/>
          </a:prstGeom>
          <a:noFill/>
          <a:ln w="9525">
            <a:noFill/>
            <a:miter lim="800000"/>
            <a:headEnd/>
            <a:tailEnd/>
          </a:ln>
          <a:effectLst/>
        </p:spPr>
        <p:txBody>
          <a:bodyPr>
            <a:spAutoFit/>
          </a:bodyPr>
          <a:lstStyle/>
          <a:p>
            <a:pPr>
              <a:spcBef>
                <a:spcPct val="50000"/>
              </a:spcBef>
              <a:defRPr/>
            </a:pPr>
            <a:r>
              <a:rPr lang="en-US" sz="2800" b="1">
                <a:effectLst>
                  <a:outerShdw blurRad="38100" dist="38100" dir="2700000" algn="tl">
                    <a:srgbClr val="C0C0C0"/>
                  </a:outerShdw>
                </a:effectLst>
              </a:rPr>
              <a:t>Variations in Solar Output (IPCC, 2007)</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6"/>
          <p:cNvSpPr txBox="1">
            <a:spLocks noChangeArrowheads="1"/>
          </p:cNvSpPr>
          <p:nvPr/>
        </p:nvSpPr>
        <p:spPr bwMode="auto">
          <a:xfrm>
            <a:off x="381000" y="457200"/>
            <a:ext cx="8534400" cy="579438"/>
          </a:xfrm>
          <a:prstGeom prst="rect">
            <a:avLst/>
          </a:prstGeom>
          <a:noFill/>
          <a:ln w="9525">
            <a:noFill/>
            <a:miter lim="800000"/>
            <a:headEnd/>
            <a:tailEnd/>
          </a:ln>
          <a:effectLst/>
        </p:spPr>
        <p:txBody>
          <a:bodyPr>
            <a:spAutoFit/>
          </a:bodyPr>
          <a:lstStyle/>
          <a:p>
            <a:pPr>
              <a:spcBef>
                <a:spcPct val="50000"/>
              </a:spcBef>
              <a:defRPr/>
            </a:pPr>
            <a:r>
              <a:rPr lang="en-US" sz="3200" b="1">
                <a:effectLst>
                  <a:outerShdw blurRad="38100" dist="38100" dir="2700000" algn="tl">
                    <a:srgbClr val="C0C0C0"/>
                  </a:outerShdw>
                </a:effectLst>
                <a:latin typeface="Calibri" pitchFamily="34" charset="0"/>
              </a:rPr>
              <a:t>Variation with Time of Natural Climate Forcings:</a:t>
            </a:r>
          </a:p>
        </p:txBody>
      </p:sp>
      <p:pic>
        <p:nvPicPr>
          <p:cNvPr id="65539" name="Picture 7"/>
          <p:cNvPicPr>
            <a:picLocks noChangeAspect="1" noChangeArrowheads="1"/>
          </p:cNvPicPr>
          <p:nvPr/>
        </p:nvPicPr>
        <p:blipFill>
          <a:blip r:embed="rId3" cstate="print"/>
          <a:srcRect b="43524"/>
          <a:stretch>
            <a:fillRect/>
          </a:stretch>
        </p:blipFill>
        <p:spPr bwMode="auto">
          <a:xfrm>
            <a:off x="0" y="1295400"/>
            <a:ext cx="8839200" cy="510857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ss007e14908"/>
          <p:cNvPicPr>
            <a:picLocks noGrp="1" noChangeAspect="1" noChangeArrowheads="1"/>
          </p:cNvPicPr>
          <p:nvPr>
            <p:ph sz="quarter" idx="2"/>
          </p:nvPr>
        </p:nvPicPr>
        <p:blipFill>
          <a:blip r:embed="rId3" cstate="print">
            <a:lum bright="36000" contrast="-54000"/>
          </a:blip>
          <a:srcRect b="4210"/>
          <a:stretch>
            <a:fillRect/>
          </a:stretch>
        </p:blipFill>
        <p:spPr>
          <a:xfrm>
            <a:off x="0" y="0"/>
            <a:ext cx="9144000" cy="6858000"/>
          </a:xfrm>
          <a:noFill/>
        </p:spPr>
      </p:pic>
      <p:sp>
        <p:nvSpPr>
          <p:cNvPr id="196611" name="Rectangle 3"/>
          <p:cNvSpPr>
            <a:spLocks noGrp="1" noChangeArrowheads="1"/>
          </p:cNvSpPr>
          <p:nvPr>
            <p:ph type="title"/>
          </p:nvPr>
        </p:nvSpPr>
        <p:spPr>
          <a:xfrm>
            <a:off x="457200" y="0"/>
            <a:ext cx="8229600" cy="1143000"/>
          </a:xfrm>
        </p:spPr>
        <p:txBody>
          <a:bodyPr/>
          <a:lstStyle/>
          <a:p>
            <a:pPr eaLnBrk="1" hangingPunct="1">
              <a:defRPr/>
            </a:pPr>
            <a:r>
              <a:rPr lang="en-US" sz="4000" smtClean="0">
                <a:solidFill>
                  <a:srgbClr val="FFFF00"/>
                </a:solidFill>
                <a:effectLst>
                  <a:outerShdw blurRad="38100" dist="38100" dir="2700000" algn="tl">
                    <a:srgbClr val="C0C0C0"/>
                  </a:outerShdw>
                </a:effectLst>
              </a:rPr>
              <a:t>Comparing 1980-1990 (quiet) to 1995-2005 (active)</a:t>
            </a:r>
          </a:p>
        </p:txBody>
      </p:sp>
      <p:pic>
        <p:nvPicPr>
          <p:cNvPr id="66564" name="Picture 6" descr="histo_besttrack_8090-9505_2"/>
          <p:cNvPicPr>
            <a:picLocks noGrp="1" noChangeAspect="1" noChangeArrowheads="1"/>
          </p:cNvPicPr>
          <p:nvPr>
            <p:ph sz="half" idx="1"/>
          </p:nvPr>
        </p:nvPicPr>
        <p:blipFill>
          <a:blip r:embed="rId4" cstate="print"/>
          <a:srcRect/>
          <a:stretch>
            <a:fillRect/>
          </a:stretch>
        </p:blipFill>
        <p:spPr>
          <a:xfrm>
            <a:off x="0" y="2362200"/>
            <a:ext cx="4495800" cy="3373438"/>
          </a:xfrm>
          <a:noFill/>
        </p:spPr>
      </p:pic>
      <p:pic>
        <p:nvPicPr>
          <p:cNvPr id="66565" name="Picture 11" descr="histo_syntrack_8090-9505_2"/>
          <p:cNvPicPr>
            <a:picLocks noGrp="1" noChangeAspect="1" noChangeArrowheads="1"/>
          </p:cNvPicPr>
          <p:nvPr>
            <p:ph sz="quarter" idx="3"/>
          </p:nvPr>
        </p:nvPicPr>
        <p:blipFill>
          <a:blip r:embed="rId5" cstate="print"/>
          <a:srcRect/>
          <a:stretch>
            <a:fillRect/>
          </a:stretch>
        </p:blipFill>
        <p:spPr>
          <a:xfrm>
            <a:off x="4343400" y="2381250"/>
            <a:ext cx="4572000" cy="3429000"/>
          </a:xfrm>
          <a:noFill/>
        </p:spPr>
      </p:pic>
      <p:sp>
        <p:nvSpPr>
          <p:cNvPr id="66566" name="Text Box 13"/>
          <p:cNvSpPr txBox="1">
            <a:spLocks noChangeArrowheads="1"/>
          </p:cNvSpPr>
          <p:nvPr/>
        </p:nvSpPr>
        <p:spPr bwMode="auto">
          <a:xfrm>
            <a:off x="533400" y="1752600"/>
            <a:ext cx="3581400" cy="457200"/>
          </a:xfrm>
          <a:prstGeom prst="rect">
            <a:avLst/>
          </a:prstGeom>
          <a:noFill/>
          <a:ln w="9525">
            <a:noFill/>
            <a:miter lim="800000"/>
            <a:headEnd/>
            <a:tailEnd/>
          </a:ln>
        </p:spPr>
        <p:txBody>
          <a:bodyPr>
            <a:spAutoFit/>
          </a:bodyPr>
          <a:lstStyle/>
          <a:p>
            <a:pPr>
              <a:spcBef>
                <a:spcPct val="50000"/>
              </a:spcBef>
            </a:pPr>
            <a:r>
              <a:rPr lang="en-US"/>
              <a:t>104-156 HURDAT tracks</a:t>
            </a:r>
          </a:p>
        </p:txBody>
      </p:sp>
      <p:sp>
        <p:nvSpPr>
          <p:cNvPr id="66567" name="Text Box 14"/>
          <p:cNvSpPr txBox="1">
            <a:spLocks noChangeArrowheads="1"/>
          </p:cNvSpPr>
          <p:nvPr/>
        </p:nvSpPr>
        <p:spPr bwMode="auto">
          <a:xfrm>
            <a:off x="5029200" y="1752600"/>
            <a:ext cx="3200400" cy="457200"/>
          </a:xfrm>
          <a:prstGeom prst="rect">
            <a:avLst/>
          </a:prstGeom>
          <a:noFill/>
          <a:ln w="9525">
            <a:noFill/>
            <a:miter lim="800000"/>
            <a:headEnd/>
            <a:tailEnd/>
          </a:ln>
        </p:spPr>
        <p:txBody>
          <a:bodyPr>
            <a:spAutoFit/>
          </a:bodyPr>
          <a:lstStyle/>
          <a:p>
            <a:pPr>
              <a:spcBef>
                <a:spcPct val="50000"/>
              </a:spcBef>
            </a:pPr>
            <a:r>
              <a:rPr lang="en-US"/>
              <a:t>1000 Synthetic tracks</a:t>
            </a:r>
          </a:p>
        </p:txBody>
      </p:sp>
      <p:sp>
        <p:nvSpPr>
          <p:cNvPr id="66568" name="Text Box 15"/>
          <p:cNvSpPr txBox="1">
            <a:spLocks noChangeArrowheads="1"/>
          </p:cNvSpPr>
          <p:nvPr/>
        </p:nvSpPr>
        <p:spPr bwMode="auto">
          <a:xfrm>
            <a:off x="533400" y="6019800"/>
            <a:ext cx="8001000" cy="457200"/>
          </a:xfrm>
          <a:prstGeom prst="rect">
            <a:avLst/>
          </a:prstGeom>
          <a:noFill/>
          <a:ln w="9525">
            <a:noFill/>
            <a:miter lim="800000"/>
            <a:headEnd/>
            <a:tailEnd/>
          </a:ln>
        </p:spPr>
        <p:txBody>
          <a:bodyPr>
            <a:spAutoFit/>
          </a:bodyPr>
          <a:lstStyle/>
          <a:p>
            <a:pPr>
              <a:spcBef>
                <a:spcPct val="50000"/>
              </a:spcBef>
            </a:pPr>
            <a:r>
              <a:rPr lang="en-US"/>
              <a:t>Cumulative distributions of storm lifetime maximum wind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ss007e14908"/>
          <p:cNvPicPr>
            <a:picLocks noGrp="1" noChangeAspect="1" noChangeArrowheads="1"/>
          </p:cNvPicPr>
          <p:nvPr>
            <p:ph sz="quarter" idx="2"/>
          </p:nvPr>
        </p:nvPicPr>
        <p:blipFill>
          <a:blip r:embed="rId3" cstate="print">
            <a:lum bright="36000" contrast="-54000"/>
          </a:blip>
          <a:srcRect b="4210"/>
          <a:stretch>
            <a:fillRect/>
          </a:stretch>
        </p:blipFill>
        <p:spPr>
          <a:xfrm>
            <a:off x="0" y="0"/>
            <a:ext cx="9144000" cy="6858000"/>
          </a:xfrm>
          <a:noFill/>
        </p:spPr>
      </p:pic>
      <p:sp>
        <p:nvSpPr>
          <p:cNvPr id="196611" name="Rectangle 3"/>
          <p:cNvSpPr>
            <a:spLocks noGrp="1" noChangeArrowheads="1"/>
          </p:cNvSpPr>
          <p:nvPr>
            <p:ph type="title"/>
          </p:nvPr>
        </p:nvSpPr>
        <p:spPr>
          <a:xfrm>
            <a:off x="457200" y="0"/>
            <a:ext cx="8229600" cy="1143000"/>
          </a:xfrm>
        </p:spPr>
        <p:txBody>
          <a:bodyPr/>
          <a:lstStyle/>
          <a:p>
            <a:pPr eaLnBrk="1" hangingPunct="1">
              <a:defRPr/>
            </a:pPr>
            <a:r>
              <a:rPr lang="en-US" sz="4000" dirty="0" smtClean="0">
                <a:solidFill>
                  <a:srgbClr val="FFFF00"/>
                </a:solidFill>
                <a:effectLst>
                  <a:outerShdw blurRad="38100" dist="38100" dir="2700000" algn="tl">
                    <a:srgbClr val="C0C0C0"/>
                  </a:outerShdw>
                </a:effectLst>
              </a:rPr>
              <a:t>Sensitivity to Shear and Potential Intensity</a:t>
            </a:r>
          </a:p>
        </p:txBody>
      </p:sp>
      <p:pic>
        <p:nvPicPr>
          <p:cNvPr id="67588" name="Picture 3" descr="C:\Users\Kerry Emaanuel\Riskproject\Shear_PI_Comp2.png"/>
          <p:cNvPicPr>
            <a:picLocks noGrp="1" noChangeAspect="1" noChangeArrowheads="1"/>
          </p:cNvPicPr>
          <p:nvPr>
            <p:ph sz="quarter" idx="2"/>
          </p:nvPr>
        </p:nvPicPr>
        <p:blipFill>
          <a:blip r:embed="rId4" cstate="print"/>
          <a:srcRect/>
          <a:stretch>
            <a:fillRect/>
          </a:stretch>
        </p:blipFill>
        <p:spPr>
          <a:xfrm>
            <a:off x="1295400" y="1219200"/>
            <a:ext cx="6850063" cy="5411788"/>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mtClean="0">
                <a:solidFill>
                  <a:srgbClr val="FFFF00"/>
                </a:solidFill>
              </a:rPr>
              <a:t>The View from Space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07875" name="Text Box 3"/>
          <p:cNvSpPr txBox="1">
            <a:spLocks noChangeArrowheads="1"/>
          </p:cNvSpPr>
          <p:nvPr/>
        </p:nvSpPr>
        <p:spPr bwMode="auto">
          <a:xfrm>
            <a:off x="381000" y="0"/>
            <a:ext cx="8077200" cy="1739900"/>
          </a:xfrm>
          <a:prstGeom prst="rect">
            <a:avLst/>
          </a:prstGeom>
          <a:noFill/>
          <a:ln w="9525">
            <a:noFill/>
            <a:miter lim="800000"/>
            <a:headEnd/>
            <a:tailEnd/>
          </a:ln>
          <a:effectLst/>
        </p:spPr>
        <p:txBody>
          <a:bodyPr>
            <a:spAutoFit/>
          </a:bodyPr>
          <a:lstStyle/>
          <a:p>
            <a:pPr algn="ctr">
              <a:spcBef>
                <a:spcPct val="50000"/>
              </a:spcBef>
              <a:defRPr/>
            </a:pPr>
            <a:r>
              <a:rPr lang="en-US" sz="3600">
                <a:solidFill>
                  <a:srgbClr val="FFFF00"/>
                </a:solidFill>
                <a:effectLst>
                  <a:outerShdw blurRad="38100" dist="38100" dir="2700000" algn="tl">
                    <a:srgbClr val="C0C0C0"/>
                  </a:outerShdw>
                </a:effectLst>
              </a:rPr>
              <a:t>Examples of Annual Cycles of Storm Counts by Month</a:t>
            </a:r>
            <a:br>
              <a:rPr lang="en-US" sz="3600">
                <a:solidFill>
                  <a:srgbClr val="FFFF00"/>
                </a:solidFill>
                <a:effectLst>
                  <a:outerShdw blurRad="38100" dist="38100" dir="2700000" algn="tl">
                    <a:srgbClr val="C0C0C0"/>
                  </a:outerShdw>
                </a:effectLst>
              </a:rPr>
            </a:br>
            <a:endParaRPr lang="en-US" sz="3600">
              <a:solidFill>
                <a:srgbClr val="FFFF00"/>
              </a:solidFill>
              <a:effectLst>
                <a:outerShdw blurRad="38100" dist="38100" dir="2700000" algn="tl">
                  <a:srgbClr val="C0C0C0"/>
                </a:outerShdw>
              </a:effectLst>
            </a:endParaRPr>
          </a:p>
        </p:txBody>
      </p:sp>
      <p:pic>
        <p:nvPicPr>
          <p:cNvPr id="68612" name="Picture 9" descr="ccsm3_annual_at2"/>
          <p:cNvPicPr>
            <a:picLocks noGrp="1" noChangeAspect="1" noChangeArrowheads="1"/>
          </p:cNvPicPr>
          <p:nvPr>
            <p:ph sz="half" idx="1"/>
          </p:nvPr>
        </p:nvPicPr>
        <p:blipFill>
          <a:blip r:embed="rId4" cstate="print"/>
          <a:srcRect/>
          <a:stretch>
            <a:fillRect/>
          </a:stretch>
        </p:blipFill>
        <p:spPr>
          <a:xfrm>
            <a:off x="0" y="2005013"/>
            <a:ext cx="4648200" cy="3487737"/>
          </a:xfrm>
          <a:noFill/>
        </p:spPr>
      </p:pic>
      <p:sp>
        <p:nvSpPr>
          <p:cNvPr id="68613" name="Text Box 6"/>
          <p:cNvSpPr txBox="1">
            <a:spLocks noChangeArrowheads="1"/>
          </p:cNvSpPr>
          <p:nvPr/>
        </p:nvSpPr>
        <p:spPr bwMode="auto">
          <a:xfrm>
            <a:off x="1066800" y="5638800"/>
            <a:ext cx="2590800" cy="457200"/>
          </a:xfrm>
          <a:prstGeom prst="rect">
            <a:avLst/>
          </a:prstGeom>
          <a:noFill/>
          <a:ln w="9525">
            <a:noFill/>
            <a:miter lim="800000"/>
            <a:headEnd/>
            <a:tailEnd/>
          </a:ln>
        </p:spPr>
        <p:txBody>
          <a:bodyPr>
            <a:spAutoFit/>
          </a:bodyPr>
          <a:lstStyle/>
          <a:p>
            <a:pPr>
              <a:spcBef>
                <a:spcPct val="50000"/>
              </a:spcBef>
            </a:pPr>
            <a:r>
              <a:rPr lang="en-US"/>
              <a:t>NCAR CCSM3</a:t>
            </a:r>
          </a:p>
        </p:txBody>
      </p:sp>
      <p:sp>
        <p:nvSpPr>
          <p:cNvPr id="68614" name="Text Box 7"/>
          <p:cNvSpPr txBox="1">
            <a:spLocks noChangeArrowheads="1"/>
          </p:cNvSpPr>
          <p:nvPr/>
        </p:nvSpPr>
        <p:spPr bwMode="auto">
          <a:xfrm>
            <a:off x="5867400" y="5638800"/>
            <a:ext cx="2438400" cy="457200"/>
          </a:xfrm>
          <a:prstGeom prst="rect">
            <a:avLst/>
          </a:prstGeom>
          <a:noFill/>
          <a:ln w="9525">
            <a:noFill/>
            <a:miter lim="800000"/>
            <a:headEnd/>
            <a:tailEnd/>
          </a:ln>
        </p:spPr>
        <p:txBody>
          <a:bodyPr>
            <a:spAutoFit/>
          </a:bodyPr>
          <a:lstStyle/>
          <a:p>
            <a:pPr>
              <a:spcBef>
                <a:spcPct val="50000"/>
              </a:spcBef>
            </a:pPr>
            <a:r>
              <a:rPr lang="en-US"/>
              <a:t>GFDL CM2.0</a:t>
            </a:r>
          </a:p>
        </p:txBody>
      </p:sp>
      <p:pic>
        <p:nvPicPr>
          <p:cNvPr id="68615" name="Picture 13" descr="GFDL_Annual_at2"/>
          <p:cNvPicPr>
            <a:picLocks noGrp="1" noChangeAspect="1" noChangeArrowheads="1"/>
          </p:cNvPicPr>
          <p:nvPr>
            <p:ph sz="half" idx="2"/>
          </p:nvPr>
        </p:nvPicPr>
        <p:blipFill>
          <a:blip r:embed="rId5" cstate="print"/>
          <a:srcRect/>
          <a:stretch>
            <a:fillRect/>
          </a:stretch>
        </p:blipFill>
        <p:spPr>
          <a:xfrm>
            <a:off x="4419600" y="2005013"/>
            <a:ext cx="4724400" cy="3544887"/>
          </a:xfrm>
          <a:noFill/>
        </p:spPr>
      </p:pic>
      <p:sp>
        <p:nvSpPr>
          <p:cNvPr id="68616" name="Text Box 15"/>
          <p:cNvSpPr txBox="1">
            <a:spLocks noChangeArrowheads="1"/>
          </p:cNvSpPr>
          <p:nvPr/>
        </p:nvSpPr>
        <p:spPr bwMode="auto">
          <a:xfrm>
            <a:off x="3657600" y="1371600"/>
            <a:ext cx="2362200" cy="457200"/>
          </a:xfrm>
          <a:prstGeom prst="rect">
            <a:avLst/>
          </a:prstGeom>
          <a:noFill/>
          <a:ln w="9525">
            <a:noFill/>
            <a:miter lim="800000"/>
            <a:headEnd/>
            <a:tailEnd/>
          </a:ln>
        </p:spPr>
        <p:txBody>
          <a:bodyPr>
            <a:spAutoFit/>
          </a:bodyPr>
          <a:lstStyle/>
          <a:p>
            <a:pPr>
              <a:spcBef>
                <a:spcPct val="50000"/>
              </a:spcBef>
            </a:pPr>
            <a:r>
              <a:rPr lang="en-US" b="1"/>
              <a:t>ATLANTIC</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14019" name="Text Box 3"/>
          <p:cNvSpPr txBox="1">
            <a:spLocks noChangeArrowheads="1"/>
          </p:cNvSpPr>
          <p:nvPr/>
        </p:nvSpPr>
        <p:spPr bwMode="auto">
          <a:xfrm>
            <a:off x="381000" y="0"/>
            <a:ext cx="8077200" cy="1739900"/>
          </a:xfrm>
          <a:prstGeom prst="rect">
            <a:avLst/>
          </a:prstGeom>
          <a:noFill/>
          <a:ln w="9525">
            <a:noFill/>
            <a:miter lim="800000"/>
            <a:headEnd/>
            <a:tailEnd/>
          </a:ln>
          <a:effectLst/>
        </p:spPr>
        <p:txBody>
          <a:bodyPr>
            <a:spAutoFit/>
          </a:bodyPr>
          <a:lstStyle/>
          <a:p>
            <a:pPr algn="ctr">
              <a:spcBef>
                <a:spcPct val="50000"/>
              </a:spcBef>
              <a:defRPr/>
            </a:pPr>
            <a:r>
              <a:rPr lang="en-US" sz="3600">
                <a:solidFill>
                  <a:srgbClr val="FFFF00"/>
                </a:solidFill>
                <a:effectLst>
                  <a:outerShdw blurRad="38100" dist="38100" dir="2700000" algn="tl">
                    <a:srgbClr val="C0C0C0"/>
                  </a:outerShdw>
                </a:effectLst>
              </a:rPr>
              <a:t>Examples of Annual Cycles of Storm Counts by Month</a:t>
            </a:r>
            <a:br>
              <a:rPr lang="en-US" sz="3600">
                <a:solidFill>
                  <a:srgbClr val="FFFF00"/>
                </a:solidFill>
                <a:effectLst>
                  <a:outerShdw blurRad="38100" dist="38100" dir="2700000" algn="tl">
                    <a:srgbClr val="C0C0C0"/>
                  </a:outerShdw>
                </a:effectLst>
              </a:rPr>
            </a:br>
            <a:endParaRPr lang="en-US" sz="3600">
              <a:solidFill>
                <a:srgbClr val="FFFF00"/>
              </a:solidFill>
              <a:effectLst>
                <a:outerShdw blurRad="38100" dist="38100" dir="2700000" algn="tl">
                  <a:srgbClr val="C0C0C0"/>
                </a:outerShdw>
              </a:effectLst>
            </a:endParaRPr>
          </a:p>
        </p:txBody>
      </p:sp>
      <p:sp>
        <p:nvSpPr>
          <p:cNvPr id="69636" name="Text Box 5"/>
          <p:cNvSpPr txBox="1">
            <a:spLocks noChangeArrowheads="1"/>
          </p:cNvSpPr>
          <p:nvPr/>
        </p:nvSpPr>
        <p:spPr bwMode="auto">
          <a:xfrm>
            <a:off x="1066800" y="5638800"/>
            <a:ext cx="2590800" cy="457200"/>
          </a:xfrm>
          <a:prstGeom prst="rect">
            <a:avLst/>
          </a:prstGeom>
          <a:noFill/>
          <a:ln w="9525">
            <a:noFill/>
            <a:miter lim="800000"/>
            <a:headEnd/>
            <a:tailEnd/>
          </a:ln>
        </p:spPr>
        <p:txBody>
          <a:bodyPr>
            <a:spAutoFit/>
          </a:bodyPr>
          <a:lstStyle/>
          <a:p>
            <a:pPr>
              <a:spcBef>
                <a:spcPct val="50000"/>
              </a:spcBef>
            </a:pPr>
            <a:r>
              <a:rPr lang="en-US"/>
              <a:t>NCAR CCSM3</a:t>
            </a:r>
          </a:p>
        </p:txBody>
      </p:sp>
      <p:sp>
        <p:nvSpPr>
          <p:cNvPr id="69637" name="Text Box 6"/>
          <p:cNvSpPr txBox="1">
            <a:spLocks noChangeArrowheads="1"/>
          </p:cNvSpPr>
          <p:nvPr/>
        </p:nvSpPr>
        <p:spPr bwMode="auto">
          <a:xfrm>
            <a:off x="5867400" y="5638800"/>
            <a:ext cx="2438400" cy="457200"/>
          </a:xfrm>
          <a:prstGeom prst="rect">
            <a:avLst/>
          </a:prstGeom>
          <a:noFill/>
          <a:ln w="9525">
            <a:noFill/>
            <a:miter lim="800000"/>
            <a:headEnd/>
            <a:tailEnd/>
          </a:ln>
        </p:spPr>
        <p:txBody>
          <a:bodyPr>
            <a:spAutoFit/>
          </a:bodyPr>
          <a:lstStyle/>
          <a:p>
            <a:pPr>
              <a:spcBef>
                <a:spcPct val="50000"/>
              </a:spcBef>
            </a:pPr>
            <a:r>
              <a:rPr lang="en-US"/>
              <a:t>GFDL CM2.0</a:t>
            </a:r>
          </a:p>
        </p:txBody>
      </p:sp>
      <p:sp>
        <p:nvSpPr>
          <p:cNvPr id="69638" name="Text Box 8"/>
          <p:cNvSpPr txBox="1">
            <a:spLocks noChangeArrowheads="1"/>
          </p:cNvSpPr>
          <p:nvPr/>
        </p:nvSpPr>
        <p:spPr bwMode="auto">
          <a:xfrm>
            <a:off x="2743200" y="1295400"/>
            <a:ext cx="4038600" cy="457200"/>
          </a:xfrm>
          <a:prstGeom prst="rect">
            <a:avLst/>
          </a:prstGeom>
          <a:noFill/>
          <a:ln w="9525">
            <a:noFill/>
            <a:miter lim="800000"/>
            <a:headEnd/>
            <a:tailEnd/>
          </a:ln>
        </p:spPr>
        <p:txBody>
          <a:bodyPr>
            <a:spAutoFit/>
          </a:bodyPr>
          <a:lstStyle/>
          <a:p>
            <a:pPr>
              <a:spcBef>
                <a:spcPct val="50000"/>
              </a:spcBef>
            </a:pPr>
            <a:r>
              <a:rPr lang="en-US" b="1"/>
              <a:t>Western North Pacific</a:t>
            </a:r>
          </a:p>
        </p:txBody>
      </p:sp>
      <p:pic>
        <p:nvPicPr>
          <p:cNvPr id="69639" name="Picture 11" descr="CCSM3_annual_wp2"/>
          <p:cNvPicPr>
            <a:picLocks noGrp="1" noChangeAspect="1" noChangeArrowheads="1"/>
          </p:cNvPicPr>
          <p:nvPr>
            <p:ph sz="half" idx="1"/>
          </p:nvPr>
        </p:nvPicPr>
        <p:blipFill>
          <a:blip r:embed="rId4" cstate="print"/>
          <a:srcRect/>
          <a:stretch>
            <a:fillRect/>
          </a:stretch>
        </p:blipFill>
        <p:spPr>
          <a:xfrm>
            <a:off x="0" y="2005013"/>
            <a:ext cx="4495800" cy="3373437"/>
          </a:xfrm>
          <a:noFill/>
        </p:spPr>
      </p:pic>
      <p:pic>
        <p:nvPicPr>
          <p:cNvPr id="69640" name="Picture 13" descr="GFDL_Annual_wp2"/>
          <p:cNvPicPr>
            <a:picLocks noGrp="1" noChangeAspect="1" noChangeArrowheads="1"/>
          </p:cNvPicPr>
          <p:nvPr>
            <p:ph sz="half" idx="2"/>
          </p:nvPr>
        </p:nvPicPr>
        <p:blipFill>
          <a:blip r:embed="rId5" cstate="print"/>
          <a:srcRect/>
          <a:stretch>
            <a:fillRect/>
          </a:stretch>
        </p:blipFill>
        <p:spPr>
          <a:xfrm>
            <a:off x="4572000" y="1981200"/>
            <a:ext cx="4419600" cy="3397250"/>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09923" name="Text Box 3"/>
          <p:cNvSpPr txBox="1">
            <a:spLocks noChangeArrowheads="1"/>
          </p:cNvSpPr>
          <p:nvPr/>
        </p:nvSpPr>
        <p:spPr bwMode="auto">
          <a:xfrm>
            <a:off x="381000" y="0"/>
            <a:ext cx="8077200" cy="1190625"/>
          </a:xfrm>
          <a:prstGeom prst="rect">
            <a:avLst/>
          </a:prstGeom>
          <a:noFill/>
          <a:ln w="9525">
            <a:noFill/>
            <a:miter lim="800000"/>
            <a:headEnd/>
            <a:tailEnd/>
          </a:ln>
          <a:effectLst/>
        </p:spPr>
        <p:txBody>
          <a:bodyPr>
            <a:spAutoFit/>
          </a:bodyPr>
          <a:lstStyle/>
          <a:p>
            <a:pPr algn="ctr">
              <a:spcBef>
                <a:spcPct val="50000"/>
              </a:spcBef>
              <a:defRPr/>
            </a:pPr>
            <a:r>
              <a:rPr lang="en-US" sz="3600">
                <a:solidFill>
                  <a:srgbClr val="FFFF00"/>
                </a:solidFill>
                <a:effectLst>
                  <a:outerShdw blurRad="38100" dist="38100" dir="2700000" algn="tl">
                    <a:srgbClr val="C0C0C0"/>
                  </a:outerShdw>
                </a:effectLst>
              </a:rPr>
              <a:t>Examples of Shifts in Hurricane Track Density (GFDL CM2.0)</a:t>
            </a:r>
          </a:p>
        </p:txBody>
      </p:sp>
      <p:sp>
        <p:nvSpPr>
          <p:cNvPr id="70660" name="Text Box 5"/>
          <p:cNvSpPr txBox="1">
            <a:spLocks noChangeArrowheads="1"/>
          </p:cNvSpPr>
          <p:nvPr/>
        </p:nvSpPr>
        <p:spPr bwMode="auto">
          <a:xfrm>
            <a:off x="1676400" y="5638800"/>
            <a:ext cx="2590800" cy="457200"/>
          </a:xfrm>
          <a:prstGeom prst="rect">
            <a:avLst/>
          </a:prstGeom>
          <a:noFill/>
          <a:ln w="9525">
            <a:noFill/>
            <a:miter lim="800000"/>
            <a:headEnd/>
            <a:tailEnd/>
          </a:ln>
        </p:spPr>
        <p:txBody>
          <a:bodyPr>
            <a:spAutoFit/>
          </a:bodyPr>
          <a:lstStyle/>
          <a:p>
            <a:pPr>
              <a:spcBef>
                <a:spcPct val="50000"/>
              </a:spcBef>
            </a:pPr>
            <a:r>
              <a:rPr lang="en-US"/>
              <a:t>1980-1999</a:t>
            </a:r>
          </a:p>
        </p:txBody>
      </p:sp>
      <p:sp>
        <p:nvSpPr>
          <p:cNvPr id="70661" name="Text Box 6"/>
          <p:cNvSpPr txBox="1">
            <a:spLocks noChangeArrowheads="1"/>
          </p:cNvSpPr>
          <p:nvPr/>
        </p:nvSpPr>
        <p:spPr bwMode="auto">
          <a:xfrm>
            <a:off x="6248400" y="5638800"/>
            <a:ext cx="2438400" cy="457200"/>
          </a:xfrm>
          <a:prstGeom prst="rect">
            <a:avLst/>
          </a:prstGeom>
          <a:noFill/>
          <a:ln w="9525">
            <a:noFill/>
            <a:miter lim="800000"/>
            <a:headEnd/>
            <a:tailEnd/>
          </a:ln>
        </p:spPr>
        <p:txBody>
          <a:bodyPr>
            <a:spAutoFit/>
          </a:bodyPr>
          <a:lstStyle/>
          <a:p>
            <a:pPr>
              <a:spcBef>
                <a:spcPct val="50000"/>
              </a:spcBef>
            </a:pPr>
            <a:r>
              <a:rPr lang="en-US"/>
              <a:t>2180-2199</a:t>
            </a:r>
          </a:p>
        </p:txBody>
      </p:sp>
      <p:pic>
        <p:nvPicPr>
          <p:cNvPr id="70662" name="Picture 10" descr="gfdl_track_den_ctr_al2"/>
          <p:cNvPicPr>
            <a:picLocks noGrp="1" noChangeAspect="1" noChangeArrowheads="1"/>
          </p:cNvPicPr>
          <p:nvPr>
            <p:ph sz="half" idx="1"/>
          </p:nvPr>
        </p:nvPicPr>
        <p:blipFill>
          <a:blip r:embed="rId4" cstate="print"/>
          <a:srcRect l="5142" r="5142"/>
          <a:stretch>
            <a:fillRect/>
          </a:stretch>
        </p:blipFill>
        <p:spPr>
          <a:xfrm>
            <a:off x="0" y="1676400"/>
            <a:ext cx="5029200" cy="4041775"/>
          </a:xfrm>
          <a:noFill/>
        </p:spPr>
      </p:pic>
      <p:pic>
        <p:nvPicPr>
          <p:cNvPr id="70663" name="Picture 12" descr="gfdl_track_den_720_al2"/>
          <p:cNvPicPr>
            <a:picLocks noGrp="1" noChangeAspect="1" noChangeArrowheads="1"/>
          </p:cNvPicPr>
          <p:nvPr>
            <p:ph sz="half" idx="2"/>
          </p:nvPr>
        </p:nvPicPr>
        <p:blipFill>
          <a:blip r:embed="rId5" cstate="print"/>
          <a:srcRect l="3429" r="3429"/>
          <a:stretch>
            <a:fillRect/>
          </a:stretch>
        </p:blipFill>
        <p:spPr>
          <a:xfrm>
            <a:off x="4419600" y="1600200"/>
            <a:ext cx="4953000" cy="4081463"/>
          </a:xfr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18115" name="Text Box 3"/>
          <p:cNvSpPr txBox="1">
            <a:spLocks noChangeArrowheads="1"/>
          </p:cNvSpPr>
          <p:nvPr/>
        </p:nvSpPr>
        <p:spPr bwMode="auto">
          <a:xfrm>
            <a:off x="381000" y="0"/>
            <a:ext cx="8077200" cy="1190625"/>
          </a:xfrm>
          <a:prstGeom prst="rect">
            <a:avLst/>
          </a:prstGeom>
          <a:noFill/>
          <a:ln w="9525">
            <a:noFill/>
            <a:miter lim="800000"/>
            <a:headEnd/>
            <a:tailEnd/>
          </a:ln>
          <a:effectLst/>
        </p:spPr>
        <p:txBody>
          <a:bodyPr>
            <a:spAutoFit/>
          </a:bodyPr>
          <a:lstStyle/>
          <a:p>
            <a:pPr algn="ctr">
              <a:spcBef>
                <a:spcPct val="50000"/>
              </a:spcBef>
              <a:defRPr/>
            </a:pPr>
            <a:r>
              <a:rPr lang="en-US" sz="3600">
                <a:solidFill>
                  <a:srgbClr val="FFFF00"/>
                </a:solidFill>
                <a:effectLst>
                  <a:outerShdw blurRad="38100" dist="38100" dir="2700000" algn="tl">
                    <a:srgbClr val="C0C0C0"/>
                  </a:outerShdw>
                </a:effectLst>
              </a:rPr>
              <a:t>Examples of Shifts in Hurricane Track Density (GFDL CM2.0)</a:t>
            </a:r>
          </a:p>
        </p:txBody>
      </p:sp>
      <p:sp>
        <p:nvSpPr>
          <p:cNvPr id="71684" name="Text Box 4"/>
          <p:cNvSpPr txBox="1">
            <a:spLocks noChangeArrowheads="1"/>
          </p:cNvSpPr>
          <p:nvPr/>
        </p:nvSpPr>
        <p:spPr bwMode="auto">
          <a:xfrm>
            <a:off x="1676400" y="5638800"/>
            <a:ext cx="2590800" cy="457200"/>
          </a:xfrm>
          <a:prstGeom prst="rect">
            <a:avLst/>
          </a:prstGeom>
          <a:noFill/>
          <a:ln w="9525">
            <a:noFill/>
            <a:miter lim="800000"/>
            <a:headEnd/>
            <a:tailEnd/>
          </a:ln>
        </p:spPr>
        <p:txBody>
          <a:bodyPr>
            <a:spAutoFit/>
          </a:bodyPr>
          <a:lstStyle/>
          <a:p>
            <a:pPr>
              <a:spcBef>
                <a:spcPct val="50000"/>
              </a:spcBef>
            </a:pPr>
            <a:r>
              <a:rPr lang="en-US"/>
              <a:t>1980-1999</a:t>
            </a:r>
          </a:p>
        </p:txBody>
      </p:sp>
      <p:sp>
        <p:nvSpPr>
          <p:cNvPr id="71685" name="Text Box 5"/>
          <p:cNvSpPr txBox="1">
            <a:spLocks noChangeArrowheads="1"/>
          </p:cNvSpPr>
          <p:nvPr/>
        </p:nvSpPr>
        <p:spPr bwMode="auto">
          <a:xfrm>
            <a:off x="6248400" y="5638800"/>
            <a:ext cx="2438400" cy="457200"/>
          </a:xfrm>
          <a:prstGeom prst="rect">
            <a:avLst/>
          </a:prstGeom>
          <a:noFill/>
          <a:ln w="9525">
            <a:noFill/>
            <a:miter lim="800000"/>
            <a:headEnd/>
            <a:tailEnd/>
          </a:ln>
        </p:spPr>
        <p:txBody>
          <a:bodyPr>
            <a:spAutoFit/>
          </a:bodyPr>
          <a:lstStyle/>
          <a:p>
            <a:pPr>
              <a:spcBef>
                <a:spcPct val="50000"/>
              </a:spcBef>
            </a:pPr>
            <a:r>
              <a:rPr lang="en-US"/>
              <a:t>2180-2199</a:t>
            </a:r>
          </a:p>
        </p:txBody>
      </p:sp>
      <p:pic>
        <p:nvPicPr>
          <p:cNvPr id="71686" name="Picture 10" descr="gfdl_track_den_ctr_wp2"/>
          <p:cNvPicPr>
            <a:picLocks noGrp="1" noChangeAspect="1" noChangeArrowheads="1"/>
          </p:cNvPicPr>
          <p:nvPr>
            <p:ph sz="half" idx="1"/>
          </p:nvPr>
        </p:nvPicPr>
        <p:blipFill>
          <a:blip r:embed="rId4" cstate="print"/>
          <a:srcRect/>
          <a:stretch>
            <a:fillRect/>
          </a:stretch>
        </p:blipFill>
        <p:spPr>
          <a:xfrm>
            <a:off x="0" y="1905000"/>
            <a:ext cx="4648200" cy="3487738"/>
          </a:xfrm>
          <a:noFill/>
        </p:spPr>
      </p:pic>
      <p:pic>
        <p:nvPicPr>
          <p:cNvPr id="71687" name="Picture 12" descr="gfdl_track_den_720_wp2"/>
          <p:cNvPicPr>
            <a:picLocks noGrp="1" noChangeAspect="1" noChangeArrowheads="1"/>
          </p:cNvPicPr>
          <p:nvPr>
            <p:ph sz="half" idx="2"/>
          </p:nvPr>
        </p:nvPicPr>
        <p:blipFill>
          <a:blip r:embed="rId5" cstate="print"/>
          <a:srcRect/>
          <a:stretch>
            <a:fillRect/>
          </a:stretch>
        </p:blipFill>
        <p:spPr>
          <a:xfrm>
            <a:off x="4495800" y="1905000"/>
            <a:ext cx="4648200" cy="3487738"/>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9458" name="Picture 4" descr="fig2"/>
          <p:cNvPicPr>
            <a:picLocks noChangeAspect="1" noChangeArrowheads="1"/>
          </p:cNvPicPr>
          <p:nvPr/>
        </p:nvPicPr>
        <p:blipFill>
          <a:blip r:embed="rId3" cstate="print"/>
          <a:srcRect/>
          <a:stretch>
            <a:fillRect/>
          </a:stretch>
        </p:blipFill>
        <p:spPr bwMode="auto">
          <a:xfrm>
            <a:off x="1066800" y="9525"/>
            <a:ext cx="7010400" cy="68389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2793</TotalTime>
  <Words>1612</Words>
  <Application>Microsoft Office PowerPoint</Application>
  <PresentationFormat>On-screen Show (4:3)</PresentationFormat>
  <Paragraphs>257</Paragraphs>
  <Slides>73</Slides>
  <Notes>68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Default Design</vt:lpstr>
      <vt:lpstr>Equation</vt:lpstr>
      <vt:lpstr>Is Global Warming Affecting Hurricanes?</vt:lpstr>
      <vt:lpstr>Program</vt:lpstr>
      <vt:lpstr>What is a Hurricane?</vt:lpstr>
      <vt:lpstr>The word Hurricane is derived from the Mayan word Huracan and the Taino and Carib word Hunraken, a terrible God of Evil, and brought to the West by Spanish explorers</vt:lpstr>
      <vt:lpstr>Early historical encounters: The Mongol invasions of Japan in 1274 and 1281</vt:lpstr>
      <vt:lpstr>Overview of Tropical Cyclones </vt:lpstr>
      <vt:lpstr>The View from Space</vt:lpstr>
      <vt:lpstr>Slide 8</vt:lpstr>
      <vt:lpstr>Slide 9</vt:lpstr>
      <vt:lpstr>Hurricane Structure</vt:lpstr>
      <vt:lpstr>Slide 11</vt:lpstr>
      <vt:lpstr>Slide 12</vt:lpstr>
      <vt:lpstr>Hurricane Risk</vt:lpstr>
      <vt:lpstr>Windstorms Account for Bulk of Insured Losses Worldwide</vt:lpstr>
      <vt:lpstr>Slide 15</vt:lpstr>
      <vt:lpstr>Slide 16</vt:lpstr>
      <vt:lpstr>Slide 17</vt:lpstr>
      <vt:lpstr>Slide 18</vt:lpstr>
      <vt:lpstr>Slide 19</vt:lpstr>
      <vt:lpstr>Summary of U.S. Hurricane Damage Statistics:</vt:lpstr>
      <vt:lpstr>How Do Hurricanes Work?</vt:lpstr>
      <vt:lpstr>Slide 22</vt:lpstr>
      <vt:lpstr>Slide 23</vt:lpstr>
      <vt:lpstr>Theoretical Upper Bound on Hurricane Maximum Wind Speed:</vt:lpstr>
      <vt:lpstr>Heat Engine Theory Predicts Maximum Hurricane Winds</vt:lpstr>
      <vt:lpstr>Effect of Climate Change on Hurricane Activity</vt:lpstr>
      <vt:lpstr>Slide 27</vt:lpstr>
      <vt:lpstr>Effect of Increased Potential Intensity on Hurricane Katrina</vt:lpstr>
      <vt:lpstr>Slide 29</vt:lpstr>
      <vt:lpstr>Better Intensity Metric:  Hurricane Power (Power Dissipation Index)</vt:lpstr>
      <vt:lpstr>Slide 31</vt:lpstr>
      <vt:lpstr>Slide 32</vt:lpstr>
      <vt:lpstr>What is Causing Changes in Tropical Atlantic Sea Surface Temperature?</vt:lpstr>
      <vt:lpstr>Slide 34</vt:lpstr>
      <vt:lpstr>Slide 35</vt:lpstr>
      <vt:lpstr>Slide 36</vt:lpstr>
      <vt:lpstr>Slide 37</vt:lpstr>
      <vt:lpstr>Slide 38</vt:lpstr>
      <vt:lpstr>Pushing Back the Record of Tropical Cyclone Activity:  Paleotempestology </vt:lpstr>
      <vt:lpstr>Slide 40</vt:lpstr>
      <vt:lpstr>Slide 41</vt:lpstr>
      <vt:lpstr>Slide 42</vt:lpstr>
      <vt:lpstr>Projecting into the Future: Downscaling from Global Climate Models </vt:lpstr>
      <vt:lpstr>Our Approach</vt:lpstr>
      <vt:lpstr>Slide 45</vt:lpstr>
      <vt:lpstr>Genesis rates</vt:lpstr>
      <vt:lpstr>Global Percentage of Cat 4 &amp; Cat 5 Storms</vt:lpstr>
      <vt:lpstr>Now Use Daily Output from IPCC Models to Derive Wind Statistics, Thermodynamic State Needed by Synthetic Track Technique  </vt:lpstr>
      <vt:lpstr>1. Last 20 years of 20th century simulations  2. Years 2180-2200 of IPCC Scenario A1b (CO2 stabilized at 720 ppm)</vt:lpstr>
      <vt:lpstr>Basin-Wide Percentage Change in Power Dissipation</vt:lpstr>
      <vt:lpstr>Basin-Wide Percentage Change in Storm Frequency</vt:lpstr>
      <vt:lpstr>7 Model Consensus Change in Storm Frequency</vt:lpstr>
      <vt:lpstr>Slide 53</vt:lpstr>
      <vt:lpstr>Change in Total Annual Damage in U.S. $millions, 2000-2100, under Scenario A1b</vt:lpstr>
      <vt:lpstr>Summary:</vt:lpstr>
      <vt:lpstr>Slide 56</vt:lpstr>
      <vt:lpstr>Feedback of Global Tropical Cyclone Activity on the Climate System </vt:lpstr>
      <vt:lpstr>Slide 58</vt:lpstr>
      <vt:lpstr>Slide 59</vt:lpstr>
      <vt:lpstr>Slide 60</vt:lpstr>
      <vt:lpstr>Slide 61</vt:lpstr>
      <vt:lpstr>Slide 62</vt:lpstr>
      <vt:lpstr>Slide 63</vt:lpstr>
      <vt:lpstr>Some Concluding Thoughts</vt:lpstr>
      <vt:lpstr>Slide 65</vt:lpstr>
      <vt:lpstr>Slide 66</vt:lpstr>
      <vt:lpstr>Slide 67</vt:lpstr>
      <vt:lpstr>Comparing 1980-1990 (quiet) to 1995-2005 (active)</vt:lpstr>
      <vt:lpstr>Sensitivity to Shear and Potential Intensity</vt:lpstr>
      <vt:lpstr>Slide 70</vt:lpstr>
      <vt:lpstr>Slide 71</vt:lpstr>
      <vt:lpstr>Slide 72</vt:lpstr>
      <vt:lpstr>Slide 73</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Predicting Hurricanes and Hurricane Risk</dc:title>
  <dc:creator>Kerry Emanuel</dc:creator>
  <cp:lastModifiedBy>Kerry Emanuel</cp:lastModifiedBy>
  <cp:revision>106</cp:revision>
  <dcterms:created xsi:type="dcterms:W3CDTF">2004-09-22T19:56:06Z</dcterms:created>
  <dcterms:modified xsi:type="dcterms:W3CDTF">2009-09-29T13:35:08Z</dcterms:modified>
</cp:coreProperties>
</file>