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3" r:id="rId3"/>
    <p:sldMasterId id="2147483797" r:id="rId4"/>
    <p:sldMasterId id="2147483811" r:id="rId5"/>
    <p:sldMasterId id="2147483853" r:id="rId6"/>
    <p:sldMasterId id="2147483867" r:id="rId7"/>
    <p:sldMasterId id="2147483879" r:id="rId8"/>
  </p:sldMasterIdLst>
  <p:notesMasterIdLst>
    <p:notesMasterId r:id="rId61"/>
  </p:notesMasterIdLst>
  <p:sldIdLst>
    <p:sldId id="257" r:id="rId9"/>
    <p:sldId id="260" r:id="rId10"/>
    <p:sldId id="391" r:id="rId11"/>
    <p:sldId id="349" r:id="rId12"/>
    <p:sldId id="261" r:id="rId13"/>
    <p:sldId id="359" r:id="rId14"/>
    <p:sldId id="360" r:id="rId15"/>
    <p:sldId id="361" r:id="rId16"/>
    <p:sldId id="363" r:id="rId17"/>
    <p:sldId id="364" r:id="rId18"/>
    <p:sldId id="362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92" r:id="rId31"/>
    <p:sldId id="393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57" r:id="rId45"/>
    <p:sldId id="358" r:id="rId46"/>
    <p:sldId id="390" r:id="rId47"/>
    <p:sldId id="394" r:id="rId48"/>
    <p:sldId id="399" r:id="rId49"/>
    <p:sldId id="395" r:id="rId50"/>
    <p:sldId id="396" r:id="rId51"/>
    <p:sldId id="312" r:id="rId52"/>
    <p:sldId id="397" r:id="rId53"/>
    <p:sldId id="398" r:id="rId54"/>
    <p:sldId id="313" r:id="rId55"/>
    <p:sldId id="307" r:id="rId56"/>
    <p:sldId id="351" r:id="rId57"/>
    <p:sldId id="352" r:id="rId58"/>
    <p:sldId id="353" r:id="rId59"/>
    <p:sldId id="35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480" autoAdjust="0"/>
  </p:normalViewPr>
  <p:slideViewPr>
    <p:cSldViewPr snapToGrid="0">
      <p:cViewPr varScale="1">
        <p:scale>
          <a:sx n="80" d="100"/>
          <a:sy n="80" d="100"/>
        </p:scale>
        <p:origin x="15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65DF7-BA3B-4FDC-9A38-685357207BE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D1C3D-91E2-4F08-8C51-CB7AC6C2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300DBDC-076F-4398-BD32-9FB6D17C5554}" type="slidenum">
              <a:rPr 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2138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37"/>
            <a:r>
              <a:rPr lang="en-US" dirty="0" smtClean="0"/>
              <a:t>Then we calculate the flood height</a:t>
            </a:r>
            <a:r>
              <a:rPr lang="en-US" baseline="0" dirty="0" smtClean="0"/>
              <a:t> (including surge, tide, and sea level rise) return level for the four climate models, </a:t>
            </a:r>
            <a:r>
              <a:rPr lang="en-US" b="1" baseline="0" dirty="0" smtClean="0"/>
              <a:t>assuming a sea level rise of 1 m for the future climate, for the Battery, NYC. These results show that the</a:t>
            </a:r>
            <a:r>
              <a:rPr lang="en-US" b="1" dirty="0" smtClean="0"/>
              <a:t> combined effects of storm climatology change and sea level rise will greatly shorten the flood return periods for NYC </a:t>
            </a:r>
            <a:r>
              <a:rPr lang="en-US" dirty="0" smtClean="0"/>
              <a:t>and, </a:t>
            </a:r>
            <a:r>
              <a:rPr lang="en-US" b="1" dirty="0" smtClean="0"/>
              <a:t>by the end of the century, the current 100-year surge flooding</a:t>
            </a:r>
            <a:r>
              <a:rPr lang="en-US" b="1" baseline="0" dirty="0" smtClean="0"/>
              <a:t> </a:t>
            </a:r>
            <a:r>
              <a:rPr lang="en-US" b="1" dirty="0" smtClean="0"/>
              <a:t>may happen less than every 30 years, with CNRM and GFDL prediction to be less than 10 years, and the 500-year flooding</a:t>
            </a:r>
            <a:r>
              <a:rPr lang="en-US" b="1" baseline="0" dirty="0" smtClean="0"/>
              <a:t> </a:t>
            </a:r>
            <a:r>
              <a:rPr lang="en-US" b="1" dirty="0" smtClean="0"/>
              <a:t>may happen</a:t>
            </a:r>
            <a:r>
              <a:rPr lang="en-US" b="1" baseline="0" dirty="0" smtClean="0"/>
              <a:t> less than every 200 </a:t>
            </a:r>
            <a:r>
              <a:rPr lang="en-US" b="1" dirty="0" smtClean="0"/>
              <a:t>years, with the CNRM and GFDL</a:t>
            </a:r>
            <a:r>
              <a:rPr lang="en-US" b="1" baseline="0" dirty="0" smtClean="0"/>
              <a:t> </a:t>
            </a:r>
            <a:r>
              <a:rPr lang="en-US" b="1" dirty="0" smtClean="0"/>
              <a:t>prediction to be 20-30 years.</a:t>
            </a:r>
            <a:r>
              <a:rPr lang="en-US" b="1" baseline="0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4956-6309-4243-A217-ECC73A5B4E6C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94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D1C3D-91E2-4F08-8C51-CB7AC6C2E61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5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CEA78-20DE-43D3-81D0-F7FD35B7935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26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586C0-6118-4664-AA26-D64DA4BA5A7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3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67646-D92F-4972-B995-4473F828497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33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A05620CB-912D-431A-AB31-B4E543C68ED8}" type="slidenum">
              <a:rPr lang="en-US" sz="1200">
                <a:solidFill>
                  <a:prstClr val="black"/>
                </a:solidFill>
              </a:rPr>
              <a:pPr algn="r">
                <a:defRPr/>
              </a:pPr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620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5001F7-0756-47FA-B148-C64553E1A13E}" type="slidenum">
              <a:rPr lang="en-US" sz="1200">
                <a:solidFill>
                  <a:prstClr val="black"/>
                </a:solidFill>
              </a:rPr>
              <a:pPr algn="r"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736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81912-4841-46DA-A69A-E6B03BB04632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4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en-US" b="1" dirty="0" smtClean="0"/>
              <a:t>Given the storm wind and pressure fields</a:t>
            </a:r>
            <a:r>
              <a:rPr lang="en-US" b="1" baseline="0" dirty="0" smtClean="0"/>
              <a:t> (which is estimated from the Holland parametric pressure model) we can simulate the surge</a:t>
            </a:r>
            <a:r>
              <a:rPr lang="en-US" baseline="0" dirty="0" smtClean="0"/>
              <a:t>. </a:t>
            </a:r>
            <a:r>
              <a:rPr lang="en-US" dirty="0" smtClean="0"/>
              <a:t>Surge simulations with high resolution are computationally intensive, so to make it possible to simulate accurate surges for our large synthetic storm sets, we apply the two hydrodynamic models </a:t>
            </a:r>
            <a:r>
              <a:rPr lang="en-US" b="1" i="0" dirty="0" smtClean="0"/>
              <a:t>with</a:t>
            </a:r>
            <a:r>
              <a:rPr lang="en-US" dirty="0" smtClean="0"/>
              <a:t> girds of</a:t>
            </a:r>
            <a:r>
              <a:rPr lang="en-US" baseline="0" dirty="0" smtClean="0"/>
              <a:t> </a:t>
            </a:r>
            <a:r>
              <a:rPr lang="en-US" dirty="0" smtClean="0"/>
              <a:t>various resolutions in such a way that the main computational effort is concentrated on the storms that determine the risk. First, we </a:t>
            </a:r>
            <a:r>
              <a:rPr lang="en-US" b="1" dirty="0" smtClean="0"/>
              <a:t>apply</a:t>
            </a:r>
            <a:r>
              <a:rPr lang="en-US" dirty="0" smtClean="0"/>
              <a:t> the SLOSH model, </a:t>
            </a:r>
            <a:r>
              <a:rPr lang="en-US" b="1" dirty="0" smtClean="0"/>
              <a:t>using</a:t>
            </a:r>
            <a:r>
              <a:rPr lang="en-US" dirty="0" smtClean="0"/>
              <a:t> a mesh with resolution of about 1 km around NYC</a:t>
            </a:r>
            <a:r>
              <a:rPr lang="en-US" baseline="0" dirty="0" smtClean="0"/>
              <a:t> to simulate the surges for all storms and </a:t>
            </a:r>
            <a:r>
              <a:rPr lang="en-US" dirty="0" smtClean="0"/>
              <a:t>select the storms that have return periods, in terms of the surge height at the Battery, greater than 10 years.</a:t>
            </a:r>
            <a:r>
              <a:rPr lang="en-US" baseline="0" dirty="0" smtClean="0"/>
              <a:t> </a:t>
            </a:r>
            <a:r>
              <a:rPr lang="en-US" dirty="0" smtClean="0"/>
              <a:t>Second, we apply the ADCIRC simulation, using a grid mesh with resolution of ~100 m around NYC, to each of the selected storms. Then, we apply another ADCIRC mesh with resolution as high as ~10 m around NYC, for a set of the most extreme events, to check if the resolution of our ADCIRC grid is sufficient and if needed to make statistical correction to the results.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11654-4369-45EB-86A2-08ADE9C5ADC8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16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C6BF0-9654-4F20-B3E3-761D336F09F7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9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8A08-ABF8-4EE6-BBF5-13A29E2C07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967A-4208-4CCB-BE70-D504D25DC1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0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D1C-930A-4B04-BEFC-B4D0437C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B6BB-FED6-43CB-8A69-982AE0B9B2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641F-BE9A-4809-B8FE-D4FB7487A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9EEA-4D9D-4B91-BE7F-5D89205ACF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3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7CE4-62F4-4FC4-B0D2-F260BD3EAC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3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6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8A08-ABF8-4EE6-BBF5-13A29E2C07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967A-4208-4CCB-BE70-D504D25DC1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2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5EF-41AF-4B89-A1F2-858EEB91C2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DC03-3525-42E6-8E81-CD65FAACA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9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B464-C855-4106-B044-83714F5B00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5033-4078-4342-BC08-CBAC01CA1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6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DC1C-705E-478A-B28C-655FAB10D8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49A7-FCEC-4A71-985F-101EA0B1D9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74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21E-0398-4E89-B501-01219F3D0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D667-D4E9-441F-AB18-9BCEFFD52F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98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C56D-7FC8-4991-9BFA-594AE38A56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EC1F-6B94-429B-8A5E-00FFFF9ADB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0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5EF-41AF-4B89-A1F2-858EEB91C2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DC03-3525-42E6-8E81-CD65FAACA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00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031C-4021-4A6A-903A-C098C7631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B610-FE10-484A-90C3-09B5E884C9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54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B717-13BA-4076-8F43-E9075CF70C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33D5-1688-4953-82B6-D3B6EA19F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66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55AE-D557-4658-86CF-6F4540E455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5FF-BE5B-44D6-BCBA-AF8C1F5A9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9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D1C-930A-4B04-BEFC-B4D0437C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B6BB-FED6-43CB-8A69-982AE0B9B2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7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641F-BE9A-4809-B8FE-D4FB7487A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9EEA-4D9D-4B91-BE7F-5D89205ACF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64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7CE4-62F4-4FC4-B0D2-F260BD3EAC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00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3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14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12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4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B464-C855-4106-B044-83714F5B00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5033-4078-4342-BC08-CBAC01CA1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23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4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83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29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96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27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3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76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8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98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8A08-ABF8-4EE6-BBF5-13A29E2C07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967A-4208-4CCB-BE70-D504D25DC1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DC1C-705E-478A-B28C-655FAB10D8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49A7-FCEC-4A71-985F-101EA0B1D9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297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5EF-41AF-4B89-A1F2-858EEB91C2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DC03-3525-42E6-8E81-CD65FAACA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01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B464-C855-4106-B044-83714F5B00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5033-4078-4342-BC08-CBAC01CA1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75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DC1C-705E-478A-B28C-655FAB10D8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49A7-FCEC-4A71-985F-101EA0B1D9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1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21E-0398-4E89-B501-01219F3D0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D667-D4E9-441F-AB18-9BCEFFD52F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15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C56D-7FC8-4991-9BFA-594AE38A56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EC1F-6B94-429B-8A5E-00FFFF9ADB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29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031C-4021-4A6A-903A-C098C7631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B610-FE10-484A-90C3-09B5E884C9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14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B717-13BA-4076-8F43-E9075CF70C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33D5-1688-4953-82B6-D3B6EA19F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44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55AE-D557-4658-86CF-6F4540E455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5FF-BE5B-44D6-BCBA-AF8C1F5A9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952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D1C-930A-4B04-BEFC-B4D0437C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B6BB-FED6-43CB-8A69-982AE0B9B2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01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641F-BE9A-4809-B8FE-D4FB7487A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9EEA-4D9D-4B91-BE7F-5D89205ACF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1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21E-0398-4E89-B501-01219F3D0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D667-D4E9-441F-AB18-9BCEFFD52F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9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7CE4-62F4-4FC4-B0D2-F260BD3EAC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765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7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8A08-ABF8-4EE6-BBF5-13A29E2C07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967A-4208-4CCB-BE70-D504D25DC1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34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5EF-41AF-4B89-A1F2-858EEB91C2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DC03-3525-42E6-8E81-CD65FAACA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16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B464-C855-4106-B044-83714F5B00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5033-4078-4342-BC08-CBAC01CA1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400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DC1C-705E-478A-B28C-655FAB10D8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49A7-FCEC-4A71-985F-101EA0B1D9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10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21E-0398-4E89-B501-01219F3D0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D667-D4E9-441F-AB18-9BCEFFD52F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20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C56D-7FC8-4991-9BFA-594AE38A56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EC1F-6B94-429B-8A5E-00FFFF9ADB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1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031C-4021-4A6A-903A-C098C7631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B610-FE10-484A-90C3-09B5E884C9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11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B717-13BA-4076-8F43-E9075CF70C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33D5-1688-4953-82B6-D3B6EA19F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6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C56D-7FC8-4991-9BFA-594AE38A56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EC1F-6B94-429B-8A5E-00FFFF9ADB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684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55AE-D557-4658-86CF-6F4540E455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5FF-BE5B-44D6-BCBA-AF8C1F5A9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2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D1C-930A-4B04-BEFC-B4D0437C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B6BB-FED6-43CB-8A69-982AE0B9B2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49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641F-BE9A-4809-B8FE-D4FB7487A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9EEA-4D9D-4B91-BE7F-5D89205ACF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761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7CE4-62F4-4FC4-B0D2-F260BD3EAC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705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2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56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61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149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197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7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031C-4021-4A6A-903A-C098C7631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B610-FE10-484A-90C3-09B5E884C9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239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570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55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321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312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832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81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377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BCD941-05C6-42E0-8E03-8E92EBC18F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267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693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6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B717-13BA-4076-8F43-E9075CF70C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33D5-1688-4953-82B6-D3B6EA19F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850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11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021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29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8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028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92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76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469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45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7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55AE-D557-4658-86CF-6F4540E455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5FF-BE5B-44D6-BCBA-AF8C1F5A9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41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359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371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800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595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85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577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248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492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696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5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CB381-7132-451F-9A65-9D78098CF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24A04-5CB9-4209-B055-16183C3213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7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CB381-7132-451F-9A65-9D78098CF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24A04-5CB9-4209-B055-16183C3213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5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CB381-7132-451F-9A65-9D78098CF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24A04-5CB9-4209-B055-16183C3213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8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CB381-7132-451F-9A65-9D78098CF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24A04-5CB9-4209-B055-16183C3213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3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2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5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5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5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0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2"/>
          <p:cNvPicPr>
            <a:picLocks noChangeAspect="1" noChangeArrowheads="1"/>
          </p:cNvPicPr>
          <p:nvPr/>
        </p:nvPicPr>
        <p:blipFill>
          <a:blip r:embed="rId3" cstate="print"/>
          <a:srcRect l="12819" t="7295" r="40565" b="330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3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6800" y="685800"/>
            <a:ext cx="7772400" cy="19812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rgbClr val="FFFF00"/>
                </a:solidFill>
              </a:rPr>
              <a:t>MIT’s Flood Risk: 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Present and Future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5181600"/>
            <a:ext cx="7010400" cy="1524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Kerry Emanuel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Lorenz Center, MIT</a:t>
            </a:r>
          </a:p>
        </p:txBody>
      </p:sp>
    </p:spTree>
    <p:extLst>
      <p:ext uri="{BB962C8B-B14F-4D97-AF65-F5344CB8AC3E}">
        <p14:creationId xmlns:p14="http://schemas.microsoft.com/office/powerpoint/2010/main" val="22437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2" y="789426"/>
            <a:ext cx="7772416" cy="52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48" y="87353"/>
            <a:ext cx="4643529" cy="3483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23" y="3482088"/>
            <a:ext cx="4572613" cy="3430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6977" y="2209800"/>
            <a:ext cx="1869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Secondary</a:t>
            </a:r>
          </a:p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eyewalls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382000" cy="2362200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Can We Use This Model to Help Assess Hurricane Wind, Surge, and Rain Risk in Current and Future Climates?</a:t>
            </a:r>
            <a:endParaRPr lang="en-US" sz="3800" b="1" dirty="0">
              <a:solidFill>
                <a:srgbClr val="0F2A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Risk Assessment Approach: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3820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r>
              <a:rPr lang="en-US" sz="26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Step 1</a:t>
            </a:r>
            <a:r>
              <a:rPr lang="en-US" sz="2600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: Seed each ocean basin with a very large number of weak, randomly located cyclones</a:t>
            </a:r>
          </a:p>
          <a:p>
            <a:pPr>
              <a:lnSpc>
                <a:spcPct val="90000"/>
              </a:lnSpc>
              <a:buSzPct val="60000"/>
              <a:buBlip>
                <a:blip r:embed="rId3"/>
              </a:buBlip>
            </a:pPr>
            <a:endParaRPr lang="en-US" sz="2600" dirty="0" smtClean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r>
              <a:rPr lang="en-US" sz="26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Step 2</a:t>
            </a:r>
            <a:r>
              <a:rPr lang="en-US" sz="2600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: Cyclones are assumed to move with the large scale atmospheric flow in which they are embedded, plus a correction for beta drift</a:t>
            </a:r>
          </a:p>
          <a:p>
            <a:pPr>
              <a:lnSpc>
                <a:spcPct val="90000"/>
              </a:lnSpc>
              <a:buSzPct val="60000"/>
              <a:buBlip>
                <a:blip r:embed="rId3"/>
              </a:buBlip>
            </a:pPr>
            <a:endParaRPr lang="en-US" sz="2600" dirty="0" smtClean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r>
              <a:rPr lang="en-US" sz="26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Step 3</a:t>
            </a:r>
            <a:r>
              <a:rPr lang="en-US" sz="2600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: Run the CHIPS model for each cyclone, and note how many achieve at least tropical storm strength</a:t>
            </a:r>
          </a:p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endParaRPr lang="en-US" sz="2600" dirty="0" smtClean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r>
              <a:rPr lang="en-US" sz="26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Step 4:</a:t>
            </a:r>
            <a:r>
              <a:rPr lang="en-US" sz="2600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 Using the small fraction of surviving events, determine storm statistics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324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Details:  Emanuel et al., </a:t>
            </a:r>
            <a:r>
              <a:rPr lang="en-US" sz="2400" i="1" dirty="0" smtClean="0">
                <a:solidFill>
                  <a:prstClr val="black"/>
                </a:solidFill>
              </a:rPr>
              <a:t>Bull. Amer. Meteor. Soc</a:t>
            </a:r>
            <a:r>
              <a:rPr lang="en-US" sz="2400" dirty="0" smtClean="0">
                <a:solidFill>
                  <a:prstClr val="black"/>
                </a:solidFill>
              </a:rPr>
              <a:t>, 2008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706562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Synthetic Track </a:t>
            </a:r>
            <a:r>
              <a:rPr lang="en-US" sz="3300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Generation:</a:t>
            </a:r>
            <a:r>
              <a:rPr lang="en-US" sz="3300" dirty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300" dirty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300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Generation of </a:t>
            </a:r>
            <a:r>
              <a:rPr lang="en-US" sz="3300" dirty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Synthetic Wind Time Series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8229600" cy="3763963"/>
          </a:xfrm>
        </p:spPr>
        <p:txBody>
          <a:bodyPr>
            <a:normAutofit/>
          </a:bodyPr>
          <a:lstStyle/>
          <a:p>
            <a:pPr>
              <a:buSzPct val="70000"/>
              <a:buBlip>
                <a:blip r:embed="rId2"/>
              </a:buBlip>
            </a:pPr>
            <a:r>
              <a:rPr lang="en-US" sz="30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Postulate </a:t>
            </a:r>
            <a:r>
              <a:rPr lang="en-US" sz="3000" b="1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that TCs move with vertically averaged environmental flow plus a “beta drift” </a:t>
            </a:r>
            <a:r>
              <a:rPr lang="en-US" sz="30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correction</a:t>
            </a:r>
          </a:p>
          <a:p>
            <a:pPr>
              <a:buSzPct val="70000"/>
              <a:buNone/>
            </a:pPr>
            <a:endParaRPr lang="en-US" sz="3000" b="1" dirty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Blip>
                <a:blip r:embed="rId2"/>
              </a:buBlip>
            </a:pPr>
            <a:r>
              <a:rPr lang="en-US" sz="3000" b="1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Approximate “vertically averaged” by weighted mean of 850 and 250 hPa flow</a:t>
            </a:r>
          </a:p>
        </p:txBody>
      </p:sp>
    </p:spTree>
    <p:extLst>
      <p:ext uri="{BB962C8B-B14F-4D97-AF65-F5344CB8AC3E}">
        <p14:creationId xmlns:p14="http://schemas.microsoft.com/office/powerpoint/2010/main" val="176732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Synthetic wind time series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229600" cy="3657600"/>
          </a:xfrm>
        </p:spPr>
        <p:txBody>
          <a:bodyPr>
            <a:normAutofit fontScale="92500"/>
          </a:bodyPr>
          <a:lstStyle/>
          <a:p>
            <a:pPr>
              <a:buSzPct val="70000"/>
              <a:buBlip>
                <a:blip r:embed="rId2"/>
              </a:buBlip>
            </a:pPr>
            <a:r>
              <a:rPr lang="en-US" b="1" dirty="0">
                <a:solidFill>
                  <a:srgbClr val="0F2AB1"/>
                </a:solidFill>
              </a:rPr>
              <a:t>Monthly mean, variances and co-variances from </a:t>
            </a:r>
            <a:r>
              <a:rPr lang="en-US" b="1" dirty="0" smtClean="0">
                <a:solidFill>
                  <a:srgbClr val="0F2AB1"/>
                </a:solidFill>
              </a:rPr>
              <a:t>re-analysis or global climate model data</a:t>
            </a:r>
            <a:endParaRPr lang="en-US" b="1" dirty="0">
              <a:solidFill>
                <a:srgbClr val="0F2AB1"/>
              </a:solidFill>
            </a:endParaRPr>
          </a:p>
          <a:p>
            <a:pPr>
              <a:buSzPct val="70000"/>
              <a:buBlip>
                <a:blip r:embed="rId2"/>
              </a:buBlip>
            </a:pPr>
            <a:endParaRPr lang="en-US" b="1" dirty="0">
              <a:solidFill>
                <a:srgbClr val="0F2AB1"/>
              </a:solidFill>
            </a:endParaRPr>
          </a:p>
          <a:p>
            <a:pPr>
              <a:buSzPct val="70000"/>
              <a:buBlip>
                <a:blip r:embed="rId2"/>
              </a:buBlip>
            </a:pPr>
            <a:r>
              <a:rPr lang="en-US" b="1" dirty="0">
                <a:solidFill>
                  <a:srgbClr val="0F2AB1"/>
                </a:solidFill>
              </a:rPr>
              <a:t>Synthetic time series constrained to have the correct monthly mean, variance, co-variances and an  </a:t>
            </a:r>
            <a:r>
              <a:rPr lang="el-GR" b="1" dirty="0" smtClean="0">
                <a:solidFill>
                  <a:srgbClr val="0F2AB1"/>
                </a:solidFill>
              </a:rPr>
              <a:t>ω</a:t>
            </a:r>
            <a:r>
              <a:rPr lang="en-US" b="1" baseline="30000" dirty="0" smtClean="0">
                <a:solidFill>
                  <a:srgbClr val="0F2AB1"/>
                </a:solidFill>
              </a:rPr>
              <a:t>-3</a:t>
            </a:r>
            <a:r>
              <a:rPr lang="en-US" b="1" dirty="0" smtClean="0">
                <a:solidFill>
                  <a:srgbClr val="0F2AB1"/>
                </a:solidFill>
              </a:rPr>
              <a:t> power </a:t>
            </a:r>
            <a:r>
              <a:rPr lang="en-US" b="1" dirty="0">
                <a:solidFill>
                  <a:srgbClr val="0F2AB1"/>
                </a:solidFill>
              </a:rPr>
              <a:t>series</a:t>
            </a:r>
          </a:p>
        </p:txBody>
      </p:sp>
    </p:spTree>
    <p:extLst>
      <p:ext uri="{BB962C8B-B14F-4D97-AF65-F5344CB8AC3E}">
        <p14:creationId xmlns:p14="http://schemas.microsoft.com/office/powerpoint/2010/main" val="41916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Comparison of Random Seeding Genesis Locations with Observations</a:t>
            </a:r>
            <a:endParaRPr lang="en-US" sz="2800" dirty="0">
              <a:solidFill>
                <a:srgbClr val="0F2A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72737" name="Picture 1" descr="C:\Users\Kerry\Documents\Riskproject\Figures\genatl.png"/>
          <p:cNvPicPr>
            <a:picLocks noChangeAspect="1" noChangeArrowheads="1"/>
          </p:cNvPicPr>
          <p:nvPr/>
        </p:nvPicPr>
        <p:blipFill>
          <a:blip r:embed="rId2" cstate="print"/>
          <a:srcRect l="8631" r="12083"/>
          <a:stretch>
            <a:fillRect/>
          </a:stretch>
        </p:blipFill>
        <p:spPr bwMode="auto">
          <a:xfrm>
            <a:off x="304800" y="1524000"/>
            <a:ext cx="4200215" cy="3975100"/>
          </a:xfrm>
          <a:prstGeom prst="rect">
            <a:avLst/>
          </a:prstGeom>
          <a:noFill/>
        </p:spPr>
      </p:pic>
      <p:pic>
        <p:nvPicPr>
          <p:cNvPr id="372738" name="Picture 2" descr="C:\Users\Kerry\Documents\Riskproject\Figures\genbestal.png"/>
          <p:cNvPicPr>
            <a:picLocks noChangeAspect="1" noChangeArrowheads="1"/>
          </p:cNvPicPr>
          <p:nvPr/>
        </p:nvPicPr>
        <p:blipFill>
          <a:blip r:embed="rId3" cstate="print"/>
          <a:srcRect l="8631" r="12083"/>
          <a:stretch>
            <a:fillRect/>
          </a:stretch>
        </p:blipFill>
        <p:spPr bwMode="auto">
          <a:xfrm>
            <a:off x="4572000" y="1524000"/>
            <a:ext cx="4200196" cy="397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4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Calibration</a:t>
            </a:r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667000"/>
            <a:ext cx="8229600" cy="1981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Absolute genesis frequency calibrated to globe during the period 1980-2005</a:t>
            </a:r>
          </a:p>
        </p:txBody>
      </p:sp>
    </p:spTree>
    <p:extLst>
      <p:ext uri="{BB962C8B-B14F-4D97-AF65-F5344CB8AC3E}">
        <p14:creationId xmlns:p14="http://schemas.microsoft.com/office/powerpoint/2010/main" val="32375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ry\Documents\Riskproject\Figures\era40_1000track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63000" cy="5794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8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426" name="Picture 2" descr="C:\Users\Kerry\Documents\Corel\Desktop\newy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5638800" cy="64314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53200" y="1828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Example:  Hurricane affecting New York City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SzPct val="70000"/>
              <a:buNone/>
              <a:defRPr/>
            </a:pPr>
            <a:endParaRPr lang="en-US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SzPct val="70000"/>
              <a:buBlip>
                <a:blip r:embed="rId2"/>
              </a:buBlip>
              <a:defRPr/>
            </a:pP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Brief Overview of New England Floods</a:t>
            </a:r>
          </a:p>
          <a:p>
            <a:pPr fontAlgn="auto">
              <a:spcAft>
                <a:spcPts val="0"/>
              </a:spcAft>
              <a:buSzPct val="70000"/>
              <a:buBlip>
                <a:blip r:embed="rId2"/>
              </a:buBlip>
              <a:defRPr/>
            </a:pPr>
            <a:endParaRPr lang="en-US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SzPct val="70000"/>
              <a:buBlip>
                <a:blip r:embed="rId2"/>
              </a:buBlip>
              <a:defRPr/>
            </a:pP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Assessment of MIT’s Tropical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Cyclone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Flood Risk</a:t>
            </a:r>
          </a:p>
          <a:p>
            <a:pPr fontAlgn="auto">
              <a:spcAft>
                <a:spcPts val="0"/>
              </a:spcAft>
              <a:buSzPct val="70000"/>
              <a:buBlip>
                <a:blip r:embed="rId2"/>
              </a:buBlip>
              <a:defRPr/>
            </a:pPr>
            <a:endParaRPr lang="en-US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SzPct val="70000"/>
              <a:buBlip>
                <a:blip r:embed="rId2"/>
              </a:buBlip>
              <a:defRPr/>
            </a:pP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will Global Warming Affect MIT Flood Risk?</a:t>
            </a: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SzPct val="70000"/>
              <a:buNone/>
              <a:defRPr/>
            </a:pP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Wind Swath</a:t>
            </a:r>
            <a:endParaRPr lang="en-US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3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28700"/>
            <a:ext cx="73406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56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Return Periods</a:t>
            </a:r>
          </a:p>
        </p:txBody>
      </p:sp>
      <p:pic>
        <p:nvPicPr>
          <p:cNvPr id="18435" name="Picture 4" descr="C:\Documents and Settings\Kerry Emanuel\My Documents\riskproject\fig2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75723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3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Kerry Emaanuel\Graphics\Transparent Figures\amm_fr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56638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81000"/>
            <a:ext cx="8382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Captures effects of regional climate phenomena (e.g. ENSO, AMM)</a:t>
            </a:r>
          </a:p>
        </p:txBody>
      </p:sp>
    </p:spTree>
    <p:extLst>
      <p:ext uri="{BB962C8B-B14F-4D97-AF65-F5344CB8AC3E}">
        <p14:creationId xmlns:p14="http://schemas.microsoft.com/office/powerpoint/2010/main" val="42788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3NYmeshes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7248" y="923544"/>
            <a:ext cx="5715000" cy="5715000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854679" y="228600"/>
            <a:ext cx="58415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Storm Surge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Simulation (Ning Lin)</a:t>
            </a: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572000" y="1905000"/>
            <a:ext cx="3048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641" name="TextBox 5"/>
          <p:cNvSpPr txBox="1">
            <a:spLocks noChangeArrowheads="1"/>
          </p:cNvSpPr>
          <p:nvPr/>
        </p:nvSpPr>
        <p:spPr bwMode="auto">
          <a:xfrm>
            <a:off x="3352800" y="1411669"/>
            <a:ext cx="1438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SLOSH mesh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6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642" name="Straight Arrow Connector 7"/>
          <p:cNvCxnSpPr>
            <a:cxnSpLocks noChangeShapeType="1"/>
            <a:stCxn id="26643" idx="2"/>
          </p:cNvCxnSpPr>
          <p:nvPr/>
        </p:nvCxnSpPr>
        <p:spPr bwMode="auto">
          <a:xfrm rot="5400000">
            <a:off x="7718902" y="1878317"/>
            <a:ext cx="329624" cy="382990"/>
          </a:xfrm>
          <a:prstGeom prst="straightConnector1">
            <a:avLst/>
          </a:prstGeom>
          <a:noFill/>
          <a:ln w="9525" algn="ctr">
            <a:solidFill>
              <a:srgbClr val="CC04B4"/>
            </a:solidFill>
            <a:round/>
            <a:headEnd/>
            <a:tailEnd type="arrow" w="med" len="med"/>
          </a:ln>
        </p:spPr>
      </p:cxnSp>
      <p:sp>
        <p:nvSpPr>
          <p:cNvPr id="26643" name="TextBox 8"/>
          <p:cNvSpPr txBox="1">
            <a:spLocks noChangeArrowheads="1"/>
          </p:cNvSpPr>
          <p:nvPr/>
        </p:nvSpPr>
        <p:spPr bwMode="auto">
          <a:xfrm>
            <a:off x="7311218" y="1320225"/>
            <a:ext cx="1527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CA0697"/>
                </a:solidFill>
                <a:latin typeface="Arial" pitchFamily="34" charset="0"/>
                <a:cs typeface="Arial" pitchFamily="34" charset="0"/>
              </a:rPr>
              <a:t>ADCIRC mesh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CA0697"/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en-US" sz="1600" dirty="0" smtClean="0">
                <a:solidFill>
                  <a:srgbClr val="CC04B4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600" baseline="30000" dirty="0" smtClean="0">
                <a:solidFill>
                  <a:srgbClr val="CC04B4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rgbClr val="CC04B4"/>
                </a:solidFill>
                <a:latin typeface="Arial" pitchFamily="34" charset="0"/>
                <a:cs typeface="Arial" pitchFamily="34" charset="0"/>
              </a:rPr>
              <a:t> m</a:t>
            </a:r>
            <a:endParaRPr lang="en-US" sz="1600" dirty="0">
              <a:solidFill>
                <a:srgbClr val="CC04B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" y="2362200"/>
            <a:ext cx="3048000" cy="2286000"/>
            <a:chOff x="228600" y="2209800"/>
            <a:chExt cx="3200400" cy="2514600"/>
          </a:xfrm>
        </p:grpSpPr>
        <p:pic>
          <p:nvPicPr>
            <p:cNvPr id="13" name="Content Placeholder 2" descr="NY.jpg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28600" y="2209800"/>
              <a:ext cx="3200400" cy="2514600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638" name="Rectangle 13"/>
            <p:cNvSpPr>
              <a:spLocks noChangeArrowheads="1"/>
            </p:cNvSpPr>
            <p:nvPr/>
          </p:nvSpPr>
          <p:spPr bwMode="auto">
            <a:xfrm>
              <a:off x="1905000" y="2819400"/>
              <a:ext cx="1325563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Battery</a:t>
              </a:r>
              <a:endParaRPr lang="en-US" sz="1400" dirty="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26629" name="Straight Connector 20"/>
          <p:cNvCxnSpPr>
            <a:cxnSpLocks noChangeShapeType="1"/>
          </p:cNvCxnSpPr>
          <p:nvPr/>
        </p:nvCxnSpPr>
        <p:spPr bwMode="auto">
          <a:xfrm rot="16200000" flipH="1">
            <a:off x="3543300" y="2476500"/>
            <a:ext cx="1219200" cy="990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0" name="Straight Connector 22"/>
          <p:cNvCxnSpPr>
            <a:cxnSpLocks noChangeShapeType="1"/>
          </p:cNvCxnSpPr>
          <p:nvPr/>
        </p:nvCxnSpPr>
        <p:spPr bwMode="auto">
          <a:xfrm flipV="1">
            <a:off x="3581400" y="3657600"/>
            <a:ext cx="1066800" cy="990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5" name="TextBox 14"/>
          <p:cNvSpPr txBox="1">
            <a:spLocks noChangeArrowheads="1"/>
          </p:cNvSpPr>
          <p:nvPr/>
        </p:nvSpPr>
        <p:spPr bwMode="auto">
          <a:xfrm>
            <a:off x="381041" y="5105410"/>
            <a:ext cx="24383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ADCIRC model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Luettich</a:t>
            </a:r>
            <a:r>
              <a:rPr lang="en-US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et al. 1992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76200" y="1143025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SLOSH model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Jelesnianski</a:t>
            </a:r>
            <a:r>
              <a:rPr lang="en-US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et al. 1992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7"/>
          <p:cNvCxnSpPr>
            <a:cxnSpLocks noChangeShapeType="1"/>
          </p:cNvCxnSpPr>
          <p:nvPr/>
        </p:nvCxnSpPr>
        <p:spPr bwMode="auto">
          <a:xfrm rot="16200000" flipV="1">
            <a:off x="7543800" y="5334000"/>
            <a:ext cx="304800" cy="304800"/>
          </a:xfrm>
          <a:prstGeom prst="straightConnector1">
            <a:avLst/>
          </a:prstGeom>
          <a:noFill/>
          <a:ln w="9525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162800" y="5638800"/>
            <a:ext cx="1527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ADCIRC mesh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6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10400" y="6172200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Colle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et al. 2008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0214" y="281354"/>
            <a:ext cx="614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 Return Periods for The Battery, New York</a:t>
            </a:r>
            <a:endParaRPr lang="en-US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37" y="852845"/>
            <a:ext cx="5676445" cy="50907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663437" y="4034118"/>
            <a:ext cx="990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8197" y="384945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Sandy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9837"/>
            <a:ext cx="949839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Predicting Rainfall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The CHIPS models predicts updraft and downdraft convective mass flux as a function of time and potential radius, BUT:</a:t>
            </a:r>
          </a:p>
          <a:p>
            <a:r>
              <a:rPr lang="en-US" dirty="0" smtClean="0"/>
              <a:t>Storing these variables at all radii would increase overall storage requirements by a factor of ~50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the purposes of producing detailed wind fields, we fit canonical radial wind profiles to predicted values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 and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r>
              <a:rPr lang="en-US" dirty="0" smtClean="0"/>
              <a:t>, and add a constant background wind. Can we use this information to determine rainfall?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First calculate vertical motion in middle troposphere from time-dependent azimuthal gradient wind. Four components: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Vertical motion at the top of the boundary layer owing to frictional effects within the boundary layer. This is estimated using a slab boundary layer model forced by the model gradient wind as well as the low-level environmental wind used as an input to the storm synthesizer. </a:t>
            </a:r>
          </a:p>
          <a:p>
            <a:pPr lvl="0"/>
            <a:r>
              <a:rPr lang="en-US" dirty="0" smtClean="0"/>
              <a:t>Vertical motion at the top of the boundary layer forced by topography interacting with the combination of storm and environmental flow.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Vertical stretching between the top of the boundary layer and the middle troposphere associated with changes in the vorticity of the (axisymmetric) gradient wind. </a:t>
            </a:r>
          </a:p>
          <a:p>
            <a:pPr lvl="0"/>
            <a:r>
              <a:rPr lang="en-US" dirty="0" smtClean="0"/>
              <a:t>Mid-tropospheric vertical motion caused by the dynamical interaction of the axisymmetric vortical flow and the background shear/horizontal temperature gradient. </a:t>
            </a:r>
          </a:p>
        </p:txBody>
      </p:sp>
    </p:spTree>
    <p:extLst>
      <p:ext uri="{BB962C8B-B14F-4D97-AF65-F5344CB8AC3E}">
        <p14:creationId xmlns:p14="http://schemas.microsoft.com/office/powerpoint/2010/main" val="39154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382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Given mid-tropospheric vertical motion, rainfall is calculated by assuming ascent along a moist adiabat, calculated using the environmental 600 hPa temperature.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51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New England Flooding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  <a:buBlip>
                <a:blip r:embed="rId2"/>
              </a:buBlip>
            </a:pPr>
            <a:r>
              <a:rPr lang="en-US" dirty="0" smtClean="0"/>
              <a:t>Historically, largest floods in New England have been caused by spring rain storms on top of large snow packs, thunderstorms, and tropical cyclones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dirty="0" smtClean="0"/>
              <a:t>Charles River susceptible to combination of runoff and storm surge at the Charles River 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pic>
        <p:nvPicPr>
          <p:cNvPr id="3" name="Picture 2" descr="C:\Users\Kerry\Documents\Proposals\NSF_2012\katrina_rainfiel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09008"/>
            <a:ext cx="6324599" cy="475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90600" y="57150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33CC"/>
                </a:solidFill>
              </a:rPr>
              <a:t>Instantaneous rainfall rate (mm/day) associated with Hurricane Katrina at 06 GMT 29 August 2005 predicted by the model driven towards Katrina’s observed wind intensity along its observed track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erry\Documents\Proposals\NSF_2012\Katrina_rainf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28" y="914400"/>
            <a:ext cx="419485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Kerry\Documents\Proposals\NSF_2012\fig4b.png"/>
          <p:cNvPicPr>
            <a:picLocks noChangeAspect="1"/>
          </p:cNvPicPr>
          <p:nvPr/>
        </p:nvPicPr>
        <p:blipFill>
          <a:blip r:embed="rId3" cstate="print"/>
          <a:srcRect l="5178" r="3452"/>
          <a:stretch>
            <a:fillRect/>
          </a:stretch>
        </p:blipFill>
        <p:spPr bwMode="auto">
          <a:xfrm>
            <a:off x="4464942" y="350662"/>
            <a:ext cx="4679058" cy="38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43434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CC"/>
                </a:solidFill>
              </a:rPr>
              <a:t>Observed (left) and simulated storm total rainfall accumulation during Hurricane Katrina of 2005. The plot at left is from NASA’s Multi-Satellite Precipitation Analysis, which is based on the Tropical Rainfall Measurement Mission (TRMM) satellite, among others. Dark red areas exceed 300 mm of rainfall; yellow areas exceed 200 mm, and green areas exceed 125 mm</a:t>
            </a:r>
            <a:endParaRPr lang="en-US" sz="1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5334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6764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CC"/>
                </a:solidFill>
              </a:rPr>
              <a:t>Example showing baroclinic and topographic effects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005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0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Comparison to inferences based on NEXRAD data</a:t>
            </a:r>
            <a:br>
              <a:rPr lang="en-US" sz="2800" dirty="0" smtClean="0"/>
            </a:br>
            <a:r>
              <a:rPr lang="en-US" sz="2800" dirty="0" smtClean="0"/>
              <a:t>(work of Casey </a:t>
            </a:r>
            <a:r>
              <a:rPr lang="en-US" sz="2800" dirty="0" err="1" smtClean="0"/>
              <a:t>Hilgenbrink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9088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4748"/>
            <a:ext cx="7315200" cy="54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Climate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More moisture in boundary layer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Stronger storms but more compact inner regions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Possibly larger storm diameters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526930" cy="4646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0206" y="274319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4212" y="274319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6606" y="190499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12606" y="1828799"/>
            <a:ext cx="0" cy="91440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17806" y="1828799"/>
            <a:ext cx="0" cy="91440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89006" y="2274331"/>
            <a:ext cx="0" cy="545068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36606" y="329334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q</a:t>
            </a:r>
            <a:r>
              <a:rPr lang="en-US" dirty="0" smtClean="0">
                <a:solidFill>
                  <a:srgbClr val="FFFF00"/>
                </a:solidFill>
              </a:rPr>
              <a:t>=</a:t>
            </a:r>
            <a:r>
              <a:rPr lang="en-US" dirty="0" err="1" smtClean="0">
                <a:solidFill>
                  <a:srgbClr val="FFFF00"/>
                </a:solidFill>
              </a:rPr>
              <a:t>q</a:t>
            </a:r>
            <a:r>
              <a:rPr lang="en-US" baseline="-25000" dirty="0" err="1" smtClean="0">
                <a:solidFill>
                  <a:srgbClr val="FFFF00"/>
                </a:solidFill>
              </a:rPr>
              <a:t>b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41184"/>
              </p:ext>
            </p:extLst>
          </p:nvPr>
        </p:nvGraphicFramePr>
        <p:xfrm>
          <a:off x="256857" y="4965840"/>
          <a:ext cx="8018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4241520" imgH="406080" progId="Equation.DSMT4">
                  <p:embed/>
                </p:oleObj>
              </mc:Choice>
              <mc:Fallback>
                <p:oleObj name="Equation" r:id="rId4" imgW="42415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857" y="4965840"/>
                        <a:ext cx="801846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274390"/>
              </p:ext>
            </p:extLst>
          </p:nvPr>
        </p:nvGraphicFramePr>
        <p:xfrm>
          <a:off x="211138" y="5850315"/>
          <a:ext cx="1459089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812520" imgH="457200" progId="Equation.DSMT4">
                  <p:embed/>
                </p:oleObj>
              </mc:Choice>
              <mc:Fallback>
                <p:oleObj name="Equation" r:id="rId6" imgW="812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138" y="5850315"/>
                        <a:ext cx="1459089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064515"/>
              </p:ext>
            </p:extLst>
          </p:nvPr>
        </p:nvGraphicFramePr>
        <p:xfrm>
          <a:off x="2133600" y="6067772"/>
          <a:ext cx="2650094" cy="407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8" imgW="1485720" imgH="228600" progId="Equation.DSMT4">
                  <p:embed/>
                </p:oleObj>
              </mc:Choice>
              <mc:Fallback>
                <p:oleObj name="Equation" r:id="rId8" imgW="1485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3600" y="6067772"/>
                        <a:ext cx="2650094" cy="407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10884"/>
              </p:ext>
            </p:extLst>
          </p:nvPr>
        </p:nvGraphicFramePr>
        <p:xfrm>
          <a:off x="5029199" y="5894290"/>
          <a:ext cx="2934438" cy="77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0" imgW="1726920" imgH="457200" progId="Equation.DSMT4">
                  <p:embed/>
                </p:oleObj>
              </mc:Choice>
              <mc:Fallback>
                <p:oleObj name="Equation" r:id="rId10" imgW="1726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29199" y="5894290"/>
                        <a:ext cx="2934438" cy="77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4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3733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warming leads to fewer but heavier rain events. Rain intensity in the tropics goes up with Clausius-Clapeyron.</a:t>
            </a:r>
            <a:br>
              <a:rPr lang="en-US" dirty="0" smtClean="0"/>
            </a:br>
            <a:r>
              <a:rPr lang="en-US" dirty="0" smtClean="0"/>
              <a:t>(Global mean precipitation rises much more slowly.)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Downscaling of AR5 GCMs</a:t>
            </a:r>
            <a:endParaRPr lang="en-US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581400"/>
          </a:xfrm>
        </p:spPr>
        <p:txBody>
          <a:bodyPr/>
          <a:lstStyle/>
          <a:p>
            <a:pPr>
              <a:buSzPct val="7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CCSM4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GFDL-CM3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HadGEM2-ES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IPSL </a:t>
            </a:r>
            <a:r>
              <a:rPr lang="en-US" dirty="0">
                <a:latin typeface="ArialMT"/>
              </a:rPr>
              <a:t>CM5A-LR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MPI-ESM-MR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MIROC-5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MRI-CGCM3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7215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Historical</a:t>
            </a:r>
            <a:r>
              <a:rPr lang="en-US" sz="28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:</a:t>
            </a:r>
            <a:r>
              <a:rPr lang="en-US" sz="2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1950-2005,   </a:t>
            </a:r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RCP8.5</a:t>
            </a:r>
            <a:r>
              <a:rPr lang="en-US" sz="28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2006-2100</a:t>
            </a:r>
            <a:endParaRPr lang="en-US" sz="2800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0" y="285121"/>
            <a:ext cx="5354865" cy="4144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32" y="729854"/>
            <a:ext cx="3660068" cy="2470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96" y="3283733"/>
            <a:ext cx="3627404" cy="2536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1675" y="390525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Storm Surge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5360" y="5903108"/>
            <a:ext cx="28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Inland </a:t>
            </a: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looding from Rain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limate&amp;1.1ro_stormtideSLR1m_return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6" y="1189554"/>
            <a:ext cx="8641976" cy="4100779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65412" y="102025"/>
            <a:ext cx="6934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GCM flood height return level, Battery, Manhattan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(assuming SLR of 1 m for the future climate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08429" y="5176111"/>
            <a:ext cx="87450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Black: Current climate (1981-2000)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47D6"/>
                </a:solidFill>
                <a:latin typeface="Arial" pitchFamily="34" charset="0"/>
                <a:cs typeface="Arial" pitchFamily="34" charset="0"/>
              </a:rPr>
              <a:t>Blue: A1B future climate (2081-2100)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Red: A1B future climate (2081-2100) with </a:t>
            </a:r>
            <a:r>
              <a:rPr lang="en-US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increased by 10% and </a:t>
            </a:r>
            <a:r>
              <a:rPr lang="en-US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increased by 21%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82" y="6131859"/>
            <a:ext cx="900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Lin, N., K. Emanuel, M. Oppenheimer, and E. </a:t>
            </a:r>
            <a:r>
              <a:rPr lang="en-US" dirty="0" err="1">
                <a:solidFill>
                  <a:prstClr val="black"/>
                </a:solidFill>
              </a:rPr>
              <a:t>Vanmarcke</a:t>
            </a:r>
            <a:r>
              <a:rPr lang="en-US" dirty="0">
                <a:solidFill>
                  <a:prstClr val="black"/>
                </a:solidFill>
              </a:rPr>
              <a:t>, 2012: Physically based assessment of hurricane surge threat under climate change. </a:t>
            </a:r>
            <a:r>
              <a:rPr lang="en-US" i="1" dirty="0">
                <a:solidFill>
                  <a:prstClr val="black"/>
                </a:solidFill>
              </a:rPr>
              <a:t>Nature </a:t>
            </a:r>
            <a:r>
              <a:rPr lang="en-US" i="1" dirty="0" err="1">
                <a:solidFill>
                  <a:prstClr val="black"/>
                </a:solidFill>
              </a:rPr>
              <a:t>Clim</a:t>
            </a:r>
            <a:r>
              <a:rPr lang="en-US" i="1" dirty="0">
                <a:solidFill>
                  <a:prstClr val="black"/>
                </a:solidFill>
              </a:rPr>
              <a:t>. Change</a:t>
            </a:r>
            <a:r>
              <a:rPr lang="en-US" dirty="0">
                <a:solidFill>
                  <a:prstClr val="black"/>
                </a:solidFill>
              </a:rPr>
              <a:t>, doi:10.1038/nclimate1389</a:t>
            </a:r>
          </a:p>
        </p:txBody>
      </p:sp>
    </p:spTree>
    <p:extLst>
      <p:ext uri="{BB962C8B-B14F-4D97-AF65-F5344CB8AC3E}">
        <p14:creationId xmlns:p14="http://schemas.microsoft.com/office/powerpoint/2010/main" val="14481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50 of 5,000 events affecting Boston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11402"/>
          <a:stretch/>
        </p:blipFill>
        <p:spPr>
          <a:xfrm>
            <a:off x="390516" y="1828799"/>
            <a:ext cx="8515359" cy="48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49" y="133344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Hurricanes Passing within 150 km of Boston</a:t>
            </a:r>
            <a:b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Downscaled from 5 climate models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7" y="127634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49" y="133344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 Risk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1" y="127634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1" y="510054"/>
            <a:ext cx="9118259" cy="55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49" y="133344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 Risk with 1 meter sea level rise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1" y="1151621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49" y="133344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 Risk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1" y="1212005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21" y="598391"/>
            <a:ext cx="6443831" cy="5555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1525" y="6153866"/>
            <a:ext cx="7702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From: </a:t>
            </a:r>
            <a:r>
              <a:rPr lang="en-US" i="1" dirty="0" smtClean="0"/>
              <a:t>American </a:t>
            </a:r>
            <a:r>
              <a:rPr lang="en-US" i="1" dirty="0"/>
              <a:t>Climate </a:t>
            </a:r>
            <a:r>
              <a:rPr lang="en-US" i="1" dirty="0" smtClean="0"/>
              <a:t>Prospectus Economic </a:t>
            </a:r>
            <a:r>
              <a:rPr lang="en-US" i="1" dirty="0"/>
              <a:t>Risks in the United States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7218" y="4292302"/>
            <a:ext cx="129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Sea level rise alone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3942677" y="4815522"/>
            <a:ext cx="242048" cy="30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84725" y="3700631"/>
            <a:ext cx="165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Sea level rise + changing storms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5013063" y="4223851"/>
            <a:ext cx="1" cy="44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7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231751"/>
            <a:ext cx="8229600" cy="5626249"/>
          </a:xfrm>
        </p:spPr>
        <p:txBody>
          <a:bodyPr/>
          <a:lstStyle/>
          <a:p>
            <a:pPr>
              <a:buSzPct val="70000"/>
              <a:buBlip>
                <a:blip r:embed="rId3"/>
              </a:buBlip>
            </a:pPr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New England history is too short, sparse, and imperfect to estimate MIT’s hurricane risk</a:t>
            </a:r>
          </a:p>
          <a:p>
            <a:pPr>
              <a:buSzPct val="70000"/>
              <a:buBlip>
                <a:blip r:embed="rId3"/>
              </a:buBlip>
            </a:pPr>
            <a:endParaRPr lang="en-US" sz="2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Blip>
                <a:blip r:embed="rId3"/>
              </a:buBlip>
            </a:pPr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Better estimates can be made by downscaling hurricane activity from climatological or global model output</a:t>
            </a:r>
          </a:p>
          <a:p>
            <a:pPr>
              <a:buSzPct val="70000"/>
              <a:buBlip>
                <a:blip r:embed="rId3"/>
              </a:buBlip>
            </a:pPr>
            <a:endParaRPr lang="en-US" sz="2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Blip>
                <a:blip r:embed="rId3"/>
              </a:buBlip>
            </a:pPr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New England hurricanes clearly vary with climate and there is a decided risk that hurricane threats will increase over this century</a:t>
            </a:r>
          </a:p>
        </p:txBody>
      </p:sp>
    </p:spTree>
    <p:extLst>
      <p:ext uri="{BB962C8B-B14F-4D97-AF65-F5344CB8AC3E}">
        <p14:creationId xmlns:p14="http://schemas.microsoft.com/office/powerpoint/2010/main" val="20625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98663"/>
            <a:ext cx="8229600" cy="1143000"/>
          </a:xfrm>
        </p:spPr>
        <p:txBody>
          <a:bodyPr/>
          <a:lstStyle/>
          <a:p>
            <a:r>
              <a:rPr lang="en-US" dirty="0" smtClean="0"/>
              <a:t>Spares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Limitations of a strictly statistical approach to hurricane risk assessment</a:t>
            </a:r>
            <a:endParaRPr lang="en-US" sz="3000" b="1" dirty="0">
              <a:solidFill>
                <a:srgbClr val="0F2AB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8077200" cy="3810000"/>
          </a:xfrm>
        </p:spPr>
        <p:txBody>
          <a:bodyPr>
            <a:normAutofit/>
          </a:bodyPr>
          <a:lstStyle/>
          <a:p>
            <a:pPr>
              <a:buSzPct val="70000"/>
              <a:buBlip>
                <a:blip r:embed="rId4"/>
              </a:buBlip>
              <a:defRPr/>
            </a:pPr>
            <a:r>
              <a:rPr lang="en-US" sz="2600" dirty="0">
                <a:solidFill>
                  <a:srgbClr val="0F2AB1"/>
                </a:solidFill>
              </a:rPr>
              <a:t>&gt;50% of all normalized </a:t>
            </a:r>
            <a:r>
              <a:rPr lang="en-US" sz="2600" dirty="0" smtClean="0">
                <a:solidFill>
                  <a:srgbClr val="0F2AB1"/>
                </a:solidFill>
              </a:rPr>
              <a:t>U.S. hurricane damage </a:t>
            </a:r>
            <a:r>
              <a:rPr lang="en-US" sz="2600" dirty="0">
                <a:solidFill>
                  <a:srgbClr val="0F2AB1"/>
                </a:solidFill>
              </a:rPr>
              <a:t>caused by </a:t>
            </a:r>
            <a:r>
              <a:rPr lang="en-US" sz="2600" b="1" dirty="0">
                <a:solidFill>
                  <a:srgbClr val="0F2AB1"/>
                </a:solidFill>
              </a:rPr>
              <a:t>top 8 events</a:t>
            </a:r>
            <a:r>
              <a:rPr lang="en-US" sz="2600" dirty="0">
                <a:solidFill>
                  <a:srgbClr val="0F2AB1"/>
                </a:solidFill>
              </a:rPr>
              <a:t>, all category 3, 4 and 5</a:t>
            </a:r>
          </a:p>
          <a:p>
            <a:pPr>
              <a:buSzPct val="70000"/>
              <a:buBlip>
                <a:blip r:embed="rId4"/>
              </a:buBlip>
              <a:defRPr/>
            </a:pPr>
            <a:r>
              <a:rPr lang="en-US" sz="2600" dirty="0">
                <a:solidFill>
                  <a:srgbClr val="FF0000"/>
                </a:solidFill>
              </a:rPr>
              <a:t>&gt;90% </a:t>
            </a:r>
            <a:r>
              <a:rPr lang="en-US" sz="2600" dirty="0">
                <a:solidFill>
                  <a:srgbClr val="0F2AB1"/>
                </a:solidFill>
              </a:rPr>
              <a:t>of all damage caused by storms of category 3 and greater</a:t>
            </a:r>
          </a:p>
          <a:p>
            <a:pPr>
              <a:buSzPct val="70000"/>
              <a:buBlip>
                <a:blip r:embed="rId4"/>
              </a:buBlip>
              <a:defRPr/>
            </a:pPr>
            <a:r>
              <a:rPr lang="en-US" sz="2600" dirty="0">
                <a:solidFill>
                  <a:srgbClr val="0F2AB1"/>
                </a:solidFill>
              </a:rPr>
              <a:t>Category 3,4 and 5 events are only 13% of total landfalling events; only 30 since 1870</a:t>
            </a:r>
          </a:p>
          <a:p>
            <a:pPr>
              <a:buSzPct val="70000"/>
              <a:buBlip>
                <a:blip r:embed="rId4"/>
              </a:buBlip>
              <a:defRPr/>
            </a:pPr>
            <a:r>
              <a:rPr lang="en-US" sz="2600" dirty="0">
                <a:solidFill>
                  <a:srgbClr val="0F2AB1"/>
                </a:solidFill>
              </a:rPr>
              <a:t>    </a:t>
            </a:r>
            <a:r>
              <a:rPr lang="en-US" sz="2600" dirty="0" smtClean="0">
                <a:solidFill>
                  <a:srgbClr val="0F2AB1"/>
                </a:solidFill>
              </a:rPr>
              <a:t>  </a:t>
            </a:r>
            <a:r>
              <a:rPr lang="en-US" sz="2600" b="1" i="1" dirty="0" smtClean="0">
                <a:solidFill>
                  <a:srgbClr val="0F2AB1"/>
                </a:solidFill>
              </a:rPr>
              <a:t>Landfalling </a:t>
            </a:r>
            <a:r>
              <a:rPr lang="en-US" sz="2600" b="1" i="1" dirty="0">
                <a:solidFill>
                  <a:srgbClr val="0F2AB1"/>
                </a:solidFill>
              </a:rPr>
              <a:t>storm statistics are </a:t>
            </a:r>
            <a:r>
              <a:rPr lang="en-US" sz="2600" b="1" i="1" dirty="0" smtClean="0">
                <a:solidFill>
                  <a:srgbClr val="0F2AB1"/>
                </a:solidFill>
              </a:rPr>
              <a:t>inadequate </a:t>
            </a:r>
            <a:r>
              <a:rPr lang="en-US" sz="2600" b="1" i="1" dirty="0">
                <a:solidFill>
                  <a:srgbClr val="0F2AB1"/>
                </a:solidFill>
              </a:rPr>
              <a:t>for assessing hurricane risk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0" y="4495800"/>
          <a:ext cx="4508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5" imgW="139680" imgH="126720" progId="Equation.DSMT4">
                  <p:embed/>
                </p:oleObj>
              </mc:Choice>
              <mc:Fallback>
                <p:oleObj name="Equation" r:id="rId5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4508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0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71450"/>
            <a:ext cx="86995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71463"/>
            <a:ext cx="8515349" cy="63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862012"/>
            <a:ext cx="7829550" cy="587216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6725" y="84138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Wind speed and direction at Logan Airport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2468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Bringing Physics to Bear: Risk Assessment by Direct Numerical Simulation of Hurricanes</a:t>
            </a:r>
            <a:br>
              <a:rPr lang="en-US" sz="3600" b="1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3600" dirty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3429000"/>
          </a:xfrm>
        </p:spPr>
        <p:txBody>
          <a:bodyPr>
            <a:normAutofit/>
          </a:bodyPr>
          <a:lstStyle/>
          <a:p>
            <a:pPr>
              <a:buSzPct val="80000"/>
              <a:buBlip>
                <a:blip r:embed="rId3"/>
              </a:buBlip>
            </a:pPr>
            <a:r>
              <a:rPr lang="en-US" sz="2800" b="1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The hurricane eyewall is </a:t>
            </a:r>
            <a:r>
              <a:rPr lang="en-US" sz="28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an intense, circular </a:t>
            </a:r>
            <a:r>
              <a:rPr lang="en-US" sz="2800" b="1" i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front</a:t>
            </a:r>
            <a:r>
              <a:rPr lang="en-US" sz="28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attaining scales of ~ 1 km or </a:t>
            </a:r>
            <a:r>
              <a:rPr lang="en-US" sz="28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less</a:t>
            </a:r>
          </a:p>
          <a:p>
            <a:pPr>
              <a:buSzPct val="80000"/>
              <a:buBlip>
                <a:blip r:embed="rId3"/>
              </a:buBlip>
            </a:pPr>
            <a:endParaRPr lang="en-US" sz="2800" b="1" dirty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  <a:buBlip>
                <a:blip r:embed="rId3"/>
              </a:buBlip>
            </a:pPr>
            <a:r>
              <a:rPr lang="en-US" sz="2800" b="1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At the same time, the storm’s circulation extends to ~1000 km and is embedded in much larger scale flows</a:t>
            </a:r>
          </a:p>
        </p:txBody>
      </p:sp>
    </p:spTree>
    <p:extLst>
      <p:ext uri="{BB962C8B-B14F-4D97-AF65-F5344CB8AC3E}">
        <p14:creationId xmlns:p14="http://schemas.microsoft.com/office/powerpoint/2010/main" val="42832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3" name="Picture 3" descr="C:\Users\Kerry\Documents\HURR\Newgraphicsfiles\M_contou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083980" cy="531563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Angular Momentum Distribution</a:t>
            </a:r>
            <a:endParaRPr lang="en-US" sz="3200" dirty="0">
              <a:solidFill>
                <a:srgbClr val="0F2A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74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Altitude (km)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32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Storm Center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8800" y="601980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Time-dependent, axisymmetric model phrased in R </a:t>
            </a:r>
            <a:r>
              <a:rPr lang="en-US" sz="4000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space (CHIPS)</a:t>
            </a:r>
            <a:endParaRPr lang="en-US" sz="4000" dirty="0">
              <a:solidFill>
                <a:srgbClr val="0F2A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43200"/>
            <a:ext cx="8382000" cy="3581400"/>
          </a:xfrm>
        </p:spPr>
        <p:txBody>
          <a:bodyPr>
            <a:noAutofit/>
          </a:bodyPr>
          <a:lstStyle/>
          <a:p>
            <a:pPr>
              <a:buSzPct val="65000"/>
              <a:buBlip>
                <a:blip r:embed="rId4"/>
              </a:buBlip>
            </a:pPr>
            <a:r>
              <a:rPr lang="en-US" sz="2600" b="1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Hydrostatic and gradient balance above PBL</a:t>
            </a:r>
          </a:p>
          <a:p>
            <a:pPr>
              <a:buSzPct val="65000"/>
              <a:buBlip>
                <a:blip r:embed="rId4"/>
              </a:buBlip>
            </a:pPr>
            <a:r>
              <a:rPr lang="en-US" sz="2600" b="1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Moist adiabatic lapse rates on M surfaces above PBL</a:t>
            </a:r>
          </a:p>
          <a:p>
            <a:pPr>
              <a:buSzPct val="65000"/>
              <a:buBlip>
                <a:blip r:embed="rId4"/>
              </a:buBlip>
            </a:pPr>
            <a:r>
              <a:rPr lang="en-US" sz="2600" b="1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Boundary layer </a:t>
            </a:r>
            <a:r>
              <a:rPr lang="en-US" sz="26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quasi-equilibrium convection</a:t>
            </a:r>
            <a:endParaRPr lang="en-US" sz="2600" b="1" dirty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65000"/>
              <a:buBlip>
                <a:blip r:embed="rId4"/>
              </a:buBlip>
            </a:pPr>
            <a:r>
              <a:rPr lang="en-US" sz="2600" b="1" dirty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Deformation-based radial </a:t>
            </a:r>
            <a:r>
              <a:rPr lang="en-US" sz="26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diffusion</a:t>
            </a:r>
          </a:p>
          <a:p>
            <a:pPr>
              <a:buSzPct val="65000"/>
              <a:buBlip>
                <a:blip r:embed="rId4"/>
              </a:buBlip>
            </a:pPr>
            <a:r>
              <a:rPr lang="en-US" sz="26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Coupled to simple 1-D ocean model</a:t>
            </a:r>
          </a:p>
          <a:p>
            <a:pPr>
              <a:buSzPct val="65000"/>
              <a:buBlip>
                <a:blip r:embed="rId4"/>
              </a:buBlip>
            </a:pPr>
            <a:r>
              <a:rPr lang="en-US" sz="26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Environmental wind shear effects parameterized</a:t>
            </a:r>
            <a:endParaRPr lang="en-US" sz="2600" b="1" dirty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685800" y="1371600"/>
          <a:ext cx="25908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977760" imgH="393480" progId="Equation.DSMT4">
                  <p:embed/>
                </p:oleObj>
              </mc:Choice>
              <mc:Fallback>
                <p:oleObj name="Equation" r:id="rId5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2590800" cy="104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3657600" y="1371600"/>
          <a:ext cx="1884363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7" imgW="711000" imgH="393480" progId="Equation.DSMT4">
                  <p:embed/>
                </p:oleObj>
              </mc:Choice>
              <mc:Fallback>
                <p:oleObj name="Equation" r:id="rId7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371600"/>
                        <a:ext cx="1884363" cy="104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72200" y="1600200"/>
          <a:ext cx="2438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9" imgW="812520" imgH="203040" progId="Equation.DSMT4">
                  <p:embed/>
                </p:oleObj>
              </mc:Choice>
              <mc:Fallback>
                <p:oleObj name="Equation" r:id="rId9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600200"/>
                        <a:ext cx="2438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4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4" name="Picture 4" descr="http://wind.mit.edu/%7Eemanuel/temp1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378000"/>
            <a:ext cx="4419600" cy="348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459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Originally Developed as a Student Laboratory Tool, Later Adapted  as a Hurricane Intensity Forecasting Model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(http://wind.mit.edu/~emanuel/storm.html)</a:t>
            </a:r>
            <a:endParaRPr lang="en-US" sz="36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4482" name="Picture 2" descr="http://wind.mit.edu/%7Eemanuel/tem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429000"/>
            <a:ext cx="32766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Ariel2</Template>
  <TotalTime>3425</TotalTime>
  <Words>1527</Words>
  <Application>Microsoft Office PowerPoint</Application>
  <PresentationFormat>On-screen Show (4:3)</PresentationFormat>
  <Paragraphs>147</Paragraphs>
  <Slides>52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Arial</vt:lpstr>
      <vt:lpstr>ArialMT</vt:lpstr>
      <vt:lpstr>Calibri</vt:lpstr>
      <vt:lpstr>1_Office Theme</vt:lpstr>
      <vt:lpstr>2_Office Theme</vt:lpstr>
      <vt:lpstr>3_Office Theme</vt:lpstr>
      <vt:lpstr>8_Office Theme</vt:lpstr>
      <vt:lpstr>9_Office Theme</vt:lpstr>
      <vt:lpstr>2_Ariel</vt:lpstr>
      <vt:lpstr>Ariel</vt:lpstr>
      <vt:lpstr>1_Ariel</vt:lpstr>
      <vt:lpstr>Equation</vt:lpstr>
      <vt:lpstr>MIT’s Flood Risk:  Present and Future</vt:lpstr>
      <vt:lpstr>Program</vt:lpstr>
      <vt:lpstr>New England Flooding</vt:lpstr>
      <vt:lpstr>PowerPoint Presentation</vt:lpstr>
      <vt:lpstr>Limitations of a strictly statistical approach to hurricane risk assessment</vt:lpstr>
      <vt:lpstr>Bringing Physics to Bear: Risk Assessment by Direct Numerical Simulation of Hurricanes  The Problem</vt:lpstr>
      <vt:lpstr>Angular Momentum Distribution</vt:lpstr>
      <vt:lpstr>Time-dependent, axisymmetric model phrased in R space (CHIPS)</vt:lpstr>
      <vt:lpstr>Originally Developed as a Student Laboratory Tool, Later Adapted  as a Hurricane Intensity Forecasting Model (http://wind.mit.edu/~emanuel/storm.html)</vt:lpstr>
      <vt:lpstr>PowerPoint Presentation</vt:lpstr>
      <vt:lpstr>PowerPoint Presentation</vt:lpstr>
      <vt:lpstr>How Can We Use This Model to Help Assess Hurricane Wind, Surge, and Rain Risk in Current and Future Climates?</vt:lpstr>
      <vt:lpstr>Risk Assessment Approach:</vt:lpstr>
      <vt:lpstr>Synthetic Track Generation: Generation of Synthetic Wind Time Series</vt:lpstr>
      <vt:lpstr>Synthetic wind time series</vt:lpstr>
      <vt:lpstr>PowerPoint Presentation</vt:lpstr>
      <vt:lpstr>Calibration</vt:lpstr>
      <vt:lpstr>PowerPoint Presentation</vt:lpstr>
      <vt:lpstr>PowerPoint Presentation</vt:lpstr>
      <vt:lpstr>Wind Swath</vt:lpstr>
      <vt:lpstr>Return Periods</vt:lpstr>
      <vt:lpstr>PowerPoint Presentation</vt:lpstr>
      <vt:lpstr>PowerPoint Presentation</vt:lpstr>
      <vt:lpstr>PowerPoint Presentation</vt:lpstr>
      <vt:lpstr>Predicting Rainfall</vt:lpstr>
      <vt:lpstr>For the purposes of producing detailed wind fields, we fit canonical radial wind profiles to predicted values of Vmax and rmax, and add a constant background wind. Can we use this information to determine rainfall?</vt:lpstr>
      <vt:lpstr>First calculate vertical motion in middle troposphere from time-dependent azimuthal gradient wind. Four components:</vt:lpstr>
      <vt:lpstr>PowerPoint Presentation</vt:lpstr>
      <vt:lpstr>Given mid-tropospheric vertical motion, rainfall is calculated by assuming ascent along a moist adiabat, calculated using the environmental 600 hPa temperature.</vt:lpstr>
      <vt:lpstr>Some results</vt:lpstr>
      <vt:lpstr>PowerPoint Presentation</vt:lpstr>
      <vt:lpstr>PowerPoint Presentation</vt:lpstr>
      <vt:lpstr>PowerPoint Presentation</vt:lpstr>
      <vt:lpstr>Comparison to inferences based on NEXRAD data (work of Casey Hilgenbrink)</vt:lpstr>
      <vt:lpstr>PowerPoint Presentation</vt:lpstr>
      <vt:lpstr>Effects of Climate Change</vt:lpstr>
      <vt:lpstr>PowerPoint Presentation</vt:lpstr>
      <vt:lpstr>Global warming leads to fewer but heavier rain events. Rain intensity in the tropics goes up with Clausius-Clapeyron. (Global mean precipitation rises much more slowly.)</vt:lpstr>
      <vt:lpstr>Downscaling of AR5 GCMs</vt:lpstr>
      <vt:lpstr>PowerPoint Presentation</vt:lpstr>
      <vt:lpstr>Top 50 of 5,000 events affecting Boston</vt:lpstr>
      <vt:lpstr>Hurricanes Passing within 150 km of Boston Downscaled from 5 climate models</vt:lpstr>
      <vt:lpstr>Surge Risk</vt:lpstr>
      <vt:lpstr>PowerPoint Presentation</vt:lpstr>
      <vt:lpstr>Surge Risk with 1 meter sea level rise</vt:lpstr>
      <vt:lpstr>Rain Risk</vt:lpstr>
      <vt:lpstr>PowerPoint Presentation</vt:lpstr>
      <vt:lpstr>Summary</vt:lpstr>
      <vt:lpstr>Spares</vt:lpstr>
      <vt:lpstr>PowerPoint Presentation</vt:lpstr>
      <vt:lpstr>PowerPoint Presentation</vt:lpstr>
      <vt:lpstr>Wind speed and direction at Logan Airport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Hurricanes and Hurricane Risk in a Changing Climate</dc:title>
  <dc:creator>Kerry Emanuel</dc:creator>
  <cp:lastModifiedBy>Kerry Emanuel</cp:lastModifiedBy>
  <cp:revision>60</cp:revision>
  <dcterms:created xsi:type="dcterms:W3CDTF">2014-03-11T21:13:36Z</dcterms:created>
  <dcterms:modified xsi:type="dcterms:W3CDTF">2016-09-08T12:59:56Z</dcterms:modified>
</cp:coreProperties>
</file>