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03" r:id="rId3"/>
    <p:sldId id="304" r:id="rId4"/>
    <p:sldId id="305" r:id="rId5"/>
    <p:sldId id="307" r:id="rId6"/>
    <p:sldId id="258" r:id="rId7"/>
    <p:sldId id="294" r:id="rId8"/>
    <p:sldId id="309" r:id="rId9"/>
    <p:sldId id="308" r:id="rId10"/>
    <p:sldId id="310" r:id="rId11"/>
    <p:sldId id="311" r:id="rId12"/>
    <p:sldId id="312" r:id="rId13"/>
    <p:sldId id="313" r:id="rId14"/>
    <p:sldId id="260" r:id="rId15"/>
    <p:sldId id="259" r:id="rId16"/>
    <p:sldId id="261" r:id="rId17"/>
    <p:sldId id="318" r:id="rId18"/>
    <p:sldId id="320" r:id="rId19"/>
    <p:sldId id="321" r:id="rId20"/>
    <p:sldId id="319" r:id="rId21"/>
    <p:sldId id="322" r:id="rId22"/>
    <p:sldId id="317" r:id="rId23"/>
    <p:sldId id="298"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01BE4-66C2-4DB8-93A6-6A41AA06B115}"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F6F13-97D2-4078-8072-8FCA5F52F4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8695D9F-F25D-4EE7-B783-667B641939F7}" type="slidenum">
              <a:rPr lang="en-US" smtClean="0"/>
              <a:pPr/>
              <a:t>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1729-23C7-402B-8047-308F6C567931}" type="slidenum">
              <a:rPr lang="en-GB"/>
              <a:pPr/>
              <a:t>7</a:t>
            </a:fld>
            <a:endParaRPr lang="en-GB"/>
          </a:p>
        </p:txBody>
      </p:sp>
      <p:sp>
        <p:nvSpPr>
          <p:cNvPr id="478210" name="Rectangle 2"/>
          <p:cNvSpPr>
            <a:spLocks noGrp="1" noRot="1" noChangeAspect="1" noChangeArrowheads="1" noTextEdit="1"/>
          </p:cNvSpPr>
          <p:nvPr>
            <p:ph type="sldImg"/>
          </p:nvPr>
        </p:nvSpPr>
        <p:spPr>
          <a:xfrm>
            <a:off x="1189038" y="704850"/>
            <a:ext cx="4519612" cy="3390900"/>
          </a:xfrm>
          <a:ln/>
        </p:spPr>
      </p:sp>
      <p:sp>
        <p:nvSpPr>
          <p:cNvPr id="478211" name="Rectangle 3"/>
          <p:cNvSpPr>
            <a:spLocks noGrp="1" noChangeArrowheads="1"/>
          </p:cNvSpPr>
          <p:nvPr>
            <p:ph type="body" idx="1"/>
          </p:nvPr>
        </p:nvSpPr>
        <p:spPr>
          <a:xfrm>
            <a:off x="930177" y="4378476"/>
            <a:ext cx="5033367" cy="4095750"/>
          </a:xfr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3367858D-5003-4D73-B284-26CD31906323}" type="slidenum">
              <a:rPr lang="en-US" smtClean="0"/>
              <a:pPr/>
              <a:t>14</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p:nvPr>
        </p:nvSpPr>
        <p:spPr>
          <a:xfrm>
            <a:off x="1066800" y="685800"/>
            <a:ext cx="7772400" cy="1981200"/>
          </a:xfrm>
          <a:effectLst>
            <a:outerShdw dist="35921" dir="2700000" algn="ctr" rotWithShape="0">
              <a:schemeClr val="tx1"/>
            </a:outerShdw>
          </a:effectLst>
        </p:spPr>
        <p:txBody>
          <a:bodyPr>
            <a:normAutofit/>
          </a:bodyPr>
          <a:lstStyle/>
          <a:p>
            <a:pPr algn="r">
              <a:defRPr/>
            </a:pPr>
            <a:r>
              <a:rPr lang="en-US" sz="4800" dirty="0" smtClean="0">
                <a:solidFill>
                  <a:srgbClr val="FFFF00"/>
                </a:solidFill>
                <a:latin typeface="Arial" pitchFamily="34" charset="0"/>
                <a:cs typeface="Arial" pitchFamily="34" charset="0"/>
              </a:rPr>
              <a:t>Climate </a:t>
            </a:r>
            <a:r>
              <a:rPr lang="en-US" sz="4800" dirty="0" smtClean="0">
                <a:solidFill>
                  <a:srgbClr val="FFFF00"/>
                </a:solidFill>
                <a:latin typeface="Arial" pitchFamily="34" charset="0"/>
                <a:cs typeface="Arial" pitchFamily="34" charset="0"/>
              </a:rPr>
              <a:t>Change and What it Means for Massachusetts</a:t>
            </a:r>
            <a:endParaRPr lang="en-US" sz="5000" b="1" dirty="0">
              <a:solidFill>
                <a:srgbClr val="FFFF00"/>
              </a:solidFill>
              <a:latin typeface="Arial" pitchFamily="34" charset="0"/>
              <a:cs typeface="Arial" pitchFamily="34" charset="0"/>
            </a:endParaRPr>
          </a:p>
        </p:txBody>
      </p:sp>
      <p:sp>
        <p:nvSpPr>
          <p:cNvPr id="5124" name="Rectangle 4"/>
          <p:cNvSpPr>
            <a:spLocks noGrp="1" noChangeArrowheads="1"/>
          </p:cNvSpPr>
          <p:nvPr>
            <p:ph type="subTitle" idx="1"/>
          </p:nvPr>
        </p:nvSpPr>
        <p:spPr>
          <a:xfrm>
            <a:off x="381000" y="5638800"/>
            <a:ext cx="7010400" cy="1219200"/>
          </a:xfrm>
        </p:spPr>
        <p:txBody>
          <a:bodyPr/>
          <a:lstStyle/>
          <a:p>
            <a:pPr algn="l">
              <a:lnSpc>
                <a:spcPct val="90000"/>
              </a:lnSpc>
            </a:pPr>
            <a:r>
              <a:rPr lang="en-US" b="1" dirty="0" smtClean="0">
                <a:solidFill>
                  <a:schemeClr val="tx1"/>
                </a:solidFill>
                <a:latin typeface="Arial" pitchFamily="34" charset="0"/>
                <a:cs typeface="Arial" pitchFamily="34" charset="0"/>
              </a:rPr>
              <a:t>Kerry Emanuel</a:t>
            </a:r>
          </a:p>
          <a:p>
            <a:pPr algn="l">
              <a:lnSpc>
                <a:spcPct val="90000"/>
              </a:lnSpc>
            </a:pPr>
            <a:r>
              <a:rPr lang="en-US" sz="2500" b="1" dirty="0" smtClean="0">
                <a:solidFill>
                  <a:schemeClr val="tx1"/>
                </a:solidFill>
                <a:latin typeface="Arial" pitchFamily="34" charset="0"/>
                <a:cs typeface="Arial" pitchFamily="34" charset="0"/>
              </a:rPr>
              <a:t>Massachusetts Institute of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209800" y="-333"/>
            <a:ext cx="6934200" cy="6858333"/>
          </a:xfrm>
          <a:prstGeom prst="rect">
            <a:avLst/>
          </a:prstGeom>
          <a:noFill/>
          <a:ln w="9525">
            <a:noFill/>
            <a:miter lim="800000"/>
            <a:headEnd/>
            <a:tailEnd/>
          </a:ln>
        </p:spPr>
      </p:pic>
      <p:sp>
        <p:nvSpPr>
          <p:cNvPr id="6" name="TextBox 5"/>
          <p:cNvSpPr txBox="1"/>
          <p:nvPr/>
        </p:nvSpPr>
        <p:spPr>
          <a:xfrm>
            <a:off x="152400" y="1600200"/>
            <a:ext cx="2514600" cy="1938992"/>
          </a:xfrm>
          <a:prstGeom prst="rect">
            <a:avLst/>
          </a:prstGeom>
          <a:noFill/>
        </p:spPr>
        <p:txBody>
          <a:bodyPr wrap="square" rtlCol="0">
            <a:spAutoFit/>
          </a:bodyPr>
          <a:lstStyle/>
          <a:p>
            <a:pPr algn="ctr"/>
            <a:r>
              <a:rPr lang="en-US" sz="2400" dirty="0" smtClean="0">
                <a:solidFill>
                  <a:srgbClr val="0033CC"/>
                </a:solidFill>
                <a:latin typeface="Arial" pitchFamily="34" charset="0"/>
                <a:cs typeface="Arial" pitchFamily="34" charset="0"/>
              </a:rPr>
              <a:t>Adaptation Limit:</a:t>
            </a:r>
          </a:p>
          <a:p>
            <a:pPr algn="ctr"/>
            <a:r>
              <a:rPr lang="en-US" sz="2400" dirty="0" smtClean="0">
                <a:solidFill>
                  <a:srgbClr val="0033CC"/>
                </a:solidFill>
                <a:latin typeface="Arial" pitchFamily="34" charset="0"/>
                <a:cs typeface="Arial" pitchFamily="34" charset="0"/>
              </a:rPr>
              <a:t>Maximum Tolerable Wet Bulb Temperature</a:t>
            </a:r>
            <a:endParaRPr lang="en-US" sz="2400" dirty="0">
              <a:solidFill>
                <a:srgbClr val="0033CC"/>
              </a:solidFill>
              <a:latin typeface="Arial" pitchFamily="34" charset="0"/>
              <a:cs typeface="Arial" pitchFamily="34" charset="0"/>
            </a:endParaRPr>
          </a:p>
        </p:txBody>
      </p:sp>
      <p:sp>
        <p:nvSpPr>
          <p:cNvPr id="7" name="TextBox 6"/>
          <p:cNvSpPr txBox="1"/>
          <p:nvPr/>
        </p:nvSpPr>
        <p:spPr>
          <a:xfrm>
            <a:off x="304800" y="5029200"/>
            <a:ext cx="1981200" cy="707886"/>
          </a:xfrm>
          <a:prstGeom prst="rect">
            <a:avLst/>
          </a:prstGeom>
          <a:noFill/>
        </p:spPr>
        <p:txBody>
          <a:bodyPr wrap="square" rtlCol="0">
            <a:spAutoFit/>
          </a:bodyPr>
          <a:lstStyle/>
          <a:p>
            <a:pPr algn="ctr"/>
            <a:r>
              <a:rPr lang="en-US" sz="2000" dirty="0" smtClean="0">
                <a:solidFill>
                  <a:srgbClr val="0033CC"/>
                </a:solidFill>
              </a:rPr>
              <a:t>12</a:t>
            </a:r>
            <a:r>
              <a:rPr lang="en-US" sz="2000" baseline="30000" dirty="0" smtClean="0">
                <a:solidFill>
                  <a:srgbClr val="0033CC"/>
                </a:solidFill>
              </a:rPr>
              <a:t>o</a:t>
            </a:r>
            <a:r>
              <a:rPr lang="en-US" sz="2000" dirty="0" smtClean="0">
                <a:solidFill>
                  <a:srgbClr val="0033CC"/>
                </a:solidFill>
              </a:rPr>
              <a:t> increase in mean global T</a:t>
            </a:r>
            <a:endParaRPr lang="en-US" sz="2000" dirty="0">
              <a:solidFill>
                <a:srgbClr val="0033CC"/>
              </a:solidFill>
            </a:endParaRPr>
          </a:p>
        </p:txBody>
      </p:sp>
      <p:sp>
        <p:nvSpPr>
          <p:cNvPr id="8" name="TextBox 7"/>
          <p:cNvSpPr txBox="1"/>
          <p:nvPr/>
        </p:nvSpPr>
        <p:spPr>
          <a:xfrm>
            <a:off x="152400" y="381000"/>
            <a:ext cx="2286000" cy="646331"/>
          </a:xfrm>
          <a:prstGeom prst="rect">
            <a:avLst/>
          </a:prstGeom>
          <a:noFill/>
        </p:spPr>
        <p:txBody>
          <a:bodyPr wrap="square" rtlCol="0">
            <a:spAutoFit/>
          </a:bodyPr>
          <a:lstStyle/>
          <a:p>
            <a:pPr algn="ctr"/>
            <a:r>
              <a:rPr lang="en-US" b="1" dirty="0" smtClean="0"/>
              <a:t>Sherwood and Huber, PNAS, 2010</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Hydrological Extremes Increase with Temperature </a:t>
            </a:r>
            <a:endParaRPr lang="en-US" dirty="0">
              <a:solidFill>
                <a:srgbClr val="FFFF00"/>
              </a:solidFill>
            </a:endParaRPr>
          </a:p>
        </p:txBody>
      </p:sp>
      <p:pic>
        <p:nvPicPr>
          <p:cNvPr id="11266" name="Picture 2" descr="C:\Users\Kerry Emaanuel\Class\12.103\IntroLecture\floods-turkey_1548760i.jpg"/>
          <p:cNvPicPr>
            <a:picLocks noChangeAspect="1" noChangeArrowheads="1"/>
          </p:cNvPicPr>
          <p:nvPr/>
        </p:nvPicPr>
        <p:blipFill>
          <a:blip r:embed="rId2" cstate="print"/>
          <a:srcRect/>
          <a:stretch>
            <a:fillRect/>
          </a:stretch>
        </p:blipFill>
        <p:spPr bwMode="auto">
          <a:xfrm>
            <a:off x="762000" y="1143000"/>
            <a:ext cx="7749538" cy="4999702"/>
          </a:xfrm>
          <a:prstGeom prst="rect">
            <a:avLst/>
          </a:prstGeom>
          <a:noFill/>
        </p:spPr>
      </p:pic>
      <p:sp>
        <p:nvSpPr>
          <p:cNvPr id="4" name="TextBox 3"/>
          <p:cNvSpPr txBox="1"/>
          <p:nvPr/>
        </p:nvSpPr>
        <p:spPr>
          <a:xfrm>
            <a:off x="2438400" y="6211669"/>
            <a:ext cx="3810000" cy="646331"/>
          </a:xfrm>
          <a:prstGeom prst="rect">
            <a:avLst/>
          </a:prstGeom>
          <a:noFill/>
        </p:spPr>
        <p:txBody>
          <a:bodyPr wrap="square" rtlCol="0">
            <a:spAutoFit/>
          </a:bodyPr>
          <a:lstStyle/>
          <a:p>
            <a:pPr algn="ctr"/>
            <a:r>
              <a:rPr lang="en-US" sz="3600" dirty="0" smtClean="0">
                <a:solidFill>
                  <a:srgbClr val="FFFF00"/>
                </a:solidFill>
              </a:rPr>
              <a:t>Floods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00"/>
                </a:solidFill>
                <a:effectLst>
                  <a:outerShdw blurRad="38100" dist="38100" dir="2700000" algn="tl">
                    <a:srgbClr val="000000">
                      <a:alpha val="43137"/>
                    </a:srgbClr>
                  </a:outerShdw>
                </a:effectLst>
              </a:rPr>
              <a:t>Blizzards</a:t>
            </a:r>
            <a:endParaRPr lang="en-US" dirty="0">
              <a:solidFill>
                <a:srgbClr val="FFFF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1368321" y="1210586"/>
            <a:ext cx="6418007" cy="5190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Drought</a:t>
            </a:r>
            <a:endParaRPr lang="en-US" dirty="0">
              <a:solidFill>
                <a:srgbClr val="0033CC"/>
              </a:solidFill>
              <a:effectLst>
                <a:outerShdw blurRad="38100" dist="38100" dir="2700000" algn="tl">
                  <a:srgbClr val="000000">
                    <a:alpha val="43137"/>
                  </a:srgbClr>
                </a:outerShdw>
              </a:effectLst>
            </a:endParaRPr>
          </a:p>
        </p:txBody>
      </p:sp>
      <p:pic>
        <p:nvPicPr>
          <p:cNvPr id="75778" name="Picture 2" descr="http://graphics8.nytimes.com/images/2008/06/05/us/drought600.jpg"/>
          <p:cNvPicPr>
            <a:picLocks noChangeAspect="1" noChangeArrowheads="1"/>
          </p:cNvPicPr>
          <p:nvPr/>
        </p:nvPicPr>
        <p:blipFill>
          <a:blip r:embed="rId2" cstate="print"/>
          <a:srcRect/>
          <a:stretch>
            <a:fillRect/>
          </a:stretch>
        </p:blipFill>
        <p:spPr bwMode="auto">
          <a:xfrm>
            <a:off x="609600" y="1524000"/>
            <a:ext cx="7933762" cy="4495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13666" name="Picture 4" descr="Berryshelf"/>
          <p:cNvPicPr>
            <a:picLocks noChangeAspect="1" noChangeArrowheads="1"/>
          </p:cNvPicPr>
          <p:nvPr/>
        </p:nvPicPr>
        <p:blipFill>
          <a:blip r:embed="rId3" cstate="print"/>
          <a:srcRect/>
          <a:stretch>
            <a:fillRect/>
          </a:stretch>
        </p:blipFill>
        <p:spPr bwMode="auto">
          <a:xfrm>
            <a:off x="863600" y="990600"/>
            <a:ext cx="7518400" cy="5638800"/>
          </a:xfrm>
          <a:prstGeom prst="rect">
            <a:avLst/>
          </a:prstGeom>
          <a:noFill/>
          <a:ln w="9525">
            <a:noFill/>
            <a:miter lim="800000"/>
            <a:headEnd/>
            <a:tailEnd/>
          </a:ln>
        </p:spPr>
      </p:pic>
      <p:sp>
        <p:nvSpPr>
          <p:cNvPr id="3" name="Title 2"/>
          <p:cNvSpPr>
            <a:spLocks noGrp="1"/>
          </p:cNvSpPr>
          <p:nvPr>
            <p:ph type="title"/>
          </p:nvPr>
        </p:nvSpPr>
        <p:spPr>
          <a:xfrm>
            <a:off x="457200" y="152400"/>
            <a:ext cx="8229600" cy="868362"/>
          </a:xfrm>
        </p:spPr>
        <p:txBody>
          <a:bodyPr/>
          <a:lstStyle/>
          <a:p>
            <a:r>
              <a:rPr lang="en-US" dirty="0" smtClean="0">
                <a:solidFill>
                  <a:srgbClr val="002060"/>
                </a:solidFill>
                <a:effectLst>
                  <a:outerShdw blurRad="38100" dist="38100" dir="2700000" algn="tl">
                    <a:srgbClr val="000000">
                      <a:alpha val="43137"/>
                    </a:srgbClr>
                  </a:outerShdw>
                </a:effectLst>
              </a:rPr>
              <a:t>Severe Thunderstorms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Tornadoes</a:t>
            </a:r>
            <a:endParaRPr lang="en-US"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C:\Users\Kerry Emaanuel\Class\12.103\wichita-ks-j2004tornado.jpg"/>
          <p:cNvPicPr>
            <a:picLocks noChangeAspect="1" noChangeArrowheads="1"/>
          </p:cNvPicPr>
          <p:nvPr/>
        </p:nvPicPr>
        <p:blipFill>
          <a:blip r:embed="rId2" cstate="print"/>
          <a:srcRect/>
          <a:stretch>
            <a:fillRect/>
          </a:stretch>
        </p:blipFill>
        <p:spPr bwMode="auto">
          <a:xfrm>
            <a:off x="685800" y="1347861"/>
            <a:ext cx="7696200" cy="5109815"/>
          </a:xfrm>
          <a:prstGeom prst="rect">
            <a:avLst/>
          </a:prstGeom>
          <a:noFill/>
          <a:ln w="19050">
            <a:solidFill>
              <a:srgbClr val="4F81BD"/>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002060"/>
                </a:solidFill>
                <a:effectLst>
                  <a:outerShdw blurRad="38100" dist="38100" dir="2700000" algn="tl">
                    <a:srgbClr val="000000">
                      <a:alpha val="43137"/>
                    </a:srgbClr>
                  </a:outerShdw>
                </a:effectLst>
              </a:rPr>
              <a:t>Hail Storms</a:t>
            </a:r>
            <a:endParaRPr lang="en-US" dirty="0">
              <a:solidFill>
                <a:srgbClr val="00206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457200" y="1143000"/>
            <a:ext cx="8236002"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2060"/>
                </a:solidFill>
                <a:effectLst>
                  <a:outerShdw blurRad="38100" dist="38100" dir="2700000" algn="tl">
                    <a:srgbClr val="000000">
                      <a:alpha val="43137"/>
                    </a:srgbClr>
                  </a:outerShdw>
                </a:effectLst>
              </a:rPr>
              <a:t>Hurricanes</a:t>
            </a:r>
            <a:endParaRPr lang="en-US" b="1" dirty="0">
              <a:solidFill>
                <a:srgbClr val="00206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519113" y="1099931"/>
            <a:ext cx="8091487" cy="5628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2" name="Picture 2" descr="C:\Users\Kerry\Documents\Papers\CMIP5_Tcs\fig1.png"/>
          <p:cNvPicPr>
            <a:picLocks noChangeAspect="1" noChangeArrowheads="1"/>
          </p:cNvPicPr>
          <p:nvPr/>
        </p:nvPicPr>
        <p:blipFill>
          <a:blip r:embed="rId2" cstate="print"/>
          <a:srcRect t="18405" b="16104"/>
          <a:stretch>
            <a:fillRect/>
          </a:stretch>
        </p:blipFill>
        <p:spPr bwMode="auto">
          <a:xfrm>
            <a:off x="304800" y="609600"/>
            <a:ext cx="8674333" cy="4262788"/>
          </a:xfrm>
          <a:prstGeom prst="rect">
            <a:avLst/>
          </a:prstGeom>
          <a:noFill/>
        </p:spPr>
      </p:pic>
      <p:sp>
        <p:nvSpPr>
          <p:cNvPr id="5" name="Rectangle 4"/>
          <p:cNvSpPr/>
          <p:nvPr/>
        </p:nvSpPr>
        <p:spPr>
          <a:xfrm>
            <a:off x="457200" y="4549676"/>
            <a:ext cx="8458200" cy="2308324"/>
          </a:xfrm>
          <a:prstGeom prst="rect">
            <a:avLst/>
          </a:prstGeom>
        </p:spPr>
        <p:txBody>
          <a:bodyPr wrap="square">
            <a:spAutoFit/>
          </a:bodyPr>
          <a:lstStyle/>
          <a:p>
            <a:r>
              <a:rPr lang="en-US" dirty="0" smtClean="0"/>
              <a:t>Global annual frequency of tropical cyclones averaged in 10-year blocks for the period 1950-2100, using historical simulations for the period 1950-2005 and the RCP 8.5 scenario for the period 2006-2100. In each box, the red line represents the median among the 5 models, and the bottom and tops of the boxes represent the 25</a:t>
            </a:r>
            <a:r>
              <a:rPr lang="en-US" baseline="30000" dirty="0" smtClean="0"/>
              <a:t>th</a:t>
            </a:r>
            <a:r>
              <a:rPr lang="en-US" dirty="0" smtClean="0"/>
              <a:t> and 75</a:t>
            </a:r>
            <a:r>
              <a:rPr lang="en-US" baseline="30000" dirty="0" smtClean="0"/>
              <a:t>th</a:t>
            </a:r>
            <a:r>
              <a:rPr lang="en-US" dirty="0" smtClean="0"/>
              <a:t> percentiles, respectively. The whiskers extent to the most extreme points not considered outliers, which are represented by the red + signs. Points are considered outliers if they lie more than 1.5 times the box height above or below the box.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49" name="Picture 1" descr="C:\Users\Kerry\Documents\Papers\CMIP5_Tcs\fig6.png"/>
          <p:cNvPicPr>
            <a:picLocks noChangeAspect="1" noChangeArrowheads="1"/>
          </p:cNvPicPr>
          <p:nvPr/>
        </p:nvPicPr>
        <p:blipFill>
          <a:blip r:embed="rId2" cstate="print"/>
          <a:srcRect t="18405" r="5178" b="16104"/>
          <a:stretch>
            <a:fillRect/>
          </a:stretch>
        </p:blipFill>
        <p:spPr bwMode="auto">
          <a:xfrm>
            <a:off x="228600" y="1371600"/>
            <a:ext cx="8454343" cy="4381591"/>
          </a:xfrm>
          <a:prstGeom prst="rect">
            <a:avLst/>
          </a:prstGeom>
          <a:noFill/>
        </p:spPr>
      </p:pic>
      <p:sp>
        <p:nvSpPr>
          <p:cNvPr id="5" name="TextBox 4"/>
          <p:cNvSpPr txBox="1"/>
          <p:nvPr/>
        </p:nvSpPr>
        <p:spPr>
          <a:xfrm>
            <a:off x="533400" y="4572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Global Tropical Cyclone Power Dissipation</a:t>
            </a:r>
            <a:endParaRPr lang="en-US" sz="2800"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sp>
        <p:nvSpPr>
          <p:cNvPr id="4104" name="Text Box 8"/>
          <p:cNvSpPr txBox="1">
            <a:spLocks noChangeArrowheads="1"/>
          </p:cNvSpPr>
          <p:nvPr/>
        </p:nvSpPr>
        <p:spPr bwMode="auto">
          <a:xfrm>
            <a:off x="2514600" y="304800"/>
            <a:ext cx="4267200" cy="584775"/>
          </a:xfrm>
          <a:prstGeom prst="rect">
            <a:avLst/>
          </a:prstGeom>
          <a:noFill/>
          <a:ln w="9525">
            <a:noFill/>
            <a:miter lim="800000"/>
            <a:headEnd/>
            <a:tailEnd/>
          </a:ln>
          <a:effectLst/>
        </p:spPr>
        <p:txBody>
          <a:bodyPr>
            <a:spAutoFit/>
          </a:bodyPr>
          <a:lstStyle/>
          <a:p>
            <a:pPr algn="ctr">
              <a:spcBef>
                <a:spcPct val="50000"/>
              </a:spcBef>
              <a:defRPr/>
            </a:pPr>
            <a:r>
              <a:rPr lang="en-US" sz="3200" b="1" dirty="0" smtClean="0">
                <a:solidFill>
                  <a:srgbClr val="0033CC"/>
                </a:solidFill>
                <a:effectLst>
                  <a:outerShdw blurRad="38100" dist="38100" dir="2700000" algn="tl">
                    <a:srgbClr val="C0C0C0"/>
                  </a:outerShdw>
                </a:effectLst>
              </a:rPr>
              <a:t>A Little History</a:t>
            </a:r>
            <a:endParaRPr lang="en-US" sz="3200" b="1" dirty="0">
              <a:solidFill>
                <a:srgbClr val="0033CC"/>
              </a:solidFill>
              <a:effectLst>
                <a:outerShdw blurRad="38100" dist="38100" dir="2700000" algn="tl">
                  <a:srgbClr val="C0C0C0"/>
                </a:outerShdw>
              </a:effectLst>
            </a:endParaRP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Global Warming Effects: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a:buSzPct val="70000"/>
              <a:buBlip>
                <a:blip r:embed="rId2"/>
              </a:buBlip>
            </a:pPr>
            <a:r>
              <a:rPr lang="en-US" b="1" dirty="0" smtClean="0">
                <a:solidFill>
                  <a:srgbClr val="002060"/>
                </a:solidFill>
                <a:latin typeface="Arial" pitchFamily="34" charset="0"/>
                <a:cs typeface="Arial" pitchFamily="34" charset="0"/>
              </a:rPr>
              <a:t>Increase </a:t>
            </a:r>
            <a:r>
              <a:rPr lang="en-US" b="1" dirty="0" smtClean="0">
                <a:solidFill>
                  <a:srgbClr val="002060"/>
                </a:solidFill>
                <a:latin typeface="Arial" pitchFamily="34" charset="0"/>
                <a:cs typeface="Arial" pitchFamily="34" charset="0"/>
              </a:rPr>
              <a:t>in </a:t>
            </a:r>
            <a:r>
              <a:rPr lang="en-US" b="1" dirty="0" smtClean="0">
                <a:solidFill>
                  <a:srgbClr val="002060"/>
                </a:solidFill>
                <a:latin typeface="Arial" pitchFamily="34" charset="0"/>
                <a:cs typeface="Arial" pitchFamily="34" charset="0"/>
              </a:rPr>
              <a:t>storm</a:t>
            </a:r>
            <a:r>
              <a:rPr lang="en-US" b="1" dirty="0" smtClean="0">
                <a:solidFill>
                  <a:srgbClr val="002060"/>
                </a:solidFill>
                <a:latin typeface="Arial" pitchFamily="34" charset="0"/>
                <a:cs typeface="Arial" pitchFamily="34" charset="0"/>
              </a:rPr>
              <a:t> </a:t>
            </a:r>
            <a:r>
              <a:rPr lang="en-US" b="1" dirty="0" smtClean="0">
                <a:solidFill>
                  <a:srgbClr val="002060"/>
                </a:solidFill>
                <a:latin typeface="Arial" pitchFamily="34" charset="0"/>
                <a:cs typeface="Arial" pitchFamily="34" charset="0"/>
              </a:rPr>
              <a:t>intensity</a:t>
            </a:r>
          </a:p>
          <a:p>
            <a:pPr>
              <a:buSzPct val="70000"/>
              <a:buBlip>
                <a:blip r:embed="rId2"/>
              </a:buBlip>
            </a:pPr>
            <a:r>
              <a:rPr lang="en-US" b="1" dirty="0" smtClean="0">
                <a:solidFill>
                  <a:srgbClr val="002060"/>
                </a:solidFill>
                <a:latin typeface="Arial" pitchFamily="34" charset="0"/>
                <a:cs typeface="Arial" pitchFamily="34" charset="0"/>
              </a:rPr>
              <a:t>Increase in tropical moisture</a:t>
            </a:r>
          </a:p>
          <a:p>
            <a:pPr>
              <a:buSzPct val="70000"/>
              <a:buBlip>
                <a:blip r:embed="rId2"/>
              </a:buBlip>
            </a:pPr>
            <a:endParaRPr lang="en-US" dirty="0">
              <a:latin typeface="Arial" pitchFamily="34" charset="0"/>
              <a:cs typeface="Arial" pitchFamily="34" charset="0"/>
            </a:endParaRPr>
          </a:p>
          <a:p>
            <a:pPr>
              <a:buSzPct val="70000"/>
              <a:buBlip>
                <a:blip r:embed="rId2"/>
              </a:buBlip>
            </a:pPr>
            <a:r>
              <a:rPr lang="en-US" b="1" dirty="0" smtClean="0">
                <a:solidFill>
                  <a:srgbClr val="0033CC"/>
                </a:solidFill>
                <a:latin typeface="Arial" pitchFamily="34" charset="0"/>
                <a:cs typeface="Arial" pitchFamily="34" charset="0"/>
              </a:rPr>
              <a:t>Increase in wind and storm surge damage</a:t>
            </a:r>
          </a:p>
          <a:p>
            <a:pPr>
              <a:buSzPct val="70000"/>
              <a:buBlip>
                <a:blip r:embed="rId2"/>
              </a:buBlip>
            </a:pPr>
            <a:r>
              <a:rPr lang="en-US" b="1" dirty="0" smtClean="0">
                <a:solidFill>
                  <a:srgbClr val="0033CC"/>
                </a:solidFill>
                <a:latin typeface="Arial" pitchFamily="34" charset="0"/>
                <a:cs typeface="Arial" pitchFamily="34" charset="0"/>
              </a:rPr>
              <a:t>Increase in incidence of hurricane-induced freshwater floods</a:t>
            </a:r>
            <a:endParaRPr lang="en-US" b="1" dirty="0">
              <a:solidFill>
                <a:srgbClr val="0033CC"/>
              </a:solidFill>
              <a:latin typeface="Arial" pitchFamily="34" charset="0"/>
              <a:cs typeface="Arial" pitchFamily="34" charset="0"/>
            </a:endParaRPr>
          </a:p>
        </p:txBody>
      </p:sp>
      <p:cxnSp>
        <p:nvCxnSpPr>
          <p:cNvPr id="5" name="Straight Arrow Connector 4"/>
          <p:cNvCxnSpPr/>
          <p:nvPr/>
        </p:nvCxnSpPr>
        <p:spPr>
          <a:xfrm>
            <a:off x="533400" y="3124200"/>
            <a:ext cx="990600"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ston_hadgem_wind.png"/>
          <p:cNvPicPr>
            <a:picLocks noChangeAspect="1"/>
          </p:cNvPicPr>
          <p:nvPr/>
        </p:nvPicPr>
        <p:blipFill>
          <a:blip r:embed="rId2" cstate="print"/>
          <a:stretch>
            <a:fillRect/>
          </a:stretch>
        </p:blipFill>
        <p:spPr>
          <a:xfrm>
            <a:off x="4267200" y="609600"/>
            <a:ext cx="4876800" cy="3659003"/>
          </a:xfrm>
          <a:prstGeom prst="rect">
            <a:avLst/>
          </a:prstGeom>
        </p:spPr>
      </p:pic>
      <p:pic>
        <p:nvPicPr>
          <p:cNvPr id="4" name="Picture 3" descr="boston_gfdl_wind.png"/>
          <p:cNvPicPr>
            <a:picLocks noChangeAspect="1"/>
          </p:cNvPicPr>
          <p:nvPr/>
        </p:nvPicPr>
        <p:blipFill>
          <a:blip r:embed="rId3" cstate="print"/>
          <a:stretch>
            <a:fillRect/>
          </a:stretch>
        </p:blipFill>
        <p:spPr>
          <a:xfrm>
            <a:off x="0" y="685800"/>
            <a:ext cx="4671808" cy="3505200"/>
          </a:xfrm>
          <a:prstGeom prst="rect">
            <a:avLst/>
          </a:prstGeom>
        </p:spPr>
      </p:pic>
      <p:sp>
        <p:nvSpPr>
          <p:cNvPr id="5" name="TextBox 4"/>
          <p:cNvSpPr txBox="1"/>
          <p:nvPr/>
        </p:nvSpPr>
        <p:spPr>
          <a:xfrm>
            <a:off x="381000" y="4648200"/>
            <a:ext cx="8229600" cy="830997"/>
          </a:xfrm>
          <a:prstGeom prst="rect">
            <a:avLst/>
          </a:prstGeom>
          <a:noFill/>
        </p:spPr>
        <p:txBody>
          <a:bodyPr wrap="square" rtlCol="0">
            <a:spAutoFit/>
          </a:bodyPr>
          <a:lstStyle/>
          <a:p>
            <a:pPr algn="ctr"/>
            <a:r>
              <a:rPr lang="en-US" sz="24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Increased Hurricane Risk in the Boston Region, According to Downscaling of Two Global Models</a:t>
            </a:r>
            <a:endParaRPr lang="en-US" sz="24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Kerry\Documents\Graphics\Technical figures\Allstate_hail_tornado_CR001.jpg"/>
          <p:cNvPicPr>
            <a:picLocks noChangeAspect="1" noChangeArrowheads="1"/>
          </p:cNvPicPr>
          <p:nvPr/>
        </p:nvPicPr>
        <p:blipFill>
          <a:blip r:embed="rId2" cstate="print"/>
          <a:srcRect/>
          <a:stretch>
            <a:fillRect/>
          </a:stretch>
        </p:blipFill>
        <p:spPr bwMode="auto">
          <a:xfrm>
            <a:off x="838200" y="1295400"/>
            <a:ext cx="7391400" cy="5415228"/>
          </a:xfrm>
          <a:prstGeom prst="rect">
            <a:avLst/>
          </a:prstGeom>
          <a:noFill/>
        </p:spPr>
      </p:pic>
      <p:sp>
        <p:nvSpPr>
          <p:cNvPr id="5" name="Title 4"/>
          <p:cNvSpPr>
            <a:spLocks noGrp="1"/>
          </p:cNvSpPr>
          <p:nvPr>
            <p:ph type="title"/>
          </p:nvPr>
        </p:nvSpPr>
        <p:spPr>
          <a:xfrm>
            <a:off x="457200" y="0"/>
            <a:ext cx="8229600" cy="1143000"/>
          </a:xfrm>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Allstate ratio of losses to premiums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Projections of climate change effects on weather extremes vary a great deal depending on type of event and model projections</a:t>
            </a:r>
          </a:p>
          <a:p>
            <a:pPr>
              <a:buSzPct val="70000"/>
              <a:buNone/>
            </a:pP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Heat waves become more frequent, but high level of adaptation, up to a point. </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lnSpcReduction="10000"/>
          </a:bodyPr>
          <a:lstStyle/>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Incidence of floods increases fairly rapidly</a:t>
            </a:r>
          </a:p>
          <a:p>
            <a:pPr>
              <a:buSzPct val="70000"/>
              <a:buBlip>
                <a:blip r:embed="rId2"/>
              </a:buBlip>
            </a:pP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Incidence of drought also increases </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rapidly</a:t>
            </a: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Blip>
                <a:blip r:embed="rId2"/>
              </a:buBlip>
            </a:pP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Frequency of intense (destructive) hurricanes projected to </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increase, including in Boston</a:t>
            </a: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None/>
            </a:pP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buSzPct val="70000"/>
              <a:buBlip>
                <a:blip r:embed="rId2"/>
              </a:buBlip>
            </a:pP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Very little currently known about response of severe thunderstorms to climate change</a:t>
            </a:r>
          </a:p>
          <a:p>
            <a:pPr>
              <a:buSzPct val="70000"/>
              <a:buNone/>
            </a:pPr>
            <a:endPar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a:bodyPr>
          <a:lstStyle/>
          <a:p>
            <a:r>
              <a:rPr lang="en-US" sz="2800" b="1" dirty="0" smtClean="0">
                <a:solidFill>
                  <a:srgbClr val="0070C0"/>
                </a:solidFill>
              </a:rPr>
              <a:t>Oxygen (O</a:t>
            </a:r>
            <a:r>
              <a:rPr lang="en-US" sz="2800" b="1" baseline="-25000" dirty="0" smtClean="0">
                <a:solidFill>
                  <a:srgbClr val="0070C0"/>
                </a:solidFill>
              </a:rPr>
              <a:t>2</a:t>
            </a:r>
            <a:r>
              <a:rPr lang="en-US" sz="2800" b="1" dirty="0" smtClean="0">
                <a:solidFill>
                  <a:srgbClr val="0070C0"/>
                </a:solidFill>
              </a:rPr>
              <a:t> ) and nitrogen (N</a:t>
            </a:r>
            <a:r>
              <a:rPr lang="en-US" sz="2800" b="1" baseline="-25000" dirty="0" smtClean="0">
                <a:solidFill>
                  <a:srgbClr val="0070C0"/>
                </a:solidFill>
              </a:rPr>
              <a:t>2</a:t>
            </a:r>
            <a:r>
              <a:rPr lang="en-US" sz="2800" b="1" dirty="0" smtClean="0">
                <a:solidFill>
                  <a:srgbClr val="0070C0"/>
                </a:solidFill>
              </a:rPr>
              <a:t>), though they make up ~98% of the atmosphere, are almost entirely transparent to solar and terrestrial radiation</a:t>
            </a:r>
          </a:p>
          <a:p>
            <a:pPr>
              <a:buNone/>
            </a:pPr>
            <a:endParaRPr lang="en-US" sz="2800" b="1" dirty="0" smtClean="0">
              <a:solidFill>
                <a:srgbClr val="0033CC"/>
              </a:solidFill>
            </a:endParaRPr>
          </a:p>
          <a:p>
            <a:r>
              <a:rPr lang="en-US" sz="2800" b="1" dirty="0" smtClean="0">
                <a:solidFill>
                  <a:srgbClr val="0070C0"/>
                </a:solidFill>
              </a:rPr>
              <a:t>Water vapor (H</a:t>
            </a:r>
            <a:r>
              <a:rPr lang="en-US" sz="2800" b="1" baseline="-25000" dirty="0" smtClean="0">
                <a:solidFill>
                  <a:srgbClr val="0070C0"/>
                </a:solidFill>
              </a:rPr>
              <a:t>2</a:t>
            </a:r>
            <a:r>
              <a:rPr lang="en-US" sz="2800" b="1" dirty="0" smtClean="0">
                <a:solidFill>
                  <a:srgbClr val="0070C0"/>
                </a:solidFill>
              </a:rPr>
              <a:t>O), carbon dioxide (CO</a:t>
            </a:r>
            <a:r>
              <a:rPr lang="en-US" sz="2800" b="1" baseline="-25000" dirty="0" smtClean="0">
                <a:solidFill>
                  <a:srgbClr val="0070C0"/>
                </a:solidFill>
              </a:rPr>
              <a:t>2</a:t>
            </a:r>
            <a:r>
              <a:rPr lang="en-US" sz="2800" b="1" dirty="0" smtClean="0">
                <a:solidFill>
                  <a:srgbClr val="0070C0"/>
                </a:solidFill>
              </a:rPr>
              <a:t>), nitrous oxide (N</a:t>
            </a:r>
            <a:r>
              <a:rPr lang="en-US" sz="2800" b="1" baseline="-25000" dirty="0" smtClean="0">
                <a:solidFill>
                  <a:srgbClr val="0070C0"/>
                </a:solidFill>
              </a:rPr>
              <a:t>2</a:t>
            </a:r>
            <a:r>
              <a:rPr lang="en-US" sz="2800" b="1" dirty="0" smtClean="0">
                <a:solidFill>
                  <a:srgbClr val="0070C0"/>
                </a:solidFill>
              </a:rPr>
              <a:t>O), and a handful of other trace gases make the lower atmosphere nearly opaque to infrared radiation, though still largely transparent to solar radiation (but clouds have strong effects on radiation at all wavelengths) </a:t>
            </a:r>
            <a:endParaRPr lang="en-US" sz="28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569660"/>
          </a:xfrm>
          <a:prstGeom prst="rect">
            <a:avLst/>
          </a:prstGeom>
          <a:noFill/>
        </p:spPr>
        <p:txBody>
          <a:bodyPr wrap="square" rtlCol="0">
            <a:spAutoFit/>
          </a:bodyPr>
          <a:lstStyle/>
          <a:p>
            <a:r>
              <a:rPr lang="en-US" sz="2400" dirty="0" smtClean="0">
                <a:solidFill>
                  <a:srgbClr val="002060"/>
                </a:solidFill>
              </a:rPr>
              <a:t>Arrhenius was the first to suggest that fossil fuel combustion would lead to appreciable increases in atmospheric CO</a:t>
            </a:r>
            <a:r>
              <a:rPr lang="en-US" sz="2400" baseline="-25000" dirty="0" smtClean="0">
                <a:solidFill>
                  <a:srgbClr val="002060"/>
                </a:solidFill>
              </a:rPr>
              <a:t>2</a:t>
            </a:r>
            <a:r>
              <a:rPr lang="en-US" sz="2400" dirty="0" smtClean="0">
                <a:solidFill>
                  <a:srgbClr val="002060"/>
                </a:solidFill>
              </a:rPr>
              <a:t>. In 1896, he estimated that doubling CO</a:t>
            </a:r>
            <a:r>
              <a:rPr lang="en-US" sz="2400" baseline="-25000" dirty="0" smtClean="0">
                <a:solidFill>
                  <a:srgbClr val="002060"/>
                </a:solidFill>
              </a:rPr>
              <a:t>2</a:t>
            </a:r>
            <a:r>
              <a:rPr lang="en-US" sz="2400" dirty="0" smtClean="0">
                <a:solidFill>
                  <a:srgbClr val="002060"/>
                </a:solidFill>
              </a:rPr>
              <a:t> would increase global temperatures by 5-6</a:t>
            </a:r>
            <a:r>
              <a:rPr lang="en-US" sz="2400" baseline="30000" dirty="0" smtClean="0">
                <a:solidFill>
                  <a:srgbClr val="002060"/>
                </a:solidFill>
              </a:rPr>
              <a:t>o</a:t>
            </a:r>
            <a:r>
              <a:rPr lang="en-US" sz="2400" dirty="0" smtClean="0">
                <a:solidFill>
                  <a:srgbClr val="002060"/>
                </a:solidFill>
              </a:rPr>
              <a:t>C.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09800"/>
            <a:ext cx="8229600" cy="11430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Does This Mean for Weather?</a:t>
            </a:r>
            <a:endParaRPr lang="en-US"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1"/>
          <p:cNvSpPr>
            <a:spLocks noGrp="1"/>
          </p:cNvSpPr>
          <p:nvPr>
            <p:ph type="sldNum" sz="quarter" idx="10"/>
          </p:nvPr>
        </p:nvSpPr>
        <p:spPr/>
        <p:txBody>
          <a:bodyPr/>
          <a:lstStyle/>
          <a:p>
            <a:fld id="{90E565BE-87E0-4EE8-8EA5-F57E2535418B}" type="slidenum">
              <a:rPr lang="en-US"/>
              <a:pPr/>
              <a:t>7</a:t>
            </a:fld>
            <a:endParaRPr lang="en-US" dirty="0"/>
          </a:p>
        </p:txBody>
      </p:sp>
      <p:grpSp>
        <p:nvGrpSpPr>
          <p:cNvPr id="2" name="Group 2"/>
          <p:cNvGrpSpPr>
            <a:grpSpLocks/>
          </p:cNvGrpSpPr>
          <p:nvPr/>
        </p:nvGrpSpPr>
        <p:grpSpPr bwMode="auto">
          <a:xfrm>
            <a:off x="6292850" y="3551238"/>
            <a:ext cx="2197100" cy="2986087"/>
            <a:chOff x="4212" y="1437"/>
            <a:chExt cx="1384" cy="1881"/>
          </a:xfrm>
        </p:grpSpPr>
        <p:grpSp>
          <p:nvGrpSpPr>
            <p:cNvPr id="3" name="Group 3"/>
            <p:cNvGrpSpPr>
              <a:grpSpLocks/>
            </p:cNvGrpSpPr>
            <p:nvPr/>
          </p:nvGrpSpPr>
          <p:grpSpPr bwMode="auto">
            <a:xfrm>
              <a:off x="4212" y="1437"/>
              <a:ext cx="1384" cy="1881"/>
              <a:chOff x="4212" y="1644"/>
              <a:chExt cx="1384" cy="1884"/>
            </a:xfrm>
          </p:grpSpPr>
          <p:pic>
            <p:nvPicPr>
              <p:cNvPr id="477188" name="Picture 4" descr="gts"/>
              <p:cNvPicPr>
                <a:picLocks noChangeAspect="1" noChangeArrowheads="1"/>
              </p:cNvPicPr>
              <p:nvPr/>
            </p:nvPicPr>
            <p:blipFill>
              <a:blip r:embed="rId3" cstate="print"/>
              <a:srcRect l="9512" t="69839" r="63416"/>
              <a:stretch>
                <a:fillRect/>
              </a:stretch>
            </p:blipFill>
            <p:spPr bwMode="auto">
              <a:xfrm>
                <a:off x="4212" y="1896"/>
                <a:ext cx="1384" cy="1437"/>
              </a:xfrm>
              <a:prstGeom prst="rect">
                <a:avLst/>
              </a:prstGeom>
              <a:noFill/>
              <a:ln w="9525">
                <a:noFill/>
                <a:miter lim="800000"/>
                <a:headEnd/>
                <a:tailEnd/>
              </a:ln>
            </p:spPr>
          </p:pic>
          <p:sp>
            <p:nvSpPr>
              <p:cNvPr id="477189" name="Text Box 5"/>
              <p:cNvSpPr txBox="1">
                <a:spLocks noChangeArrowheads="1"/>
              </p:cNvSpPr>
              <p:nvPr/>
            </p:nvSpPr>
            <p:spPr bwMode="auto">
              <a:xfrm>
                <a:off x="4272" y="1644"/>
                <a:ext cx="1225" cy="288"/>
              </a:xfrm>
              <a:prstGeom prst="rect">
                <a:avLst/>
              </a:prstGeom>
              <a:noFill/>
              <a:ln w="9525">
                <a:noFill/>
                <a:miter lim="800000"/>
                <a:headEnd/>
                <a:tailEnd/>
              </a:ln>
              <a:effectLst/>
            </p:spPr>
            <p:txBody>
              <a:bodyPr wrap="none">
                <a:spAutoFit/>
              </a:bodyPr>
              <a:lstStyle/>
              <a:p>
                <a:pPr eaLnBrk="0" hangingPunct="0"/>
                <a:r>
                  <a:rPr lang="de-DE" sz="2400"/>
                  <a:t>  Heat Stress</a:t>
                </a:r>
              </a:p>
            </p:txBody>
          </p:sp>
          <p:sp>
            <p:nvSpPr>
              <p:cNvPr id="477190" name="Text Box 6"/>
              <p:cNvSpPr txBox="1">
                <a:spLocks noChangeArrowheads="1"/>
              </p:cNvSpPr>
              <p:nvPr/>
            </p:nvSpPr>
            <p:spPr bwMode="auto">
              <a:xfrm>
                <a:off x="4436" y="3240"/>
                <a:ext cx="1066" cy="288"/>
              </a:xfrm>
              <a:prstGeom prst="rect">
                <a:avLst/>
              </a:prstGeom>
              <a:noFill/>
              <a:ln w="9525">
                <a:noFill/>
                <a:miter lim="800000"/>
                <a:headEnd/>
                <a:tailEnd/>
              </a:ln>
              <a:effectLst/>
            </p:spPr>
            <p:txBody>
              <a:bodyPr wrap="none">
                <a:spAutoFit/>
              </a:bodyPr>
              <a:lstStyle/>
              <a:p>
                <a:pPr eaLnBrk="0" hangingPunct="0"/>
                <a:r>
                  <a:rPr lang="de-DE" sz="2400"/>
                  <a:t>Kältestress</a:t>
                </a:r>
              </a:p>
            </p:txBody>
          </p:sp>
          <p:sp>
            <p:nvSpPr>
              <p:cNvPr id="477191" name="Text Box 7"/>
              <p:cNvSpPr txBox="1">
                <a:spLocks noChangeArrowheads="1"/>
              </p:cNvSpPr>
              <p:nvPr/>
            </p:nvSpPr>
            <p:spPr bwMode="auto">
              <a:xfrm>
                <a:off x="4654" y="2646"/>
                <a:ext cx="720" cy="154"/>
              </a:xfrm>
              <a:prstGeom prst="rect">
                <a:avLst/>
              </a:prstGeom>
              <a:solidFill>
                <a:srgbClr val="CCFFFF"/>
              </a:solidFill>
              <a:ln w="9525">
                <a:noFill/>
                <a:miter lim="800000"/>
                <a:headEnd/>
                <a:tailEnd/>
              </a:ln>
              <a:effectLst/>
            </p:spPr>
            <p:txBody>
              <a:bodyPr>
                <a:spAutoFit/>
              </a:bodyPr>
              <a:lstStyle/>
              <a:p>
                <a:pPr algn="ctr" eaLnBrk="0" hangingPunct="0"/>
                <a:r>
                  <a:rPr lang="de-DE" sz="1000"/>
                  <a:t>leicht</a:t>
                </a:r>
                <a:endParaRPr lang="de-DE" sz="2400"/>
              </a:p>
            </p:txBody>
          </p:sp>
          <p:grpSp>
            <p:nvGrpSpPr>
              <p:cNvPr id="4" name="Group 8"/>
              <p:cNvGrpSpPr>
                <a:grpSpLocks/>
              </p:cNvGrpSpPr>
              <p:nvPr/>
            </p:nvGrpSpPr>
            <p:grpSpPr bwMode="auto">
              <a:xfrm>
                <a:off x="4652" y="2028"/>
                <a:ext cx="722" cy="1138"/>
                <a:chOff x="4616" y="1680"/>
                <a:chExt cx="722" cy="1138"/>
              </a:xfrm>
            </p:grpSpPr>
            <p:sp>
              <p:nvSpPr>
                <p:cNvPr id="477193" name="Text Box 9"/>
                <p:cNvSpPr txBox="1">
                  <a:spLocks noChangeArrowheads="1"/>
                </p:cNvSpPr>
                <p:nvPr/>
              </p:nvSpPr>
              <p:spPr bwMode="auto">
                <a:xfrm>
                  <a:off x="4618" y="1680"/>
                  <a:ext cx="720" cy="154"/>
                </a:xfrm>
                <a:prstGeom prst="rect">
                  <a:avLst/>
                </a:prstGeom>
                <a:solidFill>
                  <a:srgbClr val="FF0000"/>
                </a:solidFill>
                <a:ln w="9525">
                  <a:noFill/>
                  <a:miter lim="800000"/>
                  <a:headEnd/>
                  <a:tailEnd/>
                </a:ln>
                <a:effectLst/>
              </p:spPr>
              <p:txBody>
                <a:bodyPr>
                  <a:spAutoFit/>
                </a:bodyPr>
                <a:lstStyle/>
                <a:p>
                  <a:pPr algn="ctr" eaLnBrk="0" hangingPunct="0"/>
                  <a:r>
                    <a:rPr lang="de-DE" sz="1000"/>
                    <a:t>extreme</a:t>
                  </a:r>
                  <a:endParaRPr lang="de-DE" sz="2400"/>
                </a:p>
              </p:txBody>
            </p:sp>
            <p:sp>
              <p:nvSpPr>
                <p:cNvPr id="477194" name="Text Box 10"/>
                <p:cNvSpPr txBox="1">
                  <a:spLocks noChangeArrowheads="1"/>
                </p:cNvSpPr>
                <p:nvPr/>
              </p:nvSpPr>
              <p:spPr bwMode="auto">
                <a:xfrm>
                  <a:off x="4618" y="1810"/>
                  <a:ext cx="720" cy="154"/>
                </a:xfrm>
                <a:prstGeom prst="rect">
                  <a:avLst/>
                </a:prstGeom>
                <a:solidFill>
                  <a:srgbClr val="FF9900"/>
                </a:solidFill>
                <a:ln w="9525">
                  <a:noFill/>
                  <a:miter lim="800000"/>
                  <a:headEnd/>
                  <a:tailEnd/>
                </a:ln>
                <a:effectLst/>
              </p:spPr>
              <p:txBody>
                <a:bodyPr>
                  <a:spAutoFit/>
                </a:bodyPr>
                <a:lstStyle/>
                <a:p>
                  <a:pPr algn="ctr" eaLnBrk="0" hangingPunct="0"/>
                  <a:r>
                    <a:rPr lang="de-DE" sz="1000"/>
                    <a:t>high</a:t>
                  </a:r>
                  <a:endParaRPr lang="de-DE" sz="2400"/>
                </a:p>
              </p:txBody>
            </p:sp>
            <p:sp>
              <p:nvSpPr>
                <p:cNvPr id="477195" name="Text Box 11"/>
                <p:cNvSpPr txBox="1">
                  <a:spLocks noChangeArrowheads="1"/>
                </p:cNvSpPr>
                <p:nvPr/>
              </p:nvSpPr>
              <p:spPr bwMode="auto">
                <a:xfrm>
                  <a:off x="4618" y="1932"/>
                  <a:ext cx="720" cy="154"/>
                </a:xfrm>
                <a:prstGeom prst="rect">
                  <a:avLst/>
                </a:prstGeom>
                <a:solidFill>
                  <a:srgbClr val="FFCC00"/>
                </a:solidFill>
                <a:ln w="9525">
                  <a:noFill/>
                  <a:miter lim="800000"/>
                  <a:headEnd/>
                  <a:tailEnd/>
                </a:ln>
                <a:effectLst/>
              </p:spPr>
              <p:txBody>
                <a:bodyPr>
                  <a:spAutoFit/>
                </a:bodyPr>
                <a:lstStyle/>
                <a:p>
                  <a:pPr algn="ctr" eaLnBrk="0" hangingPunct="0"/>
                  <a:r>
                    <a:rPr lang="de-DE" sz="1000"/>
                    <a:t>moderate</a:t>
                  </a:r>
                  <a:endParaRPr lang="de-DE" sz="2400"/>
                </a:p>
              </p:txBody>
            </p:sp>
            <p:sp>
              <p:nvSpPr>
                <p:cNvPr id="477196" name="Text Box 12"/>
                <p:cNvSpPr txBox="1">
                  <a:spLocks noChangeArrowheads="1"/>
                </p:cNvSpPr>
                <p:nvPr/>
              </p:nvSpPr>
              <p:spPr bwMode="auto">
                <a:xfrm>
                  <a:off x="4616" y="2064"/>
                  <a:ext cx="720" cy="154"/>
                </a:xfrm>
                <a:prstGeom prst="rect">
                  <a:avLst/>
                </a:prstGeom>
                <a:solidFill>
                  <a:srgbClr val="FFFF00"/>
                </a:solidFill>
                <a:ln w="9525">
                  <a:noFill/>
                  <a:miter lim="800000"/>
                  <a:headEnd/>
                  <a:tailEnd/>
                </a:ln>
                <a:effectLst/>
              </p:spPr>
              <p:txBody>
                <a:bodyPr>
                  <a:spAutoFit/>
                </a:bodyPr>
                <a:lstStyle/>
                <a:p>
                  <a:pPr algn="ctr" eaLnBrk="0" hangingPunct="0"/>
                  <a:r>
                    <a:rPr lang="de-DE" sz="1000"/>
                    <a:t>slight</a:t>
                  </a:r>
                  <a:endParaRPr lang="de-DE" sz="2400"/>
                </a:p>
              </p:txBody>
            </p:sp>
            <p:sp>
              <p:nvSpPr>
                <p:cNvPr id="477197" name="Text Box 13"/>
                <p:cNvSpPr txBox="1">
                  <a:spLocks noChangeArrowheads="1"/>
                </p:cNvSpPr>
                <p:nvPr/>
              </p:nvSpPr>
              <p:spPr bwMode="auto">
                <a:xfrm>
                  <a:off x="4618" y="2177"/>
                  <a:ext cx="720" cy="289"/>
                </a:xfrm>
                <a:prstGeom prst="rect">
                  <a:avLst/>
                </a:prstGeom>
                <a:solidFill>
                  <a:srgbClr val="00FF00"/>
                </a:solidFill>
                <a:ln w="9525">
                  <a:noFill/>
                  <a:miter lim="800000"/>
                  <a:headEnd/>
                  <a:tailEnd/>
                </a:ln>
                <a:effectLst/>
              </p:spPr>
              <p:txBody>
                <a:bodyPr>
                  <a:spAutoFit/>
                </a:bodyPr>
                <a:lstStyle/>
                <a:p>
                  <a:pPr algn="ctr" eaLnBrk="0" hangingPunct="0"/>
                  <a:endParaRPr lang="de-DE" sz="2400"/>
                </a:p>
              </p:txBody>
            </p:sp>
            <p:sp>
              <p:nvSpPr>
                <p:cNvPr id="477198" name="Text Box 14"/>
                <p:cNvSpPr txBox="1">
                  <a:spLocks noChangeArrowheads="1"/>
                </p:cNvSpPr>
                <p:nvPr/>
              </p:nvSpPr>
              <p:spPr bwMode="auto">
                <a:xfrm>
                  <a:off x="4618" y="2420"/>
                  <a:ext cx="720" cy="154"/>
                </a:xfrm>
                <a:prstGeom prst="rect">
                  <a:avLst/>
                </a:prstGeom>
                <a:solidFill>
                  <a:srgbClr val="00CCFF"/>
                </a:solidFill>
                <a:ln w="9525">
                  <a:noFill/>
                  <a:miter lim="800000"/>
                  <a:headEnd/>
                  <a:tailEnd/>
                </a:ln>
                <a:effectLst/>
              </p:spPr>
              <p:txBody>
                <a:bodyPr>
                  <a:spAutoFit/>
                </a:bodyPr>
                <a:lstStyle/>
                <a:p>
                  <a:pPr algn="ctr" eaLnBrk="0" hangingPunct="0"/>
                  <a:r>
                    <a:rPr lang="de-DE" sz="1000">
                      <a:solidFill>
                        <a:schemeClr val="bg1"/>
                      </a:solidFill>
                    </a:rPr>
                    <a:t>mäßig</a:t>
                  </a:r>
                  <a:endParaRPr lang="de-DE" sz="2400"/>
                </a:p>
              </p:txBody>
            </p:sp>
            <p:sp>
              <p:nvSpPr>
                <p:cNvPr id="477199" name="Text Box 15"/>
                <p:cNvSpPr txBox="1">
                  <a:spLocks noChangeArrowheads="1"/>
                </p:cNvSpPr>
                <p:nvPr/>
              </p:nvSpPr>
              <p:spPr bwMode="auto">
                <a:xfrm>
                  <a:off x="4618" y="2542"/>
                  <a:ext cx="720" cy="154"/>
                </a:xfrm>
                <a:prstGeom prst="rect">
                  <a:avLst/>
                </a:prstGeom>
                <a:solidFill>
                  <a:srgbClr val="3366FF"/>
                </a:solidFill>
                <a:ln w="9525">
                  <a:noFill/>
                  <a:miter lim="800000"/>
                  <a:headEnd/>
                  <a:tailEnd/>
                </a:ln>
                <a:effectLst/>
              </p:spPr>
              <p:txBody>
                <a:bodyPr>
                  <a:spAutoFit/>
                </a:bodyPr>
                <a:lstStyle/>
                <a:p>
                  <a:pPr algn="ctr" eaLnBrk="0" hangingPunct="0"/>
                  <a:r>
                    <a:rPr lang="de-DE" sz="1000">
                      <a:solidFill>
                        <a:schemeClr val="bg1"/>
                      </a:solidFill>
                    </a:rPr>
                    <a:t>hoch</a:t>
                  </a:r>
                  <a:endParaRPr lang="de-DE" sz="2400"/>
                </a:p>
              </p:txBody>
            </p:sp>
            <p:sp>
              <p:nvSpPr>
                <p:cNvPr id="477200" name="Text Box 16"/>
                <p:cNvSpPr txBox="1">
                  <a:spLocks noChangeArrowheads="1"/>
                </p:cNvSpPr>
                <p:nvPr/>
              </p:nvSpPr>
              <p:spPr bwMode="auto">
                <a:xfrm>
                  <a:off x="4618" y="2664"/>
                  <a:ext cx="720" cy="154"/>
                </a:xfrm>
                <a:prstGeom prst="rect">
                  <a:avLst/>
                </a:prstGeom>
                <a:solidFill>
                  <a:srgbClr val="0000FF"/>
                </a:solidFill>
                <a:ln w="9525">
                  <a:noFill/>
                  <a:miter lim="800000"/>
                  <a:headEnd/>
                  <a:tailEnd/>
                </a:ln>
                <a:effectLst/>
              </p:spPr>
              <p:txBody>
                <a:bodyPr>
                  <a:spAutoFit/>
                </a:bodyPr>
                <a:lstStyle/>
                <a:p>
                  <a:pPr algn="ctr" eaLnBrk="0" hangingPunct="0"/>
                  <a:r>
                    <a:rPr lang="de-DE" sz="1000">
                      <a:solidFill>
                        <a:schemeClr val="bg1"/>
                      </a:solidFill>
                    </a:rPr>
                    <a:t>extrem</a:t>
                  </a:r>
                  <a:endParaRPr lang="de-DE" sz="2400"/>
                </a:p>
              </p:txBody>
            </p:sp>
          </p:grpSp>
        </p:grpSp>
        <p:sp>
          <p:nvSpPr>
            <p:cNvPr id="477201" name="Rectangle 17"/>
            <p:cNvSpPr>
              <a:spLocks noChangeArrowheads="1"/>
            </p:cNvSpPr>
            <p:nvPr/>
          </p:nvSpPr>
          <p:spPr bwMode="auto">
            <a:xfrm>
              <a:off x="4436" y="2470"/>
              <a:ext cx="1066" cy="807"/>
            </a:xfrm>
            <a:prstGeom prst="rect">
              <a:avLst/>
            </a:prstGeom>
            <a:solidFill>
              <a:srgbClr val="FFFFFF"/>
            </a:solidFill>
            <a:ln w="9525">
              <a:solidFill>
                <a:schemeClr val="bg1"/>
              </a:solidFill>
              <a:miter lim="800000"/>
              <a:headEnd/>
              <a:tailEnd/>
            </a:ln>
            <a:effectLst/>
          </p:spPr>
          <p:txBody>
            <a:bodyPr wrap="none" anchor="ctr"/>
            <a:lstStyle/>
            <a:p>
              <a:endParaRPr lang="en-US" dirty="0"/>
            </a:p>
          </p:txBody>
        </p:sp>
      </p:grpSp>
      <p:sp>
        <p:nvSpPr>
          <p:cNvPr id="477202" name="Text Box 18"/>
          <p:cNvSpPr txBox="1">
            <a:spLocks noChangeArrowheads="1"/>
          </p:cNvSpPr>
          <p:nvPr/>
        </p:nvSpPr>
        <p:spPr bwMode="auto">
          <a:xfrm>
            <a:off x="933450" y="1387475"/>
            <a:ext cx="4395788" cy="304800"/>
          </a:xfrm>
          <a:prstGeom prst="rect">
            <a:avLst/>
          </a:prstGeom>
          <a:noFill/>
          <a:ln w="9525">
            <a:noFill/>
            <a:miter lim="800000"/>
            <a:headEnd/>
            <a:tailEnd/>
          </a:ln>
          <a:effectLst/>
        </p:spPr>
        <p:txBody>
          <a:bodyPr wrap="none">
            <a:spAutoFit/>
          </a:bodyPr>
          <a:lstStyle/>
          <a:p>
            <a:pPr eaLnBrk="0" hangingPunct="0"/>
            <a:r>
              <a:rPr lang="de-DE" sz="1400" b="1"/>
              <a:t>Mortality and heat stress (8. August 2003, 13 UTC)</a:t>
            </a:r>
          </a:p>
        </p:txBody>
      </p:sp>
      <p:grpSp>
        <p:nvGrpSpPr>
          <p:cNvPr id="5" name="Group 19"/>
          <p:cNvGrpSpPr>
            <a:grpSpLocks/>
          </p:cNvGrpSpPr>
          <p:nvPr/>
        </p:nvGrpSpPr>
        <p:grpSpPr bwMode="auto">
          <a:xfrm>
            <a:off x="-15875" y="1662113"/>
            <a:ext cx="5741988" cy="5195887"/>
            <a:chOff x="-13" y="714"/>
            <a:chExt cx="3788" cy="3606"/>
          </a:xfrm>
        </p:grpSpPr>
        <p:pic>
          <p:nvPicPr>
            <p:cNvPr id="477204" name="Picture 20" descr="gts"/>
            <p:cNvPicPr>
              <a:picLocks noChangeArrowheads="1"/>
            </p:cNvPicPr>
            <p:nvPr/>
          </p:nvPicPr>
          <p:blipFill>
            <a:blip r:embed="rId4" cstate="print"/>
            <a:srcRect t="8900" r="50099" b="34235"/>
            <a:stretch>
              <a:fillRect/>
            </a:stretch>
          </p:blipFill>
          <p:spPr bwMode="auto">
            <a:xfrm>
              <a:off x="348" y="714"/>
              <a:ext cx="3427" cy="3606"/>
            </a:xfrm>
            <a:prstGeom prst="rect">
              <a:avLst/>
            </a:prstGeom>
            <a:noFill/>
            <a:ln w="9525">
              <a:noFill/>
              <a:miter lim="800000"/>
              <a:headEnd/>
              <a:tailEnd/>
            </a:ln>
          </p:spPr>
        </p:pic>
        <p:sp>
          <p:nvSpPr>
            <p:cNvPr id="477205" name="Text Box 21"/>
            <p:cNvSpPr txBox="1">
              <a:spLocks noChangeArrowheads="1"/>
            </p:cNvSpPr>
            <p:nvPr/>
          </p:nvSpPr>
          <p:spPr bwMode="auto">
            <a:xfrm>
              <a:off x="1247" y="2614"/>
              <a:ext cx="589" cy="43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15,000</a:t>
              </a:r>
              <a:br>
                <a:rPr lang="de-DE" sz="1800" b="1"/>
              </a:br>
              <a:r>
                <a:rPr lang="de-DE" sz="1800" b="1"/>
                <a:t> †</a:t>
              </a:r>
            </a:p>
          </p:txBody>
        </p:sp>
        <p:sp>
          <p:nvSpPr>
            <p:cNvPr id="477206" name="Text Box 22"/>
            <p:cNvSpPr txBox="1">
              <a:spLocks noChangeArrowheads="1"/>
            </p:cNvSpPr>
            <p:nvPr/>
          </p:nvSpPr>
          <p:spPr bwMode="auto">
            <a:xfrm>
              <a:off x="2200" y="2206"/>
              <a:ext cx="590" cy="43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7,000</a:t>
              </a:r>
              <a:br>
                <a:rPr lang="de-DE" sz="1800" b="1"/>
              </a:br>
              <a:r>
                <a:rPr lang="de-DE" sz="1800" b="1">
                  <a:cs typeface="Arial" pitchFamily="34" charset="0"/>
                </a:rPr>
                <a:t>†</a:t>
              </a:r>
            </a:p>
          </p:txBody>
        </p:sp>
        <p:sp>
          <p:nvSpPr>
            <p:cNvPr id="477207" name="Text Box 23"/>
            <p:cNvSpPr txBox="1">
              <a:spLocks noChangeArrowheads="1"/>
            </p:cNvSpPr>
            <p:nvPr/>
          </p:nvSpPr>
          <p:spPr bwMode="auto">
            <a:xfrm>
              <a:off x="476" y="3567"/>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4,000</a:t>
              </a:r>
              <a:br>
                <a:rPr lang="de-DE" sz="1800" b="1"/>
              </a:br>
              <a:r>
                <a:rPr lang="de-DE" sz="1800" b="1"/>
                <a:t> †</a:t>
              </a:r>
            </a:p>
          </p:txBody>
        </p:sp>
        <p:sp>
          <p:nvSpPr>
            <p:cNvPr id="477208" name="Text Box 24"/>
            <p:cNvSpPr txBox="1">
              <a:spLocks noChangeArrowheads="1"/>
            </p:cNvSpPr>
            <p:nvPr/>
          </p:nvSpPr>
          <p:spPr bwMode="auto">
            <a:xfrm>
              <a:off x="975" y="1889"/>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2,000</a:t>
              </a:r>
              <a:br>
                <a:rPr lang="de-DE" sz="1800" b="1"/>
              </a:br>
              <a:r>
                <a:rPr lang="de-DE" sz="1800" b="1"/>
                <a:t> †</a:t>
              </a:r>
            </a:p>
          </p:txBody>
        </p:sp>
        <p:sp>
          <p:nvSpPr>
            <p:cNvPr id="477209" name="Text Box 25"/>
            <p:cNvSpPr txBox="1">
              <a:spLocks noChangeArrowheads="1"/>
            </p:cNvSpPr>
            <p:nvPr/>
          </p:nvSpPr>
          <p:spPr bwMode="auto">
            <a:xfrm>
              <a:off x="1610" y="2116"/>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2,000</a:t>
              </a:r>
              <a:br>
                <a:rPr lang="de-DE" sz="1800" b="1"/>
              </a:br>
              <a:r>
                <a:rPr lang="de-DE" sz="1800" b="1"/>
                <a:t> †</a:t>
              </a:r>
            </a:p>
          </p:txBody>
        </p:sp>
        <p:sp>
          <p:nvSpPr>
            <p:cNvPr id="477210" name="Text Box 26"/>
            <p:cNvSpPr txBox="1">
              <a:spLocks noChangeArrowheads="1"/>
            </p:cNvSpPr>
            <p:nvPr/>
          </p:nvSpPr>
          <p:spPr bwMode="auto">
            <a:xfrm>
              <a:off x="2200" y="3209"/>
              <a:ext cx="590"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4,000</a:t>
              </a:r>
              <a:br>
                <a:rPr lang="de-DE" sz="1800" b="1"/>
              </a:br>
              <a:r>
                <a:rPr lang="de-DE" sz="1800" b="1"/>
                <a:t> †</a:t>
              </a:r>
            </a:p>
          </p:txBody>
        </p:sp>
        <p:sp>
          <p:nvSpPr>
            <p:cNvPr id="477211" name="Text Box 27"/>
            <p:cNvSpPr txBox="1">
              <a:spLocks noChangeArrowheads="1"/>
            </p:cNvSpPr>
            <p:nvPr/>
          </p:nvSpPr>
          <p:spPr bwMode="auto">
            <a:xfrm>
              <a:off x="-13" y="3505"/>
              <a:ext cx="589" cy="43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de-DE" sz="1800" b="1"/>
                <a:t>1,500</a:t>
              </a:r>
              <a:br>
                <a:rPr lang="de-DE" sz="1800" b="1"/>
              </a:br>
              <a:r>
                <a:rPr lang="de-DE" sz="1800" b="1"/>
                <a:t> †</a:t>
              </a:r>
            </a:p>
          </p:txBody>
        </p:sp>
      </p:grpSp>
      <p:sp>
        <p:nvSpPr>
          <p:cNvPr id="477212" name="Text Box 28"/>
          <p:cNvSpPr txBox="1">
            <a:spLocks noChangeArrowheads="1"/>
          </p:cNvSpPr>
          <p:nvPr/>
        </p:nvSpPr>
        <p:spPr bwMode="auto">
          <a:xfrm>
            <a:off x="6324600" y="152400"/>
            <a:ext cx="1828800" cy="457200"/>
          </a:xfrm>
          <a:prstGeom prst="rect">
            <a:avLst/>
          </a:prstGeom>
          <a:noFill/>
          <a:ln w="9525">
            <a:noFill/>
            <a:miter lim="800000"/>
            <a:headEnd/>
            <a:tailEnd/>
          </a:ln>
          <a:effectLst/>
        </p:spPr>
        <p:txBody>
          <a:bodyPr>
            <a:spAutoFit/>
          </a:bodyPr>
          <a:lstStyle/>
          <a:p>
            <a:pPr>
              <a:spcBef>
                <a:spcPct val="50000"/>
              </a:spcBef>
            </a:pPr>
            <a:endParaRPr lang="de-DE" sz="2400">
              <a:latin typeface="Times New Roman" pitchFamily="18" charset="0"/>
            </a:endParaRPr>
          </a:p>
        </p:txBody>
      </p:sp>
      <p:sp>
        <p:nvSpPr>
          <p:cNvPr id="477213" name="Text Box 29"/>
          <p:cNvSpPr txBox="1">
            <a:spLocks noChangeArrowheads="1"/>
          </p:cNvSpPr>
          <p:nvPr/>
        </p:nvSpPr>
        <p:spPr bwMode="auto">
          <a:xfrm>
            <a:off x="6199188" y="5589588"/>
            <a:ext cx="2981325" cy="457200"/>
          </a:xfrm>
          <a:prstGeom prst="rect">
            <a:avLst/>
          </a:prstGeom>
          <a:noFill/>
          <a:ln w="9525">
            <a:noFill/>
            <a:miter lim="800000"/>
            <a:headEnd/>
            <a:tailEnd/>
          </a:ln>
          <a:effectLst/>
        </p:spPr>
        <p:txBody>
          <a:bodyPr>
            <a:spAutoFit/>
          </a:bodyPr>
          <a:lstStyle/>
          <a:p>
            <a:pPr eaLnBrk="0" hangingPunct="0">
              <a:spcBef>
                <a:spcPct val="50000"/>
              </a:spcBef>
            </a:pPr>
            <a:r>
              <a:rPr lang="en-GB" dirty="0"/>
              <a:t>Mortality data: Earth Policy Institute</a:t>
            </a:r>
            <a:br>
              <a:rPr lang="en-GB" dirty="0"/>
            </a:br>
            <a:r>
              <a:rPr lang="en-GB" dirty="0"/>
              <a:t>Heat Stress: </a:t>
            </a:r>
            <a:r>
              <a:rPr lang="en-GB" dirty="0" err="1"/>
              <a:t>Deutscher</a:t>
            </a:r>
            <a:r>
              <a:rPr lang="en-GB" dirty="0"/>
              <a:t> </a:t>
            </a:r>
            <a:r>
              <a:rPr lang="en-GB" dirty="0" err="1"/>
              <a:t>Wetterdienst</a:t>
            </a:r>
            <a:endParaRPr lang="en-GB" dirty="0"/>
          </a:p>
        </p:txBody>
      </p:sp>
      <p:sp>
        <p:nvSpPr>
          <p:cNvPr id="477214" name="Text Box 30"/>
          <p:cNvSpPr txBox="1">
            <a:spLocks noChangeArrowheads="1"/>
          </p:cNvSpPr>
          <p:nvPr/>
        </p:nvSpPr>
        <p:spPr bwMode="auto">
          <a:xfrm>
            <a:off x="5573713" y="1535113"/>
            <a:ext cx="3846512" cy="1465262"/>
          </a:xfrm>
          <a:prstGeom prst="rect">
            <a:avLst/>
          </a:prstGeom>
          <a:noFill/>
          <a:ln w="9525" algn="ctr">
            <a:noFill/>
            <a:miter lim="800000"/>
            <a:headEnd/>
            <a:tailEnd/>
          </a:ln>
          <a:effectLst/>
        </p:spPr>
        <p:txBody>
          <a:bodyPr>
            <a:spAutoFit/>
          </a:bodyPr>
          <a:lstStyle/>
          <a:p>
            <a:pPr algn="ctr" defTabSz="863600"/>
            <a:r>
              <a:rPr lang="de-DE" sz="1800" b="1" dirty="0"/>
              <a:t>Summer 2003, </a:t>
            </a:r>
          </a:p>
          <a:p>
            <a:pPr algn="ctr" defTabSz="863600"/>
            <a:r>
              <a:rPr lang="de-DE" sz="1800" b="1" dirty="0"/>
              <a:t>greatest natural </a:t>
            </a:r>
            <a:r>
              <a:rPr lang="de-DE" sz="1800" b="1" dirty="0" smtClean="0"/>
              <a:t>disaster</a:t>
            </a:r>
            <a:endParaRPr lang="de-DE" sz="1800" b="1" dirty="0"/>
          </a:p>
          <a:p>
            <a:pPr algn="ctr" defTabSz="863600"/>
            <a:r>
              <a:rPr lang="de-DE" sz="1800" b="1" dirty="0"/>
              <a:t>in Europe </a:t>
            </a:r>
          </a:p>
          <a:p>
            <a:pPr algn="ctr" defTabSz="863600"/>
            <a:endParaRPr lang="de-DE" sz="1800" b="1" dirty="0"/>
          </a:p>
          <a:p>
            <a:pPr algn="ctr" defTabSz="863600"/>
            <a:r>
              <a:rPr lang="de-DE" sz="1800" b="1" dirty="0"/>
              <a:t>ca. 35.000 fatalities</a:t>
            </a:r>
          </a:p>
        </p:txBody>
      </p:sp>
      <p:sp>
        <p:nvSpPr>
          <p:cNvPr id="477215" name="Rectangle 31"/>
          <p:cNvSpPr>
            <a:spLocks noChangeArrowheads="1"/>
          </p:cNvSpPr>
          <p:nvPr/>
        </p:nvSpPr>
        <p:spPr bwMode="auto">
          <a:xfrm>
            <a:off x="0" y="990600"/>
            <a:ext cx="2738437" cy="260350"/>
          </a:xfrm>
          <a:prstGeom prst="rect">
            <a:avLst/>
          </a:prstGeom>
          <a:noFill/>
          <a:ln w="9525">
            <a:noFill/>
            <a:miter lim="800000"/>
            <a:headEnd/>
            <a:tailEnd/>
          </a:ln>
          <a:effectLst/>
        </p:spPr>
        <p:txBody>
          <a:bodyPr wrap="none">
            <a:spAutoFit/>
          </a:bodyPr>
          <a:lstStyle/>
          <a:p>
            <a:pPr eaLnBrk="0" hangingPunct="0"/>
            <a:r>
              <a:rPr lang="en-US" sz="1100" dirty="0"/>
              <a:t>© 2007 Geo Risks Research, Munich Re</a:t>
            </a:r>
            <a:r>
              <a:rPr lang="en-US" sz="1100" b="1" dirty="0"/>
              <a:t> </a:t>
            </a:r>
          </a:p>
        </p:txBody>
      </p:sp>
      <p:sp>
        <p:nvSpPr>
          <p:cNvPr id="477216" name="Rectangle 32"/>
          <p:cNvSpPr>
            <a:spLocks noChangeArrowheads="1"/>
          </p:cNvSpPr>
          <p:nvPr/>
        </p:nvSpPr>
        <p:spPr bwMode="auto">
          <a:xfrm>
            <a:off x="762000" y="304800"/>
            <a:ext cx="7219950" cy="838200"/>
          </a:xfrm>
          <a:prstGeom prst="rect">
            <a:avLst/>
          </a:prstGeom>
          <a:noFill/>
          <a:ln w="9525">
            <a:noFill/>
            <a:miter lim="800000"/>
            <a:headEnd/>
            <a:tailEnd/>
          </a:ln>
        </p:spPr>
        <p:txBody>
          <a:bodyPr/>
          <a:lstStyle/>
          <a:p>
            <a:pPr algn="ctr"/>
            <a:r>
              <a:rPr lang="en-GB" sz="3200" dirty="0">
                <a:solidFill>
                  <a:srgbClr val="0033CC"/>
                </a:solidFill>
                <a:effectLst>
                  <a:outerShdw blurRad="38100" dist="38100" dir="2700000" algn="tl">
                    <a:srgbClr val="000000">
                      <a:alpha val="43137"/>
                    </a:srgbClr>
                  </a:outerShdw>
                </a:effectLst>
                <a:latin typeface="Arial" pitchFamily="34" charset="0"/>
                <a:cs typeface="Arial" pitchFamily="34" charset="0"/>
              </a:rPr>
              <a:t>Heat Waves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0E668346-4372-41F4-884A-7B6610296D0B}" type="slidenum">
              <a:rPr lang="en-US"/>
              <a:pPr/>
              <a:t>8</a:t>
            </a:fld>
            <a:endParaRPr lang="en-US"/>
          </a:p>
        </p:txBody>
      </p:sp>
      <p:pic>
        <p:nvPicPr>
          <p:cNvPr id="479234" name="Picture 2" descr="fig_m10to35to25to70"/>
          <p:cNvPicPr>
            <a:picLocks noGrp="1" noChangeAspect="1" noChangeArrowheads="1"/>
          </p:cNvPicPr>
          <p:nvPr>
            <p:ph idx="1"/>
          </p:nvPr>
        </p:nvPicPr>
        <p:blipFill>
          <a:blip r:embed="rId2" cstate="print"/>
          <a:srcRect t="2777" b="4167"/>
          <a:stretch>
            <a:fillRect/>
          </a:stretch>
        </p:blipFill>
        <p:spPr>
          <a:xfrm>
            <a:off x="965200" y="1219200"/>
            <a:ext cx="7848600" cy="5478463"/>
          </a:xfrm>
        </p:spPr>
      </p:pic>
      <p:sp>
        <p:nvSpPr>
          <p:cNvPr id="479235" name="Line 3"/>
          <p:cNvSpPr>
            <a:spLocks noChangeShapeType="1"/>
          </p:cNvSpPr>
          <p:nvPr/>
        </p:nvSpPr>
        <p:spPr bwMode="auto">
          <a:xfrm>
            <a:off x="2032000" y="1676400"/>
            <a:ext cx="762000" cy="0"/>
          </a:xfrm>
          <a:prstGeom prst="line">
            <a:avLst/>
          </a:prstGeom>
          <a:noFill/>
          <a:ln w="28575">
            <a:solidFill>
              <a:srgbClr val="000000"/>
            </a:solidFill>
            <a:round/>
            <a:headEnd/>
            <a:tailEnd/>
          </a:ln>
          <a:effectLst/>
        </p:spPr>
        <p:txBody>
          <a:bodyPr/>
          <a:lstStyle/>
          <a:p>
            <a:endParaRPr lang="en-US"/>
          </a:p>
        </p:txBody>
      </p:sp>
      <p:sp>
        <p:nvSpPr>
          <p:cNvPr id="479236" name="Line 4"/>
          <p:cNvSpPr>
            <a:spLocks noChangeShapeType="1"/>
          </p:cNvSpPr>
          <p:nvPr/>
        </p:nvSpPr>
        <p:spPr bwMode="auto">
          <a:xfrm>
            <a:off x="2032000" y="1981200"/>
            <a:ext cx="762000" cy="0"/>
          </a:xfrm>
          <a:prstGeom prst="line">
            <a:avLst/>
          </a:prstGeom>
          <a:noFill/>
          <a:ln w="28575">
            <a:solidFill>
              <a:srgbClr val="FF0000"/>
            </a:solidFill>
            <a:round/>
            <a:headEnd/>
            <a:tailEnd/>
          </a:ln>
          <a:effectLst/>
        </p:spPr>
        <p:txBody>
          <a:bodyPr/>
          <a:lstStyle/>
          <a:p>
            <a:endParaRPr lang="en-US"/>
          </a:p>
        </p:txBody>
      </p:sp>
      <p:sp>
        <p:nvSpPr>
          <p:cNvPr id="479237" name="Text Box 5"/>
          <p:cNvSpPr txBox="1">
            <a:spLocks noChangeArrowheads="1"/>
          </p:cNvSpPr>
          <p:nvPr/>
        </p:nvSpPr>
        <p:spPr bwMode="auto">
          <a:xfrm>
            <a:off x="2754313" y="1524000"/>
            <a:ext cx="3297237" cy="581025"/>
          </a:xfrm>
          <a:prstGeom prst="rect">
            <a:avLst/>
          </a:prstGeom>
          <a:noFill/>
          <a:ln w="12700">
            <a:noFill/>
            <a:miter lim="800000"/>
            <a:headEnd/>
            <a:tailEnd/>
          </a:ln>
          <a:effectLst/>
        </p:spPr>
        <p:txBody>
          <a:bodyPr wrap="none">
            <a:spAutoFit/>
          </a:bodyPr>
          <a:lstStyle/>
          <a:p>
            <a:pPr eaLnBrk="0" hangingPunct="0"/>
            <a:r>
              <a:rPr lang="en-GB" sz="1600">
                <a:solidFill>
                  <a:srgbClr val="000000"/>
                </a:solidFill>
              </a:rPr>
              <a:t>observations</a:t>
            </a:r>
          </a:p>
          <a:p>
            <a:pPr eaLnBrk="0" hangingPunct="0"/>
            <a:r>
              <a:rPr lang="en-GB" sz="1600">
                <a:solidFill>
                  <a:srgbClr val="FF0000"/>
                </a:solidFill>
              </a:rPr>
              <a:t>HadCM3 Medium-High (SRES A2)</a:t>
            </a:r>
          </a:p>
        </p:txBody>
      </p:sp>
      <p:sp>
        <p:nvSpPr>
          <p:cNvPr id="479238" name="Line 6"/>
          <p:cNvSpPr>
            <a:spLocks noChangeShapeType="1"/>
          </p:cNvSpPr>
          <p:nvPr/>
        </p:nvSpPr>
        <p:spPr bwMode="auto">
          <a:xfrm>
            <a:off x="1768475" y="4124325"/>
            <a:ext cx="6477000" cy="0"/>
          </a:xfrm>
          <a:prstGeom prst="line">
            <a:avLst/>
          </a:prstGeom>
          <a:noFill/>
          <a:ln w="12700">
            <a:solidFill>
              <a:srgbClr val="969696"/>
            </a:solidFill>
            <a:prstDash val="sysDot"/>
            <a:round/>
            <a:headEnd/>
            <a:tailEnd/>
          </a:ln>
          <a:effectLst/>
        </p:spPr>
        <p:txBody>
          <a:bodyPr/>
          <a:lstStyle/>
          <a:p>
            <a:endParaRPr lang="en-US"/>
          </a:p>
        </p:txBody>
      </p:sp>
      <p:sp>
        <p:nvSpPr>
          <p:cNvPr id="479239" name="Line 7"/>
          <p:cNvSpPr>
            <a:spLocks noChangeShapeType="1"/>
          </p:cNvSpPr>
          <p:nvPr/>
        </p:nvSpPr>
        <p:spPr bwMode="auto">
          <a:xfrm>
            <a:off x="6899275"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0" name="Line 8"/>
          <p:cNvSpPr>
            <a:spLocks noChangeShapeType="1"/>
          </p:cNvSpPr>
          <p:nvPr/>
        </p:nvSpPr>
        <p:spPr bwMode="auto">
          <a:xfrm>
            <a:off x="7546975"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1" name="Line 9"/>
          <p:cNvSpPr>
            <a:spLocks noChangeShapeType="1"/>
          </p:cNvSpPr>
          <p:nvPr/>
        </p:nvSpPr>
        <p:spPr bwMode="auto">
          <a:xfrm>
            <a:off x="7232650" y="1285875"/>
            <a:ext cx="0" cy="4800600"/>
          </a:xfrm>
          <a:prstGeom prst="line">
            <a:avLst/>
          </a:prstGeom>
          <a:noFill/>
          <a:ln w="12700">
            <a:solidFill>
              <a:srgbClr val="33CC33"/>
            </a:solidFill>
            <a:prstDash val="sysDot"/>
            <a:round/>
            <a:headEnd/>
            <a:tailEnd/>
          </a:ln>
          <a:effectLst/>
        </p:spPr>
        <p:txBody>
          <a:bodyPr/>
          <a:lstStyle/>
          <a:p>
            <a:endParaRPr lang="en-US"/>
          </a:p>
        </p:txBody>
      </p:sp>
      <p:sp>
        <p:nvSpPr>
          <p:cNvPr id="479242" name="Line 10"/>
          <p:cNvSpPr>
            <a:spLocks noChangeShapeType="1"/>
          </p:cNvSpPr>
          <p:nvPr/>
        </p:nvSpPr>
        <p:spPr bwMode="auto">
          <a:xfrm>
            <a:off x="6575425" y="1276350"/>
            <a:ext cx="0" cy="4800600"/>
          </a:xfrm>
          <a:prstGeom prst="line">
            <a:avLst/>
          </a:prstGeom>
          <a:noFill/>
          <a:ln w="12700">
            <a:solidFill>
              <a:srgbClr val="33CC33"/>
            </a:solidFill>
            <a:prstDash val="sysDot"/>
            <a:round/>
            <a:headEnd/>
            <a:tailEnd/>
          </a:ln>
          <a:effectLst/>
        </p:spPr>
        <p:txBody>
          <a:bodyPr/>
          <a:lstStyle/>
          <a:p>
            <a:endParaRPr lang="en-US"/>
          </a:p>
        </p:txBody>
      </p:sp>
      <p:sp>
        <p:nvSpPr>
          <p:cNvPr id="479243" name="Text Box 11"/>
          <p:cNvSpPr txBox="1">
            <a:spLocks noChangeArrowheads="1"/>
          </p:cNvSpPr>
          <p:nvPr/>
        </p:nvSpPr>
        <p:spPr bwMode="auto">
          <a:xfrm>
            <a:off x="4783138" y="2660650"/>
            <a:ext cx="635000" cy="336550"/>
          </a:xfrm>
          <a:prstGeom prst="rect">
            <a:avLst/>
          </a:prstGeom>
          <a:noFill/>
          <a:ln w="9525">
            <a:noFill/>
            <a:miter lim="800000"/>
            <a:headEnd/>
            <a:tailEnd/>
          </a:ln>
          <a:effectLst/>
        </p:spPr>
        <p:txBody>
          <a:bodyPr wrap="none">
            <a:spAutoFit/>
          </a:bodyPr>
          <a:lstStyle/>
          <a:p>
            <a:pPr eaLnBrk="0" hangingPunct="0"/>
            <a:r>
              <a:rPr lang="en-GB" sz="1600">
                <a:solidFill>
                  <a:schemeClr val="tx2"/>
                </a:solidFill>
              </a:rPr>
              <a:t>2003</a:t>
            </a:r>
          </a:p>
        </p:txBody>
      </p:sp>
      <p:sp>
        <p:nvSpPr>
          <p:cNvPr id="479244" name="Text Box 12"/>
          <p:cNvSpPr txBox="1">
            <a:spLocks noChangeArrowheads="1"/>
          </p:cNvSpPr>
          <p:nvPr/>
        </p:nvSpPr>
        <p:spPr bwMode="auto">
          <a:xfrm>
            <a:off x="6356350" y="1916113"/>
            <a:ext cx="736600" cy="336550"/>
          </a:xfrm>
          <a:prstGeom prst="rect">
            <a:avLst/>
          </a:prstGeom>
          <a:noFill/>
          <a:ln w="9525">
            <a:noFill/>
            <a:miter lim="800000"/>
            <a:headEnd/>
            <a:tailEnd/>
          </a:ln>
          <a:effectLst/>
        </p:spPr>
        <p:txBody>
          <a:bodyPr wrap="none">
            <a:spAutoFit/>
          </a:bodyPr>
          <a:lstStyle/>
          <a:p>
            <a:pPr eaLnBrk="0" hangingPunct="0"/>
            <a:r>
              <a:rPr lang="en-GB" sz="1600">
                <a:solidFill>
                  <a:srgbClr val="CC3300"/>
                </a:solidFill>
              </a:rPr>
              <a:t>2040s</a:t>
            </a:r>
          </a:p>
        </p:txBody>
      </p:sp>
      <p:sp>
        <p:nvSpPr>
          <p:cNvPr id="479245" name="Text Box 13"/>
          <p:cNvSpPr txBox="1">
            <a:spLocks noChangeArrowheads="1"/>
          </p:cNvSpPr>
          <p:nvPr/>
        </p:nvSpPr>
        <p:spPr bwMode="auto">
          <a:xfrm>
            <a:off x="7075488" y="1268413"/>
            <a:ext cx="736600" cy="336550"/>
          </a:xfrm>
          <a:prstGeom prst="rect">
            <a:avLst/>
          </a:prstGeom>
          <a:noFill/>
          <a:ln w="9525">
            <a:noFill/>
            <a:miter lim="800000"/>
            <a:headEnd/>
            <a:tailEnd/>
          </a:ln>
          <a:effectLst/>
        </p:spPr>
        <p:txBody>
          <a:bodyPr wrap="none">
            <a:spAutoFit/>
          </a:bodyPr>
          <a:lstStyle/>
          <a:p>
            <a:pPr eaLnBrk="0" hangingPunct="0"/>
            <a:r>
              <a:rPr lang="en-GB" sz="1600">
                <a:solidFill>
                  <a:srgbClr val="CC3300"/>
                </a:solidFill>
              </a:rPr>
              <a:t>2060s</a:t>
            </a:r>
          </a:p>
        </p:txBody>
      </p:sp>
      <p:sp>
        <p:nvSpPr>
          <p:cNvPr id="479246" name="AutoShape 14"/>
          <p:cNvSpPr>
            <a:spLocks noChangeArrowheads="1"/>
          </p:cNvSpPr>
          <p:nvPr/>
        </p:nvSpPr>
        <p:spPr bwMode="auto">
          <a:xfrm>
            <a:off x="5000625" y="2997200"/>
            <a:ext cx="214313" cy="792163"/>
          </a:xfrm>
          <a:prstGeom prst="downArrow">
            <a:avLst>
              <a:gd name="adj1" fmla="val 50000"/>
              <a:gd name="adj2" fmla="val 92407"/>
            </a:avLst>
          </a:prstGeom>
          <a:solidFill>
            <a:schemeClr val="tx2"/>
          </a:solidFill>
          <a:ln w="9525">
            <a:solidFill>
              <a:schemeClr val="tx1"/>
            </a:solidFill>
            <a:miter lim="800000"/>
            <a:headEnd/>
            <a:tailEnd/>
          </a:ln>
          <a:effectLst/>
        </p:spPr>
        <p:txBody>
          <a:bodyPr wrap="none" anchor="ctr"/>
          <a:lstStyle/>
          <a:p>
            <a:pPr algn="ctr" eaLnBrk="0" hangingPunct="0"/>
            <a:endParaRPr lang="en-US" sz="2800">
              <a:solidFill>
                <a:schemeClr val="accent2"/>
              </a:solidFill>
            </a:endParaRPr>
          </a:p>
        </p:txBody>
      </p:sp>
      <p:sp>
        <p:nvSpPr>
          <p:cNvPr id="479247" name="AutoShape 15"/>
          <p:cNvSpPr>
            <a:spLocks noChangeArrowheads="1"/>
          </p:cNvSpPr>
          <p:nvPr/>
        </p:nvSpPr>
        <p:spPr bwMode="auto">
          <a:xfrm>
            <a:off x="7219950" y="1557338"/>
            <a:ext cx="360363" cy="936625"/>
          </a:xfrm>
          <a:prstGeom prst="downArrow">
            <a:avLst>
              <a:gd name="adj1" fmla="val 50000"/>
              <a:gd name="adj2" fmla="val 64978"/>
            </a:avLst>
          </a:prstGeom>
          <a:solidFill>
            <a:srgbClr val="CC3300"/>
          </a:solidFill>
          <a:ln w="9525">
            <a:solidFill>
              <a:schemeClr val="tx1"/>
            </a:solidFill>
            <a:miter lim="800000"/>
            <a:headEnd/>
            <a:tailEnd/>
          </a:ln>
          <a:effectLst/>
        </p:spPr>
        <p:txBody>
          <a:bodyPr wrap="none" anchor="ctr"/>
          <a:lstStyle/>
          <a:p>
            <a:endParaRPr lang="en-US"/>
          </a:p>
        </p:txBody>
      </p:sp>
      <p:sp>
        <p:nvSpPr>
          <p:cNvPr id="479248" name="AutoShape 16"/>
          <p:cNvSpPr>
            <a:spLocks noChangeArrowheads="1"/>
          </p:cNvSpPr>
          <p:nvPr/>
        </p:nvSpPr>
        <p:spPr bwMode="auto">
          <a:xfrm>
            <a:off x="6572250" y="2205038"/>
            <a:ext cx="360363" cy="936625"/>
          </a:xfrm>
          <a:prstGeom prst="downArrow">
            <a:avLst>
              <a:gd name="adj1" fmla="val 50000"/>
              <a:gd name="adj2" fmla="val 64978"/>
            </a:avLst>
          </a:prstGeom>
          <a:solidFill>
            <a:srgbClr val="CC3300"/>
          </a:solidFill>
          <a:ln w="9525">
            <a:solidFill>
              <a:schemeClr val="tx1"/>
            </a:solidFill>
            <a:miter lim="800000"/>
            <a:headEnd/>
            <a:tailEnd/>
          </a:ln>
          <a:effectLst/>
        </p:spPr>
        <p:txBody>
          <a:bodyPr wrap="none" anchor="ctr"/>
          <a:lstStyle/>
          <a:p>
            <a:endParaRPr lang="en-US"/>
          </a:p>
        </p:txBody>
      </p:sp>
      <p:sp>
        <p:nvSpPr>
          <p:cNvPr id="479250" name="Text Box 18"/>
          <p:cNvSpPr txBox="1">
            <a:spLocks noChangeArrowheads="1"/>
          </p:cNvSpPr>
          <p:nvPr/>
        </p:nvSpPr>
        <p:spPr bwMode="auto">
          <a:xfrm rot="-5400000">
            <a:off x="-762794" y="3502820"/>
            <a:ext cx="4403725" cy="366712"/>
          </a:xfrm>
          <a:prstGeom prst="rect">
            <a:avLst/>
          </a:prstGeom>
          <a:solidFill>
            <a:srgbClr val="FFFFFF"/>
          </a:solidFill>
          <a:ln w="12700">
            <a:noFill/>
            <a:miter lim="800000"/>
            <a:headEnd/>
            <a:tailEnd/>
          </a:ln>
          <a:effectLst/>
        </p:spPr>
        <p:txBody>
          <a:bodyPr wrap="none">
            <a:spAutoFit/>
          </a:bodyPr>
          <a:lstStyle/>
          <a:p>
            <a:pPr eaLnBrk="0" hangingPunct="0"/>
            <a:r>
              <a:rPr lang="en-GB" sz="1800" b="1">
                <a:solidFill>
                  <a:srgbClr val="000000"/>
                </a:solidFill>
                <a:cs typeface="Times New Roman" pitchFamily="18" charset="0"/>
              </a:rPr>
              <a:t>Temperature anomaly (wrt 1961-90)  </a:t>
            </a:r>
            <a:r>
              <a:rPr lang="en-US" sz="1800" b="1">
                <a:solidFill>
                  <a:srgbClr val="000000"/>
                </a:solidFill>
                <a:cs typeface="Arial" pitchFamily="34" charset="0"/>
              </a:rPr>
              <a:t>°</a:t>
            </a:r>
            <a:r>
              <a:rPr lang="en-GB" sz="1800" b="1">
                <a:solidFill>
                  <a:srgbClr val="000000"/>
                </a:solidFill>
                <a:cs typeface="Times New Roman" pitchFamily="18" charset="0"/>
              </a:rPr>
              <a:t>C</a:t>
            </a:r>
          </a:p>
        </p:txBody>
      </p:sp>
      <p:sp>
        <p:nvSpPr>
          <p:cNvPr id="479251" name="Rectangle 19"/>
          <p:cNvSpPr>
            <a:spLocks noGrp="1" noChangeArrowheads="1"/>
          </p:cNvSpPr>
          <p:nvPr>
            <p:ph type="title"/>
          </p:nvPr>
        </p:nvSpPr>
        <p:spPr>
          <a:xfrm>
            <a:off x="1612900" y="84138"/>
            <a:ext cx="8229600" cy="1143000"/>
          </a:xfrm>
          <a:noFill/>
          <a:ln/>
        </p:spPr>
        <p:txBody>
          <a:bodyPr/>
          <a:lstStyle/>
          <a:p>
            <a:r>
              <a:rPr lang="de-DE"/>
              <a:t> </a:t>
            </a:r>
          </a:p>
        </p:txBody>
      </p:sp>
      <p:sp>
        <p:nvSpPr>
          <p:cNvPr id="479253" name="Rectangle 21"/>
          <p:cNvSpPr>
            <a:spLocks noChangeArrowheads="1"/>
          </p:cNvSpPr>
          <p:nvPr/>
        </p:nvSpPr>
        <p:spPr bwMode="auto">
          <a:xfrm>
            <a:off x="914400" y="304800"/>
            <a:ext cx="7219950" cy="838200"/>
          </a:xfrm>
          <a:prstGeom prst="rect">
            <a:avLst/>
          </a:prstGeom>
          <a:noFill/>
          <a:ln w="9525">
            <a:noFill/>
            <a:miter lim="800000"/>
            <a:headEnd/>
            <a:tailEnd/>
          </a:ln>
        </p:spPr>
        <p:txBody>
          <a:bodyPr/>
          <a:lstStyle/>
          <a:p>
            <a:pPr algn="ctr"/>
            <a:r>
              <a:rPr lang="en-GB" sz="3200" dirty="0">
                <a:solidFill>
                  <a:srgbClr val="0070C0"/>
                </a:solidFill>
                <a:effectLst>
                  <a:outerShdw blurRad="38100" dist="38100" dir="2700000" algn="tl">
                    <a:srgbClr val="000000">
                      <a:alpha val="43137"/>
                    </a:srgbClr>
                  </a:outerShdw>
                </a:effectLst>
              </a:rPr>
              <a:t>Heat Waves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High </a:t>
            </a:r>
            <a:r>
              <a:rPr lang="en-US"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vs</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Low Temperature Records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990600" y="1636589"/>
            <a:ext cx="6781800" cy="4459411"/>
          </a:xfrm>
          <a:prstGeom prst="rect">
            <a:avLst/>
          </a:prstGeom>
          <a:noFill/>
          <a:ln w="9525">
            <a:noFill/>
            <a:miter lim="800000"/>
            <a:headEnd/>
            <a:tailEnd/>
          </a:ln>
        </p:spPr>
      </p:pic>
      <p:cxnSp>
        <p:nvCxnSpPr>
          <p:cNvPr id="5" name="Straight Arrow Connector 4"/>
          <p:cNvCxnSpPr/>
          <p:nvPr/>
        </p:nvCxnSpPr>
        <p:spPr>
          <a:xfrm flipH="1">
            <a:off x="6858000" y="14478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1295400"/>
            <a:ext cx="1524000" cy="369332"/>
          </a:xfrm>
          <a:prstGeom prst="rect">
            <a:avLst/>
          </a:prstGeom>
          <a:noFill/>
        </p:spPr>
        <p:txBody>
          <a:bodyPr wrap="square" rtlCol="0">
            <a:spAutoFit/>
          </a:bodyPr>
          <a:lstStyle/>
          <a:p>
            <a:r>
              <a:rPr lang="en-US" b="1" dirty="0" smtClean="0"/>
              <a:t>2011-   2.7:1</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520</Words>
  <Application>Microsoft Office PowerPoint</Application>
  <PresentationFormat>On-screen Show (4:3)</PresentationFormat>
  <Paragraphs>89</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Climate Change and What it Means for Massachusetts</vt:lpstr>
      <vt:lpstr>Slide 2</vt:lpstr>
      <vt:lpstr>Tyndall’s Essential Results:</vt:lpstr>
      <vt:lpstr>Svante Arrhenius, 1859-1927</vt:lpstr>
      <vt:lpstr>Slide 5</vt:lpstr>
      <vt:lpstr>What Does This Mean for Weather?</vt:lpstr>
      <vt:lpstr>Slide 7</vt:lpstr>
      <vt:lpstr> </vt:lpstr>
      <vt:lpstr>High vs Low Temperature Records</vt:lpstr>
      <vt:lpstr>Slide 10</vt:lpstr>
      <vt:lpstr>Hydrological Extremes Increase with Temperature </vt:lpstr>
      <vt:lpstr>Blizzards</vt:lpstr>
      <vt:lpstr>Drought</vt:lpstr>
      <vt:lpstr>Severe Thunderstorms</vt:lpstr>
      <vt:lpstr>Tornadoes</vt:lpstr>
      <vt:lpstr>Hail Storms</vt:lpstr>
      <vt:lpstr>Hurricanes</vt:lpstr>
      <vt:lpstr>Slide 18</vt:lpstr>
      <vt:lpstr>Slide 19</vt:lpstr>
      <vt:lpstr>Global Warming Effects:</vt:lpstr>
      <vt:lpstr>Slide 21</vt:lpstr>
      <vt:lpstr>Allstate ratio of losses to premiums</vt:lpstr>
      <vt:lpstr>Summary</vt:lpstr>
      <vt:lpstr>Slide 24</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Weather an Climate</dc:title>
  <dc:creator>Kerry Emanuel</dc:creator>
  <cp:lastModifiedBy>Kerry Emanuel</cp:lastModifiedBy>
  <cp:revision>20</cp:revision>
  <dcterms:created xsi:type="dcterms:W3CDTF">2010-08-25T11:01:16Z</dcterms:created>
  <dcterms:modified xsi:type="dcterms:W3CDTF">2013-01-22T13:34:01Z</dcterms:modified>
</cp:coreProperties>
</file>