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275" r:id="rId7"/>
    <p:sldId id="258" r:id="rId8"/>
    <p:sldId id="278" r:id="rId9"/>
    <p:sldId id="279" r:id="rId10"/>
    <p:sldId id="280" r:id="rId11"/>
    <p:sldId id="281" r:id="rId12"/>
    <p:sldId id="282" r:id="rId13"/>
    <p:sldId id="259" r:id="rId14"/>
    <p:sldId id="283" r:id="rId15"/>
    <p:sldId id="260" r:id="rId16"/>
    <p:sldId id="284" r:id="rId17"/>
    <p:sldId id="261" r:id="rId18"/>
    <p:sldId id="307" r:id="rId19"/>
    <p:sldId id="308" r:id="rId20"/>
    <p:sldId id="262" r:id="rId21"/>
    <p:sldId id="264" r:id="rId22"/>
    <p:sldId id="265" r:id="rId23"/>
    <p:sldId id="266" r:id="rId24"/>
    <p:sldId id="267" r:id="rId25"/>
    <p:sldId id="309" r:id="rId26"/>
    <p:sldId id="285" r:id="rId27"/>
    <p:sldId id="291" r:id="rId28"/>
    <p:sldId id="268" r:id="rId29"/>
    <p:sldId id="295" r:id="rId30"/>
    <p:sldId id="296" r:id="rId31"/>
    <p:sldId id="269" r:id="rId32"/>
    <p:sldId id="272" r:id="rId33"/>
    <p:sldId id="270" r:id="rId34"/>
    <p:sldId id="271" r:id="rId35"/>
    <p:sldId id="297" r:id="rId36"/>
    <p:sldId id="298" r:id="rId37"/>
    <p:sldId id="299" r:id="rId38"/>
    <p:sldId id="300" r:id="rId39"/>
    <p:sldId id="301" r:id="rId40"/>
    <p:sldId id="305" r:id="rId41"/>
    <p:sldId id="277" r:id="rId42"/>
    <p:sldId id="273" r:id="rId43"/>
    <p:sldId id="274" r:id="rId44"/>
    <p:sldId id="276" r:id="rId45"/>
    <p:sldId id="292" r:id="rId46"/>
    <p:sldId id="293" r:id="rId47"/>
    <p:sldId id="29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68.wmf"/><Relationship Id="rId4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E00D-AF74-4DE5-8A90-E41DF9C286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D338-22FF-4FDA-8126-72CB80507B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432D-7CE9-459A-8769-970CDD2BD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9128-15AB-47C4-BE7E-088BB34FF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0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B6EA-DB43-491A-8FD2-6AC73C285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8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19EF-2E68-43D6-A3CF-D1DB9486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35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8D41F-C82A-4C88-AF97-03F167DB0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65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019E-1BEE-47F8-86E1-AEEB456633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9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8A880-D1CA-44D4-8E4F-84FF75CDC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6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33863-092D-452E-8948-2A456B322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6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C5C5-C8EF-426E-805C-04F6D8B6F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02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3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87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12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98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48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85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8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18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22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5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10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324A0-EA58-4A18-B7B3-D216ADFDBD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80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A70E1-C34B-4675-8DE5-CAC22F124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83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D87C-D213-4A79-9BBD-7BC0082B5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1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94781-1D9E-4945-B47B-0D472048DE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93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9E73A-BD0D-471B-AB8B-3064CF396B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8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C43-783E-486D-AFF7-7CEC21964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95CF8-C925-42F6-ABD1-ECD6B0B14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65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9F81-DE09-478C-A4CB-7F29C9B0D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18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37F2-EA8A-4CB7-BF1D-C436128AA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4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03AC4-C96E-4089-B196-C54F9122B4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78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2BB6-2B5F-467E-9B68-AB69CEFD55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04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07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01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76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18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7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34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23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78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0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20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0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D804B-2CD5-4547-8FD0-F6FCEC6CFCD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2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9694D-921D-4C39-9C56-AF210ADED4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D92B-2C48-4628-8671-1D212A4D9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8255-27FB-4468-B2F4-70DC9144D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6.png"/><Relationship Id="rId4" Type="http://schemas.openxmlformats.org/officeDocument/2006/relationships/image" Target="../media/image6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4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48600" cy="2533650"/>
          </a:xfrm>
        </p:spPr>
        <p:txBody>
          <a:bodyPr>
            <a:normAutofit/>
          </a:bodyPr>
          <a:lstStyle/>
          <a:p>
            <a:r>
              <a:rPr lang="en-US" dirty="0"/>
              <a:t>How Small-Scale Turbulence Sets the Amplitude and Structure of Tropical Cyclones 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Kerry 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Emanuel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PAOC</a:t>
            </a:r>
            <a:endParaRPr lang="en-US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24544" cy="662998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295400" y="5105400"/>
            <a:ext cx="73152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3CC"/>
                </a:solidFill>
              </a:rPr>
              <a:t>Slab Boundary Layer Entropy Balance (</a:t>
            </a:r>
            <a:r>
              <a:rPr lang="en-US" sz="2200" dirty="0" smtClean="0">
                <a:solidFill>
                  <a:srgbClr val="0033CC"/>
                </a:solidFill>
              </a:rPr>
              <a:t>neglect </a:t>
            </a:r>
            <a:r>
              <a:rPr lang="en-US" sz="2200" dirty="0" smtClean="0">
                <a:solidFill>
                  <a:srgbClr val="0033CC"/>
                </a:solidFill>
              </a:rPr>
              <a:t>dissipative heating):</a:t>
            </a:r>
            <a:endParaRPr lang="en-US" sz="2200" dirty="0">
              <a:solidFill>
                <a:srgbClr val="0033CC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524000" y="914400"/>
          <a:ext cx="46132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3" imgW="1815840" imgH="393480" progId="Equation.DSMT4">
                  <p:embed/>
                </p:oleObj>
              </mc:Choice>
              <mc:Fallback>
                <p:oleObj name="Equation" r:id="rId3" imgW="18158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14400"/>
                        <a:ext cx="4613275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819400" y="2057400"/>
          <a:ext cx="2355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5" imgW="863280" imgH="393480" progId="Equation.DSMT4">
                  <p:embed/>
                </p:oleObj>
              </mc:Choice>
              <mc:Fallback>
                <p:oleObj name="Equation" r:id="rId5" imgW="863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57400"/>
                        <a:ext cx="23558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243138" y="4071938"/>
          <a:ext cx="366553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7" imgW="1371600" imgH="393480" progId="Equation.DSMT4">
                  <p:embed/>
                </p:oleObj>
              </mc:Choice>
              <mc:Fallback>
                <p:oleObj name="Equation" r:id="rId7" imgW="13716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4071938"/>
                        <a:ext cx="3665537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34290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3CC"/>
                </a:solidFill>
              </a:rPr>
              <a:t>Assume steady state and ignore vertical advection in boundary layer:</a:t>
            </a:r>
            <a:endParaRPr lang="en-US" sz="2200" dirty="0">
              <a:solidFill>
                <a:srgbClr val="0033CC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72704"/>
              </p:ext>
            </p:extLst>
          </p:nvPr>
        </p:nvGraphicFramePr>
        <p:xfrm>
          <a:off x="3643313" y="5562600"/>
          <a:ext cx="17827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9" imgW="723600" imgH="431640" progId="Equation.DSMT4">
                  <p:embed/>
                </p:oleObj>
              </mc:Choice>
              <mc:Fallback>
                <p:oleObj name="Equation" r:id="rId9" imgW="7236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5562600"/>
                        <a:ext cx="17827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5100934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Integrate over depth of boundary layer: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5562601"/>
            <a:ext cx="1905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18395"/>
              </p:ext>
            </p:extLst>
          </p:nvPr>
        </p:nvGraphicFramePr>
        <p:xfrm>
          <a:off x="2438400" y="3276600"/>
          <a:ext cx="42656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3" imgW="1117440" imgH="228600" progId="Equation.DSMT4">
                  <p:embed/>
                </p:oleObj>
              </mc:Choice>
              <mc:Fallback>
                <p:oleObj name="Equation" r:id="rId3" imgW="1117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3276600"/>
                        <a:ext cx="4265612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484756"/>
              </p:ext>
            </p:extLst>
          </p:nvPr>
        </p:nvGraphicFramePr>
        <p:xfrm>
          <a:off x="2092325" y="1371600"/>
          <a:ext cx="5138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5" imgW="1346040" imgH="279360" progId="Equation.DSMT4">
                  <p:embed/>
                </p:oleObj>
              </mc:Choice>
              <mc:Fallback>
                <p:oleObj name="Equation" r:id="rId5" imgW="1346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2325" y="1371600"/>
                        <a:ext cx="513873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4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25046"/>
              </p:ext>
            </p:extLst>
          </p:nvPr>
        </p:nvGraphicFramePr>
        <p:xfrm>
          <a:off x="2226469" y="870744"/>
          <a:ext cx="44624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3" imgW="1815840" imgH="495000" progId="Equation.DSMT4">
                  <p:embed/>
                </p:oleObj>
              </mc:Choice>
              <mc:Fallback>
                <p:oleObj name="Equation" r:id="rId3" imgW="181584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469" y="870744"/>
                        <a:ext cx="446246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467597"/>
              </p:ext>
            </p:extLst>
          </p:nvPr>
        </p:nvGraphicFramePr>
        <p:xfrm>
          <a:off x="1676400" y="2514600"/>
          <a:ext cx="5145087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5" imgW="1854000" imgH="558720" progId="Equation.DSMT4">
                  <p:embed/>
                </p:oleObj>
              </mc:Choice>
              <mc:Fallback>
                <p:oleObj name="Equation" r:id="rId5" imgW="185400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5145087" cy="154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4800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Not a closed expression:  Need equation for </a:t>
            </a:r>
            <a:r>
              <a:rPr lang="en-US" sz="2400" i="1" dirty="0" smtClean="0">
                <a:solidFill>
                  <a:srgbClr val="0033CC"/>
                </a:solidFill>
              </a:rPr>
              <a:t>k</a:t>
            </a:r>
            <a:r>
              <a:rPr lang="en-US" sz="2400" dirty="0" smtClean="0">
                <a:solidFill>
                  <a:srgbClr val="0033CC"/>
                </a:solidFill>
              </a:rPr>
              <a:t>.  </a:t>
            </a:r>
            <a:r>
              <a:rPr lang="en-US" sz="2400" u="sng" dirty="0" smtClean="0">
                <a:solidFill>
                  <a:srgbClr val="0033CC"/>
                </a:solidFill>
              </a:rPr>
              <a:t>Nothing about this derivation is peculiar to radius of maximum winds</a:t>
            </a:r>
            <a:r>
              <a:rPr lang="en-US" sz="2400" dirty="0" smtClean="0">
                <a:solidFill>
                  <a:srgbClr val="0033CC"/>
                </a:solidFill>
              </a:rPr>
              <a:t>; previous work assumed constant </a:t>
            </a:r>
            <a:r>
              <a:rPr lang="en-US" sz="2400" i="1" dirty="0" smtClean="0">
                <a:solidFill>
                  <a:srgbClr val="0033CC"/>
                </a:solidFill>
              </a:rPr>
              <a:t>T</a:t>
            </a:r>
            <a:r>
              <a:rPr lang="en-US" sz="2400" i="1" baseline="-25000" dirty="0" smtClean="0">
                <a:solidFill>
                  <a:srgbClr val="0033CC"/>
                </a:solidFill>
              </a:rPr>
              <a:t>o</a:t>
            </a:r>
            <a:r>
              <a:rPr lang="en-US" sz="2400" i="1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and </a:t>
            </a:r>
            <a:r>
              <a:rPr lang="en-US" sz="2400" dirty="0" smtClean="0">
                <a:solidFill>
                  <a:srgbClr val="0033CC"/>
                </a:solidFill>
              </a:rPr>
              <a:t>tried to derive </a:t>
            </a:r>
            <a:r>
              <a:rPr lang="en-US" sz="2400" dirty="0" smtClean="0">
                <a:solidFill>
                  <a:srgbClr val="0033CC"/>
                </a:solidFill>
              </a:rPr>
              <a:t>structure from </a:t>
            </a:r>
            <a:r>
              <a:rPr lang="en-US" sz="2400" i="1" dirty="0" smtClean="0">
                <a:solidFill>
                  <a:srgbClr val="0033CC"/>
                </a:solidFill>
              </a:rPr>
              <a:t>k</a:t>
            </a:r>
            <a:r>
              <a:rPr lang="en-US" sz="2400" dirty="0" smtClean="0">
                <a:solidFill>
                  <a:srgbClr val="0033CC"/>
                </a:solidFill>
              </a:rPr>
              <a:t> equation. This turns out to be wrong!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Basic Idea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Blip>
                <a:blip r:embed="rId3"/>
              </a:buBlip>
            </a:pPr>
            <a:r>
              <a:rPr lang="en-US" dirty="0" smtClean="0"/>
              <a:t>Tropical cyclone outflow      </a:t>
            </a:r>
            <a:r>
              <a:rPr lang="en-US" dirty="0"/>
              <a:t> </a:t>
            </a:r>
            <a:r>
              <a:rPr lang="en-US" dirty="0" smtClean="0"/>
              <a:t>surfaces, rather than </a:t>
            </a:r>
            <a:r>
              <a:rPr lang="en-US" dirty="0" err="1" smtClean="0"/>
              <a:t>asymptoting</a:t>
            </a:r>
            <a:r>
              <a:rPr lang="en-US" dirty="0" smtClean="0"/>
              <a:t> to unperturbed environment, space themselves in vertical so as to achieve a critical Richardson Number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029200" y="1676400"/>
          <a:ext cx="4408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4" imgW="139680" imgH="177480" progId="Equation.DSMT4">
                  <p:embed/>
                </p:oleObj>
              </mc:Choice>
              <mc:Fallback>
                <p:oleObj name="Equation" r:id="rId4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9200" y="1676400"/>
                        <a:ext cx="44087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6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ezt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4613"/>
            <a:ext cx="84582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7315200" y="1447800"/>
            <a:ext cx="0" cy="3810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410200" y="1295400"/>
          <a:ext cx="175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4" imgW="1168200" imgH="457200" progId="Equation.DSMT4">
                  <p:embed/>
                </p:oleObj>
              </mc:Choice>
              <mc:Fallback>
                <p:oleObj name="Equation" r:id="rId4" imgW="116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1295400"/>
                        <a:ext cx="1752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3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ry\Documents\Papers\ER2011\fig2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96199" cy="57035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Integration of </a:t>
            </a:r>
            <a:r>
              <a:rPr lang="en-US" sz="2400" dirty="0" err="1" smtClean="0">
                <a:solidFill>
                  <a:srgbClr val="0033CC"/>
                </a:solidFill>
              </a:rPr>
              <a:t>Rotunno</a:t>
            </a:r>
            <a:r>
              <a:rPr lang="en-US" sz="2400" dirty="0" smtClean="0">
                <a:solidFill>
                  <a:srgbClr val="0033CC"/>
                </a:solidFill>
              </a:rPr>
              <a:t>-Emanuel </a:t>
            </a:r>
            <a:r>
              <a:rPr lang="en-US" sz="2400" dirty="0" smtClean="0">
                <a:solidFill>
                  <a:srgbClr val="0033CC"/>
                </a:solidFill>
              </a:rPr>
              <a:t>(1987) model</a:t>
            </a:r>
            <a:r>
              <a:rPr lang="en-US" sz="2400" dirty="0" smtClean="0">
                <a:solidFill>
                  <a:srgbClr val="0033CC"/>
                </a:solidFill>
              </a:rPr>
              <a:t>, revised to ensure energy conservation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rry\Documents\Papers\ER2011\fig4_arro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49190" cy="5744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Streamfunction (black contours), absolute temperature (shading) and V=0 contour(white)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43200" y="1447800"/>
            <a:ext cx="914400" cy="17526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43000" y="1143000"/>
            <a:ext cx="1676400" cy="838200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762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Outflow at V=0 is clearly T-stratified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rry\Documents\Papers\ER2011\fig5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306234" cy="54145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2883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Angular momentum surfaces plotted in the V-T plane. Red curve shows shape of balanced M surface originating at radius of maximum winds. Dashed red line is ambient tropopause temperature. 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erry\Documents\Papers\ER2011\fig6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701312" cy="55798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715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Richardson Number (capped at 3). Box shows area used for scatter plot. 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Critical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10000"/>
          </a:xfrm>
        </p:spPr>
        <p:txBody>
          <a:bodyPr/>
          <a:lstStyle/>
          <a:p>
            <a:r>
              <a:rPr lang="en-US" dirty="0" smtClean="0"/>
              <a:t>What sets upper limit on TC intensity?</a:t>
            </a:r>
          </a:p>
          <a:p>
            <a:endParaRPr lang="en-US" dirty="0" smtClean="0"/>
          </a:p>
          <a:p>
            <a:r>
              <a:rPr lang="en-US" dirty="0" smtClean="0"/>
              <a:t>What determines TC structure?</a:t>
            </a:r>
          </a:p>
          <a:p>
            <a:endParaRPr lang="en-US" dirty="0" smtClean="0"/>
          </a:p>
          <a:p>
            <a:r>
              <a:rPr lang="en-US" dirty="0" smtClean="0"/>
              <a:t>Once formed, how do TCs intensify?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486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</a:rPr>
              <a:t>Remarkably, outflow turbulence has a strong influence on all of these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erry\Documents\Papers\ER2011\fig7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848600" cy="5686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4038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Ri</a:t>
            </a:r>
            <a:r>
              <a:rPr lang="en-US" sz="2000" dirty="0" smtClean="0"/>
              <a:t>=1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5181600" y="3733800"/>
            <a:ext cx="5334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Dropsondes</a:t>
            </a:r>
            <a:r>
              <a:rPr lang="en-US" dirty="0" smtClean="0">
                <a:solidFill>
                  <a:srgbClr val="0000FF"/>
                </a:solidFill>
              </a:rPr>
              <a:t> in TCs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C:\Users\Kerry\Documents\Proposals\ONR2013\D20120907_082916_Pskew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08" y="12954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Kerry\Documents\Proposals\ONR2013\RI_0829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18419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4253577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Hawk-deployed sounding through outflow of Atlantic Hurricane Leslie of 2012 (left; courtesy Michael Black) and smoothed estimate of the inverse of the square root of the Richardson Number (right). Richardson Number criticality is indicated in the 150-300 hPa layer.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C:\Users\Kerry\Documents\Proposals\ONR2013\Leslie2_R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96" y="4862513"/>
            <a:ext cx="2660904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Kerry\Documents\Proposals\ONR2013\Leslie3_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420" y="4862514"/>
            <a:ext cx="2660903" cy="1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Kerry\Documents\Proposals\ONR2013\Leslie4_R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199" y="4853742"/>
            <a:ext cx="2667001" cy="20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unmannedsystemstechnology.com/wp-content/uploads/2012/06/nasa-global-haw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79" y="79818"/>
            <a:ext cx="1662621" cy="13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Implications for Outflow </a:t>
            </a:r>
            <a:r>
              <a:rPr lang="en-US" sz="2800" dirty="0" smtClean="0"/>
              <a:t>Criticality</a:t>
            </a:r>
            <a:r>
              <a:rPr lang="en-US" sz="2800" dirty="0" smtClean="0">
                <a:solidFill>
                  <a:srgbClr val="0033CC"/>
                </a:solidFill>
              </a:rPr>
              <a:t> for Tropical Cyclone Structure and Intensity</a:t>
            </a:r>
            <a:endParaRPr 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378607"/>
              </p:ext>
            </p:extLst>
          </p:nvPr>
        </p:nvGraphicFramePr>
        <p:xfrm>
          <a:off x="2667000" y="2667000"/>
          <a:ext cx="269177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3" imgW="1193760" imgH="444240" progId="Equation.DSMT4">
                  <p:embed/>
                </p:oleObj>
              </mc:Choice>
              <mc:Fallback>
                <p:oleObj name="Equation" r:id="rId3" imgW="1193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2691771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1905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 of constant Richardson Number leads to equation for the dependence of outflow temperature on </a:t>
            </a:r>
            <a:r>
              <a:rPr lang="en-US" i="1" dirty="0" smtClean="0"/>
              <a:t>M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780393"/>
              </p:ext>
            </p:extLst>
          </p:nvPr>
        </p:nvGraphicFramePr>
        <p:xfrm>
          <a:off x="1981200" y="4001175"/>
          <a:ext cx="5556250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Equation" r:id="rId5" imgW="2438280" imgH="685800" progId="Equation.DSMT4">
                  <p:embed/>
                </p:oleObj>
              </mc:Choice>
              <mc:Fallback>
                <p:oleObj name="Equation" r:id="rId5" imgW="24382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01175"/>
                        <a:ext cx="5556250" cy="1560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01649"/>
              </p:ext>
            </p:extLst>
          </p:nvPr>
        </p:nvGraphicFramePr>
        <p:xfrm>
          <a:off x="3176588" y="5640388"/>
          <a:ext cx="37052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5640388"/>
                        <a:ext cx="3705225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733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 boundary layer equation: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28560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thermal wind equation: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can be integrated inward </a:t>
            </a:r>
            <a:r>
              <a:rPr lang="en-US" sz="2400" dirty="0" smtClean="0"/>
              <a:t>from some outer radius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o</a:t>
            </a:r>
            <a:r>
              <a:rPr lang="en-US" sz="2400" dirty="0" smtClean="0"/>
              <a:t>, defined such that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47950" y="1676400"/>
          <a:ext cx="3581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3" imgW="1193760" imgH="228600" progId="Equation.DSMT4">
                  <p:embed/>
                </p:oleObj>
              </mc:Choice>
              <mc:Fallback>
                <p:oleObj name="Equation" r:id="rId3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1676400"/>
                        <a:ext cx="3581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5908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Must choose either </a:t>
            </a:r>
            <a:r>
              <a:rPr lang="en-US" sz="2400" b="1" i="1" dirty="0" err="1" smtClean="0"/>
              <a:t>r</a:t>
            </a:r>
            <a:r>
              <a:rPr lang="en-US" sz="2400" b="1" i="1" baseline="-25000" dirty="0" err="1" smtClean="0"/>
              <a:t>o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or</a:t>
            </a:r>
            <a:r>
              <a:rPr lang="en-US" sz="2400" b="1" i="1" dirty="0" smtClean="0"/>
              <a:t> r</a:t>
            </a:r>
            <a:r>
              <a:rPr lang="en-US" sz="2400" b="1" i="1" baseline="-25000" dirty="0" smtClean="0"/>
              <a:t>t</a:t>
            </a:r>
            <a:r>
              <a:rPr lang="en-US" sz="2400" b="1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smtClean="0"/>
              <a:t>general, integrating this system will not yield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o</a:t>
            </a:r>
            <a:r>
              <a:rPr lang="en-US" sz="2400" i="1" dirty="0" smtClean="0"/>
              <a:t>=T</a:t>
            </a:r>
            <a:r>
              <a:rPr lang="en-US" sz="2400" i="1" baseline="-25000" dirty="0" smtClean="0"/>
              <a:t>t</a:t>
            </a:r>
            <a:r>
              <a:rPr lang="en-US" sz="2400" dirty="0" smtClean="0"/>
              <a:t> at </a:t>
            </a:r>
          </a:p>
          <a:p>
            <a:r>
              <a:rPr lang="en-US" sz="2400" i="1" dirty="0" smtClean="0"/>
              <a:t>r=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max</a:t>
            </a:r>
            <a:r>
              <a:rPr lang="en-US" sz="2400" dirty="0" smtClean="0"/>
              <a:t>. Iterate value of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 until this condition is met.</a:t>
            </a:r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i="1" dirty="0" smtClean="0"/>
              <a:t>V &gt;&gt; </a:t>
            </a:r>
            <a:r>
              <a:rPr lang="en-US" sz="2400" i="1" dirty="0" err="1" smtClean="0"/>
              <a:t>fr</a:t>
            </a:r>
            <a:r>
              <a:rPr lang="en-US" sz="2400" i="1" dirty="0" smtClean="0"/>
              <a:t>, </a:t>
            </a:r>
            <a:r>
              <a:rPr lang="en-US" sz="2400" dirty="0" smtClean="0"/>
              <a:t>we ignore dissipative heating</a:t>
            </a:r>
            <a:r>
              <a:rPr lang="en-US" sz="2400" i="1" dirty="0" smtClean="0"/>
              <a:t>, </a:t>
            </a:r>
            <a:r>
              <a:rPr lang="en-US" sz="2400" dirty="0" smtClean="0"/>
              <a:t>and we neglect pressure dependence of </a:t>
            </a:r>
            <a:r>
              <a:rPr lang="en-US" sz="2400" i="1" dirty="0" smtClean="0"/>
              <a:t>s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*</a:t>
            </a:r>
            <a:r>
              <a:rPr lang="en-US" sz="2400" dirty="0" smtClean="0"/>
              <a:t>, then we can derive an approximate closed-form solution.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59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827577"/>
              </p:ext>
            </p:extLst>
          </p:nvPr>
        </p:nvGraphicFramePr>
        <p:xfrm>
          <a:off x="1905000" y="3030175"/>
          <a:ext cx="4936881" cy="235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3" imgW="2070100" imgH="990600" progId="Equation.DSMT4">
                  <p:embed/>
                </p:oleObj>
              </mc:Choice>
              <mc:Fallback>
                <p:oleObj name="Equation" r:id="rId3" imgW="2070100" imgH="990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30175"/>
                        <a:ext cx="4936881" cy="2358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33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Assuming that </a:t>
            </a:r>
            <a:r>
              <a:rPr lang="en-US" sz="2400" i="1" dirty="0" err="1" smtClean="0">
                <a:solidFill>
                  <a:srgbClr val="0033CC"/>
                </a:solidFill>
              </a:rPr>
              <a:t>Ri</a:t>
            </a:r>
            <a:r>
              <a:rPr lang="en-US" sz="2400" dirty="0" smtClean="0">
                <a:solidFill>
                  <a:srgbClr val="0033CC"/>
                </a:solidFill>
              </a:rPr>
              <a:t> is critical in the outflow leads to an equation for </a:t>
            </a:r>
            <a:r>
              <a:rPr lang="en-US" sz="2400" i="1" dirty="0" smtClean="0">
                <a:solidFill>
                  <a:srgbClr val="0033CC"/>
                </a:solidFill>
              </a:rPr>
              <a:t>T</a:t>
            </a:r>
            <a:r>
              <a:rPr lang="en-US" sz="2400" i="1" baseline="-25000" dirty="0" smtClean="0">
                <a:solidFill>
                  <a:srgbClr val="0033CC"/>
                </a:solidFill>
              </a:rPr>
              <a:t>o</a:t>
            </a:r>
            <a:r>
              <a:rPr lang="en-US" sz="2400" dirty="0" smtClean="0">
                <a:solidFill>
                  <a:srgbClr val="0033CC"/>
                </a:solidFill>
              </a:rPr>
              <a:t> that, coupled to the interior balance equation and the slab boundary layer leads (surprisingly!) to a closed form analytic solution for the gradient wind (as represented by angular momentum, </a:t>
            </a:r>
            <a:r>
              <a:rPr lang="en-US" sz="2400" i="1" dirty="0" smtClean="0">
                <a:solidFill>
                  <a:srgbClr val="0033CC"/>
                </a:solidFill>
              </a:rPr>
              <a:t>M</a:t>
            </a:r>
            <a:r>
              <a:rPr lang="en-US" sz="2400" dirty="0" smtClean="0">
                <a:solidFill>
                  <a:srgbClr val="0033CC"/>
                </a:solidFill>
              </a:rPr>
              <a:t>, at the top of the boundary layer: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27515"/>
              </p:ext>
            </p:extLst>
          </p:nvPr>
        </p:nvGraphicFramePr>
        <p:xfrm>
          <a:off x="2209800" y="1513396"/>
          <a:ext cx="492918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3" imgW="1752480" imgH="431640" progId="Equation.DSMT4">
                  <p:embed/>
                </p:oleObj>
              </mc:Choice>
              <mc:Fallback>
                <p:oleObj name="Equation" r:id="rId3" imgW="1752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13396"/>
                        <a:ext cx="4929187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2800350" y="3352800"/>
          <a:ext cx="33750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quation" r:id="rId5" imgW="1269720" imgH="685800" progId="Equation.DSMT4">
                  <p:embed/>
                </p:oleObj>
              </mc:Choice>
              <mc:Fallback>
                <p:oleObj name="Equation" r:id="rId5" imgW="12697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352800"/>
                        <a:ext cx="3375025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09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7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/>
        </p:nvGraphicFramePr>
        <p:xfrm>
          <a:off x="1600200" y="1219200"/>
          <a:ext cx="5900306" cy="1742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3" imgW="1968480" imgH="571320" progId="Equation.DSMT4">
                  <p:embed/>
                </p:oleObj>
              </mc:Choice>
              <mc:Fallback>
                <p:oleObj name="Equation" r:id="rId3" imgW="1968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19200"/>
                        <a:ext cx="5900306" cy="1742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Also,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1889125" y="3733800"/>
          <a:ext cx="253841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5" imgW="888840" imgH="431640" progId="Equation.DSMT4">
                  <p:embed/>
                </p:oleObj>
              </mc:Choice>
              <mc:Fallback>
                <p:oleObj name="Equation" r:id="rId5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3733800"/>
                        <a:ext cx="2538413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895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and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erry\Documents\Papers\ER2011\fi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934200" cy="5203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Predicted dependence on C</a:t>
            </a:r>
            <a:r>
              <a:rPr lang="en-US" sz="2400" baseline="-25000" dirty="0" smtClean="0">
                <a:solidFill>
                  <a:srgbClr val="0033CC"/>
                </a:solidFill>
              </a:rPr>
              <a:t>k</a:t>
            </a:r>
            <a:r>
              <a:rPr lang="en-US" sz="2400" dirty="0" smtClean="0">
                <a:solidFill>
                  <a:srgbClr val="0033CC"/>
                </a:solidFill>
              </a:rPr>
              <a:t>/C</a:t>
            </a:r>
            <a:r>
              <a:rPr lang="en-US" sz="2400" baseline="-25000" dirty="0" smtClean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 is weaker than square-root dependence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erry\Documents\Papers\ER2011\cap_smoo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603170" cy="49548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Explains effect of capping the wind speed in the surface enthalpy fluxes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erry\Documents\Papers\ER2011\fig10_new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543799" cy="5660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867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Comparison of analytic model with numerical simulations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Axisymmetric Theory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657600"/>
          </a:xfrm>
        </p:spPr>
        <p:txBody>
          <a:bodyPr/>
          <a:lstStyle/>
          <a:p>
            <a:pPr>
              <a:buSzPct val="75000"/>
              <a:buBlip>
                <a:blip r:embed="rId2"/>
              </a:buBlip>
            </a:pPr>
            <a:r>
              <a:rPr lang="en-US" b="1" dirty="0" smtClean="0"/>
              <a:t>Hydrostatic and gradient balance</a:t>
            </a:r>
          </a:p>
          <a:p>
            <a:pPr>
              <a:buSzPct val="75000"/>
              <a:buBlip>
                <a:blip r:embed="rId2"/>
              </a:buBlip>
            </a:pPr>
            <a:endParaRPr lang="en-US" b="1" dirty="0" smtClean="0"/>
          </a:p>
          <a:p>
            <a:pPr>
              <a:buSzPct val="75000"/>
              <a:buBlip>
                <a:blip r:embed="rId2"/>
              </a:buBlip>
            </a:pPr>
            <a:r>
              <a:rPr lang="en-US" b="1" dirty="0" smtClean="0"/>
              <a:t>Slantwise neutral vortex</a:t>
            </a:r>
          </a:p>
          <a:p>
            <a:pPr>
              <a:buSzPct val="75000"/>
              <a:buBlip>
                <a:blip r:embed="rId2"/>
              </a:buBlip>
            </a:pPr>
            <a:endParaRPr lang="en-US" b="1" dirty="0" smtClean="0"/>
          </a:p>
          <a:p>
            <a:pPr>
              <a:buSzPct val="75000"/>
              <a:buBlip>
                <a:blip r:embed="rId2"/>
              </a:buBlip>
            </a:pPr>
            <a:r>
              <a:rPr lang="en-US" b="1" dirty="0" smtClean="0"/>
              <a:t>Slab boundary layer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49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Actual and normalized evolution of maximum wind speed in RE numerical simulations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29" y="762000"/>
            <a:ext cx="894922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22391"/>
              </p:ext>
            </p:extLst>
          </p:nvPr>
        </p:nvGraphicFramePr>
        <p:xfrm>
          <a:off x="685800" y="1217613"/>
          <a:ext cx="774541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Equation" r:id="rId3" imgW="3124080" imgH="1904760" progId="Equation.DSMT4">
                  <p:embed/>
                </p:oleObj>
              </mc:Choice>
              <mc:Fallback>
                <p:oleObj name="Equation" r:id="rId3" imgW="312408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7613"/>
                        <a:ext cx="7745413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Time-Dependent</a:t>
            </a:r>
            <a:r>
              <a:rPr lang="en-US" sz="3200" dirty="0" smtClean="0"/>
              <a:t> </a:t>
            </a:r>
            <a:r>
              <a:rPr lang="en-US" sz="3200" dirty="0" smtClean="0"/>
              <a:t>System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6019800"/>
          <a:ext cx="65489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5" imgW="2806560" imgH="228600" progId="Equation.DSMT4">
                  <p:embed/>
                </p:oleObj>
              </mc:Choice>
              <mc:Fallback>
                <p:oleObj name="Equation" r:id="rId5" imgW="280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19800"/>
                        <a:ext cx="654896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0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657600"/>
          </a:xfrm>
        </p:spPr>
        <p:txBody>
          <a:bodyPr/>
          <a:lstStyle/>
          <a:p>
            <a:r>
              <a:rPr lang="en-US" dirty="0" smtClean="0"/>
              <a:t>Neglect pressure dependence of s</a:t>
            </a:r>
            <a:r>
              <a:rPr lang="en-US" baseline="-25000" dirty="0" smtClean="0"/>
              <a:t>0</a:t>
            </a:r>
            <a:r>
              <a:rPr lang="en-US" dirty="0" smtClean="0"/>
              <a:t>*</a:t>
            </a:r>
          </a:p>
          <a:p>
            <a:r>
              <a:rPr lang="en-US" dirty="0" smtClean="0"/>
              <a:t>V~M/r   (inner core)</a:t>
            </a:r>
          </a:p>
          <a:p>
            <a:r>
              <a:rPr lang="en-US" dirty="0" smtClean="0"/>
              <a:t>Neglect dissipative heating</a:t>
            </a:r>
          </a:p>
          <a:p>
            <a:r>
              <a:rPr lang="en-US" dirty="0" smtClean="0"/>
              <a:t>|</a:t>
            </a:r>
            <a:r>
              <a:rPr lang="en-US" b="1" dirty="0" smtClean="0"/>
              <a:t>V</a:t>
            </a:r>
            <a:r>
              <a:rPr lang="en-US" dirty="0" smtClean="0"/>
              <a:t>| ~ </a:t>
            </a:r>
            <a:r>
              <a:rPr lang="en-US" i="1" dirty="0" smtClean="0"/>
              <a:t>V</a:t>
            </a:r>
          </a:p>
          <a:p>
            <a:r>
              <a:rPr lang="en-US" i="1" dirty="0" smtClean="0"/>
              <a:t>h=constant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69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12125" y="1220788"/>
          <a:ext cx="6330125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Equation" r:id="rId3" imgW="2197080" imgH="1295280" progId="Equation.DSMT4">
                  <p:embed/>
                </p:oleObj>
              </mc:Choice>
              <mc:Fallback>
                <p:oleObj name="Equation" r:id="rId3" imgW="219708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125" y="1220788"/>
                        <a:ext cx="6330125" cy="373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2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Combined system:</a:t>
            </a:r>
            <a:endParaRPr lang="en-US" sz="2800" dirty="0">
              <a:solidFill>
                <a:srgbClr val="0033C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95437" y="1411288"/>
          <a:ext cx="7877063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3" imgW="4025880" imgH="914400" progId="Equation.DSMT4">
                  <p:embed/>
                </p:oleObj>
              </mc:Choice>
              <mc:Fallback>
                <p:oleObj name="Equation" r:id="rId3" imgW="4025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37" y="1411288"/>
                        <a:ext cx="7877063" cy="178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4290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Suppose that maximum winds always occur on the same M surface. Then, using </a:t>
            </a:r>
            <a:endParaRPr lang="en-US" sz="2400" dirty="0">
              <a:solidFill>
                <a:srgbClr val="00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47800" y="4267200"/>
          <a:ext cx="564776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5" imgW="2286000" imgH="431640" progId="Equation.DSMT4">
                  <p:embed/>
                </p:oleObj>
              </mc:Choice>
              <mc:Fallback>
                <p:oleObj name="Equation" r:id="rId5" imgW="2286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67200"/>
                        <a:ext cx="564776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90800" y="5486400"/>
          <a:ext cx="361335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Equation" r:id="rId7" imgW="1333440" imgH="393480" progId="Equation.DSMT4">
                  <p:embed/>
                </p:oleObj>
              </mc:Choice>
              <mc:Fallback>
                <p:oleObj name="Equation" r:id="rId7" imgW="1333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86400"/>
                        <a:ext cx="361335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7600" y="2514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(14)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5791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(15)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with</a:t>
            </a:r>
            <a:endParaRPr lang="en-US" sz="2400" dirty="0">
              <a:solidFill>
                <a:srgbClr val="0033C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92301" y="762000"/>
          <a:ext cx="5588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Equation" r:id="rId3" imgW="2514600" imgH="685800" progId="Equation.DSMT4">
                  <p:embed/>
                </p:oleObj>
              </mc:Choice>
              <mc:Fallback>
                <p:oleObj name="Equation" r:id="rId3" imgW="2514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1" y="762000"/>
                        <a:ext cx="5588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640740"/>
              </p:ext>
            </p:extLst>
          </p:nvPr>
        </p:nvGraphicFramePr>
        <p:xfrm>
          <a:off x="1889253" y="3733800"/>
          <a:ext cx="4296334" cy="106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5" imgW="1739880" imgH="431640" progId="Equation.DSMT4">
                  <p:embed/>
                </p:oleObj>
              </mc:Choice>
              <mc:Fallback>
                <p:oleObj name="Equation" r:id="rId5" imgW="1739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253" y="3733800"/>
                        <a:ext cx="4296334" cy="1066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514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If </a:t>
            </a:r>
            <a:r>
              <a:rPr lang="en-US" sz="2400" i="1" dirty="0" smtClean="0">
                <a:solidFill>
                  <a:srgbClr val="0033CC"/>
                </a:solidFill>
              </a:rPr>
              <a:t>V</a:t>
            </a:r>
            <a:r>
              <a:rPr lang="en-US" sz="2400" dirty="0" smtClean="0">
                <a:solidFill>
                  <a:srgbClr val="0033CC"/>
                </a:solidFill>
              </a:rPr>
              <a:t> = 0 at </a:t>
            </a:r>
            <a:r>
              <a:rPr lang="en-US" sz="2400" i="1" dirty="0" smtClean="0">
                <a:solidFill>
                  <a:srgbClr val="0033CC"/>
                </a:solidFill>
              </a:rPr>
              <a:t>t</a:t>
            </a:r>
            <a:r>
              <a:rPr lang="en-US" sz="2400" dirty="0" smtClean="0">
                <a:solidFill>
                  <a:srgbClr val="0033CC"/>
                </a:solidFill>
              </a:rPr>
              <a:t> = 0, the integration of </a:t>
            </a:r>
            <a:r>
              <a:rPr lang="en-US" sz="2400" dirty="0" smtClean="0">
                <a:solidFill>
                  <a:srgbClr val="0033CC"/>
                </a:solidFill>
              </a:rPr>
              <a:t>time-dependent equation </a:t>
            </a:r>
            <a:r>
              <a:rPr lang="en-US" sz="2400" dirty="0" smtClean="0">
                <a:solidFill>
                  <a:srgbClr val="0033CC"/>
                </a:solidFill>
              </a:rPr>
              <a:t>gives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25" descr="C:\Users\Kerry\Documents\Papers\EM2011\fi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40256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with numerical solution of (7) – (10)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4267200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(17)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with </a:t>
            </a:r>
            <a:r>
              <a:rPr lang="en-US" sz="2800" dirty="0" err="1" smtClean="0">
                <a:solidFill>
                  <a:srgbClr val="0033CC"/>
                </a:solidFill>
              </a:rPr>
              <a:t>Rotunno</a:t>
            </a:r>
            <a:r>
              <a:rPr lang="en-US" sz="2800" dirty="0" smtClean="0">
                <a:solidFill>
                  <a:srgbClr val="0033CC"/>
                </a:solidFill>
              </a:rPr>
              <a:t>-Emanuel 1987 Model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33458"/>
              </p:ext>
            </p:extLst>
          </p:nvPr>
        </p:nvGraphicFramePr>
        <p:xfrm>
          <a:off x="2667000" y="1143000"/>
          <a:ext cx="4072528" cy="99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3" imgW="1777229" imgH="431613" progId="Equation.DSMT4">
                  <p:embed/>
                </p:oleObj>
              </mc:Choice>
              <mc:Fallback>
                <p:oleObj name="Equation" r:id="rId3" imgW="1777229" imgH="431613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43000"/>
                        <a:ext cx="4072528" cy="998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5" name="Picture 162" descr="C:\Users\Kerry\Documents\Papers\EM2011\fig3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7164" y="2226322"/>
            <a:ext cx="6172200" cy="463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SzPct val="75000"/>
              <a:buBlip>
                <a:blip r:embed="rId2"/>
              </a:buBlip>
            </a:pPr>
            <a:r>
              <a:rPr lang="en-US" b="1" dirty="0" smtClean="0"/>
              <a:t>Previous assumption that outflow asymptotes to environmental entropy surfaces appears to be wrong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b="1" dirty="0" smtClean="0"/>
              <a:t>Instead, outflow stratification appears to be set by the requirement that the Richardson Number remain at or above critical value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b="1" dirty="0" smtClean="0"/>
              <a:t>Implementing a critical </a:t>
            </a:r>
            <a:r>
              <a:rPr lang="en-US" b="1" i="1" dirty="0" err="1" smtClean="0"/>
              <a:t>Ri</a:t>
            </a:r>
            <a:r>
              <a:rPr lang="en-US" b="1" dirty="0" smtClean="0"/>
              <a:t> criterion in balance analytical model leads to closed form solution that brings theory into better agreement with numerical simulations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SzPct val="75000"/>
              <a:buBlip>
                <a:blip r:embed="rId2"/>
              </a:buBlip>
            </a:pPr>
            <a:r>
              <a:rPr lang="en-US" b="1" dirty="0" smtClean="0"/>
              <a:t>No longer need to make crude assumption about boundary layer entropy distribution outside of eyewall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b="1" dirty="0" smtClean="0"/>
              <a:t>Weaker dependence of </a:t>
            </a:r>
            <a:r>
              <a:rPr lang="en-US" b="1" i="1" dirty="0" err="1" smtClean="0"/>
              <a:t>V</a:t>
            </a:r>
            <a:r>
              <a:rPr lang="en-US" b="1" i="1" baseline="-25000" dirty="0" err="1" smtClean="0"/>
              <a:t>max</a:t>
            </a:r>
            <a:r>
              <a:rPr lang="en-US" b="1" dirty="0" smtClean="0"/>
              <a:t> on </a:t>
            </a:r>
            <a:r>
              <a:rPr lang="en-US" b="1" i="1" dirty="0" smtClean="0"/>
              <a:t>C</a:t>
            </a:r>
            <a:r>
              <a:rPr lang="en-US" b="1" i="1" baseline="-25000" dirty="0" smtClean="0"/>
              <a:t>k</a:t>
            </a:r>
            <a:r>
              <a:rPr lang="en-US" b="1" i="1" dirty="0" smtClean="0"/>
              <a:t>/C</a:t>
            </a:r>
            <a:r>
              <a:rPr lang="en-US" b="1" i="1" baseline="-25000" dirty="0" smtClean="0"/>
              <a:t>D</a:t>
            </a:r>
            <a:r>
              <a:rPr lang="en-US" b="1" dirty="0" smtClean="0"/>
              <a:t>, as in numerical simulations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b="1" dirty="0" smtClean="0"/>
              <a:t>Time-dependent quasi-analytic model no longer needs to assume jump in entropy budget equation</a:t>
            </a:r>
          </a:p>
          <a:p>
            <a:pPr>
              <a:buSzPct val="75000"/>
              <a:buBlip>
                <a:blip r:embed="rId2"/>
              </a:buBlip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 intensity, structure, and development all depend on action of turbulence in TC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outflow </a:t>
            </a:r>
            <a:r>
              <a:rPr lang="en-US" b="1" dirty="0" smtClean="0"/>
              <a:t>as well as in the boundary layer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24544" cy="66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rry\Documents\Papers\ER2011\fig3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45828" cy="5887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6096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Saturation entropy (contoured) and V=0 line (yellow)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2641213" y="5121164"/>
          <a:ext cx="3810000" cy="89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3" imgW="1854000" imgH="431640" progId="Equation.DSMT4">
                  <p:embed/>
                </p:oleObj>
              </mc:Choice>
              <mc:Fallback>
                <p:oleObj name="Equation" r:id="rId3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213" y="5121164"/>
                        <a:ext cx="3810000" cy="896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933873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We can also re-write the thermal wind equation as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131663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694432" y="2235369"/>
          <a:ext cx="485986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5" imgW="2082600" imgH="457200" progId="Equation.DSMT4">
                  <p:embed/>
                </p:oleObj>
              </mc:Choice>
              <mc:Fallback>
                <p:oleObj name="Equation" r:id="rId5" imgW="2082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432" y="2235369"/>
                        <a:ext cx="4859867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4488" y="2179299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Boundary layer entropy (with dissipative heating):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5585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(2)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762165" y="3687357"/>
          <a:ext cx="2362200" cy="85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7" imgW="1091880" imgH="393480" progId="Equation.DSMT4">
                  <p:embed/>
                </p:oleObj>
              </mc:Choice>
              <mc:Fallback>
                <p:oleObj name="Equation" r:id="rId7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165" y="3687357"/>
                        <a:ext cx="2362200" cy="851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4488" y="383096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Boundary layer angular momentum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38332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(3)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" y="4724400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Combine (2) and (3):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514600" y="1143000"/>
          <a:ext cx="4063226" cy="114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Equation" r:id="rId9" imgW="1765080" imgH="495000" progId="Equation.DSMT4">
                  <p:embed/>
                </p:oleObj>
              </mc:Choice>
              <mc:Fallback>
                <p:oleObj name="Equation" r:id="rId9" imgW="17650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143000"/>
                        <a:ext cx="4063226" cy="114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772400" y="523123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4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14600" y="1143000"/>
          <a:ext cx="4063226" cy="114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Equation" r:id="rId3" imgW="1765080" imgH="495000" progId="Equation.DSMT4">
                  <p:embed/>
                </p:oleObj>
              </mc:Choice>
              <mc:Fallback>
                <p:oleObj name="Equation" r:id="rId3" imgW="17650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143000"/>
                        <a:ext cx="4063226" cy="114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2667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Let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41463" y="2590800"/>
          <a:ext cx="4978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Equation" r:id="rId5" imgW="1866600" imgH="228600" progId="Equation.DSMT4">
                  <p:embed/>
                </p:oleObj>
              </mc:Choice>
              <mc:Fallback>
                <p:oleObj name="Equation" r:id="rId5" imgW="186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2590800"/>
                        <a:ext cx="4978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89150" y="3505200"/>
          <a:ext cx="43973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7" imgW="1904760" imgH="495000" progId="Equation.DSMT4">
                  <p:embed/>
                </p:oleObj>
              </mc:Choice>
              <mc:Fallback>
                <p:oleObj name="Equation" r:id="rId7" imgW="19047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3505200"/>
                        <a:ext cx="43973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2800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5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Thermal wind balance: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743200" y="5333999"/>
          <a:ext cx="3048000" cy="105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9" imgW="1244520" imgH="431640" progId="Equation.DSMT4">
                  <p:embed/>
                </p:oleObj>
              </mc:Choice>
              <mc:Fallback>
                <p:oleObj name="Equation" r:id="rId9" imgW="1244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3999"/>
                        <a:ext cx="3048000" cy="1057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62800" y="556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514600" y="246530"/>
          <a:ext cx="3810000" cy="89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11" imgW="1854000" imgH="431640" progId="Equation.DSMT4">
                  <p:embed/>
                </p:oleObj>
              </mc:Choice>
              <mc:Fallback>
                <p:oleObj name="Equation" r:id="rId11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6530"/>
                        <a:ext cx="3810000" cy="896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8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Eliminate </a:t>
            </a:r>
            <a:r>
              <a:rPr lang="en-US" i="1" dirty="0" err="1" smtClean="0">
                <a:solidFill>
                  <a:prstClr val="black"/>
                </a:solidFill>
              </a:rPr>
              <a:t>V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</a:rPr>
              <a:t> between (</a:t>
            </a:r>
            <a:r>
              <a:rPr lang="en-US" dirty="0">
                <a:solidFill>
                  <a:prstClr val="black"/>
                </a:solidFill>
              </a:rPr>
              <a:t>5</a:t>
            </a:r>
            <a:r>
              <a:rPr lang="en-US" dirty="0" smtClean="0">
                <a:solidFill>
                  <a:prstClr val="black"/>
                </a:solidFill>
              </a:rPr>
              <a:t>) and (</a:t>
            </a:r>
            <a:r>
              <a:rPr lang="en-US" dirty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):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62200" y="1295400"/>
          <a:ext cx="39433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Equation" r:id="rId3" imgW="1752480" imgH="507960" progId="Equation.DSMT4">
                  <p:embed/>
                </p:oleObj>
              </mc:Choice>
              <mc:Fallback>
                <p:oleObj name="Equation" r:id="rId3" imgW="1752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400"/>
                        <a:ext cx="39433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866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7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67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Eliminate </a:t>
            </a:r>
            <a:r>
              <a:rPr lang="en-US" i="1" dirty="0" smtClean="0">
                <a:solidFill>
                  <a:prstClr val="black"/>
                </a:solidFill>
              </a:rPr>
              <a:t>r</a:t>
            </a:r>
            <a:r>
              <a:rPr lang="en-US" i="1" baseline="-25000" dirty="0" smtClean="0">
                <a:solidFill>
                  <a:prstClr val="black"/>
                </a:solidFill>
              </a:rPr>
              <a:t>b</a:t>
            </a:r>
            <a:r>
              <a:rPr lang="en-US" i="1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between (20) and (25):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62200" y="3276600"/>
          <a:ext cx="438253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9" name="Equation" r:id="rId5" imgW="1930320" imgH="469800" progId="Equation.DSMT4">
                  <p:embed/>
                </p:oleObj>
              </mc:Choice>
              <mc:Fallback>
                <p:oleObj name="Equation" r:id="rId5" imgW="1930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438253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4958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3048001" y="4419601"/>
          <a:ext cx="273108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Equation" r:id="rId7" imgW="1206360" imgH="431640" progId="Equation.DSMT4">
                  <p:embed/>
                </p:oleObj>
              </mc:Choice>
              <mc:Fallback>
                <p:oleObj name="Equation" r:id="rId7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419601"/>
                        <a:ext cx="273108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866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562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Remember that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3048000" y="5562600"/>
          <a:ext cx="2768600" cy="101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Equation" r:id="rId9" imgW="1193760" imgH="444240" progId="Equation.DSMT4">
                  <p:embed/>
                </p:oleObj>
              </mc:Choice>
              <mc:Fallback>
                <p:oleObj name="Equation" r:id="rId9" imgW="1193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62600"/>
                        <a:ext cx="2768600" cy="1018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00900" y="57987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(9)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14886"/>
              </p:ext>
            </p:extLst>
          </p:nvPr>
        </p:nvGraphicFramePr>
        <p:xfrm>
          <a:off x="1295400" y="2057400"/>
          <a:ext cx="64293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3" imgW="1714320" imgH="304560" progId="Equation.DSMT4">
                  <p:embed/>
                </p:oleObj>
              </mc:Choice>
              <mc:Fallback>
                <p:oleObj name="Equation" r:id="rId3" imgW="1714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057400"/>
                        <a:ext cx="642937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Saturation Potential Vorticity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686496"/>
              </p:ext>
            </p:extLst>
          </p:nvPr>
        </p:nvGraphicFramePr>
        <p:xfrm>
          <a:off x="2438400" y="3352800"/>
          <a:ext cx="95011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3352800"/>
                        <a:ext cx="950118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4495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Slantwise convective neutrality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Wind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21580"/>
              </p:ext>
            </p:extLst>
          </p:nvPr>
        </p:nvGraphicFramePr>
        <p:xfrm>
          <a:off x="3731513" y="1662113"/>
          <a:ext cx="15573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3" imgW="583920" imgH="419040" progId="Equation.DSMT4">
                  <p:embed/>
                </p:oleObj>
              </mc:Choice>
              <mc:Fallback>
                <p:oleObj name="Equation" r:id="rId3" imgW="583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1513" y="1662113"/>
                        <a:ext cx="1557337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659621"/>
              </p:ext>
            </p:extLst>
          </p:nvPr>
        </p:nvGraphicFramePr>
        <p:xfrm>
          <a:off x="3722369" y="2930112"/>
          <a:ext cx="480233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5" imgW="1790640" imgH="419040" progId="Equation.DSMT4">
                  <p:embed/>
                </p:oleObj>
              </mc:Choice>
              <mc:Fallback>
                <p:oleObj name="Equation" r:id="rId5" imgW="1790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2369" y="2930112"/>
                        <a:ext cx="4802333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854036"/>
              </p:ext>
            </p:extLst>
          </p:nvPr>
        </p:nvGraphicFramePr>
        <p:xfrm>
          <a:off x="3731513" y="4199954"/>
          <a:ext cx="2548401" cy="101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quation" r:id="rId7" imgW="990360" imgH="393480" progId="Equation.DSMT4">
                  <p:embed/>
                </p:oleObj>
              </mc:Choice>
              <mc:Fallback>
                <p:oleObj name="Equation" r:id="rId7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1513" y="4199954"/>
                        <a:ext cx="2548401" cy="1012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082283"/>
              </p:ext>
            </p:extLst>
          </p:nvPr>
        </p:nvGraphicFramePr>
        <p:xfrm>
          <a:off x="3048000" y="5358672"/>
          <a:ext cx="4168615" cy="122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Equation" r:id="rId9" imgW="1638000" imgH="482400" progId="Equation.DSMT4">
                  <p:embed/>
                </p:oleObj>
              </mc:Choice>
              <mc:Fallback>
                <p:oleObj name="Equation" r:id="rId9" imgW="1638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5358672"/>
                        <a:ext cx="4168615" cy="1227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98928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Hydrostatic: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26125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Gradient Wind: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47553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Angular Momentum: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75664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Thermal Wind: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20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695756"/>
              </p:ext>
            </p:extLst>
          </p:nvPr>
        </p:nvGraphicFramePr>
        <p:xfrm>
          <a:off x="1371600" y="228600"/>
          <a:ext cx="6691312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name="Equation" r:id="rId3" imgW="2628720" imgH="482400" progId="Equation.DSMT4">
                  <p:embed/>
                </p:oleObj>
              </mc:Choice>
              <mc:Fallback>
                <p:oleObj name="Equation" r:id="rId3" imgW="262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28600"/>
                        <a:ext cx="6691312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05046"/>
              </p:ext>
            </p:extLst>
          </p:nvPr>
        </p:nvGraphicFramePr>
        <p:xfrm>
          <a:off x="3194285" y="1457325"/>
          <a:ext cx="304594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Equation" r:id="rId5" imgW="1104840" imgH="469800" progId="Equation.DSMT4">
                  <p:embed/>
                </p:oleObj>
              </mc:Choice>
              <mc:Fallback>
                <p:oleObj name="Equation" r:id="rId5" imgW="1104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4285" y="1457325"/>
                        <a:ext cx="3045941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357489"/>
              </p:ext>
            </p:extLst>
          </p:nvPr>
        </p:nvGraphicFramePr>
        <p:xfrm>
          <a:off x="1371600" y="2686050"/>
          <a:ext cx="5462588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Equation" r:id="rId7" imgW="2145960" imgH="482400" progId="Equation.DSMT4">
                  <p:embed/>
                </p:oleObj>
              </mc:Choice>
              <mc:Fallback>
                <p:oleObj name="Equation" r:id="rId7" imgW="2145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2686050"/>
                        <a:ext cx="5462588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016574"/>
              </p:ext>
            </p:extLst>
          </p:nvPr>
        </p:nvGraphicFramePr>
        <p:xfrm>
          <a:off x="2590800" y="4002595"/>
          <a:ext cx="375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Equation" r:id="rId9" imgW="1409400" imgH="457200" progId="Equation.DSMT4">
                  <p:embed/>
                </p:oleObj>
              </mc:Choice>
              <mc:Fallback>
                <p:oleObj name="Equation" r:id="rId9" imgW="1409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0800" y="4002595"/>
                        <a:ext cx="3759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066709"/>
              </p:ext>
            </p:extLst>
          </p:nvPr>
        </p:nvGraphicFramePr>
        <p:xfrm>
          <a:off x="2015331" y="5309616"/>
          <a:ext cx="4910138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Equation" r:id="rId11" imgW="1841400" imgH="469800" progId="Equation.DSMT4">
                  <p:embed/>
                </p:oleObj>
              </mc:Choice>
              <mc:Fallback>
                <p:oleObj name="Equation" r:id="rId11" imgW="1841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15331" y="5309616"/>
                        <a:ext cx="4910138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7000" y="175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(Maxwell)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5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67355"/>
              </p:ext>
            </p:extLst>
          </p:nvPr>
        </p:nvGraphicFramePr>
        <p:xfrm>
          <a:off x="2217738" y="228600"/>
          <a:ext cx="44354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Equation" r:id="rId3" imgW="1663560" imgH="469800" progId="Equation.DSMT4">
                  <p:embed/>
                </p:oleObj>
              </mc:Choice>
              <mc:Fallback>
                <p:oleObj name="Equation" r:id="rId3" imgW="1663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7738" y="228600"/>
                        <a:ext cx="44354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50196"/>
              </p:ext>
            </p:extLst>
          </p:nvPr>
        </p:nvGraphicFramePr>
        <p:xfrm>
          <a:off x="2498725" y="2057400"/>
          <a:ext cx="3873500" cy="137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5" imgW="1650960" imgH="583920" progId="Equation.DSMT4">
                  <p:embed/>
                </p:oleObj>
              </mc:Choice>
              <mc:Fallback>
                <p:oleObj name="Equation" r:id="rId5" imgW="1650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8725" y="2057400"/>
                        <a:ext cx="3873500" cy="1370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3810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Evaluate at top of boundary layer:</a:t>
            </a:r>
            <a:endParaRPr lang="en-US" sz="2400" dirty="0">
              <a:solidFill>
                <a:srgbClr val="00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15684"/>
              </p:ext>
            </p:extLst>
          </p:nvPr>
        </p:nvGraphicFramePr>
        <p:xfrm>
          <a:off x="6354763" y="3719513"/>
          <a:ext cx="17478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Equation" r:id="rId7" imgW="622080" imgH="228600" progId="Equation.DSMT4">
                  <p:embed/>
                </p:oleObj>
              </mc:Choice>
              <mc:Fallback>
                <p:oleObj name="Equation" r:id="rId7" imgW="622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4763" y="3719513"/>
                        <a:ext cx="1747837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610458"/>
              </p:ext>
            </p:extLst>
          </p:nvPr>
        </p:nvGraphicFramePr>
        <p:xfrm>
          <a:off x="2738438" y="4768850"/>
          <a:ext cx="3576637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Equation" r:id="rId9" imgW="1523880" imgH="583920" progId="Equation.DSMT4">
                  <p:embed/>
                </p:oleObj>
              </mc:Choice>
              <mc:Fallback>
                <p:oleObj name="Equation" r:id="rId9" imgW="15238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8438" y="4768850"/>
                        <a:ext cx="3576637" cy="137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6314488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</a:t>
            </a:r>
            <a:r>
              <a:rPr lang="en-US" sz="2000" i="1" baseline="-25000" dirty="0" smtClean="0"/>
              <a:t>o</a:t>
            </a:r>
            <a:r>
              <a:rPr lang="en-US" sz="2000" i="1" dirty="0" smtClean="0"/>
              <a:t>(s*) </a:t>
            </a:r>
            <a:r>
              <a:rPr lang="en-US" sz="2000" dirty="0" smtClean="0"/>
              <a:t>= temperature along </a:t>
            </a:r>
            <a:r>
              <a:rPr lang="en-US" sz="2000" i="1" dirty="0" smtClean="0"/>
              <a:t>M</a:t>
            </a:r>
            <a:r>
              <a:rPr lang="en-US" sz="2000" dirty="0" smtClean="0"/>
              <a:t> surfaces where </a:t>
            </a:r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b</a:t>
            </a:r>
            <a:r>
              <a:rPr lang="en-US" sz="2000" i="1" dirty="0" smtClean="0"/>
              <a:t> = 0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929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873872"/>
              </p:ext>
            </p:extLst>
          </p:nvPr>
        </p:nvGraphicFramePr>
        <p:xfrm>
          <a:off x="2438400" y="2362200"/>
          <a:ext cx="379164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269720" imgH="431640" progId="Equation.DSMT4">
                  <p:embed/>
                </p:oleObj>
              </mc:Choice>
              <mc:Fallback>
                <p:oleObj name="Equation" r:id="rId3" imgW="12697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362200"/>
                        <a:ext cx="379164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981200"/>
            <a:ext cx="28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radient wind at top of PBL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733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at top of PBL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at top of PBL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3505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Outflow 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1905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Saturation entropy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3657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angular momentum per unit mass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66800" y="2438400"/>
            <a:ext cx="1447800" cy="2286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flipH="1">
            <a:off x="3962400" y="2198132"/>
            <a:ext cx="190500" cy="54506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67200" y="3200400"/>
            <a:ext cx="533400" cy="3048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867400" y="2362200"/>
            <a:ext cx="1600200" cy="3810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6019800" y="3429000"/>
            <a:ext cx="990600" cy="2286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295400" y="3429000"/>
            <a:ext cx="1143000" cy="2286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257800" y="2350532"/>
            <a:ext cx="762000" cy="1154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10200" y="3657600"/>
            <a:ext cx="228600" cy="1371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5181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Set by Boundary Layer Processes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768</TotalTime>
  <Words>869</Words>
  <Application>Microsoft Office PowerPoint</Application>
  <PresentationFormat>On-screen Show (4:3)</PresentationFormat>
  <Paragraphs>110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Times New Roman</vt:lpstr>
      <vt:lpstr>Ariel</vt:lpstr>
      <vt:lpstr>Default Design</vt:lpstr>
      <vt:lpstr>Office Theme</vt:lpstr>
      <vt:lpstr>1_Default Design</vt:lpstr>
      <vt:lpstr>1_Office Theme</vt:lpstr>
      <vt:lpstr>MathType 6.0 Equation</vt:lpstr>
      <vt:lpstr>Equation</vt:lpstr>
      <vt:lpstr>How Small-Scale Turbulence Sets the Amplitude and Structure of Tropical Cyclones </vt:lpstr>
      <vt:lpstr>Some Critical Questions</vt:lpstr>
      <vt:lpstr>Axisymmetric Theory </vt:lpstr>
      <vt:lpstr>PowerPoint Presentation</vt:lpstr>
      <vt:lpstr>Saturation Potential Vorticity</vt:lpstr>
      <vt:lpstr>Thermal Wind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Dropsondes in TCs</vt:lpstr>
      <vt:lpstr>Implications for Outflow Criticality for Tropical Cyclone Structure and Intensity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Time-Dependent System</vt:lpstr>
      <vt:lpstr>Approximate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Outflow Turbulence in the Intensification and Structure of Tropical Cyclones</dc:title>
  <dc:creator>Kerry Emanuel</dc:creator>
  <cp:lastModifiedBy>Kerry Emanuel</cp:lastModifiedBy>
  <cp:revision>31</cp:revision>
  <dcterms:created xsi:type="dcterms:W3CDTF">2012-04-13T15:53:19Z</dcterms:created>
  <dcterms:modified xsi:type="dcterms:W3CDTF">2014-09-27T20:01:46Z</dcterms:modified>
</cp:coreProperties>
</file>