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63" r:id="rId4"/>
    <p:sldMasterId id="2147483775" r:id="rId5"/>
    <p:sldMasterId id="2147483811" r:id="rId6"/>
    <p:sldMasterId id="2147483823" r:id="rId7"/>
    <p:sldMasterId id="2147483878" r:id="rId8"/>
    <p:sldMasterId id="2147483903" r:id="rId9"/>
    <p:sldMasterId id="2147483916" r:id="rId10"/>
    <p:sldMasterId id="2147483929" r:id="rId11"/>
    <p:sldMasterId id="2147483942" r:id="rId12"/>
    <p:sldMasterId id="2147483955" r:id="rId13"/>
    <p:sldMasterId id="2147483968" r:id="rId14"/>
    <p:sldMasterId id="2147483981" r:id="rId15"/>
  </p:sldMasterIdLst>
  <p:notesMasterIdLst>
    <p:notesMasterId r:id="rId51"/>
  </p:notesMasterIdLst>
  <p:sldIdLst>
    <p:sldId id="481" r:id="rId16"/>
    <p:sldId id="482" r:id="rId17"/>
    <p:sldId id="486" r:id="rId18"/>
    <p:sldId id="278" r:id="rId19"/>
    <p:sldId id="476" r:id="rId20"/>
    <p:sldId id="398" r:id="rId21"/>
    <p:sldId id="456" r:id="rId22"/>
    <p:sldId id="405" r:id="rId23"/>
    <p:sldId id="354" r:id="rId24"/>
    <p:sldId id="348" r:id="rId25"/>
    <p:sldId id="441" r:id="rId26"/>
    <p:sldId id="443" r:id="rId27"/>
    <p:sldId id="445" r:id="rId28"/>
    <p:sldId id="422" r:id="rId29"/>
    <p:sldId id="423" r:id="rId30"/>
    <p:sldId id="444" r:id="rId31"/>
    <p:sldId id="511" r:id="rId32"/>
    <p:sldId id="430" r:id="rId33"/>
    <p:sldId id="431" r:id="rId34"/>
    <p:sldId id="433" r:id="rId35"/>
    <p:sldId id="485" r:id="rId36"/>
    <p:sldId id="490" r:id="rId37"/>
    <p:sldId id="492" r:id="rId38"/>
    <p:sldId id="493" r:id="rId39"/>
    <p:sldId id="501" r:id="rId40"/>
    <p:sldId id="502" r:id="rId41"/>
    <p:sldId id="503" r:id="rId42"/>
    <p:sldId id="504" r:id="rId43"/>
    <p:sldId id="505" r:id="rId44"/>
    <p:sldId id="506" r:id="rId45"/>
    <p:sldId id="507" r:id="rId46"/>
    <p:sldId id="508" r:id="rId47"/>
    <p:sldId id="509" r:id="rId48"/>
    <p:sldId id="510"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3797" autoAdjust="0"/>
  </p:normalViewPr>
  <p:slideViewPr>
    <p:cSldViewPr snapToGrid="0">
      <p:cViewPr varScale="1">
        <p:scale>
          <a:sx n="66" d="100"/>
          <a:sy n="66" d="100"/>
        </p:scale>
        <p:origin x="1793" y="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6/14/2019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10</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04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MS PGothic" panose="020B0600070205080204" pitchFamily="34" charset="-128"/>
            </a:endParaRPr>
          </a:p>
        </p:txBody>
      </p:sp>
    </p:spTree>
    <p:extLst>
      <p:ext uri="{BB962C8B-B14F-4D97-AF65-F5344CB8AC3E}">
        <p14:creationId xmlns:p14="http://schemas.microsoft.com/office/powerpoint/2010/main" val="271149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02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59">
              <a:defRPr sz="2300">
                <a:solidFill>
                  <a:schemeClr val="tx1"/>
                </a:solidFill>
                <a:latin typeface="Times" panose="02020603050405020304" pitchFamily="18" charset="0"/>
              </a:defRPr>
            </a:lvl1pPr>
            <a:lvl2pPr marL="710037" indent="-273091" defTabSz="923959">
              <a:defRPr sz="2300">
                <a:solidFill>
                  <a:schemeClr val="tx1"/>
                </a:solidFill>
                <a:latin typeface="Times" panose="02020603050405020304" pitchFamily="18" charset="0"/>
              </a:defRPr>
            </a:lvl2pPr>
            <a:lvl3pPr marL="1092365" indent="-218473" defTabSz="923959">
              <a:defRPr sz="2300">
                <a:solidFill>
                  <a:schemeClr val="tx1"/>
                </a:solidFill>
                <a:latin typeface="Times" panose="02020603050405020304" pitchFamily="18" charset="0"/>
              </a:defRPr>
            </a:lvl3pPr>
            <a:lvl4pPr marL="1529311" indent="-218473" defTabSz="923959">
              <a:defRPr sz="2300">
                <a:solidFill>
                  <a:schemeClr val="tx1"/>
                </a:solidFill>
                <a:latin typeface="Times" panose="02020603050405020304" pitchFamily="18" charset="0"/>
              </a:defRPr>
            </a:lvl4pPr>
            <a:lvl5pPr marL="1966257" indent="-218473" defTabSz="923959">
              <a:defRPr sz="2300">
                <a:solidFill>
                  <a:schemeClr val="tx1"/>
                </a:solidFill>
                <a:latin typeface="Times" panose="02020603050405020304" pitchFamily="18" charset="0"/>
              </a:defRPr>
            </a:lvl5pPr>
            <a:lvl6pPr marL="2403203" indent="-218473" defTabSz="923959" eaLnBrk="0" fontAlgn="base" hangingPunct="0">
              <a:spcBef>
                <a:spcPct val="0"/>
              </a:spcBef>
              <a:spcAft>
                <a:spcPct val="0"/>
              </a:spcAft>
              <a:defRPr sz="2300">
                <a:solidFill>
                  <a:schemeClr val="tx1"/>
                </a:solidFill>
                <a:latin typeface="Times" panose="02020603050405020304" pitchFamily="18" charset="0"/>
              </a:defRPr>
            </a:lvl6pPr>
            <a:lvl7pPr marL="2840149" indent="-218473" defTabSz="923959" eaLnBrk="0" fontAlgn="base" hangingPunct="0">
              <a:spcBef>
                <a:spcPct val="0"/>
              </a:spcBef>
              <a:spcAft>
                <a:spcPct val="0"/>
              </a:spcAft>
              <a:defRPr sz="2300">
                <a:solidFill>
                  <a:schemeClr val="tx1"/>
                </a:solidFill>
                <a:latin typeface="Times" panose="02020603050405020304" pitchFamily="18" charset="0"/>
              </a:defRPr>
            </a:lvl7pPr>
            <a:lvl8pPr marL="3277095" indent="-218473" defTabSz="923959" eaLnBrk="0" fontAlgn="base" hangingPunct="0">
              <a:spcBef>
                <a:spcPct val="0"/>
              </a:spcBef>
              <a:spcAft>
                <a:spcPct val="0"/>
              </a:spcAft>
              <a:defRPr sz="2300">
                <a:solidFill>
                  <a:schemeClr val="tx1"/>
                </a:solidFill>
                <a:latin typeface="Times" panose="02020603050405020304" pitchFamily="18" charset="0"/>
              </a:defRPr>
            </a:lvl8pPr>
            <a:lvl9pPr marL="3714041" indent="-218473" defTabSz="923959" eaLnBrk="0" fontAlgn="base" hangingPunct="0">
              <a:spcBef>
                <a:spcPct val="0"/>
              </a:spcBef>
              <a:spcAft>
                <a:spcPct val="0"/>
              </a:spcAft>
              <a:defRPr sz="2300">
                <a:solidFill>
                  <a:schemeClr val="tx1"/>
                </a:solidFill>
                <a:latin typeface="Times" panose="02020603050405020304" pitchFamily="18" charset="0"/>
              </a:defRPr>
            </a:lvl9pPr>
          </a:lstStyle>
          <a:p>
            <a:pPr marL="0" marR="0" lvl="0" indent="0" algn="r" defTabSz="923959" rtl="0" eaLnBrk="0" fontAlgn="base" latinLnBrk="0" hangingPunct="0">
              <a:lnSpc>
                <a:spcPct val="100000"/>
              </a:lnSpc>
              <a:spcBef>
                <a:spcPct val="0"/>
              </a:spcBef>
              <a:spcAft>
                <a:spcPct val="0"/>
              </a:spcAft>
              <a:buClrTx/>
              <a:buSzTx/>
              <a:buFontTx/>
              <a:buNone/>
              <a:tabLst/>
              <a:defRPr/>
            </a:pPr>
            <a:fld id="{0DDE8868-27C8-488F-91F1-AF440D82E2DD}"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23959"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34192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3089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785210028"/>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3621352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81415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360632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403734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141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86646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05126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854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522658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223955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802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75168583"/>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88388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85470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750133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57878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107644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8233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18819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58440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630782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879786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7385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447719740"/>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67722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41717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1278216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44410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081559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056432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8924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2460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175824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323401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1343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79047207"/>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204529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03696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5349351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68324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14858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628606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408841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184064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523331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459359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438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210532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2423553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265967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3528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47123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7499934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8455194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054922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134782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825685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84007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3103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1539946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642381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872519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717640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887117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9144818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654264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3465099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1420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782168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1108922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70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33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3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31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07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7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8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6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7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96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012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611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18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4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74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517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05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920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389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02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5803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457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6426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6/14/2019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834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6/14/2019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5452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6/14/2019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2641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3934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3277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923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4391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2991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1819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3170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262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6/14/2019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803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6/14/2019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054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6/14/2019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9170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1373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6/14/2019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4795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9048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800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732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784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2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263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376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47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216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120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04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97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314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6933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50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304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70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2034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376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335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503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01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985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287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826794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58681E-A4EA-45BF-8462-D786F4F4C1DA}"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204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6F32A6-97E3-4EE3-B8C6-B81927BD54F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104851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D480C8-0D51-491F-8A3E-5BECDFDFDD68}"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520272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E3C888-C247-48C1-9358-F4FE62EE8BF3}"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03979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775D00-76B5-40EF-8221-2D10ADD57CD1}"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37634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2974840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EE73D-963D-4A74-B823-07C14701662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466898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0C2A1E-BD10-49FE-9A86-746DFAA2F4E5}"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955401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1E53E5-09D6-410A-B3C0-D85AFB2BB0BD}"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527640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EA2E69-B1C3-4BF9-80C6-C36CA87608BB}" type="slidenum">
              <a:rPr kumimoji="0" lang="en-US" alt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5260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tif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tif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6/14/2019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03584669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0241379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599210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7954287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6393499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7517718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6/14/2019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72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cs typeface="Arial" charset="0"/>
              </a:rPr>
              <a:pPr/>
              <a:t>6/14/2019</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127484081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41205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6/14/2019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639504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cs typeface="Arial" charset="0"/>
              </a:rPr>
              <a:pPr/>
              <a:t>6/14/2019</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20954947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02154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F8FE3C-FD17-9B47-B725-F294A2904954}" type="datetimeFigureOut">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6/14/2019</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98E46-FF79-1542-B0C6-B45341227045}" type="slidenum">
              <a:rPr kumimoji="0" lang="en-US" sz="1200" b="0" i="0" u="none" strike="noStrike" kern="1200" cap="none" spc="0" normalizeH="0" baseline="0" noProof="0" smtClean="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66976811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5.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07.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7.xml"/><Relationship Id="rId5" Type="http://schemas.openxmlformats.org/officeDocument/2006/relationships/image" Target="../media/image2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30.xml"/><Relationship Id="rId5" Type="http://schemas.openxmlformats.org/officeDocument/2006/relationships/image" Target="../media/image38.jp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167.xml"/><Relationship Id="rId4" Type="http://schemas.openxmlformats.org/officeDocument/2006/relationships/hyperlink" Target="http://energy.mit.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90927" y="700547"/>
            <a:ext cx="6858000" cy="1473047"/>
          </a:xfrm>
        </p:spPr>
        <p:txBody>
          <a:bodyPr>
            <a:normAutofit fontScale="90000"/>
          </a:bodyPr>
          <a:lstStyle/>
          <a:p>
            <a:r>
              <a:rPr lang="en-US" b="1" dirty="0" smtClean="0">
                <a:solidFill>
                  <a:srgbClr val="0000FF"/>
                </a:solidFill>
              </a:rPr>
              <a:t>What Energy Sources Will Stop Global Warming?</a:t>
            </a:r>
            <a:endParaRPr lang="en-US" b="1" dirty="0">
              <a:solidFill>
                <a:srgbClr val="0000FF"/>
              </a:solidFill>
            </a:endParaRPr>
          </a:p>
        </p:txBody>
      </p:sp>
      <p:sp>
        <p:nvSpPr>
          <p:cNvPr id="5" name="Subtitle 4"/>
          <p:cNvSpPr>
            <a:spLocks noGrp="1"/>
          </p:cNvSpPr>
          <p:nvPr>
            <p:ph type="subTitle" idx="1"/>
          </p:nvPr>
        </p:nvSpPr>
        <p:spPr>
          <a:xfrm>
            <a:off x="1073989" y="4016106"/>
            <a:ext cx="6858000" cy="1655762"/>
          </a:xfrm>
        </p:spPr>
        <p:txBody>
          <a:bodyPr>
            <a:normAutofit fontScale="85000" lnSpcReduction="10000"/>
          </a:bodyPr>
          <a:lstStyle/>
          <a:p>
            <a:r>
              <a:rPr lang="en-US" sz="2000" dirty="0" smtClean="0">
                <a:solidFill>
                  <a:srgbClr val="0033CC"/>
                </a:solidFill>
                <a:latin typeface="Arial" pitchFamily="34" charset="0"/>
                <a:cs typeface="Arial" pitchFamily="34" charset="0"/>
              </a:rPr>
              <a:t>Kerry Emanuel</a:t>
            </a:r>
          </a:p>
          <a:p>
            <a:r>
              <a:rPr lang="en-US" sz="2000" b="1" dirty="0" smtClean="0">
                <a:solidFill>
                  <a:srgbClr val="0033CC"/>
                </a:solidFill>
              </a:rPr>
              <a:t>Lorenz Center</a:t>
            </a:r>
          </a:p>
          <a:p>
            <a:r>
              <a:rPr lang="en-US" sz="2000" dirty="0" smtClean="0">
                <a:solidFill>
                  <a:srgbClr val="0033CC"/>
                </a:solidFill>
                <a:latin typeface="Arial" pitchFamily="34" charset="0"/>
                <a:cs typeface="Arial" pitchFamily="34" charset="0"/>
              </a:rPr>
              <a:t>Department of Earth, Atmospheric, and Planetary Sciences, MIT</a:t>
            </a:r>
          </a:p>
          <a:p>
            <a:endParaRPr lang="en-US" sz="2000" dirty="0">
              <a:solidFill>
                <a:srgbClr val="0033CC"/>
              </a:solidFill>
            </a:endParaRPr>
          </a:p>
          <a:p>
            <a:r>
              <a:rPr lang="en-US" sz="2000" dirty="0" smtClean="0">
                <a:solidFill>
                  <a:srgbClr val="0033CC"/>
                </a:solidFill>
              </a:rPr>
              <a:t>Web: emanuel.mit.edu</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187765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10</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3421779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Likely to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1861009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extLst>
      <p:ext uri="{BB962C8B-B14F-4D97-AF65-F5344CB8AC3E}">
        <p14:creationId xmlns:p14="http://schemas.microsoft.com/office/powerpoint/2010/main" val="3904160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35" y="212726"/>
            <a:ext cx="7886700" cy="930274"/>
          </a:xfrm>
        </p:spPr>
        <p:txBody>
          <a:bodyPr/>
          <a:lstStyle/>
          <a:p>
            <a:r>
              <a:rPr lang="en-US" dirty="0" smtClean="0">
                <a:solidFill>
                  <a:srgbClr val="0000FF"/>
                </a:solidFill>
              </a:rPr>
              <a:t>Known Risks</a:t>
            </a:r>
            <a:endParaRPr lang="en-US" dirty="0">
              <a:solidFill>
                <a:srgbClr val="0000FF"/>
              </a:solidFill>
            </a:endParaRPr>
          </a:p>
        </p:txBody>
      </p:sp>
      <p:sp>
        <p:nvSpPr>
          <p:cNvPr id="3" name="Content Placeholder 2"/>
          <p:cNvSpPr>
            <a:spLocks noGrp="1"/>
          </p:cNvSpPr>
          <p:nvPr>
            <p:ph idx="1"/>
          </p:nvPr>
        </p:nvSpPr>
        <p:spPr>
          <a:xfrm>
            <a:off x="612835" y="1143000"/>
            <a:ext cx="7886700" cy="5486400"/>
          </a:xfrm>
        </p:spPr>
        <p:txBody>
          <a:bodyPr>
            <a:normAutofit lnSpcReduction="10000"/>
          </a:bodyPr>
          <a:lstStyle/>
          <a:p>
            <a:pPr>
              <a:spcBef>
                <a:spcPts val="500"/>
              </a:spcBef>
            </a:pPr>
            <a:r>
              <a:rPr lang="en-US" dirty="0" smtClean="0"/>
              <a:t> Increasing sea level</a:t>
            </a:r>
          </a:p>
          <a:p>
            <a:pPr>
              <a:spcBef>
                <a:spcPts val="500"/>
              </a:spcBef>
            </a:pPr>
            <a:endParaRPr lang="en-US" dirty="0" smtClean="0"/>
          </a:p>
          <a:p>
            <a:pPr>
              <a:spcBef>
                <a:spcPts val="500"/>
              </a:spcBef>
            </a:pPr>
            <a:r>
              <a:rPr lang="en-US" dirty="0"/>
              <a:t> </a:t>
            </a:r>
            <a:r>
              <a:rPr lang="en-US" dirty="0" smtClean="0"/>
              <a:t>Increasing hydrological events…  droughts and floods</a:t>
            </a:r>
          </a:p>
          <a:p>
            <a:pPr marL="0" indent="0">
              <a:spcBef>
                <a:spcPts val="500"/>
              </a:spcBef>
              <a:buNone/>
            </a:pPr>
            <a:endParaRPr lang="en-US" dirty="0" smtClean="0"/>
          </a:p>
          <a:p>
            <a:pPr>
              <a:spcBef>
                <a:spcPts val="500"/>
              </a:spcBef>
            </a:pPr>
            <a:r>
              <a:rPr lang="en-US" dirty="0"/>
              <a:t> </a:t>
            </a:r>
            <a:r>
              <a:rPr lang="en-US" dirty="0" smtClean="0"/>
              <a:t>Increasing incidence of high category hurricanes and 	associated storm surges and freshwater flooding</a:t>
            </a:r>
          </a:p>
          <a:p>
            <a:pPr>
              <a:spcBef>
                <a:spcPts val="500"/>
              </a:spcBef>
            </a:pPr>
            <a:endParaRPr lang="en-US" dirty="0" smtClean="0"/>
          </a:p>
          <a:p>
            <a:pPr>
              <a:spcBef>
                <a:spcPts val="500"/>
              </a:spcBef>
            </a:pPr>
            <a:r>
              <a:rPr lang="en-US" dirty="0"/>
              <a:t> </a:t>
            </a:r>
            <a:r>
              <a:rPr lang="en-US" dirty="0" smtClean="0"/>
              <a:t>More heat stress and other health risks</a:t>
            </a:r>
          </a:p>
          <a:p>
            <a:pPr>
              <a:spcBef>
                <a:spcPts val="500"/>
              </a:spcBef>
            </a:pPr>
            <a:endParaRPr lang="en-US" dirty="0"/>
          </a:p>
          <a:p>
            <a:pPr>
              <a:spcBef>
                <a:spcPts val="500"/>
              </a:spcBef>
            </a:pPr>
            <a:r>
              <a:rPr lang="en-US" dirty="0" smtClean="0"/>
              <a:t>  Armed conflict</a:t>
            </a:r>
          </a:p>
          <a:p>
            <a:pPr>
              <a:spcBef>
                <a:spcPts val="500"/>
              </a:spcBef>
            </a:pPr>
            <a:endParaRPr lang="en-US" dirty="0" smtClean="0"/>
          </a:p>
          <a:p>
            <a:pPr>
              <a:spcBef>
                <a:spcPts val="500"/>
              </a:spcBef>
            </a:pPr>
            <a:endParaRPr lang="en-US" dirty="0"/>
          </a:p>
          <a:p>
            <a:pPr marL="0" indent="0">
              <a:spcBef>
                <a:spcPts val="500"/>
              </a:spcBef>
              <a:buNone/>
            </a:pPr>
            <a:endParaRPr lang="en-US" dirty="0" smtClean="0"/>
          </a:p>
          <a:p>
            <a:pPr>
              <a:spcBef>
                <a:spcPts val="500"/>
              </a:spcBef>
            </a:pPr>
            <a:r>
              <a:rPr lang="en-US" dirty="0"/>
              <a:t> </a:t>
            </a:r>
            <a:r>
              <a:rPr lang="en-US" dirty="0" smtClean="0"/>
              <a:t>Some increase in plant productivity</a:t>
            </a:r>
          </a:p>
          <a:p>
            <a:pPr>
              <a:spcBef>
                <a:spcPts val="500"/>
              </a:spcBef>
            </a:pPr>
            <a:endParaRPr lang="en-US" dirty="0"/>
          </a:p>
          <a:p>
            <a:pPr>
              <a:spcBef>
                <a:spcPts val="500"/>
              </a:spcBef>
            </a:pPr>
            <a:r>
              <a:rPr lang="en-US" dirty="0" smtClean="0"/>
              <a:t> Reduction in health problems related to cold weather</a:t>
            </a:r>
          </a:p>
          <a:p>
            <a:pPr marL="0" indent="0">
              <a:buNone/>
            </a:pPr>
            <a:endParaRPr lang="en-US" dirty="0" smtClean="0"/>
          </a:p>
          <a:p>
            <a:pPr marL="0" indent="0">
              <a:buNone/>
            </a:pPr>
            <a:endParaRPr lang="en-US" dirty="0"/>
          </a:p>
        </p:txBody>
      </p:sp>
      <p:sp>
        <p:nvSpPr>
          <p:cNvPr id="5" name="TextBox 4"/>
          <p:cNvSpPr txBox="1"/>
          <p:nvPr/>
        </p:nvSpPr>
        <p:spPr>
          <a:xfrm>
            <a:off x="2193985" y="4267200"/>
            <a:ext cx="4724400" cy="569387"/>
          </a:xfrm>
          <a:prstGeom prst="rect">
            <a:avLst/>
          </a:prstGeom>
          <a:noFill/>
        </p:spPr>
        <p:txBody>
          <a:bodyPr wrap="square" rtlCol="0">
            <a:spAutoFit/>
          </a:bodyPr>
          <a:lstStyle/>
          <a:p>
            <a:pPr algn="ctr" fontAlgn="base">
              <a:spcBef>
                <a:spcPct val="0"/>
              </a:spcBef>
              <a:spcAft>
                <a:spcPct val="0"/>
              </a:spcAft>
            </a:pPr>
            <a:r>
              <a:rPr lang="en-US" sz="3100" dirty="0" smtClean="0">
                <a:solidFill>
                  <a:srgbClr val="0000FF"/>
                </a:solidFill>
                <a:latin typeface="Arial" panose="020B0604020202020204" pitchFamily="34" charset="0"/>
                <a:cs typeface="Arial" panose="020B0604020202020204" pitchFamily="34" charset="0"/>
              </a:rPr>
              <a:t>Benefits</a:t>
            </a:r>
          </a:p>
        </p:txBody>
      </p:sp>
    </p:spTree>
    <p:extLst>
      <p:ext uri="{BB962C8B-B14F-4D97-AF65-F5344CB8AC3E}">
        <p14:creationId xmlns:p14="http://schemas.microsoft.com/office/powerpoint/2010/main" val="6027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52600" y="1981200"/>
            <a:ext cx="5867400" cy="2677656"/>
          </a:xfrm>
          <a:prstGeom prst="rect">
            <a:avLst/>
          </a:prstGeom>
        </p:spPr>
        <p:txBody>
          <a:bodyPr wrap="square">
            <a:spAutoFit/>
          </a:bodyPr>
          <a:lstStyle/>
          <a:p>
            <a:pPr fontAlgn="base">
              <a:spcBef>
                <a:spcPct val="0"/>
              </a:spcBef>
              <a:spcAft>
                <a:spcPct val="0"/>
              </a:spcAft>
            </a:pPr>
            <a:r>
              <a:rPr lang="en-US" sz="2400" dirty="0" smtClean="0">
                <a:solidFill>
                  <a:srgbClr val="0033CC"/>
                </a:solidFill>
                <a:latin typeface="Arial" charset="0"/>
                <a:cs typeface="Arial" charset="0"/>
              </a:rPr>
              <a:t>“Taken </a:t>
            </a:r>
            <a:r>
              <a:rPr lang="en-US" sz="2400" dirty="0">
                <a:solidFill>
                  <a:srgbClr val="0033CC"/>
                </a:solidFill>
                <a:latin typeface="Arial" charset="0"/>
                <a:cs typeface="Arial" charset="0"/>
              </a:rPr>
              <a:t>as a whole, the range of published evidence indicates that the net damage costs of climate change are likely to be significant and to increase over time</a:t>
            </a:r>
            <a:r>
              <a:rPr lang="en-US" sz="2400" dirty="0" smtClean="0">
                <a:solidFill>
                  <a:srgbClr val="0033CC"/>
                </a:solidFill>
                <a:latin typeface="Arial" charset="0"/>
                <a:cs typeface="Arial" charset="0"/>
              </a:rPr>
              <a:t>.” </a:t>
            </a:r>
          </a:p>
          <a:p>
            <a:pPr fontAlgn="base">
              <a:spcBef>
                <a:spcPct val="0"/>
              </a:spcBef>
              <a:spcAft>
                <a:spcPct val="0"/>
              </a:spcAft>
            </a:pPr>
            <a:endParaRPr lang="en-US" sz="2400" dirty="0">
              <a:solidFill>
                <a:prstClr val="black"/>
              </a:solidFill>
              <a:latin typeface="Arial" charset="0"/>
              <a:cs typeface="Arial" charset="0"/>
            </a:endParaRPr>
          </a:p>
          <a:p>
            <a:pPr fontAlgn="base">
              <a:spcBef>
                <a:spcPct val="0"/>
              </a:spcBef>
              <a:spcAft>
                <a:spcPct val="0"/>
              </a:spcAft>
            </a:pPr>
            <a:r>
              <a:rPr lang="en-US" sz="2400" i="1" dirty="0">
                <a:solidFill>
                  <a:prstClr val="black"/>
                </a:solidFill>
                <a:latin typeface="Arial" charset="0"/>
                <a:cs typeface="Arial" charset="0"/>
              </a:rPr>
              <a:t>- Intergovernmental Panel on Climate </a:t>
            </a:r>
            <a:r>
              <a:rPr lang="en-US" sz="2400" i="1" dirty="0" smtClean="0">
                <a:solidFill>
                  <a:prstClr val="black"/>
                </a:solidFill>
                <a:latin typeface="Arial" charset="0"/>
                <a:cs typeface="Arial" charset="0"/>
              </a:rPr>
              <a:t>	Change</a:t>
            </a:r>
            <a:r>
              <a:rPr lang="en-US" sz="2400" dirty="0" smtClean="0">
                <a:solidFill>
                  <a:prstClr val="black"/>
                </a:solidFill>
                <a:latin typeface="Arial" charset="0"/>
                <a:cs typeface="Arial" charset="0"/>
              </a:rPr>
              <a:t> </a:t>
            </a:r>
            <a:endParaRPr lang="en-US" sz="2400" dirty="0">
              <a:solidFill>
                <a:prstClr val="black"/>
              </a:solidFill>
              <a:latin typeface="Arial" charset="0"/>
              <a:cs typeface="Arial" charset="0"/>
            </a:endParaRPr>
          </a:p>
        </p:txBody>
      </p:sp>
    </p:spTree>
    <p:extLst>
      <p:ext uri="{BB962C8B-B14F-4D97-AF65-F5344CB8AC3E}">
        <p14:creationId xmlns:p14="http://schemas.microsoft.com/office/powerpoint/2010/main" val="975944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571500"/>
            <a:ext cx="8096250" cy="5715000"/>
          </a:xfrm>
          <a:prstGeom prst="rect">
            <a:avLst/>
          </a:prstGeom>
        </p:spPr>
      </p:pic>
    </p:spTree>
    <p:extLst>
      <p:ext uri="{BB962C8B-B14F-4D97-AF65-F5344CB8AC3E}">
        <p14:creationId xmlns:p14="http://schemas.microsoft.com/office/powerpoint/2010/main" val="3798537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585" y="676316"/>
            <a:ext cx="8201717" cy="5874940"/>
          </a:xfrm>
          <a:prstGeom prst="rect">
            <a:avLst/>
          </a:prstGeom>
        </p:spPr>
      </p:pic>
      <p:sp>
        <p:nvSpPr>
          <p:cNvPr id="5" name="TextBox 4"/>
          <p:cNvSpPr txBox="1"/>
          <p:nvPr/>
        </p:nvSpPr>
        <p:spPr>
          <a:xfrm>
            <a:off x="706582" y="299258"/>
            <a:ext cx="804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Predicted Increase in Typhoon Intensities in Korea</a:t>
            </a:r>
          </a:p>
        </p:txBody>
      </p:sp>
    </p:spTree>
    <p:extLst>
      <p:ext uri="{BB962C8B-B14F-4D97-AF65-F5344CB8AC3E}">
        <p14:creationId xmlns:p14="http://schemas.microsoft.com/office/powerpoint/2010/main" val="2987834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Hydrological Extremes Increase with Temperature </a:t>
            </a:r>
            <a:endParaRPr lang="en-US" dirty="0">
              <a:solidFill>
                <a:srgbClr val="FFFF00"/>
              </a:solidFill>
            </a:endParaRPr>
          </a:p>
        </p:txBody>
      </p:sp>
      <p:pic>
        <p:nvPicPr>
          <p:cNvPr id="11266" name="Picture 2" descr="C:\Users\Kerry Emaanuel\Class\12.103\IntroLecture\floods-turkey_1548760i.jpg"/>
          <p:cNvPicPr>
            <a:picLocks noChangeAspect="1" noChangeArrowheads="1"/>
          </p:cNvPicPr>
          <p:nvPr/>
        </p:nvPicPr>
        <p:blipFill>
          <a:blip r:embed="rId2" cstate="print"/>
          <a:srcRect/>
          <a:stretch>
            <a:fillRect/>
          </a:stretch>
        </p:blipFill>
        <p:spPr bwMode="auto">
          <a:xfrm>
            <a:off x="762000" y="1143000"/>
            <a:ext cx="7749538" cy="4999702"/>
          </a:xfrm>
          <a:prstGeom prst="rect">
            <a:avLst/>
          </a:prstGeom>
          <a:noFill/>
        </p:spPr>
      </p:pic>
      <p:sp>
        <p:nvSpPr>
          <p:cNvPr id="4" name="TextBox 3"/>
          <p:cNvSpPr txBox="1"/>
          <p:nvPr/>
        </p:nvSpPr>
        <p:spPr>
          <a:xfrm>
            <a:off x="2438400" y="6211669"/>
            <a:ext cx="3810000" cy="646331"/>
          </a:xfrm>
          <a:prstGeom prst="rect">
            <a:avLst/>
          </a:prstGeom>
          <a:noFill/>
        </p:spPr>
        <p:txBody>
          <a:bodyPr wrap="square" rtlCol="0">
            <a:spAutoFit/>
          </a:bodyPr>
          <a:lstStyle/>
          <a:p>
            <a:pPr algn="ctr" fontAlgn="base">
              <a:spcBef>
                <a:spcPct val="0"/>
              </a:spcBef>
              <a:spcAft>
                <a:spcPct val="0"/>
              </a:spcAft>
            </a:pPr>
            <a:r>
              <a:rPr lang="en-US" sz="3600" dirty="0" smtClean="0">
                <a:solidFill>
                  <a:srgbClr val="FFFF00"/>
                </a:solidFill>
                <a:latin typeface="Arial" charset="0"/>
                <a:cs typeface="Arial" charset="0"/>
              </a:rPr>
              <a:t>Floods</a:t>
            </a:r>
            <a:endParaRPr lang="en-US" sz="3600" dirty="0">
              <a:solidFill>
                <a:srgbClr val="FFFF00"/>
              </a:solidFill>
              <a:latin typeface="Arial" charset="0"/>
              <a:cs typeface="Arial" charset="0"/>
            </a:endParaRPr>
          </a:p>
        </p:txBody>
      </p:sp>
    </p:spTree>
    <p:extLst>
      <p:ext uri="{BB962C8B-B14F-4D97-AF65-F5344CB8AC3E}">
        <p14:creationId xmlns:p14="http://schemas.microsoft.com/office/powerpoint/2010/main" val="825316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Drought</a:t>
            </a:r>
            <a:endParaRPr lang="en-US" dirty="0">
              <a:solidFill>
                <a:srgbClr val="FFFF00"/>
              </a:solidFill>
              <a:effectLst>
                <a:outerShdw blurRad="38100" dist="38100" dir="2700000" algn="tl">
                  <a:srgbClr val="000000">
                    <a:alpha val="43137"/>
                  </a:srgbClr>
                </a:outerShdw>
              </a:effectLst>
            </a:endParaRPr>
          </a:p>
        </p:txBody>
      </p:sp>
      <p:pic>
        <p:nvPicPr>
          <p:cNvPr id="75778" name="Picture 2" descr="http://graphics8.nytimes.com/images/2008/06/05/us/drought600.jpg"/>
          <p:cNvPicPr>
            <a:picLocks noChangeAspect="1" noChangeArrowheads="1"/>
          </p:cNvPicPr>
          <p:nvPr/>
        </p:nvPicPr>
        <p:blipFill>
          <a:blip r:embed="rId2" cstate="print"/>
          <a:srcRect/>
          <a:stretch>
            <a:fillRect/>
          </a:stretch>
        </p:blipFill>
        <p:spPr bwMode="auto">
          <a:xfrm>
            <a:off x="609600" y="1524000"/>
            <a:ext cx="7933762" cy="4495800"/>
          </a:xfrm>
          <a:prstGeom prst="rect">
            <a:avLst/>
          </a:prstGeom>
          <a:noFill/>
        </p:spPr>
      </p:pic>
    </p:spTree>
    <p:extLst>
      <p:ext uri="{BB962C8B-B14F-4D97-AF65-F5344CB8AC3E}">
        <p14:creationId xmlns:p14="http://schemas.microsoft.com/office/powerpoint/2010/main" val="304985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780"/>
            <a:ext cx="7886700" cy="1148581"/>
          </a:xfrm>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Program:</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99010" y="1927481"/>
            <a:ext cx="8229600" cy="3076781"/>
          </a:xfrm>
        </p:spPr>
        <p:txBody>
          <a:bodyPr>
            <a:normAutofit/>
          </a:bodyPr>
          <a:lstStyle/>
          <a:p>
            <a:pPr>
              <a:lnSpc>
                <a:spcPct val="120000"/>
              </a:lnSpc>
              <a:spcBef>
                <a:spcPts val="4000"/>
              </a:spcBef>
              <a:buSzPct val="70000"/>
              <a:buBlip>
                <a:blip r:embed="rId2"/>
              </a:buBlip>
            </a:pPr>
            <a:r>
              <a:rPr lang="en-US" sz="2400" dirty="0" smtClean="0">
                <a:latin typeface="Arial" pitchFamily="34" charset="0"/>
                <a:cs typeface="Arial" pitchFamily="34" charset="0"/>
              </a:rPr>
              <a:t> Global warming:  The evidence</a:t>
            </a:r>
            <a:endParaRPr lang="en-US" sz="2400" dirty="0" smtClean="0"/>
          </a:p>
          <a:p>
            <a:pPr>
              <a:lnSpc>
                <a:spcPct val="120000"/>
              </a:lnSpc>
              <a:spcBef>
                <a:spcPts val="4000"/>
              </a:spcBef>
              <a:buSzPct val="70000"/>
              <a:buBlip>
                <a:blip r:embed="rId2"/>
              </a:buBlip>
            </a:pPr>
            <a:r>
              <a:rPr lang="en-US" sz="2400" dirty="0" smtClean="0"/>
              <a:t> Climate risks</a:t>
            </a:r>
          </a:p>
          <a:p>
            <a:pPr>
              <a:lnSpc>
                <a:spcPct val="120000"/>
              </a:lnSpc>
              <a:spcBef>
                <a:spcPts val="4000"/>
              </a:spcBef>
              <a:buSzPct val="70000"/>
              <a:buBlip>
                <a:blip r:embed="rId2"/>
              </a:buBlip>
            </a:pPr>
            <a:r>
              <a:rPr lang="en-US" sz="2400" dirty="0"/>
              <a:t> </a:t>
            </a:r>
            <a:r>
              <a:rPr lang="en-US" sz="2400" dirty="0" smtClean="0"/>
              <a:t>Options and Opportunities for decarbonizing</a:t>
            </a:r>
          </a:p>
          <a:p>
            <a:pPr marL="0" indent="0">
              <a:lnSpc>
                <a:spcPct val="120000"/>
              </a:lnSpc>
              <a:spcBef>
                <a:spcPts val="2300"/>
              </a:spcBef>
              <a:buSzPct val="70000"/>
              <a:buNone/>
            </a:pPr>
            <a:endParaRPr lang="en-US" dirty="0"/>
          </a:p>
        </p:txBody>
      </p:sp>
    </p:spTree>
    <p:extLst>
      <p:ext uri="{BB962C8B-B14F-4D97-AF65-F5344CB8AC3E}">
        <p14:creationId xmlns:p14="http://schemas.microsoft.com/office/powerpoint/2010/main" val="26259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i="1" dirty="0" smtClean="0">
                <a:solidFill>
                  <a:srgbClr val="0033CC"/>
                </a:solidFill>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fontAlgn="base">
              <a:spcBef>
                <a:spcPct val="0"/>
              </a:spcBef>
              <a:spcAft>
                <a:spcPct val="0"/>
              </a:spcAf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cs typeface="Arial" charset="0"/>
            </a:endParaRPr>
          </a:p>
          <a:p>
            <a:pPr lvl="2" fontAlgn="base">
              <a:spcBef>
                <a:spcPct val="0"/>
              </a:spcBef>
              <a:spcAft>
                <a:spcPct val="0"/>
              </a:spcAft>
            </a:pPr>
            <a:r>
              <a:rPr lang="en-US" sz="2400" dirty="0" smtClean="0">
                <a:solidFill>
                  <a:srgbClr val="0033CC"/>
                </a:solidFill>
                <a:cs typeface="Arial" pitchFamily="34" charset="0"/>
              </a:rPr>
              <a:t>-- Quadrennial Defense Review, U.S. Department of Defense, February, 2010</a:t>
            </a:r>
          </a:p>
        </p:txBody>
      </p:sp>
    </p:spTree>
    <p:extLst>
      <p:ext uri="{BB962C8B-B14F-4D97-AF65-F5344CB8AC3E}">
        <p14:creationId xmlns:p14="http://schemas.microsoft.com/office/powerpoint/2010/main" val="1765574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Opportunity</a:t>
            </a:r>
            <a:endParaRPr lang="en-US" dirty="0"/>
          </a:p>
        </p:txBody>
      </p:sp>
      <p:sp>
        <p:nvSpPr>
          <p:cNvPr id="3" name="Content Placeholder 2"/>
          <p:cNvSpPr>
            <a:spLocks noGrp="1"/>
          </p:cNvSpPr>
          <p:nvPr>
            <p:ph idx="1"/>
          </p:nvPr>
        </p:nvSpPr>
        <p:spPr/>
        <p:txBody>
          <a:bodyPr/>
          <a:lstStyle/>
          <a:p>
            <a:pPr>
              <a:spcAft>
                <a:spcPts val="1800"/>
              </a:spcAft>
            </a:pPr>
            <a:r>
              <a:rPr lang="en-US" dirty="0" smtClean="0"/>
              <a:t>  Where there is risk there is opportunity</a:t>
            </a:r>
          </a:p>
          <a:p>
            <a:pPr>
              <a:spcAft>
                <a:spcPts val="1800"/>
              </a:spcAft>
            </a:pPr>
            <a:r>
              <a:rPr lang="en-US" dirty="0"/>
              <a:t> </a:t>
            </a:r>
            <a:r>
              <a:rPr lang="en-US" dirty="0" smtClean="0"/>
              <a:t> Global annual energy market ~ $6 trillion (1/3 U.S. GDP)</a:t>
            </a:r>
          </a:p>
          <a:p>
            <a:pPr>
              <a:spcAft>
                <a:spcPts val="1800"/>
              </a:spcAft>
            </a:pPr>
            <a:r>
              <a:rPr lang="en-US" dirty="0" smtClean="0"/>
              <a:t>  Increasing trend toward decarbonization</a:t>
            </a:r>
          </a:p>
          <a:p>
            <a:pPr>
              <a:spcAft>
                <a:spcPts val="1800"/>
              </a:spcAft>
            </a:pPr>
            <a:r>
              <a:rPr lang="en-US" dirty="0"/>
              <a:t> </a:t>
            </a:r>
            <a:r>
              <a:rPr lang="en-US" dirty="0" smtClean="0"/>
              <a:t> China is capturing the low-carbon energy market</a:t>
            </a:r>
          </a:p>
          <a:p>
            <a:pPr>
              <a:spcAft>
                <a:spcPts val="1800"/>
              </a:spcAft>
            </a:pPr>
            <a:r>
              <a:rPr lang="en-US" dirty="0"/>
              <a:t> </a:t>
            </a:r>
            <a:r>
              <a:rPr lang="en-US" dirty="0" smtClean="0"/>
              <a:t> While there are global net transition costs, </a:t>
            </a:r>
            <a:r>
              <a:rPr lang="en-US" b="1" i="1" dirty="0" smtClean="0"/>
              <a:t>nations that lead 	in low-carbon energy technology will come out ahead</a:t>
            </a:r>
            <a:endParaRPr lang="en-US" b="1" i="1" dirty="0"/>
          </a:p>
        </p:txBody>
      </p:sp>
    </p:spTree>
    <p:extLst>
      <p:ext uri="{BB962C8B-B14F-4D97-AF65-F5344CB8AC3E}">
        <p14:creationId xmlns:p14="http://schemas.microsoft.com/office/powerpoint/2010/main" val="33170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Solutions and Opportunities</a:t>
            </a:r>
            <a:endParaRPr lang="en-US" dirty="0">
              <a:solidFill>
                <a:srgbClr val="0000FF"/>
              </a:solidFill>
            </a:endParaRPr>
          </a:p>
        </p:txBody>
      </p:sp>
      <p:sp>
        <p:nvSpPr>
          <p:cNvPr id="3" name="Content Placeholder 2"/>
          <p:cNvSpPr>
            <a:spLocks noGrp="1"/>
          </p:cNvSpPr>
          <p:nvPr>
            <p:ph idx="1"/>
          </p:nvPr>
        </p:nvSpPr>
        <p:spPr/>
        <p:txBody>
          <a:bodyPr>
            <a:normAutofit lnSpcReduction="10000"/>
          </a:bodyPr>
          <a:lstStyle/>
          <a:p>
            <a:r>
              <a:rPr lang="en-US" dirty="0" smtClean="0"/>
              <a:t>  Renewables (solar and wind)</a:t>
            </a:r>
          </a:p>
          <a:p>
            <a:pPr lvl="1">
              <a:spcBef>
                <a:spcPts val="1200"/>
              </a:spcBef>
            </a:pPr>
            <a:r>
              <a:rPr lang="en-US" dirty="0"/>
              <a:t> </a:t>
            </a:r>
            <a:r>
              <a:rPr lang="en-US" dirty="0" smtClean="0"/>
              <a:t> Might provide up to 30% of current power needs</a:t>
            </a:r>
          </a:p>
          <a:p>
            <a:pPr lvl="1">
              <a:spcBef>
                <a:spcPts val="1200"/>
              </a:spcBef>
            </a:pPr>
            <a:r>
              <a:rPr lang="en-US" dirty="0" smtClean="0"/>
              <a:t>  Limited by intermittency and lack of storage</a:t>
            </a:r>
          </a:p>
          <a:p>
            <a:pPr marL="342900" lvl="1" indent="0">
              <a:buNone/>
            </a:pPr>
            <a:r>
              <a:rPr lang="en-US" dirty="0" smtClean="0"/>
              <a:t>   </a:t>
            </a:r>
          </a:p>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marL="342900" lvl="1" indent="0">
              <a:buNone/>
            </a:pPr>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Nuclear fission </a:t>
            </a:r>
            <a:r>
              <a:rPr lang="en-US" smtClean="0"/>
              <a:t>and fusion</a:t>
            </a:r>
            <a:endParaRPr lang="en-US" dirty="0"/>
          </a:p>
        </p:txBody>
      </p:sp>
    </p:spTree>
    <p:extLst>
      <p:ext uri="{BB962C8B-B14F-4D97-AF65-F5344CB8AC3E}">
        <p14:creationId xmlns:p14="http://schemas.microsoft.com/office/powerpoint/2010/main" val="3342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_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17" y="976312"/>
            <a:ext cx="8466898" cy="5404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5200" y="213360"/>
            <a:ext cx="6969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Ramping up Fission Power</a:t>
            </a:r>
          </a:p>
        </p:txBody>
      </p:sp>
    </p:spTree>
    <p:extLst>
      <p:ext uri="{BB962C8B-B14F-4D97-AF65-F5344CB8AC3E}">
        <p14:creationId xmlns:p14="http://schemas.microsoft.com/office/powerpoint/2010/main" val="2737945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8480" y="5994400"/>
            <a:ext cx="637032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N</a:t>
            </a:r>
            <a:r>
              <a:rPr kumimoji="0" lang="en-US" sz="1800" b="0" i="0" u="none" strike="noStrike" kern="1200" cap="none" spc="0" normalizeH="0" baseline="0" noProof="0" dirty="0" smtClean="0">
                <a:ln>
                  <a:noFill/>
                </a:ln>
                <a:solidFill>
                  <a:srgbClr val="0000FF"/>
                </a:solidFill>
                <a:effectLst/>
                <a:uLnTx/>
                <a:uFillTx/>
                <a:latin typeface="Calibri" panose="020F0502020204030204"/>
                <a:ea typeface="+mn-ea"/>
                <a:cs typeface="+mn-cs"/>
              </a:rPr>
              <a:t>uclear power, by replacing fossil fuels, </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has prevented an estimated 1.84 </a:t>
            </a:r>
            <a:r>
              <a:rPr kumimoji="0" lang="en-US" sz="1800" b="0" i="0" u="none" strike="noStrike" kern="1200" cap="none" spc="0" normalizeH="0" baseline="0" noProof="0" dirty="0" smtClean="0">
                <a:ln>
                  <a:noFill/>
                </a:ln>
                <a:solidFill>
                  <a:srgbClr val="0000FF"/>
                </a:solidFill>
                <a:effectLst/>
                <a:uLnTx/>
                <a:uFillTx/>
                <a:latin typeface="Calibri" panose="020F0502020204030204"/>
                <a:ea typeface="+mn-ea"/>
                <a:cs typeface="+mn-cs"/>
              </a:rPr>
              <a:t>million air-pollution </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related deaths worldwide</a:t>
            </a:r>
            <a:endParaRPr kumimoji="0" lang="en-US" sz="18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560320" y="1706880"/>
            <a:ext cx="4937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~13,000 premature deaths annually in the U.S. from coal production and combustion</a:t>
            </a:r>
          </a:p>
        </p:txBody>
      </p:sp>
    </p:spTree>
    <p:extLst>
      <p:ext uri="{BB962C8B-B14F-4D97-AF65-F5344CB8AC3E}">
        <p14:creationId xmlns:p14="http://schemas.microsoft.com/office/powerpoint/2010/main" val="38712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0"/>
            <a:ext cx="6400799" cy="147732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The value proposition of nuclear</a:t>
            </a:r>
            <a:endParaRPr kumimoji="0" lang="en-US" sz="45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9462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 y="155664"/>
            <a:ext cx="85667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rPr>
              <a:t>Nuclear </a:t>
            </a:r>
            <a:r>
              <a:rPr kumimoji="0" lang="en-US" altLang="en-US" sz="28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rPr>
              <a:t>plants emit no CO</a:t>
            </a:r>
            <a:r>
              <a:rPr kumimoji="0" lang="en-US" altLang="en-US" sz="2800" b="1" i="0" u="none" strike="noStrike" kern="1200" cap="none" spc="0" normalizeH="0" baseline="-25000" noProof="0" dirty="0" smtClean="0">
                <a:ln>
                  <a:noFill/>
                </a:ln>
                <a:solidFill>
                  <a:prstClr val="white">
                    <a:lumMod val="10000"/>
                  </a:prstClr>
                </a:solidFill>
                <a:effectLst/>
                <a:uLnTx/>
                <a:uFillTx/>
                <a:latin typeface="Arial" panose="020B0604020202020204" pitchFamily="34" charset="0"/>
                <a:ea typeface="+mn-ea"/>
                <a:cs typeface="+mn-cs"/>
              </a:rPr>
              <a:t>2</a:t>
            </a:r>
            <a:r>
              <a:rPr kumimoji="0" lang="en-US" altLang="en-US" sz="28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rPr>
              <a:t> or criteria pollutants, and do not require a continuous fuel supply</a:t>
            </a:r>
            <a:endParaRPr kumimoji="0" lang="en-US" altLang="en-US" sz="2800" b="1" i="0" u="none" strike="noStrike" kern="1200" cap="none" spc="0" normalizeH="0" baseline="-25000" noProof="0" dirty="0">
              <a:ln>
                <a:noFill/>
              </a:ln>
              <a:solidFill>
                <a:prstClr val="white">
                  <a:lumMod val="10000"/>
                </a:prstClr>
              </a:solidFill>
              <a:effectLst/>
              <a:uLnTx/>
              <a:uFillTx/>
              <a:latin typeface="Arial" panose="020B0604020202020204" pitchFamily="34" charset="0"/>
              <a:ea typeface="+mn-ea"/>
              <a:cs typeface="+mn-cs"/>
            </a:endParaRPr>
          </a:p>
        </p:txBody>
      </p:sp>
      <p:sp>
        <p:nvSpPr>
          <p:cNvPr id="13316" name="Text Box 4"/>
          <p:cNvSpPr txBox="1">
            <a:spLocks noChangeArrowheads="1"/>
          </p:cNvSpPr>
          <p:nvPr/>
        </p:nvSpPr>
        <p:spPr bwMode="auto">
          <a:xfrm>
            <a:off x="152400" y="1109771"/>
            <a:ext cx="90678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4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rPr>
              <a:t>Fuel </a:t>
            </a:r>
            <a:r>
              <a:rPr kumimoji="0" lang="en-US" altLang="en-US" sz="24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rPr>
              <a:t>energy content</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COAL</a:t>
            </a:r>
            <a:r>
              <a:rPr kumimoji="0" lang="en-US" alt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(C):</a:t>
            </a: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rPr>
              <a:t>C + O</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rPr>
              <a:t>2 </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 CO</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2</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 + </a:t>
            </a:r>
            <a:r>
              <a:rPr kumimoji="0" lang="en-US" altLang="en-US" sz="2000" b="1" i="1"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1 unit of energy</a:t>
            </a:r>
            <a:endParaRPr kumimoji="0" lang="en-US" altLang="en-US" sz="20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NATURAL GAS</a:t>
            </a:r>
            <a:r>
              <a:rPr kumimoji="0" lang="en-US" alt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 </a:t>
            </a: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sym typeface="Symbol" panose="05050102010706020507" pitchFamily="18" charset="2"/>
              </a:rPr>
              <a:t>(CH</a:t>
            </a:r>
            <a:r>
              <a:rPr kumimoji="0" lang="en-US" altLang="en-US" sz="2000" b="0" i="0" u="none" strike="noStrike" kern="1200" cap="none" spc="0" normalizeH="0" baseline="-25000" noProof="0" dirty="0">
                <a:ln>
                  <a:noFill/>
                </a:ln>
                <a:solidFill>
                  <a:srgbClr val="C00000"/>
                </a:solidFill>
                <a:effectLst/>
                <a:uLnTx/>
                <a:uFillTx/>
                <a:latin typeface="Arial" panose="020B0604020202020204" pitchFamily="34" charset="0"/>
                <a:ea typeface="+mn-ea"/>
                <a:cs typeface="+mn-cs"/>
                <a:sym typeface="Symbol" panose="05050102010706020507" pitchFamily="18" charset="2"/>
              </a:rPr>
              <a:t>4</a:t>
            </a: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sym typeface="Symbol" panose="05050102010706020507" pitchFamily="18" charset="2"/>
              </a:rPr>
              <a:t>):</a:t>
            </a: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sym typeface="Symbol" panose="05050102010706020507" pitchFamily="18" charset="2"/>
              </a:rPr>
              <a:t> </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rPr>
              <a:t>CH</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rPr>
              <a:t>4</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rPr>
              <a:t> + O</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rPr>
              <a:t>2 </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 CO</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2</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 + 2H</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2</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O + </a:t>
            </a:r>
            <a:r>
              <a:rPr kumimoji="0" lang="en-US" altLang="en-US" sz="2000" b="1" i="1"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2 units of energy</a:t>
            </a:r>
            <a:endParaRPr kumimoji="0" lang="en-US" altLang="en-US" sz="20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NUCLEAR</a:t>
            </a:r>
            <a:r>
              <a:rPr kumimoji="0" lang="en-US" alt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(U):</a:t>
            </a: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2000" b="0" i="0" u="none" strike="noStrike" kern="1200" cap="none" spc="0" normalizeH="0" baseline="30000" noProof="0" dirty="0">
                <a:ln>
                  <a:noFill/>
                </a:ln>
                <a:solidFill>
                  <a:srgbClr val="25260F"/>
                </a:solidFill>
                <a:effectLst/>
                <a:uLnTx/>
                <a:uFillTx/>
                <a:latin typeface="Arial" panose="020B0604020202020204" pitchFamily="34" charset="0"/>
                <a:ea typeface="+mn-ea"/>
                <a:cs typeface="+mn-cs"/>
              </a:rPr>
              <a:t>235</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rPr>
              <a:t>U + n</a:t>
            </a:r>
            <a:r>
              <a:rPr kumimoji="0" lang="en-US" altLang="en-US" sz="2000" b="0" i="0" u="none" strike="noStrike" kern="1200" cap="none" spc="0" normalizeH="0" baseline="-25000" noProof="0" dirty="0">
                <a:ln>
                  <a:noFill/>
                </a:ln>
                <a:solidFill>
                  <a:srgbClr val="25260F"/>
                </a:solidFill>
                <a:effectLst/>
                <a:uLnTx/>
                <a:uFillTx/>
                <a:latin typeface="Arial" panose="020B0604020202020204" pitchFamily="34" charset="0"/>
                <a:ea typeface="+mn-ea"/>
                <a:cs typeface="+mn-cs"/>
              </a:rPr>
              <a:t> </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 </a:t>
            </a:r>
            <a:r>
              <a:rPr kumimoji="0" lang="en-US" altLang="en-US" sz="2000" b="0" i="0" u="none" strike="noStrike" kern="1200" cap="none" spc="0" normalizeH="0" baseline="3000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93</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Rb + </a:t>
            </a:r>
            <a:r>
              <a:rPr kumimoji="0" lang="en-US" altLang="en-US" sz="2000" b="0" i="0" u="none" strike="noStrike" kern="1200" cap="none" spc="0" normalizeH="0" baseline="3000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141</a:t>
            </a:r>
            <a:r>
              <a:rPr kumimoji="0" lang="en-US" alt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mn-cs"/>
                <a:sym typeface="Symbol" panose="05050102010706020507" pitchFamily="18" charset="2"/>
              </a:rPr>
              <a:t>Cs + 2n + </a:t>
            </a:r>
            <a:r>
              <a:rPr kumimoji="0" lang="en-US" altLang="en-US" sz="2000" b="1" i="1"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25 million units of energy</a:t>
            </a:r>
            <a:endParaRPr kumimoji="0" lang="en-US" altLang="en-US" sz="1000" b="1" i="1"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10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4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rPr>
              <a:t>Fuel </a:t>
            </a:r>
            <a:r>
              <a:rPr kumimoji="0" lang="en-US" altLang="en-US" sz="24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rPr>
              <a:t>Consumption, 1000 </a:t>
            </a:r>
            <a:r>
              <a:rPr kumimoji="0" lang="en-US" altLang="en-US" sz="2400" b="1" i="0" u="none" strike="noStrike" kern="1200" cap="none" spc="0" normalizeH="0" baseline="0" noProof="0" dirty="0" err="1">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rPr>
              <a:t>MWe</a:t>
            </a:r>
            <a:r>
              <a:rPr kumimoji="0" lang="en-US" altLang="en-US" sz="24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mn-cs"/>
                <a:sym typeface="Symbol" panose="05050102010706020507" pitchFamily="18" charset="2"/>
              </a:rPr>
              <a:t> Power Plant (740,000 homes)</a:t>
            </a: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8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endParaRPr>
          </a:p>
          <a:p>
            <a:pPr lvl="0" eaLnBrk="0" fontAlgn="base" hangingPunct="0">
              <a:lnSpc>
                <a:spcPct val="90000"/>
              </a:lnSpc>
              <a:spcBef>
                <a:spcPct val="50000"/>
              </a:spcBef>
              <a:spcAft>
                <a:spcPct val="0"/>
              </a:spcAft>
              <a:buSzTx/>
              <a:buNone/>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COAL</a:t>
            </a:r>
            <a:r>
              <a:rPr kumimoji="0" lang="en-US" alt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a:t>
            </a:r>
            <a:r>
              <a:rPr kumimoji="0" lang="en-US" altLang="en-US" sz="2000" b="0" i="0" u="none" strike="noStrike" kern="1200" cap="none" spc="0" normalizeH="0" baseline="0" noProof="0" dirty="0" smtClean="0">
                <a:ln>
                  <a:noFill/>
                </a:ln>
                <a:solidFill>
                  <a:srgbClr val="1A079C"/>
                </a:solidFill>
                <a:effectLst/>
                <a:uLnTx/>
                <a:uFillTx/>
                <a:latin typeface="Arial" panose="020B0604020202020204" pitchFamily="34" charset="0"/>
                <a:ea typeface="+mn-ea"/>
                <a:cs typeface="+mn-cs"/>
                <a:sym typeface="Symbol" panose="05050102010706020507" pitchFamily="18" charset="2"/>
              </a:rPr>
              <a:t> 		  </a:t>
            </a:r>
            <a:r>
              <a:rPr lang="en-US" altLang="en-US" sz="2000" b="1" dirty="0" smtClean="0">
                <a:solidFill>
                  <a:srgbClr val="25260F"/>
                </a:solidFill>
                <a:sym typeface="Symbol" panose="05050102010706020507" pitchFamily="18" charset="2"/>
              </a:rPr>
              <a:t>6,122,250 kg</a:t>
            </a:r>
            <a:r>
              <a:rPr kumimoji="0" lang="en-US" altLang="en-US" sz="2000" b="1" i="0" u="none" strike="noStrike" kern="1200" cap="none" spc="0" normalizeH="0" baseline="0" noProof="0" dirty="0" smtClean="0">
                <a:ln>
                  <a:noFill/>
                </a:ln>
                <a:solidFill>
                  <a:srgbClr val="25260F"/>
                </a:solidFill>
                <a:effectLst/>
                <a:uLnTx/>
                <a:uFillTx/>
                <a:sym typeface="Symbol" panose="05050102010706020507" pitchFamily="18" charset="2"/>
              </a:rPr>
              <a:t>/day </a:t>
            </a:r>
            <a:endParaRPr kumimoji="0" lang="en-US" altLang="en-US" sz="2000" b="1" i="0" u="none" strike="noStrike" kern="1200" cap="none" spc="0" normalizeH="0" baseline="0" noProof="0" dirty="0">
              <a:ln>
                <a:noFill/>
              </a:ln>
              <a:solidFill>
                <a:srgbClr val="25260F"/>
              </a:solidFill>
              <a:effectLst/>
              <a:uLnTx/>
              <a:uFillTx/>
              <a:sym typeface="Symbol" panose="05050102010706020507" pitchFamily="18" charset="2"/>
            </a:endParaRPr>
          </a:p>
          <a:p>
            <a:pPr lvl="0" eaLnBrk="0" fontAlgn="base" hangingPunct="0">
              <a:lnSpc>
                <a:spcPct val="90000"/>
              </a:lnSpc>
              <a:spcBef>
                <a:spcPct val="50000"/>
              </a:spcBef>
              <a:spcAft>
                <a:spcPct val="0"/>
              </a:spcAft>
              <a:buSzTx/>
              <a:buNone/>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NATURAL GAS</a:t>
            </a:r>
            <a:r>
              <a:rPr lang="en-US" altLang="en-US" sz="2000" dirty="0">
                <a:solidFill>
                  <a:srgbClr val="C00000"/>
                </a:solidFill>
                <a:sym typeface="Symbol" panose="05050102010706020507" pitchFamily="18" charset="2"/>
              </a:rPr>
              <a:t>: </a:t>
            </a:r>
            <a:r>
              <a:rPr lang="en-US" altLang="en-US" sz="2000" b="1" dirty="0" smtClean="0">
                <a:sym typeface="Symbol" panose="05050102010706020507" pitchFamily="18" charset="2"/>
              </a:rPr>
              <a:t>3,483,648</a:t>
            </a:r>
            <a:r>
              <a:rPr kumimoji="0" lang="en-US" altLang="en-US" sz="2000" b="1" i="0" u="none" strike="noStrike" kern="1200" cap="none" spc="0" normalizeH="0" baseline="0" noProof="0" dirty="0" smtClean="0">
                <a:ln>
                  <a:noFill/>
                </a:ln>
                <a:solidFill>
                  <a:srgbClr val="25260F"/>
                </a:solidFill>
                <a:effectLst/>
                <a:uLnTx/>
                <a:uFillTx/>
                <a:sym typeface="Symbol" panose="05050102010706020507" pitchFamily="18" charset="2"/>
              </a:rPr>
              <a:t> kg/day </a:t>
            </a:r>
            <a:endParaRPr kumimoji="0" lang="en-US" altLang="en-US" sz="2000" b="1" i="0" u="none" strike="noStrike" kern="1200" cap="none" spc="0" normalizeH="0" baseline="0" noProof="0" dirty="0">
              <a:ln>
                <a:noFill/>
              </a:ln>
              <a:solidFill>
                <a:srgbClr val="25260F"/>
              </a:solidFill>
              <a:effectLst/>
              <a:uLnTx/>
              <a:uFillTx/>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endParaRPr kumimoji="0" lang="en-US" altLang="en-US" sz="6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endParaRP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NUCLEAR</a:t>
            </a:r>
            <a:r>
              <a:rPr kumimoji="0" lang="en-US" alt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 	</a:t>
            </a:r>
            <a:r>
              <a:rPr kumimoji="0" lang="en-US" alt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sym typeface="Symbol" panose="05050102010706020507" pitchFamily="18" charset="2"/>
              </a:rPr>
              <a:t>  </a:t>
            </a:r>
            <a:r>
              <a:rPr kumimoji="0" lang="en-US" altLang="en-US" sz="20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mn-cs"/>
                <a:sym typeface="Symbol" panose="05050102010706020507" pitchFamily="18" charset="2"/>
              </a:rPr>
              <a:t>300 kg/day of natural U</a:t>
            </a:r>
            <a:endParaRPr kumimoji="0" lang="en-US" altLang="en-US" sz="2000" b="1" i="0" u="none" strike="noStrike" kern="1200" cap="none" spc="0" normalizeH="0" baseline="0" noProof="0" dirty="0">
              <a:ln>
                <a:noFill/>
              </a:ln>
              <a:solidFill>
                <a:srgbClr val="25260F"/>
              </a:solidFill>
              <a:effectLst/>
              <a:uLnTx/>
              <a:uFillTx/>
              <a:latin typeface="Arial" panose="020B0604020202020204" pitchFamily="34" charset="0"/>
              <a:ea typeface="+mn-ea"/>
              <a:cs typeface="+mn-cs"/>
            </a:endParaRPr>
          </a:p>
        </p:txBody>
      </p:sp>
      <p:grpSp>
        <p:nvGrpSpPr>
          <p:cNvPr id="8" name="Group 7"/>
          <p:cNvGrpSpPr>
            <a:grpSpLocks/>
          </p:cNvGrpSpPr>
          <p:nvPr/>
        </p:nvGrpSpPr>
        <p:grpSpPr bwMode="auto">
          <a:xfrm>
            <a:off x="3581400" y="2996652"/>
            <a:ext cx="1878067" cy="1270548"/>
            <a:chOff x="6361170" y="4498257"/>
            <a:chExt cx="2507195" cy="1666106"/>
          </a:xfrm>
        </p:grpSpPr>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170" y="4498257"/>
              <a:ext cx="2507195" cy="166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7"/>
            <p:cNvGrpSpPr>
              <a:grpSpLocks/>
            </p:cNvGrpSpPr>
            <p:nvPr/>
          </p:nvGrpSpPr>
          <p:grpSpPr bwMode="auto">
            <a:xfrm>
              <a:off x="6945631" y="4597651"/>
              <a:ext cx="1433472" cy="1385795"/>
              <a:chOff x="-2933" y="2340"/>
              <a:chExt cx="1830" cy="1828"/>
            </a:xfrm>
          </p:grpSpPr>
          <p:sp>
            <p:nvSpPr>
              <p:cNvPr id="11" name="Oval 18"/>
              <p:cNvSpPr>
                <a:spLocks noChangeArrowheads="1"/>
              </p:cNvSpPr>
              <p:nvPr/>
            </p:nvSpPr>
            <p:spPr bwMode="auto">
              <a:xfrm>
                <a:off x="-2933" y="2340"/>
                <a:ext cx="1830" cy="1828"/>
              </a:xfrm>
              <a:prstGeom prst="ellipse">
                <a:avLst/>
              </a:prstGeom>
              <a:noFill/>
              <a:ln w="190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12" name="Line 19"/>
              <p:cNvSpPr>
                <a:spLocks noChangeShapeType="1"/>
              </p:cNvSpPr>
              <p:nvPr/>
            </p:nvSpPr>
            <p:spPr bwMode="auto">
              <a:xfrm flipV="1">
                <a:off x="-2741" y="2698"/>
                <a:ext cx="1446" cy="1112"/>
              </a:xfrm>
              <a:prstGeom prst="line">
                <a:avLst/>
              </a:prstGeom>
              <a:noFill/>
              <a:ln w="1905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grpSp>
      </p:grpSp>
      <p:sp>
        <p:nvSpPr>
          <p:cNvPr id="3" name="TextBox 2"/>
          <p:cNvSpPr txBox="1"/>
          <p:nvPr/>
        </p:nvSpPr>
        <p:spPr>
          <a:xfrm>
            <a:off x="5389965" y="5056654"/>
            <a:ext cx="2915835"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white">
                    <a:lumMod val="10000"/>
                  </a:prstClr>
                </a:solidFill>
                <a:effectLst/>
                <a:uLnTx/>
                <a:uFillTx/>
                <a:latin typeface="Calibri Light"/>
                <a:ea typeface="+mn-ea"/>
                <a:cs typeface="+mn-cs"/>
              </a:rPr>
              <a:t>Need for continuous fueling can impact reliability of electricity supply (e.g., polar vortex)</a:t>
            </a:r>
            <a:endParaRPr kumimoji="0" lang="en-US" sz="1600" b="0" i="0" u="none" strike="noStrike" kern="1200" cap="none" spc="0" normalizeH="0" baseline="0" noProof="0" dirty="0">
              <a:ln>
                <a:noFill/>
              </a:ln>
              <a:solidFill>
                <a:prstClr val="white">
                  <a:lumMod val="10000"/>
                </a:prstClr>
              </a:solidFill>
              <a:effectLst/>
              <a:uLnTx/>
              <a:uFillTx/>
              <a:latin typeface="Calibri Light"/>
              <a:ea typeface="+mn-ea"/>
              <a:cs typeface="+mn-cs"/>
            </a:endParaRPr>
          </a:p>
        </p:txBody>
      </p:sp>
      <p:sp>
        <p:nvSpPr>
          <p:cNvPr id="4" name="Right Brace 3"/>
          <p:cNvSpPr/>
          <p:nvPr/>
        </p:nvSpPr>
        <p:spPr bwMode="auto">
          <a:xfrm>
            <a:off x="5029073" y="4949786"/>
            <a:ext cx="304800" cy="1044734"/>
          </a:xfrm>
          <a:prstGeom prst="rightBrace">
            <a:avLst>
              <a:gd name="adj1" fmla="val 57847"/>
              <a:gd name="adj2" fmla="val 50000"/>
            </a:avLst>
          </a:prstGeom>
          <a:noFill/>
          <a:ln w="28575" cap="flat" cmpd="sng" algn="ctr">
            <a:solidFill>
              <a:srgbClr val="2526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pitchFamily="18" charset="0"/>
              <a:ea typeface="+mn-ea"/>
              <a:cs typeface="+mn-cs"/>
            </a:endParaRPr>
          </a:p>
        </p:txBody>
      </p:sp>
      <p:sp>
        <p:nvSpPr>
          <p:cNvPr id="14" name="TextBox 13"/>
          <p:cNvSpPr txBox="1"/>
          <p:nvPr/>
        </p:nvSpPr>
        <p:spPr>
          <a:xfrm>
            <a:off x="5564532" y="5994520"/>
            <a:ext cx="209069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white">
                    <a:lumMod val="10000"/>
                  </a:prstClr>
                </a:solidFill>
                <a:effectLst/>
                <a:uLnTx/>
                <a:uFillTx/>
                <a:latin typeface="Calibri Light"/>
                <a:ea typeface="+mn-ea"/>
                <a:cs typeface="+mn-cs"/>
              </a:rPr>
              <a:t>Refuel every 18-24 months</a:t>
            </a:r>
            <a:endParaRPr kumimoji="0" lang="en-US" sz="1600" b="0" i="0" u="none" strike="noStrike" kern="1200" cap="none" spc="0" normalizeH="0" baseline="0" noProof="0" dirty="0">
              <a:ln>
                <a:noFill/>
              </a:ln>
              <a:solidFill>
                <a:prstClr val="white">
                  <a:lumMod val="10000"/>
                </a:prstClr>
              </a:solidFill>
              <a:effectLst/>
              <a:uLnTx/>
              <a:uFillTx/>
              <a:latin typeface="Calibri Light"/>
              <a:ea typeface="+mn-ea"/>
              <a:cs typeface="+mn-cs"/>
            </a:endParaRPr>
          </a:p>
        </p:txBody>
      </p:sp>
      <p:sp>
        <p:nvSpPr>
          <p:cNvPr id="15" name="Right Brace 14"/>
          <p:cNvSpPr/>
          <p:nvPr/>
        </p:nvSpPr>
        <p:spPr bwMode="auto">
          <a:xfrm>
            <a:off x="5144403" y="6081612"/>
            <a:ext cx="304800" cy="365005"/>
          </a:xfrm>
          <a:prstGeom prst="rightBrace">
            <a:avLst>
              <a:gd name="adj1" fmla="val 57847"/>
              <a:gd name="adj2" fmla="val 50000"/>
            </a:avLst>
          </a:prstGeom>
          <a:noFill/>
          <a:ln w="28575" cap="flat" cmpd="sng" algn="ctr">
            <a:solidFill>
              <a:srgbClr val="2526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pitchFamily="18" charset="0"/>
              <a:ea typeface="+mn-ea"/>
              <a:cs typeface="+mn-cs"/>
            </a:endParaRPr>
          </a:p>
        </p:txBody>
      </p:sp>
      <p:sp>
        <p:nvSpPr>
          <p:cNvPr id="2" name="TextBox 1"/>
          <p:cNvSpPr txBox="1"/>
          <p:nvPr/>
        </p:nvSpPr>
        <p:spPr>
          <a:xfrm>
            <a:off x="58189" y="6496109"/>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261689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6">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6">
                                            <p:txEl>
                                              <p:pRg st="13" end="1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14" end="1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16">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200" y="990600"/>
            <a:ext cx="8897104" cy="5580178"/>
          </a:xfrm>
          <a:prstGeom prst="rect">
            <a:avLst/>
          </a:prstGeom>
        </p:spPr>
      </p:pic>
      <p:pic>
        <p:nvPicPr>
          <p:cNvPr id="133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330" y="1675136"/>
            <a:ext cx="1033270" cy="86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186" y="2853134"/>
            <a:ext cx="848610" cy="6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838200" y="153338"/>
            <a:ext cx="76262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sz="3200">
                <a:solidFill>
                  <a:schemeClr val="tx1"/>
                </a:solidFill>
                <a:latin typeface="Arial" pitchFamily="34" charset="0"/>
              </a:defRPr>
            </a:lvl1pPr>
            <a:lvl2pPr marL="742950" indent="-285750">
              <a:spcBef>
                <a:spcPct val="20000"/>
              </a:spcBef>
              <a:buClr>
                <a:schemeClr val="hlink"/>
              </a:buClr>
              <a:buSzPct val="70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65000"/>
              <a:buFont typeface="Wingdings" pitchFamily="2" charset="2"/>
              <a:buChar char="l"/>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prstClr val="white">
                    <a:lumMod val="10000"/>
                  </a:prstClr>
                </a:solidFill>
                <a:effectLst/>
                <a:uLnTx/>
                <a:uFillTx/>
                <a:latin typeface="Arial" pitchFamily="34" charset="0"/>
                <a:ea typeface="+mn-ea"/>
                <a:cs typeface="Arial" panose="020B0604020202020204" pitchFamily="34" charset="0"/>
              </a:rPr>
              <a:t>Uranium is abundant </a:t>
            </a:r>
            <a:r>
              <a:rPr lang="en-US" altLang="en-US" sz="3000" b="1" dirty="0" smtClean="0">
                <a:solidFill>
                  <a:prstClr val="white">
                    <a:lumMod val="10000"/>
                  </a:prstClr>
                </a:solidFill>
                <a:cs typeface="Arial" panose="020B0604020202020204" pitchFamily="34" charset="0"/>
              </a:rPr>
              <a:t>and </a:t>
            </a:r>
            <a:r>
              <a:rPr kumimoji="0" lang="en-US" altLang="en-US" sz="3000" b="1" i="0" u="none" strike="noStrike" kern="1200" cap="none" spc="0" normalizeH="0" baseline="0" noProof="0" dirty="0" smtClean="0">
                <a:ln>
                  <a:noFill/>
                </a:ln>
                <a:solidFill>
                  <a:prstClr val="white">
                    <a:lumMod val="10000"/>
                  </a:prstClr>
                </a:solidFill>
                <a:effectLst/>
                <a:uLnTx/>
                <a:uFillTx/>
                <a:latin typeface="Arial" pitchFamily="34" charset="0"/>
                <a:ea typeface="+mn-ea"/>
                <a:cs typeface="Arial" panose="020B0604020202020204" pitchFamily="34" charset="0"/>
              </a:rPr>
              <a:t>prices are low and set by politically stable countries</a:t>
            </a:r>
          </a:p>
        </p:txBody>
      </p:sp>
      <p:pic>
        <p:nvPicPr>
          <p:cNvPr id="1331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2582" y="3011173"/>
            <a:ext cx="1236333" cy="8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52600" y="1300199"/>
            <a:ext cx="6172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25260F"/>
                </a:solidFill>
                <a:effectLst/>
                <a:uLnTx/>
                <a:uFillTx/>
                <a:latin typeface="Calibri Light"/>
                <a:ea typeface="+mn-ea"/>
                <a:cs typeface="+mn-cs"/>
              </a:rPr>
              <a:t>Reasonably Assured U Resources (from OECD “</a:t>
            </a:r>
            <a:r>
              <a:rPr kumimoji="0" lang="en-US" sz="1600" b="0" i="0" u="none" strike="noStrike" kern="1200" cap="none" spc="0" normalizeH="0" baseline="0" noProof="0" dirty="0" err="1" smtClean="0">
                <a:ln>
                  <a:noFill/>
                </a:ln>
                <a:solidFill>
                  <a:srgbClr val="25260F"/>
                </a:solidFill>
                <a:effectLst/>
                <a:uLnTx/>
                <a:uFillTx/>
                <a:latin typeface="Calibri Light"/>
                <a:ea typeface="+mn-ea"/>
                <a:cs typeface="+mn-cs"/>
              </a:rPr>
              <a:t>redbook</a:t>
            </a:r>
            <a:r>
              <a:rPr kumimoji="0" lang="en-US" sz="1600" b="0" i="0" u="none" strike="noStrike" kern="1200" cap="none" spc="0" normalizeH="0" baseline="0" noProof="0" dirty="0" smtClean="0">
                <a:ln>
                  <a:noFill/>
                </a:ln>
                <a:solidFill>
                  <a:srgbClr val="25260F"/>
                </a:solidFill>
                <a:effectLst/>
                <a:uLnTx/>
                <a:uFillTx/>
                <a:latin typeface="Calibri Light"/>
                <a:ea typeface="+mn-ea"/>
                <a:cs typeface="+mn-cs"/>
              </a:rPr>
              <a:t>” 2014)</a:t>
            </a:r>
            <a:endParaRPr kumimoji="0" lang="en-US" sz="1600" b="0" i="0" u="none" strike="noStrike" kern="1200" cap="none" spc="0" normalizeH="0" baseline="0" noProof="0" dirty="0">
              <a:ln>
                <a:noFill/>
              </a:ln>
              <a:solidFill>
                <a:srgbClr val="25260F"/>
              </a:solidFill>
              <a:effectLst/>
              <a:uLnTx/>
              <a:uFillTx/>
              <a:latin typeface="Calibri Light"/>
              <a:ea typeface="+mn-ea"/>
              <a:cs typeface="+mn-cs"/>
            </a:endParaRPr>
          </a:p>
        </p:txBody>
      </p:sp>
      <p:cxnSp>
        <p:nvCxnSpPr>
          <p:cNvPr id="11" name="Straight Arrow Connector 10"/>
          <p:cNvCxnSpPr/>
          <p:nvPr/>
        </p:nvCxnSpPr>
        <p:spPr bwMode="auto">
          <a:xfrm flipH="1" flipV="1">
            <a:off x="1447800" y="1870652"/>
            <a:ext cx="414530" cy="237135"/>
          </a:xfrm>
          <a:prstGeom prst="straightConnector1">
            <a:avLst/>
          </a:prstGeom>
          <a:solidFill>
            <a:schemeClr val="accent1"/>
          </a:solidFill>
          <a:ln w="34925" cap="flat" cmpd="sng" algn="ctr">
            <a:solidFill>
              <a:schemeClr val="bg1">
                <a:lumMod val="10000"/>
              </a:schemeClr>
            </a:solidFill>
            <a:prstDash val="solid"/>
            <a:round/>
            <a:headEnd type="none" w="med" len="med"/>
            <a:tailEnd type="triangle" w="lg" len="med"/>
          </a:ln>
          <a:effectLst/>
        </p:spPr>
      </p:cxnSp>
      <p:cxnSp>
        <p:nvCxnSpPr>
          <p:cNvPr id="20" name="Straight Arrow Connector 19"/>
          <p:cNvCxnSpPr/>
          <p:nvPr/>
        </p:nvCxnSpPr>
        <p:spPr bwMode="auto">
          <a:xfrm flipH="1">
            <a:off x="1821436" y="3504317"/>
            <a:ext cx="271270" cy="323586"/>
          </a:xfrm>
          <a:prstGeom prst="straightConnector1">
            <a:avLst/>
          </a:prstGeom>
          <a:solidFill>
            <a:schemeClr val="accent1"/>
          </a:solidFill>
          <a:ln w="34925" cap="flat" cmpd="sng" algn="ctr">
            <a:solidFill>
              <a:schemeClr val="bg1">
                <a:lumMod val="10000"/>
              </a:schemeClr>
            </a:solidFill>
            <a:prstDash val="solid"/>
            <a:round/>
            <a:headEnd type="none" w="med" len="med"/>
            <a:tailEnd type="triangle" w="lg" len="med"/>
          </a:ln>
          <a:effectLst/>
        </p:spPr>
      </p:cxnSp>
      <p:cxnSp>
        <p:nvCxnSpPr>
          <p:cNvPr id="23" name="Straight Arrow Connector 22"/>
          <p:cNvCxnSpPr/>
          <p:nvPr/>
        </p:nvCxnSpPr>
        <p:spPr bwMode="auto">
          <a:xfrm flipH="1">
            <a:off x="2496947" y="3618896"/>
            <a:ext cx="271270" cy="323586"/>
          </a:xfrm>
          <a:prstGeom prst="straightConnector1">
            <a:avLst/>
          </a:prstGeom>
          <a:solidFill>
            <a:schemeClr val="accent1"/>
          </a:solidFill>
          <a:ln w="34925" cap="flat" cmpd="sng" algn="ctr">
            <a:solidFill>
              <a:schemeClr val="bg1">
                <a:lumMod val="10000"/>
              </a:schemeClr>
            </a:solidFill>
            <a:prstDash val="solid"/>
            <a:round/>
            <a:headEnd type="none" w="med" len="med"/>
            <a:tailEnd type="triangle" w="lg" len="med"/>
          </a:ln>
          <a:effectLst/>
        </p:spPr>
      </p:cxn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866765"/>
            <a:ext cx="2667000" cy="2667000"/>
          </a:xfrm>
          <a:prstGeom prst="rect">
            <a:avLst/>
          </a:prstGeom>
        </p:spPr>
      </p:pic>
      <p:sp>
        <p:nvSpPr>
          <p:cNvPr id="12" name="TextBox 11"/>
          <p:cNvSpPr txBox="1"/>
          <p:nvPr/>
        </p:nvSpPr>
        <p:spPr>
          <a:xfrm>
            <a:off x="58189" y="6496109"/>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3757071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07" y="1346218"/>
            <a:ext cx="1113183" cy="7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55108" y="1219200"/>
            <a:ext cx="5302892"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NUCLEAR:</a:t>
            </a:r>
            <a:r>
              <a:rPr kumimoji="0" lang="en-US" sz="2400" b="0"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25260F"/>
                </a:solidFill>
                <a:effectLst/>
                <a:uLnTx/>
                <a:uFillTx/>
                <a:latin typeface="Arial" panose="020B0604020202020204" pitchFamily="34" charset="0"/>
                <a:ea typeface="+mn-ea"/>
                <a:cs typeface="Arial" panose="020B0604020202020204" pitchFamily="34" charset="0"/>
              </a:rPr>
              <a:t>Paluel</a:t>
            </a:r>
            <a:r>
              <a:rPr kumimoji="0" 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 France, 5200 MW (24/7, year </a:t>
            </a:r>
            <a:r>
              <a:rPr kumimoji="0" lang="en-US" sz="2000" b="0"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around, &gt;90% capacity factor), </a:t>
            </a:r>
            <a:r>
              <a:rPr kumimoji="0" lang="en-US" sz="20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0.8 sq. miles</a:t>
            </a:r>
          </a:p>
        </p:txBody>
      </p:sp>
      <p:sp>
        <p:nvSpPr>
          <p:cNvPr id="10" name="TextBox 9"/>
          <p:cNvSpPr txBox="1"/>
          <p:nvPr/>
        </p:nvSpPr>
        <p:spPr>
          <a:xfrm>
            <a:off x="3256113" y="2784003"/>
            <a:ext cx="4821087"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WIND:</a:t>
            </a:r>
            <a:r>
              <a:rPr kumimoji="0" 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 Alta Wind Farm, CA, 1020 MW max (only if the wind </a:t>
            </a:r>
            <a:r>
              <a:rPr kumimoji="0" lang="en-US" sz="2000" b="0"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blows,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&lt;40% capacity factor), </a:t>
            </a:r>
            <a:r>
              <a:rPr kumimoji="0" lang="en-US" sz="20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5 sq. miles</a:t>
            </a:r>
          </a:p>
        </p:txBody>
      </p:sp>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107" y="2416702"/>
            <a:ext cx="2713383" cy="181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07" y="4477754"/>
            <a:ext cx="3200400" cy="21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10000" y="4772917"/>
            <a:ext cx="403860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SOLAR:</a:t>
            </a:r>
            <a:r>
              <a:rPr kumimoji="0" 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25260F"/>
                </a:solidFill>
                <a:effectLst/>
                <a:uLnTx/>
                <a:uFillTx/>
                <a:latin typeface="Arial" panose="020B0604020202020204" pitchFamily="34" charset="0"/>
                <a:ea typeface="+mn-ea"/>
                <a:cs typeface="Arial" panose="020B0604020202020204" pitchFamily="34" charset="0"/>
              </a:rPr>
              <a:t>Ivanpah</a:t>
            </a:r>
            <a:r>
              <a:rPr kumimoji="0" lang="en-US" sz="2000" b="0"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 CA, 390 MW max. (only if the sun shines, nothing at </a:t>
            </a:r>
            <a:r>
              <a:rPr kumimoji="0" lang="en-US" sz="2000" b="0"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night, &lt;30% capacity factor), </a:t>
            </a:r>
            <a:r>
              <a:rPr kumimoji="0" lang="en-US" sz="20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6 sq. miles</a:t>
            </a:r>
          </a:p>
        </p:txBody>
      </p:sp>
      <p:sp>
        <p:nvSpPr>
          <p:cNvPr id="2" name="Rectangle 1"/>
          <p:cNvSpPr/>
          <p:nvPr/>
        </p:nvSpPr>
        <p:spPr>
          <a:xfrm>
            <a:off x="7032510" y="1505122"/>
            <a:ext cx="2097241"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5850 </a:t>
            </a:r>
            <a:r>
              <a:rPr kumimoji="0" lang="en-US" sz="2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MW</a:t>
            </a:r>
            <a:r>
              <a:rPr kumimoji="0" lang="en-US" sz="2000" b="1" i="0" u="none" strike="noStrike" kern="1200" cap="none" spc="0" normalizeH="0" baseline="-2500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e</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/mi</a:t>
            </a:r>
            <a:r>
              <a:rPr kumimoji="0" lang="en-US" sz="2000" b="1" i="0" u="none" strike="noStrike" kern="1200" cap="none" spc="0" normalizeH="0" baseline="30000" noProof="0" dirty="0" smtClean="0">
                <a:ln>
                  <a:noFill/>
                </a:ln>
                <a:solidFill>
                  <a:srgbClr val="C00000"/>
                </a:solidFill>
                <a:effectLst/>
                <a:uLnTx/>
                <a:uFillTx/>
                <a:latin typeface="Arial" panose="020B0604020202020204" pitchFamily="34" charset="0"/>
                <a:ea typeface="+mn-ea"/>
                <a:cs typeface="Arial" panose="020B0604020202020204" pitchFamily="34" charset="0"/>
              </a:rPr>
              <a:t>2</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7309746" y="3211925"/>
            <a:ext cx="1831142"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82 </a:t>
            </a:r>
            <a:r>
              <a:rPr kumimoji="0" lang="en-US" sz="2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MW</a:t>
            </a:r>
            <a:r>
              <a:rPr kumimoji="0" lang="en-US" sz="2000" b="1" i="0" u="none" strike="noStrike" kern="1200" cap="none" spc="0" normalizeH="0" baseline="-2500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e</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/mi</a:t>
            </a:r>
            <a:r>
              <a:rPr kumimoji="0" lang="en-US" sz="2000" b="1" i="0" u="none" strike="noStrike" kern="1200" cap="none" spc="0" normalizeH="0" baseline="30000" noProof="0" dirty="0" smtClean="0">
                <a:ln>
                  <a:noFill/>
                </a:ln>
                <a:solidFill>
                  <a:srgbClr val="C00000"/>
                </a:solidFill>
                <a:effectLst/>
                <a:uLnTx/>
                <a:uFillTx/>
                <a:latin typeface="Arial" panose="020B0604020202020204" pitchFamily="34" charset="0"/>
                <a:ea typeface="+mn-ea"/>
                <a:cs typeface="Arial" panose="020B0604020202020204" pitchFamily="34" charset="0"/>
              </a:rPr>
              <a:t>2</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a:xfrm>
            <a:off x="7407567" y="5065305"/>
            <a:ext cx="1824730"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20 </a:t>
            </a:r>
            <a:r>
              <a:rPr kumimoji="0" lang="en-US" sz="2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MW</a:t>
            </a:r>
            <a:r>
              <a:rPr kumimoji="0" lang="en-US" sz="2000" b="1" i="0" u="none" strike="noStrike" kern="1200" cap="none" spc="0" normalizeH="0" baseline="-2500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e</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/mi</a:t>
            </a:r>
            <a:r>
              <a:rPr kumimoji="0" lang="en-US" sz="2000" b="1" i="0" u="none" strike="noStrike" kern="1200" cap="none" spc="0" normalizeH="0" baseline="30000" noProof="0" dirty="0" smtClean="0">
                <a:ln>
                  <a:noFill/>
                </a:ln>
                <a:solidFill>
                  <a:srgbClr val="C00000"/>
                </a:solidFill>
                <a:effectLst/>
                <a:uLnTx/>
                <a:uFillTx/>
                <a:latin typeface="Arial" panose="020B0604020202020204" pitchFamily="34" charset="0"/>
                <a:ea typeface="+mn-ea"/>
                <a:cs typeface="Arial" panose="020B0604020202020204" pitchFamily="34" charset="0"/>
              </a:rPr>
              <a:t>2</a:t>
            </a:r>
            <a:r>
              <a:rPr kumimoji="0" lang="en-US" sz="2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7" name="TextBox 1"/>
          <p:cNvSpPr txBox="1">
            <a:spLocks noChangeArrowheads="1"/>
          </p:cNvSpPr>
          <p:nvPr/>
        </p:nvSpPr>
        <p:spPr bwMode="auto">
          <a:xfrm>
            <a:off x="404709" y="-9612"/>
            <a:ext cx="8388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sz="3200">
                <a:solidFill>
                  <a:schemeClr val="tx1"/>
                </a:solidFill>
                <a:latin typeface="Arial" pitchFamily="34" charset="0"/>
              </a:defRPr>
            </a:lvl1pPr>
            <a:lvl2pPr marL="742950" indent="-285750">
              <a:spcBef>
                <a:spcPct val="20000"/>
              </a:spcBef>
              <a:buClr>
                <a:schemeClr val="hlink"/>
              </a:buClr>
              <a:buSzPct val="70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65000"/>
              <a:buFont typeface="Wingdings" pitchFamily="2" charset="2"/>
              <a:buChar char="l"/>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prstClr val="white">
                    <a:lumMod val="10000"/>
                  </a:prstClr>
                </a:solidFill>
                <a:effectLst/>
                <a:uLnTx/>
                <a:uFillTx/>
                <a:latin typeface="Arial" pitchFamily="34" charset="0"/>
                <a:ea typeface="+mn-ea"/>
                <a:cs typeface="Arial" panose="020B0604020202020204" pitchFamily="34" charset="0"/>
              </a:rPr>
              <a:t>Nuclear plants are </a:t>
            </a:r>
            <a:r>
              <a:rPr kumimoji="0" lang="en-US" altLang="en-US" sz="3200" b="1" i="0" u="none" strike="noStrike" kern="1200" cap="none" spc="0" normalizeH="0" baseline="0" noProof="0" dirty="0" err="1" smtClean="0">
                <a:ln>
                  <a:noFill/>
                </a:ln>
                <a:solidFill>
                  <a:prstClr val="white">
                    <a:lumMod val="10000"/>
                  </a:prstClr>
                </a:solidFill>
                <a:effectLst/>
                <a:uLnTx/>
                <a:uFillTx/>
                <a:latin typeface="Arial" pitchFamily="34" charset="0"/>
                <a:ea typeface="+mn-ea"/>
                <a:cs typeface="Arial" panose="020B0604020202020204" pitchFamily="34" charset="0"/>
              </a:rPr>
              <a:t>dispatchable</a:t>
            </a:r>
            <a:r>
              <a:rPr kumimoji="0" lang="en-US" altLang="en-US" sz="3200" b="1" i="0" u="none" strike="noStrike" kern="1200" cap="none" spc="0" normalizeH="0" baseline="0" noProof="0" dirty="0" smtClean="0">
                <a:ln>
                  <a:noFill/>
                </a:ln>
                <a:solidFill>
                  <a:prstClr val="white">
                    <a:lumMod val="10000"/>
                  </a:prstClr>
                </a:solidFill>
                <a:effectLst/>
                <a:uLnTx/>
                <a:uFillTx/>
                <a:latin typeface="Arial" pitchFamily="34" charset="0"/>
                <a:ea typeface="+mn-ea"/>
                <a:cs typeface="Arial" panose="020B0604020202020204" pitchFamily="34" charset="0"/>
              </a:rPr>
              <a:t> and reliable, and do not use up much land</a:t>
            </a:r>
          </a:p>
        </p:txBody>
      </p:sp>
      <p:sp>
        <p:nvSpPr>
          <p:cNvPr id="14" name="TextBox 13"/>
          <p:cNvSpPr txBox="1"/>
          <p:nvPr/>
        </p:nvSpPr>
        <p:spPr>
          <a:xfrm>
            <a:off x="5442902" y="6300167"/>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296381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6967505" cy="830997"/>
          </a:xfrm>
          <a:prstGeom prst="rect">
            <a:avLst/>
          </a:prstGeom>
          <a:solidFill>
            <a:srgbClr val="FFFFFF"/>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Nuclear is </a:t>
            </a:r>
            <a:r>
              <a:rPr kumimoji="0" lang="en-US" altLang="en-US" sz="24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already the </a:t>
            </a:r>
            <a:r>
              <a:rPr kumimoji="0" lang="en-US" altLang="en-US" sz="24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largest source of </a:t>
            </a:r>
            <a:r>
              <a:rPr kumimoji="0" lang="en-US" altLang="en-US" sz="24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clean </a:t>
            </a:r>
            <a:r>
              <a:rPr kumimoji="0" lang="en-US" altLang="en-US" sz="24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rPr>
              <a:t>electricity in the </a:t>
            </a:r>
            <a:r>
              <a:rPr kumimoji="0" lang="en-US" altLang="en-US" sz="24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U.S. and Europe by far</a:t>
            </a:r>
            <a:endParaRPr kumimoji="0" lang="en-US" altLang="en-US" sz="24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85949" y="1447800"/>
            <a:ext cx="7924800" cy="4977591"/>
          </a:xfrm>
          <a:prstGeom prst="rect">
            <a:avLst/>
          </a:prstGeom>
        </p:spPr>
      </p:pic>
      <p:sp>
        <p:nvSpPr>
          <p:cNvPr id="4" name="TextBox 3"/>
          <p:cNvSpPr txBox="1"/>
          <p:nvPr/>
        </p:nvSpPr>
        <p:spPr>
          <a:xfrm>
            <a:off x="58189" y="6496109"/>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372351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526" y="1720101"/>
            <a:ext cx="7886700" cy="1325563"/>
          </a:xfrm>
        </p:spPr>
        <p:txBody>
          <a:bodyPr/>
          <a:lstStyle/>
          <a:p>
            <a:r>
              <a:rPr lang="en-US" dirty="0" smtClean="0">
                <a:solidFill>
                  <a:srgbClr val="0000FF"/>
                </a:solidFill>
              </a:rPr>
              <a:t>Our Influence on Greenhouse Gases</a:t>
            </a:r>
            <a:endParaRPr lang="en-US" dirty="0">
              <a:solidFill>
                <a:srgbClr val="0000FF"/>
              </a:solidFill>
            </a:endParaRPr>
          </a:p>
        </p:txBody>
      </p:sp>
    </p:spTree>
    <p:extLst>
      <p:ext uri="{BB962C8B-B14F-4D97-AF65-F5344CB8AC3E}">
        <p14:creationId xmlns:p14="http://schemas.microsoft.com/office/powerpoint/2010/main" val="299107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7133A1-26AE-E544-8931-F20B3261B44D}"/>
              </a:ext>
            </a:extLst>
          </p:cNvPr>
          <p:cNvSpPr/>
          <p:nvPr/>
        </p:nvSpPr>
        <p:spPr>
          <a:xfrm>
            <a:off x="262231" y="5005330"/>
            <a:ext cx="8682540" cy="1783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11BFA35-E324-EB43-867A-32C1B5612A6B}"/>
              </a:ext>
            </a:extLst>
          </p:cNvPr>
          <p:cNvSpPr txBox="1"/>
          <p:nvPr/>
        </p:nvSpPr>
        <p:spPr>
          <a:xfrm>
            <a:off x="183014" y="4925161"/>
            <a:ext cx="4724400" cy="1600438"/>
          </a:xfrm>
          <a:prstGeom prst="rect">
            <a:avLst/>
          </a:prstGeom>
          <a:noFill/>
        </p:spPr>
        <p:txBody>
          <a:bodyPr wrap="square" rtlCol="0">
            <a:spAutoFit/>
          </a:bodyPr>
          <a:lstStyle/>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&gt;90% detailed design completed before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starting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construction</a:t>
            </a:r>
            <a:endPar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Proven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NSSS supply chain and skilled labor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workforce</a:t>
            </a:r>
            <a:endPar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Fabricators/constructors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in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included in the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design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team</a:t>
            </a:r>
            <a:endPar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A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single primary contract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manager</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Flexible regulator can accommodate </a:t>
            </a: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changes in design and construction in a timely </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fashion</a:t>
            </a:r>
            <a:endPar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A0F5654-46FA-1F49-9ED1-07816900EDF0}"/>
              </a:ext>
            </a:extLst>
          </p:cNvPr>
          <p:cNvSpPr txBox="1"/>
          <p:nvPr/>
        </p:nvSpPr>
        <p:spPr>
          <a:xfrm>
            <a:off x="1929938" y="4490000"/>
            <a:ext cx="838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32EE3"/>
                </a:solidFill>
                <a:effectLst/>
                <a:uLnTx/>
                <a:uFillTx/>
                <a:latin typeface="Arial" panose="020B0604020202020204" pitchFamily="34" charset="0"/>
                <a:ea typeface="+mn-ea"/>
                <a:cs typeface="Arial" panose="020B0604020202020204" pitchFamily="34" charset="0"/>
              </a:rPr>
              <a:t>ASIA</a:t>
            </a:r>
            <a:endPar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938690" y="228738"/>
            <a:ext cx="7329622"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Nuclear cheaper in Asia</a:t>
            </a:r>
            <a:r>
              <a:rPr kumimoji="0" lang="en-US" sz="2800" b="1" i="0" u="none" strike="noStrike" kern="1200" cap="none" spc="0" normalizeH="0" noProof="0" dirty="0" smtClean="0">
                <a:ln>
                  <a:noFill/>
                </a:ln>
                <a:solidFill>
                  <a:srgbClr val="25260F"/>
                </a:solidFill>
                <a:effectLst/>
                <a:uLnTx/>
                <a:uFillTx/>
                <a:latin typeface="Arial" panose="020B0604020202020204" pitchFamily="34" charset="0"/>
                <a:ea typeface="+mn-ea"/>
                <a:cs typeface="Arial" panose="020B0604020202020204" pitchFamily="34" charset="0"/>
              </a:rPr>
              <a:t> that in the Europe and Asia</a:t>
            </a:r>
            <a:endParaRPr kumimoji="0" lang="en-US" sz="28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69BD593-38DE-2449-88CC-25015369CE95}"/>
              </a:ext>
            </a:extLst>
          </p:cNvPr>
          <p:cNvSpPr/>
          <p:nvPr/>
        </p:nvSpPr>
        <p:spPr>
          <a:xfrm>
            <a:off x="5138884" y="4866686"/>
            <a:ext cx="3886200" cy="1969770"/>
          </a:xfrm>
          <a:prstGeom prst="rect">
            <a:avLst/>
          </a:prstGeom>
          <a:noFill/>
        </p:spPr>
        <p:txBody>
          <a:bodyPr wrap="square">
            <a:spAutoFit/>
          </a:bodyPr>
          <a:lstStyle/>
          <a:p>
            <a:pPr marL="214313" marR="0" lvl="0" indent="-214313"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Started construction with &lt;50% design completed</a:t>
            </a:r>
          </a:p>
          <a:p>
            <a:pPr marL="214313" marR="0" lvl="0" indent="-214313"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Atrophied supply chain, inexperienced workforce</a:t>
            </a:r>
            <a:endPar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Litigious construction teams</a:t>
            </a:r>
          </a:p>
          <a:p>
            <a:pPr marL="214313" marR="0" lvl="0" indent="-214313"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rPr>
              <a:t>R</a:t>
            </a:r>
            <a:r>
              <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egulatory process averse to design changes during construction</a:t>
            </a:r>
          </a:p>
          <a:p>
            <a:pPr marL="214313" marR="0" lvl="0" indent="-214313"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486171" y="1342839"/>
            <a:ext cx="4595813" cy="3170755"/>
          </a:xfrm>
          <a:prstGeom prst="rect">
            <a:avLst/>
          </a:prstGeom>
        </p:spPr>
      </p:pic>
      <p:pic>
        <p:nvPicPr>
          <p:cNvPr id="7" name="Picture 6"/>
          <p:cNvPicPr>
            <a:picLocks noChangeAspect="1"/>
          </p:cNvPicPr>
          <p:nvPr/>
        </p:nvPicPr>
        <p:blipFill>
          <a:blip r:embed="rId3"/>
          <a:stretch>
            <a:fillRect/>
          </a:stretch>
        </p:blipFill>
        <p:spPr>
          <a:xfrm>
            <a:off x="1598202" y="1269001"/>
            <a:ext cx="852740" cy="2826026"/>
          </a:xfrm>
          <a:prstGeom prst="rect">
            <a:avLst/>
          </a:prstGeom>
        </p:spPr>
      </p:pic>
      <p:sp>
        <p:nvSpPr>
          <p:cNvPr id="10" name="Rectangle 9"/>
          <p:cNvSpPr/>
          <p:nvPr/>
        </p:nvSpPr>
        <p:spPr>
          <a:xfrm>
            <a:off x="2545214" y="3034748"/>
            <a:ext cx="2146142" cy="610737"/>
          </a:xfrm>
          <a:prstGeom prst="rect">
            <a:avLst/>
          </a:prstGeom>
          <a:noFill/>
          <a:ln w="25400">
            <a:solidFill>
              <a:srgbClr val="032EE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4691356" y="2299079"/>
            <a:ext cx="2146142" cy="610737"/>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A0F5654-46FA-1F49-9ED1-07816900EDF0}"/>
              </a:ext>
            </a:extLst>
          </p:cNvPr>
          <p:cNvSpPr txBox="1"/>
          <p:nvPr/>
        </p:nvSpPr>
        <p:spPr>
          <a:xfrm>
            <a:off x="6357851" y="4549842"/>
            <a:ext cx="16764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U.S./Europe</a:t>
            </a:r>
            <a:endPar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58189" y="6496109"/>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31285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2" grpId="0"/>
      <p:bldP spid="10" grpId="0" animBg="1"/>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55789"/>
            <a:ext cx="3665112" cy="13849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Export market is dominated by Russia</a:t>
            </a:r>
            <a:endParaRPr kumimoji="0" lang="en-US" sz="28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endParaRPr>
          </a:p>
        </p:txBody>
      </p:sp>
      <p:grpSp>
        <p:nvGrpSpPr>
          <p:cNvPr id="33" name="Group 32"/>
          <p:cNvGrpSpPr>
            <a:grpSpLocks noChangeAspect="1"/>
          </p:cNvGrpSpPr>
          <p:nvPr/>
        </p:nvGrpSpPr>
        <p:grpSpPr>
          <a:xfrm>
            <a:off x="609600" y="3429000"/>
            <a:ext cx="5536506" cy="3137702"/>
            <a:chOff x="115403" y="1533109"/>
            <a:chExt cx="6437797" cy="3648491"/>
          </a:xfrm>
        </p:grpSpPr>
        <p:pic>
          <p:nvPicPr>
            <p:cNvPr id="29" name="Picture 28"/>
            <p:cNvPicPr>
              <a:picLocks noChangeAspect="1"/>
            </p:cNvPicPr>
            <p:nvPr/>
          </p:nvPicPr>
          <p:blipFill>
            <a:blip r:embed="rId2"/>
            <a:stretch>
              <a:fillRect/>
            </a:stretch>
          </p:blipFill>
          <p:spPr>
            <a:xfrm>
              <a:off x="4876800" y="4462204"/>
              <a:ext cx="1409759" cy="300441"/>
            </a:xfrm>
            <a:prstGeom prst="rect">
              <a:avLst/>
            </a:prstGeom>
          </p:spPr>
        </p:pic>
        <p:pic>
          <p:nvPicPr>
            <p:cNvPr id="9" name="Picture 10" descr="russia flag"/>
            <p:cNvPicPr>
              <a:picLocks noChangeAspect="1" noChangeArrowheads="1"/>
            </p:cNvPicPr>
            <p:nvPr/>
          </p:nvPicPr>
          <p:blipFill>
            <a:blip r:embed="rId3" cstate="print"/>
            <a:srcRect l="32874"/>
            <a:stretch>
              <a:fillRect/>
            </a:stretch>
          </p:blipFill>
          <p:spPr bwMode="auto">
            <a:xfrm>
              <a:off x="3276600" y="2860956"/>
              <a:ext cx="1481262" cy="1401556"/>
            </a:xfrm>
            <a:prstGeom prst="rect">
              <a:avLst/>
            </a:prstGeom>
            <a:noFill/>
            <a:ln w="9525">
              <a:noFill/>
              <a:miter lim="800000"/>
              <a:headEnd/>
              <a:tailEnd/>
            </a:ln>
          </p:spPr>
        </p:pic>
        <p:pic>
          <p:nvPicPr>
            <p:cNvPr id="10" name="Picture 10" descr="russia flag"/>
            <p:cNvPicPr>
              <a:picLocks noChangeAspect="1" noChangeArrowheads="1"/>
            </p:cNvPicPr>
            <p:nvPr/>
          </p:nvPicPr>
          <p:blipFill>
            <a:blip r:embed="rId3" cstate="print">
              <a:lum bright="30000"/>
            </a:blip>
            <a:srcRect l="32874" t="56371"/>
            <a:stretch>
              <a:fillRect/>
            </a:stretch>
          </p:blipFill>
          <p:spPr bwMode="auto">
            <a:xfrm>
              <a:off x="3287837" y="4303210"/>
              <a:ext cx="1470025" cy="450850"/>
            </a:xfrm>
            <a:prstGeom prst="rect">
              <a:avLst/>
            </a:prstGeom>
            <a:noFill/>
            <a:ln w="9525">
              <a:noFill/>
              <a:miter lim="800000"/>
              <a:headEnd/>
              <a:tailEnd/>
            </a:ln>
          </p:spPr>
        </p:pic>
        <p:pic>
          <p:nvPicPr>
            <p:cNvPr id="11" name="Picture 8" descr="chinaflag"/>
            <p:cNvPicPr>
              <a:picLocks noChangeAspect="1" noChangeArrowheads="1"/>
            </p:cNvPicPr>
            <p:nvPr/>
          </p:nvPicPr>
          <p:blipFill>
            <a:blip r:embed="rId4" cstate="print"/>
            <a:srcRect r="56021" b="33794"/>
            <a:stretch>
              <a:fillRect/>
            </a:stretch>
          </p:blipFill>
          <p:spPr bwMode="auto">
            <a:xfrm>
              <a:off x="1590285" y="1533109"/>
              <a:ext cx="1470025" cy="2135670"/>
            </a:xfrm>
            <a:prstGeom prst="rect">
              <a:avLst/>
            </a:prstGeom>
            <a:noFill/>
            <a:ln w="9525">
              <a:noFill/>
              <a:miter lim="800000"/>
              <a:headEnd/>
              <a:tailEnd/>
            </a:ln>
          </p:spPr>
        </p:pic>
        <p:pic>
          <p:nvPicPr>
            <p:cNvPr id="12" name="Picture 8" descr="chinaflag"/>
            <p:cNvPicPr>
              <a:picLocks noChangeAspect="1" noChangeArrowheads="1"/>
            </p:cNvPicPr>
            <p:nvPr/>
          </p:nvPicPr>
          <p:blipFill>
            <a:blip r:embed="rId4" cstate="print">
              <a:lum bright="30000"/>
            </a:blip>
            <a:srcRect t="65156" r="56021"/>
            <a:stretch>
              <a:fillRect/>
            </a:stretch>
          </p:blipFill>
          <p:spPr bwMode="auto">
            <a:xfrm>
              <a:off x="1590285" y="3678718"/>
              <a:ext cx="1470025" cy="1080191"/>
            </a:xfrm>
            <a:prstGeom prst="rect">
              <a:avLst/>
            </a:prstGeom>
            <a:noFill/>
            <a:ln w="9525">
              <a:noFill/>
              <a:miter lim="800000"/>
              <a:headEnd/>
              <a:tailEnd/>
            </a:ln>
          </p:spPr>
        </p:pic>
        <p:sp>
          <p:nvSpPr>
            <p:cNvPr id="13" name="TextBox 16"/>
            <p:cNvSpPr txBox="1">
              <a:spLocks noChangeArrowheads="1"/>
            </p:cNvSpPr>
            <p:nvPr/>
          </p:nvSpPr>
          <p:spPr bwMode="auto">
            <a:xfrm>
              <a:off x="2115747" y="2001013"/>
              <a:ext cx="527709" cy="461665"/>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43</a:t>
              </a:r>
            </a:p>
          </p:txBody>
        </p:sp>
        <p:sp>
          <p:nvSpPr>
            <p:cNvPr id="14" name="TextBox 17"/>
            <p:cNvSpPr txBox="1">
              <a:spLocks noChangeArrowheads="1"/>
            </p:cNvSpPr>
            <p:nvPr/>
          </p:nvSpPr>
          <p:spPr bwMode="auto">
            <a:xfrm>
              <a:off x="2139291" y="3957221"/>
              <a:ext cx="527709" cy="461665"/>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a:t>
              </a:r>
            </a:p>
          </p:txBody>
        </p:sp>
        <p:sp>
          <p:nvSpPr>
            <p:cNvPr id="17" name="TextBox 19"/>
            <p:cNvSpPr txBox="1">
              <a:spLocks noChangeArrowheads="1"/>
            </p:cNvSpPr>
            <p:nvPr/>
          </p:nvSpPr>
          <p:spPr bwMode="auto">
            <a:xfrm>
              <a:off x="5382100" y="4377270"/>
              <a:ext cx="338554" cy="461665"/>
            </a:xfrm>
            <a:prstGeom prst="rect">
              <a:avLst/>
            </a:prstGeom>
            <a:noFill/>
            <a:ln w="9525">
              <a:noFill/>
              <a:miter lim="800000"/>
              <a:headEnd/>
              <a:tailEnd/>
            </a:ln>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21"/>
            <p:cNvSpPr txBox="1">
              <a:spLocks noChangeArrowheads="1"/>
            </p:cNvSpPr>
            <p:nvPr/>
          </p:nvSpPr>
          <p:spPr bwMode="auto">
            <a:xfrm>
              <a:off x="3815553" y="3393755"/>
              <a:ext cx="527709" cy="461665"/>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p>
          </p:txBody>
        </p:sp>
        <p:sp>
          <p:nvSpPr>
            <p:cNvPr id="19" name="TextBox 22"/>
            <p:cNvSpPr txBox="1">
              <a:spLocks noChangeArrowheads="1"/>
            </p:cNvSpPr>
            <p:nvPr/>
          </p:nvSpPr>
          <p:spPr bwMode="auto">
            <a:xfrm>
              <a:off x="3856303" y="4302682"/>
              <a:ext cx="356188" cy="461665"/>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cxnSp>
          <p:nvCxnSpPr>
            <p:cNvPr id="20" name="Straight Connector 25"/>
            <p:cNvCxnSpPr>
              <a:cxnSpLocks noChangeShapeType="1"/>
            </p:cNvCxnSpPr>
            <p:nvPr/>
          </p:nvCxnSpPr>
          <p:spPr bwMode="auto">
            <a:xfrm>
              <a:off x="1361685" y="4758908"/>
              <a:ext cx="5191515" cy="2984"/>
            </a:xfrm>
            <a:prstGeom prst="line">
              <a:avLst/>
            </a:prstGeom>
            <a:noFill/>
            <a:ln w="9525" algn="ctr">
              <a:solidFill>
                <a:schemeClr val="tx1"/>
              </a:solidFill>
              <a:round/>
              <a:headEnd/>
              <a:tailEnd/>
            </a:ln>
          </p:spPr>
        </p:cxnSp>
        <p:sp>
          <p:nvSpPr>
            <p:cNvPr id="21" name="TextBox 26"/>
            <p:cNvSpPr txBox="1">
              <a:spLocks noChangeArrowheads="1"/>
            </p:cNvSpPr>
            <p:nvPr/>
          </p:nvSpPr>
          <p:spPr bwMode="auto">
            <a:xfrm>
              <a:off x="1945885" y="4843046"/>
              <a:ext cx="753732" cy="338554"/>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China</a:t>
              </a:r>
            </a:p>
          </p:txBody>
        </p:sp>
        <p:sp>
          <p:nvSpPr>
            <p:cNvPr id="22" name="TextBox 27"/>
            <p:cNvSpPr txBox="1">
              <a:spLocks noChangeArrowheads="1"/>
            </p:cNvSpPr>
            <p:nvPr/>
          </p:nvSpPr>
          <p:spPr bwMode="auto">
            <a:xfrm>
              <a:off x="5276148" y="4843046"/>
              <a:ext cx="583814" cy="338554"/>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375E"/>
                  </a:solidFill>
                  <a:effectLst/>
                  <a:uLnTx/>
                  <a:uFillTx/>
                  <a:latin typeface="Arial" panose="020B0604020202020204" pitchFamily="34" charset="0"/>
                  <a:ea typeface="+mn-ea"/>
                  <a:cs typeface="Arial" panose="020B0604020202020204" pitchFamily="34" charset="0"/>
                </a:rPr>
                <a:t>U.S.</a:t>
              </a:r>
              <a:endPar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endParaRPr>
            </a:p>
          </p:txBody>
        </p:sp>
        <p:sp>
          <p:nvSpPr>
            <p:cNvPr id="23" name="TextBox 28"/>
            <p:cNvSpPr txBox="1">
              <a:spLocks noChangeArrowheads="1"/>
            </p:cNvSpPr>
            <p:nvPr/>
          </p:nvSpPr>
          <p:spPr bwMode="auto">
            <a:xfrm>
              <a:off x="3648199" y="4843046"/>
              <a:ext cx="856325" cy="338554"/>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Russia</a:t>
              </a:r>
            </a:p>
          </p:txBody>
        </p:sp>
        <p:sp>
          <p:nvSpPr>
            <p:cNvPr id="24" name="TextBox 29"/>
            <p:cNvSpPr txBox="1">
              <a:spLocks noChangeArrowheads="1"/>
            </p:cNvSpPr>
            <p:nvPr/>
          </p:nvSpPr>
          <p:spPr bwMode="auto">
            <a:xfrm>
              <a:off x="456883" y="2460519"/>
              <a:ext cx="981359" cy="338554"/>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Planned</a:t>
              </a:r>
            </a:p>
          </p:txBody>
        </p:sp>
        <p:sp>
          <p:nvSpPr>
            <p:cNvPr id="25" name="TextBox 30"/>
            <p:cNvSpPr txBox="1">
              <a:spLocks noChangeArrowheads="1"/>
            </p:cNvSpPr>
            <p:nvPr/>
          </p:nvSpPr>
          <p:spPr bwMode="auto">
            <a:xfrm>
              <a:off x="115403" y="3963571"/>
              <a:ext cx="1460657" cy="584775"/>
            </a:xfrm>
            <a:prstGeom prst="rect">
              <a:avLst/>
            </a:prstGeom>
            <a:noFill/>
            <a:ln w="9525">
              <a:noFill/>
              <a:miter lim="800000"/>
              <a:headEnd/>
              <a:tailEnd/>
            </a:ln>
          </p:spPr>
          <p:txBody>
            <a:bodyPr wrap="none">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Under</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Construction</a:t>
              </a:r>
            </a:p>
          </p:txBody>
        </p:sp>
        <p:sp>
          <p:nvSpPr>
            <p:cNvPr id="26" name="Rectangle 25"/>
            <p:cNvSpPr/>
            <p:nvPr/>
          </p:nvSpPr>
          <p:spPr bwMode="auto">
            <a:xfrm>
              <a:off x="1585523" y="3656701"/>
              <a:ext cx="1476374" cy="52870"/>
            </a:xfrm>
            <a:prstGeom prst="rect">
              <a:avLst/>
            </a:prstGeom>
            <a:solidFill>
              <a:schemeClr val="bg1">
                <a:alpha val="8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bwMode="auto">
            <a:xfrm>
              <a:off x="3287751" y="4263040"/>
              <a:ext cx="1471612" cy="57633"/>
            </a:xfrm>
            <a:prstGeom prst="rect">
              <a:avLst/>
            </a:prstGeom>
            <a:solidFill>
              <a:schemeClr val="bg1">
                <a:alpha val="8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457200"/>
            <a:ext cx="5282796" cy="3157845"/>
          </a:xfrm>
          <a:prstGeom prst="rect">
            <a:avLst/>
          </a:prstGeom>
        </p:spPr>
      </p:pic>
      <p:sp>
        <p:nvSpPr>
          <p:cNvPr id="34" name="TextBox 33"/>
          <p:cNvSpPr txBox="1"/>
          <p:nvPr/>
        </p:nvSpPr>
        <p:spPr>
          <a:xfrm>
            <a:off x="4829377" y="4570948"/>
            <a:ext cx="4327875"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5260F"/>
                </a:solidFill>
                <a:effectLst/>
                <a:uLnTx/>
                <a:uFillTx/>
                <a:latin typeface="Arial" panose="020B0604020202020204" pitchFamily="34" charset="0"/>
                <a:ea typeface="+mn-ea"/>
                <a:cs typeface="Arial" panose="020B0604020202020204" pitchFamily="34" charset="0"/>
              </a:rPr>
              <a:t>…and soon by China</a:t>
            </a:r>
            <a:endParaRPr kumimoji="0" lang="en-US" sz="2800" b="1" i="0" u="none" strike="noStrike" kern="1200" cap="none" spc="0" normalizeH="0" baseline="0" noProof="0" dirty="0">
              <a:ln>
                <a:noFill/>
              </a:ln>
              <a:solidFill>
                <a:srgbClr val="25260F"/>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5793971" y="6386837"/>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328768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69" y="304800"/>
            <a:ext cx="7554954" cy="1143000"/>
          </a:xfrm>
        </p:spPr>
        <p:txBody>
          <a:bodyPr>
            <a:normAutofit fontScale="90000"/>
          </a:bodyPr>
          <a:lstStyle/>
          <a:p>
            <a:pPr algn="ctr"/>
            <a:r>
              <a:rPr lang="en-US" sz="2700" b="1" dirty="0" smtClean="0">
                <a:solidFill>
                  <a:schemeClr val="tx1"/>
                </a:solidFill>
                <a:latin typeface="Arial" panose="020B0604020202020204" pitchFamily="34" charset="0"/>
                <a:cs typeface="Arial" panose="020B0604020202020204" pitchFamily="34" charset="0"/>
              </a:rPr>
              <a:t>In a low-carbon world, nuclear energy is the lowest-cost, </a:t>
            </a:r>
            <a:r>
              <a:rPr lang="en-US" sz="2700" b="1" dirty="0" err="1" smtClean="0">
                <a:solidFill>
                  <a:schemeClr val="tx1"/>
                </a:solidFill>
                <a:latin typeface="Arial" panose="020B0604020202020204" pitchFamily="34" charset="0"/>
                <a:cs typeface="Arial" panose="020B0604020202020204" pitchFamily="34" charset="0"/>
              </a:rPr>
              <a:t>dispatchable</a:t>
            </a:r>
            <a:r>
              <a:rPr lang="en-US" sz="2700" b="1" dirty="0" smtClean="0">
                <a:solidFill>
                  <a:schemeClr val="tx1"/>
                </a:solidFill>
                <a:latin typeface="Arial" panose="020B0604020202020204" pitchFamily="34" charset="0"/>
                <a:cs typeface="Arial" panose="020B0604020202020204" pitchFamily="34" charset="0"/>
              </a:rPr>
              <a:t> heat source for industry</a:t>
            </a:r>
            <a:endParaRPr lang="en-US" sz="2700"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228600" y="1600200"/>
          <a:ext cx="8740693" cy="4107180"/>
        </p:xfrm>
        <a:graphic>
          <a:graphicData uri="http://schemas.openxmlformats.org/drawingml/2006/table">
            <a:tbl>
              <a:tblPr firstRow="1" firstCol="1" bandRow="1">
                <a:tableStyleId>{5C22544A-7EE6-4342-B048-85BDC9FD1C3A}</a:tableStyleId>
              </a:tblPr>
              <a:tblGrid>
                <a:gridCol w="3276601">
                  <a:extLst>
                    <a:ext uri="{9D8B030D-6E8A-4147-A177-3AD203B41FA5}">
                      <a16:colId xmlns:a16="http://schemas.microsoft.com/office/drawing/2014/main" val="20000"/>
                    </a:ext>
                  </a:extLst>
                </a:gridCol>
                <a:gridCol w="2033846">
                  <a:extLst>
                    <a:ext uri="{9D8B030D-6E8A-4147-A177-3AD203B41FA5}">
                      <a16:colId xmlns:a16="http://schemas.microsoft.com/office/drawing/2014/main" val="3258068426"/>
                    </a:ext>
                  </a:extLst>
                </a:gridCol>
                <a:gridCol w="1852353">
                  <a:extLst>
                    <a:ext uri="{9D8B030D-6E8A-4147-A177-3AD203B41FA5}">
                      <a16:colId xmlns:a16="http://schemas.microsoft.com/office/drawing/2014/main" val="20002"/>
                    </a:ext>
                  </a:extLst>
                </a:gridCol>
                <a:gridCol w="1577893">
                  <a:extLst>
                    <a:ext uri="{9D8B030D-6E8A-4147-A177-3AD203B41FA5}">
                      <a16:colId xmlns:a16="http://schemas.microsoft.com/office/drawing/2014/main" val="196892843"/>
                    </a:ext>
                  </a:extLst>
                </a:gridCol>
              </a:tblGrid>
              <a:tr h="373380">
                <a:tc>
                  <a:txBody>
                    <a:bodyPr/>
                    <a:lstStyle/>
                    <a:p>
                      <a:pPr marL="0" marR="0" algn="ctr">
                        <a:spcBef>
                          <a:spcPts val="300"/>
                        </a:spcBef>
                        <a:spcAft>
                          <a:spcPts val="0"/>
                        </a:spcAft>
                      </a:pPr>
                      <a:r>
                        <a:rPr lang="en-US" sz="2000" dirty="0">
                          <a:effectLst/>
                          <a:latin typeface="Arial" panose="020B0604020202020204" pitchFamily="34" charset="0"/>
                          <a:cs typeface="Arial" panose="020B0604020202020204" pitchFamily="34" charset="0"/>
                        </a:rPr>
                        <a:t>Technology</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US" sz="2000" dirty="0" smtClean="0">
                          <a:effectLst/>
                          <a:latin typeface="Arial" panose="020B0604020202020204" pitchFamily="34" charset="0"/>
                          <a:cs typeface="Arial" panose="020B0604020202020204" pitchFamily="34" charset="0"/>
                        </a:rPr>
                        <a:t>LCOH</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2000" dirty="0" smtClean="0">
                          <a:effectLst/>
                          <a:latin typeface="Arial" panose="020B0604020202020204" pitchFamily="34" charset="0"/>
                          <a:cs typeface="Arial" panose="020B0604020202020204" pitchFamily="34" charset="0"/>
                        </a:rPr>
                        <a:t>$/MWh-thermal</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err="1" smtClean="0">
                          <a:latin typeface="Arial" panose="020B0604020202020204" pitchFamily="34" charset="0"/>
                          <a:cs typeface="Arial" panose="020B0604020202020204" pitchFamily="34" charset="0"/>
                        </a:rPr>
                        <a:t>Dispatchable</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Low carbon</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73380">
                <a:tc>
                  <a:txBody>
                    <a:bodyPr/>
                    <a:lstStyle/>
                    <a:p>
                      <a:pPr marL="0" marR="0" algn="ctr">
                        <a:spcBef>
                          <a:spcPts val="300"/>
                        </a:spcBef>
                        <a:spcAft>
                          <a:spcPts val="0"/>
                        </a:spcAft>
                      </a:pPr>
                      <a:r>
                        <a:rPr lang="en-US" sz="2000">
                          <a:effectLst/>
                          <a:latin typeface="Arial" panose="020B0604020202020204" pitchFamily="34" charset="0"/>
                          <a:cs typeface="Arial" panose="020B0604020202020204" pitchFamily="34" charset="0"/>
                        </a:rPr>
                        <a:t>Solar PV: Rooftop Residential</a:t>
                      </a:r>
                      <a:endParaRPr lang="en-US"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ea typeface="+mn-ea"/>
                          <a:cs typeface="Arial" panose="020B0604020202020204" pitchFamily="34" charset="0"/>
                        </a:rPr>
                        <a:t>190-320</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73380">
                <a:tc>
                  <a:txBody>
                    <a:bodyPr/>
                    <a:lstStyle/>
                    <a:p>
                      <a:pPr marL="0" marR="0" algn="ctr">
                        <a:spcBef>
                          <a:spcPts val="300"/>
                        </a:spcBef>
                        <a:spcAft>
                          <a:spcPts val="0"/>
                        </a:spcAft>
                      </a:pPr>
                      <a:r>
                        <a:rPr lang="en-US" sz="2000">
                          <a:effectLst/>
                          <a:latin typeface="Arial" panose="020B0604020202020204" pitchFamily="34" charset="0"/>
                          <a:cs typeface="Arial" panose="020B0604020202020204" pitchFamily="34" charset="0"/>
                        </a:rPr>
                        <a:t>Solar PV: Crystalline Utility Scale</a:t>
                      </a:r>
                      <a:endParaRPr lang="en-US"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cs typeface="Arial" panose="020B0604020202020204" pitchFamily="34" charset="0"/>
                        </a:rPr>
                        <a:t>45-55</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73380">
                <a:tc>
                  <a:txBody>
                    <a:bodyPr/>
                    <a:lstStyle/>
                    <a:p>
                      <a:pPr marL="0" marR="0" algn="ctr">
                        <a:spcBef>
                          <a:spcPts val="300"/>
                        </a:spcBef>
                        <a:spcAft>
                          <a:spcPts val="0"/>
                        </a:spcAft>
                      </a:pPr>
                      <a:r>
                        <a:rPr lang="en-US" sz="2000">
                          <a:effectLst/>
                          <a:latin typeface="Arial" panose="020B0604020202020204" pitchFamily="34" charset="0"/>
                          <a:cs typeface="Arial" panose="020B0604020202020204" pitchFamily="34" charset="0"/>
                        </a:rPr>
                        <a:t>Solar PV: Thin Film Utility</a:t>
                      </a:r>
                      <a:endParaRPr lang="en-US"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cs typeface="Arial" panose="020B0604020202020204" pitchFamily="34" charset="0"/>
                        </a:rPr>
                        <a:t>40-50</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46760">
                <a:tc>
                  <a:txBody>
                    <a:bodyPr/>
                    <a:lstStyle/>
                    <a:p>
                      <a:pPr marL="0" marR="0" algn="ctr">
                        <a:spcBef>
                          <a:spcPts val="300"/>
                        </a:spcBef>
                        <a:spcAft>
                          <a:spcPts val="0"/>
                        </a:spcAft>
                      </a:pPr>
                      <a:r>
                        <a:rPr lang="en-US" sz="2000">
                          <a:effectLst/>
                          <a:latin typeface="Arial" panose="020B0604020202020204" pitchFamily="34" charset="0"/>
                          <a:cs typeface="Arial" panose="020B0604020202020204" pitchFamily="34" charset="0"/>
                        </a:rPr>
                        <a:t>Solar Thermal Tower with Storage</a:t>
                      </a:r>
                      <a:endParaRPr lang="en-US"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cs typeface="Arial" panose="020B0604020202020204" pitchFamily="34" charset="0"/>
                        </a:rPr>
                        <a:t>50-100</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73380">
                <a:tc>
                  <a:txBody>
                    <a:bodyPr/>
                    <a:lstStyle/>
                    <a:p>
                      <a:pPr marL="0" marR="0" algn="ctr">
                        <a:spcBef>
                          <a:spcPts val="300"/>
                        </a:spcBef>
                        <a:spcAft>
                          <a:spcPts val="0"/>
                        </a:spcAft>
                      </a:pPr>
                      <a:r>
                        <a:rPr lang="en-US" sz="2000" dirty="0">
                          <a:effectLst/>
                          <a:latin typeface="Arial" panose="020B0604020202020204" pitchFamily="34" charset="0"/>
                          <a:cs typeface="Arial" panose="020B0604020202020204" pitchFamily="34" charset="0"/>
                        </a:rPr>
                        <a:t>Wind</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cs typeface="Arial" panose="020B0604020202020204" pitchFamily="34" charset="0"/>
                        </a:rPr>
                        <a:t>30-60</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73380">
                <a:tc>
                  <a:txBody>
                    <a:bodyPr/>
                    <a:lstStyle/>
                    <a:p>
                      <a:pPr marL="0" marR="0" algn="ctr">
                        <a:spcBef>
                          <a:spcPts val="300"/>
                        </a:spcBef>
                        <a:spcAft>
                          <a:spcPts val="0"/>
                        </a:spcAft>
                      </a:pPr>
                      <a:r>
                        <a:rPr lang="en-US" sz="2000" dirty="0" smtClean="0">
                          <a:effectLst/>
                          <a:latin typeface="Arial" panose="020B0604020202020204" pitchFamily="34" charset="0"/>
                          <a:cs typeface="Arial" panose="020B0604020202020204" pitchFamily="34" charset="0"/>
                        </a:rPr>
                        <a:t>Nuclear</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300"/>
                        </a:spcBef>
                        <a:spcAft>
                          <a:spcPts val="0"/>
                        </a:spcAft>
                        <a:buClrTx/>
                        <a:buSzTx/>
                        <a:buFontTx/>
                        <a:buNone/>
                        <a:tabLst>
                          <a:tab pos="5943600" algn="r"/>
                        </a:tabLst>
                        <a:defRPr/>
                      </a:pPr>
                      <a:r>
                        <a:rPr lang="en-US" sz="2000" b="1" dirty="0" smtClean="0">
                          <a:solidFill>
                            <a:srgbClr val="800000"/>
                          </a:solidFill>
                          <a:effectLst/>
                          <a:latin typeface="Arial" panose="020B0604020202020204" pitchFamily="34" charset="0"/>
                          <a:cs typeface="Arial" panose="020B0604020202020204" pitchFamily="34" charset="0"/>
                        </a:rPr>
                        <a:t>35-60</a:t>
                      </a:r>
                      <a:endParaRPr lang="en-US" sz="2000" b="1" dirty="0">
                        <a:solidFill>
                          <a:srgbClr val="8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b="1" dirty="0" smtClean="0">
                          <a:solidFill>
                            <a:srgbClr val="800000"/>
                          </a:solidFill>
                          <a:effectLst/>
                          <a:latin typeface="Arial" panose="020B0604020202020204" pitchFamily="34" charset="0"/>
                          <a:ea typeface="MS Mincho" panose="02020609040205080304" pitchFamily="49" charset="-128"/>
                          <a:cs typeface="Arial" panose="020B0604020202020204" pitchFamily="34" charset="0"/>
                        </a:rPr>
                        <a:t>Yes</a:t>
                      </a:r>
                      <a:endParaRPr lang="en-US" sz="2000" b="1" dirty="0">
                        <a:solidFill>
                          <a:srgbClr val="8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b="1" dirty="0" smtClean="0">
                          <a:solidFill>
                            <a:srgbClr val="800000"/>
                          </a:solidFill>
                          <a:effectLst/>
                          <a:latin typeface="Arial" panose="020B0604020202020204" pitchFamily="34" charset="0"/>
                          <a:ea typeface="MS Mincho" panose="02020609040205080304" pitchFamily="49" charset="-128"/>
                          <a:cs typeface="Arial" panose="020B0604020202020204" pitchFamily="34" charset="0"/>
                        </a:rPr>
                        <a:t>Yes</a:t>
                      </a:r>
                      <a:endParaRPr lang="en-US" sz="2000" b="1" dirty="0">
                        <a:solidFill>
                          <a:srgbClr val="8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373380">
                <a:tc>
                  <a:txBody>
                    <a:bodyPr/>
                    <a:lstStyle/>
                    <a:p>
                      <a:pPr marL="0" marR="0" algn="ctr">
                        <a:spcBef>
                          <a:spcPts val="300"/>
                        </a:spcBef>
                        <a:spcAft>
                          <a:spcPts val="0"/>
                        </a:spcAft>
                      </a:pPr>
                      <a:r>
                        <a:rPr lang="en-US" sz="2000" dirty="0" smtClean="0">
                          <a:effectLst/>
                          <a:latin typeface="Arial" panose="020B0604020202020204" pitchFamily="34" charset="0"/>
                          <a:ea typeface="MS Mincho" panose="02020609040205080304" pitchFamily="49" charset="-128"/>
                          <a:cs typeface="Arial" panose="020B0604020202020204" pitchFamily="34" charset="0"/>
                        </a:rPr>
                        <a:t>Natural Gas (U.S. price)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300"/>
                        </a:spcBef>
                        <a:spcAft>
                          <a:spcPts val="0"/>
                        </a:spcAft>
                        <a:buClrTx/>
                        <a:buSzTx/>
                        <a:buFontTx/>
                        <a:buNone/>
                        <a:tabLst>
                          <a:tab pos="5943600" algn="r"/>
                        </a:tabLst>
                        <a:defRPr/>
                      </a:pPr>
                      <a:r>
                        <a:rPr lang="en-US" sz="2000" b="0" dirty="0" smtClean="0">
                          <a:solidFill>
                            <a:schemeClr val="tx1"/>
                          </a:solidFill>
                          <a:effectLst/>
                          <a:latin typeface="Arial" panose="020B0604020202020204" pitchFamily="34" charset="0"/>
                          <a:ea typeface="MS Mincho" panose="02020609040205080304" pitchFamily="49" charset="-128"/>
                          <a:cs typeface="Arial" panose="020B0604020202020204" pitchFamily="34" charset="0"/>
                        </a:rPr>
                        <a:t>20-40</a:t>
                      </a:r>
                      <a:endParaRPr lang="en-US"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b="0" dirty="0" smtClean="0">
                          <a:solidFill>
                            <a:schemeClr val="tx1"/>
                          </a:solidFill>
                          <a:effectLst/>
                          <a:latin typeface="Arial" panose="020B0604020202020204" pitchFamily="34" charset="0"/>
                          <a:ea typeface="MS Mincho" panose="02020609040205080304" pitchFamily="49" charset="-128"/>
                          <a:cs typeface="Arial" panose="020B0604020202020204" pitchFamily="34" charset="0"/>
                        </a:rPr>
                        <a:t>Yes</a:t>
                      </a:r>
                      <a:endParaRPr lang="en-US"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b="0" dirty="0" smtClean="0">
                          <a:solidFill>
                            <a:schemeClr val="tx1"/>
                          </a:solidFill>
                          <a:effectLst/>
                          <a:latin typeface="Arial" panose="020B0604020202020204" pitchFamily="34" charset="0"/>
                          <a:ea typeface="MS Mincho" panose="02020609040205080304" pitchFamily="49" charset="-128"/>
                          <a:cs typeface="Arial" panose="020B0604020202020204" pitchFamily="34" charset="0"/>
                        </a:rPr>
                        <a:t>No</a:t>
                      </a:r>
                      <a:endParaRPr lang="en-US"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898162924"/>
                  </a:ext>
                </a:extLst>
              </a:tr>
            </a:tbl>
          </a:graphicData>
        </a:graphic>
      </p:graphicFrame>
      <p:sp>
        <p:nvSpPr>
          <p:cNvPr id="5" name="Title 1"/>
          <p:cNvSpPr txBox="1">
            <a:spLocks/>
          </p:cNvSpPr>
          <p:nvPr/>
        </p:nvSpPr>
        <p:spPr>
          <a:xfrm>
            <a:off x="1436646" y="6096000"/>
            <a:ext cx="6553200" cy="381000"/>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spcBef>
                <a:spcPct val="0"/>
              </a:spcBef>
              <a:buNone/>
              <a:defRPr sz="4000" b="1" kern="1200">
                <a:solidFill>
                  <a:schemeClr val="accent2">
                    <a:lumMod val="75000"/>
                  </a:schemeClr>
                </a:solidFill>
                <a:latin typeface="Arial" pitchFamily="34" charset="0"/>
                <a:ea typeface="+mj-ea"/>
                <a:cs typeface="Arial" pitchFamily="34"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LCOH = </a:t>
            </a:r>
            <a:r>
              <a:rPr kumimoji="0" lang="en-US" sz="2000" b="0" i="0" u="none" strike="noStrike" kern="1200" cap="none" spc="0" normalizeH="0" baseline="0" noProof="0" dirty="0" err="1" smtClean="0">
                <a:ln>
                  <a:noFill/>
                </a:ln>
                <a:solidFill>
                  <a:prstClr val="black"/>
                </a:solidFill>
                <a:effectLst/>
                <a:uLnTx/>
                <a:uFillTx/>
                <a:latin typeface="Arial" pitchFamily="34" charset="0"/>
                <a:ea typeface="+mj-ea"/>
                <a:cs typeface="Arial" pitchFamily="34" charset="0"/>
              </a:rPr>
              <a:t>Levelized</a:t>
            </a:r>
            <a:r>
              <a:rPr kumimoji="0" lang="en-US" sz="20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 Cost of Heat (LCOH)</a:t>
            </a:r>
            <a:endParaRPr kumimoji="0" lang="en-US" sz="20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6" name="TextBox 5"/>
          <p:cNvSpPr txBox="1"/>
          <p:nvPr/>
        </p:nvSpPr>
        <p:spPr>
          <a:xfrm>
            <a:off x="58189" y="6496109"/>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3467665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974" y="353348"/>
            <a:ext cx="8383371" cy="14773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prstClr val="white">
                    <a:lumMod val="10000"/>
                  </a:prstClr>
                </a:solidFill>
                <a:effectLst/>
                <a:uLnTx/>
                <a:uFillTx/>
                <a:latin typeface="Arial" panose="020B0604020202020204" pitchFamily="34" charset="0"/>
                <a:ea typeface="+mn-ea"/>
                <a:cs typeface="Arial" panose="020B0604020202020204" pitchFamily="34" charset="0"/>
              </a:rPr>
              <a:t>In the transportation sector, hydrogen and/or electrification could create massive growth opportunities for nuclear</a:t>
            </a:r>
            <a:endParaRPr kumimoji="0" lang="en-US" sz="3000" b="1" i="0" u="none" strike="noStrike" kern="1200" cap="none" spc="0" normalizeH="0" baseline="0" noProof="0" dirty="0">
              <a:ln>
                <a:noFill/>
              </a:ln>
              <a:solidFill>
                <a:prstClr val="white">
                  <a:lumMod val="10000"/>
                </a:prstClr>
              </a:solidFill>
              <a:effectLst/>
              <a:uLnTx/>
              <a:uFillTx/>
              <a:latin typeface="Arial" panose="020B0604020202020204" pitchFamily="34" charset="0"/>
              <a:ea typeface="+mn-ea"/>
              <a:cs typeface="Arial" panose="020B0604020202020204" pitchFamily="34" charset="0"/>
            </a:endParaRPr>
          </a:p>
        </p:txBody>
      </p:sp>
      <p:graphicFrame>
        <p:nvGraphicFramePr>
          <p:cNvPr id="10" name="Table 9"/>
          <p:cNvGraphicFramePr>
            <a:graphicFrameLocks noGrp="1"/>
          </p:cNvGraphicFramePr>
          <p:nvPr>
            <p:extLst/>
          </p:nvPr>
        </p:nvGraphicFramePr>
        <p:xfrm>
          <a:off x="685800" y="2057400"/>
          <a:ext cx="7924800" cy="2590800"/>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2971800">
                  <a:extLst>
                    <a:ext uri="{9D8B030D-6E8A-4147-A177-3AD203B41FA5}">
                      <a16:colId xmlns:a16="http://schemas.microsoft.com/office/drawing/2014/main" val="3258068426"/>
                    </a:ext>
                  </a:extLst>
                </a:gridCol>
                <a:gridCol w="3048000">
                  <a:extLst>
                    <a:ext uri="{9D8B030D-6E8A-4147-A177-3AD203B41FA5}">
                      <a16:colId xmlns:a16="http://schemas.microsoft.com/office/drawing/2014/main" val="20002"/>
                    </a:ext>
                  </a:extLst>
                </a:gridCol>
              </a:tblGrid>
              <a:tr h="373380">
                <a:tc rowSpan="2">
                  <a:txBody>
                    <a:bodyPr/>
                    <a:lstStyle/>
                    <a:p>
                      <a:pPr marL="0" marR="0" algn="ctr">
                        <a:spcBef>
                          <a:spcPts val="300"/>
                        </a:spcBef>
                        <a:spcAft>
                          <a:spcPts val="0"/>
                        </a:spcAft>
                      </a:pPr>
                      <a:r>
                        <a:rPr lang="en-US" sz="2000" dirty="0" smtClean="0">
                          <a:effectLst/>
                          <a:latin typeface="Arial" panose="020B0604020202020204" pitchFamily="34" charset="0"/>
                          <a:cs typeface="Arial" panose="020B0604020202020204" pitchFamily="34" charset="0"/>
                        </a:rPr>
                        <a:t>Country</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US" sz="2000" dirty="0" smtClean="0">
                          <a:effectLst/>
                          <a:latin typeface="Arial" panose="020B0604020202020204" pitchFamily="34" charset="0"/>
                          <a:ea typeface="MS Mincho" panose="02020609040205080304" pitchFamily="49" charset="-128"/>
                          <a:cs typeface="Arial" panose="020B0604020202020204" pitchFamily="34" charset="0"/>
                        </a:rPr>
                        <a:t>New nuclear capacity required to decarbonize the transportation</a:t>
                      </a:r>
                      <a:r>
                        <a:rPr lang="en-US" sz="2000" baseline="0" dirty="0" smtClean="0">
                          <a:effectLst/>
                          <a:latin typeface="Arial" panose="020B0604020202020204" pitchFamily="34" charset="0"/>
                          <a:ea typeface="MS Mincho" panose="02020609040205080304" pitchFamily="49" charset="-128"/>
                          <a:cs typeface="Arial" panose="020B0604020202020204" pitchFamily="34" charset="0"/>
                        </a:rPr>
                        <a:t> sector</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pPr algn="ctr"/>
                      <a:endParaRPr lang="en-US" sz="2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5911536"/>
                  </a:ext>
                </a:extLst>
              </a:tr>
              <a:tr h="373380">
                <a:tc vMerge="1">
                  <a:txBody>
                    <a:bodyPr/>
                    <a:lstStyle/>
                    <a:p>
                      <a:pPr marL="0" marR="0" algn="ctr">
                        <a:spcBef>
                          <a:spcPts val="300"/>
                        </a:spcBef>
                        <a:spcAft>
                          <a:spcPts val="0"/>
                        </a:spcAft>
                      </a:pP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US" sz="2000" dirty="0" smtClean="0">
                          <a:solidFill>
                            <a:schemeClr val="bg1"/>
                          </a:solidFill>
                          <a:effectLst/>
                          <a:latin typeface="Arial" panose="020B0604020202020204" pitchFamily="34" charset="0"/>
                          <a:cs typeface="Arial" panose="020B0604020202020204" pitchFamily="34" charset="0"/>
                        </a:rPr>
                        <a:t>With electrification*</a:t>
                      </a:r>
                      <a:endParaRPr lang="en-US" sz="2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chemeClr val="accent1"/>
                    </a:solidFill>
                  </a:tcPr>
                </a:tc>
                <a:tc>
                  <a:txBody>
                    <a:bodyPr/>
                    <a:lstStyle/>
                    <a:p>
                      <a:pPr algn="ctr"/>
                      <a:r>
                        <a:rPr lang="en-US" sz="2000" dirty="0" smtClean="0">
                          <a:solidFill>
                            <a:schemeClr val="bg1"/>
                          </a:solidFill>
                          <a:latin typeface="Arial" panose="020B0604020202020204" pitchFamily="34" charset="0"/>
                          <a:cs typeface="Arial" panose="020B0604020202020204" pitchFamily="34" charset="0"/>
                        </a:rPr>
                        <a:t>With hydrogen**</a:t>
                      </a:r>
                      <a:endParaRPr lang="en-US" sz="2000" dirty="0">
                        <a:solidFill>
                          <a:schemeClr val="bg1"/>
                        </a:solidFill>
                        <a:latin typeface="Arial" panose="020B060402020202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10000"/>
                  </a:ext>
                </a:extLst>
              </a:tr>
              <a:tr h="373380">
                <a:tc>
                  <a:txBody>
                    <a:bodyPr/>
                    <a:lstStyle/>
                    <a:p>
                      <a:pPr marL="0" marR="0" algn="ctr">
                        <a:spcBef>
                          <a:spcPts val="300"/>
                        </a:spcBef>
                        <a:spcAft>
                          <a:spcPts val="0"/>
                        </a:spcAft>
                      </a:pPr>
                      <a:r>
                        <a:rPr lang="en-US" sz="2000" dirty="0" smtClean="0">
                          <a:effectLst/>
                          <a:latin typeface="Arial" panose="020B0604020202020204" pitchFamily="34" charset="0"/>
                          <a:cs typeface="Arial" panose="020B0604020202020204" pitchFamily="34" charset="0"/>
                        </a:rPr>
                        <a:t>U.S.</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ea typeface="MS Mincho" panose="02020609040205080304" pitchFamily="49" charset="-128"/>
                          <a:cs typeface="Arial" panose="020B0604020202020204" pitchFamily="34" charset="0"/>
                        </a:rPr>
                        <a:t>285</a:t>
                      </a:r>
                      <a:r>
                        <a:rPr lang="en-US" sz="2000" baseline="0" dirty="0" smtClean="0">
                          <a:effectLst/>
                          <a:latin typeface="Arial" panose="020B0604020202020204" pitchFamily="34" charset="0"/>
                          <a:ea typeface="MS Mincho" panose="02020609040205080304" pitchFamily="49" charset="-128"/>
                          <a:cs typeface="Arial" panose="020B0604020202020204" pitchFamily="34" charset="0"/>
                        </a:rPr>
                        <a:t>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342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and 111</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th</a:t>
                      </a:r>
                      <a:endParaRPr lang="en-US" sz="2000" baseline="-25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73380">
                <a:tc>
                  <a:txBody>
                    <a:bodyPr/>
                    <a:lstStyle/>
                    <a:p>
                      <a:pPr marL="0" marR="0" algn="ctr">
                        <a:spcBef>
                          <a:spcPts val="300"/>
                        </a:spcBef>
                        <a:spcAft>
                          <a:spcPts val="0"/>
                        </a:spcAft>
                      </a:pPr>
                      <a:r>
                        <a:rPr lang="en-US" sz="2000" dirty="0" smtClean="0">
                          <a:effectLst/>
                          <a:latin typeface="Arial" panose="020B0604020202020204" pitchFamily="34" charset="0"/>
                          <a:ea typeface="+mn-ea"/>
                          <a:cs typeface="Arial" panose="020B0604020202020204" pitchFamily="34" charset="0"/>
                        </a:rPr>
                        <a:t>France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baseline="0" dirty="0" smtClean="0">
                          <a:effectLst/>
                          <a:latin typeface="Arial" panose="020B0604020202020204" pitchFamily="34" charset="0"/>
                          <a:ea typeface="MS Mincho" panose="02020609040205080304" pitchFamily="49" charset="-128"/>
                          <a:cs typeface="Arial" panose="020B0604020202020204" pitchFamily="34" charset="0"/>
                        </a:rPr>
                        <a:t>22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28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and </a:t>
                      </a:r>
                      <a:r>
                        <a:rPr lang="en-US" sz="2000" baseline="0" dirty="0" smtClean="0">
                          <a:latin typeface="Arial" panose="020B0604020202020204" pitchFamily="34" charset="0"/>
                          <a:cs typeface="Arial" panose="020B0604020202020204" pitchFamily="34" charset="0"/>
                        </a:rPr>
                        <a:t>9 </a:t>
                      </a:r>
                      <a:r>
                        <a:rPr lang="en-US" sz="2000" baseline="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th</a:t>
                      </a:r>
                      <a:endParaRPr lang="en-US" sz="2000" baseline="-25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73380">
                <a:tc>
                  <a:txBody>
                    <a:bodyPr/>
                    <a:lstStyle/>
                    <a:p>
                      <a:pPr marL="0" marR="0" algn="ctr">
                        <a:spcBef>
                          <a:spcPts val="300"/>
                        </a:spcBef>
                        <a:spcAft>
                          <a:spcPts val="0"/>
                        </a:spcAft>
                      </a:pPr>
                      <a:r>
                        <a:rPr lang="en-US" sz="2000" dirty="0" smtClean="0">
                          <a:effectLst/>
                          <a:latin typeface="Arial" panose="020B0604020202020204" pitchFamily="34" charset="0"/>
                          <a:cs typeface="Arial" panose="020B0604020202020204" pitchFamily="34" charset="0"/>
                        </a:rPr>
                        <a:t>Japan</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effectLst/>
                          <a:latin typeface="Arial" panose="020B0604020202020204" pitchFamily="34" charset="0"/>
                          <a:ea typeface="MS Mincho" panose="02020609040205080304" pitchFamily="49" charset="-128"/>
                          <a:cs typeface="Arial" panose="020B0604020202020204" pitchFamily="34" charset="0"/>
                        </a:rPr>
                        <a:t>33</a:t>
                      </a:r>
                      <a:r>
                        <a:rPr lang="en-US" sz="2000" baseline="0" dirty="0" smtClean="0">
                          <a:effectLst/>
                          <a:latin typeface="Arial" panose="020B0604020202020204" pitchFamily="34" charset="0"/>
                          <a:ea typeface="MS Mincho" panose="02020609040205080304" pitchFamily="49" charset="-128"/>
                          <a:cs typeface="Arial" panose="020B0604020202020204" pitchFamily="34" charset="0"/>
                        </a:rPr>
                        <a:t>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41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and 13</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th</a:t>
                      </a:r>
                      <a:endParaRPr lang="en-US" sz="2000" baseline="-25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87680">
                <a:tc>
                  <a:txBody>
                    <a:bodyPr/>
                    <a:lstStyle/>
                    <a:p>
                      <a:pPr marL="0" marR="0" algn="ctr">
                        <a:spcBef>
                          <a:spcPts val="300"/>
                        </a:spcBef>
                        <a:spcAft>
                          <a:spcPts val="0"/>
                        </a:spcAft>
                      </a:pPr>
                      <a:r>
                        <a:rPr lang="en-US" sz="2000" dirty="0" smtClean="0">
                          <a:effectLst/>
                          <a:latin typeface="Arial" panose="020B0604020202020204" pitchFamily="34" charset="0"/>
                          <a:cs typeface="Arial" panose="020B0604020202020204" pitchFamily="34" charset="0"/>
                        </a:rPr>
                        <a:t>World</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300"/>
                        </a:spcBef>
                        <a:spcAft>
                          <a:spcPts val="0"/>
                        </a:spcAft>
                        <a:tabLst>
                          <a:tab pos="5943600" algn="r"/>
                        </a:tabLst>
                      </a:pPr>
                      <a:r>
                        <a:rPr lang="en-US" sz="2000" dirty="0" smtClean="0">
                          <a:latin typeface="Arial" panose="020B0604020202020204" pitchFamily="34" charset="0"/>
                          <a:cs typeface="Arial" panose="020B0604020202020204" pitchFamily="34" charset="0"/>
                        </a:rPr>
                        <a:t>1060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r>
                        <a:rPr lang="en-US" sz="2000" dirty="0" smtClean="0">
                          <a:latin typeface="Arial" panose="020B0604020202020204" pitchFamily="34" charset="0"/>
                          <a:cs typeface="Arial" panose="020B0604020202020204" pitchFamily="34" charset="0"/>
                        </a:rPr>
                        <a:t>1315 </a:t>
                      </a:r>
                      <a:r>
                        <a:rPr lang="en-US" sz="200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and 428 </a:t>
                      </a:r>
                      <a:r>
                        <a:rPr lang="en-US" sz="2000" baseline="0" dirty="0" err="1" smtClean="0">
                          <a:latin typeface="Arial" panose="020B0604020202020204" pitchFamily="34" charset="0"/>
                          <a:cs typeface="Arial" panose="020B0604020202020204" pitchFamily="34" charset="0"/>
                        </a:rPr>
                        <a:t>GW</a:t>
                      </a:r>
                      <a:r>
                        <a:rPr lang="en-US" sz="2000" baseline="-25000" dirty="0" err="1" smtClean="0">
                          <a:latin typeface="Arial" panose="020B0604020202020204" pitchFamily="34" charset="0"/>
                          <a:cs typeface="Arial" panose="020B0604020202020204" pitchFamily="34" charset="0"/>
                        </a:rPr>
                        <a:t>th</a:t>
                      </a:r>
                      <a:endParaRPr lang="en-US" sz="2000" baseline="-250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4"/>
          <p:cNvSpPr/>
          <p:nvPr/>
        </p:nvSpPr>
        <p:spPr>
          <a:xfrm>
            <a:off x="645160" y="5638800"/>
            <a:ext cx="8001000" cy="1077218"/>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A</a:t>
            </a: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ssumes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that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Times New Roman" panose="02020603050405020304" pitchFamily="18" charset="0"/>
                <a:cs typeface="TimesNewRomanPSMT"/>
              </a:rPr>
              <a:t>i</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 the efficiency of internal combustion engines is 20%, (ii) the efficiency of hydrogen fuel cells is 50%, (iii) hydrogen gas has a lower heating </a:t>
            </a: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value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of approximately 121.5 MJ/kg, and (iv) the energy requirement for high-temperature electrolysis of water is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168 MJ/kg-H</a:t>
            </a:r>
            <a:r>
              <a:rPr kumimoji="0" lang="en-US" sz="1600" b="0" i="0" u="none" strike="noStrike" kern="1200" cap="none" spc="0" normalizeH="0" baseline="-2500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of which 126 MJ/kg-H</a:t>
            </a:r>
            <a:r>
              <a:rPr kumimoji="0" lang="en-US" sz="1600" b="0" i="0" u="none" strike="noStrike" kern="1200" cap="none" spc="0" normalizeH="0" baseline="-2500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is electrical and 41 MJ/kg-H</a:t>
            </a:r>
            <a:r>
              <a:rPr kumimoji="0" lang="en-US" sz="1600" b="0" i="0" u="none" strike="noStrike" kern="1200" cap="none" spc="0" normalizeH="0" baseline="-2500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is thermal.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655320" y="5027324"/>
            <a:ext cx="8001000" cy="584775"/>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 Assumes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that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Times New Roman" panose="02020603050405020304" pitchFamily="18" charset="0"/>
                <a:cs typeface="TimesNewRomanPSMT"/>
              </a:rPr>
              <a:t>i</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 the efficiency of internal combustion engines is 20%, </a:t>
            </a: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and (ii</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NewRomanPSMT"/>
              </a:rPr>
              <a:t>) the efficiency of </a:t>
            </a: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NewRomanPSMT"/>
              </a:rPr>
              <a:t>electric vehicles is 60%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5487316" y="6531352"/>
            <a:ext cx="3350029" cy="369332"/>
          </a:xfrm>
          <a:prstGeom prst="rect">
            <a:avLst/>
          </a:prstGeom>
          <a:noFill/>
        </p:spPr>
        <p:txBody>
          <a:bodyPr wrap="square" rtlCol="0">
            <a:spAutoFit/>
          </a:bodyPr>
          <a:lstStyle/>
          <a:p>
            <a:r>
              <a:rPr lang="en-US" dirty="0"/>
              <a:t>Courtesy Jacopo </a:t>
            </a:r>
            <a:r>
              <a:rPr lang="en-US" dirty="0" err="1" smtClean="0"/>
              <a:t>Buongiorno</a:t>
            </a:r>
            <a:r>
              <a:rPr lang="en-US" dirty="0" smtClean="0"/>
              <a:t>, MIT</a:t>
            </a:r>
            <a:endParaRPr lang="en-US" dirty="0"/>
          </a:p>
        </p:txBody>
      </p:sp>
    </p:spTree>
    <p:extLst>
      <p:ext uri="{BB962C8B-B14F-4D97-AF65-F5344CB8AC3E}">
        <p14:creationId xmlns:p14="http://schemas.microsoft.com/office/powerpoint/2010/main" val="2126340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BF8E1-8D8C-8D46-B464-D29E41A8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12498"/>
            <a:ext cx="3945081" cy="5105400"/>
          </a:xfrm>
          <a:prstGeom prst="rect">
            <a:avLst/>
          </a:prstGeom>
        </p:spPr>
      </p:pic>
      <p:sp>
        <p:nvSpPr>
          <p:cNvPr id="13" name="Title 1"/>
          <p:cNvSpPr txBox="1">
            <a:spLocks/>
          </p:cNvSpPr>
          <p:nvPr/>
        </p:nvSpPr>
        <p:spPr>
          <a:xfrm>
            <a:off x="1553440" y="228600"/>
            <a:ext cx="6172200" cy="1031498"/>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5260F"/>
                </a:solidFill>
                <a:effectLst/>
                <a:uLnTx/>
                <a:uFillTx/>
                <a:latin typeface="Arial" panose="020B0604020202020204" pitchFamily="34" charset="0"/>
                <a:ea typeface="+mj-ea"/>
                <a:cs typeface="Arial" panose="020B0604020202020204" pitchFamily="34" charset="0"/>
              </a:rPr>
              <a:t>Download the report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hlinkClick r:id="rId4"/>
              </a:rPr>
              <a:t>http://energy.mit.edu/</a:t>
            </a:r>
            <a:r>
              <a:rPr kumimoji="0" lang="en-US" sz="4400" b="1" i="0" u="sng"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studies-reports/</a:t>
            </a:r>
            <a:r>
              <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4181838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fontScale="85000" lnSpcReduction="10000"/>
          </a:bodyPr>
          <a:lstStyle/>
          <a:p>
            <a:pPr>
              <a:buSzPct val="70000"/>
              <a:buBlip>
                <a:blip r:embed="rId2"/>
              </a:buBlip>
            </a:pPr>
            <a:r>
              <a:rPr lang="en-US" dirty="0" smtClean="0">
                <a:latin typeface="Arial" pitchFamily="34" charset="0"/>
                <a:cs typeface="Arial" pitchFamily="34" charset="0"/>
              </a:rPr>
              <a:t>South Korea’s fleet of nuclear reactors is an 	enormous social asset, making the country a 	leader in combating climate change</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The export value of nuclear technology should not 	be underestimated in a world that seeks 	practical ways of de-carbonizing their 	economies…potential $6 trillion annual market</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Nuclear is the fastest, safest, and best way 	forward in a de-carbonizing world</a:t>
            </a: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92" y="481685"/>
            <a:ext cx="8205990" cy="5933075"/>
          </a:xfrm>
          <a:prstGeom prst="rect">
            <a:avLst/>
          </a:prstGeom>
        </p:spPr>
      </p:pic>
    </p:spTree>
    <p:extLst>
      <p:ext uri="{BB962C8B-B14F-4D97-AF65-F5344CB8AC3E}">
        <p14:creationId xmlns:p14="http://schemas.microsoft.com/office/powerpoint/2010/main" val="209017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eople.highline.edu/iglozman/classes/pscinotes/c02v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95" y="345439"/>
            <a:ext cx="7291705" cy="625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86486"/>
            <a:ext cx="7886700" cy="1325563"/>
          </a:xfrm>
        </p:spPr>
        <p:txBody>
          <a:bodyPr>
            <a:normAutofit/>
          </a:bodyPr>
          <a:lstStyle/>
          <a:p>
            <a:r>
              <a:rPr lang="en-US" sz="4400" dirty="0" smtClean="0">
                <a:solidFill>
                  <a:srgbClr val="0000FF"/>
                </a:solidFill>
              </a:rPr>
              <a:t>Other Trends</a:t>
            </a:r>
            <a:endParaRPr lang="en-US" sz="4400" dirty="0">
              <a:solidFill>
                <a:srgbClr val="0000FF"/>
              </a:solidFill>
            </a:endParaRPr>
          </a:p>
        </p:txBody>
      </p:sp>
    </p:spTree>
    <p:extLst>
      <p:ext uri="{BB962C8B-B14F-4D97-AF65-F5344CB8AC3E}">
        <p14:creationId xmlns:p14="http://schemas.microsoft.com/office/powerpoint/2010/main" val="3222652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ea.europa.eu/data-and-maps/figures/cumulative-specific-net-mass-balance-of-glaciers-from-all-european-glaciated-regions-1946-2006/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474152"/>
            <a:ext cx="6562725" cy="4638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120" y="284480"/>
            <a:ext cx="7813040"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European Alpine Glaciers</a:t>
            </a:r>
          </a:p>
        </p:txBody>
      </p:sp>
    </p:spTree>
    <p:extLst>
      <p:ext uri="{BB962C8B-B14F-4D97-AF65-F5344CB8AC3E}">
        <p14:creationId xmlns:p14="http://schemas.microsoft.com/office/powerpoint/2010/main" val="3319739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1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9.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3576</TotalTime>
  <Words>1244</Words>
  <Application>Microsoft Office PowerPoint</Application>
  <PresentationFormat>On-screen Show (4:3)</PresentationFormat>
  <Paragraphs>235</Paragraphs>
  <Slides>35</Slides>
  <Notes>5</Notes>
  <HiddenSlides>0</HiddenSlides>
  <MMClips>0</MMClips>
  <ScaleCrop>false</ScaleCrop>
  <HeadingPairs>
    <vt:vector size="6" baseType="variant">
      <vt:variant>
        <vt:lpstr>Fonts Used</vt:lpstr>
      </vt:variant>
      <vt:variant>
        <vt:i4>14</vt:i4>
      </vt:variant>
      <vt:variant>
        <vt:lpstr>Theme</vt:lpstr>
      </vt:variant>
      <vt:variant>
        <vt:i4>15</vt:i4>
      </vt:variant>
      <vt:variant>
        <vt:lpstr>Slide Titles</vt:lpstr>
      </vt:variant>
      <vt:variant>
        <vt:i4>35</vt:i4>
      </vt:variant>
    </vt:vector>
  </HeadingPairs>
  <TitlesOfParts>
    <vt:vector size="64" baseType="lpstr">
      <vt:lpstr>MS PGothic</vt:lpstr>
      <vt:lpstr>Arial</vt:lpstr>
      <vt:lpstr>Arial Narrow</vt:lpstr>
      <vt:lpstr>Calibri</vt:lpstr>
      <vt:lpstr>Calibri Light</vt:lpstr>
      <vt:lpstr>Frutiger-BlackCn</vt:lpstr>
      <vt:lpstr>LucidaGrande</vt:lpstr>
      <vt:lpstr>MS Mincho</vt:lpstr>
      <vt:lpstr>Symbol</vt:lpstr>
      <vt:lpstr>Times</vt:lpstr>
      <vt:lpstr>Times New Roman</vt:lpstr>
      <vt:lpstr>TimesNewRomanPSMT</vt:lpstr>
      <vt:lpstr>TimesTen-Roman</vt:lpstr>
      <vt:lpstr>Wingdings 3</vt:lpstr>
      <vt:lpstr>Office Theme</vt:lpstr>
      <vt:lpstr>1_Office Theme</vt:lpstr>
      <vt:lpstr>4_Office Theme</vt:lpstr>
      <vt:lpstr>6_Office Theme</vt:lpstr>
      <vt:lpstr>7_Office Theme</vt:lpstr>
      <vt:lpstr>10_Office Theme</vt:lpstr>
      <vt:lpstr>11_Office Theme</vt:lpstr>
      <vt:lpstr>13_Office Theme</vt:lpstr>
      <vt:lpstr>2_Office Theme</vt:lpstr>
      <vt:lpstr>3_Office Theme</vt:lpstr>
      <vt:lpstr>15_Office Theme</vt:lpstr>
      <vt:lpstr>16_Office Theme</vt:lpstr>
      <vt:lpstr>17_Office Theme</vt:lpstr>
      <vt:lpstr>18_Office Theme</vt:lpstr>
      <vt:lpstr>19_Office Theme</vt:lpstr>
      <vt:lpstr>What Energy Sources Will Stop Global Warming?</vt:lpstr>
      <vt:lpstr>Program:</vt:lpstr>
      <vt:lpstr>Our Influence on Greenhouse Gases</vt:lpstr>
      <vt:lpstr>Svante Arrhenius, 1859-1927</vt:lpstr>
      <vt:lpstr>PowerPoint Presentation</vt:lpstr>
      <vt:lpstr>PowerPoint Presentation</vt:lpstr>
      <vt:lpstr>Other Trends</vt:lpstr>
      <vt:lpstr>PowerPoint Presentation</vt:lpstr>
      <vt:lpstr>PowerPoint Presentation</vt:lpstr>
      <vt:lpstr>PowerPoint Presentation</vt:lpstr>
      <vt:lpstr>The Future</vt:lpstr>
      <vt:lpstr>CO2 Likely to Go Well Beyond Doubling</vt:lpstr>
      <vt:lpstr>PowerPoint Presentation</vt:lpstr>
      <vt:lpstr>Known Risks</vt:lpstr>
      <vt:lpstr>PowerPoint Presentation</vt:lpstr>
      <vt:lpstr>PowerPoint Presentation</vt:lpstr>
      <vt:lpstr>PowerPoint Presentation</vt:lpstr>
      <vt:lpstr>Hydrological Extremes Increase with Temperature </vt:lpstr>
      <vt:lpstr>Drought</vt:lpstr>
      <vt:lpstr>PowerPoint Presentation</vt:lpstr>
      <vt:lpstr>Risk vs. Opportunity</vt:lpstr>
      <vt:lpstr>Solutions and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 low-carbon world, nuclear energy is the lowest-cost, dispatchable heat source for industry</vt:lpstr>
      <vt:lpstr>PowerPoint Presentation</vt:lpstr>
      <vt:lpstr>PowerPoint Presentation</vt:lpstr>
      <vt:lpstr>Summary</vt:lpstr>
    </vt:vector>
  </TitlesOfParts>
  <Company>Massachusetts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cp:lastModifiedBy>
  <cp:revision>129</cp:revision>
  <dcterms:created xsi:type="dcterms:W3CDTF">2014-01-27T00:55:57Z</dcterms:created>
  <dcterms:modified xsi:type="dcterms:W3CDTF">2019-06-14T09:36:56Z</dcterms:modified>
</cp:coreProperties>
</file>