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41" r:id="rId3"/>
    <p:sldId id="327" r:id="rId4"/>
    <p:sldId id="328" r:id="rId5"/>
    <p:sldId id="340" r:id="rId6"/>
    <p:sldId id="329" r:id="rId7"/>
    <p:sldId id="330" r:id="rId8"/>
    <p:sldId id="331" r:id="rId9"/>
    <p:sldId id="332" r:id="rId10"/>
    <p:sldId id="333" r:id="rId11"/>
    <p:sldId id="336" r:id="rId12"/>
    <p:sldId id="323" r:id="rId13"/>
    <p:sldId id="324" r:id="rId14"/>
    <p:sldId id="325" r:id="rId15"/>
    <p:sldId id="326" r:id="rId16"/>
    <p:sldId id="289" r:id="rId17"/>
    <p:sldId id="294" r:id="rId18"/>
    <p:sldId id="292" r:id="rId19"/>
    <p:sldId id="293"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9D975-6134-4559-9A44-2A5C3ADCE33E}" type="datetimeFigureOut">
              <a:rPr lang="en-US" smtClean="0"/>
              <a:pPr/>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87743-4E45-493A-91D5-ACF983C272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8695D9F-F25D-4EE7-B783-667B641939F7}" type="slidenum">
              <a:rPr lang="en-US" smtClean="0"/>
              <a:pPr/>
              <a:t>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Are hurricanes becoming more powerful and destructive?  Are these changes due to a natural cycle of hurricane activity or are they caused by human-induced climate change?  Although this is currently a hot debate among scientists, new research suggests that the destructive potential of hurricanes is increasing due to the heating of the oceans. </a:t>
            </a:r>
          </a:p>
          <a:p>
            <a:endParaRPr lang="en-US" smtClean="0"/>
          </a:p>
          <a:p>
            <a:r>
              <a:rPr lang="en-US" smtClean="0"/>
              <a:t>Image: Satellite image of Hurricane Floyd approaching the east coast of Florida in 1999.  The image has been digitally enhanced to lend a three-dimensional perspective.  Credit: NASA/Goddard Space Flight Center.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A6BA8BB-1C88-4506-9CC3-A349AE0CAA72}" type="slidenum">
              <a:rPr lang="en-US" smtClean="0"/>
              <a:pPr>
                <a:defRPr/>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81912-4841-46DA-A69A-E6B03BB04632}"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C9E16-4896-432B-B748-73A674FB1E29}"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93132EB0-15E3-42F4-9781-F91C680E8F2E}" type="slidenum">
              <a:rPr lang="en-US" smtClean="0"/>
              <a:pPr>
                <a:defRPr/>
              </a:pPr>
              <a:t>24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FE56CBCE-777D-42AD-9847-2B048DBED3DF}" type="slidenum">
              <a:rPr lang="en-US" smtClean="0"/>
              <a:pPr>
                <a:defRPr/>
              </a:pPr>
              <a:t>25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60A73C-99D0-467B-AAB6-EC3548A59DD8}" type="slidenum">
              <a:rPr lang="en-US" smtClean="0"/>
              <a:pPr/>
              <a:t>27</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D9FF0C-B6AD-4E7C-A40B-EC6ECCD6510C}" type="slidenum">
              <a:rPr lang="en-US" sz="1200"/>
              <a:pPr algn="r"/>
              <a:t>28</a:t>
            </a:fld>
            <a:endParaRPr lang="en-US" sz="120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1959FF-90E7-41E1-AAA5-6895DDFA690A}" type="slidenum">
              <a:rPr lang="en-US" sz="1200"/>
              <a:pPr algn="r"/>
              <a:t>28</a:t>
            </a:fld>
            <a:endParaRPr lang="en-US" sz="120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3BD11F-07CA-4887-8063-9EFB40CA4D94}" type="slidenum">
              <a:rPr lang="en-US" sz="1200"/>
              <a:pPr algn="r"/>
              <a:t>29</a:t>
            </a:fld>
            <a:endParaRPr lang="en-US" sz="120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CFF3920-0E82-43BE-B3B1-44DF2D3AF107}" type="slidenum">
              <a:rPr lang="en-US" sz="1200"/>
              <a:pPr algn="r"/>
              <a:t>29</a:t>
            </a:fld>
            <a:endParaRPr lang="en-US" sz="120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B1E37B2-297A-4CF6-8C81-113043B11AA5}" type="slidenum">
              <a:rPr lang="en-US" smtClean="0"/>
              <a:pPr>
                <a:defRPr/>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EA417FA-887B-4B8D-936B-ED092FE851E7}" type="slidenum">
              <a:rPr lang="en-US" smtClean="0"/>
              <a:pPr>
                <a:defRPr/>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0FCB17-3038-4240-ABA9-78B64406A942}" type="slidenum">
              <a:rPr lang="en-US" sz="1200">
                <a:latin typeface="Calibri" pitchFamily="34" charset="0"/>
              </a:rPr>
              <a:pPr algn="r"/>
              <a:t>3</a:t>
            </a:fld>
            <a:endParaRPr lang="en-US" sz="120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low value of storm power in the early 1940s is thought to be due to the lack of reports from ships at sea because of the radio silence imposed during WWII. </a:t>
            </a:r>
            <a:br>
              <a:rPr lang="en-US" smtClean="0">
                <a:latin typeface="Arial" charset="0"/>
              </a:rPr>
            </a:br>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86AC132-42A4-46AB-BC92-B58568843AF9}" type="slidenum">
              <a:rPr lang="en-US" smtClean="0"/>
              <a:pPr>
                <a:defRPr/>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128DFD6-35A4-41A3-AC01-B817C088D9C0}" type="slidenum">
              <a:rPr lang="en-US" smtClean="0"/>
              <a:pPr>
                <a:defRPr/>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FC5EA7-08A3-40F2-B3E0-6469A8CBAEDF}" type="slidenum">
              <a:rPr lang="en-US" smtClean="0"/>
              <a:pPr>
                <a:defRPr/>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p:txBody>
          <a:bodyPr/>
          <a:lstStyle/>
          <a:p>
            <a:pPr>
              <a:defRPr/>
            </a:pPr>
            <a:fld id="{B52876B5-C35C-460E-B7AF-92CBFE8B3982}" type="slidenum">
              <a:rPr lang="en-US" smtClean="0"/>
              <a:pPr>
                <a:defRPr/>
              </a:pPr>
              <a:t>43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4B1B3909-0410-4E40-9A59-A9DE4C472721}" type="slidenum">
              <a:rPr lang="en-US" smtClean="0"/>
              <a:pPr>
                <a:defRPr/>
              </a:pPr>
              <a:t>45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46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47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42CEA78-20DE-43D3-81D0-F7FD35B7935D}" type="slidenum">
              <a:rPr lang="en-US" smtClean="0"/>
              <a:pPr/>
              <a:t>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B4DD6D4F-C36A-4547-879F-5D6F603C8A0D}" type="slidenum">
              <a:rPr lang="en-US" smtClean="0"/>
              <a:pPr>
                <a:defRPr/>
              </a:pPr>
              <a:t>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4D8D3-53D2-41A5-964A-DCF044E77243}"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05620CB-912D-431A-AB31-B4E543C68ED8}" type="slidenum">
              <a:rPr lang="en-US" sz="1200">
                <a:latin typeface="+mn-lt"/>
                <a:cs typeface="+mn-cs"/>
              </a:rPr>
              <a:pPr algn="r" fontAlgn="auto">
                <a:spcBef>
                  <a:spcPts val="0"/>
                </a:spcBef>
                <a:spcAft>
                  <a:spcPts val="0"/>
                </a:spcAft>
                <a:defRPr/>
              </a:pPr>
              <a:t>12</a:t>
            </a:fld>
            <a:endParaRPr lang="en-US" sz="1200" dirty="0">
              <a:latin typeface="+mn-lt"/>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5001F7-0756-47FA-B148-C64553E1A13E}" type="slidenum">
              <a:rPr lang="en-US" sz="1200"/>
              <a:pPr algn="r"/>
              <a:t>14</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106A17A9-D095-424F-8F54-3A4821AADDC1}" type="slidenum">
              <a:rPr lang="en-US" sz="1200"/>
              <a:pPr algn="r"/>
              <a:t>15</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B9E0CD-602E-4DED-A34E-132B9F182323}" type="slidenum">
              <a:rPr lang="en-US" sz="1200"/>
              <a:pPr algn="r"/>
              <a:t>16</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61E2E-4A16-4326-A198-BA3D1CB62F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19463-D254-4949-AB48-3F8C7573BD61}"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19463-D254-4949-AB48-3F8C7573BD61}"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719463-D254-4949-AB48-3F8C7573BD61}"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19463-D254-4949-AB48-3F8C7573BD61}" type="datetimeFigureOut">
              <a:rPr lang="en-US" smtClean="0"/>
              <a:pPr/>
              <a:t>1/26/2010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19463-D254-4949-AB48-3F8C7573BD61}" type="datetimeFigureOut">
              <a:rPr lang="en-US" smtClean="0"/>
              <a:pPr/>
              <a:t>1/26/2010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19463-D254-4949-AB48-3F8C7573BD61}" type="datetimeFigureOut">
              <a:rPr lang="en-US" smtClean="0"/>
              <a:pPr/>
              <a:t>1/26/2010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19463-D254-4949-AB48-3F8C7573BD61}"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19463-D254-4949-AB48-3F8C7573BD61}"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81A1-609F-4789-B265-7EDB1F0E98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19463-D254-4949-AB48-3F8C7573BD61}" type="datetimeFigureOut">
              <a:rPr lang="en-US" smtClean="0"/>
              <a:pPr/>
              <a:t>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B81A1-609F-4789-B265-7EDB1F0E98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p:nvPr>
        </p:nvSpPr>
        <p:spPr>
          <a:xfrm>
            <a:off x="1066800" y="685800"/>
            <a:ext cx="7772400" cy="1470025"/>
          </a:xfrm>
          <a:effectLst>
            <a:outerShdw dist="35921" dir="2700000" algn="ctr" rotWithShape="0">
              <a:schemeClr val="tx1"/>
            </a:outerShdw>
          </a:effectLst>
        </p:spPr>
        <p:txBody>
          <a:bodyPr>
            <a:normAutofit fontScale="90000"/>
          </a:bodyPr>
          <a:lstStyle/>
          <a:p>
            <a:pPr algn="r">
              <a:defRPr/>
            </a:pPr>
            <a:r>
              <a:rPr lang="en-US" sz="5400" b="1" dirty="0" smtClean="0">
                <a:solidFill>
                  <a:srgbClr val="FFFF00"/>
                </a:solidFill>
                <a:effectLst>
                  <a:outerShdw blurRad="38100" dist="38100" dir="2700000" algn="tl">
                    <a:srgbClr val="C0C0C0"/>
                  </a:outerShdw>
                </a:effectLst>
              </a:rPr>
              <a:t>Climate Change and the Future of Hurricane Activity</a:t>
            </a:r>
            <a:endParaRPr lang="en-US" sz="5000" b="1" dirty="0">
              <a:solidFill>
                <a:srgbClr val="FFFF00"/>
              </a:solidFill>
            </a:endParaRPr>
          </a:p>
        </p:txBody>
      </p:sp>
      <p:sp>
        <p:nvSpPr>
          <p:cNvPr id="5124" name="Rectangle 4"/>
          <p:cNvSpPr>
            <a:spLocks noGrp="1" noChangeArrowheads="1"/>
          </p:cNvSpPr>
          <p:nvPr>
            <p:ph type="subTitle" idx="1"/>
          </p:nvPr>
        </p:nvSpPr>
        <p:spPr>
          <a:xfrm>
            <a:off x="228600" y="4724400"/>
            <a:ext cx="7010400" cy="1752600"/>
          </a:xfrm>
        </p:spPr>
        <p:txBody>
          <a:bodyPr>
            <a:normAutofit/>
          </a:bodyPr>
          <a:lstStyle/>
          <a:p>
            <a:pPr algn="l">
              <a:lnSpc>
                <a:spcPct val="90000"/>
              </a:lnSpc>
            </a:pPr>
            <a:r>
              <a:rPr lang="en-US" b="1" dirty="0" smtClean="0">
                <a:solidFill>
                  <a:srgbClr val="002060"/>
                </a:solidFill>
              </a:rPr>
              <a:t>Kerry Emanuel</a:t>
            </a:r>
          </a:p>
          <a:p>
            <a:pPr algn="l">
              <a:lnSpc>
                <a:spcPct val="90000"/>
              </a:lnSpc>
            </a:pPr>
            <a:r>
              <a:rPr lang="en-US" sz="2500" b="1" dirty="0" smtClean="0">
                <a:solidFill>
                  <a:srgbClr val="002060"/>
                </a:solidFill>
              </a:rPr>
              <a:t>Earth, Atmospheric, and Planetary Sciences</a:t>
            </a:r>
          </a:p>
          <a:p>
            <a:pPr algn="l">
              <a:lnSpc>
                <a:spcPct val="90000"/>
              </a:lnSpc>
            </a:pPr>
            <a:r>
              <a:rPr lang="en-US" sz="2500" b="1" dirty="0" smtClean="0">
                <a:solidFill>
                  <a:srgbClr val="002060"/>
                </a:solidFill>
              </a:rPr>
              <a:t>Massachusetts Institute of Technology</a:t>
            </a:r>
          </a:p>
          <a:p>
            <a:pPr algn="l">
              <a:lnSpc>
                <a:spcPct val="90000"/>
              </a:lnSpc>
            </a:pPr>
            <a:endParaRPr lang="en-US" sz="2500" b="1" dirty="0" smtClean="0">
              <a:solidFill>
                <a:srgbClr val="002060"/>
              </a:solidFill>
            </a:endParaRPr>
          </a:p>
          <a:p>
            <a:pPr algn="l">
              <a:lnSpc>
                <a:spcPct val="90000"/>
              </a:lnSpc>
            </a:pPr>
            <a:endParaRPr lang="en-US" sz="2500" b="1" dirty="0" smtClean="0">
              <a:solidFill>
                <a:srgbClr val="002060"/>
              </a:solidFill>
            </a:endParaRPr>
          </a:p>
          <a:p>
            <a:pPr algn="l">
              <a:lnSpc>
                <a:spcPct val="90000"/>
              </a:lnSpc>
            </a:pPr>
            <a:endParaRPr lang="en-US" sz="2500" b="1" dirty="0"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v_max_comp"/>
          <p:cNvPicPr>
            <a:picLocks noGrp="1" noChangeAspect="1" noChangeArrowheads="1"/>
          </p:cNvPicPr>
          <p:nvPr>
            <p:ph idx="4294967295"/>
          </p:nvPr>
        </p:nvPicPr>
        <p:blipFill>
          <a:blip r:embed="rId3" cstate="print"/>
          <a:srcRect/>
          <a:stretch>
            <a:fillRect/>
          </a:stretch>
        </p:blipFill>
        <p:spPr>
          <a:xfrm>
            <a:off x="990600" y="1143000"/>
            <a:ext cx="7315200" cy="5487988"/>
          </a:xfrm>
          <a:noFill/>
          <a:ln/>
        </p:spPr>
      </p:pic>
      <p:sp>
        <p:nvSpPr>
          <p:cNvPr id="61448" name="Rectangle 8"/>
          <p:cNvSpPr>
            <a:spLocks noGrp="1" noChangeArrowheads="1"/>
          </p:cNvSpPr>
          <p:nvPr>
            <p:ph type="title"/>
          </p:nvPr>
        </p:nvSpPr>
        <p:spPr>
          <a:xfrm>
            <a:off x="457200" y="228600"/>
            <a:ext cx="8458200" cy="1143000"/>
          </a:xfrm>
        </p:spPr>
        <p:txBody>
          <a:bodyPr/>
          <a:lstStyle/>
          <a:p>
            <a:r>
              <a:rPr lang="en-US" sz="2800" dirty="0">
                <a:solidFill>
                  <a:srgbClr val="002060"/>
                </a:solidFill>
              </a:rPr>
              <a:t>Numerical convergence in an axisymmetric, nonhydrostatic model (Rotunno and Emanuel, 1987)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dirty="0" smtClean="0">
                <a:solidFill>
                  <a:srgbClr val="002060"/>
                </a:solidFill>
                <a:effectLst>
                  <a:outerShdw blurRad="38100" dist="38100" dir="2700000" algn="tl">
                    <a:srgbClr val="000000">
                      <a:alpha val="43137"/>
                    </a:srgbClr>
                  </a:outerShdw>
                </a:effectLst>
              </a:rPr>
              <a:t>Our Solution:</a:t>
            </a:r>
            <a:endParaRPr lang="en-US"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2743200"/>
            <a:ext cx="8229600" cy="2286000"/>
          </a:xfrm>
        </p:spPr>
        <p:txBody>
          <a:bodyPr>
            <a:noAutofit/>
          </a:bodyPr>
          <a:lstStyle/>
          <a:p>
            <a:r>
              <a:rPr lang="en-US" sz="3600" b="1" dirty="0" smtClean="0">
                <a:solidFill>
                  <a:srgbClr val="002060"/>
                </a:solidFill>
              </a:rPr>
              <a:t>Drive a simple but very high resolution, coupled ocean-atmosphere TC model  using boundary conditions supplied by the global model or reanalysis data set</a:t>
            </a:r>
            <a:endParaRPr lang="en-US" sz="3600" b="1"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ss007e14908"/>
          <p:cNvPicPr>
            <a:picLocks noGrp="1" noChangeAspect="1" noChangeArrowheads="1"/>
          </p:cNvPicPr>
          <p:nvPr>
            <p:ph sz="half" idx="4294967295"/>
          </p:nvPr>
        </p:nvPicPr>
        <p:blipFill>
          <a:blip r:embed="rId3" cstate="print">
            <a:lum bright="36000" contrast="-54000"/>
          </a:blip>
          <a:srcRect b="4210"/>
          <a:stretch>
            <a:fillRect/>
          </a:stretch>
        </p:blipFill>
        <p:spPr>
          <a:xfrm>
            <a:off x="0" y="0"/>
            <a:ext cx="9144000" cy="6858000"/>
          </a:xfrm>
        </p:spPr>
      </p:pic>
      <p:sp>
        <p:nvSpPr>
          <p:cNvPr id="181251" name="Rectangle 3"/>
          <p:cNvSpPr>
            <a:spLocks noGrp="1" noChangeArrowheads="1"/>
          </p:cNvSpPr>
          <p:nvPr>
            <p:ph type="title" idx="4294967295"/>
          </p:nvPr>
        </p:nvSpPr>
        <p:spPr>
          <a:xfrm>
            <a:off x="457200" y="152400"/>
            <a:ext cx="8229600" cy="914400"/>
          </a:xfrm>
        </p:spPr>
        <p:txBody>
          <a:bodyPr/>
          <a:lstStyle/>
          <a:p>
            <a:pPr eaLnBrk="1" hangingPunct="1">
              <a:defRPr/>
            </a:pPr>
            <a:r>
              <a:rPr lang="en-US" b="1" dirty="0" smtClean="0">
                <a:solidFill>
                  <a:srgbClr val="FFFF00"/>
                </a:solidFill>
                <a:effectLst>
                  <a:outerShdw blurRad="38100" dist="38100" dir="2700000" algn="tl">
                    <a:srgbClr val="C0C0C0"/>
                  </a:outerShdw>
                </a:effectLst>
              </a:rPr>
              <a:t>Risk Assessment Approach:</a:t>
            </a:r>
          </a:p>
        </p:txBody>
      </p:sp>
      <p:sp>
        <p:nvSpPr>
          <p:cNvPr id="21508" name="Rectangle 4"/>
          <p:cNvSpPr>
            <a:spLocks noGrp="1" noChangeArrowheads="1"/>
          </p:cNvSpPr>
          <p:nvPr>
            <p:ph type="body" sz="half" idx="4294967295"/>
          </p:nvPr>
        </p:nvSpPr>
        <p:spPr>
          <a:xfrm>
            <a:off x="457200" y="1219200"/>
            <a:ext cx="8382000" cy="5486400"/>
          </a:xfrm>
        </p:spPr>
        <p:txBody>
          <a:bodyPr>
            <a:normAutofit lnSpcReduction="10000"/>
          </a:bodyPr>
          <a:lstStyle/>
          <a:p>
            <a:pPr eaLnBrk="1" hangingPunct="1">
              <a:lnSpc>
                <a:spcPct val="90000"/>
              </a:lnSpc>
            </a:pPr>
            <a:r>
              <a:rPr lang="en-US" sz="2800" b="1" dirty="0" smtClean="0">
                <a:solidFill>
                  <a:srgbClr val="002060"/>
                </a:solidFill>
              </a:rPr>
              <a:t>Step 1</a:t>
            </a:r>
            <a:r>
              <a:rPr lang="en-US" sz="2800" dirty="0" smtClean="0">
                <a:solidFill>
                  <a:srgbClr val="002060"/>
                </a:solidFill>
              </a:rPr>
              <a:t>: Seed each ocean basin with a very large number of weak, randomly located cyclones</a:t>
            </a: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2</a:t>
            </a:r>
            <a:r>
              <a:rPr lang="en-US" sz="2800" dirty="0" smtClean="0">
                <a:solidFill>
                  <a:srgbClr val="002060"/>
                </a:solidFill>
              </a:rPr>
              <a:t>: Cyclones are assumed to move with the large scale atmospheric flow in which they are embedded, plus a correction for beta drift</a:t>
            </a:r>
          </a:p>
          <a:p>
            <a:pPr eaLnBrk="1" hangingPunct="1">
              <a:lnSpc>
                <a:spcPct val="90000"/>
              </a:lnSpc>
              <a:buFontTx/>
              <a:buNone/>
            </a:pPr>
            <a:endParaRPr lang="en-US" sz="2800" dirty="0" smtClean="0">
              <a:solidFill>
                <a:srgbClr val="002060"/>
              </a:solidFill>
            </a:endParaRPr>
          </a:p>
          <a:p>
            <a:pPr eaLnBrk="1" hangingPunct="1">
              <a:lnSpc>
                <a:spcPct val="90000"/>
              </a:lnSpc>
            </a:pPr>
            <a:r>
              <a:rPr lang="en-US" sz="2800" b="1" dirty="0" smtClean="0">
                <a:solidFill>
                  <a:srgbClr val="002060"/>
                </a:solidFill>
              </a:rPr>
              <a:t>Step 3</a:t>
            </a:r>
            <a:r>
              <a:rPr lang="en-US" sz="2800" dirty="0" smtClean="0">
                <a:solidFill>
                  <a:srgbClr val="002060"/>
                </a:solidFill>
              </a:rPr>
              <a:t>: Run the CHIPS model for each cyclone, and note how many achieve at least tropical storm strength</a:t>
            </a:r>
          </a:p>
          <a:p>
            <a:pPr eaLnBrk="1" hangingPunct="1">
              <a:lnSpc>
                <a:spcPct val="90000"/>
              </a:lnSpc>
            </a:pPr>
            <a:endParaRPr lang="en-US" sz="2800" dirty="0" smtClean="0">
              <a:solidFill>
                <a:srgbClr val="002060"/>
              </a:solidFill>
            </a:endParaRPr>
          </a:p>
          <a:p>
            <a:pPr eaLnBrk="1" hangingPunct="1">
              <a:lnSpc>
                <a:spcPct val="90000"/>
              </a:lnSpc>
            </a:pPr>
            <a:r>
              <a:rPr lang="en-US" sz="2800" b="1" dirty="0" smtClean="0">
                <a:solidFill>
                  <a:srgbClr val="002060"/>
                </a:solidFill>
              </a:rPr>
              <a:t>Step 4:</a:t>
            </a:r>
            <a:r>
              <a:rPr lang="en-US" sz="2800" dirty="0" smtClean="0">
                <a:solidFill>
                  <a:srgbClr val="002060"/>
                </a:solidFill>
              </a:rPr>
              <a:t> Using the small fraction of surviving events, determine storm statistics. </a:t>
            </a:r>
          </a:p>
        </p:txBody>
      </p:sp>
      <p:sp>
        <p:nvSpPr>
          <p:cNvPr id="5" name="TextBox 4"/>
          <p:cNvSpPr txBox="1"/>
          <p:nvPr/>
        </p:nvSpPr>
        <p:spPr>
          <a:xfrm>
            <a:off x="533400" y="6324600"/>
            <a:ext cx="8153400" cy="461665"/>
          </a:xfrm>
          <a:prstGeom prst="rect">
            <a:avLst/>
          </a:prstGeom>
          <a:noFill/>
        </p:spPr>
        <p:txBody>
          <a:bodyPr wrap="square" rtlCol="0">
            <a:spAutoFit/>
          </a:bodyPr>
          <a:lstStyle/>
          <a:p>
            <a:r>
              <a:rPr lang="en-US" sz="2400" dirty="0" smtClean="0"/>
              <a:t>Details:  Emanuel et al., BAMS, 2008</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0"/>
            <a:ext cx="8382000" cy="1077218"/>
          </a:xfrm>
          <a:prstGeom prst="rect">
            <a:avLst/>
          </a:prstGeom>
          <a:noFill/>
        </p:spPr>
        <p:txBody>
          <a:bodyPr wrap="square">
            <a:spAutoFit/>
          </a:bodyPr>
          <a:lstStyle/>
          <a:p>
            <a:pPr algn="ctr" fontAlgn="auto">
              <a:spcBef>
                <a:spcPts val="0"/>
              </a:spcBef>
              <a:spcAft>
                <a:spcPts val="0"/>
              </a:spcAft>
              <a:defRPr/>
            </a:pPr>
            <a:r>
              <a:rPr lang="en-US" sz="3200" dirty="0">
                <a:solidFill>
                  <a:srgbClr val="FFFF00"/>
                </a:solidFill>
                <a:effectLst>
                  <a:outerShdw blurRad="38100" dist="38100" dir="2700000" algn="tl">
                    <a:srgbClr val="000000">
                      <a:alpha val="43137"/>
                    </a:srgbClr>
                  </a:outerShdw>
                </a:effectLst>
                <a:latin typeface="+mn-lt"/>
                <a:cs typeface="+mn-cs"/>
              </a:rPr>
              <a:t>200 Synthetic U.S. Landfalling tracks (color coded by </a:t>
            </a:r>
            <a:r>
              <a:rPr lang="en-US" sz="3200" dirty="0" err="1">
                <a:solidFill>
                  <a:srgbClr val="FFFF00"/>
                </a:solidFill>
                <a:effectLst>
                  <a:outerShdw blurRad="38100" dist="38100" dir="2700000" algn="tl">
                    <a:srgbClr val="000000">
                      <a:alpha val="43137"/>
                    </a:srgbClr>
                  </a:outerShdw>
                </a:effectLst>
                <a:latin typeface="+mn-lt"/>
                <a:cs typeface="+mn-cs"/>
              </a:rPr>
              <a:t>Saffir</a:t>
            </a:r>
            <a:r>
              <a:rPr lang="en-US" sz="3200" dirty="0">
                <a:solidFill>
                  <a:srgbClr val="FFFF00"/>
                </a:solidFill>
                <a:effectLst>
                  <a:outerShdw blurRad="38100" dist="38100" dir="2700000" algn="tl">
                    <a:srgbClr val="000000">
                      <a:alpha val="43137"/>
                    </a:srgbClr>
                  </a:outerShdw>
                </a:effectLst>
                <a:latin typeface="+mn-lt"/>
                <a:cs typeface="+mn-cs"/>
              </a:rPr>
              <a:t>-Simpson Scale)</a:t>
            </a:r>
          </a:p>
        </p:txBody>
      </p:sp>
      <p:pic>
        <p:nvPicPr>
          <p:cNvPr id="22531" name="Picture 4" descr="C:\Users\Kerry Emaanuel\Riskproject\atlanticnew\random_200t.PNG"/>
          <p:cNvPicPr>
            <a:picLocks noChangeAspect="1" noChangeArrowheads="1"/>
          </p:cNvPicPr>
          <p:nvPr/>
        </p:nvPicPr>
        <p:blipFill>
          <a:blip r:embed="rId3" cstate="print"/>
          <a:srcRect/>
          <a:stretch>
            <a:fillRect/>
          </a:stretch>
        </p:blipFill>
        <p:spPr bwMode="auto">
          <a:xfrm>
            <a:off x="438150" y="954088"/>
            <a:ext cx="8020050" cy="59039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39269" name="Rectangle 5"/>
          <p:cNvSpPr>
            <a:spLocks noGrp="1" noChangeArrowheads="1"/>
          </p:cNvSpPr>
          <p:nvPr>
            <p:ph type="title" idx="4294967295"/>
          </p:nvPr>
        </p:nvSpPr>
        <p:spPr>
          <a:xfrm>
            <a:off x="457200" y="152400"/>
            <a:ext cx="8229600" cy="1143000"/>
          </a:xfrm>
        </p:spPr>
        <p:txBody>
          <a:bodyPr/>
          <a:lstStyle/>
          <a:p>
            <a:pPr eaLnBrk="1" hangingPunct="1">
              <a:defRPr/>
            </a:pPr>
            <a:r>
              <a:rPr lang="en-US" dirty="0" smtClean="0">
                <a:solidFill>
                  <a:srgbClr val="FFFF00"/>
                </a:solidFill>
                <a:effectLst>
                  <a:outerShdw blurRad="38100" dist="38100" dir="2700000" algn="tl">
                    <a:srgbClr val="C0C0C0"/>
                  </a:outerShdw>
                </a:effectLst>
              </a:rPr>
              <a:t>Calibration</a:t>
            </a:r>
          </a:p>
        </p:txBody>
      </p:sp>
      <p:sp>
        <p:nvSpPr>
          <p:cNvPr id="173060" name="Rectangle 6"/>
          <p:cNvSpPr>
            <a:spLocks noGrp="1" noChangeArrowheads="1"/>
          </p:cNvSpPr>
          <p:nvPr>
            <p:ph type="body" idx="4294967295"/>
          </p:nvPr>
        </p:nvSpPr>
        <p:spPr>
          <a:xfrm>
            <a:off x="381000" y="2667000"/>
            <a:ext cx="8229600" cy="1981200"/>
          </a:xfrm>
        </p:spPr>
        <p:txBody>
          <a:bodyPr/>
          <a:lstStyle/>
          <a:p>
            <a:pPr eaLnBrk="1" hangingPunct="1">
              <a:defRPr/>
            </a:pPr>
            <a:r>
              <a:rPr lang="en-US" b="1" dirty="0" smtClean="0">
                <a:solidFill>
                  <a:srgbClr val="002060"/>
                </a:solidFill>
                <a:effectLst>
                  <a:outerShdw blurRad="38100" dist="38100" dir="2700000" algn="tl">
                    <a:srgbClr val="C0C0C0"/>
                  </a:outerShdw>
                </a:effectLst>
              </a:rPr>
              <a:t>Absolute genesis frequency calibrated to North Atlantic during the period 1980-2005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41315" name="Rectangle 3"/>
          <p:cNvSpPr>
            <a:spLocks noGrp="1" noChangeArrowheads="1"/>
          </p:cNvSpPr>
          <p:nvPr>
            <p:ph type="title" idx="4294967295"/>
          </p:nvPr>
        </p:nvSpPr>
        <p:spPr>
          <a:xfrm>
            <a:off x="457200" y="0"/>
            <a:ext cx="8229600" cy="1143000"/>
          </a:xfrm>
        </p:spPr>
        <p:txBody>
          <a:bodyPr/>
          <a:lstStyle/>
          <a:p>
            <a:pPr eaLnBrk="1" hangingPunct="1">
              <a:defRPr/>
            </a:pPr>
            <a:r>
              <a:rPr lang="en-US" smtClean="0">
                <a:solidFill>
                  <a:srgbClr val="FFFF00"/>
                </a:solidFill>
                <a:effectLst>
                  <a:outerShdw blurRad="38100" dist="38100" dir="2700000" algn="tl">
                    <a:srgbClr val="C0C0C0"/>
                  </a:outerShdw>
                </a:effectLst>
              </a:rPr>
              <a:t>Genesis rates</a:t>
            </a:r>
          </a:p>
        </p:txBody>
      </p:sp>
      <p:pic>
        <p:nvPicPr>
          <p:cNvPr id="24580" name="Picture 8" descr="basin_freqt"/>
          <p:cNvPicPr>
            <a:picLocks noGrp="1" noChangeAspect="1" noChangeArrowheads="1"/>
          </p:cNvPicPr>
          <p:nvPr>
            <p:ph idx="4294967295"/>
          </p:nvPr>
        </p:nvPicPr>
        <p:blipFill>
          <a:blip r:embed="rId4" cstate="print"/>
          <a:srcRect/>
          <a:stretch>
            <a:fillRect/>
          </a:stretch>
        </p:blipFill>
        <p:spPr>
          <a:xfrm>
            <a:off x="1219200" y="1349375"/>
            <a:ext cx="6781800" cy="5084763"/>
          </a:xfrm>
        </p:spPr>
      </p:pic>
      <p:sp>
        <p:nvSpPr>
          <p:cNvPr id="175109" name="Text Box 5"/>
          <p:cNvSpPr txBox="1">
            <a:spLocks noChangeArrowheads="1"/>
          </p:cNvSpPr>
          <p:nvPr/>
        </p:nvSpPr>
        <p:spPr bwMode="auto">
          <a:xfrm>
            <a:off x="2133600" y="4038600"/>
            <a:ext cx="1143000" cy="3968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2060"/>
                </a:solidFill>
                <a:effectLst>
                  <a:outerShdw blurRad="38100" dist="38100" dir="2700000" algn="tl">
                    <a:srgbClr val="C0C0C0"/>
                  </a:outerShdw>
                </a:effectLst>
                <a:latin typeface="Arial" pitchFamily="34" charset="0"/>
                <a:cs typeface="+mn-cs"/>
              </a:rPr>
              <a:t>Atlantic</a:t>
            </a:r>
          </a:p>
        </p:txBody>
      </p:sp>
      <p:sp>
        <p:nvSpPr>
          <p:cNvPr id="24582" name="Text Box 6"/>
          <p:cNvSpPr txBox="1">
            <a:spLocks noChangeArrowheads="1"/>
          </p:cNvSpPr>
          <p:nvPr/>
        </p:nvSpPr>
        <p:spPr bwMode="auto">
          <a:xfrm>
            <a:off x="2590800" y="3200400"/>
            <a:ext cx="17526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Eastern North Pacific</a:t>
            </a:r>
          </a:p>
        </p:txBody>
      </p:sp>
      <p:sp>
        <p:nvSpPr>
          <p:cNvPr id="24583" name="Text Box 7"/>
          <p:cNvSpPr txBox="1">
            <a:spLocks noChangeArrowheads="1"/>
          </p:cNvSpPr>
          <p:nvPr/>
        </p:nvSpPr>
        <p:spPr bwMode="auto">
          <a:xfrm>
            <a:off x="3581400" y="1600200"/>
            <a:ext cx="22860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Western North Pacific</a:t>
            </a:r>
          </a:p>
        </p:txBody>
      </p:sp>
      <p:sp>
        <p:nvSpPr>
          <p:cNvPr id="24584" name="Text Box 8"/>
          <p:cNvSpPr txBox="1">
            <a:spLocks noChangeArrowheads="1"/>
          </p:cNvSpPr>
          <p:nvPr/>
        </p:nvSpPr>
        <p:spPr bwMode="auto">
          <a:xfrm>
            <a:off x="5105400" y="3962400"/>
            <a:ext cx="1219200" cy="10064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North Indian Ocean</a:t>
            </a:r>
          </a:p>
        </p:txBody>
      </p:sp>
      <p:sp>
        <p:nvSpPr>
          <p:cNvPr id="24585" name="Text Box 9"/>
          <p:cNvSpPr txBox="1">
            <a:spLocks noChangeArrowheads="1"/>
          </p:cNvSpPr>
          <p:nvPr/>
        </p:nvSpPr>
        <p:spPr bwMode="auto">
          <a:xfrm>
            <a:off x="5562600" y="1676400"/>
            <a:ext cx="22098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Southern Hemisphere</a:t>
            </a:r>
          </a:p>
        </p:txBody>
      </p:sp>
      <p:sp>
        <p:nvSpPr>
          <p:cNvPr id="175114" name="Text Box 10"/>
          <p:cNvSpPr txBox="1">
            <a:spLocks noChangeArrowheads="1"/>
          </p:cNvSpPr>
          <p:nvPr/>
        </p:nvSpPr>
        <p:spPr bwMode="auto">
          <a:xfrm>
            <a:off x="1219200" y="6324600"/>
            <a:ext cx="2743200" cy="3968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2060"/>
                </a:solidFill>
                <a:effectLst>
                  <a:outerShdw blurRad="38100" dist="38100" dir="2700000" algn="tl">
                    <a:srgbClr val="C0C0C0"/>
                  </a:outerShdw>
                </a:effectLst>
                <a:latin typeface="Arial" pitchFamily="34" charset="0"/>
                <a:cs typeface="+mn-cs"/>
              </a:rPr>
              <a:t>Calibrated to Atlantic</a:t>
            </a:r>
          </a:p>
        </p:txBody>
      </p:sp>
      <p:sp>
        <p:nvSpPr>
          <p:cNvPr id="24587" name="Line 11"/>
          <p:cNvSpPr>
            <a:spLocks noChangeShapeType="1"/>
          </p:cNvSpPr>
          <p:nvPr/>
        </p:nvSpPr>
        <p:spPr bwMode="auto">
          <a:xfrm flipV="1">
            <a:off x="1905000" y="5943600"/>
            <a:ext cx="457200" cy="4572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idx="4294967295"/>
          </p:nvPr>
        </p:nvSpPr>
        <p:spPr>
          <a:xfrm>
            <a:off x="457200" y="0"/>
            <a:ext cx="8229600" cy="1143000"/>
          </a:xfrm>
        </p:spPr>
        <p:txBody>
          <a:bodyPr/>
          <a:lstStyle/>
          <a:p>
            <a:pPr eaLnBrk="1" hangingPunct="1">
              <a:defRPr/>
            </a:pPr>
            <a:r>
              <a:rPr lang="en-US" dirty="0">
                <a:solidFill>
                  <a:srgbClr val="FFFF66"/>
                </a:solidFill>
                <a:effectLst>
                  <a:outerShdw blurRad="38100" dist="38100" dir="2700000" algn="tl">
                    <a:srgbClr val="000000">
                      <a:alpha val="43137"/>
                    </a:srgbClr>
                  </a:outerShdw>
                </a:effectLst>
              </a:rPr>
              <a:t>Seasonal Cycles</a:t>
            </a:r>
          </a:p>
        </p:txBody>
      </p:sp>
      <p:sp>
        <p:nvSpPr>
          <p:cNvPr id="148484" name="TextBox 5"/>
          <p:cNvSpPr txBox="1">
            <a:spLocks noChangeArrowheads="1"/>
          </p:cNvSpPr>
          <p:nvPr/>
        </p:nvSpPr>
        <p:spPr bwMode="auto">
          <a:xfrm>
            <a:off x="3962400" y="6019800"/>
            <a:ext cx="2133600" cy="457200"/>
          </a:xfrm>
          <a:prstGeom prst="rect">
            <a:avLst/>
          </a:prstGeom>
          <a:noFill/>
          <a:ln w="9525">
            <a:noFill/>
            <a:miter lim="800000"/>
            <a:headEnd/>
            <a:tailEnd/>
          </a:ln>
        </p:spPr>
        <p:txBody>
          <a:bodyPr>
            <a:spAutoFit/>
          </a:bodyPr>
          <a:lstStyle/>
          <a:p>
            <a:pPr>
              <a:defRPr/>
            </a:pPr>
            <a:r>
              <a:rPr lang="en-US" dirty="0">
                <a:effectLst>
                  <a:outerShdw blurRad="38100" dist="38100" dir="2700000" algn="tl">
                    <a:srgbClr val="C0C0C0"/>
                  </a:outerShdw>
                </a:effectLst>
                <a:cs typeface="+mn-cs"/>
              </a:rPr>
              <a:t>Atlantic</a:t>
            </a:r>
          </a:p>
        </p:txBody>
      </p:sp>
      <p:pic>
        <p:nvPicPr>
          <p:cNvPr id="25605" name="Picture 6" descr="C:\Users\Kerry Emaanuel\Papers\IPCC_TC\version4\fig2a_newt.PNG"/>
          <p:cNvPicPr>
            <a:picLocks noChangeAspect="1" noChangeArrowheads="1"/>
          </p:cNvPicPr>
          <p:nvPr/>
        </p:nvPicPr>
        <p:blipFill>
          <a:blip r:embed="rId4" cstate="print"/>
          <a:srcRect/>
          <a:stretch>
            <a:fillRect/>
          </a:stretch>
        </p:blipFill>
        <p:spPr bwMode="auto">
          <a:xfrm>
            <a:off x="1066800" y="800100"/>
            <a:ext cx="7010400" cy="52562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0"/>
            <a:ext cx="8229600" cy="944562"/>
          </a:xfrm>
        </p:spPr>
        <p:txBody>
          <a:bodyPr>
            <a:normAutofit fontScale="90000"/>
          </a:bodyPr>
          <a:lstStyle/>
          <a:p>
            <a:pPr>
              <a:defRPr/>
            </a:pPr>
            <a:r>
              <a:rPr lang="en-US" sz="3200" dirty="0">
                <a:solidFill>
                  <a:srgbClr val="FFFF00"/>
                </a:solidFill>
                <a:effectLst>
                  <a:outerShdw blurRad="38100" dist="38100" dir="2700000" algn="tl">
                    <a:srgbClr val="C0C0C0"/>
                  </a:outerShdw>
                </a:effectLst>
              </a:rPr>
              <a:t>Cumulative Distribution of Storm Lifetime Peak Wind Speed, with Sample of </a:t>
            </a:r>
            <a:r>
              <a:rPr lang="en-US" sz="3200" dirty="0" smtClean="0">
                <a:solidFill>
                  <a:srgbClr val="FFFF00"/>
                </a:solidFill>
                <a:effectLst>
                  <a:outerShdw blurRad="38100" dist="38100" dir="2700000" algn="tl">
                    <a:srgbClr val="C0C0C0"/>
                  </a:outerShdw>
                </a:effectLst>
              </a:rPr>
              <a:t>1755</a:t>
            </a:r>
            <a:r>
              <a:rPr lang="en-US" sz="3200" dirty="0" smtClean="0">
                <a:solidFill>
                  <a:srgbClr val="FFFF00"/>
                </a:solidFill>
              </a:rPr>
              <a:t> </a:t>
            </a:r>
            <a:r>
              <a:rPr lang="en-US" sz="3200" dirty="0">
                <a:solidFill>
                  <a:srgbClr val="FFFF00"/>
                </a:solidFill>
                <a:effectLst>
                  <a:outerShdw blurRad="38100" dist="38100" dir="2700000" algn="tl">
                    <a:srgbClr val="C0C0C0"/>
                  </a:outerShdw>
                </a:effectLst>
              </a:rPr>
              <a:t>Synthetic Tracks</a:t>
            </a:r>
          </a:p>
        </p:txBody>
      </p:sp>
      <p:pic>
        <p:nvPicPr>
          <p:cNvPr id="43011" name="Picture 3" descr="C:\Users\Kerry Emaanuel\Riskproject\atlanticrand4histot.png"/>
          <p:cNvPicPr>
            <a:picLocks noChangeAspect="1" noChangeArrowheads="1"/>
          </p:cNvPicPr>
          <p:nvPr/>
        </p:nvPicPr>
        <p:blipFill>
          <a:blip r:embed="rId4" cstate="print"/>
          <a:srcRect/>
          <a:stretch>
            <a:fillRect/>
          </a:stretch>
        </p:blipFill>
        <p:spPr bwMode="auto">
          <a:xfrm>
            <a:off x="685800" y="838200"/>
            <a:ext cx="7571871" cy="5676651"/>
          </a:xfrm>
          <a:prstGeom prst="rect">
            <a:avLst/>
          </a:prstGeom>
          <a:noFill/>
        </p:spPr>
      </p:pic>
      <p:sp>
        <p:nvSpPr>
          <p:cNvPr id="9" name="Text Box 12"/>
          <p:cNvSpPr txBox="1">
            <a:spLocks noChangeArrowheads="1"/>
          </p:cNvSpPr>
          <p:nvPr/>
        </p:nvSpPr>
        <p:spPr bwMode="auto">
          <a:xfrm>
            <a:off x="6934200" y="621665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Return Periods</a:t>
            </a:r>
          </a:p>
        </p:txBody>
      </p:sp>
      <p:pic>
        <p:nvPicPr>
          <p:cNvPr id="18435" name="Picture 4" descr="C:\Documents and Settings\Kerry Emanuel\My Documents\riskproject\fig2ct.png"/>
          <p:cNvPicPr>
            <a:picLocks noChangeAspect="1" noChangeArrowheads="1"/>
          </p:cNvPicPr>
          <p:nvPr/>
        </p:nvPicPr>
        <p:blipFill>
          <a:blip r:embed="rId4" cstate="print"/>
          <a:srcRect/>
          <a:stretch>
            <a:fillRect/>
          </a:stretch>
        </p:blipFill>
        <p:spPr bwMode="auto">
          <a:xfrm>
            <a:off x="733425" y="800100"/>
            <a:ext cx="7572375" cy="56769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914400"/>
          </a:xfrm>
        </p:spPr>
        <p:txBody>
          <a:bodyPr rtlCol="0">
            <a:normAutofit/>
          </a:bodyPr>
          <a:lstStyle/>
          <a:p>
            <a:pPr eaLnBrk="1" fontAlgn="auto" hangingPunct="1">
              <a:spcAft>
                <a:spcPts val="0"/>
              </a:spcAft>
              <a:defRPr/>
            </a:pPr>
            <a:r>
              <a:rPr lang="en-US" dirty="0" smtClean="0">
                <a:solidFill>
                  <a:srgbClr val="FFFF00"/>
                </a:solidFill>
                <a:effectLst>
                  <a:outerShdw blurRad="38100" dist="38100" dir="2700000" algn="tl">
                    <a:srgbClr val="000000">
                      <a:alpha val="43137"/>
                    </a:srgbClr>
                  </a:outerShdw>
                </a:effectLst>
              </a:rPr>
              <a:t>Sample Storm Wind Swath</a:t>
            </a:r>
            <a:endParaRPr lang="en-US" dirty="0">
              <a:solidFill>
                <a:srgbClr val="FFFF00"/>
              </a:solidFill>
              <a:effectLst>
                <a:outerShdw blurRad="38100" dist="38100" dir="2700000" algn="tl">
                  <a:srgbClr val="000000">
                    <a:alpha val="43137"/>
                  </a:srgbClr>
                </a:outerShdw>
              </a:effectLst>
            </a:endParaRPr>
          </a:p>
        </p:txBody>
      </p:sp>
      <p:pic>
        <p:nvPicPr>
          <p:cNvPr id="19459" name="Picture 2" descr="C:\Users\Kerry Emaanuel\Graphics\Transparent Figures\New_England_swath.png"/>
          <p:cNvPicPr>
            <a:picLocks noChangeAspect="1" noChangeArrowheads="1"/>
          </p:cNvPicPr>
          <p:nvPr/>
        </p:nvPicPr>
        <p:blipFill>
          <a:blip r:embed="rId4" cstate="print"/>
          <a:srcRect/>
          <a:stretch>
            <a:fillRect/>
          </a:stretch>
        </p:blipFill>
        <p:spPr bwMode="auto">
          <a:xfrm>
            <a:off x="1143000" y="1143000"/>
            <a:ext cx="6705600" cy="5553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rPr>
              <a:t>Program</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3810000"/>
          </a:xfrm>
        </p:spPr>
        <p:txBody>
          <a:bodyPr/>
          <a:lstStyle/>
          <a:p>
            <a:r>
              <a:rPr lang="en-US" b="1" dirty="0" smtClean="0">
                <a:solidFill>
                  <a:srgbClr val="002060"/>
                </a:solidFill>
              </a:rPr>
              <a:t>Empirical evidence for effect of climate change on hurricanes</a:t>
            </a:r>
          </a:p>
          <a:p>
            <a:endParaRPr lang="en-US" b="1" dirty="0" smtClean="0">
              <a:solidFill>
                <a:srgbClr val="002060"/>
              </a:solidFill>
            </a:endParaRPr>
          </a:p>
          <a:p>
            <a:r>
              <a:rPr lang="en-US" b="1" dirty="0" smtClean="0">
                <a:solidFill>
                  <a:srgbClr val="002060"/>
                </a:solidFill>
              </a:rPr>
              <a:t>Advances in risk assessment in a changing climate</a:t>
            </a:r>
            <a:endParaRPr lang="en-US"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Couple to Storm Surge Model (SLOSH)</a:t>
            </a:r>
            <a:endParaRPr lang="en-US" b="1" dirty="0">
              <a:solidFill>
                <a:srgbClr val="FFFF00"/>
              </a:solidFill>
              <a:effectLst>
                <a:outerShdw blurRad="38100" dist="38100" dir="2700000" algn="tl">
                  <a:srgbClr val="000000">
                    <a:alpha val="43137"/>
                  </a:srgbClr>
                </a:outerShdw>
              </a:effectLst>
            </a:endParaRPr>
          </a:p>
        </p:txBody>
      </p:sp>
      <p:pic>
        <p:nvPicPr>
          <p:cNvPr id="45058" name="Picture 2"/>
          <p:cNvPicPr>
            <a:picLocks noChangeAspect="1" noChangeArrowheads="1"/>
          </p:cNvPicPr>
          <p:nvPr/>
        </p:nvPicPr>
        <p:blipFill>
          <a:blip r:embed="rId3" cstate="print"/>
          <a:srcRect/>
          <a:stretch>
            <a:fillRect/>
          </a:stretch>
        </p:blipFill>
        <p:spPr bwMode="auto">
          <a:xfrm>
            <a:off x="1828800" y="1524000"/>
            <a:ext cx="5334000" cy="4857750"/>
          </a:xfrm>
          <a:prstGeom prst="rect">
            <a:avLst/>
          </a:prstGeom>
          <a:noFill/>
          <a:ln w="9525">
            <a:noFill/>
            <a:miter lim="800000"/>
            <a:headEnd/>
            <a:tailEnd/>
          </a:ln>
        </p:spPr>
      </p:pic>
      <p:sp>
        <p:nvSpPr>
          <p:cNvPr id="4" name="TextBox 3"/>
          <p:cNvSpPr txBox="1"/>
          <p:nvPr/>
        </p:nvSpPr>
        <p:spPr>
          <a:xfrm>
            <a:off x="1600200" y="914400"/>
            <a:ext cx="5943600" cy="461665"/>
          </a:xfrm>
          <a:prstGeom prst="rect">
            <a:avLst/>
          </a:prstGeom>
          <a:noFill/>
        </p:spPr>
        <p:txBody>
          <a:bodyPr wrap="square" rtlCol="0">
            <a:spAutoFit/>
          </a:bodyPr>
          <a:lstStyle/>
          <a:p>
            <a:pPr algn="ctr"/>
            <a:r>
              <a:rPr lang="en-US" sz="2400" dirty="0" smtClean="0">
                <a:solidFill>
                  <a:srgbClr val="002060"/>
                </a:solidFill>
              </a:rPr>
              <a:t>Courtesy of Ning Lin, Princeton University</a:t>
            </a:r>
            <a:endParaRPr lang="en-US" sz="24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533400" y="152400"/>
            <a:ext cx="5029200" cy="6501160"/>
          </a:xfrm>
          <a:prstGeom prst="rect">
            <a:avLst/>
          </a:prstGeom>
          <a:noFill/>
          <a:ln w="9525">
            <a:noFill/>
            <a:miter lim="800000"/>
            <a:headEnd/>
            <a:tailEnd/>
          </a:ln>
        </p:spPr>
      </p:pic>
      <p:sp>
        <p:nvSpPr>
          <p:cNvPr id="3" name="TextBox 2"/>
          <p:cNvSpPr txBox="1"/>
          <p:nvPr/>
        </p:nvSpPr>
        <p:spPr>
          <a:xfrm>
            <a:off x="5943600" y="2286000"/>
            <a:ext cx="2743200" cy="1077218"/>
          </a:xfrm>
          <a:prstGeom prst="rect">
            <a:avLst/>
          </a:prstGeom>
          <a:noFill/>
        </p:spPr>
        <p:txBody>
          <a:bodyPr wrap="square" rtlCol="0">
            <a:spAutoFit/>
          </a:bodyPr>
          <a:lstStyle/>
          <a:p>
            <a:pPr algn="ctr"/>
            <a:r>
              <a:rPr lang="en-US" sz="3200" dirty="0" smtClean="0">
                <a:solidFill>
                  <a:srgbClr val="002060"/>
                </a:solidFill>
              </a:rPr>
              <a:t>Surge map for single event</a:t>
            </a:r>
            <a:endParaRPr lang="en-US" sz="32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4035" name="Picture 3" descr="C:\Users\Kerry Emaanuel\Riskproject\Batterysurge.png"/>
          <p:cNvPicPr>
            <a:picLocks noChangeAspect="1" noChangeArrowheads="1"/>
          </p:cNvPicPr>
          <p:nvPr/>
        </p:nvPicPr>
        <p:blipFill>
          <a:blip r:embed="rId3" cstate="print"/>
          <a:srcRect/>
          <a:stretch>
            <a:fillRect/>
          </a:stretch>
        </p:blipFill>
        <p:spPr bwMode="auto">
          <a:xfrm>
            <a:off x="0" y="438226"/>
            <a:ext cx="9118633" cy="6419774"/>
          </a:xfrm>
          <a:prstGeom prst="rect">
            <a:avLst/>
          </a:prstGeom>
          <a:noFill/>
        </p:spPr>
      </p:pic>
      <p:sp>
        <p:nvSpPr>
          <p:cNvPr id="5" name="Rectangle 4"/>
          <p:cNvSpPr/>
          <p:nvPr/>
        </p:nvSpPr>
        <p:spPr>
          <a:xfrm>
            <a:off x="304800" y="152400"/>
            <a:ext cx="8839200" cy="1200329"/>
          </a:xfrm>
          <a:prstGeom prst="rect">
            <a:avLst/>
          </a:prstGeom>
        </p:spPr>
        <p:txBody>
          <a:bodyPr wrap="square">
            <a:spAutoFit/>
          </a:bodyPr>
          <a:lstStyle/>
          <a:p>
            <a:pPr algn="ctr"/>
            <a:r>
              <a:rPr lang="en-US" sz="2400" dirty="0" smtClean="0">
                <a:solidFill>
                  <a:srgbClr val="FFFF00"/>
                </a:solidFill>
              </a:rPr>
              <a:t>Histogram of the SLOSH-model simulated (primary) storm surge at the Battery </a:t>
            </a:r>
            <a:r>
              <a:rPr lang="en-US" sz="2400" dirty="0" smtClean="0">
                <a:solidFill>
                  <a:srgbClr val="FFFF00"/>
                </a:solidFill>
              </a:rPr>
              <a:t>for 7555 </a:t>
            </a:r>
            <a:r>
              <a:rPr lang="en-US" sz="2400" dirty="0" smtClean="0">
                <a:solidFill>
                  <a:srgbClr val="FFFF00"/>
                </a:solidFill>
              </a:rPr>
              <a:t>synthetic tracks that pass within 200 km of the </a:t>
            </a:r>
            <a:r>
              <a:rPr lang="en-US" sz="2400" dirty="0" smtClean="0">
                <a:solidFill>
                  <a:srgbClr val="002060"/>
                </a:solidFill>
              </a:rPr>
              <a:t>Battery site.</a:t>
            </a:r>
            <a:endParaRPr lang="en-US" sz="2400"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47106" name="Picture 2" descr="C:\Users\Kerry Emaanuel\Riskproject\Battery_return.png"/>
          <p:cNvPicPr>
            <a:picLocks noChangeAspect="1" noChangeArrowheads="1"/>
          </p:cNvPicPr>
          <p:nvPr/>
        </p:nvPicPr>
        <p:blipFill>
          <a:blip r:embed="rId3" cstate="print">
            <a:lum bright="-23000"/>
          </a:blip>
          <a:srcRect/>
          <a:stretch>
            <a:fillRect/>
          </a:stretch>
        </p:blipFill>
        <p:spPr bwMode="auto">
          <a:xfrm>
            <a:off x="1143000" y="804672"/>
            <a:ext cx="7053146" cy="5783580"/>
          </a:xfrm>
          <a:prstGeom prst="rect">
            <a:avLst/>
          </a:prstGeom>
          <a:noFill/>
        </p:spPr>
      </p:pic>
      <p:sp>
        <p:nvSpPr>
          <p:cNvPr id="3" name="TextBox 2"/>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Surge Return Periods, New York City</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0419" name="Rectangle 3"/>
          <p:cNvSpPr>
            <a:spLocks noGrp="1" noChangeArrowheads="1"/>
          </p:cNvSpPr>
          <p:nvPr>
            <p:ph type="title"/>
          </p:nvPr>
        </p:nvSpPr>
        <p:spPr>
          <a:xfrm>
            <a:off x="381000" y="1524000"/>
            <a:ext cx="8153400" cy="4724400"/>
          </a:xfrm>
        </p:spPr>
        <p:txBody>
          <a:bodyPr/>
          <a:lstStyle/>
          <a:p>
            <a:pPr eaLnBrk="1" hangingPunct="1">
              <a:defRPr/>
            </a:pPr>
            <a:r>
              <a:rPr lang="en-US" sz="4000" b="1" dirty="0" smtClean="0">
                <a:solidFill>
                  <a:srgbClr val="002060"/>
                </a:solidFill>
                <a:effectLst>
                  <a:outerShdw blurRad="38100" dist="38100" dir="2700000" algn="tl">
                    <a:srgbClr val="C0C0C0"/>
                  </a:outerShdw>
                </a:effectLst>
              </a:rPr>
              <a:t>Now Use Daily Output from IPCC Models to Derive Wind Statistics, Thermodynamic State Needed by Synthetic Track Technique</a:t>
            </a:r>
            <a:br>
              <a:rPr lang="en-US" sz="4000" b="1" dirty="0" smtClean="0">
                <a:solidFill>
                  <a:srgbClr val="002060"/>
                </a:solidFill>
                <a:effectLst>
                  <a:outerShdw blurRad="38100" dist="38100" dir="2700000" algn="tl">
                    <a:srgbClr val="C0C0C0"/>
                  </a:outerShdw>
                </a:effectLst>
              </a:rPr>
            </a:br>
            <a:r>
              <a:rPr lang="en-US" sz="4000" b="1" dirty="0" smtClean="0"/>
              <a:t/>
            </a:r>
            <a:br>
              <a:rPr lang="en-US" sz="4000" b="1" dirty="0" smtClean="0"/>
            </a:br>
            <a:endParaRPr lang="en-US" sz="4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61443" name="Rectangle 3"/>
          <p:cNvSpPr>
            <a:spLocks noGrp="1" noChangeArrowheads="1"/>
          </p:cNvSpPr>
          <p:nvPr>
            <p:ph type="title"/>
          </p:nvPr>
        </p:nvSpPr>
        <p:spPr>
          <a:xfrm>
            <a:off x="609600" y="1828800"/>
            <a:ext cx="8077200" cy="4191000"/>
          </a:xfrm>
        </p:spPr>
        <p:txBody>
          <a:bodyPr/>
          <a:lstStyle/>
          <a:p>
            <a:pPr algn="l" eaLnBrk="1" hangingPunct="1">
              <a:defRPr/>
            </a:pPr>
            <a:r>
              <a:rPr lang="en-US" sz="4000" b="1" dirty="0" smtClean="0">
                <a:solidFill>
                  <a:srgbClr val="002060"/>
                </a:solidFill>
              </a:rPr>
              <a:t>1.</a:t>
            </a:r>
            <a:r>
              <a:rPr lang="en-US" sz="4000" dirty="0" smtClean="0">
                <a:solidFill>
                  <a:srgbClr val="002060"/>
                </a:solidFill>
              </a:rPr>
              <a:t> </a:t>
            </a:r>
            <a:r>
              <a:rPr lang="en-US" sz="4000" dirty="0" smtClean="0">
                <a:solidFill>
                  <a:srgbClr val="002060"/>
                </a:solidFill>
                <a:effectLst>
                  <a:outerShdw blurRad="38100" dist="38100" dir="2700000" algn="tl">
                    <a:srgbClr val="C0C0C0"/>
                  </a:outerShdw>
                </a:effectLst>
              </a:rPr>
              <a:t>Last 20 years of 20</a:t>
            </a:r>
            <a:r>
              <a:rPr lang="en-US" sz="4000" baseline="30000" dirty="0" smtClean="0">
                <a:solidFill>
                  <a:srgbClr val="002060"/>
                </a:solidFill>
                <a:effectLst>
                  <a:outerShdw blurRad="38100" dist="38100" dir="2700000" algn="tl">
                    <a:srgbClr val="C0C0C0"/>
                  </a:outerShdw>
                </a:effectLst>
              </a:rPr>
              <a:t>th</a:t>
            </a:r>
            <a:r>
              <a:rPr lang="en-US" sz="4000" dirty="0" smtClean="0">
                <a:solidFill>
                  <a:srgbClr val="002060"/>
                </a:solidFill>
                <a:effectLst>
                  <a:outerShdw blurRad="38100" dist="38100" dir="2700000" algn="tl">
                    <a:srgbClr val="C0C0C0"/>
                  </a:outerShdw>
                </a:effectLst>
              </a:rPr>
              <a:t> century simulations</a:t>
            </a:r>
            <a:br>
              <a:rPr lang="en-US" sz="4000" dirty="0" smtClean="0">
                <a:solidFill>
                  <a:srgbClr val="002060"/>
                </a:solidFill>
                <a:effectLst>
                  <a:outerShdw blurRad="38100" dist="38100" dir="2700000" algn="tl">
                    <a:srgbClr val="C0C0C0"/>
                  </a:outerShdw>
                </a:effectLst>
              </a:rPr>
            </a:br>
            <a:r>
              <a:rPr lang="en-US" sz="4000" dirty="0" smtClean="0">
                <a:solidFill>
                  <a:srgbClr val="002060"/>
                </a:solidFill>
                <a:effectLst>
                  <a:outerShdw blurRad="38100" dist="38100" dir="2700000" algn="tl">
                    <a:srgbClr val="C0C0C0"/>
                  </a:outerShdw>
                </a:effectLst>
              </a:rPr>
              <a:t/>
            </a:r>
            <a:br>
              <a:rPr lang="en-US" sz="4000" dirty="0" smtClean="0">
                <a:solidFill>
                  <a:srgbClr val="002060"/>
                </a:solidFill>
                <a:effectLst>
                  <a:outerShdw blurRad="38100" dist="38100" dir="2700000" algn="tl">
                    <a:srgbClr val="C0C0C0"/>
                  </a:outerShdw>
                </a:effectLst>
              </a:rPr>
            </a:br>
            <a:r>
              <a:rPr lang="en-US" sz="4000" b="1"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Years 2180-2200 of IPCC Scenario A1b (CO</a:t>
            </a:r>
            <a:r>
              <a:rPr lang="en-US" sz="4000" baseline="-25000" dirty="0" smtClean="0">
                <a:solidFill>
                  <a:srgbClr val="002060"/>
                </a:solidFill>
                <a:effectLst>
                  <a:outerShdw blurRad="38100" dist="38100" dir="2700000" algn="tl">
                    <a:srgbClr val="C0C0C0"/>
                  </a:outerShdw>
                </a:effectLst>
              </a:rPr>
              <a:t>2</a:t>
            </a:r>
            <a:r>
              <a:rPr lang="en-US" sz="4000" dirty="0" smtClean="0">
                <a:solidFill>
                  <a:srgbClr val="002060"/>
                </a:solidFill>
                <a:effectLst>
                  <a:outerShdw blurRad="38100" dist="38100" dir="2700000" algn="tl">
                    <a:srgbClr val="C0C0C0"/>
                  </a:outerShdw>
                </a:effectLst>
              </a:rPr>
              <a:t> stabilized at 720 ppm)</a:t>
            </a:r>
          </a:p>
        </p:txBody>
      </p:sp>
      <p:sp>
        <p:nvSpPr>
          <p:cNvPr id="201732" name="Text Box 4"/>
          <p:cNvSpPr txBox="1">
            <a:spLocks noChangeArrowheads="1"/>
          </p:cNvSpPr>
          <p:nvPr/>
        </p:nvSpPr>
        <p:spPr bwMode="auto">
          <a:xfrm>
            <a:off x="381000" y="0"/>
            <a:ext cx="8077200" cy="1676400"/>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FF00"/>
                </a:solidFill>
                <a:effectLst>
                  <a:outerShdw blurRad="38100" dist="38100" dir="2700000" algn="tl">
                    <a:srgbClr val="C0C0C0"/>
                  </a:outerShdw>
                </a:effectLst>
                <a:cs typeface="+mn-cs"/>
              </a:rPr>
              <a:t>Compare two simulations each from 7 IPCC models:</a:t>
            </a:r>
            <a:r>
              <a:rPr lang="en-US" dirty="0">
                <a:solidFill>
                  <a:schemeClr val="tx2"/>
                </a:solidFill>
                <a:cs typeface="+mn-cs"/>
              </a:rPr>
              <a:t> </a:t>
            </a:r>
            <a:br>
              <a:rPr lang="en-US" dirty="0">
                <a:solidFill>
                  <a:schemeClr val="tx2"/>
                </a:solidFill>
                <a:cs typeface="+mn-cs"/>
              </a:rPr>
            </a:br>
            <a:endParaRPr lang="en-US" dirty="0">
              <a:solidFill>
                <a:schemeClr val="tx2"/>
              </a:solidFill>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2060"/>
                </a:solidFill>
                <a:effectLst>
                  <a:outerShdw blurRad="38100" dist="38100" dir="2700000" algn="tl">
                    <a:srgbClr val="000000">
                      <a:alpha val="43137"/>
                    </a:srgbClr>
                  </a:outerShdw>
                </a:effectLst>
              </a:rPr>
              <a:t>IPCC Emissions Scenarios</a:t>
            </a:r>
          </a:p>
        </p:txBody>
      </p:sp>
      <p:pic>
        <p:nvPicPr>
          <p:cNvPr id="8195" name="Picture 2" descr="C:\Users\Kerry Emaanuel\World Bank Project\scen_co2_graph2.jpg"/>
          <p:cNvPicPr>
            <a:picLocks noChangeAspect="1" noChangeArrowheads="1"/>
          </p:cNvPicPr>
          <p:nvPr/>
        </p:nvPicPr>
        <p:blipFill>
          <a:blip r:embed="rId2" cstate="print"/>
          <a:srcRect/>
          <a:stretch>
            <a:fillRect/>
          </a:stretch>
        </p:blipFill>
        <p:spPr bwMode="auto">
          <a:xfrm>
            <a:off x="381000" y="1295400"/>
            <a:ext cx="7783513" cy="5224463"/>
          </a:xfrm>
          <a:prstGeom prst="rect">
            <a:avLst/>
          </a:prstGeom>
          <a:noFill/>
          <a:ln w="9525">
            <a:noFill/>
            <a:miter lim="800000"/>
            <a:headEnd/>
            <a:tailEnd/>
          </a:ln>
        </p:spPr>
      </p:pic>
      <p:cxnSp>
        <p:nvCxnSpPr>
          <p:cNvPr id="8" name="Straight Arrow Connector 7"/>
          <p:cNvCxnSpPr/>
          <p:nvPr/>
        </p:nvCxnSpPr>
        <p:spPr>
          <a:xfrm rot="10800000" flipV="1">
            <a:off x="7391400" y="2971800"/>
            <a:ext cx="10668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7" name="TextBox 8"/>
          <p:cNvSpPr txBox="1">
            <a:spLocks noChangeArrowheads="1"/>
          </p:cNvSpPr>
          <p:nvPr/>
        </p:nvSpPr>
        <p:spPr bwMode="auto">
          <a:xfrm>
            <a:off x="8229600" y="2362200"/>
            <a:ext cx="914400" cy="646113"/>
          </a:xfrm>
          <a:prstGeom prst="rect">
            <a:avLst/>
          </a:prstGeom>
          <a:noFill/>
          <a:ln w="9525">
            <a:noFill/>
            <a:miter lim="800000"/>
            <a:headEnd/>
            <a:tailEnd/>
          </a:ln>
        </p:spPr>
        <p:txBody>
          <a:bodyPr>
            <a:spAutoFit/>
          </a:bodyPr>
          <a:lstStyle/>
          <a:p>
            <a:r>
              <a:rPr lang="en-US" dirty="0">
                <a:solidFill>
                  <a:srgbClr val="002060"/>
                </a:solidFill>
              </a:rPr>
              <a:t>This study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228600" y="874713"/>
            <a:ext cx="8664575" cy="5983287"/>
          </a:xfrm>
          <a:prstGeom prst="rect">
            <a:avLst/>
          </a:prstGeom>
          <a:noFill/>
          <a:ln w="9525">
            <a:noFill/>
            <a:miter lim="800000"/>
            <a:headEnd/>
            <a:tailEnd/>
          </a:ln>
        </p:spPr>
      </p:pic>
      <p:sp>
        <p:nvSpPr>
          <p:cNvPr id="43013" name="Text Box 5"/>
          <p:cNvSpPr txBox="1">
            <a:spLocks noChangeArrowheads="1"/>
          </p:cNvSpPr>
          <p:nvPr/>
        </p:nvSpPr>
        <p:spPr bwMode="auto">
          <a:xfrm>
            <a:off x="2667000" y="304800"/>
            <a:ext cx="50292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002162"/>
                </a:solidFill>
                <a:effectLst>
                  <a:outerShdw blurRad="38100" dist="38100" dir="2700000" algn="tl">
                    <a:srgbClr val="C0C0C0"/>
                  </a:outerShdw>
                </a:effectLst>
              </a:rPr>
              <a:t>Projected Warming:</a:t>
            </a:r>
          </a:p>
        </p:txBody>
      </p:sp>
      <p:cxnSp>
        <p:nvCxnSpPr>
          <p:cNvPr id="5" name="Straight Arrow Connector 4"/>
          <p:cNvCxnSpPr/>
          <p:nvPr/>
        </p:nvCxnSpPr>
        <p:spPr>
          <a:xfrm rot="5400000">
            <a:off x="7505700" y="1104900"/>
            <a:ext cx="11430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1" name="TextBox 5"/>
          <p:cNvSpPr txBox="1">
            <a:spLocks noChangeArrowheads="1"/>
          </p:cNvSpPr>
          <p:nvPr/>
        </p:nvSpPr>
        <p:spPr bwMode="auto">
          <a:xfrm>
            <a:off x="7696200" y="381000"/>
            <a:ext cx="1447800" cy="369888"/>
          </a:xfrm>
          <a:prstGeom prst="rect">
            <a:avLst/>
          </a:prstGeom>
          <a:noFill/>
          <a:ln w="9525">
            <a:noFill/>
            <a:miter lim="800000"/>
            <a:headEnd/>
            <a:tailEnd/>
          </a:ln>
        </p:spPr>
        <p:txBody>
          <a:bodyPr>
            <a:spAutoFit/>
          </a:bodyPr>
          <a:lstStyle/>
          <a:p>
            <a:r>
              <a:rPr lang="en-US" dirty="0">
                <a:solidFill>
                  <a:srgbClr val="002060"/>
                </a:solidFill>
              </a:rPr>
              <a:t>This study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524000" y="0"/>
            <a:ext cx="6858000" cy="1143000"/>
          </a:xfrm>
        </p:spPr>
        <p:txBody>
          <a:bodyPr>
            <a:normAutofit fontScale="90000"/>
          </a:bodyPr>
          <a:lstStyle/>
          <a:p>
            <a:pPr eaLnBrk="1" hangingPunct="1">
              <a:defRPr/>
            </a:pPr>
            <a:r>
              <a:rPr lang="en-US" sz="3600" dirty="0" smtClean="0">
                <a:solidFill>
                  <a:srgbClr val="FFFF66"/>
                </a:solidFill>
                <a:effectLst>
                  <a:outerShdw blurRad="38100" dist="38100" dir="2700000" algn="tl">
                    <a:srgbClr val="C0C0C0"/>
                  </a:outerShdw>
                </a:effectLst>
              </a:rPr>
              <a:t>Basin-Wide Percentage Change in Power Dissipation</a:t>
            </a:r>
          </a:p>
        </p:txBody>
      </p:sp>
      <p:pic>
        <p:nvPicPr>
          <p:cNvPr id="34820" name="Picture 5" descr="C:\Users\Kerry Emaanuel\Graphics\Transparent Figures\delpdi_new.PNG"/>
          <p:cNvPicPr>
            <a:picLocks noChangeAspect="1" noChangeArrowheads="1"/>
          </p:cNvPicPr>
          <p:nvPr/>
        </p:nvPicPr>
        <p:blipFill>
          <a:blip r:embed="rId4" cstate="print"/>
          <a:srcRect/>
          <a:stretch>
            <a:fillRect/>
          </a:stretch>
        </p:blipFill>
        <p:spPr bwMode="auto">
          <a:xfrm>
            <a:off x="12701" y="1143000"/>
            <a:ext cx="8489526" cy="5105400"/>
          </a:xfrm>
          <a:prstGeom prst="rect">
            <a:avLst/>
          </a:prstGeom>
          <a:noFill/>
          <a:ln w="9525">
            <a:noFill/>
            <a:miter lim="800000"/>
            <a:headEnd/>
            <a:tailEnd/>
          </a:ln>
        </p:spPr>
      </p:pic>
      <p:sp>
        <p:nvSpPr>
          <p:cNvPr id="5" name="Text Box 5"/>
          <p:cNvSpPr txBox="1">
            <a:spLocks noChangeArrowheads="1"/>
          </p:cNvSpPr>
          <p:nvPr/>
        </p:nvSpPr>
        <p:spPr bwMode="auto">
          <a:xfrm>
            <a:off x="7848600" y="1676400"/>
            <a:ext cx="1295400" cy="1006475"/>
          </a:xfrm>
          <a:prstGeom prst="rect">
            <a:avLst/>
          </a:prstGeom>
          <a:noFill/>
          <a:ln w="9525">
            <a:noFill/>
            <a:miter lim="800000"/>
            <a:headEnd/>
            <a:tailEnd/>
          </a:ln>
          <a:effectLst/>
        </p:spPr>
        <p:txBody>
          <a:bodyPr>
            <a:spAutoFit/>
          </a:bodyPr>
          <a:lstStyle/>
          <a:p>
            <a:pPr algn="ctr">
              <a:spcBef>
                <a:spcPct val="50000"/>
              </a:spcBef>
              <a:defRPr/>
            </a:pPr>
            <a:r>
              <a:rPr lang="en-US" sz="2000" b="1" dirty="0">
                <a:solidFill>
                  <a:schemeClr val="accent2"/>
                </a:solidFill>
                <a:effectLst>
                  <a:outerShdw blurRad="38100" dist="38100" dir="2700000" algn="tl">
                    <a:srgbClr val="C0C0C0"/>
                  </a:outerShdw>
                </a:effectLst>
              </a:rPr>
              <a:t>Different Climate Models</a:t>
            </a:r>
          </a:p>
        </p:txBody>
      </p:sp>
      <p:cxnSp>
        <p:nvCxnSpPr>
          <p:cNvPr id="7" name="Straight Arrow Connector 6"/>
          <p:cNvCxnSpPr/>
          <p:nvPr/>
        </p:nvCxnSpPr>
        <p:spPr>
          <a:xfrm rot="10800000">
            <a:off x="7772400" y="2667000"/>
            <a:ext cx="609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idx="4294967295"/>
          </p:nvPr>
        </p:nvSpPr>
        <p:spPr>
          <a:xfrm>
            <a:off x="1143000" y="0"/>
            <a:ext cx="6858000" cy="1143000"/>
          </a:xfrm>
        </p:spPr>
        <p:txBody>
          <a:bodyPr>
            <a:normAutofit fontScale="90000"/>
          </a:bodyPr>
          <a:lstStyle/>
          <a:p>
            <a:pPr eaLnBrk="1" hangingPunct="1">
              <a:defRPr/>
            </a:pPr>
            <a:r>
              <a:rPr lang="en-US" sz="3600" dirty="0" smtClean="0">
                <a:solidFill>
                  <a:srgbClr val="FFFF66"/>
                </a:solidFill>
                <a:effectLst>
                  <a:outerShdw blurRad="38100" dist="38100" dir="2700000" algn="tl">
                    <a:srgbClr val="C0C0C0"/>
                  </a:outerShdw>
                </a:effectLst>
              </a:rPr>
              <a:t>7 Model Consensus Change in Storm Frequency</a:t>
            </a:r>
          </a:p>
        </p:txBody>
      </p:sp>
      <p:pic>
        <p:nvPicPr>
          <p:cNvPr id="35844" name="Picture 2" descr="C:\Users\Kerry Emaanuel\Papers\IPCC_TC\version4\consensus_freq_changet.PNG"/>
          <p:cNvPicPr>
            <a:picLocks noChangeAspect="1" noChangeArrowheads="1"/>
          </p:cNvPicPr>
          <p:nvPr/>
        </p:nvPicPr>
        <p:blipFill>
          <a:blip r:embed="rId4" cstate="print"/>
          <a:srcRect l="8571" t="16006" r="8571" b="22865"/>
          <a:stretch>
            <a:fillRect/>
          </a:stretch>
        </p:blipFill>
        <p:spPr bwMode="auto">
          <a:xfrm>
            <a:off x="152400" y="1484313"/>
            <a:ext cx="8458200" cy="467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0" y="0"/>
            <a:ext cx="9144000" cy="15255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solidFill>
                  <a:srgbClr val="FFFF00"/>
                </a:solidFill>
                <a:effectLst>
                  <a:outerShdw blurRad="38100" dist="38100" dir="2700000" algn="tl">
                    <a:srgbClr val="C0C0C0"/>
                  </a:outerShdw>
                </a:effectLst>
                <a:cs typeface="+mn-cs"/>
              </a:rPr>
              <a:t>Atlantic Sea Surface Temperatures and Storm Max Power Dissipation</a:t>
            </a:r>
          </a:p>
          <a:p>
            <a:pPr algn="ctr" fontAlgn="auto">
              <a:spcBef>
                <a:spcPts val="0"/>
              </a:spcBef>
              <a:spcAft>
                <a:spcPts val="0"/>
              </a:spcAft>
              <a:defRPr/>
            </a:pPr>
            <a:r>
              <a:rPr lang="en-US" sz="2200" dirty="0">
                <a:solidFill>
                  <a:schemeClr val="tx2"/>
                </a:solidFill>
                <a:cs typeface="+mn-cs"/>
              </a:rPr>
              <a:t>(Smoothed with a 1-3-4-3-1 filter)</a:t>
            </a:r>
          </a:p>
        </p:txBody>
      </p:sp>
      <p:sp>
        <p:nvSpPr>
          <p:cNvPr id="10244" name="Text Box 6"/>
          <p:cNvSpPr txBox="1">
            <a:spLocks noChangeArrowheads="1"/>
          </p:cNvSpPr>
          <p:nvPr/>
        </p:nvSpPr>
        <p:spPr bwMode="auto">
          <a:xfrm rot="-5400000">
            <a:off x="6769894" y="3798094"/>
            <a:ext cx="2125662" cy="336550"/>
          </a:xfrm>
          <a:prstGeom prst="rect">
            <a:avLst/>
          </a:prstGeom>
          <a:noFill/>
          <a:ln w="9525">
            <a:noFill/>
            <a:miter lim="800000"/>
            <a:headEnd/>
            <a:tailEnd/>
          </a:ln>
        </p:spPr>
        <p:txBody>
          <a:bodyPr wrap="none">
            <a:spAutoFit/>
          </a:bodyPr>
          <a:lstStyle/>
          <a:p>
            <a:r>
              <a:rPr lang="en-US" sz="1600" b="1">
                <a:solidFill>
                  <a:srgbClr val="008000"/>
                </a:solidFill>
                <a:latin typeface="Calibri" pitchFamily="34" charset="0"/>
              </a:rPr>
              <a:t>Scaled Temperature</a:t>
            </a:r>
          </a:p>
        </p:txBody>
      </p:sp>
      <p:sp>
        <p:nvSpPr>
          <p:cNvPr id="10245" name="Text Box 7"/>
          <p:cNvSpPr txBox="1">
            <a:spLocks noChangeArrowheads="1"/>
          </p:cNvSpPr>
          <p:nvPr/>
        </p:nvSpPr>
        <p:spPr bwMode="auto">
          <a:xfrm rot="-5400000">
            <a:off x="-340519" y="3650457"/>
            <a:ext cx="3065463" cy="336550"/>
          </a:xfrm>
          <a:prstGeom prst="rect">
            <a:avLst/>
          </a:prstGeom>
          <a:noFill/>
          <a:ln w="9525">
            <a:noFill/>
            <a:miter lim="800000"/>
            <a:headEnd/>
            <a:tailEnd/>
          </a:ln>
        </p:spPr>
        <p:txBody>
          <a:bodyPr wrap="none">
            <a:spAutoFit/>
          </a:bodyPr>
          <a:lstStyle/>
          <a:p>
            <a:r>
              <a:rPr lang="en-US" sz="1600" b="1">
                <a:solidFill>
                  <a:srgbClr val="0000FF"/>
                </a:solidFill>
                <a:latin typeface="Calibri" pitchFamily="34" charset="0"/>
              </a:rPr>
              <a:t>Power Dissipation Index (PDI)</a:t>
            </a:r>
          </a:p>
        </p:txBody>
      </p:sp>
      <p:pic>
        <p:nvPicPr>
          <p:cNvPr id="10246" name="Picture 9" descr="storm_max_pdi_SST2"/>
          <p:cNvPicPr>
            <a:picLocks noChangeAspect="1" noChangeArrowheads="1"/>
          </p:cNvPicPr>
          <p:nvPr/>
        </p:nvPicPr>
        <p:blipFill>
          <a:blip r:embed="rId4" cstate="print"/>
          <a:srcRect/>
          <a:stretch>
            <a:fillRect/>
          </a:stretch>
        </p:blipFill>
        <p:spPr bwMode="auto">
          <a:xfrm>
            <a:off x="838200" y="1370013"/>
            <a:ext cx="7315200" cy="5487987"/>
          </a:xfrm>
          <a:prstGeom prst="rect">
            <a:avLst/>
          </a:prstGeom>
          <a:noFill/>
          <a:ln w="9525">
            <a:noFill/>
            <a:miter lim="800000"/>
            <a:headEnd/>
            <a:tailEnd/>
          </a:ln>
        </p:spPr>
      </p:pic>
      <p:sp>
        <p:nvSpPr>
          <p:cNvPr id="10247" name="Text Box 10"/>
          <p:cNvSpPr txBox="1">
            <a:spLocks noChangeArrowheads="1"/>
          </p:cNvSpPr>
          <p:nvPr/>
        </p:nvSpPr>
        <p:spPr bwMode="auto">
          <a:xfrm>
            <a:off x="7543800" y="1981200"/>
            <a:ext cx="1371600" cy="915988"/>
          </a:xfrm>
          <a:prstGeom prst="rect">
            <a:avLst/>
          </a:prstGeom>
          <a:noFill/>
          <a:ln w="9525">
            <a:noFill/>
            <a:miter lim="800000"/>
            <a:headEnd/>
            <a:tailEnd/>
          </a:ln>
        </p:spPr>
        <p:txBody>
          <a:bodyPr>
            <a:spAutoFit/>
          </a:bodyPr>
          <a:lstStyle/>
          <a:p>
            <a:pPr>
              <a:spcBef>
                <a:spcPct val="50000"/>
              </a:spcBef>
            </a:pPr>
            <a:r>
              <a:rPr lang="en-US" b="1">
                <a:latin typeface="Calibri" pitchFamily="34" charset="0"/>
              </a:rPr>
              <a:t>Years included: 1870-2006</a:t>
            </a:r>
          </a:p>
        </p:txBody>
      </p:sp>
      <p:sp>
        <p:nvSpPr>
          <p:cNvPr id="10248" name="Text Box 11"/>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Data Sources: NOAA/TPC, UKMO/HADSST1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1847850"/>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rPr>
              <a:t>Economic Analysis of Impact of Climate Change on Tropical Cyclone </a:t>
            </a:r>
            <a:r>
              <a:rPr lang="en-US" b="1" dirty="0" smtClean="0">
                <a:solidFill>
                  <a:srgbClr val="002060"/>
                </a:solidFill>
                <a:effectLst>
                  <a:outerShdw blurRad="38100" dist="38100" dir="2700000" algn="tl">
                    <a:srgbClr val="000000">
                      <a:alpha val="43137"/>
                    </a:srgbClr>
                  </a:outerShdw>
                </a:effectLst>
              </a:rPr>
              <a:t>Damage</a:t>
            </a:r>
            <a:endParaRPr lang="en-US" b="1" dirty="0">
              <a:solidFill>
                <a:srgbClr val="00206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343400"/>
            <a:ext cx="6400800" cy="1447800"/>
          </a:xfrm>
        </p:spPr>
        <p:txBody>
          <a:bodyPr/>
          <a:lstStyle/>
          <a:p>
            <a:r>
              <a:rPr lang="en-US" dirty="0" smtClean="0">
                <a:solidFill>
                  <a:srgbClr val="002060"/>
                </a:solidFill>
                <a:effectLst>
                  <a:outerShdw blurRad="38100" dist="38100" dir="2700000" algn="tl">
                    <a:srgbClr val="000000">
                      <a:alpha val="43137"/>
                    </a:srgbClr>
                  </a:outerShdw>
                </a:effectLst>
              </a:rPr>
              <a:t>With Robert Mendelsohn</a:t>
            </a:r>
          </a:p>
          <a:p>
            <a:r>
              <a:rPr lang="en-US" dirty="0" smtClean="0">
                <a:solidFill>
                  <a:srgbClr val="002060"/>
                </a:solidFill>
                <a:effectLst>
                  <a:outerShdw blurRad="38100" dist="38100" dir="2700000" algn="tl">
                    <a:srgbClr val="000000">
                      <a:alpha val="43137"/>
                    </a:srgbClr>
                  </a:outerShdw>
                </a:effectLst>
              </a:rPr>
              <a:t>Yale</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dirty="0" smtClean="0">
                <a:solidFill>
                  <a:srgbClr val="002060"/>
                </a:solidFill>
                <a:effectLst>
                  <a:outerShdw blurRad="38100" dist="38100" dir="2700000" algn="tl">
                    <a:srgbClr val="000000">
                      <a:alpha val="43137"/>
                    </a:srgbClr>
                  </a:outerShdw>
                </a:effectLst>
              </a:rPr>
              <a:t>Assessing the Impact of Climate Change</a:t>
            </a:r>
          </a:p>
        </p:txBody>
      </p:sp>
      <p:sp>
        <p:nvSpPr>
          <p:cNvPr id="3075" name="Rectangle 3"/>
          <p:cNvSpPr>
            <a:spLocks noGrp="1" noChangeArrowheads="1"/>
          </p:cNvSpPr>
          <p:nvPr>
            <p:ph type="body" idx="1"/>
          </p:nvPr>
        </p:nvSpPr>
        <p:spPr/>
        <p:txBody>
          <a:bodyPr/>
          <a:lstStyle/>
          <a:p>
            <a:pPr eaLnBrk="1" hangingPunct="1">
              <a:lnSpc>
                <a:spcPct val="90000"/>
              </a:lnSpc>
            </a:pPr>
            <a:r>
              <a:rPr lang="en-US" dirty="0" smtClean="0">
                <a:solidFill>
                  <a:srgbClr val="002060"/>
                </a:solidFill>
              </a:rPr>
              <a:t>Measure how climate change affects future extreme events</a:t>
            </a:r>
          </a:p>
          <a:p>
            <a:pPr eaLnBrk="1" hangingPunct="1">
              <a:lnSpc>
                <a:spcPct val="90000"/>
              </a:lnSpc>
            </a:pPr>
            <a:r>
              <a:rPr lang="en-US" dirty="0" smtClean="0">
                <a:solidFill>
                  <a:srgbClr val="002060"/>
                </a:solidFill>
              </a:rPr>
              <a:t>Reflect any underlying changes in vulnerability in future periods</a:t>
            </a:r>
          </a:p>
          <a:p>
            <a:pPr eaLnBrk="1" hangingPunct="1">
              <a:lnSpc>
                <a:spcPct val="90000"/>
              </a:lnSpc>
            </a:pPr>
            <a:r>
              <a:rPr lang="en-US" dirty="0" smtClean="0">
                <a:solidFill>
                  <a:srgbClr val="002060"/>
                </a:solidFill>
              </a:rPr>
              <a:t>Estimate damage functions for each type of extreme event </a:t>
            </a:r>
          </a:p>
          <a:p>
            <a:pPr eaLnBrk="1" hangingPunct="1">
              <a:lnSpc>
                <a:spcPct val="90000"/>
              </a:lnSpc>
            </a:pPr>
            <a:r>
              <a:rPr lang="en-US" dirty="0" smtClean="0">
                <a:solidFill>
                  <a:srgbClr val="002060"/>
                </a:solidFill>
              </a:rPr>
              <a:t>Estimate future extreme events caused by climate change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489325" y="1676400"/>
            <a:ext cx="2305050" cy="366713"/>
          </a:xfrm>
          <a:prstGeom prst="rect">
            <a:avLst/>
          </a:prstGeom>
          <a:noFill/>
          <a:ln w="9525">
            <a:noFill/>
            <a:miter lim="800000"/>
            <a:headEnd/>
            <a:tailEnd/>
          </a:ln>
        </p:spPr>
        <p:txBody>
          <a:bodyPr>
            <a:spAutoFit/>
          </a:bodyPr>
          <a:lstStyle/>
          <a:p>
            <a:r>
              <a:rPr lang="en-US" dirty="0"/>
              <a:t>Emissions Trajectory</a:t>
            </a:r>
          </a:p>
        </p:txBody>
      </p:sp>
      <p:sp>
        <p:nvSpPr>
          <p:cNvPr id="7171" name="Text Box 5"/>
          <p:cNvSpPr txBox="1">
            <a:spLocks noChangeArrowheads="1"/>
          </p:cNvSpPr>
          <p:nvPr/>
        </p:nvSpPr>
        <p:spPr bwMode="auto">
          <a:xfrm>
            <a:off x="3733800" y="2362200"/>
            <a:ext cx="2819400" cy="366713"/>
          </a:xfrm>
          <a:prstGeom prst="rect">
            <a:avLst/>
          </a:prstGeom>
          <a:noFill/>
          <a:ln w="9525">
            <a:noFill/>
            <a:miter lim="800000"/>
            <a:headEnd/>
            <a:tailEnd/>
          </a:ln>
        </p:spPr>
        <p:txBody>
          <a:bodyPr>
            <a:spAutoFit/>
          </a:bodyPr>
          <a:lstStyle/>
          <a:p>
            <a:r>
              <a:rPr lang="en-US" dirty="0"/>
              <a:t>Climate Scenario</a:t>
            </a:r>
          </a:p>
        </p:txBody>
      </p:sp>
      <p:sp>
        <p:nvSpPr>
          <p:cNvPr id="7172" name="Text Box 6"/>
          <p:cNvSpPr txBox="1">
            <a:spLocks noChangeArrowheads="1"/>
          </p:cNvSpPr>
          <p:nvPr/>
        </p:nvSpPr>
        <p:spPr bwMode="auto">
          <a:xfrm>
            <a:off x="3962400" y="2895600"/>
            <a:ext cx="1831975" cy="366713"/>
          </a:xfrm>
          <a:prstGeom prst="rect">
            <a:avLst/>
          </a:prstGeom>
          <a:noFill/>
          <a:ln w="9525">
            <a:noFill/>
            <a:miter lim="800000"/>
            <a:headEnd/>
            <a:tailEnd/>
          </a:ln>
        </p:spPr>
        <p:txBody>
          <a:bodyPr>
            <a:spAutoFit/>
          </a:bodyPr>
          <a:lstStyle/>
          <a:p>
            <a:r>
              <a:rPr lang="en-US"/>
              <a:t>Event Risks</a:t>
            </a:r>
          </a:p>
        </p:txBody>
      </p:sp>
      <p:sp>
        <p:nvSpPr>
          <p:cNvPr id="7173" name="Text Box 7"/>
          <p:cNvSpPr txBox="1">
            <a:spLocks noChangeArrowheads="1"/>
          </p:cNvSpPr>
          <p:nvPr/>
        </p:nvSpPr>
        <p:spPr bwMode="auto">
          <a:xfrm>
            <a:off x="3505200" y="3505200"/>
            <a:ext cx="3482975" cy="366713"/>
          </a:xfrm>
          <a:prstGeom prst="rect">
            <a:avLst/>
          </a:prstGeom>
          <a:noFill/>
          <a:ln w="9525">
            <a:noFill/>
            <a:miter lim="800000"/>
            <a:headEnd/>
            <a:tailEnd/>
          </a:ln>
        </p:spPr>
        <p:txBody>
          <a:bodyPr>
            <a:spAutoFit/>
          </a:bodyPr>
          <a:lstStyle/>
          <a:p>
            <a:r>
              <a:rPr lang="en-US"/>
              <a:t>Vulnerability Projection</a:t>
            </a:r>
          </a:p>
        </p:txBody>
      </p:sp>
      <p:sp>
        <p:nvSpPr>
          <p:cNvPr id="7174" name="Text Box 8"/>
          <p:cNvSpPr txBox="1">
            <a:spLocks noChangeArrowheads="1"/>
          </p:cNvSpPr>
          <p:nvPr/>
        </p:nvSpPr>
        <p:spPr bwMode="auto">
          <a:xfrm>
            <a:off x="3733800" y="4114800"/>
            <a:ext cx="2898775" cy="366713"/>
          </a:xfrm>
          <a:prstGeom prst="rect">
            <a:avLst/>
          </a:prstGeom>
          <a:noFill/>
          <a:ln w="9525">
            <a:noFill/>
            <a:miter lim="800000"/>
            <a:headEnd/>
            <a:tailEnd/>
          </a:ln>
        </p:spPr>
        <p:txBody>
          <a:bodyPr>
            <a:spAutoFit/>
          </a:bodyPr>
          <a:lstStyle/>
          <a:p>
            <a:r>
              <a:rPr lang="en-US"/>
              <a:t>Damage Function</a:t>
            </a:r>
          </a:p>
        </p:txBody>
      </p:sp>
      <p:sp>
        <p:nvSpPr>
          <p:cNvPr id="7175" name="Text Box 9"/>
          <p:cNvSpPr txBox="1">
            <a:spLocks noChangeArrowheads="1"/>
          </p:cNvSpPr>
          <p:nvPr/>
        </p:nvSpPr>
        <p:spPr bwMode="auto">
          <a:xfrm>
            <a:off x="3733800" y="4876800"/>
            <a:ext cx="2670175" cy="366713"/>
          </a:xfrm>
          <a:prstGeom prst="rect">
            <a:avLst/>
          </a:prstGeom>
          <a:noFill/>
          <a:ln w="9525">
            <a:noFill/>
            <a:miter lim="800000"/>
            <a:headEnd/>
            <a:tailEnd/>
          </a:ln>
        </p:spPr>
        <p:txBody>
          <a:bodyPr>
            <a:spAutoFit/>
          </a:bodyPr>
          <a:lstStyle/>
          <a:p>
            <a:r>
              <a:rPr lang="en-US"/>
              <a:t>Damage Estimate</a:t>
            </a:r>
          </a:p>
        </p:txBody>
      </p:sp>
      <p:sp>
        <p:nvSpPr>
          <p:cNvPr id="7176" name="Line 10"/>
          <p:cNvSpPr>
            <a:spLocks noChangeShapeType="1"/>
          </p:cNvSpPr>
          <p:nvPr/>
        </p:nvSpPr>
        <p:spPr bwMode="auto">
          <a:xfrm>
            <a:off x="4572000" y="1981200"/>
            <a:ext cx="0" cy="381000"/>
          </a:xfrm>
          <a:prstGeom prst="line">
            <a:avLst/>
          </a:prstGeom>
          <a:noFill/>
          <a:ln w="9525">
            <a:solidFill>
              <a:schemeClr val="tx1"/>
            </a:solidFill>
            <a:round/>
            <a:headEnd/>
            <a:tailEnd type="triangle" w="med" len="med"/>
          </a:ln>
        </p:spPr>
        <p:txBody>
          <a:bodyPr/>
          <a:lstStyle/>
          <a:p>
            <a:endParaRPr lang="en-US"/>
          </a:p>
        </p:txBody>
      </p:sp>
      <p:sp>
        <p:nvSpPr>
          <p:cNvPr id="7177" name="Line 12"/>
          <p:cNvSpPr>
            <a:spLocks noChangeShapeType="1"/>
          </p:cNvSpPr>
          <p:nvPr/>
        </p:nvSpPr>
        <p:spPr bwMode="auto">
          <a:xfrm>
            <a:off x="4572000" y="2667000"/>
            <a:ext cx="0" cy="304800"/>
          </a:xfrm>
          <a:prstGeom prst="line">
            <a:avLst/>
          </a:prstGeom>
          <a:noFill/>
          <a:ln w="9525">
            <a:solidFill>
              <a:schemeClr val="tx1"/>
            </a:solidFill>
            <a:round/>
            <a:headEnd/>
            <a:tailEnd type="triangle" w="med" len="med"/>
          </a:ln>
        </p:spPr>
        <p:txBody>
          <a:bodyPr/>
          <a:lstStyle/>
          <a:p>
            <a:endParaRPr lang="en-US"/>
          </a:p>
        </p:txBody>
      </p:sp>
      <p:sp>
        <p:nvSpPr>
          <p:cNvPr id="7178" name="Line 13"/>
          <p:cNvSpPr>
            <a:spLocks noChangeShapeType="1"/>
          </p:cNvSpPr>
          <p:nvPr/>
        </p:nvSpPr>
        <p:spPr bwMode="auto">
          <a:xfrm>
            <a:off x="4572000" y="3276600"/>
            <a:ext cx="0" cy="304800"/>
          </a:xfrm>
          <a:prstGeom prst="line">
            <a:avLst/>
          </a:prstGeom>
          <a:noFill/>
          <a:ln w="9525">
            <a:solidFill>
              <a:schemeClr val="tx1"/>
            </a:solidFill>
            <a:round/>
            <a:headEnd/>
            <a:tailEnd type="triangle" w="med" len="med"/>
          </a:ln>
        </p:spPr>
        <p:txBody>
          <a:bodyPr/>
          <a:lstStyle/>
          <a:p>
            <a:endParaRPr lang="en-US"/>
          </a:p>
        </p:txBody>
      </p:sp>
      <p:sp>
        <p:nvSpPr>
          <p:cNvPr id="7179" name="Line 14"/>
          <p:cNvSpPr>
            <a:spLocks noChangeShapeType="1"/>
          </p:cNvSpPr>
          <p:nvPr/>
        </p:nvSpPr>
        <p:spPr bwMode="auto">
          <a:xfrm>
            <a:off x="4572000" y="3810000"/>
            <a:ext cx="0" cy="381000"/>
          </a:xfrm>
          <a:prstGeom prst="line">
            <a:avLst/>
          </a:prstGeom>
          <a:noFill/>
          <a:ln w="9525">
            <a:solidFill>
              <a:schemeClr val="tx1"/>
            </a:solidFill>
            <a:round/>
            <a:headEnd/>
            <a:tailEnd type="triangle" w="med" len="med"/>
          </a:ln>
        </p:spPr>
        <p:txBody>
          <a:bodyPr/>
          <a:lstStyle/>
          <a:p>
            <a:endParaRPr lang="en-US"/>
          </a:p>
        </p:txBody>
      </p:sp>
      <p:sp>
        <p:nvSpPr>
          <p:cNvPr id="7180" name="Line 15"/>
          <p:cNvSpPr>
            <a:spLocks noChangeShapeType="1"/>
          </p:cNvSpPr>
          <p:nvPr/>
        </p:nvSpPr>
        <p:spPr bwMode="auto">
          <a:xfrm>
            <a:off x="4572000" y="4495800"/>
            <a:ext cx="0" cy="457200"/>
          </a:xfrm>
          <a:prstGeom prst="line">
            <a:avLst/>
          </a:prstGeom>
          <a:noFill/>
          <a:ln w="9525">
            <a:solidFill>
              <a:schemeClr val="tx1"/>
            </a:solidFill>
            <a:round/>
            <a:headEnd/>
            <a:tailEnd type="triangle" w="med" len="med"/>
          </a:ln>
        </p:spPr>
        <p:txBody>
          <a:bodyPr/>
          <a:lstStyle/>
          <a:p>
            <a:endParaRPr lang="en-US"/>
          </a:p>
        </p:txBody>
      </p:sp>
      <p:sp>
        <p:nvSpPr>
          <p:cNvPr id="7181" name="Text Box 16"/>
          <p:cNvSpPr txBox="1">
            <a:spLocks noChangeArrowheads="1"/>
          </p:cNvSpPr>
          <p:nvPr/>
        </p:nvSpPr>
        <p:spPr bwMode="auto">
          <a:xfrm>
            <a:off x="2362200" y="838200"/>
            <a:ext cx="4800600" cy="461963"/>
          </a:xfrm>
          <a:prstGeom prst="rect">
            <a:avLst/>
          </a:prstGeom>
          <a:noFill/>
          <a:ln w="9525">
            <a:noFill/>
            <a:miter lim="800000"/>
            <a:headEnd/>
            <a:tailEnd/>
          </a:ln>
        </p:spPr>
        <p:txBody>
          <a:bodyPr>
            <a:spAutoFit/>
          </a:bodyPr>
          <a:lstStyle/>
          <a:p>
            <a:r>
              <a:rPr lang="en-US"/>
              <a:t>   </a:t>
            </a:r>
            <a:r>
              <a:rPr lang="en-US" sz="2400">
                <a:solidFill>
                  <a:srgbClr val="002060"/>
                </a:solidFill>
              </a:rPr>
              <a:t>Integrated Assessment Model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Climate Models</a:t>
            </a:r>
          </a:p>
        </p:txBody>
      </p:sp>
      <p:sp>
        <p:nvSpPr>
          <p:cNvPr id="10243" name="Rectangle 3"/>
          <p:cNvSpPr>
            <a:spLocks noGrp="1" noChangeArrowheads="1"/>
          </p:cNvSpPr>
          <p:nvPr>
            <p:ph type="body" idx="1"/>
          </p:nvPr>
        </p:nvSpPr>
        <p:spPr>
          <a:xfrm>
            <a:off x="457200" y="2667000"/>
            <a:ext cx="8229600" cy="3200400"/>
          </a:xfrm>
        </p:spPr>
        <p:txBody>
          <a:bodyPr/>
          <a:lstStyle/>
          <a:p>
            <a:pPr eaLnBrk="1" hangingPunct="1"/>
            <a:r>
              <a:rPr lang="en-US" dirty="0" smtClean="0">
                <a:solidFill>
                  <a:srgbClr val="002060"/>
                </a:solidFill>
              </a:rPr>
              <a:t>CNRM  (France)</a:t>
            </a:r>
          </a:p>
          <a:p>
            <a:pPr eaLnBrk="1" hangingPunct="1"/>
            <a:r>
              <a:rPr lang="en-US" dirty="0" smtClean="0">
                <a:solidFill>
                  <a:srgbClr val="002060"/>
                </a:solidFill>
              </a:rPr>
              <a:t>ECHAM (Germany)</a:t>
            </a:r>
          </a:p>
          <a:p>
            <a:pPr eaLnBrk="1" hangingPunct="1"/>
            <a:r>
              <a:rPr lang="en-US" dirty="0" smtClean="0">
                <a:solidFill>
                  <a:srgbClr val="002060"/>
                </a:solidFill>
              </a:rPr>
              <a:t>GFDL  (U.S.)</a:t>
            </a:r>
          </a:p>
          <a:p>
            <a:pPr eaLnBrk="1" hangingPunct="1"/>
            <a:r>
              <a:rPr lang="en-US" dirty="0" smtClean="0">
                <a:solidFill>
                  <a:srgbClr val="002060"/>
                </a:solidFill>
              </a:rPr>
              <a:t>MIROC (Japan; tropical cyclones only)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706562"/>
          </a:xfrm>
        </p:spPr>
        <p:txBody>
          <a:bodyPr>
            <a:normAutofit fontScale="90000"/>
          </a:bodyPr>
          <a:lstStyle/>
          <a:p>
            <a:pPr eaLnBrk="1" hangingPunct="1"/>
            <a:r>
              <a:rPr lang="en-US" sz="4000" dirty="0" smtClean="0">
                <a:solidFill>
                  <a:srgbClr val="002060"/>
                </a:solidFill>
                <a:effectLst>
                  <a:outerShdw blurRad="38100" dist="38100" dir="2700000" algn="tl">
                    <a:srgbClr val="000000">
                      <a:alpha val="43137"/>
                    </a:srgbClr>
                  </a:outerShdw>
                </a:effectLst>
              </a:rPr>
              <a:t>Baseline Changes in Tropical Cyclone Damage (due to population and income, holding </a:t>
            </a:r>
            <a:r>
              <a:rPr lang="en-US" sz="4000" dirty="0">
                <a:solidFill>
                  <a:srgbClr val="002060"/>
                </a:solidFill>
                <a:effectLst>
                  <a:outerShdw blurRad="38100" dist="38100" dir="2700000" algn="tl">
                    <a:srgbClr val="000000">
                      <a:alpha val="43137"/>
                    </a:srgbClr>
                  </a:outerShdw>
                </a:effectLst>
              </a:rPr>
              <a:t>c</a:t>
            </a:r>
            <a:r>
              <a:rPr lang="en-US" sz="4000" dirty="0" smtClean="0">
                <a:solidFill>
                  <a:srgbClr val="002060"/>
                </a:solidFill>
                <a:effectLst>
                  <a:outerShdw blurRad="38100" dist="38100" dir="2700000" algn="tl">
                    <a:srgbClr val="000000">
                      <a:alpha val="43137"/>
                    </a:srgbClr>
                  </a:outerShdw>
                </a:effectLst>
              </a:rPr>
              <a:t>limate </a:t>
            </a:r>
            <a:r>
              <a:rPr lang="en-US" sz="4000" dirty="0">
                <a:solidFill>
                  <a:srgbClr val="002060"/>
                </a:solidFill>
                <a:effectLst>
                  <a:outerShdw blurRad="38100" dist="38100" dir="2700000" algn="tl">
                    <a:srgbClr val="000000">
                      <a:alpha val="43137"/>
                    </a:srgbClr>
                  </a:outerShdw>
                </a:effectLst>
              </a:rPr>
              <a:t>f</a:t>
            </a:r>
            <a:r>
              <a:rPr lang="en-US" sz="4000" dirty="0" smtClean="0">
                <a:solidFill>
                  <a:srgbClr val="002060"/>
                </a:solidFill>
                <a:effectLst>
                  <a:outerShdw blurRad="38100" dist="38100" dir="2700000" algn="tl">
                    <a:srgbClr val="000000">
                      <a:alpha val="43137"/>
                    </a:srgbClr>
                  </a:outerShdw>
                </a:effectLst>
              </a:rPr>
              <a:t>ixed)</a:t>
            </a:r>
          </a:p>
        </p:txBody>
      </p:sp>
      <p:sp>
        <p:nvSpPr>
          <p:cNvPr id="16387" name="Rectangle 3"/>
          <p:cNvSpPr>
            <a:spLocks noGrp="1" noChangeArrowheads="1"/>
          </p:cNvSpPr>
          <p:nvPr>
            <p:ph type="body" idx="1"/>
          </p:nvPr>
        </p:nvSpPr>
        <p:spPr>
          <a:xfrm>
            <a:off x="457200" y="2438400"/>
            <a:ext cx="8229600" cy="2514600"/>
          </a:xfrm>
        </p:spPr>
        <p:txBody>
          <a:bodyPr/>
          <a:lstStyle/>
          <a:p>
            <a:pPr eaLnBrk="1" hangingPunct="1"/>
            <a:r>
              <a:rPr lang="en-US" dirty="0" smtClean="0">
                <a:solidFill>
                  <a:srgbClr val="002060"/>
                </a:solidFill>
              </a:rPr>
              <a:t>Current Global Damages: $13.9 billion/yr</a:t>
            </a:r>
          </a:p>
          <a:p>
            <a:pPr eaLnBrk="1" hangingPunct="1"/>
            <a:r>
              <a:rPr lang="en-US" dirty="0" smtClean="0">
                <a:solidFill>
                  <a:srgbClr val="002060"/>
                </a:solidFill>
              </a:rPr>
              <a:t>Future Global Damages: 30.6 billion/yr</a:t>
            </a:r>
          </a:p>
          <a:p>
            <a:pPr eaLnBrk="1" hangingPunct="1"/>
            <a:r>
              <a:rPr lang="en-US" dirty="0" smtClean="0">
                <a:solidFill>
                  <a:srgbClr val="002060"/>
                </a:solidFill>
              </a:rPr>
              <a:t>Current Global Deaths: 18,918/yr</a:t>
            </a:r>
          </a:p>
          <a:p>
            <a:pPr eaLnBrk="1" hangingPunct="1"/>
            <a:r>
              <a:rPr lang="en-US" dirty="0" smtClean="0">
                <a:solidFill>
                  <a:srgbClr val="002060"/>
                </a:solidFill>
              </a:rPr>
              <a:t>Future Global Deaths: 7,168/yr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Examples of Modeling Output</a:t>
            </a:r>
          </a:p>
        </p:txBody>
      </p:sp>
      <p:pic>
        <p:nvPicPr>
          <p:cNvPr id="21507" name="Picture 4" descr="C:\Users\Kerry Emaanuel\World Bank Project\miroc_pdf.png"/>
          <p:cNvPicPr>
            <a:picLocks noChangeAspect="1" noChangeArrowheads="1"/>
          </p:cNvPicPr>
          <p:nvPr/>
        </p:nvPicPr>
        <p:blipFill>
          <a:blip r:embed="rId2" cstate="print"/>
          <a:srcRect/>
          <a:stretch>
            <a:fillRect/>
          </a:stretch>
        </p:blipFill>
        <p:spPr bwMode="auto">
          <a:xfrm>
            <a:off x="304800" y="1582738"/>
            <a:ext cx="4191000" cy="3141662"/>
          </a:xfrm>
          <a:prstGeom prst="rect">
            <a:avLst/>
          </a:prstGeom>
          <a:noFill/>
          <a:ln w="9525">
            <a:noFill/>
            <a:miter lim="800000"/>
            <a:headEnd/>
            <a:tailEnd/>
          </a:ln>
        </p:spPr>
      </p:pic>
      <p:sp>
        <p:nvSpPr>
          <p:cNvPr id="21509" name="TextBox 7"/>
          <p:cNvSpPr txBox="1">
            <a:spLocks noChangeArrowheads="1"/>
          </p:cNvSpPr>
          <p:nvPr/>
        </p:nvSpPr>
        <p:spPr bwMode="auto">
          <a:xfrm>
            <a:off x="685800" y="5029200"/>
            <a:ext cx="3429000" cy="923925"/>
          </a:xfrm>
          <a:prstGeom prst="rect">
            <a:avLst/>
          </a:prstGeom>
          <a:noFill/>
          <a:ln w="9525">
            <a:noFill/>
            <a:miter lim="800000"/>
            <a:headEnd/>
            <a:tailEnd/>
          </a:ln>
        </p:spPr>
        <p:txBody>
          <a:bodyPr>
            <a:spAutoFit/>
          </a:bodyPr>
          <a:lstStyle/>
          <a:p>
            <a:pPr algn="ctr"/>
            <a:r>
              <a:rPr lang="en-US">
                <a:solidFill>
                  <a:srgbClr val="002060"/>
                </a:solidFill>
              </a:rPr>
              <a:t>Current and Future Probability Density of U.S. Damages, MIROC Model</a:t>
            </a:r>
          </a:p>
        </p:txBody>
      </p:sp>
      <p:sp>
        <p:nvSpPr>
          <p:cNvPr id="21510" name="TextBox 8"/>
          <p:cNvSpPr txBox="1">
            <a:spLocks noChangeArrowheads="1"/>
          </p:cNvSpPr>
          <p:nvPr/>
        </p:nvSpPr>
        <p:spPr bwMode="auto">
          <a:xfrm>
            <a:off x="5105400" y="5029200"/>
            <a:ext cx="3429000" cy="646331"/>
          </a:xfrm>
          <a:prstGeom prst="rect">
            <a:avLst/>
          </a:prstGeom>
          <a:noFill/>
          <a:ln w="9525">
            <a:noFill/>
            <a:miter lim="800000"/>
            <a:headEnd/>
            <a:tailEnd/>
          </a:ln>
        </p:spPr>
        <p:txBody>
          <a:bodyPr>
            <a:spAutoFit/>
          </a:bodyPr>
          <a:lstStyle/>
          <a:p>
            <a:pPr algn="ctr"/>
            <a:r>
              <a:rPr lang="en-US" dirty="0">
                <a:solidFill>
                  <a:srgbClr val="002060"/>
                </a:solidFill>
              </a:rPr>
              <a:t>Current and Future </a:t>
            </a:r>
            <a:r>
              <a:rPr lang="en-US" dirty="0" smtClean="0">
                <a:solidFill>
                  <a:srgbClr val="002060"/>
                </a:solidFill>
              </a:rPr>
              <a:t>Damage Probability, </a:t>
            </a:r>
            <a:r>
              <a:rPr lang="en-US" dirty="0">
                <a:solidFill>
                  <a:srgbClr val="002060"/>
                </a:solidFill>
              </a:rPr>
              <a:t>MIROC Model</a:t>
            </a:r>
          </a:p>
        </p:txBody>
      </p:sp>
      <p:pic>
        <p:nvPicPr>
          <p:cNvPr id="1026" name="Picture 2" descr="C:\Users\Kerry Emaanuel\World Bank Project\miroc_dam_prob.png"/>
          <p:cNvPicPr>
            <a:picLocks noChangeAspect="1" noChangeArrowheads="1"/>
          </p:cNvPicPr>
          <p:nvPr/>
        </p:nvPicPr>
        <p:blipFill>
          <a:blip r:embed="rId3" cstate="print"/>
          <a:srcRect/>
          <a:stretch>
            <a:fillRect/>
          </a:stretch>
        </p:blipFill>
        <p:spPr bwMode="auto">
          <a:xfrm>
            <a:off x="4597288" y="1601355"/>
            <a:ext cx="4165712" cy="312304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8674" name="Picture 2" descr="C:\Documents and Settings\Kerry Emanuel\My Documents\riskproject\CNRM_return_compt.png"/>
          <p:cNvPicPr>
            <a:picLocks noChangeAspect="1" noChangeArrowheads="1"/>
          </p:cNvPicPr>
          <p:nvPr/>
        </p:nvPicPr>
        <p:blipFill>
          <a:blip r:embed="rId4" cstate="print"/>
          <a:srcRect/>
          <a:stretch>
            <a:fillRect/>
          </a:stretch>
        </p:blipFill>
        <p:spPr bwMode="auto">
          <a:xfrm>
            <a:off x="736600" y="914400"/>
            <a:ext cx="7518400" cy="563721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9698" name="Picture 2" descr="C:\Documents and Settings\Kerry Emanuel\My Documents\riskproject\echam_return_compt.png"/>
          <p:cNvPicPr>
            <a:picLocks noChangeAspect="1" noChangeArrowheads="1"/>
          </p:cNvPicPr>
          <p:nvPr/>
        </p:nvPicPr>
        <p:blipFill>
          <a:blip r:embed="rId4" cstate="print"/>
          <a:srcRect/>
          <a:stretch>
            <a:fillRect/>
          </a:stretch>
        </p:blipFill>
        <p:spPr bwMode="auto">
          <a:xfrm>
            <a:off x="609600" y="838200"/>
            <a:ext cx="7851775" cy="58864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fontScale="90000"/>
          </a:bodyPr>
          <a:lstStyle/>
          <a:p>
            <a:pPr>
              <a:defRPr/>
            </a:pPr>
            <a:r>
              <a:rPr lang="en-US" dirty="0" smtClean="0">
                <a:solidFill>
                  <a:srgbClr val="FFFF00"/>
                </a:solidFill>
                <a:effectLst>
                  <a:outerShdw blurRad="38100" dist="38100" dir="2700000" algn="tl">
                    <a:srgbClr val="000000">
                      <a:alpha val="43137"/>
                    </a:srgbClr>
                  </a:outerShdw>
                </a:effectLst>
              </a:rPr>
              <a:t>Effect of Increased Potential Intensity on Hurricane Katrina</a:t>
            </a:r>
            <a:endParaRPr lang="en-US" dirty="0">
              <a:solidFill>
                <a:srgbClr val="FFFF00"/>
              </a:solidFill>
              <a:effectLst>
                <a:outerShdw blurRad="38100" dist="38100" dir="2700000" algn="tl">
                  <a:srgbClr val="000000">
                    <a:alpha val="43137"/>
                  </a:srgbClr>
                </a:outerShdw>
              </a:effectLst>
            </a:endParaRPr>
          </a:p>
        </p:txBody>
      </p:sp>
      <p:pic>
        <p:nvPicPr>
          <p:cNvPr id="67585" name="Picture 1" descr="C:\Users\Kerry Emaanuel\CHIP\Katrina_1980_2005_pit.png"/>
          <p:cNvPicPr>
            <a:picLocks noChangeAspect="1" noChangeArrowheads="1"/>
          </p:cNvPicPr>
          <p:nvPr/>
        </p:nvPicPr>
        <p:blipFill>
          <a:blip r:embed="rId3" cstate="print"/>
          <a:srcRect/>
          <a:stretch>
            <a:fillRect/>
          </a:stretch>
        </p:blipFill>
        <p:spPr bwMode="auto">
          <a:xfrm>
            <a:off x="1143000" y="1518883"/>
            <a:ext cx="6781800" cy="509781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30722" name="Picture 2" descr="C:\Documents and Settings\Kerry Emanuel\My Documents\riskproject\miroc_return_compt.png"/>
          <p:cNvPicPr>
            <a:picLocks noChangeAspect="1" noChangeArrowheads="1"/>
          </p:cNvPicPr>
          <p:nvPr/>
        </p:nvPicPr>
        <p:blipFill>
          <a:blip r:embed="rId4" cstate="print"/>
          <a:srcRect/>
          <a:stretch>
            <a:fillRect/>
          </a:stretch>
        </p:blipFill>
        <p:spPr bwMode="auto">
          <a:xfrm>
            <a:off x="914400" y="857250"/>
            <a:ext cx="7623175" cy="5715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31746" name="Picture 2" descr="C:\Documents and Settings\Kerry Emanuel\My Documents\riskproject\cnrm720_topt.png"/>
          <p:cNvPicPr>
            <a:picLocks noChangeAspect="1" noChangeArrowheads="1"/>
          </p:cNvPicPr>
          <p:nvPr/>
        </p:nvPicPr>
        <p:blipFill>
          <a:blip r:embed="rId4" cstate="print"/>
          <a:srcRect/>
          <a:stretch>
            <a:fillRect/>
          </a:stretch>
        </p:blipFill>
        <p:spPr bwMode="auto">
          <a:xfrm>
            <a:off x="762000" y="1123950"/>
            <a:ext cx="7648575" cy="57340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32770" name="Picture 2" descr="C:\Documents and Settings\Kerry Emanuel\My Documents\riskproject\cnrm720_1_swatht.png"/>
          <p:cNvPicPr>
            <a:picLocks noChangeAspect="1" noChangeArrowheads="1"/>
          </p:cNvPicPr>
          <p:nvPr/>
        </p:nvPicPr>
        <p:blipFill>
          <a:blip r:embed="rId4" cstate="print"/>
          <a:srcRect l="3429" t="11433" r="6857" b="11433"/>
          <a:stretch>
            <a:fillRect/>
          </a:stretch>
        </p:blipFill>
        <p:spPr bwMode="auto">
          <a:xfrm>
            <a:off x="528638" y="1143000"/>
            <a:ext cx="8156575" cy="5257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pPr>
              <a:defRPr/>
            </a:pPr>
            <a:r>
              <a:rPr lang="en-US" dirty="0" smtClean="0">
                <a:solidFill>
                  <a:srgbClr val="FFFF00"/>
                </a:solidFill>
                <a:effectLst>
                  <a:outerShdw blurRad="38100" dist="38100" dir="2700000" algn="tl">
                    <a:srgbClr val="000000">
                      <a:alpha val="43137"/>
                    </a:srgbClr>
                  </a:outerShdw>
                </a:effectLst>
              </a:rPr>
              <a:t>Change in Landslide Risk</a:t>
            </a:r>
            <a:endParaRPr lang="en-US" dirty="0">
              <a:solidFill>
                <a:srgbClr val="FFFF00"/>
              </a:solidFill>
              <a:effectLst>
                <a:outerShdw blurRad="38100" dist="38100" dir="2700000" algn="tl">
                  <a:srgbClr val="000000">
                    <a:alpha val="43137"/>
                  </a:srgbClr>
                </a:outerShdw>
              </a:effectLst>
            </a:endParaRPr>
          </a:p>
        </p:txBody>
      </p:sp>
      <p:pic>
        <p:nvPicPr>
          <p:cNvPr id="39939" name="Picture 2" descr="C:\Documents and Settings\Kerry Emanuel\My Documents\riskproject\landslide_sandot.png"/>
          <p:cNvPicPr>
            <a:picLocks noChangeAspect="1" noChangeArrowheads="1"/>
          </p:cNvPicPr>
          <p:nvPr/>
        </p:nvPicPr>
        <p:blipFill>
          <a:blip r:embed="rId4" cstate="print"/>
          <a:srcRect/>
          <a:stretch>
            <a:fillRect/>
          </a:stretch>
        </p:blipFill>
        <p:spPr bwMode="auto">
          <a:xfrm>
            <a:off x="1219200" y="1371600"/>
            <a:ext cx="6556375" cy="49149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dirty="0" smtClean="0">
                <a:solidFill>
                  <a:srgbClr val="FFFF00"/>
                </a:solidFill>
                <a:effectLst>
                  <a:outerShdw blurRad="38100" dist="38100" dir="2700000" algn="tl">
                    <a:srgbClr val="000000">
                      <a:alpha val="43137"/>
                    </a:srgbClr>
                  </a:outerShdw>
                </a:effectLst>
              </a:rPr>
              <a:t>Limitations</a:t>
            </a:r>
          </a:p>
        </p:txBody>
      </p:sp>
      <p:sp>
        <p:nvSpPr>
          <p:cNvPr id="22531" name="Rectangle 3"/>
          <p:cNvSpPr>
            <a:spLocks noGrp="1" noChangeArrowheads="1"/>
          </p:cNvSpPr>
          <p:nvPr>
            <p:ph type="body" idx="1"/>
          </p:nvPr>
        </p:nvSpPr>
        <p:spPr/>
        <p:txBody>
          <a:bodyPr/>
          <a:lstStyle/>
          <a:p>
            <a:pPr eaLnBrk="1" hangingPunct="1">
              <a:lnSpc>
                <a:spcPct val="90000"/>
              </a:lnSpc>
            </a:pPr>
            <a:r>
              <a:rPr lang="en-US" dirty="0" smtClean="0">
                <a:solidFill>
                  <a:srgbClr val="002060"/>
                </a:solidFill>
              </a:rPr>
              <a:t>All steps of the integrated assessment are uncertain: emission path, climate response, tropical cyclone response, and damage function</a:t>
            </a:r>
          </a:p>
          <a:p>
            <a:pPr eaLnBrk="1" hangingPunct="1">
              <a:lnSpc>
                <a:spcPct val="90000"/>
              </a:lnSpc>
            </a:pPr>
            <a:r>
              <a:rPr lang="en-US" dirty="0" smtClean="0">
                <a:solidFill>
                  <a:srgbClr val="002060"/>
                </a:solidFill>
              </a:rPr>
              <a:t>Sea level rise not yet taken into account</a:t>
            </a:r>
          </a:p>
          <a:p>
            <a:pPr eaLnBrk="1" hangingPunct="1">
              <a:lnSpc>
                <a:spcPct val="90000"/>
              </a:lnSpc>
            </a:pPr>
            <a:r>
              <a:rPr lang="en-US" dirty="0" smtClean="0">
                <a:solidFill>
                  <a:srgbClr val="002060"/>
                </a:solidFill>
              </a:rPr>
              <a:t>Relationship between storm intensity and fatalities is uncertain</a:t>
            </a:r>
          </a:p>
          <a:p>
            <a:pPr>
              <a:lnSpc>
                <a:spcPct val="90000"/>
              </a:lnSpc>
            </a:pPr>
            <a:r>
              <a:rPr lang="en-US" dirty="0" smtClean="0">
                <a:solidFill>
                  <a:srgbClr val="002060"/>
                </a:solidFill>
              </a:rPr>
              <a:t>Country level analysis is desirable (likely gains in accuracy from finer resolution analysis)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6323" name="Rectangle 3"/>
          <p:cNvSpPr>
            <a:spLocks noGrp="1" noChangeArrowheads="1"/>
          </p:cNvSpPr>
          <p:nvPr>
            <p:ph type="title"/>
          </p:nvPr>
        </p:nvSpPr>
        <p:spPr>
          <a:xfrm>
            <a:off x="457200" y="0"/>
            <a:ext cx="8229600" cy="1020763"/>
          </a:xfrm>
        </p:spPr>
        <p:txBody>
          <a:bodyPr/>
          <a:lstStyle/>
          <a:p>
            <a:pPr>
              <a:defRPr/>
            </a:pPr>
            <a:r>
              <a:rPr lang="en-US" b="1" dirty="0" smtClean="0">
                <a:solidFill>
                  <a:srgbClr val="FFFF00"/>
                </a:solidFill>
                <a:effectLst>
                  <a:outerShdw blurRad="38100" dist="38100" dir="2700000" algn="tl">
                    <a:srgbClr val="000000">
                      <a:alpha val="43137"/>
                    </a:srgbClr>
                  </a:outerShdw>
                </a:effectLst>
              </a:rPr>
              <a:t>Summary:</a:t>
            </a:r>
          </a:p>
        </p:txBody>
      </p:sp>
      <p:sp>
        <p:nvSpPr>
          <p:cNvPr id="69636" name="Rectangle 4"/>
          <p:cNvSpPr>
            <a:spLocks noGrp="1" noChangeArrowheads="1"/>
          </p:cNvSpPr>
          <p:nvPr>
            <p:ph type="body" idx="1"/>
          </p:nvPr>
        </p:nvSpPr>
        <p:spPr>
          <a:xfrm>
            <a:off x="457200" y="1600200"/>
            <a:ext cx="8229600" cy="4800600"/>
          </a:xfrm>
        </p:spPr>
        <p:txBody>
          <a:bodyPr>
            <a:normAutofit lnSpcReduction="10000"/>
          </a:bodyPr>
          <a:lstStyle/>
          <a:p>
            <a:pPr>
              <a:defRPr/>
            </a:pPr>
            <a:r>
              <a:rPr lang="en-US" b="1" dirty="0" smtClean="0">
                <a:solidFill>
                  <a:srgbClr val="990033"/>
                </a:solidFill>
                <a:effectLst>
                  <a:outerShdw blurRad="38100" dist="38100" dir="2700000" algn="tl">
                    <a:srgbClr val="C0C0C0"/>
                  </a:outerShdw>
                </a:effectLst>
              </a:rPr>
              <a:t>History to short and inaccurate to deduce real risk from tropical cyclones</a:t>
            </a:r>
          </a:p>
          <a:p>
            <a:pPr>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 (and most regional) models are far too coarse to simulate reasonably intense tropical cyclones</a:t>
            </a:r>
          </a:p>
          <a:p>
            <a:pPr>
              <a:defRPr/>
            </a:pPr>
            <a:endParaRPr lang="en-US" b="1" dirty="0" smtClean="0">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Globally and regionally simulated tropical cyclones are not coupled to the ocean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70659" name="Rectangle 4"/>
          <p:cNvSpPr>
            <a:spLocks noGrp="1" noChangeArrowheads="1"/>
          </p:cNvSpPr>
          <p:nvPr>
            <p:ph type="body" idx="1"/>
          </p:nvPr>
        </p:nvSpPr>
        <p:spPr>
          <a:xfrm>
            <a:off x="457200" y="1295400"/>
            <a:ext cx="8229600" cy="4876800"/>
          </a:xfrm>
        </p:spPr>
        <p:txBody>
          <a:bodyPr>
            <a:normAutofit fontScale="92500"/>
          </a:bodyPr>
          <a:lstStyle/>
          <a:p>
            <a:pPr>
              <a:defRPr/>
            </a:pPr>
            <a:r>
              <a:rPr lang="en-US" b="1" dirty="0" smtClean="0">
                <a:solidFill>
                  <a:srgbClr val="990033"/>
                </a:solidFill>
                <a:effectLst>
                  <a:outerShdw blurRad="38100" dist="38100" dir="2700000" algn="tl">
                    <a:srgbClr val="C0C0C0"/>
                  </a:outerShdw>
                </a:effectLst>
              </a:rPr>
              <a:t>We have developed a technique for downscaling global models or reanalysis data sets, using a very high resolution, coupled TC model phrased in angular momentum coordinates</a:t>
            </a:r>
          </a:p>
          <a:p>
            <a:pPr>
              <a:buFontTx/>
              <a:buNone/>
              <a:defRPr/>
            </a:pPr>
            <a:endParaRPr lang="en-US" b="1" dirty="0" smtClean="0">
              <a:solidFill>
                <a:srgbClr val="990033"/>
              </a:solidFill>
              <a:effectLst>
                <a:outerShdw blurRad="38100" dist="38100" dir="2700000" algn="tl">
                  <a:srgbClr val="C0C0C0"/>
                </a:outerShdw>
              </a:effectLst>
            </a:endParaRPr>
          </a:p>
          <a:p>
            <a:pPr>
              <a:defRPr/>
            </a:pPr>
            <a:r>
              <a:rPr lang="en-US" b="1" dirty="0" smtClean="0">
                <a:solidFill>
                  <a:srgbClr val="990033"/>
                </a:solidFill>
                <a:effectLst>
                  <a:outerShdw blurRad="38100" dist="38100" dir="2700000" algn="tl">
                    <a:srgbClr val="C0C0C0"/>
                  </a:outerShdw>
                </a:effectLst>
              </a:rPr>
              <a:t>Model shows high skill in capturing spatial and seasonal variability of TCs, has an excellent intensity spectrum, and captures well known climate phenomena such as ENSO and the effects of warming over the past few decades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70659" name="Rectangle 4"/>
          <p:cNvSpPr>
            <a:spLocks noGrp="1" noChangeArrowheads="1"/>
          </p:cNvSpPr>
          <p:nvPr>
            <p:ph type="body" idx="1"/>
          </p:nvPr>
        </p:nvSpPr>
        <p:spPr>
          <a:xfrm>
            <a:off x="457200" y="762000"/>
            <a:ext cx="8229600" cy="5791200"/>
          </a:xfrm>
        </p:spPr>
        <p:txBody>
          <a:bodyPr>
            <a:normAutofit fontScale="92500" lnSpcReduction="20000"/>
          </a:bodyPr>
          <a:lstStyle/>
          <a:p>
            <a:pPr>
              <a:defRPr/>
            </a:pPr>
            <a:r>
              <a:rPr lang="en-US" sz="3000" b="1" dirty="0" smtClean="0">
                <a:solidFill>
                  <a:srgbClr val="990000"/>
                </a:solidFill>
                <a:effectLst>
                  <a:outerShdw blurRad="38100" dist="38100" dir="2700000" algn="tl">
                    <a:srgbClr val="C0C0C0"/>
                  </a:outerShdw>
                </a:effectLst>
              </a:rPr>
              <a:t>Application to global models under warming scenarios shows great regional and model-to-model variability. As with many other climate variables, global models are not yet capable of simulating regional variability of TC metrics</a:t>
            </a:r>
          </a:p>
          <a:p>
            <a:pPr>
              <a:defRPr/>
            </a:pPr>
            <a:endParaRPr lang="en-US" sz="3000" b="1" dirty="0" smtClean="0">
              <a:solidFill>
                <a:srgbClr val="990000"/>
              </a:solidFill>
              <a:effectLst>
                <a:outerShdw blurRad="38100" dist="38100" dir="2700000" algn="tl">
                  <a:srgbClr val="C0C0C0"/>
                </a:outerShdw>
              </a:effectLst>
            </a:endParaRPr>
          </a:p>
          <a:p>
            <a:r>
              <a:rPr lang="en-US" sz="3000" b="1" dirty="0" smtClean="0">
                <a:solidFill>
                  <a:srgbClr val="990000"/>
                </a:solidFill>
                <a:effectLst>
                  <a:outerShdw blurRad="38100" dist="38100" dir="2700000" algn="tl">
                    <a:srgbClr val="000000">
                      <a:alpha val="43137"/>
                    </a:srgbClr>
                  </a:outerShdw>
                </a:effectLst>
              </a:rPr>
              <a:t>Predicted climate impacts from all extreme events (including tropical storms) range from $17 to $25 billion/yr global damages by 2100</a:t>
            </a:r>
          </a:p>
          <a:p>
            <a:endParaRPr lang="en-US" sz="3000" b="1" dirty="0" smtClean="0">
              <a:solidFill>
                <a:srgbClr val="990000"/>
              </a:solidFill>
              <a:effectLst>
                <a:outerShdw blurRad="38100" dist="38100" dir="2700000" algn="tl">
                  <a:srgbClr val="000000">
                    <a:alpha val="43137"/>
                  </a:srgbClr>
                </a:outerShdw>
              </a:effectLst>
            </a:endParaRPr>
          </a:p>
          <a:p>
            <a:r>
              <a:rPr lang="en-US" sz="3000" b="1" dirty="0" smtClean="0">
                <a:solidFill>
                  <a:srgbClr val="990000"/>
                </a:solidFill>
                <a:effectLst>
                  <a:outerShdw blurRad="38100" dist="38100" dir="2700000" algn="tl">
                    <a:srgbClr val="000000">
                      <a:alpha val="43137"/>
                    </a:srgbClr>
                  </a:outerShdw>
                </a:effectLst>
              </a:rPr>
              <a:t>Equivalent to 0.003 to 0.004 percent of GWP by 2100</a:t>
            </a:r>
          </a:p>
          <a:p>
            <a:endParaRPr lang="en-US" sz="3000" b="1" dirty="0" smtClean="0">
              <a:solidFill>
                <a:srgbClr val="990000"/>
              </a:solidFill>
              <a:effectLst>
                <a:outerShdw blurRad="38100" dist="38100" dir="2700000" algn="tl">
                  <a:srgbClr val="000000">
                    <a:alpha val="43137"/>
                  </a:srgbClr>
                </a:outerShdw>
              </a:effectLst>
            </a:endParaRPr>
          </a:p>
          <a:p>
            <a:r>
              <a:rPr lang="en-US" sz="3000" b="1" dirty="0" smtClean="0">
                <a:solidFill>
                  <a:srgbClr val="990000"/>
                </a:solidFill>
                <a:effectLst>
                  <a:outerShdw blurRad="38100" dist="38100" dir="2700000" algn="tl">
                    <a:srgbClr val="000000">
                      <a:alpha val="43137"/>
                    </a:srgbClr>
                  </a:outerShdw>
                </a:effectLst>
              </a:rPr>
              <a:t>Climate change also predicted to increase fatalities by 2200 to 2500 deaths/yr</a:t>
            </a:r>
          </a:p>
          <a:p>
            <a:pPr>
              <a:buFontTx/>
              <a:buNone/>
              <a:defRPr/>
            </a:pPr>
            <a:endParaRPr lang="en-US" b="1" dirty="0" smtClean="0">
              <a:solidFill>
                <a:srgbClr val="990033"/>
              </a:solidFill>
              <a:effectLst>
                <a:outerShdw blurRad="38100" dist="38100" dir="2700000" algn="tl">
                  <a:srgbClr val="C0C0C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iss007e14908"/>
          <p:cNvPicPr>
            <a:picLocks noGrp="1" noChangeAspect="1" noChangeArrowheads="1"/>
          </p:cNvPicPr>
          <p:nvPr>
            <p:ph sz="half" idx="2"/>
          </p:nvPr>
        </p:nvPicPr>
        <p:blipFill>
          <a:blip r:embed="rId4" cstate="print">
            <a:lum bright="36000" contrast="-54000"/>
          </a:blip>
          <a:srcRect b="4210"/>
          <a:stretch>
            <a:fillRect/>
          </a:stretch>
        </p:blipFill>
        <p:spPr>
          <a:xfrm>
            <a:off x="0" y="0"/>
            <a:ext cx="9144000" cy="6858000"/>
          </a:xfrm>
          <a:noFill/>
        </p:spPr>
      </p:pic>
      <p:sp>
        <p:nvSpPr>
          <p:cNvPr id="164868" name="Rectangle 4"/>
          <p:cNvSpPr>
            <a:spLocks noGrp="1" noChangeArrowheads="1"/>
          </p:cNvSpPr>
          <p:nvPr>
            <p:ph type="title"/>
          </p:nvPr>
        </p:nvSpPr>
        <p:spPr>
          <a:xfrm>
            <a:off x="457200" y="0"/>
            <a:ext cx="8229600" cy="1143000"/>
          </a:xfrm>
        </p:spPr>
        <p:txBody>
          <a:bodyPr>
            <a:normAutofit fontScale="90000"/>
          </a:bodyPr>
          <a:lstStyle/>
          <a:p>
            <a:pPr>
              <a:defRPr/>
            </a:pPr>
            <a:r>
              <a:rPr lang="en-US" sz="4000" b="1" dirty="0" smtClean="0">
                <a:solidFill>
                  <a:srgbClr val="FFFF66"/>
                </a:solidFill>
                <a:effectLst>
                  <a:outerShdw blurRad="38100" dist="38100" dir="2700000" algn="tl">
                    <a:srgbClr val="C0C0C0"/>
                  </a:outerShdw>
                </a:effectLst>
              </a:rPr>
              <a:t>Some </a:t>
            </a:r>
            <a:r>
              <a:rPr lang="en-US" sz="4000" b="1" dirty="0">
                <a:solidFill>
                  <a:srgbClr val="FFFF66"/>
                </a:solidFill>
                <a:effectLst>
                  <a:outerShdw blurRad="38100" dist="38100" dir="2700000" algn="tl">
                    <a:srgbClr val="C0C0C0"/>
                  </a:outerShdw>
                </a:effectLst>
              </a:rPr>
              <a:t>U.S. Hurricane Damage Statistics:</a:t>
            </a:r>
          </a:p>
        </p:txBody>
      </p:sp>
      <p:sp>
        <p:nvSpPr>
          <p:cNvPr id="164869" name="Rectangle 5"/>
          <p:cNvSpPr>
            <a:spLocks noGrp="1" noChangeArrowheads="1"/>
          </p:cNvSpPr>
          <p:nvPr>
            <p:ph type="body" sz="half" idx="1"/>
          </p:nvPr>
        </p:nvSpPr>
        <p:spPr>
          <a:xfrm>
            <a:off x="457200" y="2209800"/>
            <a:ext cx="8077200" cy="3810000"/>
          </a:xfrm>
        </p:spPr>
        <p:txBody>
          <a:bodyPr/>
          <a:lstStyle/>
          <a:p>
            <a:pPr>
              <a:defRPr/>
            </a:pPr>
            <a:r>
              <a:rPr lang="en-US" sz="2800" dirty="0">
                <a:solidFill>
                  <a:srgbClr val="002060"/>
                </a:solidFill>
              </a:rPr>
              <a:t>&gt;50% of all normalized damage caused by </a:t>
            </a:r>
            <a:r>
              <a:rPr lang="en-US" sz="2800" b="1" dirty="0">
                <a:solidFill>
                  <a:srgbClr val="C00000"/>
                </a:solidFill>
              </a:rPr>
              <a:t>top 8 events</a:t>
            </a:r>
            <a:r>
              <a:rPr lang="en-US" sz="2800" dirty="0">
                <a:solidFill>
                  <a:srgbClr val="002060"/>
                </a:solidFill>
              </a:rPr>
              <a:t>, all category 3, 4 and 5</a:t>
            </a:r>
          </a:p>
          <a:p>
            <a:pPr>
              <a:defRPr/>
            </a:pPr>
            <a:r>
              <a:rPr lang="en-US" sz="2800" dirty="0">
                <a:solidFill>
                  <a:srgbClr val="002060"/>
                </a:solidFill>
              </a:rPr>
              <a:t>&gt;90% of all damage caused by storms of category 3 and greater</a:t>
            </a:r>
          </a:p>
          <a:p>
            <a:pPr>
              <a:defRPr/>
            </a:pPr>
            <a:r>
              <a:rPr lang="en-US" sz="2800" dirty="0">
                <a:solidFill>
                  <a:srgbClr val="002060"/>
                </a:solidFill>
              </a:rPr>
              <a:t>Category 3,4 and 5 events are only 13% of total landfalling events; only 30 since 1870</a:t>
            </a:r>
          </a:p>
          <a:p>
            <a:pPr>
              <a:defRPr/>
            </a:pPr>
            <a:r>
              <a:rPr lang="en-US" sz="2800" dirty="0">
                <a:solidFill>
                  <a:srgbClr val="002060"/>
                </a:solidFill>
              </a:rPr>
              <a:t>    </a:t>
            </a:r>
            <a:r>
              <a:rPr lang="en-US" sz="2800" b="1" i="1" dirty="0">
                <a:solidFill>
                  <a:srgbClr val="002060"/>
                </a:solidFill>
              </a:rPr>
              <a:t>Landfalling storm statistics are grossly inadequate for assessing hurricane risk</a:t>
            </a:r>
          </a:p>
        </p:txBody>
      </p:sp>
      <p:graphicFrame>
        <p:nvGraphicFramePr>
          <p:cNvPr id="1026" name="Object 2"/>
          <p:cNvGraphicFramePr>
            <a:graphicFrameLocks noChangeAspect="1"/>
          </p:cNvGraphicFramePr>
          <p:nvPr/>
        </p:nvGraphicFramePr>
        <p:xfrm>
          <a:off x="762000" y="5105400"/>
          <a:ext cx="450850" cy="409575"/>
        </p:xfrm>
        <a:graphic>
          <a:graphicData uri="http://schemas.openxmlformats.org/presentationml/2006/ole">
            <p:oleObj spid="_x0000_s2050" name="Equation" r:id="rId5" imgW="139680" imgH="126720" progId="Equation.DSMT4">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ss007e14908"/>
          <p:cNvPicPr>
            <a:picLocks noGrp="1" noChangeAspect="1" noChangeArrowheads="1"/>
          </p:cNvPicPr>
          <p:nvPr>
            <p:ph sz="half" idx="2"/>
          </p:nvPr>
        </p:nvPicPr>
        <p:blipFill>
          <a:blip r:embed="rId3" cstate="print">
            <a:lum bright="36000" contrast="-54000"/>
          </a:blip>
          <a:srcRect b="4210"/>
          <a:stretch>
            <a:fillRect/>
          </a:stretch>
        </p:blipFill>
        <p:spPr>
          <a:xfrm>
            <a:off x="0" y="0"/>
            <a:ext cx="9144000" cy="6858000"/>
          </a:xfrm>
        </p:spPr>
      </p:pic>
      <p:sp>
        <p:nvSpPr>
          <p:cNvPr id="559106" name="Rectangle 2"/>
          <p:cNvSpPr>
            <a:spLocks noGrp="1" noChangeArrowheads="1"/>
          </p:cNvSpPr>
          <p:nvPr>
            <p:ph type="title"/>
          </p:nvPr>
        </p:nvSpPr>
        <p:spPr>
          <a:xfrm>
            <a:off x="457200" y="0"/>
            <a:ext cx="8229600" cy="1828800"/>
          </a:xfrm>
        </p:spPr>
        <p:txBody>
          <a:bodyPr>
            <a:normAutofit fontScale="90000"/>
          </a:bodyPr>
          <a:lstStyle/>
          <a:p>
            <a:pPr eaLnBrk="1" hangingPunct="1">
              <a:defRPr/>
            </a:pPr>
            <a:r>
              <a:rPr lang="en-US" b="1" dirty="0" smtClean="0">
                <a:solidFill>
                  <a:srgbClr val="FFFF00"/>
                </a:solidFill>
                <a:effectLst>
                  <a:outerShdw blurRad="38100" dist="38100" dir="2700000" algn="tl">
                    <a:srgbClr val="C0C0C0"/>
                  </a:outerShdw>
                </a:effectLst>
              </a:rPr>
              <a:t>Using Global and Regional Models to Simulate Hurricanes</a:t>
            </a:r>
            <a:br>
              <a:rPr lang="en-US" b="1" dirty="0" smtClean="0">
                <a:solidFill>
                  <a:srgbClr val="FFFF00"/>
                </a:solidFill>
                <a:effectLst>
                  <a:outerShdw blurRad="38100" dist="38100" dir="2700000" algn="tl">
                    <a:srgbClr val="C0C0C0"/>
                  </a:outerShdw>
                </a:effectLst>
              </a:rPr>
            </a:br>
            <a:r>
              <a:rPr lang="en-US" b="1" dirty="0" smtClean="0">
                <a:solidFill>
                  <a:srgbClr val="002060"/>
                </a:solidFill>
                <a:effectLst>
                  <a:outerShdw blurRad="38100" dist="38100" dir="2700000" algn="tl">
                    <a:srgbClr val="C0C0C0"/>
                  </a:outerShdw>
                </a:effectLst>
              </a:rPr>
              <a:t>The Problem:</a:t>
            </a:r>
          </a:p>
        </p:txBody>
      </p:sp>
      <p:sp>
        <p:nvSpPr>
          <p:cNvPr id="5124" name="Rectangle 3"/>
          <p:cNvSpPr>
            <a:spLocks noGrp="1" noChangeArrowheads="1"/>
          </p:cNvSpPr>
          <p:nvPr>
            <p:ph type="body" sz="half" idx="1"/>
          </p:nvPr>
        </p:nvSpPr>
        <p:spPr>
          <a:xfrm>
            <a:off x="457200" y="2057400"/>
            <a:ext cx="8229600" cy="4419600"/>
          </a:xfrm>
        </p:spPr>
        <p:txBody>
          <a:bodyPr>
            <a:normAutofit fontScale="92500" lnSpcReduction="10000"/>
          </a:bodyPr>
          <a:lstStyle/>
          <a:p>
            <a:pPr eaLnBrk="1" hangingPunct="1">
              <a:buFontTx/>
              <a:buNone/>
              <a:defRPr/>
            </a:pPr>
            <a:endParaRPr lang="en-US" sz="28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Global models are far too coarse to simulate high intensity tropical cyclones</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Embedding regional models within global models introduces problems stemming from incompatibility of models, and even regional models are usually too coarse</a:t>
            </a:r>
          </a:p>
          <a:p>
            <a:pPr eaLnBrk="1" hangingPunct="1">
              <a:defRPr/>
            </a:pPr>
            <a:endParaRPr lang="en-US" sz="3000" b="1" dirty="0" smtClean="0">
              <a:solidFill>
                <a:srgbClr val="002266"/>
              </a:solidFill>
              <a:effectLst>
                <a:outerShdw blurRad="38100" dist="38100" dir="2700000" algn="tl">
                  <a:srgbClr val="C0C0C0"/>
                </a:outerShdw>
              </a:effectLst>
            </a:endParaRPr>
          </a:p>
          <a:p>
            <a:pPr eaLnBrk="1" hangingPunct="1">
              <a:defRPr/>
            </a:pPr>
            <a:r>
              <a:rPr lang="en-US" sz="3000" b="1" dirty="0" smtClean="0">
                <a:solidFill>
                  <a:srgbClr val="002266"/>
                </a:solidFill>
                <a:effectLst>
                  <a:outerShdw blurRad="38100" dist="38100" dir="2700000" algn="tl">
                    <a:srgbClr val="C0C0C0"/>
                  </a:outerShdw>
                </a:effectLst>
              </a:rPr>
              <a:t>Models to expensive to run many times. </a:t>
            </a:r>
          </a:p>
          <a:p>
            <a:pPr eaLnBrk="1" hangingPunct="1">
              <a:buFontTx/>
              <a:buNone/>
              <a:defRPr/>
            </a:pPr>
            <a:endParaRPr lang="en-US" sz="2400" dirty="0" smtClean="0">
              <a:effectLst>
                <a:outerShdw blurRad="38100" dist="38100" dir="2700000" algn="tl">
                  <a:srgbClr val="C0C0C0"/>
                </a:outerShdw>
              </a:effectLst>
            </a:endParaRPr>
          </a:p>
          <a:p>
            <a:pPr eaLnBrk="1" hangingPunct="1">
              <a:buFontTx/>
              <a:buNone/>
              <a:defRPr/>
            </a:pPr>
            <a:endParaRPr lang="en-U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026" name="Picture 2" descr="C:\Users\Kerry Emaanuel\Graphics\Transparent Figures\Intensity_histo_models.png"/>
          <p:cNvPicPr>
            <a:picLocks noChangeAspect="1" noChangeArrowheads="1"/>
          </p:cNvPicPr>
          <p:nvPr/>
        </p:nvPicPr>
        <p:blipFill>
          <a:blip r:embed="rId3" cstate="print"/>
          <a:srcRect t="10204" b="9388"/>
          <a:stretch>
            <a:fillRect/>
          </a:stretch>
        </p:blipFill>
        <p:spPr bwMode="auto">
          <a:xfrm>
            <a:off x="228600" y="228600"/>
            <a:ext cx="5478682" cy="6203459"/>
          </a:xfrm>
          <a:prstGeom prst="rect">
            <a:avLst/>
          </a:prstGeom>
          <a:noFill/>
        </p:spPr>
      </p:pic>
      <p:sp>
        <p:nvSpPr>
          <p:cNvPr id="6" name="TextBox 5"/>
          <p:cNvSpPr txBox="1"/>
          <p:nvPr/>
        </p:nvSpPr>
        <p:spPr>
          <a:xfrm>
            <a:off x="5257800" y="1828800"/>
            <a:ext cx="3505200" cy="2308324"/>
          </a:xfrm>
          <a:prstGeom prst="rect">
            <a:avLst/>
          </a:prstGeom>
          <a:noFill/>
        </p:spPr>
        <p:txBody>
          <a:bodyPr wrap="square" rtlCol="0">
            <a:spAutoFit/>
          </a:bodyPr>
          <a:lstStyle/>
          <a:p>
            <a:r>
              <a:rPr lang="en-US" sz="2400" dirty="0" smtClean="0">
                <a:solidFill>
                  <a:srgbClr val="002060"/>
                </a:solidFill>
              </a:rPr>
              <a:t>Histograms of Tropical Cyclone Intensity as Simulated by a Global Model with 50 km grid point spacing. (Courtesy Isaac Held, GFDL)</a:t>
            </a:r>
            <a:endParaRPr lang="en-US" sz="2400" dirty="0">
              <a:solidFill>
                <a:srgbClr val="002060"/>
              </a:solidFill>
            </a:endParaRPr>
          </a:p>
        </p:txBody>
      </p:sp>
      <p:cxnSp>
        <p:nvCxnSpPr>
          <p:cNvPr id="10" name="Straight Connector 9"/>
          <p:cNvCxnSpPr/>
          <p:nvPr/>
        </p:nvCxnSpPr>
        <p:spPr>
          <a:xfrm rot="5400000">
            <a:off x="2324100" y="12573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24100" y="33147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24100" y="53721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124200" y="5105400"/>
            <a:ext cx="28956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0" y="5486400"/>
            <a:ext cx="2667000" cy="369332"/>
          </a:xfrm>
          <a:prstGeom prst="rect">
            <a:avLst/>
          </a:prstGeom>
          <a:noFill/>
        </p:spPr>
        <p:txBody>
          <a:bodyPr wrap="square" rtlCol="0">
            <a:spAutoFit/>
          </a:bodyPr>
          <a:lstStyle/>
          <a:p>
            <a:r>
              <a:rPr lang="en-US" dirty="0" smtClean="0"/>
              <a:t>Category 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676400"/>
            <a:ext cx="8153400" cy="3970318"/>
          </a:xfrm>
          <a:prstGeom prst="rect">
            <a:avLst/>
          </a:prstGeom>
          <a:noFill/>
        </p:spPr>
        <p:txBody>
          <a:bodyPr wrap="square" rtlCol="0">
            <a:spAutoFit/>
          </a:bodyPr>
          <a:lstStyle/>
          <a:p>
            <a:pPr algn="just"/>
            <a:r>
              <a:rPr lang="en-US" sz="3600" b="1" dirty="0" smtClean="0">
                <a:solidFill>
                  <a:srgbClr val="002060"/>
                </a:solidFill>
              </a:rPr>
              <a:t>To the extent that they simulate tropical cyclones at all, global models simulate storms that are largely irrelevant to society and to the climate system itself, given that ocean stirring effects are heavily weighted towards the most intense storms</a:t>
            </a:r>
            <a:endParaRPr lang="en-US" sz="3600"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458200" cy="2849562"/>
          </a:xfrm>
        </p:spPr>
        <p:txBody>
          <a:bodyPr>
            <a:normAutofit/>
          </a:bodyPr>
          <a:lstStyle/>
          <a:p>
            <a:r>
              <a:rPr lang="en-US" b="1" dirty="0" smtClean="0">
                <a:solidFill>
                  <a:srgbClr val="002060"/>
                </a:solidFill>
                <a:effectLst>
                  <a:outerShdw blurRad="38100" dist="38100" dir="2700000" algn="tl">
                    <a:srgbClr val="000000">
                      <a:alpha val="43137"/>
                    </a:srgbClr>
                  </a:outerShdw>
                </a:effectLst>
              </a:rPr>
              <a:t>What are the true resolution requirements for simulating tropical cyclones?</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1159</Words>
  <Application>Microsoft Office PowerPoint</Application>
  <PresentationFormat>On-screen Show (4:3)</PresentationFormat>
  <Paragraphs>157</Paragraphs>
  <Slides>47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Equation</vt:lpstr>
      <vt:lpstr>Climate Change and the Future of Hurricane Activity</vt:lpstr>
      <vt:lpstr>Program</vt:lpstr>
      <vt:lpstr>Slide 3</vt:lpstr>
      <vt:lpstr>Effect of Increased Potential Intensity on Hurricane Katrina</vt:lpstr>
      <vt:lpstr>Some U.S. Hurricane Damage Statistics:</vt:lpstr>
      <vt:lpstr>Using Global and Regional Models to Simulate Hurricanes The Problem:</vt:lpstr>
      <vt:lpstr>Slide 7</vt:lpstr>
      <vt:lpstr>Slide 8</vt:lpstr>
      <vt:lpstr>What are the true resolution requirements for simulating tropical cyclones?</vt:lpstr>
      <vt:lpstr>Numerical convergence in an axisymmetric, nonhydrostatic model (Rotunno and Emanuel, 1987)</vt:lpstr>
      <vt:lpstr>Our Solution:</vt:lpstr>
      <vt:lpstr>Risk Assessment Approach:</vt:lpstr>
      <vt:lpstr>Slide 13</vt:lpstr>
      <vt:lpstr>Calibration</vt:lpstr>
      <vt:lpstr>Genesis rates</vt:lpstr>
      <vt:lpstr>Seasonal Cycles</vt:lpstr>
      <vt:lpstr>Cumulative Distribution of Storm Lifetime Peak Wind Speed, with Sample of 1755 Synthetic Tracks</vt:lpstr>
      <vt:lpstr>Return Periods</vt:lpstr>
      <vt:lpstr>Sample Storm Wind Swath</vt:lpstr>
      <vt:lpstr>Couple to Storm Surge Model (SLOSH)</vt:lpstr>
      <vt:lpstr>Slide 21</vt:lpstr>
      <vt:lpstr>Slide 22</vt:lpstr>
      <vt:lpstr>Slide 23</vt:lpstr>
      <vt:lpstr>Now Use Daily Output from IPCC Models to Derive Wind Statistics, Thermodynamic State Needed by Synthetic Track Technique  </vt:lpstr>
      <vt:lpstr>1. Last 20 years of 20th century simulations  2. Years 2180-2200 of IPCC Scenario A1b (CO2 stabilized at 720 ppm)</vt:lpstr>
      <vt:lpstr>IPCC Emissions Scenarios</vt:lpstr>
      <vt:lpstr>Slide 27</vt:lpstr>
      <vt:lpstr>Basin-Wide Percentage Change in Power Dissipation</vt:lpstr>
      <vt:lpstr>7 Model Consensus Change in Storm Frequency</vt:lpstr>
      <vt:lpstr>Economic Analysis of Impact of Climate Change on Tropical Cyclone Damage</vt:lpstr>
      <vt:lpstr>Assessing the Impact of Climate Change</vt:lpstr>
      <vt:lpstr>Slide 32</vt:lpstr>
      <vt:lpstr>Climate Models</vt:lpstr>
      <vt:lpstr>Baseline Changes in Tropical Cyclone Damage (due to population and income, holding climate fixed)</vt:lpstr>
      <vt:lpstr>Examples of Modeling Output</vt:lpstr>
      <vt:lpstr>Slide 36</vt:lpstr>
      <vt:lpstr>Slide 37</vt:lpstr>
      <vt:lpstr>Slide 38</vt:lpstr>
      <vt:lpstr>Slide 39</vt:lpstr>
      <vt:lpstr>Slide 40</vt:lpstr>
      <vt:lpstr>Slide 41</vt:lpstr>
      <vt:lpstr>Slide 42</vt:lpstr>
      <vt:lpstr>Change in Landslide Risk</vt:lpstr>
      <vt:lpstr>Limitations</vt:lpstr>
      <vt:lpstr>Summary:</vt:lpstr>
      <vt:lpstr>Slide 46</vt:lpstr>
      <vt:lpstr>Slide 47</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Storms and Climate Change</dc:title>
  <dc:creator>Kerry Emanuel</dc:creator>
  <cp:lastModifiedBy>Kerry Emanuel</cp:lastModifiedBy>
  <cp:revision>8</cp:revision>
  <dcterms:created xsi:type="dcterms:W3CDTF">2009-11-09T14:09:36Z</dcterms:created>
  <dcterms:modified xsi:type="dcterms:W3CDTF">2010-01-26T17:09:20Z</dcterms:modified>
</cp:coreProperties>
</file>