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5"/>
  </p:notesMasterIdLst>
  <p:sldIdLst>
    <p:sldId id="258" r:id="rId4"/>
    <p:sldId id="263" r:id="rId5"/>
    <p:sldId id="267" r:id="rId6"/>
    <p:sldId id="268" r:id="rId7"/>
    <p:sldId id="287" r:id="rId8"/>
    <p:sldId id="285" r:id="rId9"/>
    <p:sldId id="288" r:id="rId10"/>
    <p:sldId id="261" r:id="rId11"/>
    <p:sldId id="262" r:id="rId12"/>
    <p:sldId id="257" r:id="rId13"/>
    <p:sldId id="256" r:id="rId14"/>
    <p:sldId id="259" r:id="rId15"/>
    <p:sldId id="260" r:id="rId16"/>
    <p:sldId id="264" r:id="rId17"/>
    <p:sldId id="266" r:id="rId18"/>
    <p:sldId id="265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A2B0-BCE0-43E7-B679-4DAFB7C41D9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716F-79BB-406B-871D-AF39E604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0DBDC-076F-4398-BD32-9FB6D17C55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727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D1C3D-91E2-4F08-8C51-CB7AC6C2E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8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8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0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8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6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3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1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89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0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8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0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97CE4-62F4-4FC4-B0D2-F260BD3EA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40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766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99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094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43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335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761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300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4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38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5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02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67"/>
          <a:stretch/>
        </p:blipFill>
        <p:spPr>
          <a:xfrm>
            <a:off x="-16468" y="-48540"/>
            <a:ext cx="9230269" cy="6906539"/>
          </a:xfrm>
          <a:prstGeom prst="rect">
            <a:avLst/>
          </a:prstGeom>
        </p:spPr>
      </p:pic>
      <p:sp>
        <p:nvSpPr>
          <p:cNvPr id="300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685800"/>
            <a:ext cx="7772400" cy="1981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Hurricanes and Hurricane Risk in Barbados</a:t>
            </a:r>
            <a:r>
              <a:rPr lang="en-US" dirty="0">
                <a:solidFill>
                  <a:srgbClr val="FFFF00"/>
                </a:solidFill>
              </a:rPr>
              <a:t> 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5181600"/>
            <a:ext cx="7010400" cy="1524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Kerry Emanuel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Lorenz Center, MIT</a:t>
            </a:r>
          </a:p>
        </p:txBody>
      </p:sp>
    </p:spTree>
    <p:extLst>
      <p:ext uri="{BB962C8B-B14F-4D97-AF65-F5344CB8AC3E}">
        <p14:creationId xmlns:p14="http://schemas.microsoft.com/office/powerpoint/2010/main" val="23060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Janet of 1955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  Passed just south of island on September 22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First hurricane to strike Barbados since 1898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Winds on island as strong as 120 MPH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Death toll of 38 on Barbados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$5 million BBD in damage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Later became a Category 5 hurricane and resulted in the loss 	of a hurricane hunter aircraft with a crew of 11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  Total death toll &gt; 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78" t="15241" r="4556" b="20113"/>
          <a:stretch/>
        </p:blipFill>
        <p:spPr>
          <a:xfrm>
            <a:off x="598938" y="1570535"/>
            <a:ext cx="7948075" cy="42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95" y="363317"/>
            <a:ext cx="7266339" cy="5813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7860" y="6351939"/>
            <a:ext cx="497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Bridgetown</a:t>
            </a:r>
          </a:p>
        </p:txBody>
      </p:sp>
    </p:spTree>
    <p:extLst>
      <p:ext uri="{BB962C8B-B14F-4D97-AF65-F5344CB8AC3E}">
        <p14:creationId xmlns:p14="http://schemas.microsoft.com/office/powerpoint/2010/main" val="10028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7860" y="6351939"/>
            <a:ext cx="497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Pilgrim Holiness church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" y="255939"/>
            <a:ext cx="764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Storm Tomas,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8593"/>
            <a:ext cx="7886700" cy="3102363"/>
          </a:xfrm>
        </p:spPr>
        <p:txBody>
          <a:bodyPr/>
          <a:lstStyle/>
          <a:p>
            <a:pPr>
              <a:spcBef>
                <a:spcPts val="3200"/>
              </a:spcBef>
            </a:pPr>
            <a:r>
              <a:rPr lang="en-US" dirty="0" smtClean="0"/>
              <a:t>  Passed just to the south of Barbados</a:t>
            </a:r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 Maximum wind gusts of 63 MPH on island</a:t>
            </a:r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 Extensive damage to rooftops</a:t>
            </a:r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 Damages of $17 million BBD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6" y="711665"/>
            <a:ext cx="7580727" cy="56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7" y="225764"/>
            <a:ext cx="7489704" cy="582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777" y="6240256"/>
            <a:ext cx="744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Storm Tomas near Barbados, October 30, 2010</a:t>
            </a:r>
          </a:p>
        </p:txBody>
      </p:sp>
    </p:spTree>
    <p:extLst>
      <p:ext uri="{BB962C8B-B14F-4D97-AF65-F5344CB8AC3E}">
        <p14:creationId xmlns:p14="http://schemas.microsoft.com/office/powerpoint/2010/main" val="18765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15" y="949300"/>
            <a:ext cx="6272831" cy="4704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415" y="5863328"/>
            <a:ext cx="627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Graveyard by St. Leonard’s Church</a:t>
            </a:r>
          </a:p>
        </p:txBody>
      </p:sp>
    </p:spTree>
    <p:extLst>
      <p:ext uri="{BB962C8B-B14F-4D97-AF65-F5344CB8AC3E}">
        <p14:creationId xmlns:p14="http://schemas.microsoft.com/office/powerpoint/2010/main" val="30239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744" y="1579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Using Physics to Estimate Hurricane Risk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/>
              </a:rPr>
              <a:t>Technique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Embed detailed hurricane forecast model 	in global climate analyses or climate 	models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Generate thousands of synthetic hurricane 	tracks consistent with global climate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these synthetic hurricanes to estimate 	hurricane risk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315"/>
            <a:ext cx="7886700" cy="3144244"/>
          </a:xfrm>
        </p:spPr>
        <p:txBody>
          <a:bodyPr/>
          <a:lstStyle/>
          <a:p>
            <a:pPr>
              <a:spcBef>
                <a:spcPts val="3200"/>
              </a:spcBef>
            </a:pPr>
            <a:r>
              <a:rPr lang="en-US" dirty="0" smtClean="0"/>
              <a:t> Some historical hurricanes affecting Barbados</a:t>
            </a:r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Using physics to estimate hurricane risk</a:t>
            </a:r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Current estimates of hurricane risk</a:t>
            </a:r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How climate change might influence hurricanes affecting 		Barbados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97" y="942320"/>
            <a:ext cx="8468098" cy="5835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052" y="286186"/>
            <a:ext cx="7985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Top 50 of 4,000 synthetic hurricanes affecting Barbados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31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97" y="991856"/>
            <a:ext cx="8401280" cy="5789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52" y="286186"/>
            <a:ext cx="798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…with 10 historical hurricanes superimposed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51" y="1158705"/>
            <a:ext cx="7874576" cy="5430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351" y="369948"/>
            <a:ext cx="774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Return periods of peak </a:t>
            </a:r>
            <a:r>
              <a:rPr lang="en-US" sz="2400" dirty="0"/>
              <a:t>w</a:t>
            </a:r>
            <a:r>
              <a:rPr lang="en-US" sz="2400" dirty="0" smtClean="0"/>
              <a:t>inds within 150 km of Barbados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3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44" y="1101081"/>
            <a:ext cx="7340719" cy="506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750" y="369948"/>
            <a:ext cx="804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Peak wind at a point in the center of Barbados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146210" y="3462157"/>
            <a:ext cx="251286" cy="23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24693" y="2162685"/>
            <a:ext cx="251286" cy="23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9110" y="4549898"/>
            <a:ext cx="251286" cy="23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1336" y="4549898"/>
            <a:ext cx="119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Hurricane force once in 25 years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73076" y="3460451"/>
            <a:ext cx="119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 knots once in 100 years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50335" y="2371004"/>
            <a:ext cx="1271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135 knots once in 1,000 years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24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82" y="1271399"/>
            <a:ext cx="7569462" cy="5220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750" y="369948"/>
            <a:ext cx="804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Storm total rainfall at a point in the center of Barbados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762513" y="4577818"/>
            <a:ext cx="251286" cy="23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7236" y="3644146"/>
            <a:ext cx="251286" cy="23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9273" y="4577818"/>
            <a:ext cx="119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450 mm once in 100 years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98522" y="3881470"/>
            <a:ext cx="1284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r>
              <a:rPr lang="en-US" sz="1400" dirty="0" smtClean="0"/>
              <a:t>50 mm once in 1,000 years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5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744" y="1579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Accounting for Climate Change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/>
              </a:rPr>
              <a:t>Technique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72719"/>
            <a:ext cx="8229600" cy="26646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same technique but apply it to 6 of the 	latest generation (CMIP6) global 	climate models</a:t>
            </a:r>
          </a:p>
        </p:txBody>
      </p:sp>
    </p:spTree>
    <p:extLst>
      <p:ext uri="{BB962C8B-B14F-4D97-AF65-F5344CB8AC3E}">
        <p14:creationId xmlns:p14="http://schemas.microsoft.com/office/powerpoint/2010/main" val="38477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1" y="1060181"/>
            <a:ext cx="8249449" cy="568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373" y="188464"/>
            <a:ext cx="764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Small but uncertain increase in frequency of tropical cyclones passing within 150 km of Barbados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70681" y="2338351"/>
            <a:ext cx="214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Shading indicates scatter among global climate models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50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93" y="1021532"/>
            <a:ext cx="8371072" cy="5704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373" y="188464"/>
            <a:ext cx="764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Larger and less uncertain increase in frequency of Cat 5 hurricanes passing within 150 km of Barbados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6867" y="2366272"/>
            <a:ext cx="214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Shading indicates scatter among global climate models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32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02" y="1249446"/>
            <a:ext cx="7573793" cy="54989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69281" y="3816980"/>
            <a:ext cx="251286" cy="265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2694" y="3305839"/>
            <a:ext cx="14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</a:rPr>
              <a:t>kts</a:t>
            </a:r>
            <a:r>
              <a:rPr lang="en-US" sz="1600" dirty="0" smtClean="0">
                <a:solidFill>
                  <a:srgbClr val="0000FF"/>
                </a:solidFill>
              </a:rPr>
              <a:t> once in 165 years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69281" y="4283777"/>
            <a:ext cx="251286" cy="2652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3209" y="3408967"/>
            <a:ext cx="14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130 </a:t>
            </a:r>
            <a:r>
              <a:rPr lang="en-US" sz="1600" dirty="0" err="1" smtClean="0">
                <a:solidFill>
                  <a:srgbClr val="FF0000"/>
                </a:solidFill>
              </a:rPr>
              <a:t>kts</a:t>
            </a:r>
            <a:r>
              <a:rPr lang="en-US" sz="1600" dirty="0" smtClean="0">
                <a:solidFill>
                  <a:srgbClr val="FF0000"/>
                </a:solidFill>
              </a:rPr>
              <a:t> once in 430 years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91923" y="2768634"/>
            <a:ext cx="251286" cy="265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0238" y="2268912"/>
            <a:ext cx="163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130 </a:t>
            </a:r>
            <a:r>
              <a:rPr lang="en-US" sz="1600" dirty="0" err="1" smtClean="0">
                <a:solidFill>
                  <a:srgbClr val="0000FF"/>
                </a:solidFill>
              </a:rPr>
              <a:t>kts</a:t>
            </a:r>
            <a:r>
              <a:rPr lang="en-US" sz="1600" dirty="0" smtClean="0">
                <a:solidFill>
                  <a:srgbClr val="0000FF"/>
                </a:solidFill>
              </a:rPr>
              <a:t> once in 1,100 years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91923" y="3305839"/>
            <a:ext cx="251286" cy="2652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8879" y="4416400"/>
            <a:ext cx="14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100 </a:t>
            </a:r>
            <a:r>
              <a:rPr lang="en-US" sz="1600" dirty="0" err="1" smtClean="0">
                <a:solidFill>
                  <a:srgbClr val="FF0000"/>
                </a:solidFill>
              </a:rPr>
              <a:t>kts</a:t>
            </a:r>
            <a:r>
              <a:rPr lang="en-US" sz="1600" dirty="0" smtClean="0">
                <a:solidFill>
                  <a:srgbClr val="FF0000"/>
                </a:solidFill>
              </a:rPr>
              <a:t> once in 70 years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750" y="369948"/>
            <a:ext cx="804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Peak wind at a point in the center of Barbados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9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Hurricane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6824"/>
            <a:ext cx="8229600" cy="3745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About 10,000 deaths per year since 1971</a:t>
            </a:r>
          </a:p>
          <a:p>
            <a:endParaRPr lang="en-US" dirty="0"/>
          </a:p>
          <a:p>
            <a:r>
              <a:rPr lang="en-US" dirty="0" smtClean="0"/>
              <a:t>$700 Billion 2015 U.S. dollars in damages 	annually since 1971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Global population exposed to hurricane 	hazards has tripled since 1970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2875" y="5991910"/>
            <a:ext cx="4733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EM-DAT, 2016: The OFDA/CRED International Disaster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://www.emdat.be/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5" y="1065341"/>
            <a:ext cx="7978315" cy="579265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55003" y="3534581"/>
            <a:ext cx="216385" cy="23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2752" y="4029136"/>
            <a:ext cx="216385" cy="2303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6522" y="2904204"/>
            <a:ext cx="130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420 mm once in 160 years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3765" y="4144309"/>
            <a:ext cx="130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420 mm once in 60 years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78882" y="2620162"/>
            <a:ext cx="216385" cy="230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78881" y="3242665"/>
            <a:ext cx="216385" cy="2303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95566" y="1792060"/>
            <a:ext cx="140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660 mm once in 890 years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763" y="3428484"/>
            <a:ext cx="130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660 mm once in 280 years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59" y="215388"/>
            <a:ext cx="804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Storm total rainfall at a point in the center of Barbados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2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315"/>
            <a:ext cx="7886700" cy="36886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 </a:t>
            </a:r>
            <a:r>
              <a:rPr lang="en-US" dirty="0"/>
              <a:t>Barbados lies on the southern edge of the main hurricane belt, 	but experiences occasional hurricanes, some of which are 	</a:t>
            </a:r>
            <a:r>
              <a:rPr lang="en-US" dirty="0" smtClean="0"/>
              <a:t>violent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In the current climate, the annual probability of winds more 	than 100 MPH at a point in Barbados is around 1%, but this 	may increase to more than 2% by 2060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In the current climate, the annual probability of </a:t>
            </a:r>
            <a:r>
              <a:rPr lang="en-US" dirty="0" smtClean="0"/>
              <a:t>rain </a:t>
            </a:r>
            <a:r>
              <a:rPr lang="en-US" dirty="0"/>
              <a:t>more 	than </a:t>
            </a:r>
            <a:r>
              <a:rPr lang="en-US" dirty="0" smtClean="0"/>
              <a:t>400 mm </a:t>
            </a:r>
            <a:r>
              <a:rPr lang="en-US" dirty="0"/>
              <a:t>at a point in Barbados is around 1%, but this 	may increase to more than 2% by </a:t>
            </a:r>
            <a:r>
              <a:rPr lang="en-US" dirty="0" smtClean="0"/>
              <a:t>2060</a:t>
            </a:r>
          </a:p>
          <a:p>
            <a:endParaRPr lang="en-US" dirty="0"/>
          </a:p>
          <a:p>
            <a:pPr marL="0" indent="0">
              <a:spcBef>
                <a:spcPts val="3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744" y="1579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Infamous Barbados Hurricanes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Hurricane of 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315"/>
            <a:ext cx="7886700" cy="3144244"/>
          </a:xfrm>
        </p:spPr>
        <p:txBody>
          <a:bodyPr>
            <a:normAutofit/>
          </a:bodyPr>
          <a:lstStyle/>
          <a:p>
            <a:pPr>
              <a:spcBef>
                <a:spcPts val="3200"/>
              </a:spcBef>
            </a:pPr>
            <a:r>
              <a:rPr lang="en-US" dirty="0" smtClean="0"/>
              <a:t> </a:t>
            </a:r>
            <a:r>
              <a:rPr lang="en-US" dirty="0" smtClean="0"/>
              <a:t>Almost certainly</a:t>
            </a:r>
            <a:r>
              <a:rPr lang="en-US" dirty="0" smtClean="0"/>
              <a:t> the most violent hurricane to strike Barbados 	in recorded history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Deadliest Atlantic hurricane on record, killing more than 22,000 	people, including more than 4,500 in Barbados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All houses, forts and trees on Barbados were destroyed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Some estimates of winds speed exceed 200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33" y="876845"/>
            <a:ext cx="4627840" cy="5724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154" y="202424"/>
            <a:ext cx="786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Hurricanes of 1780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Barbados Hurricane of 1831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315"/>
            <a:ext cx="7886700" cy="3144244"/>
          </a:xfrm>
        </p:spPr>
        <p:txBody>
          <a:bodyPr>
            <a:normAutofit/>
          </a:bodyPr>
          <a:lstStyle/>
          <a:p>
            <a:pPr>
              <a:spcBef>
                <a:spcPts val="3200"/>
              </a:spcBef>
            </a:pPr>
            <a:r>
              <a:rPr lang="en-US" dirty="0" smtClean="0"/>
              <a:t> </a:t>
            </a:r>
            <a:r>
              <a:rPr lang="en-US" dirty="0" smtClean="0"/>
              <a:t>Destroyed Bridgetown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Killed 1,500 people on th</a:t>
            </a:r>
            <a:r>
              <a:rPr lang="en-US" dirty="0" smtClean="0"/>
              <a:t>e </a:t>
            </a:r>
            <a:r>
              <a:rPr lang="en-US" dirty="0" smtClean="0"/>
              <a:t>island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17 foot storm surge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/>
              <a:t> </a:t>
            </a:r>
            <a:r>
              <a:rPr lang="en-US" dirty="0" smtClean="0"/>
              <a:t>Among many buildings destroyed was St. John’s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1898 </a:t>
            </a:r>
            <a:r>
              <a:rPr lang="en-US" dirty="0"/>
              <a:t>Windward Islands H</a:t>
            </a:r>
            <a:r>
              <a:rPr lang="en-US" dirty="0" smtClean="0"/>
              <a:t>urricane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12" y="2349137"/>
            <a:ext cx="7886700" cy="341647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  Winds estimated to have exceeded 100 MPH on Barbados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83 death and 150 injuries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&gt; 5,000 houses destroyed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40,000 – 45,000 people left homeless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Severe damage to sugarcane plantations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4" y="791995"/>
            <a:ext cx="7716347" cy="57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259</TotalTime>
  <Words>509</Words>
  <Application>Microsoft Office PowerPoint</Application>
  <PresentationFormat>On-screen Show (4:3)</PresentationFormat>
  <Paragraphs>89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1_Office Theme</vt:lpstr>
      <vt:lpstr>1_Ariel</vt:lpstr>
      <vt:lpstr> Hurricanes and Hurricane Risk in Barbados </vt:lpstr>
      <vt:lpstr>Program</vt:lpstr>
      <vt:lpstr>The Global Hurricane Hazard</vt:lpstr>
      <vt:lpstr>Infamous Barbados Hurricanes</vt:lpstr>
      <vt:lpstr>The Great Hurricane of 1780</vt:lpstr>
      <vt:lpstr>PowerPoint Presentation</vt:lpstr>
      <vt:lpstr>The Great Barbados Hurricane of 1831</vt:lpstr>
      <vt:lpstr>The 1898 Windward Islands Hurricane</vt:lpstr>
      <vt:lpstr>PowerPoint Presentation</vt:lpstr>
      <vt:lpstr>Hurricane Janet of 1955</vt:lpstr>
      <vt:lpstr>PowerPoint Presentation</vt:lpstr>
      <vt:lpstr>PowerPoint Presentation</vt:lpstr>
      <vt:lpstr>PowerPoint Presentation</vt:lpstr>
      <vt:lpstr>Tropical Storm Tomas, 2010</vt:lpstr>
      <vt:lpstr>PowerPoint Presentation</vt:lpstr>
      <vt:lpstr>PowerPoint Presentation</vt:lpstr>
      <vt:lpstr>PowerPoint Presentation</vt:lpstr>
      <vt:lpstr>Using Physics to Estimate Hurricane Risk</vt:lpstr>
      <vt:lpstr>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Accounting for Climate Change</vt:lpstr>
      <vt:lpstr>Technique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Hurricanes and Hurricane Risk in Barbados </dc:title>
  <dc:creator>Kerry</dc:creator>
  <cp:lastModifiedBy>Kerry</cp:lastModifiedBy>
  <cp:revision>27</cp:revision>
  <dcterms:created xsi:type="dcterms:W3CDTF">2020-02-03T16:33:06Z</dcterms:created>
  <dcterms:modified xsi:type="dcterms:W3CDTF">2020-02-06T15:55:44Z</dcterms:modified>
</cp:coreProperties>
</file>