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26"/>
  </p:notesMasterIdLst>
  <p:sldIdLst>
    <p:sldId id="256" r:id="rId5"/>
    <p:sldId id="257" r:id="rId6"/>
    <p:sldId id="274" r:id="rId7"/>
    <p:sldId id="275" r:id="rId8"/>
    <p:sldId id="276" r:id="rId9"/>
    <p:sldId id="277" r:id="rId10"/>
    <p:sldId id="278" r:id="rId11"/>
    <p:sldId id="279" r:id="rId12"/>
    <p:sldId id="280" r:id="rId13"/>
    <p:sldId id="258" r:id="rId14"/>
    <p:sldId id="259" r:id="rId15"/>
    <p:sldId id="260" r:id="rId16"/>
    <p:sldId id="261" r:id="rId17"/>
    <p:sldId id="262" r:id="rId18"/>
    <p:sldId id="263" r:id="rId19"/>
    <p:sldId id="264" r:id="rId20"/>
    <p:sldId id="284" r:id="rId21"/>
    <p:sldId id="272" r:id="rId22"/>
    <p:sldId id="273" r:id="rId23"/>
    <p:sldId id="281"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13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20864-33AE-41E8-AF8D-91B983E8D412}" type="datetimeFigureOut">
              <a:rPr lang="en-US" smtClean="0"/>
              <a:t>1/16/2017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82DED-F553-4D9D-B12D-0FD430F69750}" type="slidenum">
              <a:rPr lang="en-US" smtClean="0"/>
              <a:t>‹#›</a:t>
            </a:fld>
            <a:endParaRPr lang="en-US"/>
          </a:p>
        </p:txBody>
      </p:sp>
    </p:spTree>
    <p:extLst>
      <p:ext uri="{BB962C8B-B14F-4D97-AF65-F5344CB8AC3E}">
        <p14:creationId xmlns:p14="http://schemas.microsoft.com/office/powerpoint/2010/main" val="1111924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C81578-91D1-4835-A54F-6BB8DFC758A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8679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http://en.wikipedia.org/wiki/File:Earth_simulator_ES2.jpg  </a:t>
            </a:r>
            <a:endParaRPr lang="en-US" dirty="0"/>
          </a:p>
        </p:txBody>
      </p:sp>
      <p:sp>
        <p:nvSpPr>
          <p:cNvPr id="4" name="Slide Number Placeholder 3"/>
          <p:cNvSpPr>
            <a:spLocks noGrp="1"/>
          </p:cNvSpPr>
          <p:nvPr>
            <p:ph type="sldNum" sz="quarter" idx="10"/>
          </p:nvPr>
        </p:nvSpPr>
        <p:spPr/>
        <p:txBody>
          <a:bodyPr/>
          <a:lstStyle/>
          <a:p>
            <a:fld id="{18C81578-91D1-4835-A54F-6BB8DFC758A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3724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72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568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10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498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006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224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669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97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157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830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01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C12C91F-91F7-4651-92BB-27E7AF4AB8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496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665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712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784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518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262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12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510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413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695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083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70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C12C91F-91F7-4651-92BB-27E7AF4AB8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173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E8A08-ABF8-4EE6-BBF5-13A29E2C07D4}" type="datetimeFigureOut">
              <a:rPr lang="en-US">
                <a:solidFill>
                  <a:prstClr val="black">
                    <a:tint val="75000"/>
                  </a:prstClr>
                </a:solidFill>
              </a:rPr>
              <a:pPr>
                <a:def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F7967A-4208-4CCB-BE70-D504D25DC1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9718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D45EF-41AF-4B89-A1F2-858EEB91C287}" type="datetimeFigureOut">
              <a:rPr lang="en-US">
                <a:solidFill>
                  <a:prstClr val="black">
                    <a:tint val="75000"/>
                  </a:prstClr>
                </a:solidFill>
              </a:rPr>
              <a:pPr>
                <a:def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CADC03-3525-42E6-8E81-CD65FAACA2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135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87B464-C855-4106-B044-83714F5B001B}" type="datetimeFigureOut">
              <a:rPr lang="en-US">
                <a:solidFill>
                  <a:prstClr val="black">
                    <a:tint val="75000"/>
                  </a:prstClr>
                </a:solidFill>
              </a:rPr>
              <a:pPr>
                <a:def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D65033-4078-4342-BC08-CBAC01CA18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1422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0EDC1C-705E-478A-B28C-655FAB10D802}" type="datetimeFigureOut">
              <a:rPr lang="en-US">
                <a:solidFill>
                  <a:prstClr val="black">
                    <a:tint val="75000"/>
                  </a:prstClr>
                </a:solidFill>
              </a:rPr>
              <a:pPr>
                <a:defRPr/>
              </a:pPr>
              <a:t>1/16/2017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4A49A7-FCEC-4A71-985F-101EA0B1D9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708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33C21E-0398-4E89-B501-01219F3D0F1F}" type="datetimeFigureOut">
              <a:rPr lang="en-US">
                <a:solidFill>
                  <a:prstClr val="black">
                    <a:tint val="75000"/>
                  </a:prstClr>
                </a:solidFill>
              </a:rPr>
              <a:pPr>
                <a:defRPr/>
              </a:pPr>
              <a:t>1/16/2017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D7D667-D4E9-441F-AB18-9BCEFFD52F5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441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10C56D-7FC8-4991-9BFA-594AE38A5619}" type="datetimeFigureOut">
              <a:rPr lang="en-US">
                <a:solidFill>
                  <a:prstClr val="black">
                    <a:tint val="75000"/>
                  </a:prstClr>
                </a:solidFill>
              </a:rPr>
              <a:pPr>
                <a:defRPr/>
              </a:pPr>
              <a:t>1/16/2017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34EC1F-6B94-429B-8A5E-00FFFF9ADB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036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F031C-4021-4A6A-903A-C098C7631CE9}" type="datetimeFigureOut">
              <a:rPr lang="en-US">
                <a:solidFill>
                  <a:prstClr val="black">
                    <a:tint val="75000"/>
                  </a:prstClr>
                </a:solidFill>
              </a:rPr>
              <a:pPr>
                <a:defRPr/>
              </a:pPr>
              <a:t>1/16/2017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193B610-FE10-484A-90C3-09B5E884C9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2618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0CB717-13BA-4076-8F43-E9075CF70C40}" type="datetimeFigureOut">
              <a:rPr lang="en-US">
                <a:solidFill>
                  <a:prstClr val="black">
                    <a:tint val="75000"/>
                  </a:prstClr>
                </a:solidFill>
              </a:rPr>
              <a:pPr>
                <a:defRPr/>
              </a:pPr>
              <a:t>1/16/2017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DD33D5-1688-4953-82B6-D3B6EA19FE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0569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9755AE-D557-4658-86CF-6F4540E455E6}" type="datetimeFigureOut">
              <a:rPr lang="en-US">
                <a:solidFill>
                  <a:prstClr val="black">
                    <a:tint val="75000"/>
                  </a:prstClr>
                </a:solidFill>
              </a:rPr>
              <a:pPr>
                <a:defRPr/>
              </a:pPr>
              <a:t>1/16/2017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9555FF-BE5B-44D6-BCBA-AF8C1F5A9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0583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0BD1C-930A-4B04-BEFC-B4D0437C57A2}" type="datetimeFigureOut">
              <a:rPr lang="en-US">
                <a:solidFill>
                  <a:prstClr val="black">
                    <a:tint val="75000"/>
                  </a:prstClr>
                </a:solidFill>
              </a:rPr>
              <a:pPr>
                <a:def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CB6BB-FED6-43CB-8A69-982AE0B9B2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98646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F6641F-BE9A-4809-B8FE-D4FB7487A1DA}" type="datetimeFigureOut">
              <a:rPr lang="en-US">
                <a:solidFill>
                  <a:prstClr val="black">
                    <a:tint val="75000"/>
                  </a:prstClr>
                </a:solidFill>
              </a:rPr>
              <a:pPr>
                <a:def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E49EEA-4D9D-4B91-BE7F-5D89205ACF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799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Next Steps Tab">
    <p:spTree>
      <p:nvGrpSpPr>
        <p:cNvPr id="1" name=""/>
        <p:cNvGrpSpPr/>
        <p:nvPr/>
      </p:nvGrpSpPr>
      <p:grpSpPr>
        <a:xfrm>
          <a:off x="0" y="0"/>
          <a:ext cx="0" cy="0"/>
          <a:chOff x="0" y="0"/>
          <a:chExt cx="0" cy="0"/>
        </a:xfrm>
      </p:grpSpPr>
      <p:sp>
        <p:nvSpPr>
          <p:cNvPr id="12" name="Rectangle 11"/>
          <p:cNvSpPr/>
          <p:nvPr userDrawn="1"/>
        </p:nvSpPr>
        <p:spPr>
          <a:xfrm>
            <a:off x="-2"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Introduction</a:t>
            </a:r>
            <a:endParaRPr lang="en-US" sz="1200" dirty="0">
              <a:solidFill>
                <a:prstClr val="black">
                  <a:lumMod val="50000"/>
                  <a:lumOff val="50000"/>
                </a:prstClr>
              </a:solidFill>
              <a:latin typeface="Helvetica"/>
              <a:cs typeface="Helvetica"/>
            </a:endParaRPr>
          </a:p>
        </p:txBody>
      </p:sp>
      <p:sp>
        <p:nvSpPr>
          <p:cNvPr id="13" name="Rectangle 12"/>
          <p:cNvSpPr/>
          <p:nvPr userDrawn="1"/>
        </p:nvSpPr>
        <p:spPr>
          <a:xfrm>
            <a:off x="2285998" y="0"/>
            <a:ext cx="2286000" cy="304800"/>
          </a:xfrm>
          <a:prstGeom prst="rect">
            <a:avLst/>
          </a:prstGeom>
          <a:solidFill>
            <a:srgbClr val="F2DCDB"/>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Methods	</a:t>
            </a:r>
            <a:endParaRPr lang="en-US" sz="1200" dirty="0">
              <a:solidFill>
                <a:prstClr val="black">
                  <a:lumMod val="50000"/>
                  <a:lumOff val="50000"/>
                </a:prstClr>
              </a:solidFill>
              <a:latin typeface="Helvetica"/>
              <a:cs typeface="Helvetica"/>
            </a:endParaRPr>
          </a:p>
        </p:txBody>
      </p:sp>
      <p:sp>
        <p:nvSpPr>
          <p:cNvPr id="15" name="Rectangle 14"/>
          <p:cNvSpPr/>
          <p:nvPr userDrawn="1"/>
        </p:nvSpPr>
        <p:spPr>
          <a:xfrm>
            <a:off x="4572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Physical Mechanisms</a:t>
            </a:r>
            <a:endParaRPr lang="en-US" sz="1200" dirty="0">
              <a:solidFill>
                <a:prstClr val="black">
                  <a:lumMod val="50000"/>
                  <a:lumOff val="50000"/>
                </a:prstClr>
              </a:solidFill>
              <a:latin typeface="Helvetica"/>
              <a:cs typeface="Helvetica"/>
            </a:endParaRPr>
          </a:p>
        </p:txBody>
      </p:sp>
      <p:sp>
        <p:nvSpPr>
          <p:cNvPr id="18" name="Rectangle 17"/>
          <p:cNvSpPr/>
          <p:nvPr userDrawn="1"/>
        </p:nvSpPr>
        <p:spPr>
          <a:xfrm>
            <a:off x="6858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Conclusions</a:t>
            </a:r>
            <a:endParaRPr lang="en-US" sz="1200" dirty="0">
              <a:solidFill>
                <a:prstClr val="black">
                  <a:lumMod val="50000"/>
                  <a:lumOff val="50000"/>
                </a:prstClr>
              </a:solidFill>
              <a:latin typeface="Helvetica"/>
              <a:cs typeface="Helvetica"/>
            </a:endParaRPr>
          </a:p>
        </p:txBody>
      </p:sp>
    </p:spTree>
    <p:extLst>
      <p:ext uri="{BB962C8B-B14F-4D97-AF65-F5344CB8AC3E}">
        <p14:creationId xmlns:p14="http://schemas.microsoft.com/office/powerpoint/2010/main" val="2761297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Next Steps Tab">
    <p:spTree>
      <p:nvGrpSpPr>
        <p:cNvPr id="1" name=""/>
        <p:cNvGrpSpPr/>
        <p:nvPr/>
      </p:nvGrpSpPr>
      <p:grpSpPr>
        <a:xfrm>
          <a:off x="0" y="0"/>
          <a:ext cx="0" cy="0"/>
          <a:chOff x="0" y="0"/>
          <a:chExt cx="0" cy="0"/>
        </a:xfrm>
      </p:grpSpPr>
      <p:sp>
        <p:nvSpPr>
          <p:cNvPr id="12" name="Rectangle 11"/>
          <p:cNvSpPr/>
          <p:nvPr userDrawn="1"/>
        </p:nvSpPr>
        <p:spPr>
          <a:xfrm>
            <a:off x="-2"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Introduction</a:t>
            </a:r>
            <a:endParaRPr lang="en-US" sz="1200" dirty="0">
              <a:solidFill>
                <a:prstClr val="black">
                  <a:lumMod val="50000"/>
                  <a:lumOff val="50000"/>
                </a:prstClr>
              </a:solidFill>
              <a:latin typeface="Helvetica"/>
              <a:cs typeface="Helvetica"/>
            </a:endParaRPr>
          </a:p>
        </p:txBody>
      </p:sp>
      <p:sp>
        <p:nvSpPr>
          <p:cNvPr id="13" name="Rectangle 12"/>
          <p:cNvSpPr/>
          <p:nvPr userDrawn="1"/>
        </p:nvSpPr>
        <p:spPr>
          <a:xfrm>
            <a:off x="2285998" y="0"/>
            <a:ext cx="2286000" cy="304800"/>
          </a:xfrm>
          <a:prstGeom prst="rect">
            <a:avLst/>
          </a:prstGeom>
          <a:solidFill>
            <a:srgbClr val="F2DCDB"/>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Methods	</a:t>
            </a:r>
            <a:endParaRPr lang="en-US" sz="1200" dirty="0">
              <a:solidFill>
                <a:prstClr val="black">
                  <a:lumMod val="50000"/>
                  <a:lumOff val="50000"/>
                </a:prstClr>
              </a:solidFill>
              <a:latin typeface="Helvetica"/>
              <a:cs typeface="Helvetica"/>
            </a:endParaRPr>
          </a:p>
        </p:txBody>
      </p:sp>
      <p:sp>
        <p:nvSpPr>
          <p:cNvPr id="15" name="Rectangle 14"/>
          <p:cNvSpPr/>
          <p:nvPr userDrawn="1"/>
        </p:nvSpPr>
        <p:spPr>
          <a:xfrm>
            <a:off x="4572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Physical Mechanisms</a:t>
            </a:r>
            <a:endParaRPr lang="en-US" sz="1200" dirty="0">
              <a:solidFill>
                <a:prstClr val="black">
                  <a:lumMod val="50000"/>
                  <a:lumOff val="50000"/>
                </a:prstClr>
              </a:solidFill>
              <a:latin typeface="Helvetica"/>
              <a:cs typeface="Helvetica"/>
            </a:endParaRPr>
          </a:p>
        </p:txBody>
      </p:sp>
      <p:sp>
        <p:nvSpPr>
          <p:cNvPr id="18" name="Rectangle 17"/>
          <p:cNvSpPr/>
          <p:nvPr userDrawn="1"/>
        </p:nvSpPr>
        <p:spPr>
          <a:xfrm>
            <a:off x="6858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Conclusions</a:t>
            </a:r>
            <a:endParaRPr lang="en-US" sz="1200" dirty="0">
              <a:solidFill>
                <a:prstClr val="black">
                  <a:lumMod val="50000"/>
                  <a:lumOff val="50000"/>
                </a:prstClr>
              </a:solidFill>
              <a:latin typeface="Helvetica"/>
              <a:cs typeface="Helvetica"/>
            </a:endParaRPr>
          </a:p>
        </p:txBody>
      </p:sp>
    </p:spTree>
    <p:extLst>
      <p:ext uri="{BB962C8B-B14F-4D97-AF65-F5344CB8AC3E}">
        <p14:creationId xmlns:p14="http://schemas.microsoft.com/office/powerpoint/2010/main" val="3589449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Next Steps Tab">
    <p:spTree>
      <p:nvGrpSpPr>
        <p:cNvPr id="1" name=""/>
        <p:cNvGrpSpPr/>
        <p:nvPr/>
      </p:nvGrpSpPr>
      <p:grpSpPr>
        <a:xfrm>
          <a:off x="0" y="0"/>
          <a:ext cx="0" cy="0"/>
          <a:chOff x="0" y="0"/>
          <a:chExt cx="0" cy="0"/>
        </a:xfrm>
      </p:grpSpPr>
      <p:sp>
        <p:nvSpPr>
          <p:cNvPr id="12" name="Rectangle 11"/>
          <p:cNvSpPr/>
          <p:nvPr userDrawn="1"/>
        </p:nvSpPr>
        <p:spPr>
          <a:xfrm>
            <a:off x="-2"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Introduction</a:t>
            </a:r>
            <a:endParaRPr lang="en-US" sz="1200" dirty="0">
              <a:solidFill>
                <a:prstClr val="black">
                  <a:lumMod val="50000"/>
                  <a:lumOff val="50000"/>
                </a:prstClr>
              </a:solidFill>
              <a:latin typeface="Helvetica"/>
              <a:cs typeface="Helvetica"/>
            </a:endParaRPr>
          </a:p>
        </p:txBody>
      </p:sp>
      <p:sp>
        <p:nvSpPr>
          <p:cNvPr id="13" name="Rectangle 12"/>
          <p:cNvSpPr/>
          <p:nvPr userDrawn="1"/>
        </p:nvSpPr>
        <p:spPr>
          <a:xfrm>
            <a:off x="2285998" y="0"/>
            <a:ext cx="2286000" cy="304800"/>
          </a:xfrm>
          <a:prstGeom prst="rect">
            <a:avLst/>
          </a:prstGeom>
          <a:solidFill>
            <a:schemeClr val="accent2">
              <a:lumMod val="40000"/>
              <a:lumOff val="6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Methods	</a:t>
            </a:r>
            <a:endParaRPr lang="en-US" sz="1200" dirty="0">
              <a:solidFill>
                <a:prstClr val="black">
                  <a:lumMod val="50000"/>
                  <a:lumOff val="50000"/>
                </a:prstClr>
              </a:solidFill>
              <a:latin typeface="Helvetica"/>
              <a:cs typeface="Helvetica"/>
            </a:endParaRPr>
          </a:p>
        </p:txBody>
      </p:sp>
      <p:sp>
        <p:nvSpPr>
          <p:cNvPr id="15" name="Rectangle 14"/>
          <p:cNvSpPr/>
          <p:nvPr userDrawn="1"/>
        </p:nvSpPr>
        <p:spPr>
          <a:xfrm>
            <a:off x="4572000" y="0"/>
            <a:ext cx="2286000" cy="304800"/>
          </a:xfrm>
          <a:prstGeom prst="rect">
            <a:avLst/>
          </a:prstGeom>
          <a:solidFill>
            <a:srgbClr val="F2DCDB"/>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Physical Mechanisms</a:t>
            </a:r>
            <a:endParaRPr lang="en-US" sz="1200" dirty="0">
              <a:solidFill>
                <a:prstClr val="black">
                  <a:lumMod val="50000"/>
                  <a:lumOff val="50000"/>
                </a:prstClr>
              </a:solidFill>
              <a:latin typeface="Helvetica"/>
              <a:cs typeface="Helvetica"/>
            </a:endParaRPr>
          </a:p>
        </p:txBody>
      </p:sp>
      <p:sp>
        <p:nvSpPr>
          <p:cNvPr id="18" name="Rectangle 17"/>
          <p:cNvSpPr/>
          <p:nvPr userDrawn="1"/>
        </p:nvSpPr>
        <p:spPr>
          <a:xfrm>
            <a:off x="6858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Conclusions</a:t>
            </a:r>
            <a:endParaRPr lang="en-US" sz="1200" dirty="0">
              <a:solidFill>
                <a:prstClr val="black">
                  <a:lumMod val="50000"/>
                  <a:lumOff val="50000"/>
                </a:prstClr>
              </a:solidFill>
              <a:latin typeface="Helvetica"/>
              <a:cs typeface="Helvetica"/>
            </a:endParaRPr>
          </a:p>
        </p:txBody>
      </p:sp>
    </p:spTree>
    <p:extLst>
      <p:ext uri="{BB962C8B-B14F-4D97-AF65-F5344CB8AC3E}">
        <p14:creationId xmlns:p14="http://schemas.microsoft.com/office/powerpoint/2010/main" val="153713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Next Steps Tab">
    <p:spTree>
      <p:nvGrpSpPr>
        <p:cNvPr id="1" name=""/>
        <p:cNvGrpSpPr/>
        <p:nvPr/>
      </p:nvGrpSpPr>
      <p:grpSpPr>
        <a:xfrm>
          <a:off x="0" y="0"/>
          <a:ext cx="0" cy="0"/>
          <a:chOff x="0" y="0"/>
          <a:chExt cx="0" cy="0"/>
        </a:xfrm>
      </p:grpSpPr>
      <p:sp>
        <p:nvSpPr>
          <p:cNvPr id="12" name="Rectangle 11"/>
          <p:cNvSpPr/>
          <p:nvPr userDrawn="1"/>
        </p:nvSpPr>
        <p:spPr>
          <a:xfrm>
            <a:off x="-2"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Introduction</a:t>
            </a:r>
            <a:endParaRPr lang="en-US" sz="1200" dirty="0">
              <a:solidFill>
                <a:prstClr val="black">
                  <a:lumMod val="50000"/>
                  <a:lumOff val="50000"/>
                </a:prstClr>
              </a:solidFill>
              <a:latin typeface="Helvetica"/>
              <a:cs typeface="Helvetica"/>
            </a:endParaRPr>
          </a:p>
        </p:txBody>
      </p:sp>
      <p:sp>
        <p:nvSpPr>
          <p:cNvPr id="13" name="Rectangle 12"/>
          <p:cNvSpPr/>
          <p:nvPr userDrawn="1"/>
        </p:nvSpPr>
        <p:spPr>
          <a:xfrm>
            <a:off x="2285998" y="0"/>
            <a:ext cx="2286000" cy="304800"/>
          </a:xfrm>
          <a:prstGeom prst="rect">
            <a:avLst/>
          </a:prstGeom>
          <a:solidFill>
            <a:srgbClr val="F2DCDB"/>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Methods	</a:t>
            </a:r>
            <a:endParaRPr lang="en-US" sz="1200" dirty="0">
              <a:solidFill>
                <a:prstClr val="black">
                  <a:lumMod val="50000"/>
                  <a:lumOff val="50000"/>
                </a:prstClr>
              </a:solidFill>
              <a:latin typeface="Helvetica"/>
              <a:cs typeface="Helvetica"/>
            </a:endParaRPr>
          </a:p>
        </p:txBody>
      </p:sp>
      <p:sp>
        <p:nvSpPr>
          <p:cNvPr id="15" name="Rectangle 14"/>
          <p:cNvSpPr/>
          <p:nvPr userDrawn="1"/>
        </p:nvSpPr>
        <p:spPr>
          <a:xfrm>
            <a:off x="4572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Physical Mechanisms</a:t>
            </a:r>
            <a:endParaRPr lang="en-US" sz="1200" dirty="0">
              <a:solidFill>
                <a:prstClr val="black">
                  <a:lumMod val="50000"/>
                  <a:lumOff val="50000"/>
                </a:prstClr>
              </a:solidFill>
              <a:latin typeface="Helvetica"/>
              <a:cs typeface="Helvetica"/>
            </a:endParaRPr>
          </a:p>
        </p:txBody>
      </p:sp>
      <p:sp>
        <p:nvSpPr>
          <p:cNvPr id="18" name="Rectangle 17"/>
          <p:cNvSpPr/>
          <p:nvPr userDrawn="1"/>
        </p:nvSpPr>
        <p:spPr>
          <a:xfrm>
            <a:off x="6858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200" dirty="0" smtClean="0">
                <a:solidFill>
                  <a:prstClr val="black">
                    <a:lumMod val="50000"/>
                    <a:lumOff val="50000"/>
                  </a:prstClr>
                </a:solidFill>
                <a:latin typeface="Helvetica"/>
                <a:cs typeface="Helvetica"/>
              </a:rPr>
              <a:t>Conclusions</a:t>
            </a:r>
            <a:endParaRPr lang="en-US" sz="1200" dirty="0">
              <a:solidFill>
                <a:prstClr val="black">
                  <a:lumMod val="50000"/>
                  <a:lumOff val="50000"/>
                </a:prstClr>
              </a:solidFill>
              <a:latin typeface="Helvetica"/>
              <a:cs typeface="Helvetica"/>
            </a:endParaRPr>
          </a:p>
        </p:txBody>
      </p:sp>
    </p:spTree>
    <p:extLst>
      <p:ext uri="{BB962C8B-B14F-4D97-AF65-F5344CB8AC3E}">
        <p14:creationId xmlns:p14="http://schemas.microsoft.com/office/powerpoint/2010/main" val="2552249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Next Steps Tab">
    <p:spTree>
      <p:nvGrpSpPr>
        <p:cNvPr id="1" name=""/>
        <p:cNvGrpSpPr/>
        <p:nvPr/>
      </p:nvGrpSpPr>
      <p:grpSpPr>
        <a:xfrm>
          <a:off x="0" y="0"/>
          <a:ext cx="0" cy="0"/>
          <a:chOff x="0" y="0"/>
          <a:chExt cx="0" cy="0"/>
        </a:xfrm>
      </p:grpSpPr>
      <p:sp>
        <p:nvSpPr>
          <p:cNvPr id="12" name="Rectangle 11"/>
          <p:cNvSpPr/>
          <p:nvPr userDrawn="1"/>
        </p:nvSpPr>
        <p:spPr>
          <a:xfrm>
            <a:off x="-2"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Introduction</a:t>
            </a:r>
            <a:endParaRPr lang="en-US" sz="1200" dirty="0">
              <a:solidFill>
                <a:prstClr val="black">
                  <a:lumMod val="50000"/>
                  <a:lumOff val="50000"/>
                </a:prstClr>
              </a:solidFill>
              <a:latin typeface="Helvetica"/>
              <a:cs typeface="Helvetica"/>
            </a:endParaRPr>
          </a:p>
        </p:txBody>
      </p:sp>
      <p:sp>
        <p:nvSpPr>
          <p:cNvPr id="13" name="Rectangle 12"/>
          <p:cNvSpPr/>
          <p:nvPr userDrawn="1"/>
        </p:nvSpPr>
        <p:spPr>
          <a:xfrm>
            <a:off x="2285998" y="0"/>
            <a:ext cx="2286000" cy="304800"/>
          </a:xfrm>
          <a:prstGeom prst="rect">
            <a:avLst/>
          </a:prstGeom>
          <a:solidFill>
            <a:schemeClr val="accent2">
              <a:lumMod val="40000"/>
              <a:lumOff val="60000"/>
            </a:schemeClr>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Methods	</a:t>
            </a:r>
            <a:endParaRPr lang="en-US" sz="1200" dirty="0">
              <a:solidFill>
                <a:prstClr val="black">
                  <a:lumMod val="50000"/>
                  <a:lumOff val="50000"/>
                </a:prstClr>
              </a:solidFill>
              <a:latin typeface="Helvetica"/>
              <a:cs typeface="Helvetica"/>
            </a:endParaRPr>
          </a:p>
        </p:txBody>
      </p:sp>
      <p:sp>
        <p:nvSpPr>
          <p:cNvPr id="15" name="Rectangle 14"/>
          <p:cNvSpPr/>
          <p:nvPr userDrawn="1"/>
        </p:nvSpPr>
        <p:spPr>
          <a:xfrm>
            <a:off x="4572000" y="0"/>
            <a:ext cx="2286000" cy="304800"/>
          </a:xfrm>
          <a:prstGeom prst="rect">
            <a:avLst/>
          </a:prstGeom>
          <a:solidFill>
            <a:srgbClr val="F2DCDB"/>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Physical Mechanisms</a:t>
            </a:r>
            <a:endParaRPr lang="en-US" sz="1200" dirty="0">
              <a:solidFill>
                <a:prstClr val="black">
                  <a:lumMod val="50000"/>
                  <a:lumOff val="50000"/>
                </a:prstClr>
              </a:solidFill>
              <a:latin typeface="Helvetica"/>
              <a:cs typeface="Helvetica"/>
            </a:endParaRPr>
          </a:p>
        </p:txBody>
      </p:sp>
      <p:sp>
        <p:nvSpPr>
          <p:cNvPr id="18" name="Rectangle 17"/>
          <p:cNvSpPr/>
          <p:nvPr userDrawn="1"/>
        </p:nvSpPr>
        <p:spPr>
          <a:xfrm>
            <a:off x="6858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Conclusions</a:t>
            </a:r>
            <a:endParaRPr lang="en-US" sz="1200" dirty="0">
              <a:solidFill>
                <a:prstClr val="black">
                  <a:lumMod val="50000"/>
                  <a:lumOff val="50000"/>
                </a:prstClr>
              </a:solidFill>
              <a:latin typeface="Helvetica"/>
              <a:cs typeface="Helvetica"/>
            </a:endParaRPr>
          </a:p>
        </p:txBody>
      </p:sp>
    </p:spTree>
    <p:extLst>
      <p:ext uri="{BB962C8B-B14F-4D97-AF65-F5344CB8AC3E}">
        <p14:creationId xmlns:p14="http://schemas.microsoft.com/office/powerpoint/2010/main" val="37600227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Next Steps Tab">
    <p:spTree>
      <p:nvGrpSpPr>
        <p:cNvPr id="1" name=""/>
        <p:cNvGrpSpPr/>
        <p:nvPr/>
      </p:nvGrpSpPr>
      <p:grpSpPr>
        <a:xfrm>
          <a:off x="0" y="0"/>
          <a:ext cx="0" cy="0"/>
          <a:chOff x="0" y="0"/>
          <a:chExt cx="0" cy="0"/>
        </a:xfrm>
      </p:grpSpPr>
      <p:sp>
        <p:nvSpPr>
          <p:cNvPr id="12" name="Rectangle 11"/>
          <p:cNvSpPr/>
          <p:nvPr userDrawn="1"/>
        </p:nvSpPr>
        <p:spPr>
          <a:xfrm>
            <a:off x="-2"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Introduction</a:t>
            </a:r>
            <a:endParaRPr lang="en-US" sz="1200" dirty="0">
              <a:solidFill>
                <a:prstClr val="black">
                  <a:lumMod val="50000"/>
                  <a:lumOff val="50000"/>
                </a:prstClr>
              </a:solidFill>
              <a:latin typeface="Helvetica"/>
              <a:cs typeface="Helvetica"/>
            </a:endParaRPr>
          </a:p>
        </p:txBody>
      </p:sp>
      <p:sp>
        <p:nvSpPr>
          <p:cNvPr id="13" name="Rectangle 12"/>
          <p:cNvSpPr/>
          <p:nvPr userDrawn="1"/>
        </p:nvSpPr>
        <p:spPr>
          <a:xfrm>
            <a:off x="2285998" y="0"/>
            <a:ext cx="2286000" cy="304800"/>
          </a:xfrm>
          <a:prstGeom prst="rect">
            <a:avLst/>
          </a:prstGeom>
          <a:solidFill>
            <a:srgbClr val="F2DCDB"/>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Methods	</a:t>
            </a:r>
            <a:endParaRPr lang="en-US" sz="1200" dirty="0">
              <a:solidFill>
                <a:prstClr val="black">
                  <a:lumMod val="50000"/>
                  <a:lumOff val="50000"/>
                </a:prstClr>
              </a:solidFill>
              <a:latin typeface="Helvetica"/>
              <a:cs typeface="Helvetica"/>
            </a:endParaRPr>
          </a:p>
        </p:txBody>
      </p:sp>
      <p:sp>
        <p:nvSpPr>
          <p:cNvPr id="15" name="Rectangle 14"/>
          <p:cNvSpPr/>
          <p:nvPr userDrawn="1"/>
        </p:nvSpPr>
        <p:spPr>
          <a:xfrm>
            <a:off x="4572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Physical Mechanisms</a:t>
            </a:r>
            <a:endParaRPr lang="en-US" sz="1200" dirty="0">
              <a:solidFill>
                <a:prstClr val="black">
                  <a:lumMod val="50000"/>
                  <a:lumOff val="50000"/>
                </a:prstClr>
              </a:solidFill>
              <a:latin typeface="Helvetica"/>
              <a:cs typeface="Helvetica"/>
            </a:endParaRPr>
          </a:p>
        </p:txBody>
      </p:sp>
      <p:sp>
        <p:nvSpPr>
          <p:cNvPr id="18" name="Rectangle 17"/>
          <p:cNvSpPr/>
          <p:nvPr userDrawn="1"/>
        </p:nvSpPr>
        <p:spPr>
          <a:xfrm>
            <a:off x="6858000" y="0"/>
            <a:ext cx="2286000" cy="304800"/>
          </a:xfrm>
          <a:prstGeom prst="rect">
            <a:avLst/>
          </a:prstGeom>
          <a:solidFill>
            <a:srgbClr val="E6B9B8"/>
          </a:solidFill>
          <a:ln>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black">
                    <a:lumMod val="50000"/>
                    <a:lumOff val="50000"/>
                  </a:prstClr>
                </a:solidFill>
                <a:latin typeface="Helvetica"/>
                <a:cs typeface="Helvetica"/>
              </a:rPr>
              <a:t>Conclusions</a:t>
            </a:r>
            <a:endParaRPr lang="en-US" sz="1200" dirty="0">
              <a:solidFill>
                <a:prstClr val="black">
                  <a:lumMod val="50000"/>
                  <a:lumOff val="50000"/>
                </a:prstClr>
              </a:solidFill>
              <a:latin typeface="Helvetica"/>
              <a:cs typeface="Helvetica"/>
            </a:endParaRPr>
          </a:p>
        </p:txBody>
      </p:sp>
    </p:spTree>
    <p:extLst>
      <p:ext uri="{BB962C8B-B14F-4D97-AF65-F5344CB8AC3E}">
        <p14:creationId xmlns:p14="http://schemas.microsoft.com/office/powerpoint/2010/main" val="233328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1/16/2017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813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0636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5CB381-7132-451F-9A65-9D78098CFB49}" type="datetimeFigureOut">
              <a:rPr lang="en-US">
                <a:solidFill>
                  <a:prstClr val="black">
                    <a:tint val="75000"/>
                  </a:prstClr>
                </a:solidFill>
              </a:rPr>
              <a:pPr>
                <a:defRPr/>
              </a:pPr>
              <a:t>1/16/2017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124A04-5CB9-4209-B055-16183C3213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34277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a:solidFill>
                  <a:srgbClr val="0000FF"/>
                </a:solidFill>
              </a:rPr>
              <a:t>Tropical Cyclones: What </a:t>
            </a:r>
            <a:r>
              <a:rPr lang="en-US" b="1" dirty="0" smtClean="0">
                <a:solidFill>
                  <a:srgbClr val="0000FF"/>
                </a:solidFill>
              </a:rPr>
              <a:t>Have </a:t>
            </a:r>
            <a:r>
              <a:rPr lang="en-US" b="1" dirty="0">
                <a:solidFill>
                  <a:srgbClr val="0000FF"/>
                </a:solidFill>
              </a:rPr>
              <a:t>W</a:t>
            </a:r>
            <a:r>
              <a:rPr lang="en-US" b="1" dirty="0" smtClean="0">
                <a:solidFill>
                  <a:srgbClr val="0000FF"/>
                </a:solidFill>
              </a:rPr>
              <a:t>e </a:t>
            </a:r>
            <a:r>
              <a:rPr lang="en-US" b="1" dirty="0">
                <a:solidFill>
                  <a:srgbClr val="0000FF"/>
                </a:solidFill>
              </a:rPr>
              <a:t>Learned and Where </a:t>
            </a:r>
            <a:r>
              <a:rPr lang="en-US" b="1" dirty="0" smtClean="0">
                <a:solidFill>
                  <a:srgbClr val="0000FF"/>
                </a:solidFill>
              </a:rPr>
              <a:t>Are </a:t>
            </a:r>
            <a:r>
              <a:rPr lang="en-US" b="1" dirty="0">
                <a:solidFill>
                  <a:srgbClr val="0000FF"/>
                </a:solidFill>
              </a:rPr>
              <a:t>W</a:t>
            </a:r>
            <a:r>
              <a:rPr lang="en-US" b="1" dirty="0" smtClean="0">
                <a:solidFill>
                  <a:srgbClr val="0000FF"/>
                </a:solidFill>
              </a:rPr>
              <a:t>e </a:t>
            </a:r>
            <a:r>
              <a:rPr lang="en-US" b="1" dirty="0">
                <a:solidFill>
                  <a:srgbClr val="0000FF"/>
                </a:solidFill>
              </a:rPr>
              <a:t>Going?</a:t>
            </a:r>
            <a:endParaRPr lang="en-US" dirty="0">
              <a:solidFill>
                <a:srgbClr val="0000FF"/>
              </a:solidFill>
            </a:endParaRPr>
          </a:p>
        </p:txBody>
      </p:sp>
      <p:sp>
        <p:nvSpPr>
          <p:cNvPr id="6" name="Content Placeholder 5"/>
          <p:cNvSpPr>
            <a:spLocks noGrp="1"/>
          </p:cNvSpPr>
          <p:nvPr>
            <p:ph type="subTitle" idx="1"/>
          </p:nvPr>
        </p:nvSpPr>
        <p:spPr/>
        <p:txBody>
          <a:bodyPr/>
          <a:lstStyle/>
          <a:p>
            <a:r>
              <a:rPr lang="en-US" dirty="0" smtClean="0"/>
              <a:t> </a:t>
            </a:r>
            <a:endParaRPr lang="en-US" dirty="0"/>
          </a:p>
        </p:txBody>
      </p:sp>
      <p:sp>
        <p:nvSpPr>
          <p:cNvPr id="2" name="TextBox 1"/>
          <p:cNvSpPr txBox="1"/>
          <p:nvPr/>
        </p:nvSpPr>
        <p:spPr>
          <a:xfrm>
            <a:off x="1143000" y="4175185"/>
            <a:ext cx="6569015" cy="1384995"/>
          </a:xfrm>
          <a:prstGeom prst="rect">
            <a:avLst/>
          </a:prstGeom>
          <a:noFill/>
        </p:spPr>
        <p:txBody>
          <a:bodyPr wrap="square" rtlCol="0">
            <a:spAutoFit/>
          </a:bodyPr>
          <a:lstStyle/>
          <a:p>
            <a:r>
              <a:rPr lang="en-US" sz="2800" dirty="0" smtClean="0">
                <a:solidFill>
                  <a:srgbClr val="0000FF"/>
                </a:solidFill>
                <a:latin typeface="Arial" panose="020B0604020202020204" pitchFamily="34" charset="0"/>
                <a:cs typeface="Arial" panose="020B0604020202020204" pitchFamily="34" charset="0"/>
              </a:rPr>
              <a:t>Kerry Emanuel</a:t>
            </a:r>
          </a:p>
          <a:p>
            <a:r>
              <a:rPr lang="en-US" sz="2800" dirty="0" smtClean="0">
                <a:solidFill>
                  <a:srgbClr val="0000FF"/>
                </a:solidFill>
                <a:latin typeface="Arial" panose="020B0604020202020204" pitchFamily="34" charset="0"/>
                <a:cs typeface="Arial" panose="020B0604020202020204" pitchFamily="34" charset="0"/>
              </a:rPr>
              <a:t>Lorenz Center</a:t>
            </a:r>
          </a:p>
          <a:p>
            <a:r>
              <a:rPr lang="en-US" sz="2800" dirty="0" smtClean="0">
                <a:solidFill>
                  <a:srgbClr val="0000FF"/>
                </a:solidFill>
                <a:latin typeface="Arial" panose="020B0604020202020204" pitchFamily="34" charset="0"/>
                <a:cs typeface="Arial" panose="020B0604020202020204" pitchFamily="34" charset="0"/>
              </a:rPr>
              <a:t>Massachusetts Institute of Technology</a:t>
            </a:r>
          </a:p>
        </p:txBody>
      </p:sp>
    </p:spTree>
    <p:extLst>
      <p:ext uri="{BB962C8B-B14F-4D97-AF65-F5344CB8AC3E}">
        <p14:creationId xmlns:p14="http://schemas.microsoft.com/office/powerpoint/2010/main" val="3318076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7260" y="215660"/>
            <a:ext cx="5512279" cy="646331"/>
          </a:xfrm>
          <a:prstGeom prst="rect">
            <a:avLst/>
          </a:prstGeom>
          <a:noFill/>
        </p:spPr>
        <p:txBody>
          <a:bodyPr wrap="square" rtlCol="0">
            <a:spAutoFit/>
          </a:bodyPr>
          <a:lstStyle/>
          <a:p>
            <a:pPr algn="ctr"/>
            <a:r>
              <a:rPr lang="en-US" sz="3600" b="1" dirty="0" smtClean="0">
                <a:solidFill>
                  <a:srgbClr val="0000FF"/>
                </a:solidFill>
                <a:latin typeface="Arial" panose="020B0604020202020204" pitchFamily="34" charset="0"/>
                <a:cs typeface="Arial" panose="020B0604020202020204" pitchFamily="34" charset="0"/>
              </a:rPr>
              <a:t>Forecasting</a:t>
            </a:r>
          </a:p>
        </p:txBody>
      </p:sp>
      <p:sp>
        <p:nvSpPr>
          <p:cNvPr id="5" name="TextBox 4"/>
          <p:cNvSpPr txBox="1"/>
          <p:nvPr/>
        </p:nvSpPr>
        <p:spPr>
          <a:xfrm>
            <a:off x="319178" y="902536"/>
            <a:ext cx="1802920" cy="523220"/>
          </a:xfrm>
          <a:prstGeom prst="rect">
            <a:avLst/>
          </a:prstGeom>
          <a:noFill/>
        </p:spPr>
        <p:txBody>
          <a:bodyPr wrap="square" rtlCol="0">
            <a:spAutoFit/>
          </a:bodyPr>
          <a:lstStyle/>
          <a:p>
            <a:r>
              <a:rPr lang="en-US" sz="2800" b="1" dirty="0" smtClean="0">
                <a:solidFill>
                  <a:srgbClr val="C00000"/>
                </a:solidFill>
                <a:latin typeface="Arial" panose="020B0604020202020204" pitchFamily="34" charset="0"/>
                <a:cs typeface="Arial" panose="020B0604020202020204" pitchFamily="34" charset="0"/>
              </a:rPr>
              <a:t>Then: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45" y="1653280"/>
            <a:ext cx="8946655" cy="2065199"/>
          </a:xfrm>
          <a:prstGeom prst="rect">
            <a:avLst/>
          </a:prstGeom>
        </p:spPr>
      </p:pic>
      <p:sp>
        <p:nvSpPr>
          <p:cNvPr id="7" name="Freeform 6"/>
          <p:cNvSpPr/>
          <p:nvPr/>
        </p:nvSpPr>
        <p:spPr>
          <a:xfrm>
            <a:off x="7268881" y="1644654"/>
            <a:ext cx="1728470" cy="1017917"/>
          </a:xfrm>
          <a:custGeom>
            <a:avLst/>
            <a:gdLst>
              <a:gd name="connsiteX0" fmla="*/ 80825 w 1728470"/>
              <a:gd name="connsiteY0" fmla="*/ 86264 h 1017917"/>
              <a:gd name="connsiteX1" fmla="*/ 63572 w 1728470"/>
              <a:gd name="connsiteY1" fmla="*/ 129396 h 1017917"/>
              <a:gd name="connsiteX2" fmla="*/ 46319 w 1728470"/>
              <a:gd name="connsiteY2" fmla="*/ 155275 h 1017917"/>
              <a:gd name="connsiteX3" fmla="*/ 20440 w 1728470"/>
              <a:gd name="connsiteY3" fmla="*/ 207034 h 1017917"/>
              <a:gd name="connsiteX4" fmla="*/ 11814 w 1728470"/>
              <a:gd name="connsiteY4" fmla="*/ 232913 h 1017917"/>
              <a:gd name="connsiteX5" fmla="*/ 11814 w 1728470"/>
              <a:gd name="connsiteY5" fmla="*/ 457200 h 1017917"/>
              <a:gd name="connsiteX6" fmla="*/ 46319 w 1728470"/>
              <a:gd name="connsiteY6" fmla="*/ 500332 h 1017917"/>
              <a:gd name="connsiteX7" fmla="*/ 98078 w 1728470"/>
              <a:gd name="connsiteY7" fmla="*/ 569343 h 1017917"/>
              <a:gd name="connsiteX8" fmla="*/ 141210 w 1728470"/>
              <a:gd name="connsiteY8" fmla="*/ 638354 h 1017917"/>
              <a:gd name="connsiteX9" fmla="*/ 175716 w 1728470"/>
              <a:gd name="connsiteY9" fmla="*/ 672860 h 1017917"/>
              <a:gd name="connsiteX10" fmla="*/ 201595 w 1728470"/>
              <a:gd name="connsiteY10" fmla="*/ 715992 h 1017917"/>
              <a:gd name="connsiteX11" fmla="*/ 279233 w 1728470"/>
              <a:gd name="connsiteY11" fmla="*/ 776377 h 1017917"/>
              <a:gd name="connsiteX12" fmla="*/ 296485 w 1728470"/>
              <a:gd name="connsiteY12" fmla="*/ 810883 h 1017917"/>
              <a:gd name="connsiteX13" fmla="*/ 408629 w 1728470"/>
              <a:gd name="connsiteY13" fmla="*/ 871268 h 1017917"/>
              <a:gd name="connsiteX14" fmla="*/ 469014 w 1728470"/>
              <a:gd name="connsiteY14" fmla="*/ 905773 h 1017917"/>
              <a:gd name="connsiteX15" fmla="*/ 546651 w 1728470"/>
              <a:gd name="connsiteY15" fmla="*/ 948905 h 1017917"/>
              <a:gd name="connsiteX16" fmla="*/ 589783 w 1728470"/>
              <a:gd name="connsiteY16" fmla="*/ 974785 h 1017917"/>
              <a:gd name="connsiteX17" fmla="*/ 624289 w 1728470"/>
              <a:gd name="connsiteY17" fmla="*/ 992037 h 1017917"/>
              <a:gd name="connsiteX18" fmla="*/ 676048 w 1728470"/>
              <a:gd name="connsiteY18" fmla="*/ 1017917 h 1017917"/>
              <a:gd name="connsiteX19" fmla="*/ 857202 w 1728470"/>
              <a:gd name="connsiteY19" fmla="*/ 992037 h 1017917"/>
              <a:gd name="connsiteX20" fmla="*/ 934840 w 1728470"/>
              <a:gd name="connsiteY20" fmla="*/ 974785 h 1017917"/>
              <a:gd name="connsiteX21" fmla="*/ 1098742 w 1728470"/>
              <a:gd name="connsiteY21" fmla="*/ 957532 h 1017917"/>
              <a:gd name="connsiteX22" fmla="*/ 1159127 w 1728470"/>
              <a:gd name="connsiteY22" fmla="*/ 948905 h 1017917"/>
              <a:gd name="connsiteX23" fmla="*/ 1564568 w 1728470"/>
              <a:gd name="connsiteY23" fmla="*/ 940279 h 1017917"/>
              <a:gd name="connsiteX24" fmla="*/ 1581821 w 1728470"/>
              <a:gd name="connsiteY24" fmla="*/ 914400 h 1017917"/>
              <a:gd name="connsiteX25" fmla="*/ 1607700 w 1728470"/>
              <a:gd name="connsiteY25" fmla="*/ 905773 h 1017917"/>
              <a:gd name="connsiteX26" fmla="*/ 1659459 w 1728470"/>
              <a:gd name="connsiteY26" fmla="*/ 854015 h 1017917"/>
              <a:gd name="connsiteX27" fmla="*/ 1659459 w 1728470"/>
              <a:gd name="connsiteY27" fmla="*/ 854015 h 1017917"/>
              <a:gd name="connsiteX28" fmla="*/ 1693965 w 1728470"/>
              <a:gd name="connsiteY28" fmla="*/ 802256 h 1017917"/>
              <a:gd name="connsiteX29" fmla="*/ 1728470 w 1728470"/>
              <a:gd name="connsiteY29" fmla="*/ 664234 h 1017917"/>
              <a:gd name="connsiteX30" fmla="*/ 1719844 w 1728470"/>
              <a:gd name="connsiteY30" fmla="*/ 370935 h 1017917"/>
              <a:gd name="connsiteX31" fmla="*/ 1693965 w 1728470"/>
              <a:gd name="connsiteY31" fmla="*/ 345056 h 1017917"/>
              <a:gd name="connsiteX32" fmla="*/ 1676712 w 1728470"/>
              <a:gd name="connsiteY32" fmla="*/ 319177 h 1017917"/>
              <a:gd name="connsiteX33" fmla="*/ 1624953 w 1728470"/>
              <a:gd name="connsiteY33" fmla="*/ 276045 h 1017917"/>
              <a:gd name="connsiteX34" fmla="*/ 1581821 w 1728470"/>
              <a:gd name="connsiteY34" fmla="*/ 224286 h 1017917"/>
              <a:gd name="connsiteX35" fmla="*/ 1547316 w 1728470"/>
              <a:gd name="connsiteY35" fmla="*/ 207034 h 1017917"/>
              <a:gd name="connsiteX36" fmla="*/ 1469678 w 1728470"/>
              <a:gd name="connsiteY36" fmla="*/ 163901 h 1017917"/>
              <a:gd name="connsiteX37" fmla="*/ 1392040 w 1728470"/>
              <a:gd name="connsiteY37" fmla="*/ 112143 h 1017917"/>
              <a:gd name="connsiteX38" fmla="*/ 1297150 w 1728470"/>
              <a:gd name="connsiteY38" fmla="*/ 94890 h 1017917"/>
              <a:gd name="connsiteX39" fmla="*/ 1254017 w 1728470"/>
              <a:gd name="connsiteY39" fmla="*/ 77637 h 1017917"/>
              <a:gd name="connsiteX40" fmla="*/ 1159127 w 1728470"/>
              <a:gd name="connsiteY40" fmla="*/ 60385 h 1017917"/>
              <a:gd name="connsiteX41" fmla="*/ 986599 w 1728470"/>
              <a:gd name="connsiteY41" fmla="*/ 34505 h 1017917"/>
              <a:gd name="connsiteX42" fmla="*/ 753685 w 1728470"/>
              <a:gd name="connsiteY42" fmla="*/ 0 h 1017917"/>
              <a:gd name="connsiteX43" fmla="*/ 572531 w 1728470"/>
              <a:gd name="connsiteY43" fmla="*/ 8626 h 1017917"/>
              <a:gd name="connsiteX44" fmla="*/ 529399 w 1728470"/>
              <a:gd name="connsiteY44" fmla="*/ 34505 h 1017917"/>
              <a:gd name="connsiteX45" fmla="*/ 469014 w 1728470"/>
              <a:gd name="connsiteY45" fmla="*/ 51758 h 1017917"/>
              <a:gd name="connsiteX46" fmla="*/ 443134 w 1728470"/>
              <a:gd name="connsiteY46" fmla="*/ 69011 h 1017917"/>
              <a:gd name="connsiteX47" fmla="*/ 408629 w 1728470"/>
              <a:gd name="connsiteY47" fmla="*/ 77637 h 1017917"/>
              <a:gd name="connsiteX48" fmla="*/ 261980 w 1728470"/>
              <a:gd name="connsiteY48" fmla="*/ 94890 h 1017917"/>
              <a:gd name="connsiteX49" fmla="*/ 80825 w 1728470"/>
              <a:gd name="connsiteY49" fmla="*/ 86264 h 101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28470" h="1017917">
                <a:moveTo>
                  <a:pt x="80825" y="86264"/>
                </a:moveTo>
                <a:cubicBezTo>
                  <a:pt x="47757" y="92015"/>
                  <a:pt x="70497" y="115546"/>
                  <a:pt x="63572" y="129396"/>
                </a:cubicBezTo>
                <a:cubicBezTo>
                  <a:pt x="58935" y="138669"/>
                  <a:pt x="50956" y="146002"/>
                  <a:pt x="46319" y="155275"/>
                </a:cubicBezTo>
                <a:cubicBezTo>
                  <a:pt x="10601" y="226710"/>
                  <a:pt x="69889" y="132859"/>
                  <a:pt x="20440" y="207034"/>
                </a:cubicBezTo>
                <a:cubicBezTo>
                  <a:pt x="17565" y="215660"/>
                  <a:pt x="13787" y="224037"/>
                  <a:pt x="11814" y="232913"/>
                </a:cubicBezTo>
                <a:cubicBezTo>
                  <a:pt x="-4580" y="306685"/>
                  <a:pt x="-3283" y="381715"/>
                  <a:pt x="11814" y="457200"/>
                </a:cubicBezTo>
                <a:cubicBezTo>
                  <a:pt x="15425" y="475254"/>
                  <a:pt x="36106" y="485012"/>
                  <a:pt x="46319" y="500332"/>
                </a:cubicBezTo>
                <a:cubicBezTo>
                  <a:pt x="95372" y="573911"/>
                  <a:pt x="23457" y="494722"/>
                  <a:pt x="98078" y="569343"/>
                </a:cubicBezTo>
                <a:cubicBezTo>
                  <a:pt x="117488" y="627575"/>
                  <a:pt x="90977" y="557980"/>
                  <a:pt x="141210" y="638354"/>
                </a:cubicBezTo>
                <a:cubicBezTo>
                  <a:pt x="165425" y="677098"/>
                  <a:pt x="128496" y="657121"/>
                  <a:pt x="175716" y="672860"/>
                </a:cubicBezTo>
                <a:cubicBezTo>
                  <a:pt x="184342" y="687237"/>
                  <a:pt x="189739" y="704136"/>
                  <a:pt x="201595" y="715992"/>
                </a:cubicBezTo>
                <a:cubicBezTo>
                  <a:pt x="224778" y="739175"/>
                  <a:pt x="279233" y="776377"/>
                  <a:pt x="279233" y="776377"/>
                </a:cubicBezTo>
                <a:cubicBezTo>
                  <a:pt x="284984" y="787879"/>
                  <a:pt x="286927" y="802280"/>
                  <a:pt x="296485" y="810883"/>
                </a:cubicBezTo>
                <a:cubicBezTo>
                  <a:pt x="367095" y="874432"/>
                  <a:pt x="346894" y="836970"/>
                  <a:pt x="408629" y="871268"/>
                </a:cubicBezTo>
                <a:cubicBezTo>
                  <a:pt x="486961" y="914786"/>
                  <a:pt x="406376" y="884895"/>
                  <a:pt x="469014" y="905773"/>
                </a:cubicBezTo>
                <a:cubicBezTo>
                  <a:pt x="536078" y="972837"/>
                  <a:pt x="441095" y="885569"/>
                  <a:pt x="546651" y="948905"/>
                </a:cubicBezTo>
                <a:cubicBezTo>
                  <a:pt x="561028" y="957532"/>
                  <a:pt x="575126" y="966642"/>
                  <a:pt x="589783" y="974785"/>
                </a:cubicBezTo>
                <a:cubicBezTo>
                  <a:pt x="601024" y="981030"/>
                  <a:pt x="613124" y="985657"/>
                  <a:pt x="624289" y="992037"/>
                </a:cubicBezTo>
                <a:cubicBezTo>
                  <a:pt x="671117" y="1018795"/>
                  <a:pt x="628594" y="1002099"/>
                  <a:pt x="676048" y="1017917"/>
                </a:cubicBezTo>
                <a:cubicBezTo>
                  <a:pt x="736433" y="1009290"/>
                  <a:pt x="797657" y="1005269"/>
                  <a:pt x="857202" y="992037"/>
                </a:cubicBezTo>
                <a:cubicBezTo>
                  <a:pt x="883081" y="986286"/>
                  <a:pt x="908690" y="979143"/>
                  <a:pt x="934840" y="974785"/>
                </a:cubicBezTo>
                <a:cubicBezTo>
                  <a:pt x="957072" y="971080"/>
                  <a:pt x="1079935" y="959745"/>
                  <a:pt x="1098742" y="957532"/>
                </a:cubicBezTo>
                <a:cubicBezTo>
                  <a:pt x="1118935" y="955156"/>
                  <a:pt x="1138808" y="949658"/>
                  <a:pt x="1159127" y="948905"/>
                </a:cubicBezTo>
                <a:cubicBezTo>
                  <a:pt x="1294212" y="943902"/>
                  <a:pt x="1429421" y="943154"/>
                  <a:pt x="1564568" y="940279"/>
                </a:cubicBezTo>
                <a:cubicBezTo>
                  <a:pt x="1570319" y="931653"/>
                  <a:pt x="1573725" y="920877"/>
                  <a:pt x="1581821" y="914400"/>
                </a:cubicBezTo>
                <a:cubicBezTo>
                  <a:pt x="1588921" y="908720"/>
                  <a:pt x="1600522" y="911356"/>
                  <a:pt x="1607700" y="905773"/>
                </a:cubicBezTo>
                <a:cubicBezTo>
                  <a:pt x="1626960" y="890793"/>
                  <a:pt x="1642206" y="871268"/>
                  <a:pt x="1659459" y="854015"/>
                </a:cubicBezTo>
                <a:lnTo>
                  <a:pt x="1659459" y="854015"/>
                </a:lnTo>
                <a:lnTo>
                  <a:pt x="1693965" y="802256"/>
                </a:lnTo>
                <a:cubicBezTo>
                  <a:pt x="1720490" y="722679"/>
                  <a:pt x="1707650" y="768331"/>
                  <a:pt x="1728470" y="664234"/>
                </a:cubicBezTo>
                <a:cubicBezTo>
                  <a:pt x="1725595" y="566468"/>
                  <a:pt x="1730356" y="468177"/>
                  <a:pt x="1719844" y="370935"/>
                </a:cubicBezTo>
                <a:cubicBezTo>
                  <a:pt x="1718533" y="358806"/>
                  <a:pt x="1701775" y="354428"/>
                  <a:pt x="1693965" y="345056"/>
                </a:cubicBezTo>
                <a:cubicBezTo>
                  <a:pt x="1687328" y="337091"/>
                  <a:pt x="1683349" y="327142"/>
                  <a:pt x="1676712" y="319177"/>
                </a:cubicBezTo>
                <a:cubicBezTo>
                  <a:pt x="1655955" y="294269"/>
                  <a:pt x="1650400" y="293009"/>
                  <a:pt x="1624953" y="276045"/>
                </a:cubicBezTo>
                <a:cubicBezTo>
                  <a:pt x="1611197" y="255411"/>
                  <a:pt x="1602953" y="239380"/>
                  <a:pt x="1581821" y="224286"/>
                </a:cubicBezTo>
                <a:cubicBezTo>
                  <a:pt x="1571357" y="216812"/>
                  <a:pt x="1558343" y="213650"/>
                  <a:pt x="1547316" y="207034"/>
                </a:cubicBezTo>
                <a:cubicBezTo>
                  <a:pt x="1473157" y="162539"/>
                  <a:pt x="1521733" y="181254"/>
                  <a:pt x="1469678" y="163901"/>
                </a:cubicBezTo>
                <a:cubicBezTo>
                  <a:pt x="1448935" y="148344"/>
                  <a:pt x="1415808" y="121650"/>
                  <a:pt x="1392040" y="112143"/>
                </a:cubicBezTo>
                <a:cubicBezTo>
                  <a:pt x="1383433" y="108700"/>
                  <a:pt x="1301725" y="95653"/>
                  <a:pt x="1297150" y="94890"/>
                </a:cubicBezTo>
                <a:cubicBezTo>
                  <a:pt x="1282772" y="89139"/>
                  <a:pt x="1268708" y="82534"/>
                  <a:pt x="1254017" y="77637"/>
                </a:cubicBezTo>
                <a:cubicBezTo>
                  <a:pt x="1223513" y="67469"/>
                  <a:pt x="1190557" y="64875"/>
                  <a:pt x="1159127" y="60385"/>
                </a:cubicBezTo>
                <a:cubicBezTo>
                  <a:pt x="1032035" y="24073"/>
                  <a:pt x="1174521" y="60426"/>
                  <a:pt x="986599" y="34505"/>
                </a:cubicBezTo>
                <a:cubicBezTo>
                  <a:pt x="638989" y="-13442"/>
                  <a:pt x="1016220" y="23866"/>
                  <a:pt x="753685" y="0"/>
                </a:cubicBezTo>
                <a:cubicBezTo>
                  <a:pt x="693300" y="2875"/>
                  <a:pt x="632281" y="-566"/>
                  <a:pt x="572531" y="8626"/>
                </a:cubicBezTo>
                <a:cubicBezTo>
                  <a:pt x="555959" y="11175"/>
                  <a:pt x="544396" y="27007"/>
                  <a:pt x="529399" y="34505"/>
                </a:cubicBezTo>
                <a:cubicBezTo>
                  <a:pt x="517021" y="40694"/>
                  <a:pt x="480074" y="48993"/>
                  <a:pt x="469014" y="51758"/>
                </a:cubicBezTo>
                <a:cubicBezTo>
                  <a:pt x="460387" y="57509"/>
                  <a:pt x="452664" y="64927"/>
                  <a:pt x="443134" y="69011"/>
                </a:cubicBezTo>
                <a:cubicBezTo>
                  <a:pt x="432237" y="73681"/>
                  <a:pt x="420254" y="75312"/>
                  <a:pt x="408629" y="77637"/>
                </a:cubicBezTo>
                <a:cubicBezTo>
                  <a:pt x="355065" y="88350"/>
                  <a:pt x="320680" y="90375"/>
                  <a:pt x="261980" y="94890"/>
                </a:cubicBezTo>
                <a:cubicBezTo>
                  <a:pt x="127450" y="105239"/>
                  <a:pt x="113893" y="80513"/>
                  <a:pt x="80825" y="86264"/>
                </a:cubicBez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097547" y="2302603"/>
            <a:ext cx="1777042" cy="560717"/>
          </a:xfrm>
          <a:custGeom>
            <a:avLst/>
            <a:gdLst>
              <a:gd name="connsiteX0" fmla="*/ 310551 w 1777042"/>
              <a:gd name="connsiteY0" fmla="*/ 43132 h 560717"/>
              <a:gd name="connsiteX1" fmla="*/ 267419 w 1777042"/>
              <a:gd name="connsiteY1" fmla="*/ 51758 h 560717"/>
              <a:gd name="connsiteX2" fmla="*/ 232913 w 1777042"/>
              <a:gd name="connsiteY2" fmla="*/ 69011 h 560717"/>
              <a:gd name="connsiteX3" fmla="*/ 207034 w 1777042"/>
              <a:gd name="connsiteY3" fmla="*/ 77637 h 560717"/>
              <a:gd name="connsiteX4" fmla="*/ 146649 w 1777042"/>
              <a:gd name="connsiteY4" fmla="*/ 103517 h 560717"/>
              <a:gd name="connsiteX5" fmla="*/ 94891 w 1777042"/>
              <a:gd name="connsiteY5" fmla="*/ 120770 h 560717"/>
              <a:gd name="connsiteX6" fmla="*/ 69012 w 1777042"/>
              <a:gd name="connsiteY6" fmla="*/ 172528 h 560717"/>
              <a:gd name="connsiteX7" fmla="*/ 51759 w 1777042"/>
              <a:gd name="connsiteY7" fmla="*/ 207034 h 560717"/>
              <a:gd name="connsiteX8" fmla="*/ 25879 w 1777042"/>
              <a:gd name="connsiteY8" fmla="*/ 224286 h 560717"/>
              <a:gd name="connsiteX9" fmla="*/ 8627 w 1777042"/>
              <a:gd name="connsiteY9" fmla="*/ 284671 h 560717"/>
              <a:gd name="connsiteX10" fmla="*/ 0 w 1777042"/>
              <a:gd name="connsiteY10" fmla="*/ 310551 h 560717"/>
              <a:gd name="connsiteX11" fmla="*/ 8627 w 1777042"/>
              <a:gd name="connsiteY11" fmla="*/ 439947 h 560717"/>
              <a:gd name="connsiteX12" fmla="*/ 34506 w 1777042"/>
              <a:gd name="connsiteY12" fmla="*/ 448573 h 560717"/>
              <a:gd name="connsiteX13" fmla="*/ 60385 w 1777042"/>
              <a:gd name="connsiteY13" fmla="*/ 465826 h 560717"/>
              <a:gd name="connsiteX14" fmla="*/ 94891 w 1777042"/>
              <a:gd name="connsiteY14" fmla="*/ 491705 h 560717"/>
              <a:gd name="connsiteX15" fmla="*/ 146649 w 1777042"/>
              <a:gd name="connsiteY15" fmla="*/ 508958 h 560717"/>
              <a:gd name="connsiteX16" fmla="*/ 172529 w 1777042"/>
              <a:gd name="connsiteY16" fmla="*/ 517585 h 560717"/>
              <a:gd name="connsiteX17" fmla="*/ 267419 w 1777042"/>
              <a:gd name="connsiteY17" fmla="*/ 534837 h 560717"/>
              <a:gd name="connsiteX18" fmla="*/ 405442 w 1777042"/>
              <a:gd name="connsiteY18" fmla="*/ 552090 h 560717"/>
              <a:gd name="connsiteX19" fmla="*/ 534838 w 1777042"/>
              <a:gd name="connsiteY19" fmla="*/ 560717 h 560717"/>
              <a:gd name="connsiteX20" fmla="*/ 1061049 w 1777042"/>
              <a:gd name="connsiteY20" fmla="*/ 552090 h 560717"/>
              <a:gd name="connsiteX21" fmla="*/ 1112808 w 1777042"/>
              <a:gd name="connsiteY21" fmla="*/ 534837 h 560717"/>
              <a:gd name="connsiteX22" fmla="*/ 1147313 w 1777042"/>
              <a:gd name="connsiteY22" fmla="*/ 526211 h 560717"/>
              <a:gd name="connsiteX23" fmla="*/ 1173193 w 1777042"/>
              <a:gd name="connsiteY23" fmla="*/ 517585 h 560717"/>
              <a:gd name="connsiteX24" fmla="*/ 1207698 w 1777042"/>
              <a:gd name="connsiteY24" fmla="*/ 508958 h 560717"/>
              <a:gd name="connsiteX25" fmla="*/ 1233578 w 1777042"/>
              <a:gd name="connsiteY25" fmla="*/ 500332 h 560717"/>
              <a:gd name="connsiteX26" fmla="*/ 1276710 w 1777042"/>
              <a:gd name="connsiteY26" fmla="*/ 483079 h 560717"/>
              <a:gd name="connsiteX27" fmla="*/ 1328468 w 1777042"/>
              <a:gd name="connsiteY27" fmla="*/ 474453 h 560717"/>
              <a:gd name="connsiteX28" fmla="*/ 1354347 w 1777042"/>
              <a:gd name="connsiteY28" fmla="*/ 465826 h 560717"/>
              <a:gd name="connsiteX29" fmla="*/ 1440612 w 1777042"/>
              <a:gd name="connsiteY29" fmla="*/ 448573 h 560717"/>
              <a:gd name="connsiteX30" fmla="*/ 1509623 w 1777042"/>
              <a:gd name="connsiteY30" fmla="*/ 422694 h 560717"/>
              <a:gd name="connsiteX31" fmla="*/ 1578634 w 1777042"/>
              <a:gd name="connsiteY31" fmla="*/ 396815 h 560717"/>
              <a:gd name="connsiteX32" fmla="*/ 1630393 w 1777042"/>
              <a:gd name="connsiteY32" fmla="*/ 353683 h 560717"/>
              <a:gd name="connsiteX33" fmla="*/ 1708030 w 1777042"/>
              <a:gd name="connsiteY33" fmla="*/ 310551 h 560717"/>
              <a:gd name="connsiteX34" fmla="*/ 1733910 w 1777042"/>
              <a:gd name="connsiteY34" fmla="*/ 284671 h 560717"/>
              <a:gd name="connsiteX35" fmla="*/ 1759789 w 1777042"/>
              <a:gd name="connsiteY35" fmla="*/ 267419 h 560717"/>
              <a:gd name="connsiteX36" fmla="*/ 1777042 w 1777042"/>
              <a:gd name="connsiteY36" fmla="*/ 241539 h 560717"/>
              <a:gd name="connsiteX37" fmla="*/ 1768415 w 1777042"/>
              <a:gd name="connsiteY37" fmla="*/ 138022 h 560717"/>
              <a:gd name="connsiteX38" fmla="*/ 1742536 w 1777042"/>
              <a:gd name="connsiteY38" fmla="*/ 112143 h 560717"/>
              <a:gd name="connsiteX39" fmla="*/ 1673525 w 1777042"/>
              <a:gd name="connsiteY39" fmla="*/ 51758 h 560717"/>
              <a:gd name="connsiteX40" fmla="*/ 1595887 w 1777042"/>
              <a:gd name="connsiteY40" fmla="*/ 25879 h 560717"/>
              <a:gd name="connsiteX41" fmla="*/ 1544129 w 1777042"/>
              <a:gd name="connsiteY41" fmla="*/ 8626 h 560717"/>
              <a:gd name="connsiteX42" fmla="*/ 1518249 w 1777042"/>
              <a:gd name="connsiteY42" fmla="*/ 0 h 560717"/>
              <a:gd name="connsiteX43" fmla="*/ 1155940 w 1777042"/>
              <a:gd name="connsiteY43" fmla="*/ 17253 h 560717"/>
              <a:gd name="connsiteX44" fmla="*/ 1095555 w 1777042"/>
              <a:gd name="connsiteY44" fmla="*/ 34505 h 560717"/>
              <a:gd name="connsiteX45" fmla="*/ 1009291 w 1777042"/>
              <a:gd name="connsiteY45" fmla="*/ 51758 h 560717"/>
              <a:gd name="connsiteX46" fmla="*/ 957532 w 1777042"/>
              <a:gd name="connsiteY46" fmla="*/ 60385 h 560717"/>
              <a:gd name="connsiteX47" fmla="*/ 793630 w 1777042"/>
              <a:gd name="connsiteY47" fmla="*/ 86264 h 560717"/>
              <a:gd name="connsiteX48" fmla="*/ 664234 w 1777042"/>
              <a:gd name="connsiteY48" fmla="*/ 77637 h 560717"/>
              <a:gd name="connsiteX49" fmla="*/ 621102 w 1777042"/>
              <a:gd name="connsiteY49" fmla="*/ 69011 h 560717"/>
              <a:gd name="connsiteX50" fmla="*/ 543464 w 1777042"/>
              <a:gd name="connsiteY50" fmla="*/ 60385 h 560717"/>
              <a:gd name="connsiteX51" fmla="*/ 207034 w 1777042"/>
              <a:gd name="connsiteY51" fmla="*/ 69011 h 560717"/>
              <a:gd name="connsiteX52" fmla="*/ 198408 w 1777042"/>
              <a:gd name="connsiteY52" fmla="*/ 94890 h 560717"/>
              <a:gd name="connsiteX53" fmla="*/ 155276 w 1777042"/>
              <a:gd name="connsiteY53" fmla="*/ 94890 h 56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77042" h="560717">
                <a:moveTo>
                  <a:pt x="310551" y="43132"/>
                </a:moveTo>
                <a:cubicBezTo>
                  <a:pt x="296174" y="46007"/>
                  <a:pt x="281329" y="47122"/>
                  <a:pt x="267419" y="51758"/>
                </a:cubicBezTo>
                <a:cubicBezTo>
                  <a:pt x="255219" y="55825"/>
                  <a:pt x="244733" y="63945"/>
                  <a:pt x="232913" y="69011"/>
                </a:cubicBezTo>
                <a:cubicBezTo>
                  <a:pt x="224555" y="72593"/>
                  <a:pt x="215660" y="74762"/>
                  <a:pt x="207034" y="77637"/>
                </a:cubicBezTo>
                <a:cubicBezTo>
                  <a:pt x="165977" y="105009"/>
                  <a:pt x="197289" y="88324"/>
                  <a:pt x="146649" y="103517"/>
                </a:cubicBezTo>
                <a:cubicBezTo>
                  <a:pt x="129230" y="108743"/>
                  <a:pt x="94891" y="120770"/>
                  <a:pt x="94891" y="120770"/>
                </a:cubicBezTo>
                <a:cubicBezTo>
                  <a:pt x="79074" y="168218"/>
                  <a:pt x="95767" y="125705"/>
                  <a:pt x="69012" y="172528"/>
                </a:cubicBezTo>
                <a:cubicBezTo>
                  <a:pt x="62632" y="183693"/>
                  <a:pt x="59992" y="197155"/>
                  <a:pt x="51759" y="207034"/>
                </a:cubicBezTo>
                <a:cubicBezTo>
                  <a:pt x="45122" y="214999"/>
                  <a:pt x="34506" y="218535"/>
                  <a:pt x="25879" y="224286"/>
                </a:cubicBezTo>
                <a:cubicBezTo>
                  <a:pt x="5190" y="286358"/>
                  <a:pt x="30299" y="208821"/>
                  <a:pt x="8627" y="284671"/>
                </a:cubicBezTo>
                <a:cubicBezTo>
                  <a:pt x="6129" y="293414"/>
                  <a:pt x="2876" y="301924"/>
                  <a:pt x="0" y="310551"/>
                </a:cubicBezTo>
                <a:cubicBezTo>
                  <a:pt x="2876" y="353683"/>
                  <a:pt x="-1857" y="398010"/>
                  <a:pt x="8627" y="439947"/>
                </a:cubicBezTo>
                <a:cubicBezTo>
                  <a:pt x="10832" y="448768"/>
                  <a:pt x="26373" y="444507"/>
                  <a:pt x="34506" y="448573"/>
                </a:cubicBezTo>
                <a:cubicBezTo>
                  <a:pt x="43779" y="453210"/>
                  <a:pt x="51949" y="459800"/>
                  <a:pt x="60385" y="465826"/>
                </a:cubicBezTo>
                <a:cubicBezTo>
                  <a:pt x="72084" y="474183"/>
                  <a:pt x="82031" y="485275"/>
                  <a:pt x="94891" y="491705"/>
                </a:cubicBezTo>
                <a:cubicBezTo>
                  <a:pt x="111157" y="499838"/>
                  <a:pt x="129396" y="503207"/>
                  <a:pt x="146649" y="508958"/>
                </a:cubicBezTo>
                <a:cubicBezTo>
                  <a:pt x="155276" y="511834"/>
                  <a:pt x="163612" y="515802"/>
                  <a:pt x="172529" y="517585"/>
                </a:cubicBezTo>
                <a:cubicBezTo>
                  <a:pt x="206379" y="524355"/>
                  <a:pt x="232731" y="530107"/>
                  <a:pt x="267419" y="534837"/>
                </a:cubicBezTo>
                <a:cubicBezTo>
                  <a:pt x="313360" y="541102"/>
                  <a:pt x="359292" y="547624"/>
                  <a:pt x="405442" y="552090"/>
                </a:cubicBezTo>
                <a:cubicBezTo>
                  <a:pt x="448469" y="556254"/>
                  <a:pt x="491706" y="557841"/>
                  <a:pt x="534838" y="560717"/>
                </a:cubicBezTo>
                <a:cubicBezTo>
                  <a:pt x="710242" y="557841"/>
                  <a:pt x="885797" y="559937"/>
                  <a:pt x="1061049" y="552090"/>
                </a:cubicBezTo>
                <a:cubicBezTo>
                  <a:pt x="1079217" y="551276"/>
                  <a:pt x="1095389" y="540063"/>
                  <a:pt x="1112808" y="534837"/>
                </a:cubicBezTo>
                <a:cubicBezTo>
                  <a:pt x="1124164" y="531430"/>
                  <a:pt x="1135913" y="529468"/>
                  <a:pt x="1147313" y="526211"/>
                </a:cubicBezTo>
                <a:cubicBezTo>
                  <a:pt x="1156056" y="523713"/>
                  <a:pt x="1164450" y="520083"/>
                  <a:pt x="1173193" y="517585"/>
                </a:cubicBezTo>
                <a:cubicBezTo>
                  <a:pt x="1184593" y="514328"/>
                  <a:pt x="1196298" y="512215"/>
                  <a:pt x="1207698" y="508958"/>
                </a:cubicBezTo>
                <a:cubicBezTo>
                  <a:pt x="1216441" y="506460"/>
                  <a:pt x="1225064" y="503525"/>
                  <a:pt x="1233578" y="500332"/>
                </a:cubicBezTo>
                <a:cubicBezTo>
                  <a:pt x="1248077" y="494895"/>
                  <a:pt x="1261771" y="487153"/>
                  <a:pt x="1276710" y="483079"/>
                </a:cubicBezTo>
                <a:cubicBezTo>
                  <a:pt x="1293584" y="478477"/>
                  <a:pt x="1311215" y="477328"/>
                  <a:pt x="1328468" y="474453"/>
                </a:cubicBezTo>
                <a:cubicBezTo>
                  <a:pt x="1337094" y="471577"/>
                  <a:pt x="1345487" y="467871"/>
                  <a:pt x="1354347" y="465826"/>
                </a:cubicBezTo>
                <a:cubicBezTo>
                  <a:pt x="1382920" y="459232"/>
                  <a:pt x="1412792" y="457846"/>
                  <a:pt x="1440612" y="448573"/>
                </a:cubicBezTo>
                <a:cubicBezTo>
                  <a:pt x="1499352" y="428994"/>
                  <a:pt x="1427104" y="453638"/>
                  <a:pt x="1509623" y="422694"/>
                </a:cubicBezTo>
                <a:cubicBezTo>
                  <a:pt x="1539491" y="411494"/>
                  <a:pt x="1545283" y="413491"/>
                  <a:pt x="1578634" y="396815"/>
                </a:cubicBezTo>
                <a:cubicBezTo>
                  <a:pt x="1615620" y="378322"/>
                  <a:pt x="1596056" y="380389"/>
                  <a:pt x="1630393" y="353683"/>
                </a:cubicBezTo>
                <a:cubicBezTo>
                  <a:pt x="1674888" y="319076"/>
                  <a:pt x="1668982" y="323566"/>
                  <a:pt x="1708030" y="310551"/>
                </a:cubicBezTo>
                <a:cubicBezTo>
                  <a:pt x="1716657" y="301924"/>
                  <a:pt x="1724538" y="292481"/>
                  <a:pt x="1733910" y="284671"/>
                </a:cubicBezTo>
                <a:cubicBezTo>
                  <a:pt x="1741875" y="278034"/>
                  <a:pt x="1752458" y="274750"/>
                  <a:pt x="1759789" y="267419"/>
                </a:cubicBezTo>
                <a:cubicBezTo>
                  <a:pt x="1767120" y="260088"/>
                  <a:pt x="1771291" y="250166"/>
                  <a:pt x="1777042" y="241539"/>
                </a:cubicBezTo>
                <a:cubicBezTo>
                  <a:pt x="1774166" y="207033"/>
                  <a:pt x="1777337" y="171478"/>
                  <a:pt x="1768415" y="138022"/>
                </a:cubicBezTo>
                <a:cubicBezTo>
                  <a:pt x="1765272" y="126234"/>
                  <a:pt x="1750346" y="121515"/>
                  <a:pt x="1742536" y="112143"/>
                </a:cubicBezTo>
                <a:cubicBezTo>
                  <a:pt x="1715441" y="79629"/>
                  <a:pt x="1730590" y="70780"/>
                  <a:pt x="1673525" y="51758"/>
                </a:cubicBezTo>
                <a:lnTo>
                  <a:pt x="1595887" y="25879"/>
                </a:lnTo>
                <a:lnTo>
                  <a:pt x="1544129" y="8626"/>
                </a:lnTo>
                <a:lnTo>
                  <a:pt x="1518249" y="0"/>
                </a:lnTo>
                <a:lnTo>
                  <a:pt x="1155940" y="17253"/>
                </a:lnTo>
                <a:cubicBezTo>
                  <a:pt x="1130983" y="18881"/>
                  <a:pt x="1118593" y="29189"/>
                  <a:pt x="1095555" y="34505"/>
                </a:cubicBezTo>
                <a:cubicBezTo>
                  <a:pt x="1066982" y="41099"/>
                  <a:pt x="1038216" y="46937"/>
                  <a:pt x="1009291" y="51758"/>
                </a:cubicBezTo>
                <a:cubicBezTo>
                  <a:pt x="992038" y="54634"/>
                  <a:pt x="974635" y="56720"/>
                  <a:pt x="957532" y="60385"/>
                </a:cubicBezTo>
                <a:cubicBezTo>
                  <a:pt x="828817" y="87966"/>
                  <a:pt x="950834" y="71972"/>
                  <a:pt x="793630" y="86264"/>
                </a:cubicBezTo>
                <a:cubicBezTo>
                  <a:pt x="750498" y="83388"/>
                  <a:pt x="707247" y="81938"/>
                  <a:pt x="664234" y="77637"/>
                </a:cubicBezTo>
                <a:cubicBezTo>
                  <a:pt x="649645" y="76178"/>
                  <a:pt x="635617" y="71084"/>
                  <a:pt x="621102" y="69011"/>
                </a:cubicBezTo>
                <a:cubicBezTo>
                  <a:pt x="595325" y="65329"/>
                  <a:pt x="569343" y="63260"/>
                  <a:pt x="543464" y="60385"/>
                </a:cubicBezTo>
                <a:cubicBezTo>
                  <a:pt x="431321" y="63260"/>
                  <a:pt x="318657" y="57849"/>
                  <a:pt x="207034" y="69011"/>
                </a:cubicBezTo>
                <a:cubicBezTo>
                  <a:pt x="197986" y="69916"/>
                  <a:pt x="206541" y="90824"/>
                  <a:pt x="198408" y="94890"/>
                </a:cubicBezTo>
                <a:cubicBezTo>
                  <a:pt x="185549" y="101320"/>
                  <a:pt x="169653" y="94890"/>
                  <a:pt x="155276" y="9489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7" idx="19"/>
          </p:cNvCxnSpPr>
          <p:nvPr/>
        </p:nvCxnSpPr>
        <p:spPr>
          <a:xfrm flipH="1">
            <a:off x="6650966" y="2636691"/>
            <a:ext cx="1475117" cy="14343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25020" y="3946003"/>
            <a:ext cx="2907102"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“Rain and cool today.”</a:t>
            </a:r>
          </a:p>
        </p:txBody>
      </p:sp>
      <p:pic>
        <p:nvPicPr>
          <p:cNvPr id="1026" name="Picture 2" descr="https://www.climate.gov/sites/default/files/styles/featured-image/public/boston_train_1938_b_0.jpg?itok=jZOEYT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560" y="4509768"/>
            <a:ext cx="4453745" cy="22268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46649" y="5053232"/>
            <a:ext cx="3950898" cy="707886"/>
          </a:xfrm>
          <a:prstGeom prst="rect">
            <a:avLst/>
          </a:prstGeom>
          <a:noFill/>
        </p:spPr>
        <p:txBody>
          <a:bodyPr wrap="square" rtlCol="0">
            <a:spAutoFit/>
          </a:bodyPr>
          <a:lstStyle/>
          <a:p>
            <a:r>
              <a:rPr lang="en-US" sz="2000" b="1" dirty="0" smtClean="0">
                <a:solidFill>
                  <a:srgbClr val="C00000"/>
                </a:solidFill>
                <a:latin typeface="Arial" panose="020B0604020202020204" pitchFamily="34" charset="0"/>
                <a:cs typeface="Arial" panose="020B0604020202020204" pitchFamily="34" charset="0"/>
              </a:rPr>
              <a:t>Result:  </a:t>
            </a:r>
            <a:r>
              <a:rPr lang="en-US" sz="2000" dirty="0" smtClean="0">
                <a:solidFill>
                  <a:srgbClr val="0000FF"/>
                </a:solidFill>
                <a:latin typeface="Arial" panose="020B0604020202020204" pitchFamily="34" charset="0"/>
                <a:cs typeface="Arial" panose="020B0604020202020204" pitchFamily="34" charset="0"/>
              </a:rPr>
              <a:t>&gt; 680 deaths and ~$4 billion 1998 dollars in damage</a:t>
            </a:r>
          </a:p>
        </p:txBody>
      </p:sp>
      <p:cxnSp>
        <p:nvCxnSpPr>
          <p:cNvPr id="14" name="Straight Arrow Connector 13"/>
          <p:cNvCxnSpPr>
            <a:stCxn id="8" idx="18"/>
          </p:cNvCxnSpPr>
          <p:nvPr/>
        </p:nvCxnSpPr>
        <p:spPr>
          <a:xfrm flipH="1">
            <a:off x="2596551" y="2854693"/>
            <a:ext cx="1906438" cy="10913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3298" y="3946003"/>
            <a:ext cx="2786332"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September 21, 1938</a:t>
            </a:r>
          </a:p>
        </p:txBody>
      </p:sp>
    </p:spTree>
    <p:extLst>
      <p:ext uri="{BB962C8B-B14F-4D97-AF65-F5344CB8AC3E}">
        <p14:creationId xmlns:p14="http://schemas.microsoft.com/office/powerpoint/2010/main" val="28197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1" grpId="0"/>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045" y="388189"/>
            <a:ext cx="2769080" cy="523220"/>
          </a:xfrm>
          <a:prstGeom prst="rect">
            <a:avLst/>
          </a:prstGeom>
          <a:noFill/>
        </p:spPr>
        <p:txBody>
          <a:bodyPr wrap="square" rtlCol="0">
            <a:spAutoFit/>
          </a:bodyPr>
          <a:lstStyle/>
          <a:p>
            <a:r>
              <a:rPr lang="en-US" sz="2800" b="1" dirty="0" smtClean="0">
                <a:solidFill>
                  <a:srgbClr val="C00000"/>
                </a:solidFill>
                <a:latin typeface="Arial" panose="020B0604020202020204" pitchFamily="34" charset="0"/>
                <a:cs typeface="Arial" panose="020B0604020202020204" pitchFamily="34" charset="0"/>
              </a:rPr>
              <a:t>Now:</a:t>
            </a:r>
          </a:p>
        </p:txBody>
      </p:sp>
      <p:pic>
        <p:nvPicPr>
          <p:cNvPr id="3" name="Picture 2"/>
          <p:cNvPicPr>
            <a:picLocks noChangeAspect="1" noChangeArrowheads="1"/>
          </p:cNvPicPr>
          <p:nvPr/>
        </p:nvPicPr>
        <p:blipFill>
          <a:blip r:embed="rId2"/>
          <a:srcRect/>
          <a:stretch>
            <a:fillRect/>
          </a:stretch>
        </p:blipFill>
        <p:spPr bwMode="auto">
          <a:xfrm>
            <a:off x="905771" y="911409"/>
            <a:ext cx="6665991" cy="5247852"/>
          </a:xfrm>
          <a:prstGeom prst="rect">
            <a:avLst/>
          </a:prstGeom>
          <a:noFill/>
          <a:ln w="9525">
            <a:noFill/>
            <a:miter lim="800000"/>
            <a:headEnd/>
            <a:tailEnd/>
          </a:ln>
          <a:effectLst/>
        </p:spPr>
      </p:pic>
      <p:sp>
        <p:nvSpPr>
          <p:cNvPr id="4" name="Rectangle 3"/>
          <p:cNvSpPr/>
          <p:nvPr/>
        </p:nvSpPr>
        <p:spPr>
          <a:xfrm>
            <a:off x="7009289" y="2828527"/>
            <a:ext cx="2074323"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3399"/>
                </a:solidFill>
                <a:uLnTx/>
                <a:uFillTx/>
                <a:latin typeface="Arial" pitchFamily="34" charset="0"/>
                <a:ea typeface="+mj-ea"/>
                <a:cs typeface="Arial" pitchFamily="34" charset="0"/>
              </a:rPr>
              <a:t>Hurricane Igor, 2010 09 17 12 GMT</a:t>
            </a:r>
            <a:endParaRPr kumimoji="0" lang="en-US" sz="1600" i="0" u="none" strike="noStrike" kern="0" cap="none" spc="0" normalizeH="0" baseline="0" noProof="0" dirty="0" smtClean="0">
              <a:ln>
                <a:noFill/>
              </a:ln>
              <a:solidFill>
                <a:sysClr val="windowText" lastClr="000000"/>
              </a:solidFill>
              <a:uLnTx/>
              <a:uFillTx/>
            </a:endParaRPr>
          </a:p>
        </p:txBody>
      </p:sp>
    </p:spTree>
    <p:extLst>
      <p:ext uri="{BB962C8B-B14F-4D97-AF65-F5344CB8AC3E}">
        <p14:creationId xmlns:p14="http://schemas.microsoft.com/office/powerpoint/2010/main" val="365773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277" y="4558454"/>
            <a:ext cx="8928338" cy="2031325"/>
          </a:xfrm>
          <a:prstGeom prst="rect">
            <a:avLst/>
          </a:prstGeom>
        </p:spPr>
        <p:txBody>
          <a:bodyPr wrap="square">
            <a:spAutoFit/>
          </a:bodyPr>
          <a:lstStyle/>
          <a:p>
            <a:r>
              <a:rPr lang="en-US" b="1" dirty="0" smtClean="0"/>
              <a:t>“Sandy </a:t>
            </a:r>
            <a:r>
              <a:rPr lang="en-US" b="1" dirty="0"/>
              <a:t>continues to steadily approach the region as a 75 mph hurricane, with its center currently east of North Carolina moving northeast. Sandy remains a massive hurricane, with tropical storm force winds extending up to 520 miles outward of its center and its rain bands already moving into the Northeast, as shown in the latest radar to the left. Sandy will turn towards the NW on Monday, making landfall over central New Jersey in the evening, resulting in widespread damage that is set to make Sandy a potentially historic storm</a:t>
            </a:r>
            <a:r>
              <a:rPr lang="en-US" b="1" dirty="0" smtClean="0"/>
              <a:t>.”</a:t>
            </a:r>
          </a:p>
          <a:p>
            <a:r>
              <a:rPr lang="en-US" b="1" dirty="0"/>
              <a:t>	</a:t>
            </a:r>
            <a:r>
              <a:rPr lang="en-US" b="1" dirty="0" smtClean="0"/>
              <a:t>					-- October 27, 2012</a:t>
            </a:r>
            <a:endParaRPr lang="en-US"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1659" b="1185"/>
          <a:stretch/>
        </p:blipFill>
        <p:spPr>
          <a:xfrm>
            <a:off x="2734569" y="654340"/>
            <a:ext cx="3579967" cy="3598484"/>
          </a:xfrm>
          <a:prstGeom prst="rect">
            <a:avLst/>
          </a:prstGeom>
        </p:spPr>
      </p:pic>
      <p:sp>
        <p:nvSpPr>
          <p:cNvPr id="4" name="TextBox 3"/>
          <p:cNvSpPr txBox="1"/>
          <p:nvPr/>
        </p:nvSpPr>
        <p:spPr>
          <a:xfrm>
            <a:off x="1052423" y="138023"/>
            <a:ext cx="6858000"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ECMWF Ensemble, 10/23/12 GMT</a:t>
            </a:r>
          </a:p>
        </p:txBody>
      </p:sp>
      <p:sp>
        <p:nvSpPr>
          <p:cNvPr id="5" name="TextBox 4"/>
          <p:cNvSpPr txBox="1"/>
          <p:nvPr/>
        </p:nvSpPr>
        <p:spPr>
          <a:xfrm>
            <a:off x="6728604" y="1544128"/>
            <a:ext cx="1966822" cy="923330"/>
          </a:xfrm>
          <a:prstGeom prst="rect">
            <a:avLst/>
          </a:prstGeom>
          <a:noFill/>
        </p:spPr>
        <p:txBody>
          <a:bodyPr wrap="square" rtlCol="0">
            <a:spAutoFit/>
          </a:bodyPr>
          <a:lstStyle/>
          <a:p>
            <a:r>
              <a:rPr lang="en-US" dirty="0" smtClean="0">
                <a:solidFill>
                  <a:srgbClr val="0000FF"/>
                </a:solidFill>
                <a:latin typeface="Arial" panose="020B0604020202020204" pitchFamily="34" charset="0"/>
                <a:cs typeface="Arial" panose="020B0604020202020204" pitchFamily="34" charset="0"/>
              </a:rPr>
              <a:t>Landfall in New Jersey, around 12/30.00 GMT</a:t>
            </a:r>
          </a:p>
        </p:txBody>
      </p:sp>
    </p:spTree>
    <p:extLst>
      <p:ext uri="{BB962C8B-B14F-4D97-AF65-F5344CB8AC3E}">
        <p14:creationId xmlns:p14="http://schemas.microsoft.com/office/powerpoint/2010/main" val="2365569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434" y="138023"/>
            <a:ext cx="6564702" cy="646331"/>
          </a:xfrm>
          <a:prstGeom prst="rect">
            <a:avLst/>
          </a:prstGeom>
          <a:noFill/>
        </p:spPr>
        <p:txBody>
          <a:bodyPr wrap="square" rtlCol="0">
            <a:spAutoFit/>
          </a:bodyPr>
          <a:lstStyle/>
          <a:p>
            <a:pPr algn="ctr"/>
            <a:r>
              <a:rPr lang="en-US" sz="3600" b="1" dirty="0" smtClean="0">
                <a:solidFill>
                  <a:srgbClr val="0000FF"/>
                </a:solidFill>
                <a:latin typeface="Arial" panose="020B0604020202020204" pitchFamily="34" charset="0"/>
                <a:cs typeface="Arial" panose="020B0604020202020204" pitchFamily="34" charset="0"/>
              </a:rPr>
              <a:t>Communications</a:t>
            </a:r>
          </a:p>
        </p:txBody>
      </p:sp>
      <p:pic>
        <p:nvPicPr>
          <p:cNvPr id="2050" name="Picture 2" descr="Image result for hurricane warning flags"/>
          <p:cNvPicPr>
            <a:picLocks noChangeAspect="1" noChangeArrowheads="1"/>
          </p:cNvPicPr>
          <p:nvPr/>
        </p:nvPicPr>
        <p:blipFill rotWithShape="1">
          <a:blip r:embed="rId2">
            <a:extLst>
              <a:ext uri="{28A0092B-C50C-407E-A947-70E740481C1C}">
                <a14:useLocalDpi xmlns:a14="http://schemas.microsoft.com/office/drawing/2010/main" val="0"/>
              </a:ext>
            </a:extLst>
          </a:blip>
          <a:srcRect r="2195"/>
          <a:stretch/>
        </p:blipFill>
        <p:spPr bwMode="auto">
          <a:xfrm>
            <a:off x="661284" y="1432819"/>
            <a:ext cx="3225772" cy="23369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1996" y="881779"/>
            <a:ext cx="1630393"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Flags, 1875</a:t>
            </a:r>
          </a:p>
        </p:txBody>
      </p:sp>
      <p:pic>
        <p:nvPicPr>
          <p:cNvPr id="2052" name="Picture 4" descr="Image result for ship radio 1909"/>
          <p:cNvPicPr>
            <a:picLocks noChangeAspect="1" noChangeArrowheads="1"/>
          </p:cNvPicPr>
          <p:nvPr/>
        </p:nvPicPr>
        <p:blipFill rotWithShape="1">
          <a:blip r:embed="rId3">
            <a:extLst>
              <a:ext uri="{28A0092B-C50C-407E-A947-70E740481C1C}">
                <a14:useLocalDpi xmlns:a14="http://schemas.microsoft.com/office/drawing/2010/main" val="0"/>
              </a:ext>
            </a:extLst>
          </a:blip>
          <a:srcRect b="9091"/>
          <a:stretch/>
        </p:blipFill>
        <p:spPr bwMode="auto">
          <a:xfrm>
            <a:off x="4875275" y="1245085"/>
            <a:ext cx="2909716" cy="25515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7133" y="784354"/>
            <a:ext cx="2286000"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Radio, 1909</a:t>
            </a:r>
          </a:p>
        </p:txBody>
      </p:sp>
      <p:sp>
        <p:nvSpPr>
          <p:cNvPr id="7" name="TextBox 6"/>
          <p:cNvSpPr txBox="1"/>
          <p:nvPr/>
        </p:nvSpPr>
        <p:spPr>
          <a:xfrm>
            <a:off x="1226958" y="3930848"/>
            <a:ext cx="2218294"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Teletype, 1909</a:t>
            </a:r>
          </a:p>
        </p:txBody>
      </p:sp>
      <p:pic>
        <p:nvPicPr>
          <p:cNvPr id="2056" name="Picture 8" descr="File:Edwin Armstrong wife and portable superhet rad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506" y="4418264"/>
            <a:ext cx="3447254" cy="22819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11552" y="3930848"/>
            <a:ext cx="4295954"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First public forecast by radio: 1911</a:t>
            </a:r>
          </a:p>
        </p:txBody>
      </p:sp>
      <p:pic>
        <p:nvPicPr>
          <p:cNvPr id="2058" name="Picture 10" descr="https://upload.wikimedia.org/wikipedia/commons/5/50/Bundesarchiv_Bild_183-2008-0516-500%2C_Fernschreibmaschine_mit_Telefonanschlu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62" y="4418264"/>
            <a:ext cx="3539863" cy="240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35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9471" y="4405623"/>
            <a:ext cx="4244196" cy="2242240"/>
          </a:xfrm>
          <a:prstGeom prst="rect">
            <a:avLst/>
          </a:prstGeom>
        </p:spPr>
      </p:pic>
      <p:sp>
        <p:nvSpPr>
          <p:cNvPr id="3" name="TextBox 2"/>
          <p:cNvSpPr txBox="1"/>
          <p:nvPr/>
        </p:nvSpPr>
        <p:spPr>
          <a:xfrm>
            <a:off x="5149971" y="3611473"/>
            <a:ext cx="3047192"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Smartphone, 2016</a:t>
            </a:r>
          </a:p>
        </p:txBody>
      </p:sp>
      <p:pic>
        <p:nvPicPr>
          <p:cNvPr id="3074"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76" y="838289"/>
            <a:ext cx="3786592" cy="2370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7034" y="319177"/>
            <a:ext cx="4011283"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First TV weather forecast, 1954</a:t>
            </a:r>
          </a:p>
        </p:txBody>
      </p:sp>
      <p:pic>
        <p:nvPicPr>
          <p:cNvPr id="3076" name="Picture 4" descr="Image result for old noaa weather rad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839" y="4097547"/>
            <a:ext cx="2135522" cy="2620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6815" y="3611473"/>
            <a:ext cx="3441940"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NOAA Weather Radio, 1966</a:t>
            </a:r>
          </a:p>
        </p:txBody>
      </p:sp>
      <p:pic>
        <p:nvPicPr>
          <p:cNvPr id="3078" name="Picture 6" descr="Image result for facsimile machine weather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9971" y="785553"/>
            <a:ext cx="3238500" cy="2628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84144" y="77667"/>
            <a:ext cx="3704327" cy="707886"/>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Weather bureau frees up fax licenses, 1954</a:t>
            </a:r>
          </a:p>
        </p:txBody>
      </p:sp>
    </p:spTree>
    <p:extLst>
      <p:ext uri="{BB962C8B-B14F-4D97-AF65-F5344CB8AC3E}">
        <p14:creationId xmlns:p14="http://schemas.microsoft.com/office/powerpoint/2010/main" val="39138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cstate="print"/>
          <a:srcRect/>
          <a:stretch>
            <a:fillRect/>
          </a:stretch>
        </p:blipFill>
        <p:spPr bwMode="auto">
          <a:xfrm>
            <a:off x="1386379" y="614065"/>
            <a:ext cx="6295041" cy="4810539"/>
          </a:xfrm>
          <a:prstGeom prst="rect">
            <a:avLst/>
          </a:prstGeom>
          <a:noFill/>
          <a:ln w="9525">
            <a:noFill/>
            <a:miter lim="800000"/>
            <a:headEnd/>
            <a:tailEnd/>
          </a:ln>
        </p:spPr>
      </p:pic>
      <p:sp>
        <p:nvSpPr>
          <p:cNvPr id="4" name="TextBox 3"/>
          <p:cNvSpPr txBox="1"/>
          <p:nvPr/>
        </p:nvSpPr>
        <p:spPr>
          <a:xfrm>
            <a:off x="228600" y="152400"/>
            <a:ext cx="8610600" cy="461665"/>
          </a:xfrm>
          <a:prstGeom prst="rect">
            <a:avLst/>
          </a:prstGeom>
          <a:noFill/>
        </p:spPr>
        <p:txBody>
          <a:bodyPr wrap="square" rtlCol="0">
            <a:spAutoFit/>
          </a:bodyPr>
          <a:lstStyle/>
          <a:p>
            <a:pPr algn="ctr"/>
            <a:r>
              <a:rPr lang="en-US" sz="2400" dirty="0" smtClean="0">
                <a:solidFill>
                  <a:srgbClr val="0000FF"/>
                </a:solidFill>
                <a:effectLst>
                  <a:outerShdw blurRad="38100" dist="38100" dir="2700000" algn="tl">
                    <a:srgbClr val="000000">
                      <a:alpha val="43137"/>
                    </a:srgbClr>
                  </a:outerShdw>
                </a:effectLst>
              </a:rPr>
              <a:t>The ENIAC: Electronic Numerical Integrator And Computer (1946)</a:t>
            </a:r>
            <a:endParaRPr lang="en-US" sz="2400" dirty="0">
              <a:solidFill>
                <a:srgbClr val="0000FF"/>
              </a:solidFill>
              <a:effectLst>
                <a:outerShdw blurRad="38100" dist="38100" dir="2700000" algn="tl">
                  <a:srgbClr val="000000">
                    <a:alpha val="43137"/>
                  </a:srgbClr>
                </a:outerShdw>
              </a:effectLst>
            </a:endParaRPr>
          </a:p>
        </p:txBody>
      </p:sp>
      <p:sp>
        <p:nvSpPr>
          <p:cNvPr id="5" name="Rectangle 4"/>
          <p:cNvSpPr/>
          <p:nvPr/>
        </p:nvSpPr>
        <p:spPr>
          <a:xfrm>
            <a:off x="649356" y="5483423"/>
            <a:ext cx="8001000" cy="923330"/>
          </a:xfrm>
          <a:prstGeom prst="rect">
            <a:avLst/>
          </a:prstGeom>
        </p:spPr>
        <p:txBody>
          <a:bodyPr wrap="square">
            <a:spAutoFit/>
          </a:bodyPr>
          <a:lstStyle/>
          <a:p>
            <a:r>
              <a:rPr lang="en-US" dirty="0" smtClean="0">
                <a:solidFill>
                  <a:prstClr val="black"/>
                </a:solidFill>
              </a:rPr>
              <a:t>17,468 vacuum tubes, 7,200 crystal diodes, 1,500 relays, 70,000 resistors, 10,000 capacitors and around 5 million hand-soldered joints. Weight: 30 short tons. 350 floating point operations per second (flops). (Modern PC: &gt;50 Gigaflops!)</a:t>
            </a:r>
            <a:endParaRPr lang="en-US" dirty="0">
              <a:solidFill>
                <a:prstClr val="black"/>
              </a:solidFill>
            </a:endParaRPr>
          </a:p>
        </p:txBody>
      </p:sp>
      <p:sp>
        <p:nvSpPr>
          <p:cNvPr id="6" name="Rectangle 5"/>
          <p:cNvSpPr>
            <a:spLocks noChangeArrowheads="1"/>
          </p:cNvSpPr>
          <p:nvPr/>
        </p:nvSpPr>
        <p:spPr bwMode="auto">
          <a:xfrm>
            <a:off x="6971381" y="6406753"/>
            <a:ext cx="2168927" cy="307777"/>
          </a:xfrm>
          <a:prstGeom prst="rect">
            <a:avLst/>
          </a:prstGeom>
          <a:noFill/>
          <a:ln w="9525">
            <a:noFill/>
            <a:miter lim="800000"/>
            <a:headEnd/>
            <a:tailEnd/>
          </a:ln>
          <a:effectLst/>
        </p:spPr>
        <p:txBody>
          <a:bodyPr wrap="none">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U.S. Army</a:t>
            </a:r>
            <a:endParaRPr lang="en-US" sz="14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9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304800"/>
            <a:ext cx="6781800" cy="646331"/>
          </a:xfrm>
          <a:prstGeom prst="rect">
            <a:avLst/>
          </a:prstGeom>
          <a:noFill/>
        </p:spPr>
        <p:txBody>
          <a:bodyPr wrap="square" rtlCol="0">
            <a:spAutoFit/>
          </a:bodyPr>
          <a:lstStyle/>
          <a:p>
            <a:pPr algn="ctr"/>
            <a:r>
              <a:rPr lang="en-US" sz="3600" dirty="0" smtClean="0">
                <a:solidFill>
                  <a:srgbClr val="0033CC"/>
                </a:solidFill>
                <a:effectLst>
                  <a:outerShdw blurRad="38100" dist="38100" dir="2700000" algn="tl">
                    <a:srgbClr val="000000">
                      <a:alpha val="43137"/>
                    </a:srgbClr>
                  </a:outerShdw>
                </a:effectLst>
              </a:rPr>
              <a:t>Earth Simulator</a:t>
            </a:r>
            <a:endParaRPr lang="en-US" sz="3600" dirty="0">
              <a:solidFill>
                <a:srgbClr val="0033CC"/>
              </a:solidFill>
              <a:effectLst>
                <a:outerShdw blurRad="38100" dist="38100" dir="2700000" algn="tl">
                  <a:srgbClr val="000000">
                    <a:alpha val="43137"/>
                  </a:srgbClr>
                </a:outerShdw>
              </a:effectLst>
            </a:endParaRPr>
          </a:p>
        </p:txBody>
      </p:sp>
      <p:pic>
        <p:nvPicPr>
          <p:cNvPr id="9218" name="Picture 2" descr="File:Earth simulator 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888" y="951131"/>
            <a:ext cx="6673912" cy="50054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54588" y="6449007"/>
            <a:ext cx="2799960" cy="307777"/>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err="1" smtClean="0">
                <a:solidFill>
                  <a:prstClr val="black"/>
                </a:solidFill>
                <a:latin typeface="Arial" panose="020B0604020202020204" pitchFamily="34" charset="0"/>
                <a:cs typeface="Arial" panose="020B0604020202020204" pitchFamily="34" charset="0"/>
              </a:rPr>
              <a:t>GenGen</a:t>
            </a:r>
            <a:r>
              <a:rPr lang="en-US" sz="1400" i="1" dirty="0" smtClean="0">
                <a:solidFill>
                  <a:prstClr val="black"/>
                </a:solidFill>
                <a:latin typeface="Arial" panose="020B0604020202020204" pitchFamily="34" charset="0"/>
                <a:cs typeface="Arial" panose="020B0604020202020204" pitchFamily="34" charset="0"/>
              </a:rPr>
              <a:t>,</a:t>
            </a:r>
            <a:r>
              <a:rPr lang="en-US" sz="1400" dirty="0" smtClean="0">
                <a:solidFill>
                  <a:prstClr val="black"/>
                </a:solidFill>
                <a:latin typeface="Arial" panose="020B0604020202020204" pitchFamily="34" charset="0"/>
                <a:cs typeface="Arial" panose="020B0604020202020204" pitchFamily="34" charset="0"/>
              </a:rPr>
              <a:t> </a:t>
            </a:r>
            <a:r>
              <a:rPr lang="en-US" sz="1400" i="1" dirty="0" smtClean="0">
                <a:solidFill>
                  <a:prstClr val="black"/>
                </a:solidFill>
                <a:latin typeface="Arial" panose="020B0604020202020204" pitchFamily="34" charset="0"/>
                <a:cs typeface="Arial" panose="020B0604020202020204" pitchFamily="34" charset="0"/>
              </a:rPr>
              <a:t>Wikipedia</a:t>
            </a:r>
            <a:endParaRPr lang="en-US" sz="2000" dirty="0" smtClean="0">
              <a:solidFill>
                <a:srgbClr val="0000FF"/>
              </a:solidFill>
              <a:latin typeface="Arial" panose="020B0604020202020204" pitchFamily="34" charset="0"/>
              <a:cs typeface="Arial" panose="020B0604020202020204" pitchFamily="34" charset="0"/>
            </a:endParaRPr>
          </a:p>
        </p:txBody>
      </p:sp>
      <p:sp>
        <p:nvSpPr>
          <p:cNvPr id="4" name="Rectangle 3"/>
          <p:cNvSpPr/>
          <p:nvPr/>
        </p:nvSpPr>
        <p:spPr>
          <a:xfrm>
            <a:off x="1297992" y="5956565"/>
            <a:ext cx="6579704" cy="369332"/>
          </a:xfrm>
          <a:prstGeom prst="rect">
            <a:avLst/>
          </a:prstGeom>
        </p:spPr>
        <p:txBody>
          <a:bodyPr wrap="square">
            <a:spAutoFit/>
          </a:bodyPr>
          <a:lstStyle/>
          <a:p>
            <a:r>
              <a:rPr lang="en-US" dirty="0">
                <a:solidFill>
                  <a:prstClr val="black"/>
                </a:solidFill>
              </a:rPr>
              <a:t>Earth simulator at JAMSTEC Yokohama Institute for Earth Sciences</a:t>
            </a:r>
          </a:p>
        </p:txBody>
      </p:sp>
      <p:sp>
        <p:nvSpPr>
          <p:cNvPr id="2" name="TextBox 1"/>
          <p:cNvSpPr txBox="1"/>
          <p:nvPr/>
        </p:nvSpPr>
        <p:spPr>
          <a:xfrm>
            <a:off x="6412583" y="381744"/>
            <a:ext cx="2483970"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 10</a:t>
            </a:r>
            <a:r>
              <a:rPr lang="en-US" sz="2000" baseline="30000" dirty="0" smtClean="0">
                <a:solidFill>
                  <a:srgbClr val="0000FF"/>
                </a:solidFill>
                <a:latin typeface="Arial" panose="020B0604020202020204" pitchFamily="34" charset="0"/>
                <a:cs typeface="Arial" panose="020B0604020202020204" pitchFamily="34" charset="0"/>
              </a:rPr>
              <a:t>15</a:t>
            </a:r>
            <a:r>
              <a:rPr lang="en-US" sz="2000" dirty="0" smtClean="0">
                <a:solidFill>
                  <a:srgbClr val="0000FF"/>
                </a:solidFill>
                <a:latin typeface="Arial" panose="020B0604020202020204" pitchFamily="34" charset="0"/>
                <a:cs typeface="Arial" panose="020B0604020202020204" pitchFamily="34" charset="0"/>
              </a:rPr>
              <a:t> ENIACs)</a:t>
            </a:r>
          </a:p>
        </p:txBody>
      </p:sp>
    </p:spTree>
    <p:extLst>
      <p:ext uri="{BB962C8B-B14F-4D97-AF65-F5344CB8AC3E}">
        <p14:creationId xmlns:p14="http://schemas.microsoft.com/office/powerpoint/2010/main" val="106430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urricane track forecast sk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17" y="286856"/>
            <a:ext cx="7944628" cy="641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64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8303" y="1636787"/>
            <a:ext cx="4572000" cy="1015663"/>
          </a:xfrm>
          <a:prstGeom prst="rect">
            <a:avLst/>
          </a:prstGeom>
        </p:spPr>
        <p:txBody>
          <a:bodyPr>
            <a:spAutoFit/>
          </a:bodyPr>
          <a:lstStyle/>
          <a:p>
            <a:r>
              <a:rPr lang="en-US" sz="2000" i="1" dirty="0" smtClean="0"/>
              <a:t>“The heat </a:t>
            </a:r>
            <a:r>
              <a:rPr lang="en-US" sz="2000" i="1" dirty="0"/>
              <a:t>removed from the sea by the storm is the basic </a:t>
            </a:r>
            <a:r>
              <a:rPr lang="en-US" sz="2000" i="1" dirty="0" smtClean="0"/>
              <a:t>energy source </a:t>
            </a:r>
            <a:r>
              <a:rPr lang="en-US" sz="2000" i="1" dirty="0"/>
              <a:t>of </a:t>
            </a:r>
            <a:r>
              <a:rPr lang="en-US" sz="2000" i="1" dirty="0" smtClean="0"/>
              <a:t>the typhoon”</a:t>
            </a:r>
            <a:endParaRPr lang="en-US" sz="2000" i="1" dirty="0"/>
          </a:p>
        </p:txBody>
      </p:sp>
      <p:sp>
        <p:nvSpPr>
          <p:cNvPr id="3" name="TextBox 2"/>
          <p:cNvSpPr txBox="1"/>
          <p:nvPr/>
        </p:nvSpPr>
        <p:spPr>
          <a:xfrm>
            <a:off x="767751" y="370936"/>
            <a:ext cx="7444596" cy="523220"/>
          </a:xfrm>
          <a:prstGeom prst="rect">
            <a:avLst/>
          </a:prstGeom>
          <a:noFill/>
        </p:spPr>
        <p:txBody>
          <a:bodyPr wrap="square" rtlCol="0">
            <a:spAutoFit/>
          </a:bodyPr>
          <a:lstStyle/>
          <a:p>
            <a:pPr algn="ctr"/>
            <a:r>
              <a:rPr lang="en-US" sz="2800" b="1" dirty="0" smtClean="0">
                <a:solidFill>
                  <a:srgbClr val="0000FF"/>
                </a:solidFill>
                <a:latin typeface="Arial" panose="020B0604020202020204" pitchFamily="34" charset="0"/>
                <a:cs typeface="Arial" panose="020B0604020202020204" pitchFamily="34" charset="0"/>
              </a:rPr>
              <a:t>Physical Understanding</a:t>
            </a:r>
          </a:p>
        </p:txBody>
      </p:sp>
      <p:sp>
        <p:nvSpPr>
          <p:cNvPr id="4" name="TextBox 3"/>
          <p:cNvSpPr txBox="1"/>
          <p:nvPr/>
        </p:nvSpPr>
        <p:spPr>
          <a:xfrm>
            <a:off x="6280030" y="1744508"/>
            <a:ext cx="2363638"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Kleinschmidt, 1951</a:t>
            </a:r>
          </a:p>
        </p:txBody>
      </p:sp>
      <p:sp>
        <p:nvSpPr>
          <p:cNvPr id="5" name="Rectangle 4"/>
          <p:cNvSpPr/>
          <p:nvPr/>
        </p:nvSpPr>
        <p:spPr>
          <a:xfrm>
            <a:off x="1061051" y="2927714"/>
            <a:ext cx="4917057" cy="1323439"/>
          </a:xfrm>
          <a:prstGeom prst="rect">
            <a:avLst/>
          </a:prstGeom>
        </p:spPr>
        <p:txBody>
          <a:bodyPr wrap="square">
            <a:spAutoFit/>
          </a:bodyPr>
          <a:lstStyle/>
          <a:p>
            <a:r>
              <a:rPr lang="en-US" sz="2000" i="1" dirty="0" smtClean="0"/>
              <a:t>“The </a:t>
            </a:r>
            <a:r>
              <a:rPr lang="en-US" sz="2000" i="1" dirty="0"/>
              <a:t>release of latent heat through condensation </a:t>
            </a:r>
            <a:r>
              <a:rPr lang="en-US" sz="2000" i="1" dirty="0" smtClean="0"/>
              <a:t>and precipitation </a:t>
            </a:r>
            <a:r>
              <a:rPr lang="en-US" sz="2000" i="1" dirty="0"/>
              <a:t>processes is essential to the development</a:t>
            </a:r>
          </a:p>
          <a:p>
            <a:r>
              <a:rPr lang="en-US" sz="2000" i="1" dirty="0"/>
              <a:t>and maintenance of tropical cyclones</a:t>
            </a:r>
            <a:r>
              <a:rPr lang="en-US" sz="2000" i="1" dirty="0" smtClean="0"/>
              <a:t>.”</a:t>
            </a:r>
            <a:endParaRPr lang="en-US" sz="2000" i="1" dirty="0"/>
          </a:p>
        </p:txBody>
      </p:sp>
      <p:sp>
        <p:nvSpPr>
          <p:cNvPr id="6" name="TextBox 5"/>
          <p:cNvSpPr txBox="1"/>
          <p:nvPr/>
        </p:nvSpPr>
        <p:spPr>
          <a:xfrm>
            <a:off x="6280030" y="3165895"/>
            <a:ext cx="2027208" cy="1015663"/>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Unnamed research paper, 1977</a:t>
            </a:r>
          </a:p>
        </p:txBody>
      </p:sp>
      <p:sp>
        <p:nvSpPr>
          <p:cNvPr id="7" name="Rectangle 6"/>
          <p:cNvSpPr/>
          <p:nvPr/>
        </p:nvSpPr>
        <p:spPr>
          <a:xfrm>
            <a:off x="1078303" y="4655643"/>
            <a:ext cx="4572000" cy="1631216"/>
          </a:xfrm>
          <a:prstGeom prst="rect">
            <a:avLst/>
          </a:prstGeom>
        </p:spPr>
        <p:txBody>
          <a:bodyPr>
            <a:spAutoFit/>
          </a:bodyPr>
          <a:lstStyle/>
          <a:p>
            <a:r>
              <a:rPr lang="en-US" sz="2000" i="1" dirty="0" smtClean="0"/>
              <a:t>“Once </a:t>
            </a:r>
            <a:r>
              <a:rPr lang="en-US" sz="2000" i="1" dirty="0"/>
              <a:t>formed, </a:t>
            </a:r>
            <a:r>
              <a:rPr lang="en-US" sz="2000" i="1" dirty="0" smtClean="0"/>
              <a:t>[tropical cyclones] </a:t>
            </a:r>
            <a:r>
              <a:rPr lang="en-US" sz="2000" i="1" dirty="0"/>
              <a:t>are maintained by the extraction of latent heat from the ocean at high temperature and heat export at the low temperatures of the tropical upper </a:t>
            </a:r>
            <a:r>
              <a:rPr lang="en-US" sz="2000" i="1" dirty="0" smtClean="0"/>
              <a:t>troposphere.”</a:t>
            </a:r>
            <a:endParaRPr lang="en-US" sz="2000" i="1" dirty="0"/>
          </a:p>
        </p:txBody>
      </p:sp>
      <p:sp>
        <p:nvSpPr>
          <p:cNvPr id="8" name="TextBox 7"/>
          <p:cNvSpPr txBox="1"/>
          <p:nvPr/>
        </p:nvSpPr>
        <p:spPr>
          <a:xfrm>
            <a:off x="6280030" y="4848045"/>
            <a:ext cx="2363638" cy="707886"/>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Current AMS Glossary</a:t>
            </a:r>
          </a:p>
        </p:txBody>
      </p:sp>
    </p:spTree>
    <p:extLst>
      <p:ext uri="{BB962C8B-B14F-4D97-AF65-F5344CB8AC3E}">
        <p14:creationId xmlns:p14="http://schemas.microsoft.com/office/powerpoint/2010/main" val="115636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950" b="16599"/>
          <a:stretch/>
        </p:blipFill>
        <p:spPr>
          <a:xfrm>
            <a:off x="1181820" y="923026"/>
            <a:ext cx="7407012" cy="4848045"/>
          </a:xfrm>
          <a:prstGeom prst="rect">
            <a:avLst/>
          </a:prstGeom>
        </p:spPr>
      </p:pic>
      <p:sp>
        <p:nvSpPr>
          <p:cNvPr id="3" name="TextBox 2"/>
          <p:cNvSpPr txBox="1"/>
          <p:nvPr/>
        </p:nvSpPr>
        <p:spPr>
          <a:xfrm>
            <a:off x="543464" y="198408"/>
            <a:ext cx="8169215" cy="584775"/>
          </a:xfrm>
          <a:prstGeom prst="rect">
            <a:avLst/>
          </a:prstGeom>
          <a:noFill/>
        </p:spPr>
        <p:txBody>
          <a:bodyPr wrap="square" rtlCol="0">
            <a:spAutoFit/>
          </a:bodyPr>
          <a:lstStyle/>
          <a:p>
            <a:pPr algn="ctr"/>
            <a:r>
              <a:rPr lang="en-US" sz="3200" dirty="0" smtClean="0">
                <a:solidFill>
                  <a:srgbClr val="0000FF"/>
                </a:solidFill>
              </a:rPr>
              <a:t>Dry Hurricanes in Dry RCE State</a:t>
            </a:r>
            <a:endParaRPr lang="en-US" sz="3200" dirty="0">
              <a:solidFill>
                <a:srgbClr val="0000FF"/>
              </a:solidFill>
            </a:endParaRPr>
          </a:p>
        </p:txBody>
      </p:sp>
      <p:sp>
        <p:nvSpPr>
          <p:cNvPr id="4" name="TextBox 3"/>
          <p:cNvSpPr txBox="1"/>
          <p:nvPr/>
        </p:nvSpPr>
        <p:spPr>
          <a:xfrm>
            <a:off x="1091241" y="5796950"/>
            <a:ext cx="7073659" cy="461665"/>
          </a:xfrm>
          <a:prstGeom prst="rect">
            <a:avLst/>
          </a:prstGeom>
          <a:noFill/>
        </p:spPr>
        <p:txBody>
          <a:bodyPr wrap="square" rtlCol="0">
            <a:spAutoFit/>
          </a:bodyPr>
          <a:lstStyle/>
          <a:p>
            <a:pPr algn="ctr"/>
            <a:r>
              <a:rPr lang="en-US" sz="2400" dirty="0" smtClean="0">
                <a:solidFill>
                  <a:prstClr val="black"/>
                </a:solidFill>
              </a:rPr>
              <a:t>Tim Cronin, MIT</a:t>
            </a:r>
            <a:endParaRPr lang="en-US" sz="2400" dirty="0">
              <a:solidFill>
                <a:prstClr val="black"/>
              </a:solidFill>
            </a:endParaRPr>
          </a:p>
        </p:txBody>
      </p:sp>
    </p:spTree>
    <p:extLst>
      <p:ext uri="{BB962C8B-B14F-4D97-AF65-F5344CB8AC3E}">
        <p14:creationId xmlns:p14="http://schemas.microsoft.com/office/powerpoint/2010/main" val="2520245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00FF"/>
                </a:solidFill>
              </a:rPr>
              <a:t>Seventy Years of Progress</a:t>
            </a:r>
            <a:endParaRPr lang="en-US" sz="4400" dirty="0">
              <a:solidFill>
                <a:srgbClr val="0000FF"/>
              </a:solidFill>
            </a:endParaRPr>
          </a:p>
        </p:txBody>
      </p:sp>
      <p:sp>
        <p:nvSpPr>
          <p:cNvPr id="3" name="Content Placeholder 2"/>
          <p:cNvSpPr>
            <a:spLocks noGrp="1"/>
          </p:cNvSpPr>
          <p:nvPr>
            <p:ph idx="1"/>
          </p:nvPr>
        </p:nvSpPr>
        <p:spPr/>
        <p:txBody>
          <a:bodyPr/>
          <a:lstStyle/>
          <a:p>
            <a:r>
              <a:rPr lang="en-US" sz="3200" dirty="0" smtClean="0"/>
              <a:t>  Observations</a:t>
            </a:r>
          </a:p>
          <a:p>
            <a:endParaRPr lang="en-US" sz="3200" dirty="0" smtClean="0"/>
          </a:p>
          <a:p>
            <a:r>
              <a:rPr lang="en-US" sz="3200" dirty="0"/>
              <a:t> </a:t>
            </a:r>
            <a:r>
              <a:rPr lang="en-US" sz="3200" dirty="0" smtClean="0"/>
              <a:t> Forecasting</a:t>
            </a:r>
          </a:p>
          <a:p>
            <a:endParaRPr lang="en-US" sz="3200" dirty="0" smtClean="0"/>
          </a:p>
          <a:p>
            <a:r>
              <a:rPr lang="en-US" sz="3200" dirty="0"/>
              <a:t> </a:t>
            </a:r>
            <a:r>
              <a:rPr lang="en-US" sz="3200" dirty="0" smtClean="0"/>
              <a:t> Scientific Understanding</a:t>
            </a:r>
            <a:endParaRPr lang="en-US" sz="3200" dirty="0"/>
          </a:p>
        </p:txBody>
      </p:sp>
    </p:spTree>
    <p:extLst>
      <p:ext uri="{BB962C8B-B14F-4D97-AF65-F5344CB8AC3E}">
        <p14:creationId xmlns:p14="http://schemas.microsoft.com/office/powerpoint/2010/main" val="2200683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The Future of TC Observations</a:t>
            </a:r>
            <a:endParaRPr lang="en-US" dirty="0">
              <a:solidFill>
                <a:srgbClr val="0000FF"/>
              </a:solidFill>
            </a:endParaRPr>
          </a:p>
        </p:txBody>
      </p:sp>
      <p:pic>
        <p:nvPicPr>
          <p:cNvPr id="9218" name="Picture 2" descr="Top 8 Solar Powered Drone (UAV) Developing Compan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161" y="1505400"/>
            <a:ext cx="5886091" cy="23544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5608" y="4632385"/>
            <a:ext cx="7573992" cy="369332"/>
          </a:xfrm>
          <a:prstGeom prst="rect">
            <a:avLst/>
          </a:prstGeom>
          <a:noFill/>
        </p:spPr>
        <p:txBody>
          <a:bodyPr wrap="square" rtlCol="0">
            <a:spAutoFit/>
          </a:bodyPr>
          <a:lstStyle/>
          <a:p>
            <a:pPr algn="ctr"/>
            <a:r>
              <a:rPr lang="en-US" dirty="0" smtClean="0"/>
              <a:t>(This slide will be added to)</a:t>
            </a:r>
            <a:endParaRPr lang="en-US" dirty="0"/>
          </a:p>
        </p:txBody>
      </p:sp>
    </p:spTree>
    <p:extLst>
      <p:ext uri="{BB962C8B-B14F-4D97-AF65-F5344CB8AC3E}">
        <p14:creationId xmlns:p14="http://schemas.microsoft.com/office/powerpoint/2010/main" val="3783124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397" y="230639"/>
            <a:ext cx="5381841" cy="6239171"/>
          </a:xfrm>
          <a:prstGeom prst="rect">
            <a:avLst/>
          </a:prstGeom>
        </p:spPr>
      </p:pic>
      <p:sp>
        <p:nvSpPr>
          <p:cNvPr id="4" name="TextBox 3"/>
          <p:cNvSpPr txBox="1"/>
          <p:nvPr/>
        </p:nvSpPr>
        <p:spPr>
          <a:xfrm>
            <a:off x="6349042" y="1656272"/>
            <a:ext cx="2562045" cy="923330"/>
          </a:xfrm>
          <a:prstGeom prst="rect">
            <a:avLst/>
          </a:prstGeom>
          <a:noFill/>
        </p:spPr>
        <p:txBody>
          <a:bodyPr wrap="square" rtlCol="0">
            <a:spAutoFit/>
          </a:bodyPr>
          <a:lstStyle/>
          <a:p>
            <a:r>
              <a:rPr lang="en-US" dirty="0" smtClean="0"/>
              <a:t>Bob </a:t>
            </a:r>
            <a:r>
              <a:rPr lang="en-US" dirty="0" err="1" smtClean="0"/>
              <a:t>Houze</a:t>
            </a:r>
            <a:r>
              <a:rPr lang="en-US" dirty="0" smtClean="0"/>
              <a:t> at the Pauline Austin Symposium, MIT, December, 2016</a:t>
            </a:r>
            <a:endParaRPr lang="en-US" dirty="0"/>
          </a:p>
        </p:txBody>
      </p:sp>
    </p:spTree>
    <p:extLst>
      <p:ext uri="{BB962C8B-B14F-4D97-AF65-F5344CB8AC3E}">
        <p14:creationId xmlns:p14="http://schemas.microsoft.com/office/powerpoint/2010/main" val="2103396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0611" y="189781"/>
            <a:ext cx="6875253" cy="646331"/>
          </a:xfrm>
          <a:prstGeom prst="rect">
            <a:avLst/>
          </a:prstGeom>
          <a:noFill/>
        </p:spPr>
        <p:txBody>
          <a:bodyPr wrap="square" rtlCol="0">
            <a:spAutoFit/>
          </a:bodyPr>
          <a:lstStyle/>
          <a:p>
            <a:pPr algn="ctr"/>
            <a:r>
              <a:rPr lang="en-US" sz="3600" b="1" dirty="0" smtClean="0">
                <a:solidFill>
                  <a:srgbClr val="0000FF"/>
                </a:solidFill>
                <a:latin typeface="Arial" panose="020B0604020202020204" pitchFamily="34" charset="0"/>
                <a:cs typeface="Arial" panose="020B0604020202020204" pitchFamily="34" charset="0"/>
              </a:rPr>
              <a:t>Observations (pre-</a:t>
            </a:r>
            <a:r>
              <a:rPr lang="en-US" sz="3600" b="1" dirty="0" err="1" smtClean="0">
                <a:solidFill>
                  <a:srgbClr val="0000FF"/>
                </a:solidFill>
                <a:latin typeface="Arial" panose="020B0604020202020204" pitchFamily="34" charset="0"/>
                <a:cs typeface="Arial" panose="020B0604020202020204" pitchFamily="34" charset="0"/>
              </a:rPr>
              <a:t>Houze</a:t>
            </a:r>
            <a:r>
              <a:rPr lang="en-US" sz="3600" b="1" dirty="0" smtClean="0">
                <a:solidFill>
                  <a:srgbClr val="0000FF"/>
                </a:solidFill>
                <a:latin typeface="Arial" panose="020B0604020202020204" pitchFamily="34" charset="0"/>
                <a:cs typeface="Arial" panose="020B0604020202020204" pitchFamily="34" charset="0"/>
              </a:rPr>
              <a:t> era)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1716" y="938066"/>
            <a:ext cx="3748112" cy="2710908"/>
          </a:xfrm>
          <a:prstGeom prst="rect">
            <a:avLst/>
          </a:prstGeom>
        </p:spPr>
      </p:pic>
      <p:pic>
        <p:nvPicPr>
          <p:cNvPr id="4098" name="Picture 2" descr="Image result for island in hurricane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312" y="3940059"/>
            <a:ext cx="4200921" cy="27109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1787920"/>
            <a:ext cx="2372264"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Ships</a:t>
            </a:r>
          </a:p>
        </p:txBody>
      </p:sp>
      <p:sp>
        <p:nvSpPr>
          <p:cNvPr id="5" name="TextBox 4"/>
          <p:cNvSpPr txBox="1"/>
          <p:nvPr/>
        </p:nvSpPr>
        <p:spPr>
          <a:xfrm>
            <a:off x="5943600" y="4895403"/>
            <a:ext cx="2449902"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Islands</a:t>
            </a:r>
          </a:p>
        </p:txBody>
      </p:sp>
    </p:spTree>
    <p:extLst>
      <p:ext uri="{BB962C8B-B14F-4D97-AF65-F5344CB8AC3E}">
        <p14:creationId xmlns:p14="http://schemas.microsoft.com/office/powerpoint/2010/main" val="2848462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62" y="946928"/>
            <a:ext cx="3806046" cy="2240838"/>
          </a:xfrm>
          <a:prstGeom prst="rect">
            <a:avLst/>
          </a:prstGeom>
        </p:spPr>
      </p:pic>
      <p:sp>
        <p:nvSpPr>
          <p:cNvPr id="4" name="TextBox 3"/>
          <p:cNvSpPr txBox="1"/>
          <p:nvPr/>
        </p:nvSpPr>
        <p:spPr>
          <a:xfrm>
            <a:off x="1078301" y="3390181"/>
            <a:ext cx="2355011" cy="369332"/>
          </a:xfrm>
          <a:prstGeom prst="rect">
            <a:avLst/>
          </a:prstGeom>
          <a:noFill/>
        </p:spPr>
        <p:txBody>
          <a:bodyPr wrap="square" rtlCol="0">
            <a:spAutoFit/>
          </a:bodyPr>
          <a:lstStyle/>
          <a:p>
            <a:pPr algn="ctr"/>
            <a:r>
              <a:rPr lang="en-US" dirty="0" smtClean="0">
                <a:solidFill>
                  <a:srgbClr val="0000FF"/>
                </a:solidFill>
                <a:latin typeface="Arial" panose="020B0604020202020204" pitchFamily="34" charset="0"/>
                <a:cs typeface="Arial" panose="020B0604020202020204" pitchFamily="34" charset="0"/>
              </a:rPr>
              <a:t>AT-6, 1943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117" y="1113323"/>
            <a:ext cx="3962400" cy="1908048"/>
          </a:xfrm>
          <a:prstGeom prst="rect">
            <a:avLst/>
          </a:prstGeom>
        </p:spPr>
      </p:pic>
      <p:sp>
        <p:nvSpPr>
          <p:cNvPr id="6" name="TextBox 5"/>
          <p:cNvSpPr txBox="1"/>
          <p:nvPr/>
        </p:nvSpPr>
        <p:spPr>
          <a:xfrm>
            <a:off x="4994694" y="3390181"/>
            <a:ext cx="3019245" cy="369332"/>
          </a:xfrm>
          <a:prstGeom prst="rect">
            <a:avLst/>
          </a:prstGeom>
          <a:noFill/>
        </p:spPr>
        <p:txBody>
          <a:bodyPr wrap="square" rtlCol="0">
            <a:spAutoFit/>
          </a:bodyPr>
          <a:lstStyle/>
          <a:p>
            <a:pPr algn="ctr"/>
            <a:r>
              <a:rPr lang="en-US" dirty="0" smtClean="0">
                <a:solidFill>
                  <a:srgbClr val="0000FF"/>
                </a:solidFill>
                <a:latin typeface="Arial" panose="020B0604020202020204" pitchFamily="34" charset="0"/>
                <a:cs typeface="Arial" panose="020B0604020202020204" pitchFamily="34" charset="0"/>
              </a:rPr>
              <a:t>WV-2, 1964 </a:t>
            </a:r>
          </a:p>
        </p:txBody>
      </p:sp>
      <p:sp>
        <p:nvSpPr>
          <p:cNvPr id="7" name="TextBox 6"/>
          <p:cNvSpPr txBox="1"/>
          <p:nvPr/>
        </p:nvSpPr>
        <p:spPr>
          <a:xfrm>
            <a:off x="1570007" y="144088"/>
            <a:ext cx="6443932" cy="523220"/>
          </a:xfrm>
          <a:prstGeom prst="rect">
            <a:avLst/>
          </a:prstGeom>
          <a:noFill/>
        </p:spPr>
        <p:txBody>
          <a:bodyPr wrap="square" rtlCol="0">
            <a:spAutoFit/>
          </a:bodyPr>
          <a:lstStyle/>
          <a:p>
            <a:pPr algn="ctr"/>
            <a:r>
              <a:rPr lang="en-US" sz="2800" b="1" dirty="0" smtClean="0">
                <a:solidFill>
                  <a:srgbClr val="0000FF"/>
                </a:solidFill>
                <a:latin typeface="Arial" panose="020B0604020202020204" pitchFamily="34" charset="0"/>
                <a:cs typeface="Arial" panose="020B0604020202020204" pitchFamily="34" charset="0"/>
              </a:rPr>
              <a:t>Airborne Reconnaissance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548" y="3961928"/>
            <a:ext cx="3054327" cy="2429144"/>
          </a:xfrm>
          <a:prstGeom prst="rect">
            <a:avLst/>
          </a:prstGeom>
        </p:spPr>
      </p:pic>
      <p:sp>
        <p:nvSpPr>
          <p:cNvPr id="9" name="TextBox 8"/>
          <p:cNvSpPr txBox="1"/>
          <p:nvPr/>
        </p:nvSpPr>
        <p:spPr>
          <a:xfrm>
            <a:off x="758548" y="6391072"/>
            <a:ext cx="2950810" cy="369332"/>
          </a:xfrm>
          <a:prstGeom prst="rect">
            <a:avLst/>
          </a:prstGeom>
          <a:noFill/>
        </p:spPr>
        <p:txBody>
          <a:bodyPr wrap="square" rtlCol="0">
            <a:spAutoFit/>
          </a:bodyPr>
          <a:lstStyle/>
          <a:p>
            <a:pPr algn="ctr"/>
            <a:r>
              <a:rPr lang="en-US" dirty="0" smtClean="0">
                <a:solidFill>
                  <a:srgbClr val="0000FF"/>
                </a:solidFill>
                <a:latin typeface="Arial" panose="020B0604020202020204" pitchFamily="34" charset="0"/>
                <a:cs typeface="Arial" panose="020B0604020202020204" pitchFamily="34" charset="0"/>
              </a:rPr>
              <a:t>NOAA WP-3Ds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4695" y="3961929"/>
            <a:ext cx="3051878" cy="2429144"/>
          </a:xfrm>
          <a:prstGeom prst="rect">
            <a:avLst/>
          </a:prstGeom>
        </p:spPr>
      </p:pic>
      <p:sp>
        <p:nvSpPr>
          <p:cNvPr id="11" name="TextBox 10"/>
          <p:cNvSpPr txBox="1"/>
          <p:nvPr/>
        </p:nvSpPr>
        <p:spPr>
          <a:xfrm>
            <a:off x="5149970" y="6408823"/>
            <a:ext cx="3019245" cy="369332"/>
          </a:xfrm>
          <a:prstGeom prst="rect">
            <a:avLst/>
          </a:prstGeom>
          <a:noFill/>
        </p:spPr>
        <p:txBody>
          <a:bodyPr wrap="square" rtlCol="0">
            <a:spAutoFit/>
          </a:bodyPr>
          <a:lstStyle/>
          <a:p>
            <a:pPr algn="ctr"/>
            <a:r>
              <a:rPr lang="en-US" dirty="0" smtClean="0">
                <a:solidFill>
                  <a:srgbClr val="0000FF"/>
                </a:solidFill>
                <a:latin typeface="Arial" panose="020B0604020202020204" pitchFamily="34" charset="0"/>
                <a:cs typeface="Arial" panose="020B0604020202020204" pitchFamily="34" charset="0"/>
              </a:rPr>
              <a:t>Global Hawk UAV</a:t>
            </a:r>
          </a:p>
        </p:txBody>
      </p:sp>
    </p:spTree>
    <p:extLst>
      <p:ext uri="{BB962C8B-B14F-4D97-AF65-F5344CB8AC3E}">
        <p14:creationId xmlns:p14="http://schemas.microsoft.com/office/powerpoint/2010/main" val="165713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042" y="386862"/>
            <a:ext cx="5493586" cy="6084276"/>
          </a:xfrm>
          <a:prstGeom prst="rect">
            <a:avLst/>
          </a:prstGeom>
        </p:spPr>
      </p:pic>
      <p:sp>
        <p:nvSpPr>
          <p:cNvPr id="3" name="TextBox 2"/>
          <p:cNvSpPr txBox="1"/>
          <p:nvPr/>
        </p:nvSpPr>
        <p:spPr>
          <a:xfrm>
            <a:off x="861646" y="6471138"/>
            <a:ext cx="4712677"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Hurricane Debby, 1982</a:t>
            </a:r>
          </a:p>
        </p:txBody>
      </p:sp>
      <p:sp>
        <p:nvSpPr>
          <p:cNvPr id="4" name="TextBox 3"/>
          <p:cNvSpPr txBox="1"/>
          <p:nvPr/>
        </p:nvSpPr>
        <p:spPr>
          <a:xfrm>
            <a:off x="5981628" y="2620107"/>
            <a:ext cx="2907395" cy="1015663"/>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First Doppler winds in a hurricane:  </a:t>
            </a:r>
            <a:r>
              <a:rPr lang="en-US" sz="2000" dirty="0" smtClean="0">
                <a:solidFill>
                  <a:srgbClr val="0000FF"/>
                </a:solidFill>
                <a:latin typeface="Arial" panose="020B0604020202020204" pitchFamily="34" charset="0"/>
                <a:cs typeface="Arial" panose="020B0604020202020204" pitchFamily="34" charset="0"/>
              </a:rPr>
              <a:t>Mark</a:t>
            </a:r>
            <a:r>
              <a:rPr lang="en-US" sz="2000" dirty="0" smtClean="0">
                <a:solidFill>
                  <a:srgbClr val="0000FF"/>
                </a:solidFill>
                <a:latin typeface="Arial" panose="020B0604020202020204" pitchFamily="34" charset="0"/>
                <a:cs typeface="Arial" panose="020B0604020202020204" pitchFamily="34" charset="0"/>
              </a:rPr>
              <a:t>s </a:t>
            </a:r>
            <a:r>
              <a:rPr lang="en-US" sz="2000" dirty="0" smtClean="0">
                <a:solidFill>
                  <a:srgbClr val="0000FF"/>
                </a:solidFill>
                <a:latin typeface="Arial" panose="020B0604020202020204" pitchFamily="34" charset="0"/>
                <a:cs typeface="Arial" panose="020B0604020202020204" pitchFamily="34" charset="0"/>
              </a:rPr>
              <a:t>and </a:t>
            </a:r>
            <a:r>
              <a:rPr lang="en-US" sz="2000" dirty="0" err="1" smtClean="0">
                <a:solidFill>
                  <a:srgbClr val="0000FF"/>
                </a:solidFill>
                <a:latin typeface="Arial" panose="020B0604020202020204" pitchFamily="34" charset="0"/>
                <a:cs typeface="Arial" panose="020B0604020202020204" pitchFamily="34" charset="0"/>
              </a:rPr>
              <a:t>Houze</a:t>
            </a:r>
            <a:r>
              <a:rPr lang="en-US" sz="2000" dirty="0" smtClean="0">
                <a:solidFill>
                  <a:srgbClr val="0000FF"/>
                </a:solidFill>
                <a:latin typeface="Arial" panose="020B0604020202020204" pitchFamily="34" charset="0"/>
                <a:cs typeface="Arial" panose="020B0604020202020204" pitchFamily="34" charset="0"/>
              </a:rPr>
              <a:t>, </a:t>
            </a:r>
            <a:r>
              <a:rPr lang="en-US" sz="2000" i="1" dirty="0" smtClean="0">
                <a:solidFill>
                  <a:srgbClr val="0000FF"/>
                </a:solidFill>
                <a:latin typeface="Arial" panose="020B0604020202020204" pitchFamily="34" charset="0"/>
                <a:cs typeface="Arial" panose="020B0604020202020204" pitchFamily="34" charset="0"/>
              </a:rPr>
              <a:t>BAMS</a:t>
            </a:r>
            <a:r>
              <a:rPr lang="en-US" sz="2000" dirty="0" smtClean="0">
                <a:solidFill>
                  <a:srgbClr val="0000FF"/>
                </a:solidFill>
                <a:latin typeface="Arial" panose="020B0604020202020204" pitchFamily="34" charset="0"/>
                <a:cs typeface="Arial" panose="020B0604020202020204" pitchFamily="34" charset="0"/>
              </a:rPr>
              <a:t>, 1984</a:t>
            </a:r>
          </a:p>
        </p:txBody>
      </p:sp>
    </p:spTree>
    <p:extLst>
      <p:ext uri="{BB962C8B-B14F-4D97-AF65-F5344CB8AC3E}">
        <p14:creationId xmlns:p14="http://schemas.microsoft.com/office/powerpoint/2010/main" val="2268626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doppler winds hurric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438" y="1030227"/>
            <a:ext cx="5822531" cy="54793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14732" y="198408"/>
            <a:ext cx="6694098" cy="830997"/>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Doppler winds are now routinely collected in Atlantic tropical cyclones</a:t>
            </a:r>
          </a:p>
        </p:txBody>
      </p:sp>
    </p:spTree>
    <p:extLst>
      <p:ext uri="{BB962C8B-B14F-4D97-AF65-F5344CB8AC3E}">
        <p14:creationId xmlns:p14="http://schemas.microsoft.com/office/powerpoint/2010/main" val="1376912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iew of Hurricane Esther from Space. Due to limited technology, the black-and-white image is not cl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628" y="1162410"/>
            <a:ext cx="5287692" cy="5107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1155" y="163902"/>
            <a:ext cx="8566030" cy="830997"/>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First tropical cyclone to be discovered using satellite imagery: Hurricane Esther of 1961</a:t>
            </a:r>
          </a:p>
        </p:txBody>
      </p:sp>
    </p:spTree>
    <p:extLst>
      <p:ext uri="{BB962C8B-B14F-4D97-AF65-F5344CB8AC3E}">
        <p14:creationId xmlns:p14="http://schemas.microsoft.com/office/powerpoint/2010/main" val="946578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imawari tropical cycl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66" y="1220007"/>
            <a:ext cx="7168391" cy="53791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5992" y="224287"/>
            <a:ext cx="7539487" cy="830997"/>
          </a:xfrm>
          <a:prstGeom prst="rect">
            <a:avLst/>
          </a:prstGeom>
          <a:noFill/>
        </p:spPr>
        <p:txBody>
          <a:bodyPr wrap="square" rtlCol="0">
            <a:spAutoFit/>
          </a:bodyPr>
          <a:lstStyle/>
          <a:p>
            <a:pPr algn="ctr"/>
            <a:r>
              <a:rPr lang="en-US" sz="2400" dirty="0" err="1" smtClean="0">
                <a:solidFill>
                  <a:srgbClr val="0000FF"/>
                </a:solidFill>
                <a:latin typeface="Arial" panose="020B0604020202020204" pitchFamily="34" charset="0"/>
                <a:cs typeface="Arial" panose="020B0604020202020204" pitchFamily="34" charset="0"/>
              </a:rPr>
              <a:t>Himawari</a:t>
            </a:r>
            <a:r>
              <a:rPr lang="en-US" sz="2400" dirty="0" smtClean="0">
                <a:solidFill>
                  <a:srgbClr val="0000FF"/>
                </a:solidFill>
                <a:latin typeface="Arial" panose="020B0604020202020204" pitchFamily="34" charset="0"/>
                <a:cs typeface="Arial" panose="020B0604020202020204" pitchFamily="34" charset="0"/>
              </a:rPr>
              <a:t> image of Depression 24S northwest of Australia, 1830 UTC 28 April 2015</a:t>
            </a:r>
          </a:p>
        </p:txBody>
      </p:sp>
    </p:spTree>
    <p:extLst>
      <p:ext uri="{BB962C8B-B14F-4D97-AF65-F5344CB8AC3E}">
        <p14:creationId xmlns:p14="http://schemas.microsoft.com/office/powerpoint/2010/main" val="701059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hurricane scatter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71" y="1444294"/>
            <a:ext cx="7808295" cy="48788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2475" y="465826"/>
            <a:ext cx="8126083"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Scatterometer winds in Hurricane Sandy, 04 GMT 29 October 2012</a:t>
            </a:r>
          </a:p>
        </p:txBody>
      </p:sp>
    </p:spTree>
    <p:extLst>
      <p:ext uri="{BB962C8B-B14F-4D97-AF65-F5344CB8AC3E}">
        <p14:creationId xmlns:p14="http://schemas.microsoft.com/office/powerpoint/2010/main" val="2189665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1409</TotalTime>
  <Words>521</Words>
  <Application>Microsoft Office PowerPoint</Application>
  <PresentationFormat>On-screen Show (4:3)</PresentationFormat>
  <Paragraphs>68</Paragraphs>
  <Slides>21</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Calibri</vt:lpstr>
      <vt:lpstr>Calibri Light</vt:lpstr>
      <vt:lpstr>Helvetica</vt:lpstr>
      <vt:lpstr>Office Theme</vt:lpstr>
      <vt:lpstr>16_Office Theme</vt:lpstr>
      <vt:lpstr>9_Office Theme</vt:lpstr>
      <vt:lpstr>1_Office Theme</vt:lpstr>
      <vt:lpstr>Tropical Cyclones: What Have We Learned and Where Are We Going?</vt:lpstr>
      <vt:lpstr>Seventy Years of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Future of TC Observations</vt:lpstr>
      <vt:lpstr>PowerPoint Presentation</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Cyclones: What Have We Learned and Where Are We Going?</dc:title>
  <dc:creator>Kerry Emanuel</dc:creator>
  <cp:lastModifiedBy>Kerry Emanuel</cp:lastModifiedBy>
  <cp:revision>33</cp:revision>
  <dcterms:created xsi:type="dcterms:W3CDTF">2017-01-16T13:16:55Z</dcterms:created>
  <dcterms:modified xsi:type="dcterms:W3CDTF">2017-01-17T12:47:42Z</dcterms:modified>
</cp:coreProperties>
</file>