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0" r:id="rId3"/>
    <p:sldMasterId id="2147483713" r:id="rId4"/>
    <p:sldMasterId id="2147483800" r:id="rId5"/>
    <p:sldMasterId id="2147483867" r:id="rId6"/>
    <p:sldMasterId id="2147483879" r:id="rId7"/>
    <p:sldMasterId id="2147483931" r:id="rId8"/>
    <p:sldMasterId id="2147483943" r:id="rId9"/>
    <p:sldMasterId id="2147483955" r:id="rId10"/>
    <p:sldMasterId id="2147483967" r:id="rId11"/>
  </p:sldMasterIdLst>
  <p:notesMasterIdLst>
    <p:notesMasterId r:id="rId54"/>
  </p:notesMasterIdLst>
  <p:sldIdLst>
    <p:sldId id="261" r:id="rId12"/>
    <p:sldId id="379" r:id="rId13"/>
    <p:sldId id="368" r:id="rId14"/>
    <p:sldId id="380" r:id="rId15"/>
    <p:sldId id="382" r:id="rId16"/>
    <p:sldId id="383" r:id="rId17"/>
    <p:sldId id="444" r:id="rId18"/>
    <p:sldId id="393" r:id="rId19"/>
    <p:sldId id="394" r:id="rId20"/>
    <p:sldId id="451" r:id="rId21"/>
    <p:sldId id="450" r:id="rId22"/>
    <p:sldId id="449" r:id="rId23"/>
    <p:sldId id="452" r:id="rId24"/>
    <p:sldId id="447" r:id="rId25"/>
    <p:sldId id="448" r:id="rId26"/>
    <p:sldId id="459" r:id="rId27"/>
    <p:sldId id="446" r:id="rId28"/>
    <p:sldId id="297" r:id="rId29"/>
    <p:sldId id="406" r:id="rId30"/>
    <p:sldId id="407" r:id="rId31"/>
    <p:sldId id="303" r:id="rId32"/>
    <p:sldId id="460" r:id="rId33"/>
    <p:sldId id="461" r:id="rId34"/>
    <p:sldId id="462" r:id="rId35"/>
    <p:sldId id="463" r:id="rId36"/>
    <p:sldId id="464" r:id="rId37"/>
    <p:sldId id="300" r:id="rId38"/>
    <p:sldId id="409" r:id="rId39"/>
    <p:sldId id="423" r:id="rId40"/>
    <p:sldId id="424" r:id="rId41"/>
    <p:sldId id="427" r:id="rId42"/>
    <p:sldId id="345" r:id="rId43"/>
    <p:sldId id="346" r:id="rId44"/>
    <p:sldId id="453" r:id="rId45"/>
    <p:sldId id="455" r:id="rId46"/>
    <p:sldId id="456" r:id="rId47"/>
    <p:sldId id="457" r:id="rId48"/>
    <p:sldId id="458" r:id="rId49"/>
    <p:sldId id="357" r:id="rId50"/>
    <p:sldId id="445" r:id="rId51"/>
    <p:sldId id="328" r:id="rId52"/>
    <p:sldId id="327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51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918FE-66BB-4EF3-A772-629D1D181E69}" type="datetimeFigureOut">
              <a:rPr lang="en-US" smtClean="0"/>
              <a:t>5/19/2020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CBBF9-D8CC-4128-BA28-9D948EA3F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73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300DBDC-076F-4398-BD32-9FB6D17C5554}" type="slidenum">
              <a:rPr lang="en-US" sz="1200">
                <a:solidFill>
                  <a:prstClr val="black"/>
                </a:solidFill>
                <a:latin typeface="Arial" charset="0"/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3053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D1C3D-91E2-4F08-8C51-CB7AC6C2E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19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BA8BB-1C88-4506-9CC3-A349AE0CAA72}" type="slidenum">
              <a:rPr lang="en-US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43159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B81912-4841-46DA-A69A-E6B03BB046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346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r>
              <a:rPr lang="en-US" b="1" dirty="0" smtClean="0"/>
              <a:t>Given the storm wind and pressure fields</a:t>
            </a:r>
            <a:r>
              <a:rPr lang="en-US" b="1" baseline="0" dirty="0" smtClean="0"/>
              <a:t> (which is estimated from the Holland parametric pressure model) we can simulate the surge</a:t>
            </a:r>
            <a:r>
              <a:rPr lang="en-US" baseline="0" dirty="0" smtClean="0"/>
              <a:t>. </a:t>
            </a:r>
            <a:r>
              <a:rPr lang="en-US" dirty="0" smtClean="0"/>
              <a:t>Surge simulations with high resolution are computationally intensive, so to make it possible to simulate accurate surges for our large synthetic storm sets, we apply the two hydrodynamic models </a:t>
            </a:r>
            <a:r>
              <a:rPr lang="en-US" b="1" i="0" dirty="0" smtClean="0"/>
              <a:t>with</a:t>
            </a:r>
            <a:r>
              <a:rPr lang="en-US" dirty="0" smtClean="0"/>
              <a:t> girds of</a:t>
            </a:r>
            <a:r>
              <a:rPr lang="en-US" baseline="0" dirty="0" smtClean="0"/>
              <a:t> </a:t>
            </a:r>
            <a:r>
              <a:rPr lang="en-US" dirty="0" smtClean="0"/>
              <a:t>various resolutions in such a way that the main computational effort is concentrated on the storms that determine the risk. First, we </a:t>
            </a:r>
            <a:r>
              <a:rPr lang="en-US" b="1" dirty="0" smtClean="0"/>
              <a:t>apply</a:t>
            </a:r>
            <a:r>
              <a:rPr lang="en-US" dirty="0" smtClean="0"/>
              <a:t> the SLOSH model, </a:t>
            </a:r>
            <a:r>
              <a:rPr lang="en-US" b="1" dirty="0" smtClean="0"/>
              <a:t>using</a:t>
            </a:r>
            <a:r>
              <a:rPr lang="en-US" dirty="0" smtClean="0"/>
              <a:t> a mesh with resolution of about 1 km around NYC</a:t>
            </a:r>
            <a:r>
              <a:rPr lang="en-US" baseline="0" dirty="0" smtClean="0"/>
              <a:t> to simulate the surges for all storms and </a:t>
            </a:r>
            <a:r>
              <a:rPr lang="en-US" dirty="0" smtClean="0"/>
              <a:t>select the storms that have return periods, in terms of the surge height at the Battery, greater than 10 years.</a:t>
            </a:r>
            <a:r>
              <a:rPr lang="en-US" baseline="0" dirty="0" smtClean="0"/>
              <a:t> </a:t>
            </a:r>
            <a:r>
              <a:rPr lang="en-US" dirty="0" smtClean="0"/>
              <a:t>Second, we apply the ADCIRC simulation, using a grid mesh with resolution of ~100 m around NYC, to each of the selected storms. Then, we apply another ADCIRC mesh with resolution as high as ~10 m around NYC, for a set of the most extreme events, to check if the resolution of our ADCIRC grid is sufficient and if needed to make statistical correction to the results.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511654-4369-45EB-86A2-08ADE9C5ADC8}" type="slidenum">
              <a:rPr lang="en-US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53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Storm surge and storm tide (surge</a:t>
            </a:r>
            <a:r>
              <a:rPr lang="en-US" baseline="0" dirty="0" smtClean="0"/>
              <a:t> and tide)</a:t>
            </a:r>
            <a:r>
              <a:rPr lang="en-US" dirty="0" smtClean="0"/>
              <a:t> return level curves</a:t>
            </a:r>
            <a:r>
              <a:rPr lang="en-US" baseline="0" dirty="0" smtClean="0"/>
              <a:t> for the Battery, NYC, for the 1981-2000 NCAR/NCEP climate conditions (5000 synthetic storms). Astronomical tide and nonlinear interaction between surge and tide are accounted for statistically.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47F40-F6FB-9C47-85BD-88BC52BD23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463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37"/>
            <a:r>
              <a:rPr lang="en-US" dirty="0" smtClean="0"/>
              <a:t>Then we calculate the flood height</a:t>
            </a:r>
            <a:r>
              <a:rPr lang="en-US" baseline="0" dirty="0" smtClean="0"/>
              <a:t> (including surge, tide, and sea level rise) return level for the four climate models, </a:t>
            </a:r>
            <a:r>
              <a:rPr lang="en-US" b="1" baseline="0" dirty="0" smtClean="0"/>
              <a:t>assuming a sea level rise of 1 m for the future climate, for the Battery, NYC. These results show that the</a:t>
            </a:r>
            <a:r>
              <a:rPr lang="en-US" b="1" dirty="0" smtClean="0"/>
              <a:t> combined effects of storm climatology change and sea level rise will greatly shorten the flood return periods for NYC </a:t>
            </a:r>
            <a:r>
              <a:rPr lang="en-US" dirty="0" smtClean="0"/>
              <a:t>and, </a:t>
            </a:r>
            <a:r>
              <a:rPr lang="en-US" b="1" dirty="0" smtClean="0"/>
              <a:t>by the end of the century, the current 100-year surge flooding</a:t>
            </a:r>
            <a:r>
              <a:rPr lang="en-US" b="1" baseline="0" dirty="0" smtClean="0"/>
              <a:t> </a:t>
            </a:r>
            <a:r>
              <a:rPr lang="en-US" b="1" dirty="0" smtClean="0"/>
              <a:t>may happen less than every 30 years, with CNRM and GFDL prediction to be less than 10 years, and the 500-year flooding</a:t>
            </a:r>
            <a:r>
              <a:rPr lang="en-US" b="1" baseline="0" dirty="0" smtClean="0"/>
              <a:t> </a:t>
            </a:r>
            <a:r>
              <a:rPr lang="en-US" b="1" dirty="0" smtClean="0"/>
              <a:t>may happen</a:t>
            </a:r>
            <a:r>
              <a:rPr lang="en-US" b="1" baseline="0" dirty="0" smtClean="0"/>
              <a:t> less than every 200 </a:t>
            </a:r>
            <a:r>
              <a:rPr lang="en-US" b="1" dirty="0" smtClean="0"/>
              <a:t>years, with the CNRM and GFDL</a:t>
            </a:r>
            <a:r>
              <a:rPr lang="en-US" b="1" baseline="0" dirty="0" smtClean="0"/>
              <a:t> </a:t>
            </a:r>
            <a:r>
              <a:rPr lang="en-US" b="1" dirty="0" smtClean="0"/>
              <a:t>prediction to be 20-30 years.</a:t>
            </a:r>
            <a:r>
              <a:rPr lang="en-US" b="1" baseline="0" dirty="0" smtClean="0"/>
              <a:t>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594956-6309-4243-A217-ECC73A5B4E6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854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724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1008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7430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7160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231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6927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76418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2275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4357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8721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084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1499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6034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5218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7139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8405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9384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2273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1944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2438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6063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599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829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9360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3406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6744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1021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7834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43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21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8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289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06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96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819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8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50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89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22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58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07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151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99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03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24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48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22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36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36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64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7437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85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748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936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131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EE00D-AF74-4DE5-8A90-E41DF9C286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96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D338-22FF-4FDA-8126-72CB80507B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9371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3432D-7CE9-459A-8769-970CDD2BD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203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94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39128-15AB-47C4-BE7E-088BB34FF6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907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5B6EA-DB43-491A-8FD2-6AC73C2853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651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819EF-2E68-43D6-A3CF-D1DB9486C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972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8D41F-C82A-4C88-AF97-03F167DB08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556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E019E-1BEE-47F8-86E1-AEEB456633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268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8A880-D1CA-44D4-8E4F-84FF75CDCD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146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33863-092D-452E-8948-2A456B3226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79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6C5C5-C8EF-426E-805C-04F6D8B6F0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036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388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37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90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445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746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7633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7831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641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11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0550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700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845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810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944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2544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1657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5294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9987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6185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4886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473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5744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6361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963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931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802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4892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6301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5866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236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593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7121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5650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252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88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142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9217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1566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4051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7507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2343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9478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1448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8033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331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950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560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1768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5233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0435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0113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4083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51525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6494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5273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811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017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7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29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23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48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7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DD804B-2CD5-4547-8FD0-F6FCEC6CFCDB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78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5/19/2020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58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91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76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52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5/19/2020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9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2"/>
          <p:cNvPicPr>
            <a:picLocks noChangeAspect="1" noChangeArrowheads="1"/>
          </p:cNvPicPr>
          <p:nvPr/>
        </p:nvPicPr>
        <p:blipFill>
          <a:blip r:embed="rId3" cstate="print"/>
          <a:srcRect l="12819" t="7295" r="40565" b="330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003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066800" y="685800"/>
            <a:ext cx="7772400" cy="1981200"/>
          </a:xfrm>
          <a:effectLst>
            <a:outerShdw dist="35921" dir="27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 Tropical Cyclone Risk </a:t>
            </a:r>
            <a:r>
              <a:rPr lang="en-US" b="1" dirty="0">
                <a:solidFill>
                  <a:srgbClr val="FFFF00"/>
                </a:solidFill>
              </a:rPr>
              <a:t>in a Changing Climate</a:t>
            </a:r>
            <a:r>
              <a:rPr lang="en-US" dirty="0">
                <a:solidFill>
                  <a:srgbClr val="FFFF00"/>
                </a:solidFill>
              </a:rPr>
              <a:t> 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5181600"/>
            <a:ext cx="7010400" cy="15240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Kerry Emanuel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Lorenz Center, MIT</a:t>
            </a:r>
          </a:p>
        </p:txBody>
      </p:sp>
    </p:spTree>
    <p:extLst>
      <p:ext uri="{BB962C8B-B14F-4D97-AF65-F5344CB8AC3E}">
        <p14:creationId xmlns:p14="http://schemas.microsoft.com/office/powerpoint/2010/main" val="1198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191" y="1132530"/>
            <a:ext cx="54864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333" y="237325"/>
            <a:ext cx="8048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Why Not use Climate Models to Simulate Future Hurricanes?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62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153231"/>
            <a:ext cx="5747011" cy="2901622"/>
            <a:chOff x="0" y="2153231"/>
            <a:chExt cx="5747011" cy="2901622"/>
          </a:xfrm>
        </p:grpSpPr>
        <p:pic>
          <p:nvPicPr>
            <p:cNvPr id="1026" name="Picture 2" descr="C:\Users\Kerry Emaanuel\Graphics\Transparent Figures\Intensity_histo_models.pn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9368" t="35641" r="10172" b="35511"/>
            <a:stretch/>
          </p:blipFill>
          <p:spPr bwMode="auto">
            <a:xfrm>
              <a:off x="0" y="2153231"/>
              <a:ext cx="5747011" cy="2901622"/>
            </a:xfrm>
            <a:prstGeom prst="rect">
              <a:avLst/>
            </a:prstGeom>
            <a:noFill/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3048000" y="2667000"/>
              <a:ext cx="20128" cy="18933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3662022" y="3703027"/>
              <a:ext cx="457200" cy="228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flipH="1">
              <a:off x="3048000" y="2345749"/>
              <a:ext cx="1312871" cy="766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793630" y="4769001"/>
              <a:ext cx="44641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Wind Speed (meters per second)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623208" y="1509002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Histograms of Tropical Cyclone Intensity as Simulated by a Global Model with 30 mile grid point spacing. (Courtesy Isaac Held, GFDL)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2971" y="1980564"/>
            <a:ext cx="145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Category 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0667" y="4445835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models do not simulate the storms that cause destruction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95523" y="3199682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45274" y="278677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269994" y="3094699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0282" y="107576"/>
            <a:ext cx="7808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Problem:  Today’s models are far too coarse to simulate destructive hurricanes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46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9" grpId="0"/>
      <p:bldP spid="13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Physics to Assess Hurricane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Reliable, global records of coarse-scale climate are robust and 	widely available</a:t>
            </a:r>
          </a:p>
          <a:p>
            <a:r>
              <a:rPr lang="en-US" dirty="0"/>
              <a:t> </a:t>
            </a:r>
            <a:r>
              <a:rPr lang="en-US" dirty="0" smtClean="0"/>
              <a:t>Cull from these datasets the key statistics known to control 	tropical cyclone generation, movement, and intensity 	evolution</a:t>
            </a:r>
          </a:p>
          <a:p>
            <a:r>
              <a:rPr lang="en-US" dirty="0"/>
              <a:t> </a:t>
            </a:r>
            <a:r>
              <a:rPr lang="en-US" dirty="0" smtClean="0"/>
              <a:t>Bootstrap these key statistic to create unlimited synthetic time 	series of the hurricane-relevant environmental variables</a:t>
            </a:r>
          </a:p>
          <a:p>
            <a:r>
              <a:rPr lang="en-US" dirty="0"/>
              <a:t> </a:t>
            </a:r>
            <a:r>
              <a:rPr lang="en-US" dirty="0" smtClean="0"/>
              <a:t> Use these to drive specialized, very high resolution physical 	hurricane models</a:t>
            </a:r>
          </a:p>
          <a:p>
            <a:r>
              <a:rPr lang="en-US" dirty="0"/>
              <a:t> </a:t>
            </a:r>
            <a:r>
              <a:rPr lang="en-US" dirty="0" smtClean="0"/>
              <a:t> Extensively validate the results against historical hurricane 	data</a:t>
            </a:r>
          </a:p>
          <a:p>
            <a:r>
              <a:rPr lang="en-US" dirty="0"/>
              <a:t> </a:t>
            </a:r>
            <a:r>
              <a:rPr lang="en-US" dirty="0" smtClean="0"/>
              <a:t> Exact same method can be applied to </a:t>
            </a:r>
            <a:r>
              <a:rPr lang="en-US" dirty="0"/>
              <a:t>o</a:t>
            </a:r>
            <a:r>
              <a:rPr lang="en-US" dirty="0" smtClean="0"/>
              <a:t>utput of climate 	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93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77" y="391218"/>
            <a:ext cx="8662254" cy="605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0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899" y="1158932"/>
            <a:ext cx="5951863" cy="5205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7420" y="432769"/>
            <a:ext cx="7385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Portfolio of Properties Exposed to Hurricane Risk</a:t>
            </a:r>
          </a:p>
        </p:txBody>
      </p:sp>
    </p:spTree>
    <p:extLst>
      <p:ext uri="{BB962C8B-B14F-4D97-AF65-F5344CB8AC3E}">
        <p14:creationId xmlns:p14="http://schemas.microsoft.com/office/powerpoint/2010/main" val="352762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396" y="1048126"/>
            <a:ext cx="5984914" cy="54384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273" y="321087"/>
            <a:ext cx="780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Damage Function</a:t>
            </a:r>
          </a:p>
        </p:txBody>
      </p:sp>
    </p:spTree>
    <p:extLst>
      <p:ext uri="{BB962C8B-B14F-4D97-AF65-F5344CB8AC3E}">
        <p14:creationId xmlns:p14="http://schemas.microsoft.com/office/powerpoint/2010/main" val="210547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77" y="873873"/>
            <a:ext cx="7346901" cy="534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1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1" y="821677"/>
            <a:ext cx="7227608" cy="552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6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Cumulative Distribution of Storm Lifetime Peak Wind Speed, with Sample of </a:t>
            </a:r>
            <a:r>
              <a:rPr lang="en-US" sz="2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1755</a:t>
            </a:r>
            <a:r>
              <a:rPr lang="en-US" sz="2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Synthetic Tracks</a:t>
            </a:r>
          </a:p>
        </p:txBody>
      </p:sp>
      <p:pic>
        <p:nvPicPr>
          <p:cNvPr id="43011" name="Picture 3" descr="C:\Users\Kerry Emaanuel\Riskproject\atlanticrand4hist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7571871" cy="5676651"/>
          </a:xfrm>
          <a:prstGeom prst="rect">
            <a:avLst/>
          </a:prstGeom>
          <a:noFill/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934200" y="621665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cs typeface="Arial" charset="0"/>
              </a:rPr>
              <a:t>90% </a:t>
            </a:r>
            <a:r>
              <a:rPr lang="en-US" b="1" dirty="0">
                <a:solidFill>
                  <a:prstClr val="black"/>
                </a:solidFill>
                <a:cs typeface="Arial" charset="0"/>
              </a:rPr>
              <a:t>confidence bounds</a:t>
            </a:r>
          </a:p>
        </p:txBody>
      </p:sp>
    </p:spTree>
    <p:extLst>
      <p:ext uri="{BB962C8B-B14F-4D97-AF65-F5344CB8AC3E}">
        <p14:creationId xmlns:p14="http://schemas.microsoft.com/office/powerpoint/2010/main" val="159590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8747" y="215660"/>
            <a:ext cx="766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Atlantic Annual Cycle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38" y="1010866"/>
            <a:ext cx="7840308" cy="5452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747" y="6100653"/>
            <a:ext cx="11221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40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Global Hurricane Hazard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6824"/>
            <a:ext cx="8229600" cy="37458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About 10,000 deaths per year since 1971</a:t>
            </a:r>
          </a:p>
          <a:p>
            <a:endParaRPr lang="en-US" dirty="0"/>
          </a:p>
          <a:p>
            <a:r>
              <a:rPr lang="en-US" dirty="0" smtClean="0"/>
              <a:t>$700 Billion 2015 U.S. Dollars in Damages 	since 1971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Global population exposed to hurricane 	hazards has tripled since 1970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2875" y="5991910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2016: 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14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Kerry Emaanuel\Graphics\Transparent Figures\amm_fre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8656638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381000"/>
            <a:ext cx="83820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Captures effects of regional climate phenomena (e.g. ENSO, AMM)</a:t>
            </a:r>
          </a:p>
        </p:txBody>
      </p:sp>
    </p:spTree>
    <p:extLst>
      <p:ext uri="{BB962C8B-B14F-4D97-AF65-F5344CB8AC3E}">
        <p14:creationId xmlns:p14="http://schemas.microsoft.com/office/powerpoint/2010/main" val="362747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18" y="785991"/>
            <a:ext cx="7919050" cy="59415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92105" y="2018581"/>
            <a:ext cx="362309" cy="250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4068" y="232913"/>
            <a:ext cx="80829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000FF"/>
                </a:solidFill>
              </a:rPr>
              <a:t>Captures Much of the Observed North Atlantic Interannual Variability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7706" y="2389517"/>
            <a:ext cx="14664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30000" dirty="0" smtClean="0"/>
              <a:t>2</a:t>
            </a:r>
            <a:r>
              <a:rPr lang="en-US" dirty="0" smtClean="0"/>
              <a:t>=0.65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56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 100 out of </a:t>
            </a: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2000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TCs Affecting </a:t>
            </a: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Kyoto, 1981-2000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70" t="7998" r="5393" b="11697"/>
          <a:stretch/>
        </p:blipFill>
        <p:spPr>
          <a:xfrm>
            <a:off x="698016" y="1193605"/>
            <a:ext cx="8029532" cy="545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FF"/>
                </a:solidFill>
                <a:latin typeface="Arial"/>
              </a:rPr>
              <a:t>Same, but with top 20 historical tracks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584" t="10869" r="7024" b="12132"/>
          <a:stretch/>
        </p:blipFill>
        <p:spPr>
          <a:xfrm>
            <a:off x="835710" y="1375090"/>
            <a:ext cx="7691599" cy="519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9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797" r="9940"/>
          <a:stretch/>
        </p:blipFill>
        <p:spPr>
          <a:xfrm>
            <a:off x="1863701" y="618502"/>
            <a:ext cx="6128573" cy="598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9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00" r="13268"/>
          <a:stretch/>
        </p:blipFill>
        <p:spPr>
          <a:xfrm>
            <a:off x="1912562" y="939141"/>
            <a:ext cx="5367737" cy="53706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6073" y="265246"/>
            <a:ext cx="3762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Storm total rainfall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0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Return Periods</a:t>
            </a:r>
          </a:p>
        </p:txBody>
      </p:sp>
      <p:pic>
        <p:nvPicPr>
          <p:cNvPr id="18435" name="Picture 4" descr="C:\Documents and Settings\Kerry Emanuel\My Documents\riskproject\fig2c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14400"/>
            <a:ext cx="757237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850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3NYmeshes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7248" y="923544"/>
            <a:ext cx="5715000" cy="5715000"/>
          </a:xfrm>
          <a:prstGeom prst="rect">
            <a:avLst/>
          </a:prstGeom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854679" y="228600"/>
            <a:ext cx="584152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Storm Surge </a:t>
            </a:r>
            <a:r>
              <a:rPr lang="en-US" sz="2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Simulation (Ning Lin)</a:t>
            </a:r>
            <a:endParaRPr lang="en-US" sz="2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572000" y="1905000"/>
            <a:ext cx="3048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641" name="TextBox 5"/>
          <p:cNvSpPr txBox="1">
            <a:spLocks noChangeArrowheads="1"/>
          </p:cNvSpPr>
          <p:nvPr/>
        </p:nvSpPr>
        <p:spPr bwMode="auto">
          <a:xfrm>
            <a:off x="3352800" y="1411669"/>
            <a:ext cx="14382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SLOSH mesh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642" name="Straight Arrow Connector 7"/>
          <p:cNvCxnSpPr>
            <a:cxnSpLocks noChangeShapeType="1"/>
            <a:stCxn id="26643" idx="2"/>
          </p:cNvCxnSpPr>
          <p:nvPr/>
        </p:nvCxnSpPr>
        <p:spPr bwMode="auto">
          <a:xfrm rot="5400000">
            <a:off x="7718902" y="1878317"/>
            <a:ext cx="329624" cy="382990"/>
          </a:xfrm>
          <a:prstGeom prst="straightConnector1">
            <a:avLst/>
          </a:prstGeom>
          <a:noFill/>
          <a:ln w="9525" algn="ctr">
            <a:solidFill>
              <a:srgbClr val="CC04B4"/>
            </a:solidFill>
            <a:round/>
            <a:headEnd/>
            <a:tailEnd type="arrow" w="med" len="med"/>
          </a:ln>
        </p:spPr>
      </p:cxnSp>
      <p:sp>
        <p:nvSpPr>
          <p:cNvPr id="26643" name="TextBox 8"/>
          <p:cNvSpPr txBox="1">
            <a:spLocks noChangeArrowheads="1"/>
          </p:cNvSpPr>
          <p:nvPr/>
        </p:nvSpPr>
        <p:spPr bwMode="auto">
          <a:xfrm>
            <a:off x="7311218" y="1320225"/>
            <a:ext cx="15279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CA0697"/>
                </a:solidFill>
                <a:latin typeface="Arial" pitchFamily="34" charset="0"/>
                <a:cs typeface="Arial" pitchFamily="34" charset="0"/>
              </a:rPr>
              <a:t>ADCIRC mesh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CA0697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1600" dirty="0" smtClean="0">
                <a:solidFill>
                  <a:srgbClr val="CC04B4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 smtClean="0">
                <a:solidFill>
                  <a:srgbClr val="CC04B4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solidFill>
                  <a:srgbClr val="CC04B4"/>
                </a:solidFill>
                <a:latin typeface="Arial" pitchFamily="34" charset="0"/>
                <a:cs typeface="Arial" pitchFamily="34" charset="0"/>
              </a:rPr>
              <a:t> m</a:t>
            </a:r>
            <a:endParaRPr lang="en-US" sz="1600" dirty="0">
              <a:solidFill>
                <a:srgbClr val="CC04B4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33400" y="2362200"/>
            <a:ext cx="3048000" cy="2286000"/>
            <a:chOff x="228600" y="2209800"/>
            <a:chExt cx="3200400" cy="2514600"/>
          </a:xfrm>
        </p:grpSpPr>
        <p:pic>
          <p:nvPicPr>
            <p:cNvPr id="13" name="Content Placeholder 2" descr="NY.jpg"/>
            <p:cNvPicPr preferRelativeResize="0"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28600" y="2209800"/>
              <a:ext cx="3200400" cy="2514600"/>
            </a:xfrm>
            <a:prstGeom prst="rect">
              <a:avLst/>
            </a:prstGeom>
            <a:noFill/>
            <a:ln w="38100" cap="sq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638" name="Rectangle 13"/>
            <p:cNvSpPr>
              <a:spLocks noChangeArrowheads="1"/>
            </p:cNvSpPr>
            <p:nvPr/>
          </p:nvSpPr>
          <p:spPr bwMode="auto">
            <a:xfrm>
              <a:off x="1905000" y="2819400"/>
              <a:ext cx="1325563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Battery</a:t>
              </a:r>
              <a:endParaRPr lang="en-US" sz="1400" dirty="0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26629" name="Straight Connector 20"/>
          <p:cNvCxnSpPr>
            <a:cxnSpLocks noChangeShapeType="1"/>
          </p:cNvCxnSpPr>
          <p:nvPr/>
        </p:nvCxnSpPr>
        <p:spPr bwMode="auto">
          <a:xfrm rot="16200000" flipH="1">
            <a:off x="3543300" y="2476500"/>
            <a:ext cx="1219200" cy="990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6630" name="Straight Connector 22"/>
          <p:cNvCxnSpPr>
            <a:cxnSpLocks noChangeShapeType="1"/>
          </p:cNvCxnSpPr>
          <p:nvPr/>
        </p:nvCxnSpPr>
        <p:spPr bwMode="auto">
          <a:xfrm flipV="1">
            <a:off x="3581400" y="3657600"/>
            <a:ext cx="1066800" cy="990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6635" name="TextBox 14"/>
          <p:cNvSpPr txBox="1">
            <a:spLocks noChangeArrowheads="1"/>
          </p:cNvSpPr>
          <p:nvPr/>
        </p:nvSpPr>
        <p:spPr bwMode="auto">
          <a:xfrm>
            <a:off x="381041" y="5105410"/>
            <a:ext cx="243835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ADCIRC model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Luettich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et al. 1992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33" name="TextBox 12"/>
          <p:cNvSpPr txBox="1">
            <a:spLocks noChangeArrowheads="1"/>
          </p:cNvSpPr>
          <p:nvPr/>
        </p:nvSpPr>
        <p:spPr bwMode="auto">
          <a:xfrm>
            <a:off x="76200" y="1143025"/>
            <a:ext cx="3048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SLOSH model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Jelesnianski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et al. 1992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Arrow Connector 7"/>
          <p:cNvCxnSpPr>
            <a:cxnSpLocks noChangeShapeType="1"/>
          </p:cNvCxnSpPr>
          <p:nvPr/>
        </p:nvCxnSpPr>
        <p:spPr bwMode="auto">
          <a:xfrm rot="16200000" flipV="1">
            <a:off x="7543800" y="5334000"/>
            <a:ext cx="304800" cy="304800"/>
          </a:xfrm>
          <a:prstGeom prst="straightConnector1">
            <a:avLst/>
          </a:prstGeom>
          <a:noFill/>
          <a:ln w="9525" algn="ctr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arrow" w="med" len="med"/>
          </a:ln>
        </p:spPr>
      </p:cxn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7162800" y="5638800"/>
            <a:ext cx="15279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ADCIRC mesh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010400" y="6172200"/>
            <a:ext cx="18036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600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Colle</a:t>
            </a:r>
            <a:r>
              <a:rPr lang="en-US" sz="16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et al. 2008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01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cep_surge&amp;tide_return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7807" y="274954"/>
            <a:ext cx="7628857" cy="571944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4905375" y="3952875"/>
            <a:ext cx="9525" cy="7810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767137" y="4667250"/>
            <a:ext cx="2276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Sandy:  ~ 400 years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89837"/>
            <a:ext cx="9498391" cy="768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063" y="3384062"/>
            <a:ext cx="129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Sandy, 2012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>
            <a:stCxn id="3" idx="3"/>
          </p:cNvCxnSpPr>
          <p:nvPr/>
        </p:nvCxnSpPr>
        <p:spPr>
          <a:xfrm>
            <a:off x="1377551" y="3568728"/>
            <a:ext cx="2714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48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24" y="965311"/>
            <a:ext cx="7815545" cy="5302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0554" y="257908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NEXRAD Sites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62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23825"/>
            <a:ext cx="8553450" cy="6610350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4162425" y="2705100"/>
            <a:ext cx="219075" cy="1285875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3449" y="3163371"/>
            <a:ext cx="296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Privately insured… $$$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7591425" y="1171575"/>
            <a:ext cx="114300" cy="1333500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0026" y="1171575"/>
            <a:ext cx="1238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Publicly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insured…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$$$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16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2585" y="367323"/>
            <a:ext cx="5736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Example: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48" y="890543"/>
            <a:ext cx="7024120" cy="54894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1631" y="1638555"/>
            <a:ext cx="186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Estimated gauge sampling error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290646" y="3055815"/>
            <a:ext cx="765908" cy="937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90646" y="2532595"/>
            <a:ext cx="186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Estimated radar sampling error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438769" y="2161775"/>
            <a:ext cx="531446" cy="1203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4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Climate Change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 More moisture in boundary layer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Stronger storms but more compact inner 	regions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Possibly larger storm diameters</a:t>
            </a:r>
          </a:p>
          <a:p>
            <a:endParaRPr lang="en-US" dirty="0"/>
          </a:p>
          <a:p>
            <a:r>
              <a:rPr lang="en-US" dirty="0" smtClean="0"/>
              <a:t>Storms may be moving faster or slower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0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5" y="174843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aking Climate Change Into Account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6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503208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Global Tropical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Cyclone Frequency from 9 Current Generation (CMIP6) Climate Models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912" y="1295400"/>
            <a:ext cx="7228966" cy="542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8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741" y="1081922"/>
            <a:ext cx="6614713" cy="496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7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6"/>
            <a:ext cx="9147673" cy="687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2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504"/>
            <a:ext cx="9144000" cy="668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7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1" y="72598"/>
            <a:ext cx="9031386" cy="671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2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30" y="206463"/>
            <a:ext cx="9164430" cy="650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6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climate&amp;1.1ro_stormtideSLR1m_return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57200" y="1051560"/>
            <a:ext cx="9827726" cy="466344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165412" y="102025"/>
            <a:ext cx="6934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GCM flood height return level, Battery, Manhattan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(assuming SLR of 1 m for the future climate 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" name="Group 85"/>
          <p:cNvGrpSpPr/>
          <p:nvPr/>
        </p:nvGrpSpPr>
        <p:grpSpPr>
          <a:xfrm>
            <a:off x="609601" y="2514600"/>
            <a:ext cx="5644895" cy="2859024"/>
            <a:chOff x="609601" y="2514600"/>
            <a:chExt cx="5644895" cy="2859024"/>
          </a:xfrm>
        </p:grpSpPr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1638697" y="2856309"/>
              <a:ext cx="534194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5961888" y="2780903"/>
              <a:ext cx="534194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1658112" y="5066109"/>
              <a:ext cx="534194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5936710" y="5061934"/>
              <a:ext cx="621792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5218906" y="2780506"/>
              <a:ext cx="53340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991894" y="5056632"/>
              <a:ext cx="53340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10800000">
              <a:off x="609601" y="2589211"/>
              <a:ext cx="129540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rot="10800000">
              <a:off x="667512" y="4799012"/>
              <a:ext cx="128016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H="1">
              <a:off x="5230368" y="4745736"/>
              <a:ext cx="1024128" cy="1139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 flipV="1">
              <a:off x="5486400" y="2514600"/>
              <a:ext cx="719328" cy="8812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86"/>
          <p:cNvGrpSpPr/>
          <p:nvPr/>
        </p:nvGrpSpPr>
        <p:grpSpPr>
          <a:xfrm>
            <a:off x="1346111" y="2234489"/>
            <a:ext cx="5740488" cy="3081528"/>
            <a:chOff x="1346249" y="2246681"/>
            <a:chExt cx="5731594" cy="3081528"/>
          </a:xfrm>
        </p:grpSpPr>
        <p:cxnSp>
          <p:nvCxnSpPr>
            <p:cNvPr id="22" name="Straight Arrow Connector 21"/>
            <p:cNvCxnSpPr/>
            <p:nvPr/>
          </p:nvCxnSpPr>
          <p:spPr>
            <a:xfrm rot="16320000" flipV="1">
              <a:off x="2328084" y="2737120"/>
              <a:ext cx="694944" cy="2054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5400000">
              <a:off x="1127760" y="2709673"/>
              <a:ext cx="64008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6200000" flipV="1">
              <a:off x="6653872" y="2663957"/>
              <a:ext cx="841248" cy="6695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>
              <a:off x="6143332" y="2653941"/>
              <a:ext cx="804672" cy="79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6320000" flipV="1">
              <a:off x="2331400" y="4930679"/>
              <a:ext cx="713232" cy="2054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5400000">
              <a:off x="1015075" y="4913377"/>
              <a:ext cx="722376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16200000" flipV="1">
              <a:off x="6568645" y="4895093"/>
              <a:ext cx="859536" cy="6695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5400000">
              <a:off x="6086648" y="4887468"/>
              <a:ext cx="786384" cy="79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10800000">
              <a:off x="1447800" y="2407920"/>
              <a:ext cx="121920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rot="10800000">
              <a:off x="1346249" y="4582604"/>
              <a:ext cx="1342085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rot="10800000">
              <a:off x="6453972" y="4489704"/>
              <a:ext cx="54779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rot="10800000">
              <a:off x="6541618" y="2251208"/>
              <a:ext cx="52953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381000" y="5638800"/>
            <a:ext cx="10668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Black: Current climate (1981-2000)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7D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Blue: A1B future climate (2081-2100)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Red: A1B future climate (2081-2100) with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</a:t>
            </a:r>
            <a:r>
              <a:rPr kumimoji="0" lang="en-US" sz="1600" b="1" i="1" u="none" strike="noStrike" kern="1200" cap="none" spc="0" normalizeH="0" baseline="-25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increased by 10% and </a:t>
            </a: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</a:t>
            </a:r>
            <a:r>
              <a:rPr kumimoji="0" lang="en-US" sz="1600" b="1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increased by 21%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7391400" y="6488113"/>
            <a:ext cx="2057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Lin et al.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(2012)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7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1000" contrast="-7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346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359" y="192195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Is Hurricane Risk Changing?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5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723" y="241540"/>
            <a:ext cx="87810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Probability of Storm Accumulated Rainfall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Harris County,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Climate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models, 1981-2000, 2008-2027, and 2081-2100,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 on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Events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Each, and Using RCP 8.5. Shading Shows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pread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mong the Models.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8" y="1562909"/>
            <a:ext cx="7391982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4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Summary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6901"/>
            <a:ext cx="8229600" cy="5404449"/>
          </a:xfrm>
        </p:spPr>
        <p:txBody>
          <a:bodyPr/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The observational record of hurricanes is too 	short and noisy, and </a:t>
            </a:r>
            <a:r>
              <a:rPr lang="en-US" dirty="0"/>
              <a:t>of </a:t>
            </a:r>
            <a:r>
              <a:rPr lang="en-US" dirty="0" smtClean="0"/>
              <a:t>a quality </a:t>
            </a:r>
            <a:r>
              <a:rPr lang="en-US" dirty="0"/>
              <a:t>too low to </a:t>
            </a:r>
            <a:r>
              <a:rPr lang="en-US" dirty="0" smtClean="0"/>
              <a:t>	make robust inferences of climate signals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/>
              <a:t> </a:t>
            </a:r>
            <a:r>
              <a:rPr lang="en-US" dirty="0" smtClean="0"/>
              <a:t>Satellite data do show a migration of peak 	intensity toward higher latitudes and some 	indication of a greater fraction of intense 	storms</a:t>
            </a:r>
          </a:p>
          <a:p>
            <a:pPr marL="0" indent="0">
              <a:buSzPct val="7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26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2583"/>
          </a:xfrm>
        </p:spPr>
        <p:txBody>
          <a:bodyPr/>
          <a:lstStyle/>
          <a:p>
            <a:r>
              <a:rPr lang="en-US" sz="3600" dirty="0" smtClean="0">
                <a:solidFill>
                  <a:srgbClr val="0000FF"/>
                </a:solidFill>
              </a:rPr>
              <a:t>Summary (continued)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5412"/>
            <a:ext cx="8229600" cy="5332170"/>
          </a:xfrm>
        </p:spPr>
        <p:txBody>
          <a:bodyPr/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/>
              <a:t>Potential intensity theory demonstrates that 	the thermodynamic limit on hurricane 	intensity rises with temperature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Observations show that this limit is indeed 	increasing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Physics can be used to model hurricane risk in 	current and future climates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Global warming is not merely a problem for 	the future; current risk estimates are 	</a:t>
            </a:r>
            <a:r>
              <a:rPr lang="en-US" i="1" dirty="0" smtClean="0"/>
              <a:t>already</a:t>
            </a:r>
            <a:r>
              <a:rPr lang="en-US" dirty="0" smtClean="0"/>
              <a:t> out of date</a:t>
            </a:r>
          </a:p>
          <a:p>
            <a:pPr marL="0" indent="0">
              <a:buSzPct val="7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13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5" y="1121658"/>
            <a:ext cx="7722014" cy="56288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826" y="290661"/>
            <a:ext cx="8384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Trends in Global TC Frequency Over Threshold Intensities, from Historical TC Data, 1980-2016. Trends Shown Only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hen p &lt; 0.05.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155" y="1689046"/>
            <a:ext cx="6821129" cy="3683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57652" y="1482213"/>
            <a:ext cx="958645" cy="634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8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75" y="86727"/>
            <a:ext cx="5776968" cy="6100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0663" y="2950617"/>
            <a:ext cx="2915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Time series of the latitudes at which tropical cyclones reach maximum intensity.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From </a:t>
            </a:r>
            <a:r>
              <a:rPr kumimoji="0" lang="en-US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Kossin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et al. (2014)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3280" y="365760"/>
            <a:ext cx="309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Hurricanes are reaching peak intensity at higher latitudes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419" y="6310480"/>
            <a:ext cx="4065741" cy="44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1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7" y="1800879"/>
            <a:ext cx="8902427" cy="33016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8308" y="984201"/>
            <a:ext cx="6205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Intensity Trend, 1979-2018, ERA 5 Reanalysis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2070" y="5365170"/>
            <a:ext cx="612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(Trend shown only where p value &lt; 0.05)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45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6411"/>
          </a:xfr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</a:rPr>
              <a:t>Projected Trend Over 21</a:t>
            </a:r>
            <a:r>
              <a:rPr lang="en-US" sz="2800" baseline="30000" dirty="0" smtClean="0">
                <a:solidFill>
                  <a:srgbClr val="0000FF"/>
                </a:solidFill>
              </a:rPr>
              <a:t>st</a:t>
            </a:r>
            <a:r>
              <a:rPr lang="en-US" sz="2800" dirty="0" smtClean="0">
                <a:solidFill>
                  <a:srgbClr val="0000FF"/>
                </a:solidFill>
              </a:rPr>
              <a:t> Century: GFDL model under RCP 8.5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3" t="17340" r="6501" b="20881"/>
          <a:stretch/>
        </p:blipFill>
        <p:spPr>
          <a:xfrm>
            <a:off x="402194" y="1531620"/>
            <a:ext cx="8284606" cy="4511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4016" y="1531620"/>
            <a:ext cx="172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decade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-1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30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Inferences from Basic Theory: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0766"/>
          </a:xfrm>
        </p:spPr>
        <p:txBody>
          <a:bodyPr/>
          <a:lstStyle/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Potential intensity increases with global 	warming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Incidence of high-intensity hurricanes should 	increase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Increases in potential intensity should be 	faster in sub-tropics</a:t>
            </a:r>
          </a:p>
          <a:p>
            <a:pPr>
              <a:spcBef>
                <a:spcPts val="1200"/>
              </a:spcBef>
              <a:buSzPct val="70000"/>
              <a:buBlip>
                <a:blip r:embed="rId2"/>
              </a:buBlip>
            </a:pPr>
            <a:r>
              <a:rPr lang="en-US" dirty="0" smtClean="0"/>
              <a:t>Hurricanes will produce substantially more 	rain:  Clausius-Clapeyron yields  ~7% 	increase in water vapor per 1</a:t>
            </a:r>
            <a:r>
              <a:rPr lang="en-US" baseline="30000" dirty="0" smtClean="0"/>
              <a:t>o</a:t>
            </a:r>
            <a:r>
              <a:rPr lang="en-US" dirty="0" smtClean="0"/>
              <a:t>C warming</a:t>
            </a:r>
          </a:p>
          <a:p>
            <a:pPr marL="0" indent="0">
              <a:buSzPct val="7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02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7.xml><?xml version="1.0" encoding="utf-8"?>
<a:theme xmlns:a="http://schemas.openxmlformats.org/drawingml/2006/main" name="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Ariel2</Template>
  <TotalTime>2678</TotalTime>
  <Words>922</Words>
  <Application>Microsoft Office PowerPoint</Application>
  <PresentationFormat>On-screen Show (4:3)</PresentationFormat>
  <Paragraphs>112</Paragraphs>
  <Slides>42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Arial</vt:lpstr>
      <vt:lpstr>Calibri</vt:lpstr>
      <vt:lpstr>Calibri Light</vt:lpstr>
      <vt:lpstr>1_Ariel</vt:lpstr>
      <vt:lpstr>1_Office Theme</vt:lpstr>
      <vt:lpstr>2_Office Theme</vt:lpstr>
      <vt:lpstr>Default Design</vt:lpstr>
      <vt:lpstr>4_Office Theme</vt:lpstr>
      <vt:lpstr>8_Office Theme</vt:lpstr>
      <vt:lpstr>Ariel</vt:lpstr>
      <vt:lpstr>9_Office Theme</vt:lpstr>
      <vt:lpstr>Office Theme</vt:lpstr>
      <vt:lpstr>5_Office Theme</vt:lpstr>
      <vt:lpstr>3_Office Theme</vt:lpstr>
      <vt:lpstr> Tropical Cyclone Risk in a Changing Climate </vt:lpstr>
      <vt:lpstr>The Global Hurricane Hazard</vt:lpstr>
      <vt:lpstr>PowerPoint Presentation</vt:lpstr>
      <vt:lpstr>Is Hurricane Risk Changing?</vt:lpstr>
      <vt:lpstr>PowerPoint Presentation</vt:lpstr>
      <vt:lpstr>PowerPoint Presentation</vt:lpstr>
      <vt:lpstr>PowerPoint Presentation</vt:lpstr>
      <vt:lpstr>Projected Trend Over 21st Century: GFDL model under RCP 8.5 </vt:lpstr>
      <vt:lpstr>Inferences from Basic Theory:</vt:lpstr>
      <vt:lpstr>PowerPoint Presentation</vt:lpstr>
      <vt:lpstr>PowerPoint Presentation</vt:lpstr>
      <vt:lpstr>Using Physics to Assess Hurricane Risk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Cumulative Distribution of Storm Lifetime Peak Wind Speed, with Sample of 1755 Synthetic Tracks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Return Periods</vt:lpstr>
      <vt:lpstr>PowerPoint Presentation</vt:lpstr>
      <vt:lpstr>PowerPoint Presentation</vt:lpstr>
      <vt:lpstr>PowerPoint Presentation</vt:lpstr>
      <vt:lpstr>PowerPoint Presentation</vt:lpstr>
      <vt:lpstr>Effects of Climate Change</vt:lpstr>
      <vt:lpstr>Taking Climate Change Into Account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Summary (continued)</vt:lpstr>
    </vt:vector>
  </TitlesOfParts>
  <Company>Massachusetts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Hurricanes Harvey and Irma Portend?</dc:title>
  <dc:creator>Kerry Emanuel</dc:creator>
  <cp:lastModifiedBy>Kerry</cp:lastModifiedBy>
  <cp:revision>114</cp:revision>
  <dcterms:created xsi:type="dcterms:W3CDTF">2017-09-18T11:10:14Z</dcterms:created>
  <dcterms:modified xsi:type="dcterms:W3CDTF">2020-05-20T01:00:37Z</dcterms:modified>
</cp:coreProperties>
</file>