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 id="2147483726" r:id="rId3"/>
    <p:sldMasterId id="2147483739" r:id="rId4"/>
  </p:sldMasterIdLst>
  <p:notesMasterIdLst>
    <p:notesMasterId r:id="rId43"/>
  </p:notesMasterIdLst>
  <p:sldIdLst>
    <p:sldId id="257" r:id="rId5"/>
    <p:sldId id="313" r:id="rId6"/>
    <p:sldId id="271" r:id="rId7"/>
    <p:sldId id="272" r:id="rId8"/>
    <p:sldId id="310" r:id="rId9"/>
    <p:sldId id="273" r:id="rId10"/>
    <p:sldId id="278" r:id="rId11"/>
    <p:sldId id="314" r:id="rId12"/>
    <p:sldId id="280" r:id="rId13"/>
    <p:sldId id="312"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6" r:id="rId28"/>
    <p:sldId id="297" r:id="rId29"/>
    <p:sldId id="298" r:id="rId30"/>
    <p:sldId id="299" r:id="rId31"/>
    <p:sldId id="301" r:id="rId32"/>
    <p:sldId id="302" r:id="rId33"/>
    <p:sldId id="304" r:id="rId34"/>
    <p:sldId id="305" r:id="rId35"/>
    <p:sldId id="306" r:id="rId36"/>
    <p:sldId id="311" r:id="rId37"/>
    <p:sldId id="309" r:id="rId38"/>
    <p:sldId id="300" r:id="rId39"/>
    <p:sldId id="303" r:id="rId40"/>
    <p:sldId id="307" r:id="rId41"/>
    <p:sldId id="30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3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9E600-C745-4241-81CE-CEBD63BBFEA5}" type="datetimeFigureOut">
              <a:rPr lang="en-US" smtClean="0"/>
              <a:t>8/15/2014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445AD-9CBF-4DB2-96A1-CCAC980ACA12}" type="slidenum">
              <a:rPr lang="en-US" smtClean="0"/>
              <a:t>‹#›</a:t>
            </a:fld>
            <a:endParaRPr lang="en-US"/>
          </a:p>
        </p:txBody>
      </p:sp>
    </p:spTree>
    <p:extLst>
      <p:ext uri="{BB962C8B-B14F-4D97-AF65-F5344CB8AC3E}">
        <p14:creationId xmlns:p14="http://schemas.microsoft.com/office/powerpoint/2010/main" val="228716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A300DBDC-076F-4398-BD32-9FB6D17C5554}" type="slidenum">
              <a:rPr lang="en-US" sz="1200">
                <a:solidFill>
                  <a:prstClr val="black"/>
                </a:solidFill>
                <a:latin typeface="Arial" charset="0"/>
                <a:cs typeface="Arial" charset="0"/>
              </a:rPr>
              <a:pPr algn="r" fontAlgn="base">
                <a:spcBef>
                  <a:spcPct val="0"/>
                </a:spcBef>
                <a:spcAft>
                  <a:spcPct val="0"/>
                </a:spcAft>
              </a:pPr>
              <a:t>1</a:t>
            </a:fld>
            <a:endParaRPr lang="en-US" sz="1200">
              <a:solidFill>
                <a:prstClr val="black"/>
              </a:solidFill>
              <a:latin typeface="Arial" charset="0"/>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6755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fontAlgn="base">
              <a:spcBef>
                <a:spcPct val="0"/>
              </a:spcBef>
              <a:spcAft>
                <a:spcPct val="0"/>
              </a:spcAft>
            </a:pPr>
            <a:fld id="{67E15B73-017E-4A48-AB4F-562F5ADAC1C9}" type="slidenum">
              <a:rPr lang="en-US" sz="1200">
                <a:solidFill>
                  <a:prstClr val="black"/>
                </a:solidFill>
                <a:latin typeface="Arial" charset="0"/>
                <a:cs typeface="Arial" charset="0"/>
              </a:rPr>
              <a:pPr algn="r" fontAlgn="base">
                <a:spcBef>
                  <a:spcPct val="0"/>
                </a:spcBef>
                <a:spcAft>
                  <a:spcPct val="0"/>
                </a:spcAft>
              </a:pPr>
              <a:t>5</a:t>
            </a:fld>
            <a:endParaRPr lang="en-US" sz="1200" dirty="0">
              <a:solidFill>
                <a:prstClr val="black"/>
              </a:solidFill>
              <a:latin typeface="Arial" charset="0"/>
              <a:cs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6361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n-US" sz="1400" b="1" i="0" u="none" strike="noStrike" kern="1200" cap="none" spc="0" normalizeH="0" baseline="0" noProof="0" dirty="0" smtClean="0">
                <a:ln>
                  <a:noFill/>
                </a:ln>
                <a:solidFill>
                  <a:srgbClr val="FFFFFF"/>
                </a:solidFill>
                <a:effectLst/>
                <a:uLnTx/>
                <a:uFillTx/>
                <a:latin typeface="+mn-lt"/>
                <a:ea typeface="+mn-ea"/>
                <a:cs typeface="+mn-cs"/>
              </a:rPr>
              <a:t> </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Three-dimensional cloud resolving model </a:t>
            </a:r>
            <a:r>
              <a:rPr kumimoji="0" lang="en-US"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Anelastic</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equations of motion </a:t>
            </a:r>
            <a:r>
              <a:rPr kumimoji="0" lang="en-US" b="0" i="0" u="none" strike="noStrike" kern="1200" cap="none" spc="0" normalizeH="0" baseline="0" noProof="0" dirty="0" smtClean="0">
                <a:ln>
                  <a:noFill/>
                </a:ln>
                <a:solidFill>
                  <a:schemeClr val="tx1"/>
                </a:solidFill>
                <a:effectLst/>
                <a:uLnTx/>
                <a:uFillTx/>
                <a:latin typeface="+mn-lt"/>
                <a:ea typeface="+mn-ea"/>
                <a:cs typeface="+mn-cs"/>
              </a:rPr>
              <a:t>RRTM radiation</a:t>
            </a:r>
            <a:r>
              <a:rPr kumimoji="0" lang="en-US" b="0" i="0" u="none" strike="noStrike" kern="1200" cap="none" spc="0" normalizeH="0" noProof="0" dirty="0" smtClean="0">
                <a:ln>
                  <a:noFill/>
                </a:ln>
                <a:solidFill>
                  <a:schemeClr val="tx1"/>
                </a:solidFill>
                <a:effectLst/>
                <a:uLnTx/>
                <a:uFillTx/>
                <a:latin typeface="+mn-lt"/>
                <a:ea typeface="+mn-ea"/>
                <a:cs typeface="+mn-cs"/>
              </a:rPr>
              <a:t> scheme </a:t>
            </a:r>
            <a:r>
              <a:rPr lang="en-US" baseline="0" dirty="0" smtClean="0"/>
              <a:t>SAM</a:t>
            </a:r>
            <a:r>
              <a:rPr lang="en-US" dirty="0" smtClean="0"/>
              <a:t> 1-moment microphysics scheme</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Prognostic thermodynamic variables: </a:t>
            </a:r>
          </a:p>
          <a:p>
            <a:pPr marL="996696" marR="0" lvl="2" indent="-228600" algn="l" defTabSz="914400" rtl="0" eaLnBrk="1" fontAlgn="auto" latinLnBrk="0" hangingPunct="1">
              <a:lnSpc>
                <a:spcPct val="100000"/>
              </a:lnSpc>
              <a:spcBef>
                <a:spcPct val="20000"/>
              </a:spcBef>
              <a:spcAft>
                <a:spcPts val="0"/>
              </a:spcAft>
              <a:buClr>
                <a:schemeClr val="accent3"/>
              </a:buClr>
              <a:buSzTx/>
              <a:buFont typeface="Arial"/>
              <a:buChar char="▪"/>
              <a:tabLst/>
              <a:defRPr/>
            </a:pPr>
            <a:r>
              <a:rPr kumimoji="0" lang="en-US"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Liquid water/ice moist static energy: </a:t>
            </a:r>
            <a:r>
              <a:rPr kumimoji="0" lang="en-US"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h</a:t>
            </a:r>
            <a:r>
              <a:rPr kumimoji="0" lang="en-US" b="0" i="0" u="none" strike="noStrike" kern="1200" cap="none" spc="0" normalizeH="0" baseline="-25000" noProof="0" dirty="0" err="1" smtClean="0">
                <a:ln>
                  <a:noFill/>
                </a:ln>
                <a:solidFill>
                  <a:schemeClr val="tx1">
                    <a:lumMod val="85000"/>
                    <a:lumOff val="15000"/>
                  </a:schemeClr>
                </a:solidFill>
                <a:effectLst/>
                <a:uLnTx/>
                <a:uFillTx/>
                <a:latin typeface="+mn-lt"/>
                <a:ea typeface="+mn-ea"/>
                <a:cs typeface="+mn-cs"/>
              </a:rPr>
              <a:t>L</a:t>
            </a:r>
            <a:r>
              <a:rPr kumimoji="0" lang="en-US"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 </a:t>
            </a:r>
            <a:r>
              <a:rPr kumimoji="0" lang="en-US"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c</a:t>
            </a:r>
            <a:r>
              <a:rPr kumimoji="0" lang="en-US" b="0" i="0" u="none" strike="noStrike" kern="1200" cap="none" spc="0" normalizeH="0" baseline="-25000" noProof="0" dirty="0" err="1" smtClean="0">
                <a:ln>
                  <a:noFill/>
                </a:ln>
                <a:solidFill>
                  <a:schemeClr val="tx1">
                    <a:lumMod val="85000"/>
                    <a:lumOff val="15000"/>
                  </a:schemeClr>
                </a:solidFill>
                <a:effectLst/>
                <a:uLnTx/>
                <a:uFillTx/>
                <a:latin typeface="+mn-lt"/>
                <a:ea typeface="+mn-ea"/>
                <a:cs typeface="+mn-cs"/>
              </a:rPr>
              <a:t>p</a:t>
            </a:r>
            <a:r>
              <a:rPr kumimoji="0" lang="en-US"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T</a:t>
            </a:r>
            <a:r>
              <a:rPr kumimoji="0" lang="en-US"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 </a:t>
            </a:r>
            <a:r>
              <a:rPr kumimoji="0" lang="en-US"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gz</a:t>
            </a:r>
            <a:r>
              <a:rPr kumimoji="0" lang="en-US"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 </a:t>
            </a:r>
            <a:r>
              <a:rPr kumimoji="0" lang="en-US"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L</a:t>
            </a:r>
            <a:r>
              <a:rPr kumimoji="0" lang="en-US" b="0" i="0" u="none" strike="noStrike" kern="1200" cap="none" spc="0" normalizeH="0" baseline="-25000" noProof="0" dirty="0" err="1" smtClean="0">
                <a:ln>
                  <a:noFill/>
                </a:ln>
                <a:solidFill>
                  <a:schemeClr val="tx1">
                    <a:lumMod val="85000"/>
                    <a:lumOff val="15000"/>
                  </a:schemeClr>
                </a:solidFill>
                <a:effectLst/>
                <a:uLnTx/>
                <a:uFillTx/>
                <a:latin typeface="+mn-lt"/>
                <a:ea typeface="+mn-ea"/>
                <a:cs typeface="+mn-cs"/>
              </a:rPr>
              <a:t>c</a:t>
            </a:r>
            <a:r>
              <a:rPr kumimoji="0" lang="en-US"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a:t>
            </a:r>
            <a:r>
              <a:rPr kumimoji="0" lang="en-US"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q</a:t>
            </a:r>
            <a:r>
              <a:rPr kumimoji="0" lang="en-US" b="0" i="0" u="none" strike="noStrike" kern="1200" cap="none" spc="0" normalizeH="0" baseline="-25000" noProof="0" dirty="0" err="1" smtClean="0">
                <a:ln>
                  <a:noFill/>
                </a:ln>
                <a:solidFill>
                  <a:schemeClr val="tx1">
                    <a:lumMod val="85000"/>
                    <a:lumOff val="15000"/>
                  </a:schemeClr>
                </a:solidFill>
                <a:effectLst/>
                <a:uLnTx/>
                <a:uFillTx/>
                <a:latin typeface="+mn-lt"/>
                <a:ea typeface="+mn-ea"/>
                <a:cs typeface="+mn-cs"/>
              </a:rPr>
              <a:t>c</a:t>
            </a:r>
            <a:r>
              <a:rPr kumimoji="0" lang="en-US"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+q</a:t>
            </a:r>
            <a:r>
              <a:rPr kumimoji="0" lang="en-US" b="0" i="0" u="none" strike="noStrike" kern="1200" cap="none" spc="0" normalizeH="0" baseline="-25000" noProof="0" dirty="0" err="1" smtClean="0">
                <a:ln>
                  <a:noFill/>
                </a:ln>
                <a:solidFill>
                  <a:schemeClr val="tx1">
                    <a:lumMod val="85000"/>
                    <a:lumOff val="15000"/>
                  </a:schemeClr>
                </a:solidFill>
                <a:effectLst/>
                <a:uLnTx/>
                <a:uFillTx/>
                <a:latin typeface="+mn-lt"/>
                <a:ea typeface="+mn-ea"/>
                <a:cs typeface="+mn-cs"/>
              </a:rPr>
              <a:t>r</a:t>
            </a:r>
            <a:r>
              <a:rPr kumimoji="0" lang="en-US"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)-L</a:t>
            </a:r>
            <a:r>
              <a:rPr kumimoji="0" lang="en-US" b="0" i="0" u="none" strike="noStrike" kern="1200" cap="none" spc="0" normalizeH="0" baseline="-25000" noProof="0" dirty="0" smtClean="0">
                <a:ln>
                  <a:noFill/>
                </a:ln>
                <a:solidFill>
                  <a:schemeClr val="tx1">
                    <a:lumMod val="85000"/>
                    <a:lumOff val="15000"/>
                  </a:schemeClr>
                </a:solidFill>
                <a:effectLst/>
                <a:uLnTx/>
                <a:uFillTx/>
                <a:latin typeface="+mn-lt"/>
                <a:ea typeface="+mn-ea"/>
                <a:cs typeface="+mn-cs"/>
              </a:rPr>
              <a:t>s</a:t>
            </a:r>
            <a:r>
              <a:rPr kumimoji="0" lang="en-US"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a:t>
            </a:r>
            <a:r>
              <a:rPr kumimoji="0" lang="en-US"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q</a:t>
            </a:r>
            <a:r>
              <a:rPr kumimoji="0" lang="en-US" b="0" i="0" u="none" strike="noStrike" kern="1200" cap="none" spc="0" normalizeH="0" baseline="-25000" noProof="0" dirty="0" err="1" smtClean="0">
                <a:ln>
                  <a:noFill/>
                </a:ln>
                <a:solidFill>
                  <a:schemeClr val="tx1">
                    <a:lumMod val="85000"/>
                    <a:lumOff val="15000"/>
                  </a:schemeClr>
                </a:solidFill>
                <a:effectLst/>
                <a:uLnTx/>
                <a:uFillTx/>
                <a:latin typeface="+mn-lt"/>
                <a:ea typeface="+mn-ea"/>
                <a:cs typeface="+mn-cs"/>
              </a:rPr>
              <a:t>i</a:t>
            </a:r>
            <a:r>
              <a:rPr kumimoji="0" lang="en-US"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+q</a:t>
            </a:r>
            <a:r>
              <a:rPr kumimoji="0" lang="en-US" b="0" i="0" u="none" strike="noStrike" kern="1200" cap="none" spc="0" normalizeH="0" baseline="-25000" noProof="0" dirty="0" err="1" smtClean="0">
                <a:ln>
                  <a:noFill/>
                </a:ln>
                <a:solidFill>
                  <a:schemeClr val="tx1">
                    <a:lumMod val="85000"/>
                    <a:lumOff val="15000"/>
                  </a:schemeClr>
                </a:solidFill>
                <a:effectLst/>
                <a:uLnTx/>
                <a:uFillTx/>
                <a:latin typeface="+mn-lt"/>
                <a:ea typeface="+mn-ea"/>
                <a:cs typeface="+mn-cs"/>
              </a:rPr>
              <a:t>s</a:t>
            </a:r>
            <a:r>
              <a:rPr kumimoji="0" lang="en-US"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+q</a:t>
            </a:r>
            <a:r>
              <a:rPr kumimoji="0" lang="en-US" b="0" i="0" u="none" strike="noStrike" kern="1200" cap="none" spc="0" normalizeH="0" baseline="-25000" noProof="0" dirty="0" err="1" smtClean="0">
                <a:ln>
                  <a:noFill/>
                </a:ln>
                <a:solidFill>
                  <a:schemeClr val="tx1">
                    <a:lumMod val="85000"/>
                    <a:lumOff val="15000"/>
                  </a:schemeClr>
                </a:solidFill>
                <a:effectLst/>
                <a:uLnTx/>
                <a:uFillTx/>
                <a:latin typeface="+mn-lt"/>
                <a:ea typeface="+mn-ea"/>
                <a:cs typeface="+mn-cs"/>
              </a:rPr>
              <a:t>g</a:t>
            </a:r>
            <a:r>
              <a:rPr kumimoji="0" lang="en-US"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a:t>
            </a:r>
          </a:p>
          <a:p>
            <a:pPr marL="996696" marR="0" lvl="2" indent="-228600" algn="l" defTabSz="914400" rtl="0" eaLnBrk="1" fontAlgn="auto" latinLnBrk="0" hangingPunct="1">
              <a:lnSpc>
                <a:spcPct val="100000"/>
              </a:lnSpc>
              <a:spcBef>
                <a:spcPct val="20000"/>
              </a:spcBef>
              <a:spcAft>
                <a:spcPts val="0"/>
              </a:spcAft>
              <a:buClr>
                <a:schemeClr val="accent3"/>
              </a:buClr>
              <a:buSzTx/>
              <a:buFont typeface="Arial"/>
              <a:buChar char="▪"/>
              <a:tabLst/>
              <a:defRPr/>
            </a:pPr>
            <a:r>
              <a:rPr kumimoji="0" lang="en-US"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Total </a:t>
            </a:r>
            <a:r>
              <a:rPr kumimoji="0" lang="en-US"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nonprecipitating</a:t>
            </a:r>
            <a:r>
              <a:rPr kumimoji="0" lang="en-US"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water</a:t>
            </a:r>
          </a:p>
          <a:p>
            <a:pPr marL="996696" marR="0" lvl="2" indent="-228600" algn="l" defTabSz="914400" rtl="0" eaLnBrk="1" fontAlgn="auto" latinLnBrk="0" hangingPunct="1">
              <a:lnSpc>
                <a:spcPct val="100000"/>
              </a:lnSpc>
              <a:spcBef>
                <a:spcPct val="20000"/>
              </a:spcBef>
              <a:spcAft>
                <a:spcPts val="0"/>
              </a:spcAft>
              <a:buClr>
                <a:schemeClr val="accent3"/>
              </a:buClr>
              <a:buSzTx/>
              <a:buFont typeface="Arial"/>
              <a:buChar char="▪"/>
              <a:tabLst/>
              <a:defRPr/>
            </a:pPr>
            <a:r>
              <a:rPr kumimoji="0" lang="en-US"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Total precipitating water</a:t>
            </a:r>
          </a:p>
          <a:p>
            <a:pPr marL="0" marR="0" lvl="0" indent="0" algn="l"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C55D68-AC73-4234-B393-982E644A8E3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1491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1 is pretty homogeneous. By day 10 small area has become drier. </a:t>
            </a:r>
            <a:endParaRPr lang="en-US" dirty="0"/>
          </a:p>
        </p:txBody>
      </p:sp>
      <p:sp>
        <p:nvSpPr>
          <p:cNvPr id="4" name="Slide Number Placeholder 3"/>
          <p:cNvSpPr>
            <a:spLocks noGrp="1"/>
          </p:cNvSpPr>
          <p:nvPr>
            <p:ph type="sldNum" sz="quarter" idx="10"/>
          </p:nvPr>
        </p:nvSpPr>
        <p:spPr/>
        <p:txBody>
          <a:bodyPr/>
          <a:lstStyle/>
          <a:p>
            <a:fld id="{D0396DCD-94C1-4D49-813F-1EFD811474D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4509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next 20 days, small dry patch </a:t>
            </a:r>
            <a:r>
              <a:rPr lang="en-US" dirty="0" err="1" smtClean="0"/>
              <a:t>amplfies</a:t>
            </a:r>
            <a:r>
              <a:rPr lang="en-US" dirty="0" smtClean="0"/>
              <a:t> and expands. By day</a:t>
            </a:r>
            <a:r>
              <a:rPr lang="en-US" baseline="0" dirty="0" smtClean="0"/>
              <a:t> 30 covers nearly a quarter of the domain. </a:t>
            </a:r>
            <a:endParaRPr lang="en-US" dirty="0"/>
          </a:p>
        </p:txBody>
      </p:sp>
      <p:sp>
        <p:nvSpPr>
          <p:cNvPr id="4" name="Slide Number Placeholder 3"/>
          <p:cNvSpPr>
            <a:spLocks noGrp="1"/>
          </p:cNvSpPr>
          <p:nvPr>
            <p:ph type="sldNum" sz="quarter" idx="10"/>
          </p:nvPr>
        </p:nvSpPr>
        <p:spPr/>
        <p:txBody>
          <a:bodyPr/>
          <a:lstStyle/>
          <a:p>
            <a:fld id="{D0396DCD-94C1-4D49-813F-1EFD811474D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753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continues and by day 50 areas of the domain not in dry patch have becom</a:t>
            </a:r>
            <a:r>
              <a:rPr lang="en-US" baseline="0" dirty="0" smtClean="0"/>
              <a:t>e moister than they were initially. </a:t>
            </a:r>
            <a:endParaRPr lang="en-US" dirty="0"/>
          </a:p>
        </p:txBody>
      </p:sp>
      <p:sp>
        <p:nvSpPr>
          <p:cNvPr id="4" name="Slide Number Placeholder 3"/>
          <p:cNvSpPr>
            <a:spLocks noGrp="1"/>
          </p:cNvSpPr>
          <p:nvPr>
            <p:ph type="sldNum" sz="quarter" idx="10"/>
          </p:nvPr>
        </p:nvSpPr>
        <p:spPr/>
        <p:txBody>
          <a:bodyPr/>
          <a:lstStyle/>
          <a:p>
            <a:fld id="{D0396DCD-94C1-4D49-813F-1EFD811474D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52413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the expanding dry region has confined all the moist area (which is now moister than anywhere earlier in the simulation) to one band. This band evolves</a:t>
            </a:r>
            <a:endParaRPr lang="en-US" dirty="0"/>
          </a:p>
        </p:txBody>
      </p:sp>
      <p:sp>
        <p:nvSpPr>
          <p:cNvPr id="4" name="Slide Number Placeholder 3"/>
          <p:cNvSpPr>
            <a:spLocks noGrp="1"/>
          </p:cNvSpPr>
          <p:nvPr>
            <p:ph type="sldNum" sz="quarter" idx="10"/>
          </p:nvPr>
        </p:nvSpPr>
        <p:spPr/>
        <p:txBody>
          <a:bodyPr/>
          <a:lstStyle/>
          <a:p>
            <a:fld id="{D0396DCD-94C1-4D49-813F-1EFD811474D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6827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Evolves into a single circular cluster in which high </a:t>
            </a:r>
            <a:r>
              <a:rPr lang="en-US" dirty="0" err="1" smtClean="0"/>
              <a:t>tpw</a:t>
            </a:r>
            <a:r>
              <a:rPr lang="en-US" dirty="0" smtClean="0"/>
              <a:t> values are concentrated.</a:t>
            </a:r>
            <a:r>
              <a:rPr lang="en-US" baseline="0" dirty="0" smtClean="0"/>
              <a:t> Outside the moist cluster, the rest of the domain has very low values of </a:t>
            </a:r>
            <a:r>
              <a:rPr lang="en-US" baseline="0" dirty="0" err="1" smtClean="0"/>
              <a:t>tpw</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0396DCD-94C1-4D49-813F-1EFD811474D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3615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Speculated that high</a:t>
            </a:r>
            <a:r>
              <a:rPr lang="en-US" baseline="0" dirty="0" smtClean="0"/>
              <a:t> SST simulations required a larger domain size, perhaps because of the large values of dry static stability that occur at high temperature. </a:t>
            </a:r>
            <a:endParaRPr lang="en-US" dirty="0"/>
          </a:p>
        </p:txBody>
      </p:sp>
      <p:sp>
        <p:nvSpPr>
          <p:cNvPr id="4" name="Slide Number Placeholder 3"/>
          <p:cNvSpPr>
            <a:spLocks noGrp="1"/>
          </p:cNvSpPr>
          <p:nvPr>
            <p:ph type="sldNum" sz="quarter" idx="10"/>
          </p:nvPr>
        </p:nvSpPr>
        <p:spPr/>
        <p:txBody>
          <a:bodyPr/>
          <a:lstStyle/>
          <a:p>
            <a:fld id="{D0396DCD-94C1-4D49-813F-1EFD811474D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0678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4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5677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779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12146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F2B472D-4682-44FC-A378-E921AD2F0E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8141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097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4589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1948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8/15/2014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143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8/15/2014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6117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8/15/2014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619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2286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8/15/2014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0936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8/15/2014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2299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8/15/2014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2245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629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1123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Next Steps Tab">
    <p:spTree>
      <p:nvGrpSpPr>
        <p:cNvPr id="1" name=""/>
        <p:cNvGrpSpPr/>
        <p:nvPr/>
      </p:nvGrpSpPr>
      <p:grpSpPr>
        <a:xfrm>
          <a:off x="0" y="0"/>
          <a:ext cx="0" cy="0"/>
          <a:chOff x="0" y="0"/>
          <a:chExt cx="0" cy="0"/>
        </a:xfrm>
      </p:grpSpPr>
      <p:sp>
        <p:nvSpPr>
          <p:cNvPr id="12" name="Rectangle 11"/>
          <p:cNvSpPr/>
          <p:nvPr userDrawn="1"/>
        </p:nvSpPr>
        <p:spPr>
          <a:xfrm>
            <a:off x="-2"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Introduction</a:t>
            </a:r>
            <a:endParaRPr lang="en-US" sz="1200" dirty="0">
              <a:solidFill>
                <a:prstClr val="black">
                  <a:lumMod val="50000"/>
                  <a:lumOff val="50000"/>
                </a:prstClr>
              </a:solidFill>
              <a:latin typeface="Helvetica"/>
              <a:cs typeface="Helvetica"/>
            </a:endParaRPr>
          </a:p>
        </p:txBody>
      </p:sp>
      <p:sp>
        <p:nvSpPr>
          <p:cNvPr id="13" name="Rectangle 12"/>
          <p:cNvSpPr/>
          <p:nvPr userDrawn="1"/>
        </p:nvSpPr>
        <p:spPr>
          <a:xfrm>
            <a:off x="2285998" y="0"/>
            <a:ext cx="2286000" cy="304800"/>
          </a:xfrm>
          <a:prstGeom prst="rect">
            <a:avLst/>
          </a:prstGeom>
          <a:solidFill>
            <a:srgbClr val="F2DCDB"/>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Methods	</a:t>
            </a:r>
            <a:endParaRPr lang="en-US" sz="1200" dirty="0">
              <a:solidFill>
                <a:prstClr val="black">
                  <a:lumMod val="50000"/>
                  <a:lumOff val="50000"/>
                </a:prstClr>
              </a:solidFill>
              <a:latin typeface="Helvetica"/>
              <a:cs typeface="Helvetica"/>
            </a:endParaRPr>
          </a:p>
        </p:txBody>
      </p:sp>
      <p:sp>
        <p:nvSpPr>
          <p:cNvPr id="15" name="Rectangle 14"/>
          <p:cNvSpPr/>
          <p:nvPr userDrawn="1"/>
        </p:nvSpPr>
        <p:spPr>
          <a:xfrm>
            <a:off x="4572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Physical Mechanisms</a:t>
            </a:r>
            <a:endParaRPr lang="en-US" sz="1200" dirty="0">
              <a:solidFill>
                <a:prstClr val="black">
                  <a:lumMod val="50000"/>
                  <a:lumOff val="50000"/>
                </a:prstClr>
              </a:solidFill>
              <a:latin typeface="Helvetica"/>
              <a:cs typeface="Helvetica"/>
            </a:endParaRPr>
          </a:p>
        </p:txBody>
      </p:sp>
      <p:sp>
        <p:nvSpPr>
          <p:cNvPr id="18" name="Rectangle 17"/>
          <p:cNvSpPr/>
          <p:nvPr userDrawn="1"/>
        </p:nvSpPr>
        <p:spPr>
          <a:xfrm>
            <a:off x="6858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Conclusions</a:t>
            </a:r>
            <a:endParaRPr lang="en-US" sz="1200" dirty="0">
              <a:solidFill>
                <a:prstClr val="black">
                  <a:lumMod val="50000"/>
                  <a:lumOff val="50000"/>
                </a:prstClr>
              </a:solidFill>
              <a:latin typeface="Helvetica"/>
              <a:cs typeface="Helvetica"/>
            </a:endParaRPr>
          </a:p>
        </p:txBody>
      </p:sp>
    </p:spTree>
    <p:extLst>
      <p:ext uri="{BB962C8B-B14F-4D97-AF65-F5344CB8AC3E}">
        <p14:creationId xmlns:p14="http://schemas.microsoft.com/office/powerpoint/2010/main" val="3582601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43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783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868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99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8267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609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632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735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897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129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608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Next Steps Tab">
    <p:spTree>
      <p:nvGrpSpPr>
        <p:cNvPr id="1" name=""/>
        <p:cNvGrpSpPr/>
        <p:nvPr/>
      </p:nvGrpSpPr>
      <p:grpSpPr>
        <a:xfrm>
          <a:off x="0" y="0"/>
          <a:ext cx="0" cy="0"/>
          <a:chOff x="0" y="0"/>
          <a:chExt cx="0" cy="0"/>
        </a:xfrm>
      </p:grpSpPr>
      <p:sp>
        <p:nvSpPr>
          <p:cNvPr id="12" name="Rectangle 11"/>
          <p:cNvSpPr/>
          <p:nvPr userDrawn="1"/>
        </p:nvSpPr>
        <p:spPr>
          <a:xfrm>
            <a:off x="-2"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Introduction</a:t>
            </a:r>
            <a:endParaRPr lang="en-US" sz="1200" dirty="0">
              <a:solidFill>
                <a:prstClr val="black">
                  <a:lumMod val="50000"/>
                  <a:lumOff val="50000"/>
                </a:prstClr>
              </a:solidFill>
              <a:latin typeface="Helvetica"/>
              <a:cs typeface="Helvetica"/>
            </a:endParaRPr>
          </a:p>
        </p:txBody>
      </p:sp>
      <p:sp>
        <p:nvSpPr>
          <p:cNvPr id="13" name="Rectangle 12"/>
          <p:cNvSpPr/>
          <p:nvPr userDrawn="1"/>
        </p:nvSpPr>
        <p:spPr>
          <a:xfrm>
            <a:off x="2285998" y="0"/>
            <a:ext cx="2286000" cy="304800"/>
          </a:xfrm>
          <a:prstGeom prst="rect">
            <a:avLst/>
          </a:prstGeom>
          <a:solidFill>
            <a:srgbClr val="F2DCDB"/>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Methods	</a:t>
            </a:r>
            <a:endParaRPr lang="en-US" sz="1200" dirty="0">
              <a:solidFill>
                <a:prstClr val="black">
                  <a:lumMod val="50000"/>
                  <a:lumOff val="50000"/>
                </a:prstClr>
              </a:solidFill>
              <a:latin typeface="Helvetica"/>
              <a:cs typeface="Helvetica"/>
            </a:endParaRPr>
          </a:p>
        </p:txBody>
      </p:sp>
      <p:sp>
        <p:nvSpPr>
          <p:cNvPr id="15" name="Rectangle 14"/>
          <p:cNvSpPr/>
          <p:nvPr userDrawn="1"/>
        </p:nvSpPr>
        <p:spPr>
          <a:xfrm>
            <a:off x="4572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Physical Mechanisms</a:t>
            </a:r>
            <a:endParaRPr lang="en-US" sz="1200" dirty="0">
              <a:solidFill>
                <a:prstClr val="black">
                  <a:lumMod val="50000"/>
                  <a:lumOff val="50000"/>
                </a:prstClr>
              </a:solidFill>
              <a:latin typeface="Helvetica"/>
              <a:cs typeface="Helvetica"/>
            </a:endParaRPr>
          </a:p>
        </p:txBody>
      </p:sp>
      <p:sp>
        <p:nvSpPr>
          <p:cNvPr id="18" name="Rectangle 17"/>
          <p:cNvSpPr/>
          <p:nvPr userDrawn="1"/>
        </p:nvSpPr>
        <p:spPr>
          <a:xfrm>
            <a:off x="6858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Conclusions</a:t>
            </a:r>
            <a:endParaRPr lang="en-US" sz="1200" dirty="0">
              <a:solidFill>
                <a:prstClr val="black">
                  <a:lumMod val="50000"/>
                  <a:lumOff val="50000"/>
                </a:prstClr>
              </a:solidFill>
              <a:latin typeface="Helvetica"/>
              <a:cs typeface="Helvetica"/>
            </a:endParaRPr>
          </a:p>
        </p:txBody>
      </p:sp>
    </p:spTree>
    <p:extLst>
      <p:ext uri="{BB962C8B-B14F-4D97-AF65-F5344CB8AC3E}">
        <p14:creationId xmlns:p14="http://schemas.microsoft.com/office/powerpoint/2010/main" val="868673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621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4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8/15/2014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3388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85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469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726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988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47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045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3932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193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0245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Next Steps Tab">
    <p:spTree>
      <p:nvGrpSpPr>
        <p:cNvPr id="1" name=""/>
        <p:cNvGrpSpPr/>
        <p:nvPr/>
      </p:nvGrpSpPr>
      <p:grpSpPr>
        <a:xfrm>
          <a:off x="0" y="0"/>
          <a:ext cx="0" cy="0"/>
          <a:chOff x="0" y="0"/>
          <a:chExt cx="0" cy="0"/>
        </a:xfrm>
      </p:grpSpPr>
      <p:sp>
        <p:nvSpPr>
          <p:cNvPr id="12" name="Rectangle 11"/>
          <p:cNvSpPr/>
          <p:nvPr userDrawn="1"/>
        </p:nvSpPr>
        <p:spPr>
          <a:xfrm>
            <a:off x="-2"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Introduction</a:t>
            </a:r>
            <a:endParaRPr lang="en-US" sz="1200" dirty="0">
              <a:solidFill>
                <a:prstClr val="black">
                  <a:lumMod val="50000"/>
                  <a:lumOff val="50000"/>
                </a:prstClr>
              </a:solidFill>
              <a:latin typeface="Helvetica"/>
              <a:cs typeface="Helvetica"/>
            </a:endParaRPr>
          </a:p>
        </p:txBody>
      </p:sp>
      <p:sp>
        <p:nvSpPr>
          <p:cNvPr id="13" name="Rectangle 12"/>
          <p:cNvSpPr/>
          <p:nvPr userDrawn="1"/>
        </p:nvSpPr>
        <p:spPr>
          <a:xfrm>
            <a:off x="2285998" y="0"/>
            <a:ext cx="2286000" cy="304800"/>
          </a:xfrm>
          <a:prstGeom prst="rect">
            <a:avLst/>
          </a:prstGeom>
          <a:solidFill>
            <a:srgbClr val="F2DCDB"/>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Methods	</a:t>
            </a:r>
            <a:endParaRPr lang="en-US" sz="1200" dirty="0">
              <a:solidFill>
                <a:prstClr val="black">
                  <a:lumMod val="50000"/>
                  <a:lumOff val="50000"/>
                </a:prstClr>
              </a:solidFill>
              <a:latin typeface="Helvetica"/>
              <a:cs typeface="Helvetica"/>
            </a:endParaRPr>
          </a:p>
        </p:txBody>
      </p:sp>
      <p:sp>
        <p:nvSpPr>
          <p:cNvPr id="15" name="Rectangle 14"/>
          <p:cNvSpPr/>
          <p:nvPr userDrawn="1"/>
        </p:nvSpPr>
        <p:spPr>
          <a:xfrm>
            <a:off x="4572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Physical Mechanisms</a:t>
            </a:r>
            <a:endParaRPr lang="en-US" sz="1200" dirty="0">
              <a:solidFill>
                <a:prstClr val="black">
                  <a:lumMod val="50000"/>
                  <a:lumOff val="50000"/>
                </a:prstClr>
              </a:solidFill>
              <a:latin typeface="Helvetica"/>
              <a:cs typeface="Helvetica"/>
            </a:endParaRPr>
          </a:p>
        </p:txBody>
      </p:sp>
      <p:sp>
        <p:nvSpPr>
          <p:cNvPr id="18" name="Rectangle 17"/>
          <p:cNvSpPr/>
          <p:nvPr userDrawn="1"/>
        </p:nvSpPr>
        <p:spPr>
          <a:xfrm>
            <a:off x="6858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Conclusions</a:t>
            </a:r>
            <a:endParaRPr lang="en-US" sz="1200" dirty="0">
              <a:solidFill>
                <a:prstClr val="black">
                  <a:lumMod val="50000"/>
                  <a:lumOff val="50000"/>
                </a:prstClr>
              </a:solidFill>
              <a:latin typeface="Helvetica"/>
              <a:cs typeface="Helvetica"/>
            </a:endParaRPr>
          </a:p>
        </p:txBody>
      </p:sp>
    </p:spTree>
    <p:extLst>
      <p:ext uri="{BB962C8B-B14F-4D97-AF65-F5344CB8AC3E}">
        <p14:creationId xmlns:p14="http://schemas.microsoft.com/office/powerpoint/2010/main" val="182925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8/15/2014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638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8/15/2014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934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8/15/2014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680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8/15/2014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016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8/15/2014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313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8/15/2014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3785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8/15/2014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932339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55937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solidFill>
                  <a:prstClr val="black">
                    <a:tint val="75000"/>
                  </a:prstClr>
                </a:solidFill>
              </a:rPr>
              <a:pPr/>
              <a:t>8/15/2014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21027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7.xml"/><Relationship Id="rId1" Type="http://schemas.openxmlformats.org/officeDocument/2006/relationships/vmlDrawing" Target="../drawings/vmlDrawing1.vml"/><Relationship Id="rId5" Type="http://schemas.openxmlformats.org/officeDocument/2006/relationships/image" Target="../media/image25.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cid:35949745-62D5-4BA5-80E6-7D219866182E@s154.bnl.gov" TargetMode="External"/><Relationship Id="rId2" Type="http://schemas.openxmlformats.org/officeDocument/2006/relationships/image" Target="../media/image28.jpeg"/><Relationship Id="rId1" Type="http://schemas.openxmlformats.org/officeDocument/2006/relationships/slideLayout" Target="../slideLayouts/slideLayout43.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4.wmf"/><Relationship Id="rId3" Type="http://schemas.openxmlformats.org/officeDocument/2006/relationships/image" Target="../media/image2.jpg"/><Relationship Id="rId7" Type="http://schemas.openxmlformats.org/officeDocument/2006/relationships/image" Target="../media/image31.wmf"/><Relationship Id="rId12" Type="http://schemas.openxmlformats.org/officeDocument/2006/relationships/oleObject" Target="../embeddings/oleObject6.bin"/><Relationship Id="rId2" Type="http://schemas.openxmlformats.org/officeDocument/2006/relationships/slideLayout" Target="../slideLayouts/slideLayout39.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3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2.wmf"/><Relationship Id="rId1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jpg"/><Relationship Id="rId7" Type="http://schemas.openxmlformats.org/officeDocument/2006/relationships/image" Target="../media/image37.wmf"/><Relationship Id="rId2" Type="http://schemas.openxmlformats.org/officeDocument/2006/relationships/slideLayout" Target="../slideLayouts/slideLayout39.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36.wmf"/><Relationship Id="rId4" Type="http://schemas.openxmlformats.org/officeDocument/2006/relationships/oleObject" Target="../embeddings/oleObject8.bin"/><Relationship Id="rId9" Type="http://schemas.openxmlformats.org/officeDocument/2006/relationships/image" Target="../media/image38.wmf"/></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2"/>
          <p:cNvPicPr>
            <a:picLocks noChangeAspect="1" noChangeArrowheads="1"/>
          </p:cNvPicPr>
          <p:nvPr/>
        </p:nvPicPr>
        <p:blipFill>
          <a:blip r:embed="rId3" cstate="print"/>
          <a:srcRect l="12819" t="7295" r="40565" b="33011"/>
          <a:stretch>
            <a:fillRect/>
          </a:stretch>
        </p:blipFill>
        <p:spPr bwMode="auto">
          <a:xfrm>
            <a:off x="0" y="0"/>
            <a:ext cx="9144000" cy="6858000"/>
          </a:xfrm>
          <a:prstGeom prst="rect">
            <a:avLst/>
          </a:prstGeom>
          <a:noFill/>
          <a:ln w="9525">
            <a:noFill/>
            <a:miter lim="800000"/>
            <a:headEnd/>
            <a:tailEnd/>
          </a:ln>
        </p:spPr>
      </p:pic>
      <p:sp>
        <p:nvSpPr>
          <p:cNvPr id="300035" name="Rectangle 3"/>
          <p:cNvSpPr>
            <a:spLocks noGrp="1" noChangeArrowheads="1"/>
          </p:cNvSpPr>
          <p:nvPr>
            <p:ph type="ctrTitle" idx="4294967295"/>
          </p:nvPr>
        </p:nvSpPr>
        <p:spPr>
          <a:xfrm>
            <a:off x="1066800" y="685800"/>
            <a:ext cx="7772400" cy="1981200"/>
          </a:xfrm>
          <a:effectLst>
            <a:outerShdw dist="35921" dir="2700000" algn="ctr" rotWithShape="0">
              <a:schemeClr val="tx1"/>
            </a:outerShdw>
          </a:effectLst>
        </p:spPr>
        <p:txBody>
          <a:bodyPr>
            <a:normAutofit fontScale="90000"/>
          </a:bodyPr>
          <a:lstStyle/>
          <a:p>
            <a:pPr algn="r"/>
            <a:r>
              <a:rPr lang="en-US" sz="4800" b="1" dirty="0" smtClean="0">
                <a:solidFill>
                  <a:srgbClr val="FFFF00"/>
                </a:solidFill>
              </a:rPr>
              <a:t>Radiative-Convective Instability and Tropical Weather and Climate Prediction</a:t>
            </a:r>
            <a:endParaRPr lang="en-US" sz="4800" dirty="0">
              <a:solidFill>
                <a:srgbClr val="FFFF00"/>
              </a:solidFill>
            </a:endParaRPr>
          </a:p>
        </p:txBody>
      </p:sp>
      <p:sp>
        <p:nvSpPr>
          <p:cNvPr id="3076" name="Rectangle 4"/>
          <p:cNvSpPr>
            <a:spLocks noGrp="1" noChangeArrowheads="1"/>
          </p:cNvSpPr>
          <p:nvPr>
            <p:ph type="subTitle" idx="4294967295"/>
          </p:nvPr>
        </p:nvSpPr>
        <p:spPr>
          <a:xfrm>
            <a:off x="304800" y="5181600"/>
            <a:ext cx="7010400" cy="1524000"/>
          </a:xfrm>
        </p:spPr>
        <p:txBody>
          <a:bodyPr/>
          <a:lstStyle/>
          <a:p>
            <a:pPr marL="0" indent="0">
              <a:lnSpc>
                <a:spcPct val="90000"/>
              </a:lnSpc>
              <a:buFontTx/>
              <a:buNone/>
            </a:pPr>
            <a:r>
              <a:rPr lang="en-US" b="1" dirty="0" smtClean="0">
                <a:solidFill>
                  <a:srgbClr val="0033CC"/>
                </a:solidFill>
                <a:latin typeface="Arial" pitchFamily="34" charset="0"/>
                <a:cs typeface="Arial" pitchFamily="34" charset="0"/>
              </a:rPr>
              <a:t>Kerry Emanuel</a:t>
            </a:r>
          </a:p>
          <a:p>
            <a:pPr marL="0" indent="0">
              <a:lnSpc>
                <a:spcPct val="90000"/>
              </a:lnSpc>
              <a:buFontTx/>
              <a:buNone/>
            </a:pPr>
            <a:r>
              <a:rPr lang="en-US" b="1" dirty="0" smtClean="0">
                <a:solidFill>
                  <a:srgbClr val="0033CC"/>
                </a:solidFill>
                <a:latin typeface="Arial" pitchFamily="34" charset="0"/>
                <a:cs typeface="Arial" pitchFamily="34" charset="0"/>
              </a:rPr>
              <a:t>Massachusetts Institute of Technology</a:t>
            </a:r>
          </a:p>
        </p:txBody>
      </p:sp>
    </p:spTree>
    <p:extLst>
      <p:ext uri="{BB962C8B-B14F-4D97-AF65-F5344CB8AC3E}">
        <p14:creationId xmlns:p14="http://schemas.microsoft.com/office/powerpoint/2010/main" val="197667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7699" y="938485"/>
            <a:ext cx="6357667" cy="5699152"/>
          </a:xfrm>
          <a:prstGeom prst="rect">
            <a:avLst/>
          </a:prstGeom>
        </p:spPr>
      </p:pic>
      <p:sp>
        <p:nvSpPr>
          <p:cNvPr id="3" name="Title 2"/>
          <p:cNvSpPr>
            <a:spLocks noGrp="1"/>
          </p:cNvSpPr>
          <p:nvPr>
            <p:ph type="title"/>
          </p:nvPr>
        </p:nvSpPr>
        <p:spPr>
          <a:xfrm>
            <a:off x="637276" y="147672"/>
            <a:ext cx="7886700" cy="661417"/>
          </a:xfrm>
        </p:spPr>
        <p:txBody>
          <a:bodyPr>
            <a:noAutofit/>
          </a:bodyPr>
          <a:lstStyle/>
          <a:p>
            <a:r>
              <a:rPr lang="en-US" sz="2400" dirty="0" smtClean="0">
                <a:solidFill>
                  <a:srgbClr val="0000FF"/>
                </a:solidFill>
                <a:effectLst>
                  <a:outerShdw blurRad="38100" dist="38100" dir="2700000" algn="tl">
                    <a:srgbClr val="000000">
                      <a:alpha val="43137"/>
                    </a:srgbClr>
                  </a:outerShdw>
                </a:effectLst>
              </a:rPr>
              <a:t>Snapshot of Outgoing Longwave Radiation (OLR) in Radiative-Convective Equilibrium</a:t>
            </a:r>
            <a:endParaRPr lang="en-US" sz="2400"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4844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28600"/>
            <a:ext cx="8229600" cy="1143000"/>
          </a:xfrm>
        </p:spPr>
        <p:txBody>
          <a:bodyPr>
            <a:normAutofit/>
          </a:bodyPr>
          <a:lstStyle/>
          <a:p>
            <a:r>
              <a:rPr lang="en-US" sz="2800" dirty="0" smtClean="0">
                <a:solidFill>
                  <a:srgbClr val="0033CC"/>
                </a:solidFill>
                <a:latin typeface="Arial" pitchFamily="34" charset="0"/>
                <a:cs typeface="Arial" pitchFamily="34" charset="0"/>
              </a:rPr>
              <a:t>Evolution of Vertically Integrated Water Vapor</a:t>
            </a:r>
            <a:endParaRPr lang="en-US" sz="2800" dirty="0">
              <a:solidFill>
                <a:srgbClr val="0033CC"/>
              </a:solidFill>
              <a:latin typeface="Arial" pitchFamily="34" charset="0"/>
              <a:cs typeface="Arial" pitchFamily="34" charset="0"/>
            </a:endParaRPr>
          </a:p>
        </p:txBody>
      </p:sp>
      <p:pic>
        <p:nvPicPr>
          <p:cNvPr id="12" name="Content Placeholder 11" descr="TPWd1.pdf"/>
          <p:cNvPicPr>
            <a:picLocks noGrp="1" noChangeAspect="1"/>
          </p:cNvPicPr>
          <p:nvPr>
            <p:ph idx="1"/>
          </p:nvPr>
        </p:nvPicPr>
        <p:blipFill>
          <a:blip r:embed="rId3" cstate="print">
            <a:extLst>
              <a:ext uri="{28A0092B-C50C-407E-A947-70E740481C1C}">
                <a14:useLocalDpi xmlns:a14="http://schemas.microsoft.com/office/drawing/2010/main" val="0"/>
              </a:ext>
            </a:extLst>
          </a:blip>
          <a:srcRect t="-24629" b="-24629"/>
          <a:stretch>
            <a:fillRect/>
          </a:stretch>
        </p:blipFill>
        <p:spPr>
          <a:xfrm>
            <a:off x="32562" y="1109663"/>
            <a:ext cx="4559300" cy="5103812"/>
          </a:xfrm>
        </p:spPr>
      </p:pic>
      <p:pic>
        <p:nvPicPr>
          <p:cNvPr id="13" name="Picture 12" descr="TPWd10.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4424" y="1939424"/>
            <a:ext cx="4533900" cy="3400425"/>
          </a:xfrm>
          <a:prstGeom prst="rect">
            <a:avLst/>
          </a:prstGeom>
        </p:spPr>
      </p:pic>
    </p:spTree>
    <p:extLst>
      <p:ext uri="{BB962C8B-B14F-4D97-AF65-F5344CB8AC3E}">
        <p14:creationId xmlns:p14="http://schemas.microsoft.com/office/powerpoint/2010/main" val="1544612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title"/>
          </p:nvPr>
        </p:nvSpPr>
        <p:spPr/>
        <p:txBody>
          <a:bodyPr>
            <a:normAutofit/>
          </a:bodyPr>
          <a:lstStyle/>
          <a:p>
            <a:r>
              <a:rPr lang="en-US" sz="2800" dirty="0" smtClean="0">
                <a:solidFill>
                  <a:srgbClr val="0033CC"/>
                </a:solidFill>
                <a:latin typeface="Arial" pitchFamily="34" charset="0"/>
                <a:cs typeface="Arial" pitchFamily="34" charset="0"/>
              </a:rPr>
              <a:t>Evolution of Vertically Integrated Water Vapor</a:t>
            </a:r>
            <a:endParaRPr lang="en-US" sz="2800" dirty="0">
              <a:solidFill>
                <a:srgbClr val="0033CC"/>
              </a:solidFill>
              <a:latin typeface="Arial" pitchFamily="34" charset="0"/>
              <a:cs typeface="Arial" pitchFamily="34" charset="0"/>
            </a:endParaRPr>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562" y="1951831"/>
            <a:ext cx="4559300" cy="3419475"/>
          </a:xfr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4424" y="1939424"/>
            <a:ext cx="4533900" cy="3400425"/>
          </a:xfrm>
          <a:prstGeom prst="rect">
            <a:avLst/>
          </a:prstGeom>
        </p:spPr>
      </p:pic>
    </p:spTree>
    <p:extLst>
      <p:ext uri="{BB962C8B-B14F-4D97-AF65-F5344CB8AC3E}">
        <p14:creationId xmlns:p14="http://schemas.microsoft.com/office/powerpoint/2010/main" val="3701279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title"/>
          </p:nvPr>
        </p:nvSpPr>
        <p:spPr/>
        <p:txBody>
          <a:bodyPr>
            <a:normAutofit/>
          </a:bodyPr>
          <a:lstStyle/>
          <a:p>
            <a:r>
              <a:rPr lang="en-US" sz="2800" dirty="0" smtClean="0">
                <a:solidFill>
                  <a:srgbClr val="0033CC"/>
                </a:solidFill>
                <a:latin typeface="Arial" pitchFamily="34" charset="0"/>
                <a:cs typeface="Arial" pitchFamily="34" charset="0"/>
              </a:rPr>
              <a:t>Evolution of Vertically Integrated Water Vapor</a:t>
            </a:r>
            <a:endParaRPr lang="en-US" sz="2800" dirty="0">
              <a:solidFill>
                <a:srgbClr val="0033CC"/>
              </a:solidFill>
              <a:latin typeface="Arial" pitchFamily="34" charset="0"/>
              <a:cs typeface="Arial" pitchFamily="34" charset="0"/>
            </a:endParaRPr>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562" y="1951831"/>
            <a:ext cx="4559300" cy="3419475"/>
          </a:xfr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4424" y="1939424"/>
            <a:ext cx="4533900" cy="3400425"/>
          </a:xfrm>
          <a:prstGeom prst="rect">
            <a:avLst/>
          </a:prstGeom>
        </p:spPr>
      </p:pic>
    </p:spTree>
    <p:extLst>
      <p:ext uri="{BB962C8B-B14F-4D97-AF65-F5344CB8AC3E}">
        <p14:creationId xmlns:p14="http://schemas.microsoft.com/office/powerpoint/2010/main" val="1914046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title"/>
          </p:nvPr>
        </p:nvSpPr>
        <p:spPr/>
        <p:txBody>
          <a:bodyPr>
            <a:normAutofit/>
          </a:bodyPr>
          <a:lstStyle/>
          <a:p>
            <a:r>
              <a:rPr lang="en-US" sz="2800" dirty="0" smtClean="0">
                <a:solidFill>
                  <a:srgbClr val="0033CC"/>
                </a:solidFill>
                <a:latin typeface="Arial" pitchFamily="34" charset="0"/>
                <a:cs typeface="Arial" pitchFamily="34" charset="0"/>
              </a:rPr>
              <a:t>Evolution of Vertically Integrated Water Vapor</a:t>
            </a:r>
            <a:endParaRPr lang="en-US" sz="2800" dirty="0">
              <a:solidFill>
                <a:srgbClr val="0033CC"/>
              </a:solidFill>
              <a:latin typeface="Arial" pitchFamily="34" charset="0"/>
              <a:cs typeface="Arial" pitchFamily="34" charset="0"/>
            </a:endParaRPr>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562" y="1951831"/>
            <a:ext cx="4559300" cy="3419475"/>
          </a:xfr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4424" y="1939424"/>
            <a:ext cx="4533900" cy="3400425"/>
          </a:xfrm>
          <a:prstGeom prst="rect">
            <a:avLst/>
          </a:prstGeom>
        </p:spPr>
      </p:pic>
    </p:spTree>
    <p:extLst>
      <p:ext uri="{BB962C8B-B14F-4D97-AF65-F5344CB8AC3E}">
        <p14:creationId xmlns:p14="http://schemas.microsoft.com/office/powerpoint/2010/main" val="1805710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title"/>
          </p:nvPr>
        </p:nvSpPr>
        <p:spPr/>
        <p:txBody>
          <a:bodyPr>
            <a:normAutofit/>
          </a:bodyPr>
          <a:lstStyle/>
          <a:p>
            <a:r>
              <a:rPr lang="en-US" sz="2800" dirty="0" smtClean="0">
                <a:solidFill>
                  <a:srgbClr val="0033CC"/>
                </a:solidFill>
                <a:latin typeface="Arial" pitchFamily="34" charset="0"/>
                <a:cs typeface="Arial" pitchFamily="34" charset="0"/>
              </a:rPr>
              <a:t>Evolution of Vertically Integrated Water Vapor</a:t>
            </a:r>
            <a:endParaRPr lang="en-US" sz="2800" dirty="0">
              <a:solidFill>
                <a:srgbClr val="0033CC"/>
              </a:solidFill>
              <a:latin typeface="Arial" pitchFamily="34" charset="0"/>
              <a:cs typeface="Arial" pitchFamily="34" charset="0"/>
            </a:endParaRPr>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562" y="1951831"/>
            <a:ext cx="4559300" cy="3419475"/>
          </a:xfr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4424" y="1939424"/>
            <a:ext cx="4533900" cy="3400425"/>
          </a:xfrm>
          <a:prstGeom prst="rect">
            <a:avLst/>
          </a:prstGeom>
        </p:spPr>
      </p:pic>
    </p:spTree>
    <p:extLst>
      <p:ext uri="{BB962C8B-B14F-4D97-AF65-F5344CB8AC3E}">
        <p14:creationId xmlns:p14="http://schemas.microsoft.com/office/powerpoint/2010/main" val="340555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456"/>
            <a:ext cx="8210549" cy="1325563"/>
          </a:xfrm>
        </p:spPr>
        <p:txBody>
          <a:bodyPr>
            <a:normAutofit/>
          </a:bodyPr>
          <a:lstStyle/>
          <a:p>
            <a:r>
              <a:rPr lang="en-US" sz="3200" dirty="0" smtClean="0">
                <a:solidFill>
                  <a:srgbClr val="0033CC"/>
                </a:solidFill>
                <a:latin typeface="Arial" pitchFamily="34" charset="0"/>
                <a:cs typeface="Arial" pitchFamily="34" charset="0"/>
              </a:rPr>
              <a:t>Surface Temperature Dependence</a:t>
            </a:r>
            <a:endParaRPr lang="en-US" sz="3200" dirty="0">
              <a:solidFill>
                <a:srgbClr val="0033CC"/>
              </a:solidFill>
              <a:latin typeface="Arial" pitchFamily="34" charset="0"/>
              <a:cs typeface="Arial" pitchFamily="34" charset="0"/>
            </a:endParaRPr>
          </a:p>
        </p:txBody>
      </p:sp>
      <p:pic>
        <p:nvPicPr>
          <p:cNvPr id="5" name="Content Placeholder 4" descr="2013MS000269-p02.pdf"/>
          <p:cNvPicPr>
            <a:picLocks noGrp="1" noChangeAspect="1"/>
          </p:cNvPicPr>
          <p:nvPr>
            <p:ph idx="1"/>
          </p:nvPr>
        </p:nvPicPr>
        <p:blipFill>
          <a:blip r:embed="rId3" cstate="print">
            <a:extLst>
              <a:ext uri="{28A0092B-C50C-407E-A947-70E740481C1C}">
                <a14:useLocalDpi xmlns:a14="http://schemas.microsoft.com/office/drawing/2010/main" val="0"/>
              </a:ext>
            </a:extLst>
          </a:blip>
          <a:srcRect t="-7507" b="-7507"/>
          <a:stretch>
            <a:fillRect/>
          </a:stretch>
        </p:blipFill>
        <p:spPr>
          <a:xfrm>
            <a:off x="457200" y="921311"/>
            <a:ext cx="8229600" cy="5103812"/>
          </a:xfrm>
        </p:spPr>
      </p:pic>
      <p:sp>
        <p:nvSpPr>
          <p:cNvPr id="6" name="Oval 5"/>
          <p:cNvSpPr/>
          <p:nvPr/>
        </p:nvSpPr>
        <p:spPr>
          <a:xfrm>
            <a:off x="7484533" y="3810000"/>
            <a:ext cx="1202267" cy="270933"/>
          </a:xfrm>
          <a:prstGeom prst="ellipse">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5317065" y="5846544"/>
            <a:ext cx="3522134" cy="646331"/>
          </a:xfrm>
          <a:prstGeom prst="rect">
            <a:avLst/>
          </a:prstGeom>
          <a:noFill/>
        </p:spPr>
        <p:txBody>
          <a:bodyPr wrap="square" rtlCol="0">
            <a:spAutoFit/>
          </a:bodyPr>
          <a:lstStyle/>
          <a:p>
            <a:r>
              <a:rPr lang="en-US" dirty="0" smtClean="0">
                <a:solidFill>
                  <a:prstClr val="black"/>
                </a:solidFill>
                <a:latin typeface="Helvetica Light"/>
                <a:cs typeface="Helvetica Light"/>
              </a:rPr>
              <a:t>Larger domain needed for high SSTs to aggregate </a:t>
            </a:r>
            <a:endParaRPr lang="en-US" dirty="0">
              <a:solidFill>
                <a:prstClr val="black"/>
              </a:solidFill>
              <a:latin typeface="Helvetica Light"/>
              <a:cs typeface="Helvetica Light"/>
            </a:endParaRPr>
          </a:p>
        </p:txBody>
      </p:sp>
      <p:cxnSp>
        <p:nvCxnSpPr>
          <p:cNvPr id="9" name="Straight Connector 8"/>
          <p:cNvCxnSpPr/>
          <p:nvPr/>
        </p:nvCxnSpPr>
        <p:spPr>
          <a:xfrm>
            <a:off x="7264400" y="2743200"/>
            <a:ext cx="157479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Picture 2" descr="OLR310.pdf"/>
          <p:cNvPicPr>
            <a:picLocks noChangeAspect="1"/>
          </p:cNvPicPr>
          <p:nvPr/>
        </p:nvPicPr>
        <p:blipFill rotWithShape="1">
          <a:blip r:embed="rId4" cstate="print">
            <a:extLst>
              <a:ext uri="{28A0092B-C50C-407E-A947-70E740481C1C}">
                <a14:useLocalDpi xmlns:a14="http://schemas.microsoft.com/office/drawing/2010/main" val="0"/>
              </a:ext>
            </a:extLst>
          </a:blip>
          <a:srcRect l="14976" t="27291" r="32381" b="52581"/>
          <a:stretch/>
        </p:blipFill>
        <p:spPr>
          <a:xfrm>
            <a:off x="1286225" y="1817487"/>
            <a:ext cx="6125652" cy="1243176"/>
          </a:xfrm>
          <a:prstGeom prst="rect">
            <a:avLst/>
          </a:prstGeom>
        </p:spPr>
      </p:pic>
    </p:spTree>
    <p:extLst>
      <p:ext uri="{BB962C8B-B14F-4D97-AF65-F5344CB8AC3E}">
        <p14:creationId xmlns:p14="http://schemas.microsoft.com/office/powerpoint/2010/main" val="47635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81000" y="228600"/>
            <a:ext cx="8229600" cy="990600"/>
          </a:xfrm>
        </p:spPr>
        <p:txBody>
          <a:bodyPr/>
          <a:lstStyle/>
          <a:p>
            <a:pPr eaLnBrk="1" hangingPunct="1"/>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2. Single-Column Model</a:t>
            </a:r>
          </a:p>
        </p:txBody>
      </p:sp>
      <p:sp>
        <p:nvSpPr>
          <p:cNvPr id="101379" name="Rectangle 3"/>
          <p:cNvSpPr>
            <a:spLocks noGrp="1" noChangeArrowheads="1"/>
          </p:cNvSpPr>
          <p:nvPr>
            <p:ph idx="1"/>
          </p:nvPr>
        </p:nvSpPr>
        <p:spPr>
          <a:xfrm>
            <a:off x="381000" y="1295400"/>
            <a:ext cx="8229600" cy="5257800"/>
          </a:xfrm>
        </p:spPr>
        <p:txBody>
          <a:bodyPr/>
          <a:lstStyle/>
          <a:p>
            <a:pPr eaLnBrk="1" hangingPunct="1">
              <a:buSzPct val="70000"/>
              <a:buBlip>
                <a:blip r:embed="rId2"/>
              </a:buBlip>
            </a:pPr>
            <a:r>
              <a:rPr lang="en-US" sz="2800" dirty="0" smtClean="0">
                <a:latin typeface="Arial" panose="020B0604020202020204" pitchFamily="34" charset="0"/>
                <a:cs typeface="Arial" pitchFamily="34" charset="0"/>
              </a:rPr>
              <a:t> MIT Single-Column Model</a:t>
            </a:r>
          </a:p>
          <a:p>
            <a:pPr eaLnBrk="1" hangingPunct="1">
              <a:buSzPct val="70000"/>
              <a:buBlip>
                <a:blip r:embed="rId2"/>
              </a:buBlip>
            </a:pPr>
            <a:r>
              <a:rPr lang="en-US" sz="2800" dirty="0" smtClean="0">
                <a:latin typeface="Arial" panose="020B0604020202020204" pitchFamily="34" charset="0"/>
                <a:cs typeface="Arial" pitchFamily="34" charset="0"/>
              </a:rPr>
              <a:t> </a:t>
            </a:r>
            <a:r>
              <a:rPr lang="en-US" sz="2800" dirty="0" err="1" smtClean="0">
                <a:latin typeface="Arial" pitchFamily="34" charset="0"/>
                <a:cs typeface="Arial" pitchFamily="34" charset="0"/>
              </a:rPr>
              <a:t>Fouquart</a:t>
            </a:r>
            <a:r>
              <a:rPr lang="en-US" sz="2800" dirty="0" smtClean="0">
                <a:latin typeface="Arial" pitchFamily="34" charset="0"/>
                <a:cs typeface="Arial" pitchFamily="34" charset="0"/>
              </a:rPr>
              <a:t> and </a:t>
            </a:r>
            <a:r>
              <a:rPr lang="en-US" sz="2800" dirty="0" err="1" smtClean="0">
                <a:latin typeface="Arial" pitchFamily="34" charset="0"/>
                <a:cs typeface="Arial" pitchFamily="34" charset="0"/>
              </a:rPr>
              <a:t>Bonnel</a:t>
            </a:r>
            <a:r>
              <a:rPr lang="en-US" sz="2800" dirty="0" smtClean="0">
                <a:latin typeface="Arial" pitchFamily="34" charset="0"/>
                <a:cs typeface="Arial" pitchFamily="34" charset="0"/>
              </a:rPr>
              <a:t> shortwave radiation, </a:t>
            </a:r>
            <a:r>
              <a:rPr lang="en-US" sz="2800" dirty="0" err="1" smtClean="0">
                <a:latin typeface="Arial" pitchFamily="34" charset="0"/>
                <a:cs typeface="Arial" pitchFamily="34" charset="0"/>
              </a:rPr>
              <a:t>Morcrette</a:t>
            </a:r>
            <a:r>
              <a:rPr lang="en-US" sz="2800" dirty="0" smtClean="0">
                <a:latin typeface="Arial" pitchFamily="34" charset="0"/>
                <a:cs typeface="Arial" pitchFamily="34" charset="0"/>
              </a:rPr>
              <a:t> longwave</a:t>
            </a:r>
          </a:p>
          <a:p>
            <a:pPr eaLnBrk="1" hangingPunct="1">
              <a:buSzPct val="70000"/>
              <a:buBlip>
                <a:blip r:embed="rId2"/>
              </a:buBlip>
            </a:pPr>
            <a:r>
              <a:rPr lang="en-US" sz="2800" dirty="0" smtClean="0">
                <a:latin typeface="Arial" pitchFamily="34" charset="0"/>
                <a:cs typeface="Arial" pitchFamily="34" charset="0"/>
              </a:rPr>
              <a:t> Emanuel-</a:t>
            </a:r>
            <a:r>
              <a:rPr lang="en-US" sz="2800" dirty="0" err="1" smtClean="0">
                <a:latin typeface="Arial" pitchFamily="34" charset="0"/>
                <a:cs typeface="Arial" pitchFamily="34" charset="0"/>
              </a:rPr>
              <a:t>Zivkovic</a:t>
            </a:r>
            <a:r>
              <a:rPr lang="en-US" sz="2800" dirty="0" smtClean="0">
                <a:latin typeface="Arial" pitchFamily="34" charset="0"/>
                <a:cs typeface="Arial" pitchFamily="34" charset="0"/>
              </a:rPr>
              <a:t>-Rothman convection</a:t>
            </a:r>
          </a:p>
          <a:p>
            <a:pPr eaLnBrk="1" hangingPunct="1">
              <a:buSzPct val="70000"/>
              <a:buBlip>
                <a:blip r:embed="rId2"/>
              </a:buBlip>
            </a:pPr>
            <a:r>
              <a:rPr lang="en-US" sz="2800" dirty="0" smtClean="0">
                <a:latin typeface="Arial" pitchFamily="34" charset="0"/>
                <a:cs typeface="Arial" pitchFamily="34" charset="0"/>
              </a:rPr>
              <a:t> Bony-Emanuel cloud scheme</a:t>
            </a:r>
          </a:p>
          <a:p>
            <a:pPr eaLnBrk="1" hangingPunct="1">
              <a:buSzPct val="70000"/>
              <a:buBlip>
                <a:blip r:embed="rId2"/>
              </a:buBlip>
            </a:pPr>
            <a:r>
              <a:rPr lang="en-US" sz="2800" dirty="0" smtClean="0">
                <a:latin typeface="Arial" pitchFamily="34" charset="0"/>
                <a:cs typeface="Arial" pitchFamily="34" charset="0"/>
              </a:rPr>
              <a:t> 25 hPa level spacing in troposphere; higher resolution in stratosphere</a:t>
            </a:r>
          </a:p>
          <a:p>
            <a:pPr eaLnBrk="1" hangingPunct="1">
              <a:buSzPct val="70000"/>
              <a:buBlip>
                <a:blip r:embed="rId2"/>
              </a:buBlip>
            </a:pPr>
            <a:r>
              <a:rPr lang="en-US" sz="2800" dirty="0" smtClean="0">
                <a:latin typeface="Arial" pitchFamily="34" charset="0"/>
                <a:cs typeface="Arial" pitchFamily="34" charset="0"/>
              </a:rPr>
              <a:t> Run into RCE state with fixed SST, </a:t>
            </a:r>
            <a:r>
              <a:rPr lang="en-US" sz="2800" b="1" dirty="0" smtClean="0">
                <a:latin typeface="Arial" pitchFamily="34" charset="0"/>
                <a:cs typeface="Arial" pitchFamily="34" charset="0"/>
              </a:rPr>
              <a:t>then re-initialized in WTG mode with T fixed at 850 hPa and above; small perturbations to w in initial condition</a:t>
            </a:r>
          </a:p>
        </p:txBody>
      </p:sp>
    </p:spTree>
    <p:extLst>
      <p:ext uri="{BB962C8B-B14F-4D97-AF65-F5344CB8AC3E}">
        <p14:creationId xmlns:p14="http://schemas.microsoft.com/office/powerpoint/2010/main" val="295625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500"/>
                                        <p:tgtEl>
                                          <p:spTgt spid="101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blinds(horizontal)">
                                      <p:cBhvr>
                                        <p:cTn id="12" dur="500"/>
                                        <p:tgtEl>
                                          <p:spTgt spid="101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blinds(horizontal)">
                                      <p:cBhvr>
                                        <p:cTn id="17" dur="500"/>
                                        <p:tgtEl>
                                          <p:spTgt spid="101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Effect transition="in" filter="blinds(horizontal)">
                                      <p:cBhvr>
                                        <p:cTn id="22" dur="500"/>
                                        <p:tgtEl>
                                          <p:spTgt spid="101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1379">
                                            <p:txEl>
                                              <p:pRg st="4" end="4"/>
                                            </p:txEl>
                                          </p:spTgt>
                                        </p:tgtEl>
                                        <p:attrNameLst>
                                          <p:attrName>style.visibility</p:attrName>
                                        </p:attrNameLst>
                                      </p:cBhvr>
                                      <p:to>
                                        <p:strVal val="visible"/>
                                      </p:to>
                                    </p:set>
                                    <p:animEffect transition="in" filter="blinds(horizontal)">
                                      <p:cBhvr>
                                        <p:cTn id="27" dur="500"/>
                                        <p:tgtEl>
                                          <p:spTgt spid="101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1379">
                                            <p:txEl>
                                              <p:pRg st="5" end="5"/>
                                            </p:txEl>
                                          </p:spTgt>
                                        </p:tgtEl>
                                        <p:attrNameLst>
                                          <p:attrName>style.visibility</p:attrName>
                                        </p:attrNameLst>
                                      </p:cBhvr>
                                      <p:to>
                                        <p:strVal val="visible"/>
                                      </p:to>
                                    </p:set>
                                    <p:animEffect transition="in" filter="blinds(horizontal)">
                                      <p:cBhvr>
                                        <p:cTn id="32" dur="500"/>
                                        <p:tgtEl>
                                          <p:spTgt spid="1013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81000" y="228600"/>
            <a:ext cx="8229600" cy="990600"/>
          </a:xfrm>
        </p:spPr>
        <p:txBody>
          <a:bodyPr/>
          <a:lstStyle/>
          <a:p>
            <a:pPr eaLnBrk="1" hangingPunct="1"/>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Results</a:t>
            </a:r>
          </a:p>
        </p:txBody>
      </p:sp>
      <p:sp>
        <p:nvSpPr>
          <p:cNvPr id="101379" name="Rectangle 3"/>
          <p:cNvSpPr>
            <a:spLocks noGrp="1" noChangeArrowheads="1"/>
          </p:cNvSpPr>
          <p:nvPr>
            <p:ph idx="1"/>
          </p:nvPr>
        </p:nvSpPr>
        <p:spPr>
          <a:xfrm>
            <a:off x="381000" y="1295400"/>
            <a:ext cx="8229600" cy="4724400"/>
          </a:xfrm>
        </p:spPr>
        <p:txBody>
          <a:bodyPr/>
          <a:lstStyle/>
          <a:p>
            <a:pPr eaLnBrk="1" hangingPunct="1">
              <a:buSzPct val="70000"/>
              <a:buBlip>
                <a:blip r:embed="rId2"/>
              </a:buBlip>
            </a:pPr>
            <a:r>
              <a:rPr lang="en-US" sz="2800" dirty="0" smtClean="0">
                <a:latin typeface="Arial" panose="020B0604020202020204" pitchFamily="34" charset="0"/>
                <a:cs typeface="Arial" pitchFamily="34" charset="0"/>
              </a:rPr>
              <a:t> No drift from RCE state when SST &lt;~ 32 C</a:t>
            </a:r>
          </a:p>
          <a:p>
            <a:pPr marL="0" indent="0" eaLnBrk="1" hangingPunct="1">
              <a:buSzPct val="70000"/>
              <a:buNone/>
            </a:pPr>
            <a:endParaRPr lang="en-US" sz="2800" dirty="0" smtClean="0">
              <a:latin typeface="Arial" panose="020B0604020202020204" pitchFamily="34" charset="0"/>
              <a:cs typeface="Arial" pitchFamily="34" charset="0"/>
            </a:endParaRPr>
          </a:p>
          <a:p>
            <a:pPr eaLnBrk="1" hangingPunct="1">
              <a:buSzPct val="70000"/>
              <a:buBlip>
                <a:blip r:embed="rId2"/>
              </a:buBlip>
            </a:pPr>
            <a:r>
              <a:rPr lang="en-US" sz="2800" dirty="0" smtClean="0">
                <a:latin typeface="Arial" panose="020B0604020202020204" pitchFamily="34" charset="0"/>
                <a:cs typeface="Arial" pitchFamily="34" charset="0"/>
              </a:rPr>
              <a:t> Migration toward states with ascent or descent at higher SSTs</a:t>
            </a:r>
          </a:p>
          <a:p>
            <a:pPr eaLnBrk="1" hangingPunct="1">
              <a:buSzPct val="70000"/>
              <a:buBlip>
                <a:blip r:embed="rId2"/>
              </a:buBlip>
            </a:pPr>
            <a:endParaRPr lang="en-US" sz="2800" dirty="0" smtClean="0">
              <a:latin typeface="Arial" panose="020B0604020202020204" pitchFamily="34" charset="0"/>
              <a:cs typeface="Arial" pitchFamily="34" charset="0"/>
            </a:endParaRPr>
          </a:p>
          <a:p>
            <a:pPr eaLnBrk="1" hangingPunct="1">
              <a:buSzPct val="70000"/>
              <a:buBlip>
                <a:blip r:embed="rId2"/>
              </a:buBlip>
            </a:pPr>
            <a:r>
              <a:rPr lang="en-US" sz="2800" dirty="0" smtClean="0">
                <a:latin typeface="Arial" panose="020B0604020202020204" pitchFamily="34" charset="0"/>
                <a:cs typeface="Arial" pitchFamily="34" charset="0"/>
              </a:rPr>
              <a:t> These states correspond to multiple equilibria in two-column models by Raymond and Zeng (2000) and by several others since (e.g. </a:t>
            </a:r>
            <a:r>
              <a:rPr lang="en-US" sz="2800" dirty="0" err="1" smtClean="0">
                <a:latin typeface="Arial" pitchFamily="34" charset="0"/>
                <a:cs typeface="Arial" pitchFamily="34" charset="0"/>
              </a:rPr>
              <a:t>Sobel</a:t>
            </a:r>
            <a:r>
              <a:rPr lang="en-US" sz="2800" dirty="0" smtClean="0">
                <a:latin typeface="Arial" pitchFamily="34" charset="0"/>
                <a:cs typeface="Arial" pitchFamily="34" charset="0"/>
              </a:rPr>
              <a:t> et al., 2007; Sessions et al. 2010) </a:t>
            </a:r>
          </a:p>
          <a:p>
            <a:pPr eaLnBrk="1" hangingPunct="1">
              <a:buSzPct val="70000"/>
              <a:buBlip>
                <a:blip r:embed="rId2"/>
              </a:buBlip>
            </a:pPr>
            <a:endParaRPr lang="en-US" sz="2800" dirty="0" smtClean="0">
              <a:latin typeface="Arial" pitchFamily="34" charset="0"/>
              <a:cs typeface="Arial" pitchFamily="34" charset="0"/>
            </a:endParaRPr>
          </a:p>
          <a:p>
            <a:pPr eaLnBrk="1" hangingPunct="1">
              <a:buSzPct val="70000"/>
              <a:buBlip>
                <a:blip r:embed="rId2"/>
              </a:buBlip>
            </a:pPr>
            <a:endParaRPr lang="en-US" sz="2800" dirty="0">
              <a:latin typeface="Arial" pitchFamily="34" charset="0"/>
              <a:cs typeface="Arial" pitchFamily="34" charset="0"/>
            </a:endParaRPr>
          </a:p>
          <a:p>
            <a:pPr marL="0" indent="0" eaLnBrk="1" hangingPunct="1">
              <a:buSzPct val="70000"/>
              <a:buNone/>
            </a:pP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val="387265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500"/>
                                        <p:tgtEl>
                                          <p:spTgt spid="101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379">
                                            <p:txEl>
                                              <p:pRg st="2" end="2"/>
                                            </p:txEl>
                                          </p:spTgt>
                                        </p:tgtEl>
                                        <p:attrNameLst>
                                          <p:attrName>style.visibility</p:attrName>
                                        </p:attrNameLst>
                                      </p:cBhvr>
                                      <p:to>
                                        <p:strVal val="visible"/>
                                      </p:to>
                                    </p:set>
                                    <p:animEffect transition="in" filter="fade">
                                      <p:cBhvr>
                                        <p:cTn id="12" dur="500"/>
                                        <p:tgtEl>
                                          <p:spTgt spid="1013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379">
                                            <p:txEl>
                                              <p:pRg st="4" end="4"/>
                                            </p:txEl>
                                          </p:spTgt>
                                        </p:tgtEl>
                                        <p:attrNameLst>
                                          <p:attrName>style.visibility</p:attrName>
                                        </p:attrNameLst>
                                      </p:cBhvr>
                                      <p:to>
                                        <p:strVal val="visible"/>
                                      </p:to>
                                    </p:set>
                                    <p:animEffect transition="in" filter="fade">
                                      <p:cBhvr>
                                        <p:cTn id="17" dur="500"/>
                                        <p:tgtEl>
                                          <p:spTgt spid="101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9786" y="558486"/>
            <a:ext cx="8064614" cy="5842314"/>
          </a:xfrm>
          <a:prstGeom prst="rect">
            <a:avLst/>
          </a:prstGeom>
        </p:spPr>
      </p:pic>
      <p:sp>
        <p:nvSpPr>
          <p:cNvPr id="2" name="TextBox 1"/>
          <p:cNvSpPr txBox="1"/>
          <p:nvPr/>
        </p:nvSpPr>
        <p:spPr>
          <a:xfrm>
            <a:off x="1233577" y="155275"/>
            <a:ext cx="6806242"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Descending Branch</a:t>
            </a:r>
          </a:p>
        </p:txBody>
      </p:sp>
    </p:spTree>
    <p:extLst>
      <p:ext uri="{BB962C8B-B14F-4D97-AF65-F5344CB8AC3E}">
        <p14:creationId xmlns:p14="http://schemas.microsoft.com/office/powerpoint/2010/main" val="3530698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00FF"/>
                </a:solidFill>
                <a:latin typeface="Arial" panose="020B0604020202020204" pitchFamily="34" charset="0"/>
                <a:cs typeface="Arial" panose="020B0604020202020204" pitchFamily="34" charset="0"/>
              </a:rPr>
              <a:t>Several Possibly Inter-related Enigmas of the Tropical Atmosphere</a:t>
            </a:r>
            <a:endParaRPr lang="en-US" sz="3600" b="1"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076645"/>
          </a:xfrm>
        </p:spPr>
        <p:txBody>
          <a:bodyPr/>
          <a:lstStyle/>
          <a:p>
            <a:pPr>
              <a:buSzPct val="70000"/>
              <a:buBlip>
                <a:blip r:embed="rId2"/>
              </a:buBlip>
            </a:pPr>
            <a:r>
              <a:rPr lang="en-US" dirty="0" smtClean="0"/>
              <a:t>Why does moist convection often cluster?</a:t>
            </a:r>
          </a:p>
          <a:p>
            <a:pPr>
              <a:buSzPct val="70000"/>
              <a:buBlip>
                <a:blip r:embed="rId2"/>
              </a:buBlip>
            </a:pPr>
            <a:endParaRPr lang="en-US" dirty="0" smtClean="0"/>
          </a:p>
          <a:p>
            <a:pPr>
              <a:buSzPct val="70000"/>
              <a:buBlip>
                <a:blip r:embed="rId2"/>
              </a:buBlip>
            </a:pPr>
            <a:r>
              <a:rPr lang="en-US" dirty="0" smtClean="0"/>
              <a:t>What determines the number of tropical cyclones on the planet?</a:t>
            </a:r>
          </a:p>
          <a:p>
            <a:pPr>
              <a:buSzPct val="70000"/>
              <a:buBlip>
                <a:blip r:embed="rId2"/>
              </a:buBlip>
            </a:pPr>
            <a:endParaRPr lang="en-US" dirty="0" smtClean="0"/>
          </a:p>
          <a:p>
            <a:pPr>
              <a:buSzPct val="70000"/>
              <a:buBlip>
                <a:blip r:embed="rId2"/>
              </a:buBlip>
            </a:pPr>
            <a:r>
              <a:rPr lang="en-US" dirty="0" smtClean="0"/>
              <a:t>What are the basic physics of the Madden-Julian Oscillation?</a:t>
            </a:r>
          </a:p>
          <a:p>
            <a:pPr>
              <a:buSzPct val="70000"/>
              <a:buBlip>
                <a:blip r:embed="rId2"/>
              </a:buBlip>
            </a:pPr>
            <a:endParaRPr lang="en-US" dirty="0" smtClean="0"/>
          </a:p>
          <a:p>
            <a:pPr>
              <a:buSzPct val="70000"/>
              <a:buBlip>
                <a:blip r:embed="rId2"/>
              </a:buBlip>
            </a:pPr>
            <a:r>
              <a:rPr lang="en-US" dirty="0" smtClean="0"/>
              <a:t>Why is tropical climate so stable?</a:t>
            </a:r>
            <a:endParaRPr lang="en-US" dirty="0"/>
          </a:p>
        </p:txBody>
      </p:sp>
    </p:spTree>
    <p:extLst>
      <p:ext uri="{BB962C8B-B14F-4D97-AF65-F5344CB8AC3E}">
        <p14:creationId xmlns:p14="http://schemas.microsoft.com/office/powerpoint/2010/main" val="181534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652998"/>
            <a:ext cx="8366251" cy="3418404"/>
          </a:xfrm>
          <a:prstGeom prst="rect">
            <a:avLst/>
          </a:prstGeom>
        </p:spPr>
      </p:pic>
      <p:sp>
        <p:nvSpPr>
          <p:cNvPr id="3" name="Rectangle 2"/>
          <p:cNvSpPr/>
          <p:nvPr/>
        </p:nvSpPr>
        <p:spPr>
          <a:xfrm>
            <a:off x="289051" y="4191000"/>
            <a:ext cx="8305800" cy="1200329"/>
          </a:xfrm>
          <a:prstGeom prst="rect">
            <a:avLst/>
          </a:prstGeom>
        </p:spPr>
        <p:txBody>
          <a:bodyPr wrap="square">
            <a:spAutoFit/>
          </a:bodyPr>
          <a:lstStyle/>
          <a:p>
            <a:r>
              <a:rPr lang="en-US" dirty="0">
                <a:solidFill>
                  <a:srgbClr val="231F20"/>
                </a:solidFill>
                <a:latin typeface="AdvP41867F"/>
              </a:rPr>
              <a:t>Perturbation shortwave (red), longwave (blue), and net (black) radiative heating rates in </a:t>
            </a:r>
            <a:r>
              <a:rPr lang="en-US" b="1" dirty="0">
                <a:solidFill>
                  <a:srgbClr val="231F20"/>
                </a:solidFill>
                <a:latin typeface="AdvP41867F"/>
              </a:rPr>
              <a:t>response to </a:t>
            </a:r>
            <a:r>
              <a:rPr lang="en-US" b="1" dirty="0" smtClean="0">
                <a:solidFill>
                  <a:srgbClr val="231F20"/>
                </a:solidFill>
                <a:latin typeface="AdvP41867F"/>
              </a:rPr>
              <a:t>an instantaneous </a:t>
            </a:r>
            <a:r>
              <a:rPr lang="en-US" b="1" dirty="0">
                <a:solidFill>
                  <a:srgbClr val="231F20"/>
                </a:solidFill>
                <a:latin typeface="AdvP41867F"/>
              </a:rPr>
              <a:t>reduction of specific humidity of 20% </a:t>
            </a:r>
            <a:r>
              <a:rPr lang="en-US" dirty="0">
                <a:solidFill>
                  <a:srgbClr val="231F20"/>
                </a:solidFill>
                <a:latin typeface="AdvP41867F"/>
              </a:rPr>
              <a:t>from the RCE states for (left) </a:t>
            </a:r>
            <a:r>
              <a:rPr lang="en-US" dirty="0" smtClean="0">
                <a:solidFill>
                  <a:srgbClr val="231F20"/>
                </a:solidFill>
                <a:latin typeface="AdvP41867F"/>
              </a:rPr>
              <a:t>SST </a:t>
            </a:r>
            <a:r>
              <a:rPr lang="en-US" dirty="0" smtClean="0">
                <a:solidFill>
                  <a:srgbClr val="231F20"/>
                </a:solidFill>
                <a:latin typeface="AdvP80675"/>
              </a:rPr>
              <a:t>= </a:t>
            </a:r>
            <a:r>
              <a:rPr lang="en-US" dirty="0" smtClean="0">
                <a:solidFill>
                  <a:srgbClr val="231F20"/>
                </a:solidFill>
                <a:latin typeface="AdvP41867F"/>
              </a:rPr>
              <a:t>25C </a:t>
            </a:r>
            <a:r>
              <a:rPr lang="en-US" dirty="0">
                <a:solidFill>
                  <a:srgbClr val="231F20"/>
                </a:solidFill>
                <a:latin typeface="AdvP41867F"/>
              </a:rPr>
              <a:t>and (right) </a:t>
            </a:r>
            <a:r>
              <a:rPr lang="en-US" dirty="0" smtClean="0">
                <a:solidFill>
                  <a:srgbClr val="231F20"/>
                </a:solidFill>
                <a:latin typeface="AdvP41867F"/>
              </a:rPr>
              <a:t>40C. Note </a:t>
            </a:r>
            <a:r>
              <a:rPr lang="en-US" dirty="0">
                <a:solidFill>
                  <a:srgbClr val="231F20"/>
                </a:solidFill>
                <a:latin typeface="AdvP41867F"/>
              </a:rPr>
              <a:t>the different scales on the abscissas.</a:t>
            </a:r>
            <a:endParaRPr lang="en-US" dirty="0">
              <a:solidFill>
                <a:prstClr val="black"/>
              </a:solidFill>
            </a:endParaRPr>
          </a:p>
        </p:txBody>
      </p:sp>
      <p:sp>
        <p:nvSpPr>
          <p:cNvPr id="4" name="TextBox 3"/>
          <p:cNvSpPr txBox="1"/>
          <p:nvPr/>
        </p:nvSpPr>
        <p:spPr>
          <a:xfrm>
            <a:off x="2027207" y="133290"/>
            <a:ext cx="1061049"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25 </a:t>
            </a:r>
            <a:r>
              <a:rPr lang="en-US" sz="2000" baseline="30000" dirty="0" err="1" smtClean="0">
                <a:solidFill>
                  <a:srgbClr val="0000FF"/>
                </a:solidFill>
                <a:latin typeface="Arial" panose="020B0604020202020204" pitchFamily="34" charset="0"/>
                <a:cs typeface="Arial" panose="020B0604020202020204" pitchFamily="34" charset="0"/>
              </a:rPr>
              <a:t>o</a:t>
            </a:r>
            <a:r>
              <a:rPr lang="en-US" sz="2000" dirty="0" err="1" smtClean="0">
                <a:solidFill>
                  <a:srgbClr val="0000FF"/>
                </a:solidFill>
                <a:latin typeface="Arial" panose="020B0604020202020204" pitchFamily="34" charset="0"/>
                <a:cs typeface="Arial" panose="020B0604020202020204" pitchFamily="34" charset="0"/>
              </a:rPr>
              <a:t>C</a:t>
            </a:r>
            <a:endParaRPr lang="en-US" sz="2000" dirty="0" smtClean="0">
              <a:solidFill>
                <a:srgbClr val="0000FF"/>
              </a:solidFill>
              <a:latin typeface="Arial" panose="020B0604020202020204" pitchFamily="34" charset="0"/>
              <a:cs typeface="Arial" panose="020B0604020202020204" pitchFamily="34" charset="0"/>
            </a:endParaRPr>
          </a:p>
        </p:txBody>
      </p:sp>
      <p:sp>
        <p:nvSpPr>
          <p:cNvPr id="5" name="TextBox 4"/>
          <p:cNvSpPr txBox="1"/>
          <p:nvPr/>
        </p:nvSpPr>
        <p:spPr>
          <a:xfrm>
            <a:off x="6190890" y="133290"/>
            <a:ext cx="1061049"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40 </a:t>
            </a:r>
            <a:r>
              <a:rPr lang="en-US" sz="2000" baseline="30000" dirty="0" err="1" smtClean="0">
                <a:solidFill>
                  <a:srgbClr val="0000FF"/>
                </a:solidFill>
                <a:latin typeface="Arial" panose="020B0604020202020204" pitchFamily="34" charset="0"/>
                <a:cs typeface="Arial" panose="020B0604020202020204" pitchFamily="34" charset="0"/>
              </a:rPr>
              <a:t>o</a:t>
            </a:r>
            <a:r>
              <a:rPr lang="en-US" sz="2000" dirty="0" err="1" smtClean="0">
                <a:solidFill>
                  <a:srgbClr val="0000FF"/>
                </a:solidFill>
                <a:latin typeface="Arial" panose="020B0604020202020204" pitchFamily="34" charset="0"/>
                <a:cs typeface="Arial" panose="020B0604020202020204" pitchFamily="34" charset="0"/>
              </a:rPr>
              <a:t>C</a:t>
            </a:r>
            <a:endParaRPr lang="en-US" sz="20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703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228600"/>
            <a:ext cx="6963719" cy="5562600"/>
          </a:xfrm>
          <a:prstGeom prst="rect">
            <a:avLst/>
          </a:prstGeom>
        </p:spPr>
      </p:pic>
      <p:sp>
        <p:nvSpPr>
          <p:cNvPr id="3" name="Rectangle 2"/>
          <p:cNvSpPr/>
          <p:nvPr/>
        </p:nvSpPr>
        <p:spPr>
          <a:xfrm>
            <a:off x="914400" y="5791200"/>
            <a:ext cx="7696200" cy="923330"/>
          </a:xfrm>
          <a:prstGeom prst="rect">
            <a:avLst/>
          </a:prstGeom>
        </p:spPr>
        <p:txBody>
          <a:bodyPr wrap="square">
            <a:spAutoFit/>
          </a:bodyPr>
          <a:lstStyle/>
          <a:p>
            <a:r>
              <a:rPr lang="en-US" dirty="0">
                <a:solidFill>
                  <a:srgbClr val="231F20"/>
                </a:solidFill>
                <a:latin typeface="AdvP41867F"/>
              </a:rPr>
              <a:t>Perturbation net radiative heating rates </a:t>
            </a:r>
            <a:r>
              <a:rPr lang="en-US" dirty="0" smtClean="0">
                <a:solidFill>
                  <a:srgbClr val="231F20"/>
                </a:solidFill>
                <a:latin typeface="AdvP41867F"/>
              </a:rPr>
              <a:t>in response </a:t>
            </a:r>
            <a:r>
              <a:rPr lang="en-US" dirty="0">
                <a:solidFill>
                  <a:srgbClr val="231F20"/>
                </a:solidFill>
                <a:latin typeface="AdvP41867F"/>
              </a:rPr>
              <a:t>to an instantaneous reduction of </a:t>
            </a:r>
            <a:r>
              <a:rPr lang="en-US" dirty="0" smtClean="0">
                <a:solidFill>
                  <a:srgbClr val="231F20"/>
                </a:solidFill>
                <a:latin typeface="AdvP41867F"/>
              </a:rPr>
              <a:t>specific humidity </a:t>
            </a:r>
            <a:r>
              <a:rPr lang="en-US" dirty="0">
                <a:solidFill>
                  <a:srgbClr val="231F20"/>
                </a:solidFill>
                <a:latin typeface="AdvP41867F"/>
              </a:rPr>
              <a:t>of 20% from the RCE states for SSTs </a:t>
            </a:r>
            <a:r>
              <a:rPr lang="en-US" dirty="0" smtClean="0">
                <a:solidFill>
                  <a:srgbClr val="231F20"/>
                </a:solidFill>
                <a:latin typeface="AdvP41867F"/>
              </a:rPr>
              <a:t>ranging from </a:t>
            </a:r>
            <a:r>
              <a:rPr lang="en-US" dirty="0">
                <a:solidFill>
                  <a:srgbClr val="231F20"/>
                </a:solidFill>
                <a:latin typeface="AdvP41867F"/>
              </a:rPr>
              <a:t>25 to 45C.</a:t>
            </a:r>
            <a:endParaRPr lang="en-US" dirty="0">
              <a:solidFill>
                <a:prstClr val="black"/>
              </a:solidFill>
            </a:endParaRPr>
          </a:p>
        </p:txBody>
      </p:sp>
    </p:spTree>
    <p:extLst>
      <p:ext uri="{BB962C8B-B14F-4D97-AF65-F5344CB8AC3E}">
        <p14:creationId xmlns:p14="http://schemas.microsoft.com/office/powerpoint/2010/main" val="3652378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33CC"/>
                </a:solidFill>
                <a:latin typeface="Arial" pitchFamily="34" charset="0"/>
                <a:cs typeface="Arial" pitchFamily="34" charset="0"/>
              </a:rPr>
              <a:t>3. Two-Layer Model</a:t>
            </a:r>
            <a:endParaRPr lang="en-US" sz="4000" dirty="0">
              <a:solidFill>
                <a:srgbClr val="0033CC"/>
              </a:solidFill>
              <a:latin typeface="Arial" pitchFamily="34" charset="0"/>
              <a:cs typeface="Arial" pitchFamily="34" charset="0"/>
            </a:endParaRPr>
          </a:p>
        </p:txBody>
      </p:sp>
      <p:pic>
        <p:nvPicPr>
          <p:cNvPr id="1175554" name="Picture 2" descr="C:\Users\Kerry\Documents\Papers\RCInstability\Fig1.png"/>
          <p:cNvPicPr>
            <a:picLocks noChangeAspect="1" noChangeArrowheads="1"/>
          </p:cNvPicPr>
          <p:nvPr/>
        </p:nvPicPr>
        <p:blipFill>
          <a:blip r:embed="rId2" cstate="print"/>
          <a:srcRect/>
          <a:stretch>
            <a:fillRect/>
          </a:stretch>
        </p:blipFill>
        <p:spPr bwMode="auto">
          <a:xfrm>
            <a:off x="1122363" y="1585913"/>
            <a:ext cx="6897687" cy="3684587"/>
          </a:xfrm>
          <a:prstGeom prst="rect">
            <a:avLst/>
          </a:prstGeom>
          <a:noFill/>
        </p:spPr>
      </p:pic>
      <p:sp>
        <p:nvSpPr>
          <p:cNvPr id="3" name="TextBox 2"/>
          <p:cNvSpPr txBox="1"/>
          <p:nvPr/>
        </p:nvSpPr>
        <p:spPr>
          <a:xfrm>
            <a:off x="1027906" y="5775385"/>
            <a:ext cx="7086600" cy="923330"/>
          </a:xfrm>
          <a:prstGeom prst="rect">
            <a:avLst/>
          </a:prstGeom>
          <a:noFill/>
        </p:spPr>
        <p:txBody>
          <a:bodyPr wrap="square" rtlCol="0">
            <a:spAutoFit/>
          </a:bodyPr>
          <a:lstStyle/>
          <a:p>
            <a:r>
              <a:rPr lang="en-US" dirty="0" smtClean="0">
                <a:solidFill>
                  <a:prstClr val="black"/>
                </a:solidFill>
                <a:latin typeface="Arial" panose="020B0604020202020204" pitchFamily="34" charset="0"/>
                <a:cs typeface="Arial" panose="020B0604020202020204" pitchFamily="34" charset="0"/>
              </a:rPr>
              <a:t>Temperatures held constant, IR emissivities depend on q, convective mass fluxes calculated from boundary layer QE, </a:t>
            </a:r>
            <a:r>
              <a:rPr lang="en-US" b="1" dirty="0" smtClean="0">
                <a:solidFill>
                  <a:prstClr val="black"/>
                </a:solidFill>
                <a:latin typeface="Arial" panose="020B0604020202020204" pitchFamily="34" charset="0"/>
                <a:cs typeface="Arial" panose="020B0604020202020204" pitchFamily="34" charset="0"/>
              </a:rPr>
              <a:t>w’s calculated from WTG</a:t>
            </a:r>
            <a:endParaRPr lang="en-US"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578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81000" y="228600"/>
            <a:ext cx="8229600" cy="1817528"/>
          </a:xfrm>
        </p:spPr>
        <p:txBody>
          <a:bodyPr/>
          <a:lstStyle/>
          <a:p>
            <a:pPr eaLnBrk="1" hangingPunct="1"/>
            <a:r>
              <a:rPr lang="en-US" sz="4000" dirty="0" smtClean="0">
                <a:solidFill>
                  <a:srgbClr val="0033CC"/>
                </a:solidFill>
                <a:latin typeface="Arial" pitchFamily="34" charset="0"/>
                <a:cs typeface="Arial" pitchFamily="34" charset="0"/>
              </a:rPr>
              <a:t>Results of Linear Stability Analysis of Two-Layer Model:</a:t>
            </a:r>
            <a:endPar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101379" name="Rectangle 3"/>
          <p:cNvSpPr>
            <a:spLocks noGrp="1" noChangeArrowheads="1"/>
          </p:cNvSpPr>
          <p:nvPr>
            <p:ph idx="1"/>
          </p:nvPr>
        </p:nvSpPr>
        <p:spPr>
          <a:xfrm>
            <a:off x="381000" y="4680685"/>
            <a:ext cx="8229600" cy="1555090"/>
          </a:xfrm>
        </p:spPr>
        <p:txBody>
          <a:bodyPr/>
          <a:lstStyle/>
          <a:p>
            <a:pPr eaLnBrk="1" hangingPunct="1">
              <a:buSzPct val="70000"/>
              <a:buBlip>
                <a:blip r:embed="rId3"/>
              </a:buBlip>
            </a:pPr>
            <a:r>
              <a:rPr lang="en-US" i="1" dirty="0" smtClean="0">
                <a:latin typeface="Arial" pitchFamily="34" charset="0"/>
                <a:cs typeface="Arial" pitchFamily="34" charset="0"/>
              </a:rPr>
              <a:t>Radiative-convective</a:t>
            </a:r>
            <a:r>
              <a:rPr lang="en-US" i="1" dirty="0" smtClean="0">
                <a:solidFill>
                  <a:srgbClr val="0033CC"/>
                </a:solidFill>
                <a:latin typeface="Arial" pitchFamily="34" charset="0"/>
                <a:cs typeface="Arial" pitchFamily="34" charset="0"/>
              </a:rPr>
              <a:t> </a:t>
            </a:r>
            <a:r>
              <a:rPr lang="en-US" i="1" dirty="0" smtClean="0">
                <a:latin typeface="Arial" pitchFamily="34" charset="0"/>
                <a:cs typeface="Arial" pitchFamily="34" charset="0"/>
              </a:rPr>
              <a:t>equilibrium becomes linearly unstable when the infrared opacity of the lower troposphere becomes sufficiently large, and when precipitation efficiency is large</a:t>
            </a:r>
            <a:endParaRPr lang="en-US" i="1" dirty="0" smtClean="0">
              <a:solidFill>
                <a:srgbClr val="0033CC"/>
              </a:solidFill>
              <a:latin typeface="Arial" pitchFamily="34" charset="0"/>
              <a:cs typeface="Arial" pitchFamily="34" charset="0"/>
            </a:endParaRPr>
          </a:p>
        </p:txBody>
      </p:sp>
      <p:graphicFrame>
        <p:nvGraphicFramePr>
          <p:cNvPr id="2" name="Object 1"/>
          <p:cNvGraphicFramePr>
            <a:graphicFrameLocks noChangeAspect="1"/>
          </p:cNvGraphicFramePr>
          <p:nvPr>
            <p:extLst/>
          </p:nvPr>
        </p:nvGraphicFramePr>
        <p:xfrm>
          <a:off x="1317625" y="2952750"/>
          <a:ext cx="6142038" cy="989013"/>
        </p:xfrm>
        <a:graphic>
          <a:graphicData uri="http://schemas.openxmlformats.org/presentationml/2006/ole">
            <mc:AlternateContent xmlns:mc="http://schemas.openxmlformats.org/markup-compatibility/2006">
              <mc:Choice xmlns:v="urn:schemas-microsoft-com:vml" Requires="v">
                <p:oleObj spid="_x0000_s3089" name="Equation" r:id="rId4" imgW="2997000" imgH="482400" progId="Equation.DSMT4">
                  <p:embed/>
                </p:oleObj>
              </mc:Choice>
              <mc:Fallback>
                <p:oleObj name="Equation" r:id="rId4" imgW="2997000" imgH="482400" progId="Equation.DSMT4">
                  <p:embed/>
                  <p:pic>
                    <p:nvPicPr>
                      <p:cNvPr id="0" name=""/>
                      <p:cNvPicPr/>
                      <p:nvPr/>
                    </p:nvPicPr>
                    <p:blipFill>
                      <a:blip r:embed="rId5"/>
                      <a:stretch>
                        <a:fillRect/>
                      </a:stretch>
                    </p:blipFill>
                    <p:spPr>
                      <a:xfrm>
                        <a:off x="1317625" y="2952750"/>
                        <a:ext cx="6142038" cy="989013"/>
                      </a:xfrm>
                      <a:prstGeom prst="rect">
                        <a:avLst/>
                      </a:prstGeom>
                    </p:spPr>
                  </p:pic>
                </p:oleObj>
              </mc:Fallback>
            </mc:AlternateContent>
          </a:graphicData>
        </a:graphic>
      </p:graphicFrame>
      <p:sp>
        <p:nvSpPr>
          <p:cNvPr id="3" name="TextBox 2"/>
          <p:cNvSpPr txBox="1"/>
          <p:nvPr/>
        </p:nvSpPr>
        <p:spPr>
          <a:xfrm>
            <a:off x="228600" y="2055167"/>
            <a:ext cx="5334000" cy="461665"/>
          </a:xfrm>
          <a:prstGeom prst="rect">
            <a:avLst/>
          </a:prstGeom>
          <a:noFill/>
        </p:spPr>
        <p:txBody>
          <a:bodyPr wrap="square" rtlCol="0">
            <a:spAutoFit/>
          </a:bodyPr>
          <a:lstStyle/>
          <a:p>
            <a:r>
              <a:rPr lang="en-US" sz="2400" dirty="0" smtClean="0">
                <a:solidFill>
                  <a:prstClr val="black"/>
                </a:solidFill>
              </a:rPr>
              <a:t>Criterion for instability:</a:t>
            </a:r>
            <a:endParaRPr lang="en-US" sz="2400" dirty="0">
              <a:solidFill>
                <a:prstClr val="black"/>
              </a:solidFill>
            </a:endParaRPr>
          </a:p>
        </p:txBody>
      </p:sp>
      <p:sp>
        <p:nvSpPr>
          <p:cNvPr id="4" name="TextBox 3"/>
          <p:cNvSpPr txBox="1"/>
          <p:nvPr/>
        </p:nvSpPr>
        <p:spPr>
          <a:xfrm>
            <a:off x="2508251" y="2539896"/>
            <a:ext cx="1880558" cy="338554"/>
          </a:xfrm>
          <a:prstGeom prst="rect">
            <a:avLst/>
          </a:prstGeom>
          <a:noFill/>
        </p:spPr>
        <p:txBody>
          <a:bodyPr wrap="square" rtlCol="0">
            <a:spAutoFit/>
          </a:bodyPr>
          <a:lstStyle/>
          <a:p>
            <a:r>
              <a:rPr lang="en-US" sz="1600" dirty="0" smtClean="0">
                <a:solidFill>
                  <a:srgbClr val="0000FF"/>
                </a:solidFill>
                <a:latin typeface="Arial" panose="020B0604020202020204" pitchFamily="34" charset="0"/>
                <a:cs typeface="Arial" panose="020B0604020202020204" pitchFamily="34" charset="0"/>
              </a:rPr>
              <a:t>emissivities</a:t>
            </a:r>
          </a:p>
        </p:txBody>
      </p:sp>
      <p:cxnSp>
        <p:nvCxnSpPr>
          <p:cNvPr id="6" name="Straight Arrow Connector 5"/>
          <p:cNvCxnSpPr/>
          <p:nvPr/>
        </p:nvCxnSpPr>
        <p:spPr>
          <a:xfrm flipH="1">
            <a:off x="2294626" y="2952592"/>
            <a:ext cx="474453" cy="230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743864" y="2878450"/>
            <a:ext cx="388189" cy="189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63173" y="3947213"/>
            <a:ext cx="3377242" cy="338554"/>
          </a:xfrm>
          <a:prstGeom prst="rect">
            <a:avLst/>
          </a:prstGeom>
          <a:noFill/>
        </p:spPr>
        <p:txBody>
          <a:bodyPr wrap="square" rtlCol="0">
            <a:spAutoFit/>
          </a:bodyPr>
          <a:lstStyle/>
          <a:p>
            <a:r>
              <a:rPr lang="en-US" sz="1600" dirty="0" smtClean="0">
                <a:solidFill>
                  <a:srgbClr val="0000FF"/>
                </a:solidFill>
                <a:latin typeface="Arial" panose="020B0604020202020204" pitchFamily="34" charset="0"/>
                <a:cs typeface="Arial" panose="020B0604020202020204" pitchFamily="34" charset="0"/>
              </a:rPr>
              <a:t>Precipitation efficiency</a:t>
            </a:r>
          </a:p>
        </p:txBody>
      </p:sp>
      <p:cxnSp>
        <p:nvCxnSpPr>
          <p:cNvPr id="13" name="Straight Arrow Connector 12"/>
          <p:cNvCxnSpPr/>
          <p:nvPr/>
        </p:nvCxnSpPr>
        <p:spPr>
          <a:xfrm flipH="1" flipV="1">
            <a:off x="3278038" y="3674853"/>
            <a:ext cx="112143" cy="266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839419" y="3635699"/>
            <a:ext cx="86264" cy="345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0" y="2355011"/>
            <a:ext cx="3683479" cy="338554"/>
          </a:xfrm>
          <a:prstGeom prst="rect">
            <a:avLst/>
          </a:prstGeom>
          <a:noFill/>
        </p:spPr>
        <p:txBody>
          <a:bodyPr wrap="square" rtlCol="0">
            <a:spAutoFit/>
          </a:bodyPr>
          <a:lstStyle/>
          <a:p>
            <a:r>
              <a:rPr lang="en-US" sz="1600" dirty="0" smtClean="0">
                <a:solidFill>
                  <a:srgbClr val="0000FF"/>
                </a:solidFill>
                <a:latin typeface="Arial" panose="020B0604020202020204" pitchFamily="34" charset="0"/>
                <a:cs typeface="Arial" panose="020B0604020202020204" pitchFamily="34" charset="0"/>
              </a:rPr>
              <a:t>Dry static stabilities</a:t>
            </a:r>
          </a:p>
        </p:txBody>
      </p:sp>
      <p:cxnSp>
        <p:nvCxnSpPr>
          <p:cNvPr id="18" name="Straight Arrow Connector 17"/>
          <p:cNvCxnSpPr/>
          <p:nvPr/>
        </p:nvCxnSpPr>
        <p:spPr>
          <a:xfrm flipH="1">
            <a:off x="5562600" y="2659410"/>
            <a:ext cx="612475" cy="489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45246" y="4177309"/>
            <a:ext cx="657045"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&lt; 0</a:t>
            </a:r>
          </a:p>
        </p:txBody>
      </p:sp>
      <p:sp>
        <p:nvSpPr>
          <p:cNvPr id="17" name="TextBox 16"/>
          <p:cNvSpPr txBox="1"/>
          <p:nvPr/>
        </p:nvSpPr>
        <p:spPr>
          <a:xfrm>
            <a:off x="3743864" y="4177309"/>
            <a:ext cx="657045"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&lt; 0</a:t>
            </a:r>
          </a:p>
        </p:txBody>
      </p:sp>
      <p:sp>
        <p:nvSpPr>
          <p:cNvPr id="19" name="TextBox 18"/>
          <p:cNvSpPr txBox="1"/>
          <p:nvPr/>
        </p:nvSpPr>
        <p:spPr>
          <a:xfrm>
            <a:off x="5842482" y="4136626"/>
            <a:ext cx="657045" cy="400110"/>
          </a:xfrm>
          <a:prstGeom prst="rect">
            <a:avLst/>
          </a:prstGeom>
          <a:noFill/>
        </p:spPr>
        <p:txBody>
          <a:bodyPr wrap="square" rtlCol="0">
            <a:spAutoFit/>
          </a:bodyPr>
          <a:lstStyle/>
          <a:p>
            <a:r>
              <a:rPr lang="en-US" sz="2000" dirty="0">
                <a:solidFill>
                  <a:srgbClr val="0000FF"/>
                </a:solidFill>
                <a:latin typeface="Arial" panose="020B0604020202020204" pitchFamily="34" charset="0"/>
                <a:cs typeface="Arial" panose="020B0604020202020204" pitchFamily="34" charset="0"/>
              </a:rPr>
              <a:t>&gt;</a:t>
            </a:r>
            <a:r>
              <a:rPr lang="en-US" sz="2000" dirty="0" smtClean="0">
                <a:solidFill>
                  <a:srgbClr val="0000FF"/>
                </a:solidFill>
                <a:latin typeface="Arial" panose="020B0604020202020204" pitchFamily="34" charset="0"/>
                <a:cs typeface="Arial" panose="020B0604020202020204" pitchFamily="34" charset="0"/>
              </a:rPr>
              <a:t> 0</a:t>
            </a:r>
          </a:p>
        </p:txBody>
      </p:sp>
    </p:spTree>
    <p:extLst>
      <p:ext uri="{BB962C8B-B14F-4D97-AF65-F5344CB8AC3E}">
        <p14:creationId xmlns:p14="http://schemas.microsoft.com/office/powerpoint/2010/main" val="89001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1379">
                                            <p:txEl>
                                              <p:pRg st="0" end="0"/>
                                            </p:txEl>
                                          </p:spTgt>
                                        </p:tgtEl>
                                        <p:attrNameLst>
                                          <p:attrName>style.visibility</p:attrName>
                                        </p:attrNameLst>
                                      </p:cBhvr>
                                      <p:to>
                                        <p:strVal val="visible"/>
                                      </p:to>
                                    </p:set>
                                    <p:animEffect transition="in" filter="fade">
                                      <p:cBhvr>
                                        <p:cTn id="50" dur="500"/>
                                        <p:tgtEl>
                                          <p:spTgt spid="1013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P spid="3" grpId="0"/>
      <p:bldP spid="4" grpId="0"/>
      <p:bldP spid="11" grpId="0"/>
      <p:bldP spid="16" grpId="0"/>
      <p:bldP spid="5" grpId="0"/>
      <p:bldP spid="1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47800"/>
            <a:ext cx="8534400" cy="4031873"/>
          </a:xfrm>
          <a:prstGeom prst="rect">
            <a:avLst/>
          </a:prstGeom>
          <a:noFill/>
        </p:spPr>
        <p:txBody>
          <a:bodyPr wrap="square" rtlCol="0">
            <a:spAutoFit/>
          </a:bodyPr>
          <a:lstStyle/>
          <a:p>
            <a:pPr algn="ctr"/>
            <a:r>
              <a:rPr lang="en-US" sz="3200" b="1" dirty="0" smtClean="0">
                <a:solidFill>
                  <a:srgbClr val="0033CC"/>
                </a:solidFill>
                <a:effectLst>
                  <a:outerShdw blurRad="38100" dist="38100" dir="2700000" algn="tl">
                    <a:srgbClr val="000000">
                      <a:alpha val="43137"/>
                    </a:srgbClr>
                  </a:outerShdw>
                </a:effectLst>
              </a:rPr>
              <a:t>Note:</a:t>
            </a:r>
            <a:r>
              <a:rPr lang="en-US" sz="3200" b="1" dirty="0" smtClean="0">
                <a:solidFill>
                  <a:srgbClr val="0033CC"/>
                </a:solidFill>
              </a:rPr>
              <a:t>  </a:t>
            </a:r>
          </a:p>
          <a:p>
            <a:pPr algn="ctr"/>
            <a:r>
              <a:rPr lang="en-US" sz="3200" b="1" dirty="0" smtClean="0">
                <a:solidFill>
                  <a:srgbClr val="0033CC"/>
                </a:solidFill>
              </a:rPr>
              <a:t>Once cluster forms, it is strongly maintained by intense negative OLR anomaly associated with central dense overcast. But cloud feedbacks are NOT important in instigating the instability. This leads to strong hysteresis in the radiative-convective system</a:t>
            </a:r>
            <a:endParaRPr lang="en-US" sz="3200" b="1" dirty="0">
              <a:solidFill>
                <a:srgbClr val="0033CC"/>
              </a:solidFill>
            </a:endParaRPr>
          </a:p>
        </p:txBody>
      </p:sp>
    </p:spTree>
    <p:extLst>
      <p:ext uri="{BB962C8B-B14F-4D97-AF65-F5344CB8AC3E}">
        <p14:creationId xmlns:p14="http://schemas.microsoft.com/office/powerpoint/2010/main" val="1201196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0737" name="Picture 1" descr="C:\Users\Kerry\Documents\Papers\RCInstability\Figure6.png"/>
          <p:cNvPicPr>
            <a:picLocks noChangeAspect="1" noChangeArrowheads="1"/>
          </p:cNvPicPr>
          <p:nvPr/>
        </p:nvPicPr>
        <p:blipFill>
          <a:blip r:embed="rId2" cstate="print"/>
          <a:srcRect/>
          <a:stretch>
            <a:fillRect/>
          </a:stretch>
        </p:blipFill>
        <p:spPr bwMode="auto">
          <a:xfrm>
            <a:off x="1524000" y="1143000"/>
            <a:ext cx="7050087" cy="4548187"/>
          </a:xfrm>
          <a:prstGeom prst="rect">
            <a:avLst/>
          </a:prstGeom>
          <a:noFill/>
        </p:spPr>
      </p:pic>
      <p:sp>
        <p:nvSpPr>
          <p:cNvPr id="5" name="TextBox 4"/>
          <p:cNvSpPr txBox="1"/>
          <p:nvPr/>
        </p:nvSpPr>
        <p:spPr>
          <a:xfrm>
            <a:off x="457200" y="228600"/>
            <a:ext cx="8077200" cy="523220"/>
          </a:xfrm>
          <a:prstGeom prst="rect">
            <a:avLst/>
          </a:prstGeom>
          <a:noFill/>
        </p:spPr>
        <p:txBody>
          <a:bodyPr wrap="square" rtlCol="0">
            <a:spAutoFit/>
          </a:bodyPr>
          <a:lstStyle/>
          <a:p>
            <a:pPr algn="ctr"/>
            <a:r>
              <a:rPr lang="en-US" sz="2800" dirty="0" smtClean="0">
                <a:solidFill>
                  <a:srgbClr val="0033CC"/>
                </a:solidFill>
              </a:rPr>
              <a:t>Hypothesized Subcritical Bifurcation</a:t>
            </a:r>
            <a:endParaRPr lang="en-US" sz="2800" dirty="0">
              <a:solidFill>
                <a:srgbClr val="0033CC"/>
              </a:solidFill>
            </a:endParaRPr>
          </a:p>
        </p:txBody>
      </p:sp>
      <p:sp>
        <p:nvSpPr>
          <p:cNvPr id="6" name="TextBox 5"/>
          <p:cNvSpPr txBox="1"/>
          <p:nvPr/>
        </p:nvSpPr>
        <p:spPr>
          <a:xfrm>
            <a:off x="0" y="2133600"/>
            <a:ext cx="1752600" cy="646331"/>
          </a:xfrm>
          <a:prstGeom prst="rect">
            <a:avLst/>
          </a:prstGeom>
          <a:noFill/>
        </p:spPr>
        <p:txBody>
          <a:bodyPr wrap="square" rtlCol="0">
            <a:spAutoFit/>
          </a:bodyPr>
          <a:lstStyle/>
          <a:p>
            <a:pPr algn="ctr"/>
            <a:r>
              <a:rPr lang="en-US" dirty="0" smtClean="0">
                <a:solidFill>
                  <a:srgbClr val="0033CC"/>
                </a:solidFill>
              </a:rPr>
              <a:t>Clustering metric</a:t>
            </a:r>
            <a:endParaRPr lang="en-US" dirty="0">
              <a:solidFill>
                <a:srgbClr val="0033CC"/>
              </a:solidFill>
            </a:endParaRPr>
          </a:p>
        </p:txBody>
      </p:sp>
    </p:spTree>
    <p:extLst>
      <p:ext uri="{BB962C8B-B14F-4D97-AF65-F5344CB8AC3E}">
        <p14:creationId xmlns:p14="http://schemas.microsoft.com/office/powerpoint/2010/main" val="2077345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Consequences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259171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lstStyle/>
          <a:p>
            <a:pPr>
              <a:defRPr/>
            </a:pPr>
            <a:r>
              <a:rPr lang="en-US" sz="28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Aggregation Dramatically Dries Atmosphere!</a:t>
            </a:r>
            <a:endParaRPr lang="en-US" sz="2800" dirty="0">
              <a:solidFill>
                <a:srgbClr val="0033CC"/>
              </a:solidFill>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1600200" y="1295400"/>
            <a:ext cx="5919716" cy="4784532"/>
          </a:xfrm>
          <a:prstGeom prst="rect">
            <a:avLst/>
          </a:prstGeom>
          <a:noFill/>
          <a:ln w="9525">
            <a:noFill/>
            <a:miter lim="800000"/>
            <a:headEnd/>
            <a:tailEnd/>
          </a:ln>
        </p:spPr>
      </p:pic>
    </p:spTree>
    <p:extLst>
      <p:ext uri="{BB962C8B-B14F-4D97-AF65-F5344CB8AC3E}">
        <p14:creationId xmlns:p14="http://schemas.microsoft.com/office/powerpoint/2010/main" val="3965687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Hypothesis</a:t>
            </a:r>
            <a:endParaRPr lang="en-US" sz="40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3795" name="Content Placeholder 2"/>
          <p:cNvSpPr>
            <a:spLocks noGrp="1"/>
          </p:cNvSpPr>
          <p:nvPr>
            <p:ph idx="1"/>
          </p:nvPr>
        </p:nvSpPr>
        <p:spPr>
          <a:xfrm>
            <a:off x="457200" y="1600200"/>
            <a:ext cx="8229600" cy="4876800"/>
          </a:xfrm>
        </p:spPr>
        <p:txBody>
          <a:bodyPr>
            <a:normAutofit/>
          </a:bodyPr>
          <a:lstStyle/>
          <a:p>
            <a:pPr>
              <a:spcAft>
                <a:spcPts val="600"/>
              </a:spcAft>
              <a:buSzPct val="60000"/>
              <a:buBlip>
                <a:blip r:embed="rId2"/>
              </a:buBlip>
            </a:pPr>
            <a:r>
              <a:rPr lang="en-US" sz="2800" dirty="0" smtClean="0">
                <a:solidFill>
                  <a:srgbClr val="0033CC"/>
                </a:solidFill>
                <a:latin typeface="Arial" pitchFamily="34" charset="0"/>
                <a:cs typeface="Arial" pitchFamily="34" charset="0"/>
              </a:rPr>
              <a:t>At high temperature, convection self-aggregates</a:t>
            </a:r>
          </a:p>
          <a:p>
            <a:pPr>
              <a:spcAft>
                <a:spcPts val="600"/>
              </a:spcAft>
              <a:buSzPct val="60000"/>
              <a:buBlip>
                <a:blip r:embed="rId2"/>
              </a:buBlip>
            </a:pPr>
            <a:r>
              <a:rPr lang="en-US" sz="2800" dirty="0" smtClean="0">
                <a:solidFill>
                  <a:srgbClr val="0033CC"/>
                </a:solidFill>
                <a:latin typeface="Arial" pitchFamily="34" charset="0"/>
                <a:cs typeface="Arial" pitchFamily="34" charset="0"/>
              </a:rPr>
              <a:t>→Horizontally averaged humidity drops dramatically</a:t>
            </a:r>
          </a:p>
          <a:p>
            <a:pPr>
              <a:spcAft>
                <a:spcPts val="600"/>
              </a:spcAft>
              <a:buSzPct val="60000"/>
              <a:buBlip>
                <a:blip r:embed="rId2"/>
              </a:buBlip>
            </a:pPr>
            <a:r>
              <a:rPr lang="en-US" sz="2800" dirty="0" smtClean="0">
                <a:solidFill>
                  <a:srgbClr val="0033CC"/>
                </a:solidFill>
                <a:latin typeface="Arial" pitchFamily="34" charset="0"/>
                <a:cs typeface="Arial" pitchFamily="34" charset="0"/>
              </a:rPr>
              <a:t>→Reduced greenhouse effect cools system</a:t>
            </a:r>
          </a:p>
          <a:p>
            <a:pPr>
              <a:spcAft>
                <a:spcPts val="600"/>
              </a:spcAft>
              <a:buSzPct val="60000"/>
              <a:buBlip>
                <a:blip r:embed="rId2"/>
              </a:buBlip>
            </a:pPr>
            <a:r>
              <a:rPr lang="en-US" sz="2800" dirty="0" smtClean="0">
                <a:solidFill>
                  <a:srgbClr val="0033CC"/>
                </a:solidFill>
                <a:latin typeface="Arial" pitchFamily="34" charset="0"/>
                <a:cs typeface="Arial" pitchFamily="34" charset="0"/>
              </a:rPr>
              <a:t>→Convection disaggregates</a:t>
            </a:r>
          </a:p>
          <a:p>
            <a:pPr>
              <a:spcAft>
                <a:spcPts val="600"/>
              </a:spcAft>
              <a:buSzPct val="60000"/>
              <a:buBlip>
                <a:blip r:embed="rId2"/>
              </a:buBlip>
            </a:pPr>
            <a:r>
              <a:rPr lang="en-US" sz="2800" dirty="0" smtClean="0">
                <a:solidFill>
                  <a:srgbClr val="0033CC"/>
                </a:solidFill>
                <a:latin typeface="Arial" pitchFamily="34" charset="0"/>
                <a:cs typeface="Arial" pitchFamily="34" charset="0"/>
              </a:rPr>
              <a:t>→Humidity increases, system warms</a:t>
            </a:r>
          </a:p>
          <a:p>
            <a:pPr>
              <a:spcAft>
                <a:spcPts val="600"/>
              </a:spcAft>
              <a:buSzPct val="60000"/>
              <a:buBlip>
                <a:blip r:embed="rId2"/>
              </a:buBlip>
            </a:pPr>
            <a:r>
              <a:rPr lang="en-US" sz="2800" dirty="0" smtClean="0">
                <a:solidFill>
                  <a:srgbClr val="0033CC"/>
                </a:solidFill>
                <a:latin typeface="Arial" pitchFamily="34" charset="0"/>
                <a:cs typeface="Arial" pitchFamily="34" charset="0"/>
              </a:rPr>
              <a:t>→System wants to be near phase transition to aggregated state</a:t>
            </a:r>
          </a:p>
        </p:txBody>
      </p:sp>
    </p:spTree>
    <p:extLst>
      <p:ext uri="{BB962C8B-B14F-4D97-AF65-F5344CB8AC3E}">
        <p14:creationId xmlns:p14="http://schemas.microsoft.com/office/powerpoint/2010/main" val="280102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blinds(horizontal)">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blinds(horizontal)">
                                      <p:cBhvr>
                                        <p:cTn id="27" dur="5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blinds(horizontal)">
                                      <p:cBhvr>
                                        <p:cTn id="32"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Recipe for Self-Organized Criticality</a:t>
            </a: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r>
            <a:b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28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(First proposed by David Neelin, but by different mechanism)</a:t>
            </a:r>
            <a:endParaRPr lang="en-US" sz="28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4819" name="Content Placeholder 2"/>
          <p:cNvSpPr>
            <a:spLocks noGrp="1"/>
          </p:cNvSpPr>
          <p:nvPr>
            <p:ph idx="1"/>
          </p:nvPr>
        </p:nvSpPr>
        <p:spPr>
          <a:xfrm>
            <a:off x="457200" y="2819400"/>
            <a:ext cx="8229600" cy="3200400"/>
          </a:xfrm>
        </p:spPr>
        <p:txBody>
          <a:bodyPr/>
          <a:lstStyle/>
          <a:p>
            <a:pPr>
              <a:buSzPct val="65000"/>
              <a:buBlip>
                <a:blip r:embed="rId2"/>
              </a:buBlip>
            </a:pPr>
            <a:r>
              <a:rPr lang="en-US" dirty="0" smtClean="0">
                <a:solidFill>
                  <a:srgbClr val="0033CC"/>
                </a:solidFill>
                <a:latin typeface="Arial" pitchFamily="34" charset="0"/>
                <a:cs typeface="Arial" pitchFamily="34" charset="0"/>
              </a:rPr>
              <a:t>System should reside near critical threshold for self-aggregation: Regulation of tropical sea surface temperature!</a:t>
            </a:r>
          </a:p>
          <a:p>
            <a:pPr>
              <a:buSzPct val="65000"/>
              <a:buBlip>
                <a:blip r:embed="rId2"/>
              </a:buBlip>
            </a:pPr>
            <a:endParaRPr lang="en-US" dirty="0" smtClean="0">
              <a:solidFill>
                <a:srgbClr val="0033CC"/>
              </a:solidFill>
              <a:latin typeface="Arial" pitchFamily="34" charset="0"/>
              <a:cs typeface="Arial" pitchFamily="34" charset="0"/>
            </a:endParaRPr>
          </a:p>
          <a:p>
            <a:pPr>
              <a:buSzPct val="65000"/>
              <a:buBlip>
                <a:blip r:embed="rId2"/>
              </a:buBlip>
            </a:pPr>
            <a:r>
              <a:rPr lang="en-US" dirty="0" smtClean="0">
                <a:solidFill>
                  <a:srgbClr val="0033CC"/>
                </a:solidFill>
                <a:latin typeface="Arial" pitchFamily="34" charset="0"/>
                <a:cs typeface="Arial" pitchFamily="34" charset="0"/>
              </a:rPr>
              <a:t>Convective cluster size should follow power law distribution</a:t>
            </a:r>
          </a:p>
        </p:txBody>
      </p:sp>
    </p:spTree>
    <p:extLst>
      <p:ext uri="{BB962C8B-B14F-4D97-AF65-F5344CB8AC3E}">
        <p14:creationId xmlns:p14="http://schemas.microsoft.com/office/powerpoint/2010/main" val="379807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2"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00"/>
            <a:ext cx="8229600" cy="2590800"/>
          </a:xfrm>
        </p:spPr>
        <p:txBody>
          <a:bodyPr>
            <a:normAutofit/>
          </a:bodyPr>
          <a:lstStyle/>
          <a:p>
            <a:r>
              <a:rPr lang="en-US" sz="40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When/Why </a:t>
            </a:r>
            <a:r>
              <a:rPr lang="en-US" sz="40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Does Convection Form Clusters?</a:t>
            </a:r>
            <a:endParaRPr lang="en-US" sz="4000" b="1"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366886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d:35949745-62D5-4BA5-80E6-7D219866182E@s154.bnl.gov"/>
          <p:cNvPicPr/>
          <p:nvPr/>
        </p:nvPicPr>
        <p:blipFill>
          <a:blip r:embed="rId2" r:link="rId3" cstate="print"/>
          <a:srcRect l="48333" t="44824"/>
          <a:stretch>
            <a:fillRect/>
          </a:stretch>
        </p:blipFill>
        <p:spPr bwMode="auto">
          <a:xfrm>
            <a:off x="2667000" y="1143000"/>
            <a:ext cx="5562600" cy="54102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52400" y="152400"/>
            <a:ext cx="2341908" cy="1795463"/>
          </a:xfrm>
          <a:prstGeom prst="rect">
            <a:avLst/>
          </a:prstGeom>
          <a:noFill/>
          <a:ln w="9525">
            <a:noFill/>
            <a:miter lim="800000"/>
            <a:headEnd/>
            <a:tailEnd/>
          </a:ln>
          <a:scene3d>
            <a:camera prst="orthographicFront">
              <a:rot lat="0" lon="10800000" rev="0"/>
            </a:camera>
            <a:lightRig rig="threePt" dir="t">
              <a:rot lat="0" lon="0" rev="10800000"/>
            </a:lightRig>
          </a:scene3d>
        </p:spPr>
      </p:pic>
      <p:sp>
        <p:nvSpPr>
          <p:cNvPr id="6" name="TextBox 5"/>
          <p:cNvSpPr txBox="1"/>
          <p:nvPr/>
        </p:nvSpPr>
        <p:spPr>
          <a:xfrm>
            <a:off x="0" y="1905000"/>
            <a:ext cx="2590800" cy="523220"/>
          </a:xfrm>
          <a:prstGeom prst="rect">
            <a:avLst/>
          </a:prstGeom>
          <a:noFill/>
        </p:spPr>
        <p:txBody>
          <a:bodyPr wrap="square" rtlCol="0">
            <a:spAutoFit/>
          </a:bodyPr>
          <a:lstStyle/>
          <a:p>
            <a:pPr algn="ctr"/>
            <a:r>
              <a:rPr lang="en-US" sz="1400" dirty="0" smtClean="0">
                <a:solidFill>
                  <a:srgbClr val="0033CC"/>
                </a:solidFill>
              </a:rPr>
              <a:t>Vincent Van Gogh: Starry Night</a:t>
            </a:r>
            <a:endParaRPr lang="en-US" sz="1400" dirty="0">
              <a:solidFill>
                <a:srgbClr val="0033CC"/>
              </a:solidFill>
            </a:endParaRPr>
          </a:p>
        </p:txBody>
      </p:sp>
      <p:sp>
        <p:nvSpPr>
          <p:cNvPr id="7" name="TextBox 6"/>
          <p:cNvSpPr txBox="1"/>
          <p:nvPr/>
        </p:nvSpPr>
        <p:spPr>
          <a:xfrm>
            <a:off x="2667000" y="304800"/>
            <a:ext cx="5562600" cy="461665"/>
          </a:xfrm>
          <a:prstGeom prst="rect">
            <a:avLst/>
          </a:prstGeom>
          <a:noFill/>
        </p:spPr>
        <p:txBody>
          <a:bodyPr wrap="square" rtlCol="0">
            <a:spAutoFit/>
          </a:bodyPr>
          <a:lstStyle/>
          <a:p>
            <a:pPr algn="ctr"/>
            <a:r>
              <a:rPr lang="en-US" sz="24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Self-Aggregation on an f-plane</a:t>
            </a:r>
            <a:endParaRPr lang="en-US" sz="24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26392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Hurricane-World Scaling </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a:buSzPct val="70000"/>
              <a:buBlip>
                <a:blip r:embed="rId3"/>
              </a:buBlip>
            </a:pPr>
            <a:r>
              <a:rPr lang="en-US" sz="2400" dirty="0" smtClean="0">
                <a:latin typeface="Arial" pitchFamily="34" charset="0"/>
                <a:cs typeface="Arial" pitchFamily="34" charset="0"/>
              </a:rPr>
              <a:t> Modified thermodynamic efficiency:</a:t>
            </a:r>
          </a:p>
          <a:p>
            <a:pPr>
              <a:buSzPct val="70000"/>
              <a:buNone/>
            </a:pPr>
            <a:endParaRPr lang="en-US" sz="2400" dirty="0" smtClean="0">
              <a:latin typeface="Arial" pitchFamily="34" charset="0"/>
              <a:cs typeface="Arial" pitchFamily="34" charset="0"/>
            </a:endParaRPr>
          </a:p>
          <a:p>
            <a:pPr>
              <a:buSzPct val="70000"/>
              <a:buBlip>
                <a:blip r:embed="rId3"/>
              </a:buBlip>
            </a:pPr>
            <a:r>
              <a:rPr lang="en-US" sz="2400" dirty="0" smtClean="0">
                <a:latin typeface="Arial" pitchFamily="34" charset="0"/>
                <a:cs typeface="Arial" pitchFamily="34" charset="0"/>
              </a:rPr>
              <a:t> Angular velocity of earth’s rotation:</a:t>
            </a:r>
          </a:p>
          <a:p>
            <a:pPr>
              <a:buSzPct val="70000"/>
              <a:buBlip>
                <a:blip r:embed="rId3"/>
              </a:buBlip>
            </a:pPr>
            <a:endParaRPr lang="en-US" sz="2400" dirty="0" smtClean="0">
              <a:latin typeface="Arial" pitchFamily="34" charset="0"/>
              <a:cs typeface="Arial" pitchFamily="34" charset="0"/>
            </a:endParaRPr>
          </a:p>
          <a:p>
            <a:pPr>
              <a:buSzPct val="70000"/>
              <a:buBlip>
                <a:blip r:embed="rId3"/>
              </a:buBlip>
            </a:pPr>
            <a:r>
              <a:rPr lang="en-US" sz="2400" dirty="0" smtClean="0">
                <a:latin typeface="Arial" pitchFamily="34" charset="0"/>
                <a:cs typeface="Arial" pitchFamily="34" charset="0"/>
              </a:rPr>
              <a:t> Saturation water concentration of sea surface:</a:t>
            </a:r>
          </a:p>
          <a:p>
            <a:pPr>
              <a:buSzPct val="70000"/>
              <a:buBlip>
                <a:blip r:embed="rId3"/>
              </a:buBlip>
            </a:pPr>
            <a:endParaRPr lang="en-US" sz="2400" dirty="0" smtClean="0">
              <a:latin typeface="Arial" pitchFamily="34" charset="0"/>
              <a:cs typeface="Arial" pitchFamily="34" charset="0"/>
            </a:endParaRPr>
          </a:p>
          <a:p>
            <a:pPr>
              <a:buSzPct val="70000"/>
              <a:buBlip>
                <a:blip r:embed="rId3"/>
              </a:buBlip>
            </a:pPr>
            <a:r>
              <a:rPr lang="en-US" sz="2400" dirty="0" smtClean="0">
                <a:latin typeface="Arial" pitchFamily="34" charset="0"/>
                <a:cs typeface="Arial" pitchFamily="34" charset="0"/>
              </a:rPr>
              <a:t> Net top-of-atmosphere upward radiative flux:</a:t>
            </a:r>
          </a:p>
          <a:p>
            <a:pPr>
              <a:buSzPct val="70000"/>
              <a:buBlip>
                <a:blip r:embed="rId3"/>
              </a:buBlip>
            </a:pPr>
            <a:endParaRPr lang="en-US" sz="2400" dirty="0" smtClean="0">
              <a:latin typeface="Arial" pitchFamily="34" charset="0"/>
              <a:cs typeface="Arial" pitchFamily="34" charset="0"/>
            </a:endParaRPr>
          </a:p>
          <a:p>
            <a:pPr>
              <a:buSzPct val="70000"/>
              <a:buBlip>
                <a:blip r:embed="rId3"/>
              </a:buBlip>
            </a:pPr>
            <a:r>
              <a:rPr lang="en-US" sz="2400" dirty="0" smtClean="0">
                <a:latin typeface="Arial" pitchFamily="34" charset="0"/>
                <a:cs typeface="Arial" pitchFamily="34" charset="0"/>
              </a:rPr>
              <a:t> Net upward surface radiative flux:</a:t>
            </a:r>
          </a:p>
          <a:p>
            <a:pPr>
              <a:buSzPct val="70000"/>
              <a:buBlip>
                <a:blip r:embed="rId3"/>
              </a:buBlip>
            </a:pPr>
            <a:endParaRPr lang="en-US" sz="2400" dirty="0" smtClean="0">
              <a:latin typeface="Arial" pitchFamily="34" charset="0"/>
              <a:cs typeface="Arial" pitchFamily="34" charset="0"/>
            </a:endParaRPr>
          </a:p>
          <a:p>
            <a:pPr>
              <a:buSzPct val="70000"/>
              <a:buBlip>
                <a:blip r:embed="rId3"/>
              </a:buBlip>
            </a:pPr>
            <a:r>
              <a:rPr lang="en-US" sz="2400" dirty="0" smtClean="0">
                <a:latin typeface="Arial" pitchFamily="34" charset="0"/>
                <a:cs typeface="Arial" pitchFamily="34" charset="0"/>
              </a:rPr>
              <a:t> Potential intensity:</a:t>
            </a:r>
          </a:p>
        </p:txBody>
      </p:sp>
      <p:graphicFrame>
        <p:nvGraphicFramePr>
          <p:cNvPr id="4" name="Object 3"/>
          <p:cNvGraphicFramePr>
            <a:graphicFrameLocks noChangeAspect="1"/>
          </p:cNvGraphicFramePr>
          <p:nvPr/>
        </p:nvGraphicFramePr>
        <p:xfrm>
          <a:off x="6019800" y="1524000"/>
          <a:ext cx="1143000" cy="719667"/>
        </p:xfrm>
        <a:graphic>
          <a:graphicData uri="http://schemas.openxmlformats.org/presentationml/2006/ole">
            <mc:AlternateContent xmlns:mc="http://schemas.openxmlformats.org/markup-compatibility/2006">
              <mc:Choice xmlns:v="urn:schemas-microsoft-com:vml" Requires="v">
                <p:oleObj spid="_x0000_s4182" name="Equation" r:id="rId4" imgW="685800" imgH="431640" progId="Equation.DSMT4">
                  <p:embed/>
                </p:oleObj>
              </mc:Choice>
              <mc:Fallback>
                <p:oleObj name="Equation" r:id="rId4" imgW="68580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524000"/>
                        <a:ext cx="1143000" cy="719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6096000" y="2514600"/>
          <a:ext cx="381000" cy="381000"/>
        </p:xfrm>
        <a:graphic>
          <a:graphicData uri="http://schemas.openxmlformats.org/presentationml/2006/ole">
            <mc:AlternateContent xmlns:mc="http://schemas.openxmlformats.org/markup-compatibility/2006">
              <mc:Choice xmlns:v="urn:schemas-microsoft-com:vml" Requires="v">
                <p:oleObj spid="_x0000_s4183" name="Equation" r:id="rId6" imgW="164880" imgH="164880" progId="Equation.DSMT4">
                  <p:embed/>
                </p:oleObj>
              </mc:Choice>
              <mc:Fallback>
                <p:oleObj name="Equation" r:id="rId6" imgW="16488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514600"/>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7315200" y="3276600"/>
          <a:ext cx="1143000" cy="571500"/>
        </p:xfrm>
        <a:graphic>
          <a:graphicData uri="http://schemas.openxmlformats.org/presentationml/2006/ole">
            <mc:AlternateContent xmlns:mc="http://schemas.openxmlformats.org/markup-compatibility/2006">
              <mc:Choice xmlns:v="urn:schemas-microsoft-com:vml" Requires="v">
                <p:oleObj spid="_x0000_s4184" name="Equation" r:id="rId8" imgW="482400" imgH="241200" progId="Equation.DSMT4">
                  <p:embed/>
                </p:oleObj>
              </mc:Choice>
              <mc:Fallback>
                <p:oleObj name="Equation" r:id="rId8" imgW="48240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32766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7162800" y="4267199"/>
          <a:ext cx="584202" cy="457201"/>
        </p:xfrm>
        <a:graphic>
          <a:graphicData uri="http://schemas.openxmlformats.org/presentationml/2006/ole">
            <mc:AlternateContent xmlns:mc="http://schemas.openxmlformats.org/markup-compatibility/2006">
              <mc:Choice xmlns:v="urn:schemas-microsoft-com:vml" Requires="v">
                <p:oleObj spid="_x0000_s4185" name="Equation" r:id="rId10" imgW="291960" imgH="228600" progId="Equation.DSMT4">
                  <p:embed/>
                </p:oleObj>
              </mc:Choice>
              <mc:Fallback>
                <p:oleObj name="Equation" r:id="rId10" imgW="29196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2800" y="4267199"/>
                        <a:ext cx="584202" cy="457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7239000" y="5105400"/>
          <a:ext cx="381000" cy="489857"/>
        </p:xfrm>
        <a:graphic>
          <a:graphicData uri="http://schemas.openxmlformats.org/presentationml/2006/ole">
            <mc:AlternateContent xmlns:mc="http://schemas.openxmlformats.org/markup-compatibility/2006">
              <mc:Choice xmlns:v="urn:schemas-microsoft-com:vml" Requires="v">
                <p:oleObj spid="_x0000_s4186" name="Equation" r:id="rId12" imgW="177480" imgH="228600" progId="Equation.DSMT4">
                  <p:embed/>
                </p:oleObj>
              </mc:Choice>
              <mc:Fallback>
                <p:oleObj name="Equation" r:id="rId12" imgW="17748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9000" y="5105400"/>
                        <a:ext cx="381000" cy="4898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4724400" y="5791200"/>
          <a:ext cx="1981200" cy="792480"/>
        </p:xfrm>
        <a:graphic>
          <a:graphicData uri="http://schemas.openxmlformats.org/presentationml/2006/ole">
            <mc:AlternateContent xmlns:mc="http://schemas.openxmlformats.org/markup-compatibility/2006">
              <mc:Choice xmlns:v="urn:schemas-microsoft-com:vml" Requires="v">
                <p:oleObj spid="_x0000_s4187" name="Equation" r:id="rId14" imgW="1143000" imgH="457200" progId="Equation.DSMT4">
                  <p:embed/>
                </p:oleObj>
              </mc:Choice>
              <mc:Fallback>
                <p:oleObj name="Equation" r:id="rId14" imgW="1143000" imgH="457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24400" y="5791200"/>
                        <a:ext cx="1981200" cy="792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3844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linds(horizontal)">
                                      <p:cBhvr>
                                        <p:cTn id="39" dur="500"/>
                                        <p:tgtEl>
                                          <p:spTgt spid="3">
                                            <p:txEl>
                                              <p:pRg st="8" end="8"/>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Hurricane-World Scaling </a:t>
            </a:r>
            <a:endParaRPr lang="en-US" sz="40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buSzPct val="75000"/>
              <a:buNone/>
            </a:pPr>
            <a:endParaRPr lang="en-US" sz="3000" dirty="0" smtClean="0">
              <a:solidFill>
                <a:srgbClr val="0033CC"/>
              </a:solidFill>
              <a:latin typeface="Arial" pitchFamily="34" charset="0"/>
              <a:cs typeface="Arial" pitchFamily="34" charset="0"/>
            </a:endParaRPr>
          </a:p>
          <a:p>
            <a:pPr>
              <a:buSzPct val="70000"/>
              <a:buBlip>
                <a:blip r:embed="rId3"/>
              </a:buBlip>
            </a:pPr>
            <a:r>
              <a:rPr lang="en-US" sz="2400" dirty="0" smtClean="0">
                <a:latin typeface="Arial" pitchFamily="34" charset="0"/>
                <a:cs typeface="Arial" pitchFamily="34" charset="0"/>
              </a:rPr>
              <a:t> Radius of maximum winds:</a:t>
            </a:r>
          </a:p>
          <a:p>
            <a:pPr>
              <a:buSzPct val="70000"/>
              <a:buBlip>
                <a:blip r:embed="rId3"/>
              </a:buBlip>
            </a:pPr>
            <a:endParaRPr lang="en-US" sz="2400" dirty="0" smtClean="0">
              <a:latin typeface="Arial" pitchFamily="34" charset="0"/>
              <a:cs typeface="Arial" pitchFamily="34" charset="0"/>
            </a:endParaRPr>
          </a:p>
          <a:p>
            <a:pPr>
              <a:buSzPct val="70000"/>
              <a:buBlip>
                <a:blip r:embed="rId3"/>
              </a:buBlip>
            </a:pPr>
            <a:r>
              <a:rPr lang="en-US" sz="2400" dirty="0" smtClean="0">
                <a:latin typeface="Arial" pitchFamily="34" charset="0"/>
                <a:cs typeface="Arial" pitchFamily="34" charset="0"/>
              </a:rPr>
              <a:t> Distance between storm centers:</a:t>
            </a:r>
          </a:p>
          <a:p>
            <a:pPr>
              <a:buSzPct val="70000"/>
              <a:buBlip>
                <a:blip r:embed="rId3"/>
              </a:buBlip>
            </a:pPr>
            <a:endParaRPr lang="en-US" sz="2400" dirty="0" smtClean="0">
              <a:latin typeface="Arial" pitchFamily="34" charset="0"/>
              <a:cs typeface="Arial" pitchFamily="34" charset="0"/>
            </a:endParaRPr>
          </a:p>
          <a:p>
            <a:pPr>
              <a:buSzPct val="70000"/>
              <a:buBlip>
                <a:blip r:embed="rId3"/>
              </a:buBlip>
            </a:pPr>
            <a:r>
              <a:rPr lang="en-US" sz="2400" dirty="0" smtClean="0">
                <a:latin typeface="Arial" pitchFamily="34" charset="0"/>
                <a:cs typeface="Arial" pitchFamily="34" charset="0"/>
              </a:rPr>
              <a:t> Number density: </a:t>
            </a:r>
            <a:endParaRPr lang="en-US" sz="2400" dirty="0">
              <a:latin typeface="Arial" pitchFamily="34" charset="0"/>
              <a:cs typeface="Arial" pitchFamily="34" charset="0"/>
            </a:endParaRPr>
          </a:p>
        </p:txBody>
      </p:sp>
      <p:graphicFrame>
        <p:nvGraphicFramePr>
          <p:cNvPr id="9" name="Object 8"/>
          <p:cNvGraphicFramePr>
            <a:graphicFrameLocks noChangeAspect="1"/>
          </p:cNvGraphicFramePr>
          <p:nvPr/>
        </p:nvGraphicFramePr>
        <p:xfrm>
          <a:off x="6324600" y="1981200"/>
          <a:ext cx="1066800" cy="782320"/>
        </p:xfrm>
        <a:graphic>
          <a:graphicData uri="http://schemas.openxmlformats.org/presentationml/2006/ole">
            <mc:AlternateContent xmlns:mc="http://schemas.openxmlformats.org/markup-compatibility/2006">
              <mc:Choice xmlns:v="urn:schemas-microsoft-com:vml" Requires="v">
                <p:oleObj spid="_x0000_s5164" name="Equation" r:id="rId4" imgW="571320" imgH="419040" progId="Equation.DSMT4">
                  <p:embed/>
                </p:oleObj>
              </mc:Choice>
              <mc:Fallback>
                <p:oleObj name="Equation" r:id="rId4" imgW="57132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981200"/>
                        <a:ext cx="1066800" cy="782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6324600" y="2895600"/>
          <a:ext cx="1219200" cy="748632"/>
        </p:xfrm>
        <a:graphic>
          <a:graphicData uri="http://schemas.openxmlformats.org/presentationml/2006/ole">
            <mc:AlternateContent xmlns:mc="http://schemas.openxmlformats.org/markup-compatibility/2006">
              <mc:Choice xmlns:v="urn:schemas-microsoft-com:vml" Requires="v">
                <p:oleObj spid="_x0000_s5165" name="Equation" r:id="rId6" imgW="723600" imgH="444240" progId="Equation.DSMT4">
                  <p:embed/>
                </p:oleObj>
              </mc:Choice>
              <mc:Fallback>
                <p:oleObj name="Equation" r:id="rId6" imgW="723600" imgH="444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895600"/>
                        <a:ext cx="1219200" cy="748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400800" y="3810000"/>
          <a:ext cx="1047750" cy="838200"/>
        </p:xfrm>
        <a:graphic>
          <a:graphicData uri="http://schemas.openxmlformats.org/presentationml/2006/ole">
            <mc:AlternateContent xmlns:mc="http://schemas.openxmlformats.org/markup-compatibility/2006">
              <mc:Choice xmlns:v="urn:schemas-microsoft-com:vml" Requires="v">
                <p:oleObj spid="_x0000_s5166" name="Equation" r:id="rId8" imgW="571320" imgH="457200" progId="Equation.DSMT4">
                  <p:embed/>
                </p:oleObj>
              </mc:Choice>
              <mc:Fallback>
                <p:oleObj name="Equation" r:id="rId8" imgW="57132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3810000"/>
                        <a:ext cx="10477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667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blinds(horizontal)">
                                      <p:cBhvr>
                                        <p:cTn id="23" dur="500"/>
                                        <p:tgtEl>
                                          <p:spTgt spid="4">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8/8d/MJO_5-day_running_mean_through_1_Oct_20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34" y="1216325"/>
            <a:ext cx="5132717" cy="51327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365127"/>
            <a:ext cx="7886700" cy="885704"/>
          </a:xfrm>
        </p:spPr>
        <p:txBody>
          <a:bodyPr/>
          <a:lstStyle/>
          <a:p>
            <a:r>
              <a:rPr lang="en-US" dirty="0" smtClean="0">
                <a:solidFill>
                  <a:srgbClr val="0000FF"/>
                </a:solidFill>
                <a:effectLst>
                  <a:outerShdw blurRad="38100" dist="38100" dir="2700000" algn="tl">
                    <a:srgbClr val="000000">
                      <a:alpha val="43137"/>
                    </a:srgbClr>
                  </a:outerShdw>
                </a:effectLst>
              </a:rPr>
              <a:t>The Madden-Julian Oscillation</a:t>
            </a:r>
            <a:endParaRPr lang="en-US" dirty="0">
              <a:solidFill>
                <a:srgbClr val="0000FF"/>
              </a:solidFill>
              <a:effectLst>
                <a:outerShdw blurRad="38100" dist="38100" dir="2700000" algn="tl">
                  <a:srgbClr val="000000">
                    <a:alpha val="43137"/>
                  </a:srgbClr>
                </a:outerShdw>
              </a:effectLst>
            </a:endParaRPr>
          </a:p>
        </p:txBody>
      </p:sp>
      <p:sp>
        <p:nvSpPr>
          <p:cNvPr id="3" name="TextBox 2"/>
          <p:cNvSpPr txBox="1"/>
          <p:nvPr/>
        </p:nvSpPr>
        <p:spPr>
          <a:xfrm>
            <a:off x="573656" y="6349042"/>
            <a:ext cx="2199736" cy="307777"/>
          </a:xfrm>
          <a:prstGeom prst="rect">
            <a:avLst/>
          </a:prstGeom>
          <a:noFill/>
        </p:spPr>
        <p:txBody>
          <a:bodyPr wrap="square" rtlCol="0">
            <a:spAutoFit/>
          </a:bodyPr>
          <a:lstStyle/>
          <a:p>
            <a:r>
              <a:rPr lang="en-US" sz="1400" dirty="0" smtClean="0">
                <a:solidFill>
                  <a:srgbClr val="0000FF"/>
                </a:solidFill>
                <a:latin typeface="Arial" panose="020B0604020202020204" pitchFamily="34" charset="0"/>
                <a:cs typeface="Arial" panose="020B0604020202020204" pitchFamily="34" charset="0"/>
              </a:rPr>
              <a:t>Image source: NOAA</a:t>
            </a:r>
          </a:p>
        </p:txBody>
      </p:sp>
      <p:sp>
        <p:nvSpPr>
          <p:cNvPr id="4" name="Rectangle 3"/>
          <p:cNvSpPr/>
          <p:nvPr/>
        </p:nvSpPr>
        <p:spPr>
          <a:xfrm>
            <a:off x="5339751" y="2438740"/>
            <a:ext cx="3571336" cy="2308324"/>
          </a:xfrm>
          <a:prstGeom prst="rect">
            <a:avLst/>
          </a:prstGeom>
        </p:spPr>
        <p:txBody>
          <a:bodyPr wrap="square">
            <a:spAutoFit/>
          </a:bodyPr>
          <a:lstStyle/>
          <a:p>
            <a:r>
              <a:rPr lang="en-US" dirty="0"/>
              <a:t>A </a:t>
            </a:r>
            <a:r>
              <a:rPr lang="en-US" dirty="0" smtClean="0"/>
              <a:t>time-longitude diagram </a:t>
            </a:r>
            <a:r>
              <a:rPr lang="en-US" dirty="0"/>
              <a:t>of the 5-day running mean of outgoing longwave radiation showing the MJO. Time increases from top to bottom in the figure, so contours that are oriented from upper-left to lower-right represent movement from west to east.</a:t>
            </a:r>
          </a:p>
        </p:txBody>
      </p:sp>
    </p:spTree>
    <p:extLst>
      <p:ext uri="{BB962C8B-B14F-4D97-AF65-F5344CB8AC3E}">
        <p14:creationId xmlns:p14="http://schemas.microsoft.com/office/powerpoint/2010/main" val="3122969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8862"/>
            <a:ext cx="7886700" cy="980595"/>
          </a:xfrm>
        </p:spPr>
        <p:txBody>
          <a:bodyPr/>
          <a:lstStyle/>
          <a:p>
            <a:r>
              <a:rPr lang="en-US" b="1" dirty="0" smtClean="0">
                <a:solidFill>
                  <a:srgbClr val="0000FF"/>
                </a:solidFill>
                <a:effectLst>
                  <a:outerShdw blurRad="38100" dist="38100" dir="2700000" algn="tl">
                    <a:srgbClr val="000000">
                      <a:alpha val="43137"/>
                    </a:srgbClr>
                  </a:outerShdw>
                </a:effectLst>
              </a:rPr>
              <a:t>Summary</a:t>
            </a:r>
            <a:endParaRPr lang="en-US" b="1"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526875"/>
            <a:ext cx="7886700" cy="4813540"/>
          </a:xfrm>
        </p:spPr>
        <p:txBody>
          <a:bodyPr>
            <a:normAutofit/>
          </a:bodyPr>
          <a:lstStyle/>
          <a:p>
            <a:pPr marL="0" indent="0">
              <a:buNone/>
            </a:pPr>
            <a:endParaRPr lang="en-US" dirty="0" smtClean="0"/>
          </a:p>
          <a:p>
            <a:r>
              <a:rPr lang="en-US" dirty="0" smtClean="0"/>
              <a:t>  </a:t>
            </a:r>
            <a:r>
              <a:rPr lang="en-US" sz="2400" dirty="0" smtClean="0"/>
              <a:t>The genesis of tropical cyclones and cloud clusters (and perhaps the MJO) may be owing to a fundamental instability of the radiative-convective equilibrium state</a:t>
            </a:r>
          </a:p>
          <a:p>
            <a:endParaRPr lang="en-US" dirty="0" smtClean="0"/>
          </a:p>
          <a:p>
            <a:r>
              <a:rPr lang="en-US" dirty="0"/>
              <a:t> </a:t>
            </a:r>
            <a:r>
              <a:rPr lang="en-US" dirty="0" smtClean="0"/>
              <a:t> </a:t>
            </a:r>
            <a:r>
              <a:rPr lang="en-US" sz="2400" dirty="0" smtClean="0"/>
              <a:t>Cloud clusters and tropical cyclones (and perhaps the MJO) may constitute a self-organized critical system that helps regulate climate, possibly explaining the stability of tropical climate and the annual number of tropical cyclones</a:t>
            </a:r>
            <a:endParaRPr lang="en-US" sz="2400" dirty="0"/>
          </a:p>
        </p:txBody>
      </p:sp>
    </p:spTree>
    <p:extLst>
      <p:ext uri="{BB962C8B-B14F-4D97-AF65-F5344CB8AC3E}">
        <p14:creationId xmlns:p14="http://schemas.microsoft.com/office/powerpoint/2010/main" val="273190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p:cNvPicPr>
            <a:picLocks noChangeAspect="1" noChangeArrowheads="1"/>
          </p:cNvPicPr>
          <p:nvPr/>
        </p:nvPicPr>
        <p:blipFill>
          <a:blip r:embed="rId2" cstate="print"/>
          <a:srcRect/>
          <a:stretch>
            <a:fillRect/>
          </a:stretch>
        </p:blipFill>
        <p:spPr bwMode="auto">
          <a:xfrm>
            <a:off x="4267200" y="381000"/>
            <a:ext cx="4267200" cy="6059424"/>
          </a:xfrm>
          <a:prstGeom prst="rect">
            <a:avLst/>
          </a:prstGeom>
          <a:noFill/>
          <a:ln w="9525">
            <a:noFill/>
            <a:miter lim="800000"/>
            <a:headEnd/>
            <a:tailEnd/>
          </a:ln>
        </p:spPr>
      </p:pic>
      <p:sp>
        <p:nvSpPr>
          <p:cNvPr id="4" name="TextBox 3"/>
          <p:cNvSpPr txBox="1"/>
          <p:nvPr/>
        </p:nvSpPr>
        <p:spPr>
          <a:xfrm>
            <a:off x="609600" y="1295400"/>
            <a:ext cx="3657600" cy="4524315"/>
          </a:xfrm>
          <a:prstGeom prst="rect">
            <a:avLst/>
          </a:prstGeom>
          <a:noFill/>
        </p:spPr>
        <p:txBody>
          <a:bodyPr wrap="square" rtlCol="0">
            <a:spAutoFit/>
          </a:bodyPr>
          <a:lstStyle/>
          <a:p>
            <a:r>
              <a:rPr lang="en-US" sz="2400" dirty="0" smtClean="0">
                <a:solidFill>
                  <a:srgbClr val="0033CC"/>
                </a:solidFill>
                <a:latin typeface="Arial" pitchFamily="34" charset="0"/>
                <a:cs typeface="Arial" pitchFamily="34" charset="0"/>
              </a:rPr>
              <a:t>Variation of tropical relative humidity profiles with a Simple Convective Aggregation Index (SCAI).</a:t>
            </a:r>
          </a:p>
          <a:p>
            <a:endParaRPr lang="en-US" sz="2400" dirty="0" smtClean="0">
              <a:solidFill>
                <a:srgbClr val="0033CC"/>
              </a:solidFill>
              <a:latin typeface="Arial" pitchFamily="34" charset="0"/>
              <a:cs typeface="Arial" pitchFamily="34" charset="0"/>
            </a:endParaRPr>
          </a:p>
          <a:p>
            <a:r>
              <a:rPr lang="en-US" sz="2400" i="1" dirty="0" smtClean="0">
                <a:solidFill>
                  <a:srgbClr val="0033CC"/>
                </a:solidFill>
                <a:latin typeface="Arial" pitchFamily="34" charset="0"/>
                <a:cs typeface="Arial" pitchFamily="34" charset="0"/>
              </a:rPr>
              <a:t>Courtesy Isabelle Tobin, Sandrine Bony, and Remy Roca</a:t>
            </a:r>
          </a:p>
          <a:p>
            <a:endParaRPr lang="en-US" sz="2400" i="1" dirty="0" smtClean="0">
              <a:solidFill>
                <a:srgbClr val="0033CC"/>
              </a:solidFill>
              <a:latin typeface="Arial" pitchFamily="34" charset="0"/>
              <a:cs typeface="Arial" pitchFamily="34" charset="0"/>
            </a:endParaRPr>
          </a:p>
          <a:p>
            <a:r>
              <a:rPr lang="en-US" sz="2400" dirty="0" smtClean="0">
                <a:solidFill>
                  <a:srgbClr val="0033CC"/>
                </a:solidFill>
                <a:latin typeface="Arial" pitchFamily="34" charset="0"/>
                <a:cs typeface="Arial" pitchFamily="34" charset="0"/>
              </a:rPr>
              <a:t>Tobin, Bony, and Roca</a:t>
            </a:r>
            <a:r>
              <a:rPr lang="en-US" sz="2400" i="1" dirty="0" smtClean="0">
                <a:solidFill>
                  <a:srgbClr val="0033CC"/>
                </a:solidFill>
                <a:latin typeface="Arial" pitchFamily="34" charset="0"/>
                <a:cs typeface="Arial" pitchFamily="34" charset="0"/>
              </a:rPr>
              <a:t>, J. Climate, </a:t>
            </a:r>
            <a:r>
              <a:rPr lang="en-US" sz="2400" dirty="0" smtClean="0">
                <a:solidFill>
                  <a:srgbClr val="0033CC"/>
                </a:solidFill>
                <a:latin typeface="Arial" pitchFamily="34" charset="0"/>
                <a:cs typeface="Arial" pitchFamily="34" charset="0"/>
              </a:rPr>
              <a:t>2012</a:t>
            </a:r>
            <a:endParaRPr lang="en-US" sz="2400"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2729810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r="24808"/>
          <a:stretch>
            <a:fillRect/>
          </a:stretch>
        </p:blipFill>
        <p:spPr bwMode="auto">
          <a:xfrm>
            <a:off x="1066800" y="990600"/>
            <a:ext cx="5958888" cy="5600700"/>
          </a:xfrm>
          <a:prstGeom prst="rect">
            <a:avLst/>
          </a:prstGeom>
          <a:noFill/>
          <a:ln w="9525">
            <a:noFill/>
            <a:miter lim="800000"/>
            <a:headEnd/>
            <a:tailEnd/>
          </a:ln>
        </p:spPr>
      </p:pic>
      <p:sp>
        <p:nvSpPr>
          <p:cNvPr id="3" name="TextBox 2"/>
          <p:cNvSpPr txBox="1"/>
          <p:nvPr/>
        </p:nvSpPr>
        <p:spPr>
          <a:xfrm>
            <a:off x="1761227" y="140898"/>
            <a:ext cx="5562600" cy="830997"/>
          </a:xfrm>
          <a:prstGeom prst="rect">
            <a:avLst/>
          </a:prstGeom>
          <a:noFill/>
        </p:spPr>
        <p:txBody>
          <a:bodyPr wrap="square" rtlCol="0">
            <a:spAutoFit/>
          </a:bodyPr>
          <a:lstStyle/>
          <a:p>
            <a:pPr algn="ctr"/>
            <a:r>
              <a:rPr lang="en-US" sz="24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Self-Aggregation on an f-plane</a:t>
            </a:r>
          </a:p>
          <a:p>
            <a:pPr algn="ctr"/>
            <a:r>
              <a:rPr lang="en-US" sz="24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(with Marat Khairoutdinov)</a:t>
            </a:r>
            <a:endParaRPr lang="en-US" sz="24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381000" y="838200"/>
            <a:ext cx="3810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457200" y="3886200"/>
            <a:ext cx="3810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762000" y="914400"/>
            <a:ext cx="609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838200" y="3962400"/>
            <a:ext cx="6096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7125419" y="2313622"/>
            <a:ext cx="2018582" cy="1815882"/>
          </a:xfrm>
          <a:prstGeom prst="rect">
            <a:avLst/>
          </a:prstGeom>
        </p:spPr>
        <p:txBody>
          <a:bodyPr wrap="square">
            <a:spAutoFit/>
          </a:bodyPr>
          <a:lstStyle/>
          <a:p>
            <a:r>
              <a:rPr lang="en-US" sz="1400" dirty="0"/>
              <a:t>Khairoutdinov, M, and K. Emanuel, 2013: Rotating radiative-convective equilibrium simulated by a cloud-resolving model. </a:t>
            </a:r>
            <a:r>
              <a:rPr lang="en-US" sz="1400" i="1" dirty="0"/>
              <a:t>J. Adv. Model. Earth Sys</a:t>
            </a:r>
            <a:r>
              <a:rPr lang="en-US" sz="1400" dirty="0"/>
              <a:t>., </a:t>
            </a:r>
            <a:r>
              <a:rPr lang="en-US" sz="1400" b="1" dirty="0"/>
              <a:t>5</a:t>
            </a:r>
            <a:r>
              <a:rPr lang="en-US" sz="1400" dirty="0"/>
              <a:t>, </a:t>
            </a:r>
            <a:r>
              <a:rPr lang="en-US" sz="1400" dirty="0" err="1"/>
              <a:t>doi</a:t>
            </a:r>
            <a:r>
              <a:rPr lang="en-US" sz="1400" dirty="0"/>
              <a:t>: 10.1002/2013MS000253</a:t>
            </a:r>
          </a:p>
        </p:txBody>
      </p:sp>
    </p:spTree>
    <p:extLst>
      <p:ext uri="{BB962C8B-B14F-4D97-AF65-F5344CB8AC3E}">
        <p14:creationId xmlns:p14="http://schemas.microsoft.com/office/powerpoint/2010/main" val="388438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linds(horizontal)">
                                      <p:cBhvr>
                                        <p:cTn id="7" dur="500"/>
                                        <p:tgtEl>
                                          <p:spTgt spid="532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b="23077"/>
          <a:stretch>
            <a:fillRect/>
          </a:stretch>
        </p:blipFill>
        <p:spPr bwMode="auto">
          <a:xfrm>
            <a:off x="838200" y="838200"/>
            <a:ext cx="7537938" cy="3768970"/>
          </a:xfrm>
          <a:prstGeom prst="rect">
            <a:avLst/>
          </a:prstGeom>
          <a:noFill/>
          <a:ln w="9525">
            <a:noFill/>
            <a:miter lim="800000"/>
            <a:headEnd/>
            <a:tailEnd/>
          </a:ln>
        </p:spPr>
      </p:pic>
    </p:spTree>
    <p:extLst>
      <p:ext uri="{BB962C8B-B14F-4D97-AF65-F5344CB8AC3E}">
        <p14:creationId xmlns:p14="http://schemas.microsoft.com/office/powerpoint/2010/main" val="585647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33400" y="838200"/>
            <a:ext cx="8197757" cy="4129697"/>
          </a:xfrm>
          <a:prstGeom prst="rect">
            <a:avLst/>
          </a:prstGeom>
          <a:noFill/>
          <a:ln w="9525">
            <a:noFill/>
            <a:miter lim="800000"/>
            <a:headEnd/>
            <a:tailEnd/>
          </a:ln>
        </p:spPr>
      </p:pic>
    </p:spTree>
    <p:extLst>
      <p:ext uri="{BB962C8B-B14F-4D97-AF65-F5344CB8AC3E}">
        <p14:creationId xmlns:p14="http://schemas.microsoft.com/office/powerpoint/2010/main" val="336204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Rectangle 2"/>
          <p:cNvSpPr/>
          <p:nvPr/>
        </p:nvSpPr>
        <p:spPr>
          <a:xfrm>
            <a:off x="1219200" y="6324600"/>
            <a:ext cx="6705600" cy="369332"/>
          </a:xfrm>
          <a:prstGeom prst="rect">
            <a:avLst/>
          </a:prstGeom>
        </p:spPr>
        <p:txBody>
          <a:bodyPr wrap="square">
            <a:spAutoFit/>
          </a:bodyPr>
          <a:lstStyle/>
          <a:p>
            <a:pPr algn="ctr" fontAlgn="base">
              <a:spcBef>
                <a:spcPct val="0"/>
              </a:spcBef>
              <a:spcAft>
                <a:spcPct val="0"/>
              </a:spcAft>
            </a:pPr>
            <a:r>
              <a:rPr lang="en-US" dirty="0" smtClean="0">
                <a:solidFill>
                  <a:prstClr val="white"/>
                </a:solidFill>
                <a:latin typeface="Arial" charset="0"/>
                <a:cs typeface="Arial" charset="0"/>
              </a:rPr>
              <a:t>Monsoonal Thunderstorms, Bangladesh and India July 1985</a:t>
            </a:r>
            <a:endParaRPr lang="en-US" dirty="0">
              <a:solidFill>
                <a:prstClr val="white"/>
              </a:solidFill>
              <a:latin typeface="Arial" charset="0"/>
              <a:cs typeface="Arial" charset="0"/>
            </a:endParaRPr>
          </a:p>
        </p:txBody>
      </p:sp>
      <p:pic>
        <p:nvPicPr>
          <p:cNvPr id="7170" name="Picture 2" descr="http://eol.jsc.nasa.gov/sseop/images/EFS/highres/STS51F/STS51F-31-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0392" y="258352"/>
            <a:ext cx="5909687" cy="590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734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9" name="Text Box 10"/>
          <p:cNvSpPr txBox="1">
            <a:spLocks noChangeArrowheads="1"/>
          </p:cNvSpPr>
          <p:nvPr/>
        </p:nvSpPr>
        <p:spPr bwMode="auto">
          <a:xfrm>
            <a:off x="762000" y="228600"/>
            <a:ext cx="7924800" cy="523220"/>
          </a:xfrm>
          <a:prstGeom prst="rect">
            <a:avLst/>
          </a:prstGeom>
          <a:noFill/>
          <a:ln w="9525">
            <a:noFill/>
            <a:miter lim="800000"/>
            <a:headEnd/>
            <a:tailEnd/>
          </a:ln>
        </p:spPr>
        <p:txBody>
          <a:bodyPr>
            <a:spAutoFit/>
          </a:bodyPr>
          <a:lstStyle/>
          <a:p>
            <a:pPr algn="ctr" fontAlgn="base">
              <a:spcBef>
                <a:spcPct val="50000"/>
              </a:spcBef>
              <a:spcAft>
                <a:spcPct val="0"/>
              </a:spcAft>
              <a:defRPr/>
            </a:pPr>
            <a:r>
              <a:rPr lang="en-US" sz="2800" dirty="0" smtClean="0">
                <a:solidFill>
                  <a:srgbClr val="0033CC"/>
                </a:solidFill>
                <a:effectLst>
                  <a:outerShdw blurRad="38100" dist="38100" dir="2700000" algn="tl">
                    <a:srgbClr val="C0C0C0"/>
                  </a:outerShdw>
                </a:effectLst>
                <a:latin typeface="Arial" charset="0"/>
                <a:cs typeface="Arial" charset="0"/>
              </a:rPr>
              <a:t>Global Tropical Cyclone </a:t>
            </a:r>
            <a:r>
              <a:rPr lang="en-US" sz="2800" dirty="0">
                <a:solidFill>
                  <a:srgbClr val="0033CC"/>
                </a:solidFill>
                <a:effectLst>
                  <a:outerShdw blurRad="38100" dist="38100" dir="2700000" algn="tl">
                    <a:srgbClr val="C0C0C0"/>
                  </a:outerShdw>
                </a:effectLst>
                <a:latin typeface="Arial" charset="0"/>
                <a:cs typeface="Arial" charset="0"/>
              </a:rPr>
              <a:t>Frequency, </a:t>
            </a:r>
            <a:r>
              <a:rPr lang="en-US" sz="2800" dirty="0" smtClean="0">
                <a:solidFill>
                  <a:srgbClr val="0033CC"/>
                </a:solidFill>
                <a:effectLst>
                  <a:outerShdw blurRad="38100" dist="38100" dir="2700000" algn="tl">
                    <a:srgbClr val="C0C0C0"/>
                  </a:outerShdw>
                </a:effectLst>
                <a:latin typeface="Arial" charset="0"/>
                <a:cs typeface="Arial" charset="0"/>
              </a:rPr>
              <a:t>1980-2013</a:t>
            </a:r>
            <a:endParaRPr lang="en-US" sz="2800" dirty="0">
              <a:solidFill>
                <a:srgbClr val="0033CC"/>
              </a:solidFill>
              <a:effectLst>
                <a:outerShdw blurRad="38100" dist="38100" dir="2700000" algn="tl">
                  <a:srgbClr val="C0C0C0"/>
                </a:outerShdw>
              </a:effectLst>
              <a:latin typeface="Arial" charset="0"/>
              <a:cs typeface="Arial" charset="0"/>
            </a:endParaRPr>
          </a:p>
        </p:txBody>
      </p:sp>
      <p:sp>
        <p:nvSpPr>
          <p:cNvPr id="27652" name="Text Box 11"/>
          <p:cNvSpPr txBox="1">
            <a:spLocks noChangeArrowheads="1"/>
          </p:cNvSpPr>
          <p:nvPr/>
        </p:nvSpPr>
        <p:spPr bwMode="auto">
          <a:xfrm>
            <a:off x="0" y="6553200"/>
            <a:ext cx="3962400" cy="304800"/>
          </a:xfrm>
          <a:prstGeom prst="rect">
            <a:avLst/>
          </a:prstGeom>
          <a:noFill/>
          <a:ln w="9525">
            <a:noFill/>
            <a:miter lim="800000"/>
            <a:headEnd/>
            <a:tailEnd/>
          </a:ln>
        </p:spPr>
        <p:txBody>
          <a:bodyPr>
            <a:spAutoFit/>
          </a:bodyPr>
          <a:lstStyle/>
          <a:p>
            <a:pPr fontAlgn="base">
              <a:spcBef>
                <a:spcPct val="50000"/>
              </a:spcBef>
              <a:spcAft>
                <a:spcPct val="0"/>
              </a:spcAft>
            </a:pPr>
            <a:r>
              <a:rPr lang="en-US" sz="1400" b="1" dirty="0">
                <a:solidFill>
                  <a:prstClr val="black"/>
                </a:solidFill>
                <a:latin typeface="Arial" charset="0"/>
                <a:cs typeface="Arial" charset="0"/>
              </a:rPr>
              <a:t>Data Sources: NOAA/TPC and NAVY/JTWC</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722693"/>
            <a:ext cx="7978815" cy="5449508"/>
          </a:xfrm>
          <a:prstGeom prst="rect">
            <a:avLst/>
          </a:prstGeom>
        </p:spPr>
      </p:pic>
    </p:spTree>
    <p:extLst>
      <p:ext uri="{BB962C8B-B14F-4D97-AF65-F5344CB8AC3E}">
        <p14:creationId xmlns:p14="http://schemas.microsoft.com/office/powerpoint/2010/main" val="255684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3001962"/>
          </a:xfrm>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Simplest Statistical Equilibrium State:</a:t>
            </a:r>
            <a:b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dirty="0">
                <a:solidFill>
                  <a:srgbClr val="0033CC"/>
                </a:solidFill>
                <a:effectLst>
                  <a:outerShdw blurRad="38100" dist="38100" dir="2700000" algn="tl">
                    <a:srgbClr val="000000">
                      <a:alpha val="43137"/>
                    </a:srgbClr>
                  </a:outerShdw>
                </a:effectLst>
                <a:latin typeface="Arial" pitchFamily="34" charset="0"/>
                <a:cs typeface="Arial" pitchFamily="34" charset="0"/>
              </a:rPr>
              <a:t/>
            </a:r>
            <a:br>
              <a:rPr lang="en-US" dirty="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Radiative-Convective Equilibrium</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396320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Radiative-Moist Convective Equilibrium</a:t>
            </a:r>
          </a:p>
        </p:txBody>
      </p:sp>
      <p:sp>
        <p:nvSpPr>
          <p:cNvPr id="101379" name="Rectangle 3"/>
          <p:cNvSpPr>
            <a:spLocks noGrp="1" noChangeArrowheads="1"/>
          </p:cNvSpPr>
          <p:nvPr>
            <p:ph type="body" idx="1"/>
          </p:nvPr>
        </p:nvSpPr>
        <p:spPr>
          <a:xfrm>
            <a:off x="381000" y="2057400"/>
            <a:ext cx="8229600" cy="4525963"/>
          </a:xfrm>
        </p:spPr>
        <p:txBody>
          <a:bodyPr/>
          <a:lstStyle/>
          <a:p>
            <a:pPr eaLnBrk="1" hangingPunct="1">
              <a:buSzPct val="70000"/>
              <a:buBlip>
                <a:blip r:embed="rId2"/>
              </a:buBlip>
            </a:pPr>
            <a:r>
              <a:rPr lang="en-US" dirty="0" smtClean="0">
                <a:solidFill>
                  <a:srgbClr val="0033CC"/>
                </a:solidFill>
                <a:latin typeface="Arial" pitchFamily="34" charset="0"/>
                <a:cs typeface="Arial" pitchFamily="34" charset="0"/>
              </a:rPr>
              <a:t>Vertical profile nearly neutral to moist convection</a:t>
            </a:r>
          </a:p>
          <a:p>
            <a:pPr eaLnBrk="1" hangingPunct="1">
              <a:buSzPct val="70000"/>
              <a:buBlip>
                <a:blip r:embed="rId2"/>
              </a:buBlip>
            </a:pPr>
            <a:endParaRPr lang="en-US" dirty="0" smtClean="0">
              <a:solidFill>
                <a:srgbClr val="0033CC"/>
              </a:solidFill>
              <a:latin typeface="Arial" pitchFamily="34" charset="0"/>
              <a:cs typeface="Arial" pitchFamily="34" charset="0"/>
            </a:endParaRPr>
          </a:p>
          <a:p>
            <a:pPr eaLnBrk="1" hangingPunct="1">
              <a:buSzPct val="70000"/>
              <a:buBlip>
                <a:blip r:embed="rId2"/>
              </a:buBlip>
            </a:pPr>
            <a:r>
              <a:rPr lang="en-US" dirty="0" smtClean="0">
                <a:solidFill>
                  <a:srgbClr val="0033CC"/>
                </a:solidFill>
                <a:latin typeface="Arial" pitchFamily="34" charset="0"/>
                <a:cs typeface="Arial" pitchFamily="34" charset="0"/>
              </a:rPr>
              <a:t>Strongly-two way interaction: Radiation drives profile toward instability, convection lofts water that strongly affects radiative transfer</a:t>
            </a:r>
          </a:p>
        </p:txBody>
      </p:sp>
    </p:spTree>
    <p:extLst>
      <p:ext uri="{BB962C8B-B14F-4D97-AF65-F5344CB8AC3E}">
        <p14:creationId xmlns:p14="http://schemas.microsoft.com/office/powerpoint/2010/main" val="232219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blinds(horizontal)">
                                      <p:cBhvr>
                                        <p:cTn id="7" dur="500"/>
                                        <p:tgtEl>
                                          <p:spTgt spid="101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1379">
                                            <p:txEl>
                                              <p:pRg st="2" end="2"/>
                                            </p:txEl>
                                          </p:spTgt>
                                        </p:tgtEl>
                                        <p:attrNameLst>
                                          <p:attrName>style.visibility</p:attrName>
                                        </p:attrNameLst>
                                      </p:cBhvr>
                                      <p:to>
                                        <p:strVal val="visible"/>
                                      </p:to>
                                    </p:set>
                                    <p:animEffect transition="in" filter="blinds(horizontal)">
                                      <p:cBhvr>
                                        <p:cTn id="12" dur="500"/>
                                        <p:tgtEl>
                                          <p:spTgt spid="101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65" y="370245"/>
            <a:ext cx="8347730" cy="6165026"/>
          </a:xfrm>
          <a:prstGeom prst="rect">
            <a:avLst/>
          </a:prstGeom>
        </p:spPr>
      </p:pic>
    </p:spTree>
    <p:extLst>
      <p:ext uri="{BB962C8B-B14F-4D97-AF65-F5344CB8AC3E}">
        <p14:creationId xmlns:p14="http://schemas.microsoft.com/office/powerpoint/2010/main" val="3802082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639763"/>
            <a:ext cx="8229600" cy="552450"/>
          </a:xfrm>
        </p:spPr>
        <p:txBody>
          <a:bodyPr>
            <a:normAutofit fontScale="90000"/>
          </a:bodyPr>
          <a:lstStyle/>
          <a:p>
            <a:pPr algn="l"/>
            <a:r>
              <a:rPr lang="en-US" sz="2400" dirty="0">
                <a:solidFill>
                  <a:schemeClr val="accent2"/>
                </a:solidFill>
                <a:latin typeface="+mj-lt"/>
              </a:rPr>
              <a:t>Approach: </a:t>
            </a:r>
            <a:r>
              <a:rPr lang="en-US" sz="2400" dirty="0">
                <a:latin typeface="+mj-lt"/>
              </a:rPr>
              <a:t>Idealized modeling of convective organization in </a:t>
            </a:r>
            <a:r>
              <a:rPr lang="en-US" sz="2400" dirty="0" err="1">
                <a:latin typeface="+mj-lt"/>
              </a:rPr>
              <a:t>radiative</a:t>
            </a:r>
            <a:r>
              <a:rPr lang="en-US" sz="2400" dirty="0">
                <a:latin typeface="+mj-lt"/>
              </a:rPr>
              <a:t>-convective equilibrium using a cloud resolving model</a:t>
            </a:r>
            <a:br>
              <a:rPr lang="en-US" sz="2400" dirty="0">
                <a:latin typeface="+mj-lt"/>
              </a:rPr>
            </a:br>
            <a:endParaRPr lang="en-US" dirty="0">
              <a:latin typeface="+mj-lt"/>
            </a:endParaRPr>
          </a:p>
        </p:txBody>
      </p:sp>
      <p:sp>
        <p:nvSpPr>
          <p:cNvPr id="3" name="Text Placeholder 2"/>
          <p:cNvSpPr>
            <a:spLocks noGrp="1"/>
          </p:cNvSpPr>
          <p:nvPr>
            <p:ph sz="half" idx="4294967295"/>
          </p:nvPr>
        </p:nvSpPr>
        <p:spPr>
          <a:xfrm>
            <a:off x="5876925" y="2524125"/>
            <a:ext cx="3267075" cy="4044950"/>
          </a:xfrm>
        </p:spPr>
        <p:txBody>
          <a:bodyPr>
            <a:normAutofit fontScale="70000" lnSpcReduction="20000"/>
          </a:bodyPr>
          <a:lstStyle/>
          <a:p>
            <a:endParaRPr lang="en-US" dirty="0" smtClean="0">
              <a:latin typeface="+mn-lt"/>
            </a:endParaRPr>
          </a:p>
          <a:p>
            <a:r>
              <a:rPr lang="en-US" sz="2800" dirty="0" smtClean="0">
                <a:latin typeface="+mn-lt"/>
              </a:rPr>
              <a:t>Horizontal Resolution: 3km</a:t>
            </a:r>
          </a:p>
          <a:p>
            <a:r>
              <a:rPr lang="en-US" sz="2800" dirty="0" smtClean="0">
                <a:latin typeface="+mn-lt"/>
              </a:rPr>
              <a:t>Vertical Resolution: 64 levels</a:t>
            </a:r>
          </a:p>
          <a:p>
            <a:r>
              <a:rPr lang="en-US" sz="2800" dirty="0" smtClean="0">
                <a:latin typeface="+mn-lt"/>
              </a:rPr>
              <a:t>Periodic lateral boundaries</a:t>
            </a:r>
          </a:p>
          <a:p>
            <a:endParaRPr lang="en-US" sz="2800" dirty="0" smtClean="0">
              <a:latin typeface="+mn-lt"/>
            </a:endParaRPr>
          </a:p>
          <a:p>
            <a:r>
              <a:rPr lang="en-US" sz="2800" dirty="0" smtClean="0">
                <a:latin typeface="+mn-lt"/>
              </a:rPr>
              <a:t>Initial sounding from domain average of smaller domain run in RCE</a:t>
            </a:r>
            <a:endParaRPr lang="en-US" sz="2800" baseline="30000" dirty="0" smtClean="0">
              <a:latin typeface="+mn-lt"/>
            </a:endParaRPr>
          </a:p>
          <a:p>
            <a:endParaRPr lang="en-US" sz="2800" dirty="0" smtClean="0">
              <a:latin typeface="+mn-lt"/>
            </a:endParaRPr>
          </a:p>
          <a:p>
            <a:r>
              <a:rPr lang="en-US" sz="2800" dirty="0" smtClean="0">
                <a:latin typeface="+mn-lt"/>
              </a:rPr>
              <a:t>Fully interactive RRTM radiation and surface fluxes.</a:t>
            </a:r>
          </a:p>
          <a:p>
            <a:endParaRPr lang="en-US" sz="2800" dirty="0" smtClean="0">
              <a:latin typeface="+mn-lt"/>
            </a:endParaRPr>
          </a:p>
          <a:p>
            <a:pPr marL="0" indent="0">
              <a:buNone/>
            </a:pPr>
            <a:endParaRPr lang="en-US" dirty="0" smtClean="0">
              <a:latin typeface="+mn-lt"/>
            </a:endParaRPr>
          </a:p>
          <a:p>
            <a:endParaRPr lang="en-US" dirty="0" smtClean="0">
              <a:latin typeface="+mn-lt"/>
            </a:endParaRPr>
          </a:p>
          <a:p>
            <a:endParaRPr lang="en-US" dirty="0">
              <a:latin typeface="+mn-lt"/>
            </a:endParaRPr>
          </a:p>
        </p:txBody>
      </p:sp>
      <p:sp>
        <p:nvSpPr>
          <p:cNvPr id="5" name="Text Placeholder 2"/>
          <p:cNvSpPr txBox="1">
            <a:spLocks/>
          </p:cNvSpPr>
          <p:nvPr/>
        </p:nvSpPr>
        <p:spPr>
          <a:xfrm>
            <a:off x="457200" y="1419467"/>
            <a:ext cx="8022336" cy="685800"/>
          </a:xfrm>
          <a:prstGeom prst="rect">
            <a:avLst/>
          </a:prstGeom>
        </p:spPr>
        <p:txBody>
          <a:bodyPr vert="horz" lIns="146304" tIns="0" rIns="45720" bIns="0" rtlCol="0" anchor="t">
            <a:normAutofit/>
          </a:bodyPr>
          <a:lstStyle/>
          <a:p>
            <a:pPr>
              <a:buClr>
                <a:srgbClr val="5B9BD5"/>
              </a:buClr>
              <a:buSzPct val="80000"/>
            </a:pPr>
            <a:r>
              <a:rPr lang="en-US" sz="2000" dirty="0" smtClean="0">
                <a:solidFill>
                  <a:srgbClr val="C0504D"/>
                </a:solidFill>
              </a:rPr>
              <a:t>System for Atmospheric Modeling (SAM) of Khairoutdinov and Randall (2003)</a:t>
            </a:r>
            <a:endParaRPr lang="en-US" sz="2000" dirty="0">
              <a:solidFill>
                <a:srgbClr val="C0504D"/>
              </a:solidFill>
            </a:endParaRPr>
          </a:p>
        </p:txBody>
      </p:sp>
      <p:grpSp>
        <p:nvGrpSpPr>
          <p:cNvPr id="2" name="Group 46"/>
          <p:cNvGrpSpPr/>
          <p:nvPr/>
        </p:nvGrpSpPr>
        <p:grpSpPr>
          <a:xfrm>
            <a:off x="265508" y="1907551"/>
            <a:ext cx="6610724" cy="4779819"/>
            <a:chOff x="265508" y="1907551"/>
            <a:chExt cx="6610724" cy="4779819"/>
          </a:xfrm>
        </p:grpSpPr>
        <p:grpSp>
          <p:nvGrpSpPr>
            <p:cNvPr id="6" name="Group 38"/>
            <p:cNvGrpSpPr/>
            <p:nvPr/>
          </p:nvGrpSpPr>
          <p:grpSpPr>
            <a:xfrm>
              <a:off x="265508" y="2830881"/>
              <a:ext cx="5376670" cy="3856489"/>
              <a:chOff x="340501" y="2654745"/>
              <a:chExt cx="3827352" cy="2689573"/>
            </a:xfrm>
          </p:grpSpPr>
          <p:cxnSp>
            <p:nvCxnSpPr>
              <p:cNvPr id="37" name="Straight Connector 36"/>
              <p:cNvCxnSpPr/>
              <p:nvPr/>
            </p:nvCxnSpPr>
            <p:spPr>
              <a:xfrm>
                <a:off x="1693189" y="2786379"/>
                <a:ext cx="0" cy="1579139"/>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35" name="Parallelogram 34"/>
              <p:cNvSpPr/>
              <p:nvPr/>
            </p:nvSpPr>
            <p:spPr>
              <a:xfrm rot="10800000">
                <a:off x="1111100" y="4243267"/>
                <a:ext cx="2485552" cy="581612"/>
              </a:xfrm>
              <a:prstGeom prst="parallelogram">
                <a:avLst>
                  <a:gd name="adj" fmla="val 103171"/>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34" name="Parallelogram 33"/>
              <p:cNvSpPr/>
              <p:nvPr/>
            </p:nvSpPr>
            <p:spPr>
              <a:xfrm rot="10800000">
                <a:off x="1102289" y="2654745"/>
                <a:ext cx="2485552" cy="517520"/>
              </a:xfrm>
              <a:prstGeom prst="parallelogram">
                <a:avLst>
                  <a:gd name="adj" fmla="val 103171"/>
                </a:avLst>
              </a:prstGeom>
              <a:solidFill>
                <a:schemeClr val="tx1">
                  <a:lumMod val="50000"/>
                  <a:lumOff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grpSp>
            <p:nvGrpSpPr>
              <p:cNvPr id="8" name="Group 30"/>
              <p:cNvGrpSpPr/>
              <p:nvPr/>
            </p:nvGrpSpPr>
            <p:grpSpPr>
              <a:xfrm>
                <a:off x="340501" y="2664129"/>
                <a:ext cx="3827352" cy="2680189"/>
                <a:chOff x="340501" y="2664129"/>
                <a:chExt cx="3827352" cy="2680189"/>
              </a:xfrm>
              <a:noFill/>
            </p:grpSpPr>
            <p:grpSp>
              <p:nvGrpSpPr>
                <p:cNvPr id="11" name="Group 26"/>
                <p:cNvGrpSpPr/>
                <p:nvPr/>
              </p:nvGrpSpPr>
              <p:grpSpPr>
                <a:xfrm>
                  <a:off x="919010" y="2664129"/>
                  <a:ext cx="2771708" cy="2310857"/>
                  <a:chOff x="919010" y="2664129"/>
                  <a:chExt cx="2771708" cy="2310857"/>
                </a:xfrm>
                <a:grpFill/>
              </p:grpSpPr>
              <p:sp>
                <p:nvSpPr>
                  <p:cNvPr id="7" name="Cube 6"/>
                  <p:cNvSpPr/>
                  <p:nvPr/>
                </p:nvSpPr>
                <p:spPr>
                  <a:xfrm rot="5400000" flipH="1">
                    <a:off x="1264692" y="2501728"/>
                    <a:ext cx="2160749" cy="2485552"/>
                  </a:xfrm>
                  <a:prstGeom prst="cube">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cxnSp>
                <p:nvCxnSpPr>
                  <p:cNvPr id="9" name="Straight Arrow Connector 8"/>
                  <p:cNvCxnSpPr/>
                  <p:nvPr/>
                </p:nvCxnSpPr>
                <p:spPr>
                  <a:xfrm flipH="1" flipV="1">
                    <a:off x="919010" y="3245741"/>
                    <a:ext cx="1" cy="1579138"/>
                  </a:xfrm>
                  <a:prstGeom prst="straightConnector1">
                    <a:avLst/>
                  </a:prstGeom>
                  <a:grpFill/>
                  <a:ln>
                    <a:headEnd type="arrow"/>
                    <a:tailEnd type="arrow"/>
                  </a:ln>
                </p:spPr>
                <p:style>
                  <a:lnRef idx="2">
                    <a:schemeClr val="accent2"/>
                  </a:lnRef>
                  <a:fillRef idx="1">
                    <a:schemeClr val="lt1"/>
                  </a:fillRef>
                  <a:effectRef idx="0">
                    <a:schemeClr val="accent2"/>
                  </a:effectRef>
                  <a:fontRef idx="minor">
                    <a:schemeClr val="dk1"/>
                  </a:fontRef>
                </p:style>
              </p:cxnSp>
              <p:cxnSp>
                <p:nvCxnSpPr>
                  <p:cNvPr id="10" name="Straight Arrow Connector 9"/>
                  <p:cNvCxnSpPr/>
                  <p:nvPr/>
                </p:nvCxnSpPr>
                <p:spPr>
                  <a:xfrm rot="5400000" flipH="1" flipV="1">
                    <a:off x="2061786" y="4015489"/>
                    <a:ext cx="0" cy="1918994"/>
                  </a:xfrm>
                  <a:prstGeom prst="straightConnector1">
                    <a:avLst/>
                  </a:prstGeom>
                  <a:grpFill/>
                  <a:ln>
                    <a:headEnd type="arrow"/>
                    <a:tailEnd type="arrow"/>
                  </a:ln>
                </p:spPr>
                <p:style>
                  <a:lnRef idx="2">
                    <a:schemeClr val="accent2"/>
                  </a:lnRef>
                  <a:fillRef idx="1">
                    <a:schemeClr val="lt1"/>
                  </a:fillRef>
                  <a:effectRef idx="0">
                    <a:schemeClr val="accent2"/>
                  </a:effectRef>
                  <a:fontRef idx="minor">
                    <a:schemeClr val="dk1"/>
                  </a:fontRef>
                </p:style>
              </p:cxnSp>
              <p:cxnSp>
                <p:nvCxnSpPr>
                  <p:cNvPr id="12" name="Straight Arrow Connector 11"/>
                  <p:cNvCxnSpPr/>
                  <p:nvPr/>
                </p:nvCxnSpPr>
                <p:spPr>
                  <a:xfrm flipV="1">
                    <a:off x="3113005" y="4365518"/>
                    <a:ext cx="577713" cy="548908"/>
                  </a:xfrm>
                  <a:prstGeom prst="straightConnector1">
                    <a:avLst/>
                  </a:prstGeom>
                  <a:grpFill/>
                  <a:ln>
                    <a:headEnd type="arrow"/>
                    <a:tailEnd type="arrow"/>
                  </a:ln>
                </p:spPr>
                <p:style>
                  <a:lnRef idx="2">
                    <a:schemeClr val="accent2"/>
                  </a:lnRef>
                  <a:fillRef idx="1">
                    <a:schemeClr val="lt1"/>
                  </a:fillRef>
                  <a:effectRef idx="0">
                    <a:schemeClr val="accent2"/>
                  </a:effectRef>
                  <a:fontRef idx="minor">
                    <a:schemeClr val="dk1"/>
                  </a:fontRef>
                </p:style>
              </p:cxnSp>
            </p:grpSp>
            <p:sp>
              <p:nvSpPr>
                <p:cNvPr id="28" name="TextBox 27"/>
                <p:cNvSpPr txBox="1"/>
                <p:nvPr/>
              </p:nvSpPr>
              <p:spPr>
                <a:xfrm>
                  <a:off x="1661833" y="4974986"/>
                  <a:ext cx="893627" cy="369332"/>
                </a:xfrm>
                <a:prstGeom prst="rect">
                  <a:avLst/>
                </a:prstGeom>
                <a:grpFill/>
              </p:spPr>
              <p:txBody>
                <a:bodyPr wrap="square" rtlCol="0">
                  <a:spAutoFit/>
                </a:bodyPr>
                <a:lstStyle/>
                <a:p>
                  <a:r>
                    <a:rPr lang="en-US" dirty="0" smtClean="0">
                      <a:solidFill>
                        <a:srgbClr val="C0504D"/>
                      </a:solidFill>
                    </a:rPr>
                    <a:t>768 km</a:t>
                  </a:r>
                  <a:endParaRPr lang="en-US" dirty="0">
                    <a:solidFill>
                      <a:srgbClr val="C0504D"/>
                    </a:solidFill>
                  </a:endParaRPr>
                </a:p>
              </p:txBody>
            </p:sp>
            <p:sp>
              <p:nvSpPr>
                <p:cNvPr id="29" name="TextBox 28"/>
                <p:cNvSpPr txBox="1"/>
                <p:nvPr/>
              </p:nvSpPr>
              <p:spPr>
                <a:xfrm>
                  <a:off x="3475105" y="4537442"/>
                  <a:ext cx="692748" cy="257578"/>
                </a:xfrm>
                <a:prstGeom prst="rect">
                  <a:avLst/>
                </a:prstGeom>
                <a:grpFill/>
              </p:spPr>
              <p:txBody>
                <a:bodyPr wrap="square" rtlCol="0">
                  <a:spAutoFit/>
                </a:bodyPr>
                <a:lstStyle/>
                <a:p>
                  <a:r>
                    <a:rPr lang="en-US" dirty="0" smtClean="0">
                      <a:solidFill>
                        <a:srgbClr val="C0504D"/>
                      </a:solidFill>
                    </a:rPr>
                    <a:t>768 km</a:t>
                  </a:r>
                  <a:endParaRPr lang="en-US" dirty="0">
                    <a:solidFill>
                      <a:srgbClr val="C0504D"/>
                    </a:solidFill>
                  </a:endParaRPr>
                </a:p>
              </p:txBody>
            </p:sp>
            <p:sp>
              <p:nvSpPr>
                <p:cNvPr id="30" name="TextBox 29"/>
                <p:cNvSpPr txBox="1"/>
                <p:nvPr/>
              </p:nvSpPr>
              <p:spPr>
                <a:xfrm>
                  <a:off x="340501" y="3848529"/>
                  <a:ext cx="893627" cy="369332"/>
                </a:xfrm>
                <a:prstGeom prst="rect">
                  <a:avLst/>
                </a:prstGeom>
                <a:grpFill/>
              </p:spPr>
              <p:txBody>
                <a:bodyPr wrap="square" rtlCol="0">
                  <a:spAutoFit/>
                </a:bodyPr>
                <a:lstStyle/>
                <a:p>
                  <a:r>
                    <a:rPr lang="en-US" dirty="0" smtClean="0">
                      <a:solidFill>
                        <a:srgbClr val="C0504D"/>
                      </a:solidFill>
                    </a:rPr>
                    <a:t>28 km</a:t>
                  </a:r>
                  <a:endParaRPr lang="en-US" dirty="0">
                    <a:solidFill>
                      <a:srgbClr val="C0504D"/>
                    </a:solidFill>
                  </a:endParaRPr>
                </a:p>
              </p:txBody>
            </p:sp>
          </p:grpSp>
          <p:sp>
            <p:nvSpPr>
              <p:cNvPr id="32" name="TextBox 31"/>
              <p:cNvSpPr txBox="1"/>
              <p:nvPr/>
            </p:nvSpPr>
            <p:spPr>
              <a:xfrm>
                <a:off x="1912327" y="2784237"/>
                <a:ext cx="810534" cy="257578"/>
              </a:xfrm>
              <a:prstGeom prst="rect">
                <a:avLst/>
              </a:prstGeom>
              <a:noFill/>
              <a:ln>
                <a:noFill/>
              </a:ln>
            </p:spPr>
            <p:txBody>
              <a:bodyPr wrap="square" rtlCol="0">
                <a:spAutoFit/>
              </a:bodyPr>
              <a:lstStyle/>
              <a:p>
                <a:r>
                  <a:rPr lang="en-US" dirty="0" smtClean="0">
                    <a:solidFill>
                      <a:prstClr val="black"/>
                    </a:solidFill>
                  </a:rPr>
                  <a:t>Rigid Lid</a:t>
                </a:r>
                <a:endParaRPr lang="en-US" dirty="0">
                  <a:solidFill>
                    <a:prstClr val="black"/>
                  </a:solidFill>
                </a:endParaRPr>
              </a:p>
            </p:txBody>
          </p:sp>
          <p:sp>
            <p:nvSpPr>
              <p:cNvPr id="38" name="TextBox 37"/>
              <p:cNvSpPr txBox="1"/>
              <p:nvPr/>
            </p:nvSpPr>
            <p:spPr>
              <a:xfrm>
                <a:off x="1883163" y="4310027"/>
                <a:ext cx="893627" cy="450761"/>
              </a:xfrm>
              <a:prstGeom prst="rect">
                <a:avLst/>
              </a:prstGeom>
              <a:noFill/>
              <a:ln>
                <a:noFill/>
              </a:ln>
            </p:spPr>
            <p:txBody>
              <a:bodyPr wrap="square" rtlCol="0">
                <a:spAutoFit/>
              </a:bodyPr>
              <a:lstStyle/>
              <a:p>
                <a:r>
                  <a:rPr lang="en-US" dirty="0" smtClean="0">
                    <a:solidFill>
                      <a:srgbClr val="FFFF00"/>
                    </a:solidFill>
                  </a:rPr>
                  <a:t>Fixed SST</a:t>
                </a:r>
              </a:p>
              <a:p>
                <a:r>
                  <a:rPr lang="en-US" dirty="0" smtClean="0">
                    <a:solidFill>
                      <a:srgbClr val="FFFF00"/>
                    </a:solidFill>
                  </a:rPr>
                  <a:t>297-312 K</a:t>
                </a:r>
                <a:endParaRPr lang="en-US" dirty="0">
                  <a:solidFill>
                    <a:srgbClr val="FFFF00"/>
                  </a:solidFill>
                </a:endParaRPr>
              </a:p>
            </p:txBody>
          </p:sp>
        </p:grpSp>
        <p:sp>
          <p:nvSpPr>
            <p:cNvPr id="45" name="Down Arrow 44"/>
            <p:cNvSpPr/>
            <p:nvPr/>
          </p:nvSpPr>
          <p:spPr>
            <a:xfrm>
              <a:off x="3677276" y="2105267"/>
              <a:ext cx="360463" cy="993847"/>
            </a:xfrm>
            <a:prstGeom prst="down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 name="TextBox 45"/>
            <p:cNvSpPr txBox="1"/>
            <p:nvPr/>
          </p:nvSpPr>
          <p:spPr>
            <a:xfrm>
              <a:off x="4031475" y="1907551"/>
              <a:ext cx="2844757" cy="923330"/>
            </a:xfrm>
            <a:prstGeom prst="rect">
              <a:avLst/>
            </a:prstGeom>
            <a:noFill/>
          </p:spPr>
          <p:txBody>
            <a:bodyPr wrap="square" rtlCol="0">
              <a:spAutoFit/>
            </a:bodyPr>
            <a:lstStyle/>
            <a:p>
              <a:r>
                <a:rPr lang="en-US" dirty="0" smtClean="0">
                  <a:solidFill>
                    <a:prstClr val="black"/>
                  </a:solidFill>
                </a:rPr>
                <a:t>Constant solar insolation: 413.98 </a:t>
              </a:r>
              <a:r>
                <a:rPr lang="en-US" dirty="0">
                  <a:solidFill>
                    <a:prstClr val="black"/>
                  </a:solidFill>
                </a:rPr>
                <a:t>W/m</a:t>
              </a:r>
              <a:r>
                <a:rPr lang="en-US" baseline="30000" dirty="0">
                  <a:solidFill>
                    <a:prstClr val="black"/>
                  </a:solidFill>
                </a:rPr>
                <a:t>2</a:t>
              </a:r>
            </a:p>
            <a:p>
              <a:r>
                <a:rPr lang="en-US" dirty="0" smtClean="0">
                  <a:solidFill>
                    <a:prstClr val="black"/>
                  </a:solidFill>
                </a:rPr>
                <a:t> </a:t>
              </a:r>
              <a:endParaRPr lang="en-US" dirty="0">
                <a:solidFill>
                  <a:prstClr val="black"/>
                </a:solidFill>
              </a:endParaRPr>
            </a:p>
          </p:txBody>
        </p:sp>
      </p:grpSp>
    </p:spTree>
    <p:extLst>
      <p:ext uri="{BB962C8B-B14F-4D97-AF65-F5344CB8AC3E}">
        <p14:creationId xmlns:p14="http://schemas.microsoft.com/office/powerpoint/2010/main" val="2189814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97</TotalTime>
  <Words>1117</Words>
  <Application>Microsoft Office PowerPoint</Application>
  <PresentationFormat>On-screen Show (4:3)</PresentationFormat>
  <Paragraphs>152</Paragraphs>
  <Slides>38</Slides>
  <Notes>9</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38</vt:i4>
      </vt:variant>
    </vt:vector>
  </HeadingPairs>
  <TitlesOfParts>
    <vt:vector size="51" baseType="lpstr">
      <vt:lpstr>AdvP41867F</vt:lpstr>
      <vt:lpstr>AdvP80675</vt:lpstr>
      <vt:lpstr>Arial</vt:lpstr>
      <vt:lpstr>Calibri</vt:lpstr>
      <vt:lpstr>Calibri Light</vt:lpstr>
      <vt:lpstr>Helvetica</vt:lpstr>
      <vt:lpstr>Helvetica Light</vt:lpstr>
      <vt:lpstr>Wingdings</vt:lpstr>
      <vt:lpstr>1_Office Theme</vt:lpstr>
      <vt:lpstr>4_Office Theme</vt:lpstr>
      <vt:lpstr>5_Office Theme</vt:lpstr>
      <vt:lpstr>6_Office Theme</vt:lpstr>
      <vt:lpstr>Equation</vt:lpstr>
      <vt:lpstr>Radiative-Convective Instability and Tropical Weather and Climate Prediction</vt:lpstr>
      <vt:lpstr>Several Possibly Inter-related Enigmas of the Tropical Atmosphere</vt:lpstr>
      <vt:lpstr>When/Why Does Convection Form Clusters?</vt:lpstr>
      <vt:lpstr>PowerPoint Presentation</vt:lpstr>
      <vt:lpstr>PowerPoint Presentation</vt:lpstr>
      <vt:lpstr>Simplest Statistical Equilibrium State:  Radiative-Convective Equilibrium</vt:lpstr>
      <vt:lpstr>Radiative-Moist Convective Equilibrium</vt:lpstr>
      <vt:lpstr>PowerPoint Presentation</vt:lpstr>
      <vt:lpstr>Approach: Idealized modeling of convective organization in radiative-convective equilibrium using a cloud resolving model </vt:lpstr>
      <vt:lpstr>Snapshot of Outgoing Longwave Radiation (OLR) in Radiative-Convective Equilibrium</vt:lpstr>
      <vt:lpstr>Evolution of Vertically Integrated Water Vapor</vt:lpstr>
      <vt:lpstr>Evolution of Vertically Integrated Water Vapor</vt:lpstr>
      <vt:lpstr>Evolution of Vertically Integrated Water Vapor</vt:lpstr>
      <vt:lpstr>Evolution of Vertically Integrated Water Vapor</vt:lpstr>
      <vt:lpstr>Evolution of Vertically Integrated Water Vapor</vt:lpstr>
      <vt:lpstr>Surface Temperature Dependence</vt:lpstr>
      <vt:lpstr>2. Single-Column Model</vt:lpstr>
      <vt:lpstr>Results</vt:lpstr>
      <vt:lpstr>PowerPoint Presentation</vt:lpstr>
      <vt:lpstr>PowerPoint Presentation</vt:lpstr>
      <vt:lpstr>PowerPoint Presentation</vt:lpstr>
      <vt:lpstr>3. Two-Layer Model</vt:lpstr>
      <vt:lpstr>Results of Linear Stability Analysis of Two-Layer Model:</vt:lpstr>
      <vt:lpstr>PowerPoint Presentation</vt:lpstr>
      <vt:lpstr>PowerPoint Presentation</vt:lpstr>
      <vt:lpstr>Consequences</vt:lpstr>
      <vt:lpstr>Aggregation Dramatically Dries Atmosphere!</vt:lpstr>
      <vt:lpstr>Hypothesis</vt:lpstr>
      <vt:lpstr>Recipe for Self-Organized Criticality (First proposed by David Neelin, but by different mechanism)</vt:lpstr>
      <vt:lpstr>PowerPoint Presentation</vt:lpstr>
      <vt:lpstr>Hurricane-World Scaling </vt:lpstr>
      <vt:lpstr>Hurricane-World Scaling </vt:lpstr>
      <vt:lpstr>The Madden-Julian Oscillation</vt:lpstr>
      <vt:lpstr>Summary</vt:lpstr>
      <vt:lpstr>PowerPoint Presentation</vt:lpstr>
      <vt:lpstr>PowerPoint Presentation</vt:lpstr>
      <vt:lpstr>PowerPoint Presentation</vt:lpstr>
      <vt:lpstr>PowerPoint Presentation</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Emanuel</dc:creator>
  <cp:lastModifiedBy>Kerry Emanuel</cp:lastModifiedBy>
  <cp:revision>18</cp:revision>
  <dcterms:created xsi:type="dcterms:W3CDTF">2014-04-30T11:18:29Z</dcterms:created>
  <dcterms:modified xsi:type="dcterms:W3CDTF">2014-08-15T15:09:11Z</dcterms:modified>
</cp:coreProperties>
</file>