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ti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75" r:id="rId3"/>
    <p:sldMasterId id="2147483689" r:id="rId4"/>
  </p:sldMasterIdLst>
  <p:notesMasterIdLst>
    <p:notesMasterId r:id="rId54"/>
  </p:notesMasterIdLst>
  <p:sldIdLst>
    <p:sldId id="257" r:id="rId5"/>
    <p:sldId id="303" r:id="rId6"/>
    <p:sldId id="302" r:id="rId7"/>
    <p:sldId id="304" r:id="rId8"/>
    <p:sldId id="305" r:id="rId9"/>
    <p:sldId id="306" r:id="rId10"/>
    <p:sldId id="259" r:id="rId11"/>
    <p:sldId id="260" r:id="rId12"/>
    <p:sldId id="307" r:id="rId13"/>
    <p:sldId id="308"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4" r:id="rId47"/>
    <p:sldId id="295" r:id="rId48"/>
    <p:sldId id="296" r:id="rId49"/>
    <p:sldId id="297" r:id="rId50"/>
    <p:sldId id="298" r:id="rId51"/>
    <p:sldId id="299" r:id="rId52"/>
    <p:sldId id="309"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9" d="100"/>
          <a:sy n="89" d="100"/>
        </p:scale>
        <p:origin x="1310"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image" Target="../media/image2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image" Target="../media/image47.wmf"/><Relationship Id="rId1" Type="http://schemas.openxmlformats.org/officeDocument/2006/relationships/image" Target="../media/image46.wmf"/><Relationship Id="rId6" Type="http://schemas.openxmlformats.org/officeDocument/2006/relationships/image" Target="../media/image51.wmf"/><Relationship Id="rId5" Type="http://schemas.openxmlformats.org/officeDocument/2006/relationships/image" Target="../media/image50.wmf"/><Relationship Id="rId4" Type="http://schemas.openxmlformats.org/officeDocument/2006/relationships/image" Target="../media/image49.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image" Target="../media/image53.wmf"/><Relationship Id="rId1" Type="http://schemas.openxmlformats.org/officeDocument/2006/relationships/image" Target="../media/image5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18D855-BE8A-49A7-8DC6-FB29B0780BAF}" type="datetimeFigureOut">
              <a:rPr lang="en-US" smtClean="0"/>
              <a:t>9/10/2014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5B0E0E-3904-49B2-BCD0-B1D45CC1B3B3}" type="slidenum">
              <a:rPr lang="en-US" smtClean="0"/>
              <a:t>‹#›</a:t>
            </a:fld>
            <a:endParaRPr lang="en-US"/>
          </a:p>
        </p:txBody>
      </p:sp>
    </p:spTree>
    <p:extLst>
      <p:ext uri="{BB962C8B-B14F-4D97-AF65-F5344CB8AC3E}">
        <p14:creationId xmlns:p14="http://schemas.microsoft.com/office/powerpoint/2010/main" val="32223119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
                <a:schemeClr val="accent1"/>
              </a:buClr>
              <a:buSzPct val="80000"/>
              <a:buFont typeface="Arial" pitchFamily="34" charset="0"/>
              <a:buChar char="•"/>
              <a:tabLst/>
              <a:defRPr/>
            </a:pPr>
            <a:r>
              <a:rPr kumimoji="0" lang="en-US" sz="1400" b="1" i="0" u="none" strike="noStrike" kern="1200" cap="none" spc="0" normalizeH="0" baseline="0" noProof="0" dirty="0" smtClean="0">
                <a:ln>
                  <a:noFill/>
                </a:ln>
                <a:solidFill>
                  <a:srgbClr val="FFFFFF"/>
                </a:solidFill>
                <a:effectLst/>
                <a:uLnTx/>
                <a:uFillTx/>
                <a:latin typeface="+mn-lt"/>
                <a:ea typeface="+mn-ea"/>
                <a:cs typeface="+mn-cs"/>
              </a:rPr>
              <a:t> </a:t>
            </a:r>
            <a:r>
              <a:rPr kumimoji="0" lang="en-US" sz="1200" b="0" i="0" u="none" strike="noStrike" kern="1200" cap="none" spc="0" normalizeH="0" baseline="0" noProof="0" dirty="0" smtClean="0">
                <a:ln>
                  <a:noFill/>
                </a:ln>
                <a:solidFill>
                  <a:schemeClr val="tx1">
                    <a:tint val="75000"/>
                  </a:schemeClr>
                </a:solidFill>
                <a:effectLst/>
                <a:uLnTx/>
                <a:uFillTx/>
                <a:latin typeface="+mn-lt"/>
                <a:ea typeface="+mn-ea"/>
                <a:cs typeface="+mn-cs"/>
              </a:rPr>
              <a:t>Three-dimensional cloud resolving model </a:t>
            </a:r>
            <a:r>
              <a:rPr kumimoji="0" lang="en-US" sz="1200" b="0" i="0" u="none" strike="noStrike" kern="1200" cap="none" spc="0" normalizeH="0" baseline="0" noProof="0" dirty="0" err="1" smtClean="0">
                <a:ln>
                  <a:noFill/>
                </a:ln>
                <a:solidFill>
                  <a:schemeClr val="tx1">
                    <a:tint val="75000"/>
                  </a:schemeClr>
                </a:solidFill>
                <a:effectLst/>
                <a:uLnTx/>
                <a:uFillTx/>
                <a:latin typeface="+mn-lt"/>
                <a:ea typeface="+mn-ea"/>
                <a:cs typeface="+mn-cs"/>
              </a:rPr>
              <a:t>Anelastic</a:t>
            </a:r>
            <a:r>
              <a:rPr kumimoji="0" lang="en-US" sz="1200" b="0" i="0" u="none" strike="noStrike" kern="1200" cap="none" spc="0" normalizeH="0" baseline="0" noProof="0" dirty="0" smtClean="0">
                <a:ln>
                  <a:noFill/>
                </a:ln>
                <a:solidFill>
                  <a:schemeClr val="tx1">
                    <a:tint val="75000"/>
                  </a:schemeClr>
                </a:solidFill>
                <a:effectLst/>
                <a:uLnTx/>
                <a:uFillTx/>
                <a:latin typeface="+mn-lt"/>
                <a:ea typeface="+mn-ea"/>
                <a:cs typeface="+mn-cs"/>
              </a:rPr>
              <a:t> equations of motion </a:t>
            </a:r>
            <a:r>
              <a:rPr kumimoji="0" lang="en-US" b="0" i="0" u="none" strike="noStrike" kern="1200" cap="none" spc="0" normalizeH="0" baseline="0" noProof="0" dirty="0" smtClean="0">
                <a:ln>
                  <a:noFill/>
                </a:ln>
                <a:solidFill>
                  <a:schemeClr val="tx1"/>
                </a:solidFill>
                <a:effectLst/>
                <a:uLnTx/>
                <a:uFillTx/>
                <a:latin typeface="+mn-lt"/>
                <a:ea typeface="+mn-ea"/>
                <a:cs typeface="+mn-cs"/>
              </a:rPr>
              <a:t>RRTM radiation</a:t>
            </a:r>
            <a:r>
              <a:rPr kumimoji="0" lang="en-US" b="0" i="0" u="none" strike="noStrike" kern="1200" cap="none" spc="0" normalizeH="0" noProof="0" dirty="0" smtClean="0">
                <a:ln>
                  <a:noFill/>
                </a:ln>
                <a:solidFill>
                  <a:schemeClr val="tx1"/>
                </a:solidFill>
                <a:effectLst/>
                <a:uLnTx/>
                <a:uFillTx/>
                <a:latin typeface="+mn-lt"/>
                <a:ea typeface="+mn-ea"/>
                <a:cs typeface="+mn-cs"/>
              </a:rPr>
              <a:t> scheme </a:t>
            </a:r>
            <a:r>
              <a:rPr lang="en-US" baseline="0" dirty="0" smtClean="0"/>
              <a:t>SAM</a:t>
            </a:r>
            <a:r>
              <a:rPr lang="en-US" dirty="0" smtClean="0"/>
              <a:t> 1-moment microphysics scheme</a:t>
            </a:r>
            <a:endParaRPr kumimoji="0" lang="en-US" b="0" i="0" u="none" strike="noStrike" kern="1200" cap="none" spc="0" normalizeH="0" baseline="0" noProof="0" dirty="0" smtClean="0">
              <a:ln>
                <a:noFill/>
              </a:ln>
              <a:solidFill>
                <a:schemeClr val="tx1"/>
              </a:solidFill>
              <a:effectLst/>
              <a:uLnTx/>
              <a:uFillTx/>
              <a:latin typeface="+mn-lt"/>
              <a:ea typeface="+mn-ea"/>
              <a:cs typeface="+mn-cs"/>
            </a:endParaRPr>
          </a:p>
          <a:p>
            <a:pPr marL="731520" marR="0" lvl="1" indent="-274320" algn="l" defTabSz="914400" rtl="0" eaLnBrk="1" fontAlgn="auto" latinLnBrk="0" hangingPunct="1">
              <a:lnSpc>
                <a:spcPct val="100000"/>
              </a:lnSpc>
              <a:spcBef>
                <a:spcPct val="20000"/>
              </a:spcBef>
              <a:spcAft>
                <a:spcPts val="0"/>
              </a:spcAft>
              <a:buClr>
                <a:schemeClr val="accent2"/>
              </a:buClr>
              <a:buSzPct val="90000"/>
              <a:buFont typeface="Wingdings"/>
              <a:buChar char=""/>
              <a:tabLst/>
              <a:defRPr/>
            </a:pPr>
            <a:r>
              <a:rPr kumimoji="0" lang="en-US" b="0" i="0" u="none" strike="noStrike" kern="1200" cap="none" spc="0" normalizeH="0" baseline="0" noProof="0" dirty="0" smtClean="0">
                <a:ln>
                  <a:noFill/>
                </a:ln>
                <a:solidFill>
                  <a:schemeClr val="tx1"/>
                </a:solidFill>
                <a:effectLst/>
                <a:uLnTx/>
                <a:uFillTx/>
                <a:latin typeface="+mn-lt"/>
                <a:ea typeface="+mn-ea"/>
                <a:cs typeface="+mn-cs"/>
              </a:rPr>
              <a:t>Prognostic thermodynamic variables: </a:t>
            </a:r>
          </a:p>
          <a:p>
            <a:pPr marL="996696" marR="0" lvl="2" indent="-228600" algn="l" defTabSz="914400" rtl="0" eaLnBrk="1" fontAlgn="auto" latinLnBrk="0" hangingPunct="1">
              <a:lnSpc>
                <a:spcPct val="100000"/>
              </a:lnSpc>
              <a:spcBef>
                <a:spcPct val="20000"/>
              </a:spcBef>
              <a:spcAft>
                <a:spcPts val="0"/>
              </a:spcAft>
              <a:buClr>
                <a:schemeClr val="accent3"/>
              </a:buClr>
              <a:buSzTx/>
              <a:buFont typeface="Arial"/>
              <a:buChar char="▪"/>
              <a:tabLst/>
              <a:defRPr/>
            </a:pPr>
            <a:r>
              <a:rPr kumimoji="0" lang="en-US" b="0" i="0" u="none" strike="noStrike" kern="1200" cap="none" spc="0" normalizeH="0" baseline="0" noProof="0" dirty="0" smtClean="0">
                <a:ln>
                  <a:noFill/>
                </a:ln>
                <a:solidFill>
                  <a:schemeClr val="tx1">
                    <a:lumMod val="85000"/>
                    <a:lumOff val="15000"/>
                  </a:schemeClr>
                </a:solidFill>
                <a:effectLst/>
                <a:uLnTx/>
                <a:uFillTx/>
                <a:latin typeface="+mn-lt"/>
                <a:ea typeface="+mn-ea"/>
                <a:cs typeface="+mn-cs"/>
              </a:rPr>
              <a:t>Liquid water/ice moist static energy: </a:t>
            </a:r>
            <a:r>
              <a:rPr kumimoji="0" lang="en-US" b="0" i="0" u="none" strike="noStrike" kern="1200" cap="none" spc="0" normalizeH="0" baseline="0" noProof="0" dirty="0" err="1" smtClean="0">
                <a:ln>
                  <a:noFill/>
                </a:ln>
                <a:solidFill>
                  <a:schemeClr val="tx1">
                    <a:lumMod val="85000"/>
                    <a:lumOff val="15000"/>
                  </a:schemeClr>
                </a:solidFill>
                <a:effectLst/>
                <a:uLnTx/>
                <a:uFillTx/>
                <a:latin typeface="+mn-lt"/>
                <a:ea typeface="+mn-ea"/>
                <a:cs typeface="+mn-cs"/>
              </a:rPr>
              <a:t>h</a:t>
            </a:r>
            <a:r>
              <a:rPr kumimoji="0" lang="en-US" b="0" i="0" u="none" strike="noStrike" kern="1200" cap="none" spc="0" normalizeH="0" baseline="-25000" noProof="0" dirty="0" err="1" smtClean="0">
                <a:ln>
                  <a:noFill/>
                </a:ln>
                <a:solidFill>
                  <a:schemeClr val="tx1">
                    <a:lumMod val="85000"/>
                    <a:lumOff val="15000"/>
                  </a:schemeClr>
                </a:solidFill>
                <a:effectLst/>
                <a:uLnTx/>
                <a:uFillTx/>
                <a:latin typeface="+mn-lt"/>
                <a:ea typeface="+mn-ea"/>
                <a:cs typeface="+mn-cs"/>
              </a:rPr>
              <a:t>L</a:t>
            </a:r>
            <a:r>
              <a:rPr kumimoji="0" lang="en-US" b="0" i="0" u="none" strike="noStrike" kern="1200" cap="none" spc="0" normalizeH="0" baseline="0" noProof="0" dirty="0" smtClean="0">
                <a:ln>
                  <a:noFill/>
                </a:ln>
                <a:solidFill>
                  <a:schemeClr val="tx1">
                    <a:lumMod val="85000"/>
                    <a:lumOff val="15000"/>
                  </a:schemeClr>
                </a:solidFill>
                <a:effectLst/>
                <a:uLnTx/>
                <a:uFillTx/>
                <a:latin typeface="+mn-lt"/>
                <a:ea typeface="+mn-ea"/>
                <a:cs typeface="+mn-cs"/>
              </a:rPr>
              <a:t> = </a:t>
            </a:r>
            <a:r>
              <a:rPr kumimoji="0" lang="en-US" b="0" i="0" u="none" strike="noStrike" kern="1200" cap="none" spc="0" normalizeH="0" baseline="0" noProof="0" dirty="0" err="1" smtClean="0">
                <a:ln>
                  <a:noFill/>
                </a:ln>
                <a:solidFill>
                  <a:schemeClr val="tx1">
                    <a:lumMod val="85000"/>
                    <a:lumOff val="15000"/>
                  </a:schemeClr>
                </a:solidFill>
                <a:effectLst/>
                <a:uLnTx/>
                <a:uFillTx/>
                <a:latin typeface="+mn-lt"/>
                <a:ea typeface="+mn-ea"/>
                <a:cs typeface="+mn-cs"/>
              </a:rPr>
              <a:t>c</a:t>
            </a:r>
            <a:r>
              <a:rPr kumimoji="0" lang="en-US" b="0" i="0" u="none" strike="noStrike" kern="1200" cap="none" spc="0" normalizeH="0" baseline="-25000" noProof="0" dirty="0" err="1" smtClean="0">
                <a:ln>
                  <a:noFill/>
                </a:ln>
                <a:solidFill>
                  <a:schemeClr val="tx1">
                    <a:lumMod val="85000"/>
                    <a:lumOff val="15000"/>
                  </a:schemeClr>
                </a:solidFill>
                <a:effectLst/>
                <a:uLnTx/>
                <a:uFillTx/>
                <a:latin typeface="+mn-lt"/>
                <a:ea typeface="+mn-ea"/>
                <a:cs typeface="+mn-cs"/>
              </a:rPr>
              <a:t>p</a:t>
            </a:r>
            <a:r>
              <a:rPr kumimoji="0" lang="en-US" b="0" i="0" u="none" strike="noStrike" kern="1200" cap="none" spc="0" normalizeH="0" baseline="0" noProof="0" dirty="0" err="1" smtClean="0">
                <a:ln>
                  <a:noFill/>
                </a:ln>
                <a:solidFill>
                  <a:schemeClr val="tx1">
                    <a:lumMod val="85000"/>
                    <a:lumOff val="15000"/>
                  </a:schemeClr>
                </a:solidFill>
                <a:effectLst/>
                <a:uLnTx/>
                <a:uFillTx/>
                <a:latin typeface="+mn-lt"/>
                <a:ea typeface="+mn-ea"/>
                <a:cs typeface="+mn-cs"/>
              </a:rPr>
              <a:t>T</a:t>
            </a:r>
            <a:r>
              <a:rPr kumimoji="0" lang="en-US" b="0" i="0" u="none" strike="noStrike" kern="1200" cap="none" spc="0" normalizeH="0" baseline="0" noProof="0" dirty="0" smtClean="0">
                <a:ln>
                  <a:noFill/>
                </a:ln>
                <a:solidFill>
                  <a:schemeClr val="tx1">
                    <a:lumMod val="85000"/>
                    <a:lumOff val="15000"/>
                  </a:schemeClr>
                </a:solidFill>
                <a:effectLst/>
                <a:uLnTx/>
                <a:uFillTx/>
                <a:latin typeface="+mn-lt"/>
                <a:ea typeface="+mn-ea"/>
                <a:cs typeface="+mn-cs"/>
              </a:rPr>
              <a:t> + </a:t>
            </a:r>
            <a:r>
              <a:rPr kumimoji="0" lang="en-US" b="0" i="0" u="none" strike="noStrike" kern="1200" cap="none" spc="0" normalizeH="0" baseline="0" noProof="0" dirty="0" err="1" smtClean="0">
                <a:ln>
                  <a:noFill/>
                </a:ln>
                <a:solidFill>
                  <a:schemeClr val="tx1">
                    <a:lumMod val="85000"/>
                    <a:lumOff val="15000"/>
                  </a:schemeClr>
                </a:solidFill>
                <a:effectLst/>
                <a:uLnTx/>
                <a:uFillTx/>
                <a:latin typeface="+mn-lt"/>
                <a:ea typeface="+mn-ea"/>
                <a:cs typeface="+mn-cs"/>
              </a:rPr>
              <a:t>gz</a:t>
            </a:r>
            <a:r>
              <a:rPr kumimoji="0" lang="en-US" b="0" i="0" u="none" strike="noStrike" kern="1200" cap="none" spc="0" normalizeH="0" baseline="0" noProof="0" dirty="0" smtClean="0">
                <a:ln>
                  <a:noFill/>
                </a:ln>
                <a:solidFill>
                  <a:schemeClr val="tx1">
                    <a:lumMod val="85000"/>
                    <a:lumOff val="15000"/>
                  </a:schemeClr>
                </a:solidFill>
                <a:effectLst/>
                <a:uLnTx/>
                <a:uFillTx/>
                <a:latin typeface="+mn-lt"/>
                <a:ea typeface="+mn-ea"/>
                <a:cs typeface="+mn-cs"/>
              </a:rPr>
              <a:t> – </a:t>
            </a:r>
            <a:r>
              <a:rPr kumimoji="0" lang="en-US" b="0" i="0" u="none" strike="noStrike" kern="1200" cap="none" spc="0" normalizeH="0" baseline="0" noProof="0" dirty="0" err="1" smtClean="0">
                <a:ln>
                  <a:noFill/>
                </a:ln>
                <a:solidFill>
                  <a:schemeClr val="tx1">
                    <a:lumMod val="85000"/>
                    <a:lumOff val="15000"/>
                  </a:schemeClr>
                </a:solidFill>
                <a:effectLst/>
                <a:uLnTx/>
                <a:uFillTx/>
                <a:latin typeface="+mn-lt"/>
                <a:ea typeface="+mn-ea"/>
                <a:cs typeface="+mn-cs"/>
              </a:rPr>
              <a:t>L</a:t>
            </a:r>
            <a:r>
              <a:rPr kumimoji="0" lang="en-US" b="0" i="0" u="none" strike="noStrike" kern="1200" cap="none" spc="0" normalizeH="0" baseline="-25000" noProof="0" dirty="0" err="1" smtClean="0">
                <a:ln>
                  <a:noFill/>
                </a:ln>
                <a:solidFill>
                  <a:schemeClr val="tx1">
                    <a:lumMod val="85000"/>
                    <a:lumOff val="15000"/>
                  </a:schemeClr>
                </a:solidFill>
                <a:effectLst/>
                <a:uLnTx/>
                <a:uFillTx/>
                <a:latin typeface="+mn-lt"/>
                <a:ea typeface="+mn-ea"/>
                <a:cs typeface="+mn-cs"/>
              </a:rPr>
              <a:t>c</a:t>
            </a:r>
            <a:r>
              <a:rPr kumimoji="0" lang="en-US" b="0" i="0" u="none" strike="noStrike" kern="1200" cap="none" spc="0" normalizeH="0" baseline="0" noProof="0" dirty="0" smtClean="0">
                <a:ln>
                  <a:noFill/>
                </a:ln>
                <a:solidFill>
                  <a:schemeClr val="tx1">
                    <a:lumMod val="85000"/>
                    <a:lumOff val="15000"/>
                  </a:schemeClr>
                </a:solidFill>
                <a:effectLst/>
                <a:uLnTx/>
                <a:uFillTx/>
                <a:latin typeface="+mn-lt"/>
                <a:ea typeface="+mn-ea"/>
                <a:cs typeface="+mn-cs"/>
              </a:rPr>
              <a:t>(</a:t>
            </a:r>
            <a:r>
              <a:rPr kumimoji="0" lang="en-US" b="0" i="0" u="none" strike="noStrike" kern="1200" cap="none" spc="0" normalizeH="0" baseline="0" noProof="0" dirty="0" err="1" smtClean="0">
                <a:ln>
                  <a:noFill/>
                </a:ln>
                <a:solidFill>
                  <a:schemeClr val="tx1">
                    <a:lumMod val="85000"/>
                    <a:lumOff val="15000"/>
                  </a:schemeClr>
                </a:solidFill>
                <a:effectLst/>
                <a:uLnTx/>
                <a:uFillTx/>
                <a:latin typeface="+mn-lt"/>
                <a:ea typeface="+mn-ea"/>
                <a:cs typeface="+mn-cs"/>
              </a:rPr>
              <a:t>q</a:t>
            </a:r>
            <a:r>
              <a:rPr kumimoji="0" lang="en-US" b="0" i="0" u="none" strike="noStrike" kern="1200" cap="none" spc="0" normalizeH="0" baseline="-25000" noProof="0" dirty="0" err="1" smtClean="0">
                <a:ln>
                  <a:noFill/>
                </a:ln>
                <a:solidFill>
                  <a:schemeClr val="tx1">
                    <a:lumMod val="85000"/>
                    <a:lumOff val="15000"/>
                  </a:schemeClr>
                </a:solidFill>
                <a:effectLst/>
                <a:uLnTx/>
                <a:uFillTx/>
                <a:latin typeface="+mn-lt"/>
                <a:ea typeface="+mn-ea"/>
                <a:cs typeface="+mn-cs"/>
              </a:rPr>
              <a:t>c</a:t>
            </a:r>
            <a:r>
              <a:rPr kumimoji="0" lang="en-US" b="0" i="0" u="none" strike="noStrike" kern="1200" cap="none" spc="0" normalizeH="0" baseline="0" noProof="0" dirty="0" err="1" smtClean="0">
                <a:ln>
                  <a:noFill/>
                </a:ln>
                <a:solidFill>
                  <a:schemeClr val="tx1">
                    <a:lumMod val="85000"/>
                    <a:lumOff val="15000"/>
                  </a:schemeClr>
                </a:solidFill>
                <a:effectLst/>
                <a:uLnTx/>
                <a:uFillTx/>
                <a:latin typeface="+mn-lt"/>
                <a:ea typeface="+mn-ea"/>
                <a:cs typeface="+mn-cs"/>
              </a:rPr>
              <a:t>+q</a:t>
            </a:r>
            <a:r>
              <a:rPr kumimoji="0" lang="en-US" b="0" i="0" u="none" strike="noStrike" kern="1200" cap="none" spc="0" normalizeH="0" baseline="-25000" noProof="0" dirty="0" err="1" smtClean="0">
                <a:ln>
                  <a:noFill/>
                </a:ln>
                <a:solidFill>
                  <a:schemeClr val="tx1">
                    <a:lumMod val="85000"/>
                    <a:lumOff val="15000"/>
                  </a:schemeClr>
                </a:solidFill>
                <a:effectLst/>
                <a:uLnTx/>
                <a:uFillTx/>
                <a:latin typeface="+mn-lt"/>
                <a:ea typeface="+mn-ea"/>
                <a:cs typeface="+mn-cs"/>
              </a:rPr>
              <a:t>r</a:t>
            </a:r>
            <a:r>
              <a:rPr kumimoji="0" lang="en-US" b="0" i="0" u="none" strike="noStrike" kern="1200" cap="none" spc="0" normalizeH="0" baseline="0" noProof="0" dirty="0" smtClean="0">
                <a:ln>
                  <a:noFill/>
                </a:ln>
                <a:solidFill>
                  <a:schemeClr val="tx1">
                    <a:lumMod val="85000"/>
                    <a:lumOff val="15000"/>
                  </a:schemeClr>
                </a:solidFill>
                <a:effectLst/>
                <a:uLnTx/>
                <a:uFillTx/>
                <a:latin typeface="+mn-lt"/>
                <a:ea typeface="+mn-ea"/>
                <a:cs typeface="+mn-cs"/>
              </a:rPr>
              <a:t>)-L</a:t>
            </a:r>
            <a:r>
              <a:rPr kumimoji="0" lang="en-US" b="0" i="0" u="none" strike="noStrike" kern="1200" cap="none" spc="0" normalizeH="0" baseline="-25000" noProof="0" dirty="0" smtClean="0">
                <a:ln>
                  <a:noFill/>
                </a:ln>
                <a:solidFill>
                  <a:schemeClr val="tx1">
                    <a:lumMod val="85000"/>
                    <a:lumOff val="15000"/>
                  </a:schemeClr>
                </a:solidFill>
                <a:effectLst/>
                <a:uLnTx/>
                <a:uFillTx/>
                <a:latin typeface="+mn-lt"/>
                <a:ea typeface="+mn-ea"/>
                <a:cs typeface="+mn-cs"/>
              </a:rPr>
              <a:t>s</a:t>
            </a:r>
            <a:r>
              <a:rPr kumimoji="0" lang="en-US" b="0" i="0" u="none" strike="noStrike" kern="1200" cap="none" spc="0" normalizeH="0" baseline="0" noProof="0" dirty="0" smtClean="0">
                <a:ln>
                  <a:noFill/>
                </a:ln>
                <a:solidFill>
                  <a:schemeClr val="tx1">
                    <a:lumMod val="85000"/>
                    <a:lumOff val="15000"/>
                  </a:schemeClr>
                </a:solidFill>
                <a:effectLst/>
                <a:uLnTx/>
                <a:uFillTx/>
                <a:latin typeface="+mn-lt"/>
                <a:ea typeface="+mn-ea"/>
                <a:cs typeface="+mn-cs"/>
              </a:rPr>
              <a:t>(</a:t>
            </a:r>
            <a:r>
              <a:rPr kumimoji="0" lang="en-US" b="0" i="0" u="none" strike="noStrike" kern="1200" cap="none" spc="0" normalizeH="0" baseline="0" noProof="0" dirty="0" err="1" smtClean="0">
                <a:ln>
                  <a:noFill/>
                </a:ln>
                <a:solidFill>
                  <a:schemeClr val="tx1">
                    <a:lumMod val="85000"/>
                    <a:lumOff val="15000"/>
                  </a:schemeClr>
                </a:solidFill>
                <a:effectLst/>
                <a:uLnTx/>
                <a:uFillTx/>
                <a:latin typeface="+mn-lt"/>
                <a:ea typeface="+mn-ea"/>
                <a:cs typeface="+mn-cs"/>
              </a:rPr>
              <a:t>q</a:t>
            </a:r>
            <a:r>
              <a:rPr kumimoji="0" lang="en-US" b="0" i="0" u="none" strike="noStrike" kern="1200" cap="none" spc="0" normalizeH="0" baseline="-25000" noProof="0" dirty="0" err="1" smtClean="0">
                <a:ln>
                  <a:noFill/>
                </a:ln>
                <a:solidFill>
                  <a:schemeClr val="tx1">
                    <a:lumMod val="85000"/>
                    <a:lumOff val="15000"/>
                  </a:schemeClr>
                </a:solidFill>
                <a:effectLst/>
                <a:uLnTx/>
                <a:uFillTx/>
                <a:latin typeface="+mn-lt"/>
                <a:ea typeface="+mn-ea"/>
                <a:cs typeface="+mn-cs"/>
              </a:rPr>
              <a:t>i</a:t>
            </a:r>
            <a:r>
              <a:rPr kumimoji="0" lang="en-US" b="0" i="0" u="none" strike="noStrike" kern="1200" cap="none" spc="0" normalizeH="0" baseline="0" noProof="0" dirty="0" err="1" smtClean="0">
                <a:ln>
                  <a:noFill/>
                </a:ln>
                <a:solidFill>
                  <a:schemeClr val="tx1">
                    <a:lumMod val="85000"/>
                    <a:lumOff val="15000"/>
                  </a:schemeClr>
                </a:solidFill>
                <a:effectLst/>
                <a:uLnTx/>
                <a:uFillTx/>
                <a:latin typeface="+mn-lt"/>
                <a:ea typeface="+mn-ea"/>
                <a:cs typeface="+mn-cs"/>
              </a:rPr>
              <a:t>+q</a:t>
            </a:r>
            <a:r>
              <a:rPr kumimoji="0" lang="en-US" b="0" i="0" u="none" strike="noStrike" kern="1200" cap="none" spc="0" normalizeH="0" baseline="-25000" noProof="0" dirty="0" err="1" smtClean="0">
                <a:ln>
                  <a:noFill/>
                </a:ln>
                <a:solidFill>
                  <a:schemeClr val="tx1">
                    <a:lumMod val="85000"/>
                    <a:lumOff val="15000"/>
                  </a:schemeClr>
                </a:solidFill>
                <a:effectLst/>
                <a:uLnTx/>
                <a:uFillTx/>
                <a:latin typeface="+mn-lt"/>
                <a:ea typeface="+mn-ea"/>
                <a:cs typeface="+mn-cs"/>
              </a:rPr>
              <a:t>s</a:t>
            </a:r>
            <a:r>
              <a:rPr kumimoji="0" lang="en-US" b="0" i="0" u="none" strike="noStrike" kern="1200" cap="none" spc="0" normalizeH="0" baseline="0" noProof="0" dirty="0" err="1" smtClean="0">
                <a:ln>
                  <a:noFill/>
                </a:ln>
                <a:solidFill>
                  <a:schemeClr val="tx1">
                    <a:lumMod val="85000"/>
                    <a:lumOff val="15000"/>
                  </a:schemeClr>
                </a:solidFill>
                <a:effectLst/>
                <a:uLnTx/>
                <a:uFillTx/>
                <a:latin typeface="+mn-lt"/>
                <a:ea typeface="+mn-ea"/>
                <a:cs typeface="+mn-cs"/>
              </a:rPr>
              <a:t>+q</a:t>
            </a:r>
            <a:r>
              <a:rPr kumimoji="0" lang="en-US" b="0" i="0" u="none" strike="noStrike" kern="1200" cap="none" spc="0" normalizeH="0" baseline="-25000" noProof="0" dirty="0" err="1" smtClean="0">
                <a:ln>
                  <a:noFill/>
                </a:ln>
                <a:solidFill>
                  <a:schemeClr val="tx1">
                    <a:lumMod val="85000"/>
                    <a:lumOff val="15000"/>
                  </a:schemeClr>
                </a:solidFill>
                <a:effectLst/>
                <a:uLnTx/>
                <a:uFillTx/>
                <a:latin typeface="+mn-lt"/>
                <a:ea typeface="+mn-ea"/>
                <a:cs typeface="+mn-cs"/>
              </a:rPr>
              <a:t>g</a:t>
            </a:r>
            <a:r>
              <a:rPr kumimoji="0" lang="en-US" b="0" i="0" u="none" strike="noStrike" kern="1200" cap="none" spc="0" normalizeH="0" baseline="0" noProof="0" dirty="0" smtClean="0">
                <a:ln>
                  <a:noFill/>
                </a:ln>
                <a:solidFill>
                  <a:schemeClr val="tx1">
                    <a:lumMod val="85000"/>
                    <a:lumOff val="15000"/>
                  </a:schemeClr>
                </a:solidFill>
                <a:effectLst/>
                <a:uLnTx/>
                <a:uFillTx/>
                <a:latin typeface="+mn-lt"/>
                <a:ea typeface="+mn-ea"/>
                <a:cs typeface="+mn-cs"/>
              </a:rPr>
              <a:t>)</a:t>
            </a:r>
          </a:p>
          <a:p>
            <a:pPr marL="996696" marR="0" lvl="2" indent="-228600" algn="l" defTabSz="914400" rtl="0" eaLnBrk="1" fontAlgn="auto" latinLnBrk="0" hangingPunct="1">
              <a:lnSpc>
                <a:spcPct val="100000"/>
              </a:lnSpc>
              <a:spcBef>
                <a:spcPct val="20000"/>
              </a:spcBef>
              <a:spcAft>
                <a:spcPts val="0"/>
              </a:spcAft>
              <a:buClr>
                <a:schemeClr val="accent3"/>
              </a:buClr>
              <a:buSzTx/>
              <a:buFont typeface="Arial"/>
              <a:buChar char="▪"/>
              <a:tabLst/>
              <a:defRPr/>
            </a:pPr>
            <a:r>
              <a:rPr kumimoji="0" lang="en-US" b="0" i="0" u="none" strike="noStrike" kern="1200" cap="none" spc="0" normalizeH="0" baseline="0" noProof="0" dirty="0" smtClean="0">
                <a:ln>
                  <a:noFill/>
                </a:ln>
                <a:solidFill>
                  <a:schemeClr val="tx1">
                    <a:lumMod val="85000"/>
                    <a:lumOff val="15000"/>
                  </a:schemeClr>
                </a:solidFill>
                <a:effectLst/>
                <a:uLnTx/>
                <a:uFillTx/>
                <a:latin typeface="+mn-lt"/>
                <a:ea typeface="+mn-ea"/>
                <a:cs typeface="+mn-cs"/>
              </a:rPr>
              <a:t>Total </a:t>
            </a:r>
            <a:r>
              <a:rPr kumimoji="0" lang="en-US" b="0" i="0" u="none" strike="noStrike" kern="1200" cap="none" spc="0" normalizeH="0" baseline="0" noProof="0" dirty="0" err="1" smtClean="0">
                <a:ln>
                  <a:noFill/>
                </a:ln>
                <a:solidFill>
                  <a:schemeClr val="tx1">
                    <a:lumMod val="85000"/>
                    <a:lumOff val="15000"/>
                  </a:schemeClr>
                </a:solidFill>
                <a:effectLst/>
                <a:uLnTx/>
                <a:uFillTx/>
                <a:latin typeface="+mn-lt"/>
                <a:ea typeface="+mn-ea"/>
                <a:cs typeface="+mn-cs"/>
              </a:rPr>
              <a:t>nonprecipitating</a:t>
            </a:r>
            <a:r>
              <a:rPr kumimoji="0" lang="en-US" b="0" i="0" u="none" strike="noStrike" kern="1200" cap="none" spc="0" normalizeH="0" baseline="0" noProof="0" dirty="0" smtClean="0">
                <a:ln>
                  <a:noFill/>
                </a:ln>
                <a:solidFill>
                  <a:schemeClr val="tx1">
                    <a:lumMod val="85000"/>
                    <a:lumOff val="15000"/>
                  </a:schemeClr>
                </a:solidFill>
                <a:effectLst/>
                <a:uLnTx/>
                <a:uFillTx/>
                <a:latin typeface="+mn-lt"/>
                <a:ea typeface="+mn-ea"/>
                <a:cs typeface="+mn-cs"/>
              </a:rPr>
              <a:t> water</a:t>
            </a:r>
          </a:p>
          <a:p>
            <a:pPr marL="996696" marR="0" lvl="2" indent="-228600" algn="l" defTabSz="914400" rtl="0" eaLnBrk="1" fontAlgn="auto" latinLnBrk="0" hangingPunct="1">
              <a:lnSpc>
                <a:spcPct val="100000"/>
              </a:lnSpc>
              <a:spcBef>
                <a:spcPct val="20000"/>
              </a:spcBef>
              <a:spcAft>
                <a:spcPts val="0"/>
              </a:spcAft>
              <a:buClr>
                <a:schemeClr val="accent3"/>
              </a:buClr>
              <a:buSzTx/>
              <a:buFont typeface="Arial"/>
              <a:buChar char="▪"/>
              <a:tabLst/>
              <a:defRPr/>
            </a:pPr>
            <a:r>
              <a:rPr kumimoji="0" lang="en-US" b="0" i="0" u="none" strike="noStrike" kern="1200" cap="none" spc="0" normalizeH="0" baseline="0" noProof="0" dirty="0" smtClean="0">
                <a:ln>
                  <a:noFill/>
                </a:ln>
                <a:solidFill>
                  <a:schemeClr val="tx1">
                    <a:lumMod val="85000"/>
                    <a:lumOff val="15000"/>
                  </a:schemeClr>
                </a:solidFill>
                <a:effectLst/>
                <a:uLnTx/>
                <a:uFillTx/>
                <a:latin typeface="+mn-lt"/>
                <a:ea typeface="+mn-ea"/>
                <a:cs typeface="+mn-cs"/>
              </a:rPr>
              <a:t>Total precipitating water</a:t>
            </a:r>
          </a:p>
          <a:p>
            <a:pPr marL="0" marR="0" lvl="0" indent="0" algn="l" defTabSz="914400" rtl="0" eaLnBrk="1" fontAlgn="auto" latinLnBrk="0" hangingPunct="1">
              <a:lnSpc>
                <a:spcPct val="100000"/>
              </a:lnSpc>
              <a:spcBef>
                <a:spcPts val="0"/>
              </a:spcBef>
              <a:spcAft>
                <a:spcPts val="0"/>
              </a:spcAft>
              <a:buClr>
                <a:schemeClr val="accent1"/>
              </a:buClr>
              <a:buSzPct val="80000"/>
              <a:buFont typeface="Arial" pitchFamily="34" charset="0"/>
              <a:buChar char="•"/>
              <a:tabLst/>
              <a:defRPr/>
            </a:pPr>
            <a:endParaRPr kumimoji="0" lang="en-US" sz="1200" b="0" i="0" u="none" strike="noStrike" kern="1200" cap="none" spc="0" normalizeH="0" baseline="0" noProof="0" dirty="0" smtClean="0">
              <a:ln>
                <a:noFill/>
              </a:ln>
              <a:solidFill>
                <a:schemeClr val="tx1">
                  <a:tint val="75000"/>
                </a:schemeClr>
              </a:solidFill>
              <a:effectLst/>
              <a:uLnTx/>
              <a:uFillTx/>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9C55D68-AC73-4234-B393-982E644A8E30}" type="slidenum">
              <a:rPr lang="en-US" smtClean="0"/>
              <a:pPr/>
              <a:t>8</a:t>
            </a:fld>
            <a:endParaRPr lang="en-US"/>
          </a:p>
        </p:txBody>
      </p:sp>
    </p:spTree>
    <p:extLst>
      <p:ext uri="{BB962C8B-B14F-4D97-AF65-F5344CB8AC3E}">
        <p14:creationId xmlns:p14="http://schemas.microsoft.com/office/powerpoint/2010/main" val="5929319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SW: mostly a positive</a:t>
            </a:r>
            <a:r>
              <a:rPr lang="en-US" baseline="0" dirty="0" smtClean="0"/>
              <a:t> feedback. Magnitude indicates not trivial, important. </a:t>
            </a:r>
            <a:endParaRPr lang="en-US" dirty="0"/>
          </a:p>
        </p:txBody>
      </p:sp>
      <p:sp>
        <p:nvSpPr>
          <p:cNvPr id="4" name="Slide Number Placeholder 3"/>
          <p:cNvSpPr>
            <a:spLocks noGrp="1"/>
          </p:cNvSpPr>
          <p:nvPr>
            <p:ph type="sldNum" sz="quarter" idx="10"/>
          </p:nvPr>
        </p:nvSpPr>
        <p:spPr/>
        <p:txBody>
          <a:bodyPr/>
          <a:lstStyle/>
          <a:p>
            <a:fld id="{D0396DCD-94C1-4D49-813F-1EFD811474DC}" type="slidenum">
              <a:rPr lang="en-US" smtClean="0"/>
              <a:pPr/>
              <a:t>20</a:t>
            </a:fld>
            <a:endParaRPr lang="en-US"/>
          </a:p>
        </p:txBody>
      </p:sp>
    </p:spTree>
    <p:extLst>
      <p:ext uri="{BB962C8B-B14F-4D97-AF65-F5344CB8AC3E}">
        <p14:creationId xmlns:p14="http://schemas.microsoft.com/office/powerpoint/2010/main" val="4543456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LW is</a:t>
            </a:r>
            <a:r>
              <a:rPr lang="en-US" baseline="0" dirty="0" smtClean="0"/>
              <a:t> sometimes </a:t>
            </a:r>
            <a:r>
              <a:rPr lang="en-US" baseline="0" dirty="0" err="1" smtClean="0"/>
              <a:t>pos</a:t>
            </a:r>
            <a:r>
              <a:rPr lang="en-US" baseline="0" dirty="0" smtClean="0"/>
              <a:t> </a:t>
            </a:r>
            <a:r>
              <a:rPr lang="en-US" baseline="0" dirty="0" err="1" smtClean="0"/>
              <a:t>fb</a:t>
            </a:r>
            <a:r>
              <a:rPr lang="en-US" baseline="0" dirty="0" smtClean="0"/>
              <a:t>, sometimes neg. magnitude comparable to sw. point out super strong in moistest regions – LW cloud </a:t>
            </a:r>
            <a:r>
              <a:rPr lang="en-US" baseline="0" dirty="0" err="1" smtClean="0"/>
              <a:t>fb</a:t>
            </a:r>
            <a:r>
              <a:rPr lang="en-US" baseline="0" dirty="0" smtClean="0"/>
              <a:t> maintaining cluster. </a:t>
            </a:r>
            <a:endParaRPr lang="en-US" dirty="0"/>
          </a:p>
        </p:txBody>
      </p:sp>
      <p:sp>
        <p:nvSpPr>
          <p:cNvPr id="4" name="Slide Number Placeholder 3"/>
          <p:cNvSpPr>
            <a:spLocks noGrp="1"/>
          </p:cNvSpPr>
          <p:nvPr>
            <p:ph type="sldNum" sz="quarter" idx="10"/>
          </p:nvPr>
        </p:nvSpPr>
        <p:spPr/>
        <p:txBody>
          <a:bodyPr/>
          <a:lstStyle/>
          <a:p>
            <a:fld id="{D0396DCD-94C1-4D49-813F-1EFD811474DC}" type="slidenum">
              <a:rPr lang="en-US" smtClean="0"/>
              <a:pPr/>
              <a:t>21</a:t>
            </a:fld>
            <a:endParaRPr lang="en-US"/>
          </a:p>
        </p:txBody>
      </p:sp>
    </p:spTree>
    <p:extLst>
      <p:ext uri="{BB962C8B-B14F-4D97-AF65-F5344CB8AC3E}">
        <p14:creationId xmlns:p14="http://schemas.microsoft.com/office/powerpoint/2010/main" val="28231166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396DCD-94C1-4D49-813F-1EFD811474DC}" type="slidenum">
              <a:rPr lang="en-US" smtClean="0"/>
              <a:pPr/>
              <a:t>22</a:t>
            </a:fld>
            <a:endParaRPr lang="en-US"/>
          </a:p>
        </p:txBody>
      </p:sp>
    </p:spTree>
    <p:extLst>
      <p:ext uri="{BB962C8B-B14F-4D97-AF65-F5344CB8AC3E}">
        <p14:creationId xmlns:p14="http://schemas.microsoft.com/office/powerpoint/2010/main" val="1656330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WISHE</a:t>
            </a:r>
            <a:r>
              <a:rPr lang="en-US" baseline="0" dirty="0" smtClean="0"/>
              <a:t> term. Conflicting results. Here it is </a:t>
            </a:r>
            <a:r>
              <a:rPr lang="en-US" baseline="0" dirty="0" err="1" smtClean="0"/>
              <a:t>primarly</a:t>
            </a:r>
            <a:r>
              <a:rPr lang="en-US" baseline="0" dirty="0" smtClean="0"/>
              <a:t> a positive </a:t>
            </a:r>
            <a:r>
              <a:rPr lang="en-US" baseline="0" dirty="0" err="1" smtClean="0"/>
              <a:t>fb</a:t>
            </a:r>
            <a:r>
              <a:rPr lang="en-US" baseline="0" dirty="0" smtClean="0"/>
              <a:t>--- and a strong wrong. But main role is to counteract….</a:t>
            </a:r>
            <a:endParaRPr lang="en-US" dirty="0"/>
          </a:p>
        </p:txBody>
      </p:sp>
      <p:sp>
        <p:nvSpPr>
          <p:cNvPr id="4" name="Slide Number Placeholder 3"/>
          <p:cNvSpPr>
            <a:spLocks noGrp="1"/>
          </p:cNvSpPr>
          <p:nvPr>
            <p:ph type="sldNum" sz="quarter" idx="10"/>
          </p:nvPr>
        </p:nvSpPr>
        <p:spPr/>
        <p:txBody>
          <a:bodyPr/>
          <a:lstStyle/>
          <a:p>
            <a:fld id="{D0396DCD-94C1-4D49-813F-1EFD811474DC}" type="slidenum">
              <a:rPr lang="en-US" smtClean="0"/>
              <a:pPr/>
              <a:t>23</a:t>
            </a:fld>
            <a:endParaRPr lang="en-US"/>
          </a:p>
        </p:txBody>
      </p:sp>
    </p:spTree>
    <p:extLst>
      <p:ext uri="{BB962C8B-B14F-4D97-AF65-F5344CB8AC3E}">
        <p14:creationId xmlns:p14="http://schemas.microsoft.com/office/powerpoint/2010/main" val="41030786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…strong</a:t>
            </a:r>
            <a:r>
              <a:rPr lang="en-US" baseline="0" dirty="0" smtClean="0"/>
              <a:t> </a:t>
            </a:r>
            <a:r>
              <a:rPr lang="en-US" baseline="0" dirty="0" err="1" smtClean="0"/>
              <a:t>neg</a:t>
            </a:r>
            <a:r>
              <a:rPr lang="en-US" baseline="0" dirty="0" smtClean="0"/>
              <a:t> disequilibrium </a:t>
            </a:r>
            <a:r>
              <a:rPr lang="en-US" baseline="0" dirty="0" err="1" smtClean="0"/>
              <a:t>fb</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D0396DCD-94C1-4D49-813F-1EFD811474DC}" type="slidenum">
              <a:rPr lang="en-US" smtClean="0"/>
              <a:pPr/>
              <a:t>24</a:t>
            </a:fld>
            <a:endParaRPr lang="en-US"/>
          </a:p>
        </p:txBody>
      </p:sp>
    </p:spTree>
    <p:extLst>
      <p:ext uri="{BB962C8B-B14F-4D97-AF65-F5344CB8AC3E}">
        <p14:creationId xmlns:p14="http://schemas.microsoft.com/office/powerpoint/2010/main" val="18702867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Sfc</a:t>
            </a:r>
            <a:r>
              <a:rPr lang="en-US" dirty="0" smtClean="0"/>
              <a:t> flux</a:t>
            </a:r>
            <a:r>
              <a:rPr lang="en-US" baseline="0" dirty="0" smtClean="0"/>
              <a:t>: mostly negative </a:t>
            </a:r>
            <a:r>
              <a:rPr lang="en-US" baseline="0" dirty="0" err="1" smtClean="0"/>
              <a:t>fb</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D0396DCD-94C1-4D49-813F-1EFD811474DC}" type="slidenum">
              <a:rPr lang="en-US" smtClean="0"/>
              <a:pPr/>
              <a:t>25</a:t>
            </a:fld>
            <a:endParaRPr lang="en-US"/>
          </a:p>
        </p:txBody>
      </p:sp>
    </p:spTree>
    <p:extLst>
      <p:ext uri="{BB962C8B-B14F-4D97-AF65-F5344CB8AC3E}">
        <p14:creationId xmlns:p14="http://schemas.microsoft.com/office/powerpoint/2010/main" val="1967383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Day 1 is pretty homogeneous. By day 10 small area has become drier. </a:t>
            </a:r>
            <a:endParaRPr lang="en-US" dirty="0"/>
          </a:p>
        </p:txBody>
      </p:sp>
      <p:sp>
        <p:nvSpPr>
          <p:cNvPr id="4" name="Slide Number Placeholder 3"/>
          <p:cNvSpPr>
            <a:spLocks noGrp="1"/>
          </p:cNvSpPr>
          <p:nvPr>
            <p:ph type="sldNum" sz="quarter" idx="10"/>
          </p:nvPr>
        </p:nvSpPr>
        <p:spPr/>
        <p:txBody>
          <a:bodyPr/>
          <a:lstStyle/>
          <a:p>
            <a:fld id="{D0396DCD-94C1-4D49-813F-1EFD811474DC}" type="slidenum">
              <a:rPr lang="en-US" smtClean="0"/>
              <a:pPr/>
              <a:t>11</a:t>
            </a:fld>
            <a:endParaRPr lang="en-US"/>
          </a:p>
        </p:txBody>
      </p:sp>
    </p:spTree>
    <p:extLst>
      <p:ext uri="{BB962C8B-B14F-4D97-AF65-F5344CB8AC3E}">
        <p14:creationId xmlns:p14="http://schemas.microsoft.com/office/powerpoint/2010/main" val="3646499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 next 20 days, small dry patch </a:t>
            </a:r>
            <a:r>
              <a:rPr lang="en-US" dirty="0" err="1" smtClean="0"/>
              <a:t>amplfies</a:t>
            </a:r>
            <a:r>
              <a:rPr lang="en-US" dirty="0" smtClean="0"/>
              <a:t> and expands. By day</a:t>
            </a:r>
            <a:r>
              <a:rPr lang="en-US" baseline="0" dirty="0" smtClean="0"/>
              <a:t> 30 covers nearly a quarter of the domain. </a:t>
            </a:r>
            <a:endParaRPr lang="en-US" dirty="0"/>
          </a:p>
        </p:txBody>
      </p:sp>
      <p:sp>
        <p:nvSpPr>
          <p:cNvPr id="4" name="Slide Number Placeholder 3"/>
          <p:cNvSpPr>
            <a:spLocks noGrp="1"/>
          </p:cNvSpPr>
          <p:nvPr>
            <p:ph type="sldNum" sz="quarter" idx="10"/>
          </p:nvPr>
        </p:nvSpPr>
        <p:spPr/>
        <p:txBody>
          <a:bodyPr/>
          <a:lstStyle/>
          <a:p>
            <a:fld id="{D0396DCD-94C1-4D49-813F-1EFD811474DC}" type="slidenum">
              <a:rPr lang="en-US" smtClean="0"/>
              <a:pPr/>
              <a:t>12</a:t>
            </a:fld>
            <a:endParaRPr lang="en-US"/>
          </a:p>
        </p:txBody>
      </p:sp>
    </p:spTree>
    <p:extLst>
      <p:ext uri="{BB962C8B-B14F-4D97-AF65-F5344CB8AC3E}">
        <p14:creationId xmlns:p14="http://schemas.microsoft.com/office/powerpoint/2010/main" val="40529860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Process continues and by day 50 areas of the domain not in dry patch have becom</a:t>
            </a:r>
            <a:r>
              <a:rPr lang="en-US" baseline="0" dirty="0" smtClean="0"/>
              <a:t>e moister than they were initially. </a:t>
            </a:r>
            <a:endParaRPr lang="en-US" dirty="0"/>
          </a:p>
        </p:txBody>
      </p:sp>
      <p:sp>
        <p:nvSpPr>
          <p:cNvPr id="4" name="Slide Number Placeholder 3"/>
          <p:cNvSpPr>
            <a:spLocks noGrp="1"/>
          </p:cNvSpPr>
          <p:nvPr>
            <p:ph type="sldNum" sz="quarter" idx="10"/>
          </p:nvPr>
        </p:nvSpPr>
        <p:spPr/>
        <p:txBody>
          <a:bodyPr/>
          <a:lstStyle/>
          <a:p>
            <a:fld id="{D0396DCD-94C1-4D49-813F-1EFD811474DC}" type="slidenum">
              <a:rPr lang="en-US" smtClean="0"/>
              <a:pPr/>
              <a:t>13</a:t>
            </a:fld>
            <a:endParaRPr lang="en-US"/>
          </a:p>
        </p:txBody>
      </p:sp>
    </p:spTree>
    <p:extLst>
      <p:ext uri="{BB962C8B-B14F-4D97-AF65-F5344CB8AC3E}">
        <p14:creationId xmlns:p14="http://schemas.microsoft.com/office/powerpoint/2010/main" val="13507304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the expanding dry region has confined all the moist area (which is now moister than anywhere earlier in the simulation) to one band. This band evolves</a:t>
            </a:r>
            <a:endParaRPr lang="en-US" dirty="0"/>
          </a:p>
        </p:txBody>
      </p:sp>
      <p:sp>
        <p:nvSpPr>
          <p:cNvPr id="4" name="Slide Number Placeholder 3"/>
          <p:cNvSpPr>
            <a:spLocks noGrp="1"/>
          </p:cNvSpPr>
          <p:nvPr>
            <p:ph type="sldNum" sz="quarter" idx="10"/>
          </p:nvPr>
        </p:nvSpPr>
        <p:spPr/>
        <p:txBody>
          <a:bodyPr/>
          <a:lstStyle/>
          <a:p>
            <a:fld id="{D0396DCD-94C1-4D49-813F-1EFD811474DC}" type="slidenum">
              <a:rPr lang="en-US" smtClean="0"/>
              <a:pPr/>
              <a:t>14</a:t>
            </a:fld>
            <a:endParaRPr lang="en-US"/>
          </a:p>
        </p:txBody>
      </p:sp>
    </p:spTree>
    <p:extLst>
      <p:ext uri="{BB962C8B-B14F-4D97-AF65-F5344CB8AC3E}">
        <p14:creationId xmlns:p14="http://schemas.microsoft.com/office/powerpoint/2010/main" val="2043576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Evolves into a single circular cluster in which high </a:t>
            </a:r>
            <a:r>
              <a:rPr lang="en-US" dirty="0" err="1" smtClean="0"/>
              <a:t>tpw</a:t>
            </a:r>
            <a:r>
              <a:rPr lang="en-US" dirty="0" smtClean="0"/>
              <a:t> values are concentrated.</a:t>
            </a:r>
            <a:r>
              <a:rPr lang="en-US" baseline="0" dirty="0" smtClean="0"/>
              <a:t> Outside the moist cluster, the rest of the domain has very low values of </a:t>
            </a:r>
            <a:r>
              <a:rPr lang="en-US" baseline="0" dirty="0" err="1" smtClean="0"/>
              <a:t>tpw</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D0396DCD-94C1-4D49-813F-1EFD811474DC}" type="slidenum">
              <a:rPr lang="en-US" smtClean="0"/>
              <a:pPr/>
              <a:t>15</a:t>
            </a:fld>
            <a:endParaRPr lang="en-US"/>
          </a:p>
        </p:txBody>
      </p:sp>
    </p:spTree>
    <p:extLst>
      <p:ext uri="{BB962C8B-B14F-4D97-AF65-F5344CB8AC3E}">
        <p14:creationId xmlns:p14="http://schemas.microsoft.com/office/powerpoint/2010/main" val="2993231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Speculated that high</a:t>
            </a:r>
            <a:r>
              <a:rPr lang="en-US" baseline="0" dirty="0" smtClean="0"/>
              <a:t> SST simulations required a larger domain size, perhaps because of the large values of dry static stability that occur at high temperature. </a:t>
            </a:r>
            <a:endParaRPr lang="en-US" dirty="0"/>
          </a:p>
        </p:txBody>
      </p:sp>
      <p:sp>
        <p:nvSpPr>
          <p:cNvPr id="4" name="Slide Number Placeholder 3"/>
          <p:cNvSpPr>
            <a:spLocks noGrp="1"/>
          </p:cNvSpPr>
          <p:nvPr>
            <p:ph type="sldNum" sz="quarter" idx="10"/>
          </p:nvPr>
        </p:nvSpPr>
        <p:spPr/>
        <p:txBody>
          <a:bodyPr/>
          <a:lstStyle/>
          <a:p>
            <a:fld id="{D0396DCD-94C1-4D49-813F-1EFD811474DC}" type="slidenum">
              <a:rPr lang="en-US" smtClean="0"/>
              <a:pPr/>
              <a:t>17</a:t>
            </a:fld>
            <a:endParaRPr lang="en-US"/>
          </a:p>
        </p:txBody>
      </p:sp>
    </p:spTree>
    <p:extLst>
      <p:ext uri="{BB962C8B-B14F-4D97-AF65-F5344CB8AC3E}">
        <p14:creationId xmlns:p14="http://schemas.microsoft.com/office/powerpoint/2010/main" val="33767969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Surface fluxes. Column shortwave heating,</a:t>
            </a:r>
            <a:r>
              <a:rPr lang="en-US" baseline="0" dirty="0" smtClean="0"/>
              <a:t> column </a:t>
            </a:r>
            <a:r>
              <a:rPr lang="en-US" baseline="0" dirty="0" err="1" smtClean="0"/>
              <a:t>longwave</a:t>
            </a:r>
            <a:r>
              <a:rPr lang="en-US" baseline="0" dirty="0" smtClean="0"/>
              <a:t> cooling.  FMSE conserved, convection can’t change column integral.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Advantages: not just </a:t>
            </a:r>
            <a:r>
              <a:rPr lang="en-US" dirty="0" err="1" smtClean="0"/>
              <a:t>det</a:t>
            </a:r>
            <a:r>
              <a:rPr lang="en-US" dirty="0" smtClean="0"/>
              <a:t> by removing</a:t>
            </a:r>
            <a:r>
              <a:rPr lang="en-US" baseline="0" dirty="0" smtClean="0"/>
              <a:t> processes, actually can compare magnitudes within given simulation, </a:t>
            </a:r>
            <a:r>
              <a:rPr lang="en-US" baseline="0" dirty="0" err="1" smtClean="0"/>
              <a:t>calc</a:t>
            </a:r>
            <a:r>
              <a:rPr lang="en-US" baseline="0" dirty="0" smtClean="0"/>
              <a:t> a number that is relevant. </a:t>
            </a:r>
            <a:endParaRPr lang="en-US" dirty="0" smtClean="0"/>
          </a:p>
          <a:p>
            <a:endParaRPr lang="en-US" dirty="0"/>
          </a:p>
        </p:txBody>
      </p:sp>
      <p:sp>
        <p:nvSpPr>
          <p:cNvPr id="4" name="Slide Number Placeholder 3"/>
          <p:cNvSpPr>
            <a:spLocks noGrp="1"/>
          </p:cNvSpPr>
          <p:nvPr>
            <p:ph type="sldNum" sz="quarter" idx="10"/>
          </p:nvPr>
        </p:nvSpPr>
        <p:spPr/>
        <p:txBody>
          <a:bodyPr/>
          <a:lstStyle/>
          <a:p>
            <a:fld id="{D0396DCD-94C1-4D49-813F-1EFD811474DC}" type="slidenum">
              <a:rPr lang="en-US" smtClean="0"/>
              <a:pPr/>
              <a:t>18</a:t>
            </a:fld>
            <a:endParaRPr lang="en-US"/>
          </a:p>
        </p:txBody>
      </p:sp>
    </p:spTree>
    <p:extLst>
      <p:ext uri="{BB962C8B-B14F-4D97-AF65-F5344CB8AC3E}">
        <p14:creationId xmlns:p14="http://schemas.microsoft.com/office/powerpoint/2010/main" val="40726825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 axes,</a:t>
            </a:r>
            <a:r>
              <a:rPr lang="en-US" baseline="0" dirty="0" smtClean="0"/>
              <a:t> black line.  When does cluster form? </a:t>
            </a:r>
            <a:r>
              <a:rPr lang="en-US" dirty="0" smtClean="0"/>
              <a:t> Point out </a:t>
            </a:r>
            <a:r>
              <a:rPr lang="en-US" dirty="0" err="1" smtClean="0"/>
              <a:t>pos</a:t>
            </a:r>
            <a:r>
              <a:rPr lang="en-US" dirty="0" smtClean="0"/>
              <a:t> </a:t>
            </a:r>
            <a:r>
              <a:rPr lang="en-US" dirty="0" err="1" smtClean="0"/>
              <a:t>fb</a:t>
            </a:r>
            <a:r>
              <a:rPr lang="en-US" dirty="0" smtClean="0"/>
              <a:t> (red) in dry region, beginning,</a:t>
            </a:r>
            <a:r>
              <a:rPr lang="en-US" baseline="0" dirty="0" smtClean="0"/>
              <a:t> shifting to moister regions as progresses. Strong </a:t>
            </a:r>
            <a:r>
              <a:rPr lang="en-US" baseline="0" dirty="0" err="1" smtClean="0"/>
              <a:t>pos</a:t>
            </a:r>
            <a:r>
              <a:rPr lang="en-US" baseline="0" dirty="0" smtClean="0"/>
              <a:t> </a:t>
            </a:r>
            <a:r>
              <a:rPr lang="en-US" baseline="0" dirty="0" err="1" smtClean="0"/>
              <a:t>fv</a:t>
            </a:r>
            <a:r>
              <a:rPr lang="en-US" baseline="0" dirty="0" smtClean="0"/>
              <a:t> developing in moist regions ~day 60. Point out blue (</a:t>
            </a:r>
            <a:r>
              <a:rPr lang="en-US" baseline="0" dirty="0" err="1" smtClean="0"/>
              <a:t>neg</a:t>
            </a:r>
            <a:r>
              <a:rPr lang="en-US" baseline="0" dirty="0" smtClean="0"/>
              <a:t> </a:t>
            </a:r>
            <a:r>
              <a:rPr lang="en-US" baseline="0" dirty="0" err="1" smtClean="0"/>
              <a:t>fb</a:t>
            </a:r>
            <a:r>
              <a:rPr lang="en-US" baseline="0" dirty="0" smtClean="0"/>
              <a:t>) in dry days 30-60, but h’ still increasing in magnitude there. Colors -&gt; magnitude UNITS J/m^2 W/m^2</a:t>
            </a:r>
          </a:p>
          <a:p>
            <a:endParaRPr lang="en-US" dirty="0"/>
          </a:p>
        </p:txBody>
      </p:sp>
      <p:sp>
        <p:nvSpPr>
          <p:cNvPr id="4" name="Slide Number Placeholder 3"/>
          <p:cNvSpPr>
            <a:spLocks noGrp="1"/>
          </p:cNvSpPr>
          <p:nvPr>
            <p:ph type="sldNum" sz="quarter" idx="10"/>
          </p:nvPr>
        </p:nvSpPr>
        <p:spPr/>
        <p:txBody>
          <a:bodyPr/>
          <a:lstStyle/>
          <a:p>
            <a:fld id="{D0396DCD-94C1-4D49-813F-1EFD811474DC}" type="slidenum">
              <a:rPr lang="en-US" smtClean="0"/>
              <a:pPr/>
              <a:t>19</a:t>
            </a:fld>
            <a:endParaRPr lang="en-US"/>
          </a:p>
        </p:txBody>
      </p:sp>
    </p:spTree>
    <p:extLst>
      <p:ext uri="{BB962C8B-B14F-4D97-AF65-F5344CB8AC3E}">
        <p14:creationId xmlns:p14="http://schemas.microsoft.com/office/powerpoint/2010/main" val="30681695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t>9/10/2014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2964420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t>9/10/2014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2877160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t>9/10/2014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19297494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Next Steps Tab">
    <p:spTree>
      <p:nvGrpSpPr>
        <p:cNvPr id="1" name=""/>
        <p:cNvGrpSpPr/>
        <p:nvPr/>
      </p:nvGrpSpPr>
      <p:grpSpPr>
        <a:xfrm>
          <a:off x="0" y="0"/>
          <a:ext cx="0" cy="0"/>
          <a:chOff x="0" y="0"/>
          <a:chExt cx="0" cy="0"/>
        </a:xfrm>
      </p:grpSpPr>
      <p:sp>
        <p:nvSpPr>
          <p:cNvPr id="12" name="Rectangle 11"/>
          <p:cNvSpPr/>
          <p:nvPr userDrawn="1"/>
        </p:nvSpPr>
        <p:spPr>
          <a:xfrm>
            <a:off x="-2"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lumMod val="50000"/>
                    <a:lumOff val="50000"/>
                  </a:schemeClr>
                </a:solidFill>
                <a:latin typeface="Helvetica"/>
                <a:cs typeface="Helvetica"/>
              </a:rPr>
              <a:t>Introduction</a:t>
            </a:r>
            <a:endParaRPr lang="en-US" sz="1200" dirty="0">
              <a:solidFill>
                <a:schemeClr val="tx1">
                  <a:lumMod val="50000"/>
                  <a:lumOff val="50000"/>
                </a:schemeClr>
              </a:solidFill>
              <a:latin typeface="Helvetica"/>
              <a:cs typeface="Helvetica"/>
            </a:endParaRPr>
          </a:p>
        </p:txBody>
      </p:sp>
      <p:sp>
        <p:nvSpPr>
          <p:cNvPr id="13" name="Rectangle 12"/>
          <p:cNvSpPr/>
          <p:nvPr userDrawn="1"/>
        </p:nvSpPr>
        <p:spPr>
          <a:xfrm>
            <a:off x="2285998" y="0"/>
            <a:ext cx="2286000" cy="304800"/>
          </a:xfrm>
          <a:prstGeom prst="rect">
            <a:avLst/>
          </a:prstGeom>
          <a:solidFill>
            <a:srgbClr val="F2DCDB"/>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lumMod val="50000"/>
                    <a:lumOff val="50000"/>
                  </a:schemeClr>
                </a:solidFill>
                <a:latin typeface="Helvetica"/>
                <a:cs typeface="Helvetica"/>
              </a:rPr>
              <a:t>Methods	</a:t>
            </a:r>
            <a:endParaRPr lang="en-US" sz="1200" dirty="0">
              <a:solidFill>
                <a:schemeClr val="tx1">
                  <a:lumMod val="50000"/>
                  <a:lumOff val="50000"/>
                </a:schemeClr>
              </a:solidFill>
              <a:latin typeface="Helvetica"/>
              <a:cs typeface="Helvetica"/>
            </a:endParaRPr>
          </a:p>
        </p:txBody>
      </p:sp>
      <p:sp>
        <p:nvSpPr>
          <p:cNvPr id="15" name="Rectangle 14"/>
          <p:cNvSpPr/>
          <p:nvPr userDrawn="1"/>
        </p:nvSpPr>
        <p:spPr>
          <a:xfrm>
            <a:off x="4572000"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lumMod val="50000"/>
                    <a:lumOff val="50000"/>
                  </a:schemeClr>
                </a:solidFill>
                <a:latin typeface="Helvetica"/>
                <a:cs typeface="Helvetica"/>
              </a:rPr>
              <a:t>Physical</a:t>
            </a:r>
            <a:r>
              <a:rPr lang="en-US" sz="1200" baseline="0" dirty="0" smtClean="0">
                <a:solidFill>
                  <a:schemeClr val="tx1">
                    <a:lumMod val="50000"/>
                    <a:lumOff val="50000"/>
                  </a:schemeClr>
                </a:solidFill>
                <a:latin typeface="Helvetica"/>
                <a:cs typeface="Helvetica"/>
              </a:rPr>
              <a:t> Mechanisms</a:t>
            </a:r>
            <a:endParaRPr lang="en-US" sz="1200" dirty="0">
              <a:solidFill>
                <a:schemeClr val="tx1">
                  <a:lumMod val="50000"/>
                  <a:lumOff val="50000"/>
                </a:schemeClr>
              </a:solidFill>
              <a:latin typeface="Helvetica"/>
              <a:cs typeface="Helvetica"/>
            </a:endParaRPr>
          </a:p>
        </p:txBody>
      </p:sp>
      <p:sp>
        <p:nvSpPr>
          <p:cNvPr id="18" name="Rectangle 17"/>
          <p:cNvSpPr/>
          <p:nvPr userDrawn="1"/>
        </p:nvSpPr>
        <p:spPr>
          <a:xfrm>
            <a:off x="6858000"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lumMod val="50000"/>
                    <a:lumOff val="50000"/>
                  </a:schemeClr>
                </a:solidFill>
                <a:latin typeface="Helvetica"/>
                <a:cs typeface="Helvetica"/>
              </a:rPr>
              <a:t>Conclusions</a:t>
            </a:r>
            <a:endParaRPr lang="en-US" sz="1200" dirty="0">
              <a:solidFill>
                <a:schemeClr val="tx1">
                  <a:lumMod val="50000"/>
                  <a:lumOff val="50000"/>
                </a:schemeClr>
              </a:solidFill>
              <a:latin typeface="Helvetica"/>
              <a:cs typeface="Helvetica"/>
            </a:endParaRPr>
          </a:p>
        </p:txBody>
      </p:sp>
    </p:spTree>
    <p:extLst>
      <p:ext uri="{BB962C8B-B14F-4D97-AF65-F5344CB8AC3E}">
        <p14:creationId xmlns:p14="http://schemas.microsoft.com/office/powerpoint/2010/main" val="28640580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Next Steps Tab">
    <p:spTree>
      <p:nvGrpSpPr>
        <p:cNvPr id="1" name=""/>
        <p:cNvGrpSpPr/>
        <p:nvPr/>
      </p:nvGrpSpPr>
      <p:grpSpPr>
        <a:xfrm>
          <a:off x="0" y="0"/>
          <a:ext cx="0" cy="0"/>
          <a:chOff x="0" y="0"/>
          <a:chExt cx="0" cy="0"/>
        </a:xfrm>
      </p:grpSpPr>
      <p:sp>
        <p:nvSpPr>
          <p:cNvPr id="12" name="Rectangle 11"/>
          <p:cNvSpPr/>
          <p:nvPr userDrawn="1"/>
        </p:nvSpPr>
        <p:spPr>
          <a:xfrm>
            <a:off x="-2"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lumMod val="50000"/>
                    <a:lumOff val="50000"/>
                  </a:schemeClr>
                </a:solidFill>
                <a:latin typeface="Helvetica"/>
                <a:cs typeface="Helvetica"/>
              </a:rPr>
              <a:t>Introduction</a:t>
            </a:r>
            <a:endParaRPr lang="en-US" sz="1200" dirty="0">
              <a:solidFill>
                <a:schemeClr val="tx1">
                  <a:lumMod val="50000"/>
                  <a:lumOff val="50000"/>
                </a:schemeClr>
              </a:solidFill>
              <a:latin typeface="Helvetica"/>
              <a:cs typeface="Helvetica"/>
            </a:endParaRPr>
          </a:p>
        </p:txBody>
      </p:sp>
      <p:sp>
        <p:nvSpPr>
          <p:cNvPr id="13" name="Rectangle 12"/>
          <p:cNvSpPr/>
          <p:nvPr userDrawn="1"/>
        </p:nvSpPr>
        <p:spPr>
          <a:xfrm>
            <a:off x="2285998" y="0"/>
            <a:ext cx="2286000" cy="304800"/>
          </a:xfrm>
          <a:prstGeom prst="rect">
            <a:avLst/>
          </a:prstGeom>
          <a:solidFill>
            <a:schemeClr val="accent2">
              <a:lumMod val="40000"/>
              <a:lumOff val="60000"/>
            </a:schemeClr>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lumMod val="50000"/>
                    <a:lumOff val="50000"/>
                  </a:schemeClr>
                </a:solidFill>
                <a:latin typeface="Helvetica"/>
                <a:cs typeface="Helvetica"/>
              </a:rPr>
              <a:t>Methods	</a:t>
            </a:r>
            <a:endParaRPr lang="en-US" sz="1200" dirty="0">
              <a:solidFill>
                <a:schemeClr val="tx1">
                  <a:lumMod val="50000"/>
                  <a:lumOff val="50000"/>
                </a:schemeClr>
              </a:solidFill>
              <a:latin typeface="Helvetica"/>
              <a:cs typeface="Helvetica"/>
            </a:endParaRPr>
          </a:p>
        </p:txBody>
      </p:sp>
      <p:sp>
        <p:nvSpPr>
          <p:cNvPr id="15" name="Rectangle 14"/>
          <p:cNvSpPr/>
          <p:nvPr userDrawn="1"/>
        </p:nvSpPr>
        <p:spPr>
          <a:xfrm>
            <a:off x="4572000" y="0"/>
            <a:ext cx="2286000" cy="304800"/>
          </a:xfrm>
          <a:prstGeom prst="rect">
            <a:avLst/>
          </a:prstGeom>
          <a:solidFill>
            <a:srgbClr val="F2DCDB"/>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lumMod val="50000"/>
                    <a:lumOff val="50000"/>
                  </a:schemeClr>
                </a:solidFill>
                <a:latin typeface="Helvetica"/>
                <a:cs typeface="Helvetica"/>
              </a:rPr>
              <a:t>Physical</a:t>
            </a:r>
            <a:r>
              <a:rPr lang="en-US" sz="1200" baseline="0" dirty="0" smtClean="0">
                <a:solidFill>
                  <a:schemeClr val="tx1">
                    <a:lumMod val="50000"/>
                    <a:lumOff val="50000"/>
                  </a:schemeClr>
                </a:solidFill>
                <a:latin typeface="Helvetica"/>
                <a:cs typeface="Helvetica"/>
              </a:rPr>
              <a:t> Mechanisms</a:t>
            </a:r>
            <a:endParaRPr lang="en-US" sz="1200" dirty="0">
              <a:solidFill>
                <a:schemeClr val="tx1">
                  <a:lumMod val="50000"/>
                  <a:lumOff val="50000"/>
                </a:schemeClr>
              </a:solidFill>
              <a:latin typeface="Helvetica"/>
              <a:cs typeface="Helvetica"/>
            </a:endParaRPr>
          </a:p>
        </p:txBody>
      </p:sp>
      <p:sp>
        <p:nvSpPr>
          <p:cNvPr id="18" name="Rectangle 17"/>
          <p:cNvSpPr/>
          <p:nvPr userDrawn="1"/>
        </p:nvSpPr>
        <p:spPr>
          <a:xfrm>
            <a:off x="6858000"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lumMod val="50000"/>
                    <a:lumOff val="50000"/>
                  </a:schemeClr>
                </a:solidFill>
                <a:latin typeface="Helvetica"/>
                <a:cs typeface="Helvetica"/>
              </a:rPr>
              <a:t>Conclusions</a:t>
            </a:r>
            <a:endParaRPr lang="en-US" sz="1200" dirty="0">
              <a:solidFill>
                <a:schemeClr val="tx1">
                  <a:lumMod val="50000"/>
                  <a:lumOff val="50000"/>
                </a:schemeClr>
              </a:solidFill>
              <a:latin typeface="Helvetica"/>
              <a:cs typeface="Helvetica"/>
            </a:endParaRPr>
          </a:p>
        </p:txBody>
      </p:sp>
    </p:spTree>
    <p:extLst>
      <p:ext uri="{BB962C8B-B14F-4D97-AF65-F5344CB8AC3E}">
        <p14:creationId xmlns:p14="http://schemas.microsoft.com/office/powerpoint/2010/main" val="2655810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70E8A08-ABF8-4EE6-BBF5-13A29E2C07D4}" type="datetimeFigureOut">
              <a:rPr lang="en-US">
                <a:solidFill>
                  <a:prstClr val="black">
                    <a:tint val="75000"/>
                  </a:prstClr>
                </a:solidFill>
              </a:rPr>
              <a:pPr>
                <a:defRPr/>
              </a:pPr>
              <a:t>9/10/2014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DF7967A-4208-4CCB-BE70-D504D25DC1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198390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8AD45EF-41AF-4B89-A1F2-858EEB91C287}" type="datetimeFigureOut">
              <a:rPr lang="en-US">
                <a:solidFill>
                  <a:prstClr val="black">
                    <a:tint val="75000"/>
                  </a:prstClr>
                </a:solidFill>
              </a:rPr>
              <a:pPr>
                <a:defRPr/>
              </a:pPr>
              <a:t>9/10/2014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6CADC03-3525-42E6-8E81-CD65FAACA2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791958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D87B464-C855-4106-B044-83714F5B001B}" type="datetimeFigureOut">
              <a:rPr lang="en-US">
                <a:solidFill>
                  <a:prstClr val="black">
                    <a:tint val="75000"/>
                  </a:prstClr>
                </a:solidFill>
              </a:rPr>
              <a:pPr>
                <a:defRPr/>
              </a:pPr>
              <a:t>9/10/2014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3D65033-4078-4342-BC08-CBAC01CA180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218813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50EDC1C-705E-478A-B28C-655FAB10D802}" type="datetimeFigureOut">
              <a:rPr lang="en-US">
                <a:solidFill>
                  <a:prstClr val="black">
                    <a:tint val="75000"/>
                  </a:prstClr>
                </a:solidFill>
              </a:rPr>
              <a:pPr>
                <a:defRPr/>
              </a:pPr>
              <a:t>9/10/2014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D4A49A7-FCEC-4A71-985F-101EA0B1D98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929036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F33C21E-0398-4E89-B501-01219F3D0F1F}" type="datetimeFigureOut">
              <a:rPr lang="en-US">
                <a:solidFill>
                  <a:prstClr val="black">
                    <a:tint val="75000"/>
                  </a:prstClr>
                </a:solidFill>
              </a:rPr>
              <a:pPr>
                <a:defRPr/>
              </a:pPr>
              <a:t>9/10/2014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4D7D667-D4E9-441F-AB18-9BCEFFD52F5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944612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110C56D-7FC8-4991-9BFA-594AE38A5619}" type="datetimeFigureOut">
              <a:rPr lang="en-US">
                <a:solidFill>
                  <a:prstClr val="black">
                    <a:tint val="75000"/>
                  </a:prstClr>
                </a:solidFill>
              </a:rPr>
              <a:pPr>
                <a:defRPr/>
              </a:pPr>
              <a:t>9/10/2014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F34EC1F-6B94-429B-8A5E-00FFFF9ADBF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82364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t>9/10/2014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42526908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C9F031C-4021-4A6A-903A-C098C7631CE9}" type="datetimeFigureOut">
              <a:rPr lang="en-US">
                <a:solidFill>
                  <a:prstClr val="black">
                    <a:tint val="75000"/>
                  </a:prstClr>
                </a:solidFill>
              </a:rPr>
              <a:pPr>
                <a:defRPr/>
              </a:pPr>
              <a:t>9/10/2014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193B610-FE10-484A-90C3-09B5E884C9F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798432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A0CB717-13BA-4076-8F43-E9075CF70C40}" type="datetimeFigureOut">
              <a:rPr lang="en-US">
                <a:solidFill>
                  <a:prstClr val="black">
                    <a:tint val="75000"/>
                  </a:prstClr>
                </a:solidFill>
              </a:rPr>
              <a:pPr>
                <a:defRPr/>
              </a:pPr>
              <a:t>9/10/2014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3DD33D5-1688-4953-82B6-D3B6EA19FE3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073818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99755AE-D557-4658-86CF-6F4540E455E6}" type="datetimeFigureOut">
              <a:rPr lang="en-US">
                <a:solidFill>
                  <a:prstClr val="black">
                    <a:tint val="75000"/>
                  </a:prstClr>
                </a:solidFill>
              </a:rPr>
              <a:pPr>
                <a:defRPr/>
              </a:pPr>
              <a:t>9/10/2014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19555FF-BE5B-44D6-BCBA-AF8C1F5A91D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111921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9C0BD1C-930A-4B04-BEFC-B4D0437C57A2}" type="datetimeFigureOut">
              <a:rPr lang="en-US">
                <a:solidFill>
                  <a:prstClr val="black">
                    <a:tint val="75000"/>
                  </a:prstClr>
                </a:solidFill>
              </a:rPr>
              <a:pPr>
                <a:defRPr/>
              </a:pPr>
              <a:t>9/10/2014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4CB6BB-FED6-43CB-8A69-982AE0B9B2C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166346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EF6641F-BE9A-4809-B8FE-D4FB7487A1DA}" type="datetimeFigureOut">
              <a:rPr lang="en-US">
                <a:solidFill>
                  <a:prstClr val="black">
                    <a:tint val="75000"/>
                  </a:prstClr>
                </a:solidFill>
              </a:rPr>
              <a:pPr>
                <a:defRPr/>
              </a:pPr>
              <a:t>9/10/2014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0E49EEA-4D9D-4B91-BE7F-5D89205ACF7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069900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Next Steps Tab">
    <p:spTree>
      <p:nvGrpSpPr>
        <p:cNvPr id="1" name=""/>
        <p:cNvGrpSpPr/>
        <p:nvPr/>
      </p:nvGrpSpPr>
      <p:grpSpPr>
        <a:xfrm>
          <a:off x="0" y="0"/>
          <a:ext cx="0" cy="0"/>
          <a:chOff x="0" y="0"/>
          <a:chExt cx="0" cy="0"/>
        </a:xfrm>
      </p:grpSpPr>
      <p:sp>
        <p:nvSpPr>
          <p:cNvPr id="12" name="Rectangle 11"/>
          <p:cNvSpPr/>
          <p:nvPr userDrawn="1"/>
        </p:nvSpPr>
        <p:spPr>
          <a:xfrm>
            <a:off x="-2"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1200" dirty="0" smtClean="0">
                <a:solidFill>
                  <a:prstClr val="black">
                    <a:lumMod val="50000"/>
                    <a:lumOff val="50000"/>
                  </a:prstClr>
                </a:solidFill>
                <a:latin typeface="Helvetica"/>
                <a:cs typeface="Helvetica"/>
              </a:rPr>
              <a:t>Introduction</a:t>
            </a:r>
            <a:endParaRPr lang="en-US" sz="1200" dirty="0">
              <a:solidFill>
                <a:prstClr val="black">
                  <a:lumMod val="50000"/>
                  <a:lumOff val="50000"/>
                </a:prstClr>
              </a:solidFill>
              <a:latin typeface="Helvetica"/>
              <a:cs typeface="Helvetica"/>
            </a:endParaRPr>
          </a:p>
        </p:txBody>
      </p:sp>
      <p:sp>
        <p:nvSpPr>
          <p:cNvPr id="13" name="Rectangle 12"/>
          <p:cNvSpPr/>
          <p:nvPr userDrawn="1"/>
        </p:nvSpPr>
        <p:spPr>
          <a:xfrm>
            <a:off x="2285998" y="0"/>
            <a:ext cx="2286000" cy="304800"/>
          </a:xfrm>
          <a:prstGeom prst="rect">
            <a:avLst/>
          </a:prstGeom>
          <a:solidFill>
            <a:srgbClr val="F2DCDB"/>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1200" dirty="0" smtClean="0">
                <a:solidFill>
                  <a:prstClr val="black">
                    <a:lumMod val="50000"/>
                    <a:lumOff val="50000"/>
                  </a:prstClr>
                </a:solidFill>
                <a:latin typeface="Helvetica"/>
                <a:cs typeface="Helvetica"/>
              </a:rPr>
              <a:t>Methods	</a:t>
            </a:r>
            <a:endParaRPr lang="en-US" sz="1200" dirty="0">
              <a:solidFill>
                <a:prstClr val="black">
                  <a:lumMod val="50000"/>
                  <a:lumOff val="50000"/>
                </a:prstClr>
              </a:solidFill>
              <a:latin typeface="Helvetica"/>
              <a:cs typeface="Helvetica"/>
            </a:endParaRPr>
          </a:p>
        </p:txBody>
      </p:sp>
      <p:sp>
        <p:nvSpPr>
          <p:cNvPr id="15" name="Rectangle 14"/>
          <p:cNvSpPr/>
          <p:nvPr userDrawn="1"/>
        </p:nvSpPr>
        <p:spPr>
          <a:xfrm>
            <a:off x="4572000"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1200" dirty="0" smtClean="0">
                <a:solidFill>
                  <a:prstClr val="black">
                    <a:lumMod val="50000"/>
                    <a:lumOff val="50000"/>
                  </a:prstClr>
                </a:solidFill>
                <a:latin typeface="Helvetica"/>
                <a:cs typeface="Helvetica"/>
              </a:rPr>
              <a:t>Physical Mechanisms</a:t>
            </a:r>
            <a:endParaRPr lang="en-US" sz="1200" dirty="0">
              <a:solidFill>
                <a:prstClr val="black">
                  <a:lumMod val="50000"/>
                  <a:lumOff val="50000"/>
                </a:prstClr>
              </a:solidFill>
              <a:latin typeface="Helvetica"/>
              <a:cs typeface="Helvetica"/>
            </a:endParaRPr>
          </a:p>
        </p:txBody>
      </p:sp>
      <p:sp>
        <p:nvSpPr>
          <p:cNvPr id="18" name="Rectangle 17"/>
          <p:cNvSpPr/>
          <p:nvPr userDrawn="1"/>
        </p:nvSpPr>
        <p:spPr>
          <a:xfrm>
            <a:off x="6858000"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1200" dirty="0" smtClean="0">
                <a:solidFill>
                  <a:prstClr val="black">
                    <a:lumMod val="50000"/>
                    <a:lumOff val="50000"/>
                  </a:prstClr>
                </a:solidFill>
                <a:latin typeface="Helvetica"/>
                <a:cs typeface="Helvetica"/>
              </a:rPr>
              <a:t>Conclusions</a:t>
            </a:r>
            <a:endParaRPr lang="en-US" sz="1200" dirty="0">
              <a:solidFill>
                <a:prstClr val="black">
                  <a:lumMod val="50000"/>
                  <a:lumOff val="50000"/>
                </a:prstClr>
              </a:solidFill>
              <a:latin typeface="Helvetica"/>
              <a:cs typeface="Helvetica"/>
            </a:endParaRPr>
          </a:p>
        </p:txBody>
      </p:sp>
    </p:spTree>
    <p:extLst>
      <p:ext uri="{BB962C8B-B14F-4D97-AF65-F5344CB8AC3E}">
        <p14:creationId xmlns:p14="http://schemas.microsoft.com/office/powerpoint/2010/main" val="13867947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70E8A08-ABF8-4EE6-BBF5-13A29E2C07D4}" type="datetimeFigureOut">
              <a:rPr lang="en-US">
                <a:solidFill>
                  <a:prstClr val="black">
                    <a:tint val="75000"/>
                  </a:prstClr>
                </a:solidFill>
              </a:rPr>
              <a:pPr>
                <a:defRPr/>
              </a:pPr>
              <a:t>9/10/2014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DF7967A-4208-4CCB-BE70-D504D25DC1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247543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8AD45EF-41AF-4B89-A1F2-858EEB91C287}" type="datetimeFigureOut">
              <a:rPr lang="en-US">
                <a:solidFill>
                  <a:prstClr val="black">
                    <a:tint val="75000"/>
                  </a:prstClr>
                </a:solidFill>
              </a:rPr>
              <a:pPr>
                <a:defRPr/>
              </a:pPr>
              <a:t>9/10/2014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6CADC03-3525-42E6-8E81-CD65FAACA2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491505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D87B464-C855-4106-B044-83714F5B001B}" type="datetimeFigureOut">
              <a:rPr lang="en-US">
                <a:solidFill>
                  <a:prstClr val="black">
                    <a:tint val="75000"/>
                  </a:prstClr>
                </a:solidFill>
              </a:rPr>
              <a:pPr>
                <a:defRPr/>
              </a:pPr>
              <a:t>9/10/2014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3D65033-4078-4342-BC08-CBAC01CA180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42360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50EDC1C-705E-478A-B28C-655FAB10D802}" type="datetimeFigureOut">
              <a:rPr lang="en-US">
                <a:solidFill>
                  <a:prstClr val="black">
                    <a:tint val="75000"/>
                  </a:prstClr>
                </a:solidFill>
              </a:rPr>
              <a:pPr>
                <a:defRPr/>
              </a:pPr>
              <a:t>9/10/2014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D4A49A7-FCEC-4A71-985F-101EA0B1D98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23159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DAE6FB-3507-458B-9CFF-D59A9CAEE579}" type="datetimeFigureOut">
              <a:rPr lang="en-US" smtClean="0"/>
              <a:t>9/10/2014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5522500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F33C21E-0398-4E89-B501-01219F3D0F1F}" type="datetimeFigureOut">
              <a:rPr lang="en-US">
                <a:solidFill>
                  <a:prstClr val="black">
                    <a:tint val="75000"/>
                  </a:prstClr>
                </a:solidFill>
              </a:rPr>
              <a:pPr>
                <a:defRPr/>
              </a:pPr>
              <a:t>9/10/2014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4D7D667-D4E9-441F-AB18-9BCEFFD52F5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150166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110C56D-7FC8-4991-9BFA-594AE38A5619}" type="datetimeFigureOut">
              <a:rPr lang="en-US">
                <a:solidFill>
                  <a:prstClr val="black">
                    <a:tint val="75000"/>
                  </a:prstClr>
                </a:solidFill>
              </a:rPr>
              <a:pPr>
                <a:defRPr/>
              </a:pPr>
              <a:t>9/10/2014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F34EC1F-6B94-429B-8A5E-00FFFF9ADBF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400239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C9F031C-4021-4A6A-903A-C098C7631CE9}" type="datetimeFigureOut">
              <a:rPr lang="en-US">
                <a:solidFill>
                  <a:prstClr val="black">
                    <a:tint val="75000"/>
                  </a:prstClr>
                </a:solidFill>
              </a:rPr>
              <a:pPr>
                <a:defRPr/>
              </a:pPr>
              <a:t>9/10/2014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193B610-FE10-484A-90C3-09B5E884C9F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612814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A0CB717-13BA-4076-8F43-E9075CF70C40}" type="datetimeFigureOut">
              <a:rPr lang="en-US">
                <a:solidFill>
                  <a:prstClr val="black">
                    <a:tint val="75000"/>
                  </a:prstClr>
                </a:solidFill>
              </a:rPr>
              <a:pPr>
                <a:defRPr/>
              </a:pPr>
              <a:t>9/10/2014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3DD33D5-1688-4953-82B6-D3B6EA19FE3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784812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99755AE-D557-4658-86CF-6F4540E455E6}" type="datetimeFigureOut">
              <a:rPr lang="en-US">
                <a:solidFill>
                  <a:prstClr val="black">
                    <a:tint val="75000"/>
                  </a:prstClr>
                </a:solidFill>
              </a:rPr>
              <a:pPr>
                <a:defRPr/>
              </a:pPr>
              <a:t>9/10/2014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19555FF-BE5B-44D6-BCBA-AF8C1F5A91D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496210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9C0BD1C-930A-4B04-BEFC-B4D0437C57A2}" type="datetimeFigureOut">
              <a:rPr lang="en-US">
                <a:solidFill>
                  <a:prstClr val="black">
                    <a:tint val="75000"/>
                  </a:prstClr>
                </a:solidFill>
              </a:rPr>
              <a:pPr>
                <a:defRPr/>
              </a:pPr>
              <a:t>9/10/2014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4CB6BB-FED6-43CB-8A69-982AE0B9B2C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973431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EF6641F-BE9A-4809-B8FE-D4FB7487A1DA}" type="datetimeFigureOut">
              <a:rPr lang="en-US">
                <a:solidFill>
                  <a:prstClr val="black">
                    <a:tint val="75000"/>
                  </a:prstClr>
                </a:solidFill>
              </a:rPr>
              <a:pPr>
                <a:defRPr/>
              </a:pPr>
              <a:t>9/10/2014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0E49EEA-4D9D-4B91-BE7F-5D89205ACF7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11009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3_Next Steps Tab">
    <p:spTree>
      <p:nvGrpSpPr>
        <p:cNvPr id="1" name=""/>
        <p:cNvGrpSpPr/>
        <p:nvPr/>
      </p:nvGrpSpPr>
      <p:grpSpPr>
        <a:xfrm>
          <a:off x="0" y="0"/>
          <a:ext cx="0" cy="0"/>
          <a:chOff x="0" y="0"/>
          <a:chExt cx="0" cy="0"/>
        </a:xfrm>
      </p:grpSpPr>
      <p:sp>
        <p:nvSpPr>
          <p:cNvPr id="12" name="Rectangle 11"/>
          <p:cNvSpPr/>
          <p:nvPr userDrawn="1"/>
        </p:nvSpPr>
        <p:spPr>
          <a:xfrm>
            <a:off x="-2"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1200" dirty="0" smtClean="0">
                <a:solidFill>
                  <a:prstClr val="black">
                    <a:lumMod val="50000"/>
                    <a:lumOff val="50000"/>
                  </a:prstClr>
                </a:solidFill>
                <a:latin typeface="Helvetica"/>
                <a:cs typeface="Helvetica"/>
              </a:rPr>
              <a:t>Introduction</a:t>
            </a:r>
            <a:endParaRPr lang="en-US" sz="1200" dirty="0">
              <a:solidFill>
                <a:prstClr val="black">
                  <a:lumMod val="50000"/>
                  <a:lumOff val="50000"/>
                </a:prstClr>
              </a:solidFill>
              <a:latin typeface="Helvetica"/>
              <a:cs typeface="Helvetica"/>
            </a:endParaRPr>
          </a:p>
        </p:txBody>
      </p:sp>
      <p:sp>
        <p:nvSpPr>
          <p:cNvPr id="13" name="Rectangle 12"/>
          <p:cNvSpPr/>
          <p:nvPr userDrawn="1"/>
        </p:nvSpPr>
        <p:spPr>
          <a:xfrm>
            <a:off x="2285998" y="0"/>
            <a:ext cx="2286000" cy="304800"/>
          </a:xfrm>
          <a:prstGeom prst="rect">
            <a:avLst/>
          </a:prstGeom>
          <a:solidFill>
            <a:srgbClr val="F2DCDB"/>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1200" dirty="0" smtClean="0">
                <a:solidFill>
                  <a:prstClr val="black">
                    <a:lumMod val="50000"/>
                    <a:lumOff val="50000"/>
                  </a:prstClr>
                </a:solidFill>
                <a:latin typeface="Helvetica"/>
                <a:cs typeface="Helvetica"/>
              </a:rPr>
              <a:t>Methods	</a:t>
            </a:r>
            <a:endParaRPr lang="en-US" sz="1200" dirty="0">
              <a:solidFill>
                <a:prstClr val="black">
                  <a:lumMod val="50000"/>
                  <a:lumOff val="50000"/>
                </a:prstClr>
              </a:solidFill>
              <a:latin typeface="Helvetica"/>
              <a:cs typeface="Helvetica"/>
            </a:endParaRPr>
          </a:p>
        </p:txBody>
      </p:sp>
      <p:sp>
        <p:nvSpPr>
          <p:cNvPr id="15" name="Rectangle 14"/>
          <p:cNvSpPr/>
          <p:nvPr userDrawn="1"/>
        </p:nvSpPr>
        <p:spPr>
          <a:xfrm>
            <a:off x="4572000"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1200" dirty="0" smtClean="0">
                <a:solidFill>
                  <a:prstClr val="black">
                    <a:lumMod val="50000"/>
                    <a:lumOff val="50000"/>
                  </a:prstClr>
                </a:solidFill>
                <a:latin typeface="Helvetica"/>
                <a:cs typeface="Helvetica"/>
              </a:rPr>
              <a:t>Physical Mechanisms</a:t>
            </a:r>
            <a:endParaRPr lang="en-US" sz="1200" dirty="0">
              <a:solidFill>
                <a:prstClr val="black">
                  <a:lumMod val="50000"/>
                  <a:lumOff val="50000"/>
                </a:prstClr>
              </a:solidFill>
              <a:latin typeface="Helvetica"/>
              <a:cs typeface="Helvetica"/>
            </a:endParaRPr>
          </a:p>
        </p:txBody>
      </p:sp>
      <p:sp>
        <p:nvSpPr>
          <p:cNvPr id="18" name="Rectangle 17"/>
          <p:cNvSpPr/>
          <p:nvPr userDrawn="1"/>
        </p:nvSpPr>
        <p:spPr>
          <a:xfrm>
            <a:off x="6858000"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1200" dirty="0" smtClean="0">
                <a:solidFill>
                  <a:prstClr val="black">
                    <a:lumMod val="50000"/>
                    <a:lumOff val="50000"/>
                  </a:prstClr>
                </a:solidFill>
                <a:latin typeface="Helvetica"/>
                <a:cs typeface="Helvetica"/>
              </a:rPr>
              <a:t>Conclusions</a:t>
            </a:r>
            <a:endParaRPr lang="en-US" sz="1200" dirty="0">
              <a:solidFill>
                <a:prstClr val="black">
                  <a:lumMod val="50000"/>
                  <a:lumOff val="50000"/>
                </a:prstClr>
              </a:solidFill>
              <a:latin typeface="Helvetica"/>
              <a:cs typeface="Helvetica"/>
            </a:endParaRPr>
          </a:p>
        </p:txBody>
      </p:sp>
    </p:spTree>
    <p:extLst>
      <p:ext uri="{BB962C8B-B14F-4D97-AF65-F5344CB8AC3E}">
        <p14:creationId xmlns:p14="http://schemas.microsoft.com/office/powerpoint/2010/main" val="19019852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4_Next Steps Tab">
    <p:spTree>
      <p:nvGrpSpPr>
        <p:cNvPr id="1" name=""/>
        <p:cNvGrpSpPr/>
        <p:nvPr/>
      </p:nvGrpSpPr>
      <p:grpSpPr>
        <a:xfrm>
          <a:off x="0" y="0"/>
          <a:ext cx="0" cy="0"/>
          <a:chOff x="0" y="0"/>
          <a:chExt cx="0" cy="0"/>
        </a:xfrm>
      </p:grpSpPr>
      <p:sp>
        <p:nvSpPr>
          <p:cNvPr id="12" name="Rectangle 11"/>
          <p:cNvSpPr/>
          <p:nvPr userDrawn="1"/>
        </p:nvSpPr>
        <p:spPr>
          <a:xfrm>
            <a:off x="-2"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1200" dirty="0" smtClean="0">
                <a:solidFill>
                  <a:prstClr val="black">
                    <a:lumMod val="50000"/>
                    <a:lumOff val="50000"/>
                  </a:prstClr>
                </a:solidFill>
                <a:latin typeface="Helvetica"/>
                <a:cs typeface="Helvetica"/>
              </a:rPr>
              <a:t>Introduction</a:t>
            </a:r>
            <a:endParaRPr lang="en-US" sz="1200" dirty="0">
              <a:solidFill>
                <a:prstClr val="black">
                  <a:lumMod val="50000"/>
                  <a:lumOff val="50000"/>
                </a:prstClr>
              </a:solidFill>
              <a:latin typeface="Helvetica"/>
              <a:cs typeface="Helvetica"/>
            </a:endParaRPr>
          </a:p>
        </p:txBody>
      </p:sp>
      <p:sp>
        <p:nvSpPr>
          <p:cNvPr id="13" name="Rectangle 12"/>
          <p:cNvSpPr/>
          <p:nvPr userDrawn="1"/>
        </p:nvSpPr>
        <p:spPr>
          <a:xfrm>
            <a:off x="2285998" y="0"/>
            <a:ext cx="2286000" cy="304800"/>
          </a:xfrm>
          <a:prstGeom prst="rect">
            <a:avLst/>
          </a:prstGeom>
          <a:solidFill>
            <a:schemeClr val="accent2">
              <a:lumMod val="40000"/>
              <a:lumOff val="60000"/>
            </a:schemeClr>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1200" dirty="0" smtClean="0">
                <a:solidFill>
                  <a:prstClr val="black">
                    <a:lumMod val="50000"/>
                    <a:lumOff val="50000"/>
                  </a:prstClr>
                </a:solidFill>
                <a:latin typeface="Helvetica"/>
                <a:cs typeface="Helvetica"/>
              </a:rPr>
              <a:t>Methods	</a:t>
            </a:r>
            <a:endParaRPr lang="en-US" sz="1200" dirty="0">
              <a:solidFill>
                <a:prstClr val="black">
                  <a:lumMod val="50000"/>
                  <a:lumOff val="50000"/>
                </a:prstClr>
              </a:solidFill>
              <a:latin typeface="Helvetica"/>
              <a:cs typeface="Helvetica"/>
            </a:endParaRPr>
          </a:p>
        </p:txBody>
      </p:sp>
      <p:sp>
        <p:nvSpPr>
          <p:cNvPr id="15" name="Rectangle 14"/>
          <p:cNvSpPr/>
          <p:nvPr userDrawn="1"/>
        </p:nvSpPr>
        <p:spPr>
          <a:xfrm>
            <a:off x="4572000" y="0"/>
            <a:ext cx="2286000" cy="304800"/>
          </a:xfrm>
          <a:prstGeom prst="rect">
            <a:avLst/>
          </a:prstGeom>
          <a:solidFill>
            <a:srgbClr val="F2DCDB"/>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1200" dirty="0" smtClean="0">
                <a:solidFill>
                  <a:prstClr val="black">
                    <a:lumMod val="50000"/>
                    <a:lumOff val="50000"/>
                  </a:prstClr>
                </a:solidFill>
                <a:latin typeface="Helvetica"/>
                <a:cs typeface="Helvetica"/>
              </a:rPr>
              <a:t>Physical Mechanisms</a:t>
            </a:r>
            <a:endParaRPr lang="en-US" sz="1200" dirty="0">
              <a:solidFill>
                <a:prstClr val="black">
                  <a:lumMod val="50000"/>
                  <a:lumOff val="50000"/>
                </a:prstClr>
              </a:solidFill>
              <a:latin typeface="Helvetica"/>
              <a:cs typeface="Helvetica"/>
            </a:endParaRPr>
          </a:p>
        </p:txBody>
      </p:sp>
      <p:sp>
        <p:nvSpPr>
          <p:cNvPr id="18" name="Rectangle 17"/>
          <p:cNvSpPr/>
          <p:nvPr userDrawn="1"/>
        </p:nvSpPr>
        <p:spPr>
          <a:xfrm>
            <a:off x="6858000"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1200" dirty="0" smtClean="0">
                <a:solidFill>
                  <a:prstClr val="black">
                    <a:lumMod val="50000"/>
                    <a:lumOff val="50000"/>
                  </a:prstClr>
                </a:solidFill>
                <a:latin typeface="Helvetica"/>
                <a:cs typeface="Helvetica"/>
              </a:rPr>
              <a:t>Conclusions</a:t>
            </a:r>
            <a:endParaRPr lang="en-US" sz="1200" dirty="0">
              <a:solidFill>
                <a:prstClr val="black">
                  <a:lumMod val="50000"/>
                  <a:lumOff val="50000"/>
                </a:prstClr>
              </a:solidFill>
              <a:latin typeface="Helvetica"/>
              <a:cs typeface="Helvetica"/>
            </a:endParaRPr>
          </a:p>
        </p:txBody>
      </p:sp>
    </p:spTree>
    <p:extLst>
      <p:ext uri="{BB962C8B-B14F-4D97-AF65-F5344CB8AC3E}">
        <p14:creationId xmlns:p14="http://schemas.microsoft.com/office/powerpoint/2010/main" val="13513057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70E8A08-ABF8-4EE6-BBF5-13A29E2C07D4}" type="datetimeFigureOut">
              <a:rPr lang="en-US">
                <a:solidFill>
                  <a:prstClr val="black">
                    <a:tint val="75000"/>
                  </a:prstClr>
                </a:solidFill>
              </a:rPr>
              <a:pPr>
                <a:defRPr/>
              </a:pPr>
              <a:t>9/10/2014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DF7967A-4208-4CCB-BE70-D504D25DC1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9803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DAE6FB-3507-458B-9CFF-D59A9CAEE579}" type="datetimeFigureOut">
              <a:rPr lang="en-US" smtClean="0"/>
              <a:t>9/10/2014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4893756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8AD45EF-41AF-4B89-A1F2-858EEB91C287}" type="datetimeFigureOut">
              <a:rPr lang="en-US">
                <a:solidFill>
                  <a:prstClr val="black">
                    <a:tint val="75000"/>
                  </a:prstClr>
                </a:solidFill>
              </a:rPr>
              <a:pPr>
                <a:defRPr/>
              </a:pPr>
              <a:t>9/10/2014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6CADC03-3525-42E6-8E81-CD65FAACA2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476701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D87B464-C855-4106-B044-83714F5B001B}" type="datetimeFigureOut">
              <a:rPr lang="en-US">
                <a:solidFill>
                  <a:prstClr val="black">
                    <a:tint val="75000"/>
                  </a:prstClr>
                </a:solidFill>
              </a:rPr>
              <a:pPr>
                <a:defRPr/>
              </a:pPr>
              <a:t>9/10/2014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3D65033-4078-4342-BC08-CBAC01CA180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249169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50EDC1C-705E-478A-B28C-655FAB10D802}" type="datetimeFigureOut">
              <a:rPr lang="en-US">
                <a:solidFill>
                  <a:prstClr val="black">
                    <a:tint val="75000"/>
                  </a:prstClr>
                </a:solidFill>
              </a:rPr>
              <a:pPr>
                <a:defRPr/>
              </a:pPr>
              <a:t>9/10/2014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D4A49A7-FCEC-4A71-985F-101EA0B1D98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063626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F33C21E-0398-4E89-B501-01219F3D0F1F}" type="datetimeFigureOut">
              <a:rPr lang="en-US">
                <a:solidFill>
                  <a:prstClr val="black">
                    <a:tint val="75000"/>
                  </a:prstClr>
                </a:solidFill>
              </a:rPr>
              <a:pPr>
                <a:defRPr/>
              </a:pPr>
              <a:t>9/10/2014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4D7D667-D4E9-441F-AB18-9BCEFFD52F5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972336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110C56D-7FC8-4991-9BFA-594AE38A5619}" type="datetimeFigureOut">
              <a:rPr lang="en-US">
                <a:solidFill>
                  <a:prstClr val="black">
                    <a:tint val="75000"/>
                  </a:prstClr>
                </a:solidFill>
              </a:rPr>
              <a:pPr>
                <a:defRPr/>
              </a:pPr>
              <a:t>9/10/2014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F34EC1F-6B94-429B-8A5E-00FFFF9ADBF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322609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C9F031C-4021-4A6A-903A-C098C7631CE9}" type="datetimeFigureOut">
              <a:rPr lang="en-US">
                <a:solidFill>
                  <a:prstClr val="black">
                    <a:tint val="75000"/>
                  </a:prstClr>
                </a:solidFill>
              </a:rPr>
              <a:pPr>
                <a:defRPr/>
              </a:pPr>
              <a:t>9/10/2014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193B610-FE10-484A-90C3-09B5E884C9F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782614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A0CB717-13BA-4076-8F43-E9075CF70C40}" type="datetimeFigureOut">
              <a:rPr lang="en-US">
                <a:solidFill>
                  <a:prstClr val="black">
                    <a:tint val="75000"/>
                  </a:prstClr>
                </a:solidFill>
              </a:rPr>
              <a:pPr>
                <a:defRPr/>
              </a:pPr>
              <a:t>9/10/2014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3DD33D5-1688-4953-82B6-D3B6EA19FE3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855807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99755AE-D557-4658-86CF-6F4540E455E6}" type="datetimeFigureOut">
              <a:rPr lang="en-US">
                <a:solidFill>
                  <a:prstClr val="black">
                    <a:tint val="75000"/>
                  </a:prstClr>
                </a:solidFill>
              </a:rPr>
              <a:pPr>
                <a:defRPr/>
              </a:pPr>
              <a:t>9/10/2014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19555FF-BE5B-44D6-BCBA-AF8C1F5A91D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588399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9C0BD1C-930A-4B04-BEFC-B4D0437C57A2}" type="datetimeFigureOut">
              <a:rPr lang="en-US">
                <a:solidFill>
                  <a:prstClr val="black">
                    <a:tint val="75000"/>
                  </a:prstClr>
                </a:solidFill>
              </a:rPr>
              <a:pPr>
                <a:defRPr/>
              </a:pPr>
              <a:t>9/10/2014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4CB6BB-FED6-43CB-8A69-982AE0B9B2C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080482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EF6641F-BE9A-4809-B8FE-D4FB7487A1DA}" type="datetimeFigureOut">
              <a:rPr lang="en-US">
                <a:solidFill>
                  <a:prstClr val="black">
                    <a:tint val="75000"/>
                  </a:prstClr>
                </a:solidFill>
              </a:rPr>
              <a:pPr>
                <a:defRPr/>
              </a:pPr>
              <a:t>9/10/2014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0E49EEA-4D9D-4B91-BE7F-5D89205ACF7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414248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DAE6FB-3507-458B-9CFF-D59A9CAEE579}" type="datetimeFigureOut">
              <a:rPr lang="en-US" smtClean="0"/>
              <a:t>9/10/2014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3529833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3_Next Steps Tab">
    <p:spTree>
      <p:nvGrpSpPr>
        <p:cNvPr id="1" name=""/>
        <p:cNvGrpSpPr/>
        <p:nvPr/>
      </p:nvGrpSpPr>
      <p:grpSpPr>
        <a:xfrm>
          <a:off x="0" y="0"/>
          <a:ext cx="0" cy="0"/>
          <a:chOff x="0" y="0"/>
          <a:chExt cx="0" cy="0"/>
        </a:xfrm>
      </p:grpSpPr>
      <p:sp>
        <p:nvSpPr>
          <p:cNvPr id="12" name="Rectangle 11"/>
          <p:cNvSpPr/>
          <p:nvPr userDrawn="1"/>
        </p:nvSpPr>
        <p:spPr>
          <a:xfrm>
            <a:off x="-2"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1200" dirty="0" smtClean="0">
                <a:solidFill>
                  <a:prstClr val="black">
                    <a:lumMod val="50000"/>
                    <a:lumOff val="50000"/>
                  </a:prstClr>
                </a:solidFill>
                <a:latin typeface="Helvetica"/>
                <a:cs typeface="Helvetica"/>
              </a:rPr>
              <a:t>Introduction</a:t>
            </a:r>
            <a:endParaRPr lang="en-US" sz="1200" dirty="0">
              <a:solidFill>
                <a:prstClr val="black">
                  <a:lumMod val="50000"/>
                  <a:lumOff val="50000"/>
                </a:prstClr>
              </a:solidFill>
              <a:latin typeface="Helvetica"/>
              <a:cs typeface="Helvetica"/>
            </a:endParaRPr>
          </a:p>
        </p:txBody>
      </p:sp>
      <p:sp>
        <p:nvSpPr>
          <p:cNvPr id="13" name="Rectangle 12"/>
          <p:cNvSpPr/>
          <p:nvPr userDrawn="1"/>
        </p:nvSpPr>
        <p:spPr>
          <a:xfrm>
            <a:off x="2285998" y="0"/>
            <a:ext cx="2286000" cy="304800"/>
          </a:xfrm>
          <a:prstGeom prst="rect">
            <a:avLst/>
          </a:prstGeom>
          <a:solidFill>
            <a:srgbClr val="F2DCDB"/>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1200" dirty="0" smtClean="0">
                <a:solidFill>
                  <a:prstClr val="black">
                    <a:lumMod val="50000"/>
                    <a:lumOff val="50000"/>
                  </a:prstClr>
                </a:solidFill>
                <a:latin typeface="Helvetica"/>
                <a:cs typeface="Helvetica"/>
              </a:rPr>
              <a:t>Methods	</a:t>
            </a:r>
            <a:endParaRPr lang="en-US" sz="1200" dirty="0">
              <a:solidFill>
                <a:prstClr val="black">
                  <a:lumMod val="50000"/>
                  <a:lumOff val="50000"/>
                </a:prstClr>
              </a:solidFill>
              <a:latin typeface="Helvetica"/>
              <a:cs typeface="Helvetica"/>
            </a:endParaRPr>
          </a:p>
        </p:txBody>
      </p:sp>
      <p:sp>
        <p:nvSpPr>
          <p:cNvPr id="15" name="Rectangle 14"/>
          <p:cNvSpPr/>
          <p:nvPr userDrawn="1"/>
        </p:nvSpPr>
        <p:spPr>
          <a:xfrm>
            <a:off x="4572000"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1200" dirty="0" smtClean="0">
                <a:solidFill>
                  <a:prstClr val="black">
                    <a:lumMod val="50000"/>
                    <a:lumOff val="50000"/>
                  </a:prstClr>
                </a:solidFill>
                <a:latin typeface="Helvetica"/>
                <a:cs typeface="Helvetica"/>
              </a:rPr>
              <a:t>Physical Mechanisms</a:t>
            </a:r>
            <a:endParaRPr lang="en-US" sz="1200" dirty="0">
              <a:solidFill>
                <a:prstClr val="black">
                  <a:lumMod val="50000"/>
                  <a:lumOff val="50000"/>
                </a:prstClr>
              </a:solidFill>
              <a:latin typeface="Helvetica"/>
              <a:cs typeface="Helvetica"/>
            </a:endParaRPr>
          </a:p>
        </p:txBody>
      </p:sp>
      <p:sp>
        <p:nvSpPr>
          <p:cNvPr id="18" name="Rectangle 17"/>
          <p:cNvSpPr/>
          <p:nvPr userDrawn="1"/>
        </p:nvSpPr>
        <p:spPr>
          <a:xfrm>
            <a:off x="6858000"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1200" dirty="0" smtClean="0">
                <a:solidFill>
                  <a:prstClr val="black">
                    <a:lumMod val="50000"/>
                    <a:lumOff val="50000"/>
                  </a:prstClr>
                </a:solidFill>
                <a:latin typeface="Helvetica"/>
                <a:cs typeface="Helvetica"/>
              </a:rPr>
              <a:t>Conclusions</a:t>
            </a:r>
            <a:endParaRPr lang="en-US" sz="1200" dirty="0">
              <a:solidFill>
                <a:prstClr val="black">
                  <a:lumMod val="50000"/>
                  <a:lumOff val="50000"/>
                </a:prstClr>
              </a:solidFill>
              <a:latin typeface="Helvetica"/>
              <a:cs typeface="Helvetica"/>
            </a:endParaRPr>
          </a:p>
        </p:txBody>
      </p:sp>
    </p:spTree>
    <p:extLst>
      <p:ext uri="{BB962C8B-B14F-4D97-AF65-F5344CB8AC3E}">
        <p14:creationId xmlns:p14="http://schemas.microsoft.com/office/powerpoint/2010/main" val="33337602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4_Next Steps Tab">
    <p:spTree>
      <p:nvGrpSpPr>
        <p:cNvPr id="1" name=""/>
        <p:cNvGrpSpPr/>
        <p:nvPr/>
      </p:nvGrpSpPr>
      <p:grpSpPr>
        <a:xfrm>
          <a:off x="0" y="0"/>
          <a:ext cx="0" cy="0"/>
          <a:chOff x="0" y="0"/>
          <a:chExt cx="0" cy="0"/>
        </a:xfrm>
      </p:grpSpPr>
      <p:sp>
        <p:nvSpPr>
          <p:cNvPr id="12" name="Rectangle 11"/>
          <p:cNvSpPr/>
          <p:nvPr userDrawn="1"/>
        </p:nvSpPr>
        <p:spPr>
          <a:xfrm>
            <a:off x="-2"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1200" dirty="0" smtClean="0">
                <a:solidFill>
                  <a:prstClr val="black">
                    <a:lumMod val="50000"/>
                    <a:lumOff val="50000"/>
                  </a:prstClr>
                </a:solidFill>
                <a:latin typeface="Helvetica"/>
                <a:cs typeface="Helvetica"/>
              </a:rPr>
              <a:t>Introduction</a:t>
            </a:r>
            <a:endParaRPr lang="en-US" sz="1200" dirty="0">
              <a:solidFill>
                <a:prstClr val="black">
                  <a:lumMod val="50000"/>
                  <a:lumOff val="50000"/>
                </a:prstClr>
              </a:solidFill>
              <a:latin typeface="Helvetica"/>
              <a:cs typeface="Helvetica"/>
            </a:endParaRPr>
          </a:p>
        </p:txBody>
      </p:sp>
      <p:sp>
        <p:nvSpPr>
          <p:cNvPr id="13" name="Rectangle 12"/>
          <p:cNvSpPr/>
          <p:nvPr userDrawn="1"/>
        </p:nvSpPr>
        <p:spPr>
          <a:xfrm>
            <a:off x="2285998" y="0"/>
            <a:ext cx="2286000" cy="304800"/>
          </a:xfrm>
          <a:prstGeom prst="rect">
            <a:avLst/>
          </a:prstGeom>
          <a:solidFill>
            <a:schemeClr val="accent2">
              <a:lumMod val="40000"/>
              <a:lumOff val="60000"/>
            </a:schemeClr>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1200" dirty="0" smtClean="0">
                <a:solidFill>
                  <a:prstClr val="black">
                    <a:lumMod val="50000"/>
                    <a:lumOff val="50000"/>
                  </a:prstClr>
                </a:solidFill>
                <a:latin typeface="Helvetica"/>
                <a:cs typeface="Helvetica"/>
              </a:rPr>
              <a:t>Methods	</a:t>
            </a:r>
            <a:endParaRPr lang="en-US" sz="1200" dirty="0">
              <a:solidFill>
                <a:prstClr val="black">
                  <a:lumMod val="50000"/>
                  <a:lumOff val="50000"/>
                </a:prstClr>
              </a:solidFill>
              <a:latin typeface="Helvetica"/>
              <a:cs typeface="Helvetica"/>
            </a:endParaRPr>
          </a:p>
        </p:txBody>
      </p:sp>
      <p:sp>
        <p:nvSpPr>
          <p:cNvPr id="15" name="Rectangle 14"/>
          <p:cNvSpPr/>
          <p:nvPr userDrawn="1"/>
        </p:nvSpPr>
        <p:spPr>
          <a:xfrm>
            <a:off x="4572000" y="0"/>
            <a:ext cx="2286000" cy="304800"/>
          </a:xfrm>
          <a:prstGeom prst="rect">
            <a:avLst/>
          </a:prstGeom>
          <a:solidFill>
            <a:srgbClr val="F2DCDB"/>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1200" dirty="0" smtClean="0">
                <a:solidFill>
                  <a:prstClr val="black">
                    <a:lumMod val="50000"/>
                    <a:lumOff val="50000"/>
                  </a:prstClr>
                </a:solidFill>
                <a:latin typeface="Helvetica"/>
                <a:cs typeface="Helvetica"/>
              </a:rPr>
              <a:t>Physical Mechanisms</a:t>
            </a:r>
            <a:endParaRPr lang="en-US" sz="1200" dirty="0">
              <a:solidFill>
                <a:prstClr val="black">
                  <a:lumMod val="50000"/>
                  <a:lumOff val="50000"/>
                </a:prstClr>
              </a:solidFill>
              <a:latin typeface="Helvetica"/>
              <a:cs typeface="Helvetica"/>
            </a:endParaRPr>
          </a:p>
        </p:txBody>
      </p:sp>
      <p:sp>
        <p:nvSpPr>
          <p:cNvPr id="18" name="Rectangle 17"/>
          <p:cNvSpPr/>
          <p:nvPr userDrawn="1"/>
        </p:nvSpPr>
        <p:spPr>
          <a:xfrm>
            <a:off x="6858000"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1200" dirty="0" smtClean="0">
                <a:solidFill>
                  <a:prstClr val="black">
                    <a:lumMod val="50000"/>
                    <a:lumOff val="50000"/>
                  </a:prstClr>
                </a:solidFill>
                <a:latin typeface="Helvetica"/>
                <a:cs typeface="Helvetica"/>
              </a:rPr>
              <a:t>Conclusions</a:t>
            </a:r>
            <a:endParaRPr lang="en-US" sz="1200" dirty="0">
              <a:solidFill>
                <a:prstClr val="black">
                  <a:lumMod val="50000"/>
                  <a:lumOff val="50000"/>
                </a:prstClr>
              </a:solidFill>
              <a:latin typeface="Helvetica"/>
              <a:cs typeface="Helvetica"/>
            </a:endParaRPr>
          </a:p>
        </p:txBody>
      </p:sp>
    </p:spTree>
    <p:extLst>
      <p:ext uri="{BB962C8B-B14F-4D97-AF65-F5344CB8AC3E}">
        <p14:creationId xmlns:p14="http://schemas.microsoft.com/office/powerpoint/2010/main" val="176036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2DAE6FB-3507-458B-9CFF-D59A9CAEE579}" type="datetimeFigureOut">
              <a:rPr lang="en-US" smtClean="0"/>
              <a:t>9/10/2014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95814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DAE6FB-3507-458B-9CFF-D59A9CAEE579}" type="datetimeFigureOut">
              <a:rPr lang="en-US" smtClean="0"/>
              <a:t>9/10/2014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649596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t>9/10/2014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902836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t>9/10/2014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40250980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2DAE6FB-3507-458B-9CFF-D59A9CAEE579}" type="datetimeFigureOut">
              <a:rPr lang="en-US" smtClean="0"/>
              <a:t>9/10/2014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61BD21C-8D66-40C3-9BAD-DDB80803ACAE}" type="slidenum">
              <a:rPr lang="en-US" smtClean="0"/>
              <a:t>‹#›</a:t>
            </a:fld>
            <a:endParaRPr lang="en-US"/>
          </a:p>
        </p:txBody>
      </p:sp>
    </p:spTree>
    <p:extLst>
      <p:ext uri="{BB962C8B-B14F-4D97-AF65-F5344CB8AC3E}">
        <p14:creationId xmlns:p14="http://schemas.microsoft.com/office/powerpoint/2010/main" val="20457706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335CB381-7132-451F-9A65-9D78098CFB49}" type="datetimeFigureOut">
              <a:rPr lang="en-US">
                <a:solidFill>
                  <a:prstClr val="black">
                    <a:tint val="75000"/>
                  </a:prstClr>
                </a:solidFill>
              </a:rPr>
              <a:pPr>
                <a:defRPr/>
              </a:pPr>
              <a:t>9/10/2014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6A124A04-5CB9-4209-B055-16183C3213D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4465941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335CB381-7132-451F-9A65-9D78098CFB49}" type="datetimeFigureOut">
              <a:rPr lang="en-US">
                <a:solidFill>
                  <a:prstClr val="black">
                    <a:tint val="75000"/>
                  </a:prstClr>
                </a:solidFill>
              </a:rPr>
              <a:pPr>
                <a:defRPr/>
              </a:pPr>
              <a:t>9/10/2014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6A124A04-5CB9-4209-B055-16183C3213D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8246716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335CB381-7132-451F-9A65-9D78098CFB49}" type="datetimeFigureOut">
              <a:rPr lang="en-US">
                <a:solidFill>
                  <a:prstClr val="black">
                    <a:tint val="75000"/>
                  </a:prstClr>
                </a:solidFill>
              </a:rPr>
              <a:pPr>
                <a:defRPr/>
              </a:pPr>
              <a:t>9/10/2014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6A124A04-5CB9-4209-B055-16183C3213D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81420901"/>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video" Target="file:///C:\Users\Kerry\Documents\Presentations\WHOI_2013\radar_301_d42_100.avi" TargetMode="External"/><Relationship Id="rId1" Type="http://schemas.microsoft.com/office/2007/relationships/media" Target="file:///C:\Users\Kerry\Documents\Presentations\WHOI_2013\radar_301_d42_100.avi" TargetMode="Externa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1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1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1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1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emf"/></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9.xml"/><Relationship Id="rId7" Type="http://schemas.openxmlformats.org/officeDocument/2006/relationships/image" Target="../media/image22.wmf"/><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21.png"/><Relationship Id="rId4" Type="http://schemas.openxmlformats.org/officeDocument/2006/relationships/image" Target="../media/image24.emf"/><Relationship Id="rId9" Type="http://schemas.openxmlformats.org/officeDocument/2006/relationships/image" Target="../media/image23.w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36.wmf"/><Relationship Id="rId4" Type="http://schemas.openxmlformats.org/officeDocument/2006/relationships/oleObject" Target="../embeddings/oleObject3.bin"/></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cid:35949745-62D5-4BA5-80E6-7D219866182E@s154.bnl.gov" TargetMode="External"/><Relationship Id="rId2" Type="http://schemas.openxmlformats.org/officeDocument/2006/relationships/image" Target="../media/image44.jpeg"/><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45.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50.wmf"/><Relationship Id="rId3" Type="http://schemas.openxmlformats.org/officeDocument/2006/relationships/image" Target="../media/image1.jpg"/><Relationship Id="rId7" Type="http://schemas.openxmlformats.org/officeDocument/2006/relationships/image" Target="../media/image47.wmf"/><Relationship Id="rId12"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5.bin"/><Relationship Id="rId11" Type="http://schemas.openxmlformats.org/officeDocument/2006/relationships/image" Target="../media/image49.wmf"/><Relationship Id="rId5" Type="http://schemas.openxmlformats.org/officeDocument/2006/relationships/image" Target="../media/image46.wmf"/><Relationship Id="rId15" Type="http://schemas.openxmlformats.org/officeDocument/2006/relationships/image" Target="../media/image51.wmf"/><Relationship Id="rId10" Type="http://schemas.openxmlformats.org/officeDocument/2006/relationships/oleObject" Target="../embeddings/oleObject7.bin"/><Relationship Id="rId4" Type="http://schemas.openxmlformats.org/officeDocument/2006/relationships/oleObject" Target="../embeddings/oleObject4.bin"/><Relationship Id="rId9" Type="http://schemas.openxmlformats.org/officeDocument/2006/relationships/image" Target="../media/image48.wmf"/><Relationship Id="rId14" Type="http://schemas.openxmlformats.org/officeDocument/2006/relationships/oleObject" Target="../embeddings/oleObject9.bin"/></Relationships>
</file>

<file path=ppt/slides/_rels/slide46.xml.rels><?xml version="1.0" encoding="UTF-8" standalone="yes"?>
<Relationships xmlns="http://schemas.openxmlformats.org/package/2006/relationships"><Relationship Id="rId8" Type="http://schemas.openxmlformats.org/officeDocument/2006/relationships/oleObject" Target="../embeddings/oleObject12.bin"/><Relationship Id="rId3" Type="http://schemas.openxmlformats.org/officeDocument/2006/relationships/image" Target="../media/image1.jpg"/><Relationship Id="rId7" Type="http://schemas.openxmlformats.org/officeDocument/2006/relationships/image" Target="../media/image53.w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11.bin"/><Relationship Id="rId5" Type="http://schemas.openxmlformats.org/officeDocument/2006/relationships/image" Target="../media/image52.wmf"/><Relationship Id="rId4" Type="http://schemas.openxmlformats.org/officeDocument/2006/relationships/oleObject" Target="../embeddings/oleObject10.bin"/><Relationship Id="rId9" Type="http://schemas.openxmlformats.org/officeDocument/2006/relationships/image" Target="../media/image54.wmf"/></Relationships>
</file>

<file path=ppt/slides/_rels/slide4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video" Target="file:///C:\Users\Kerry\Documents\Presentations\WHOI_2013\radar_301_d1_20.avi" TargetMode="External"/><Relationship Id="rId1" Type="http://schemas.microsoft.com/office/2007/relationships/media" Target="file:///C:\Users\Kerry\Documents\Presentations\WHOI_2013\radar_301_d1_20.avi" TargetMode="Externa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8879" y="1691706"/>
            <a:ext cx="6858000" cy="2387600"/>
          </a:xfrm>
        </p:spPr>
        <p:txBody>
          <a:bodyPr>
            <a:normAutofit fontScale="90000"/>
          </a:bodyPr>
          <a:lstStyle/>
          <a:p>
            <a:r>
              <a:rPr lang="en-US" b="1" dirty="0">
                <a:solidFill>
                  <a:srgbClr val="0000FF"/>
                </a:solidFill>
              </a:rPr>
              <a:t>Radiative-Convective Equilibrium and its Instability: Implications for Weather and Climate</a:t>
            </a:r>
            <a:endParaRPr lang="en-US" b="1" dirty="0">
              <a:solidFill>
                <a:srgbClr val="0000FF"/>
              </a:solidFill>
            </a:endParaRPr>
          </a:p>
        </p:txBody>
      </p:sp>
    </p:spTree>
    <p:extLst>
      <p:ext uri="{BB962C8B-B14F-4D97-AF65-F5344CB8AC3E}">
        <p14:creationId xmlns:p14="http://schemas.microsoft.com/office/powerpoint/2010/main" val="12049609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adar_301_d42_100.avi">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cstate="print"/>
          <a:stretch>
            <a:fillRect/>
          </a:stretch>
        </p:blipFill>
        <p:spPr>
          <a:xfrm>
            <a:off x="0" y="-3175"/>
            <a:ext cx="9144000" cy="6865938"/>
          </a:xfrm>
          <a:prstGeom prst="rect">
            <a:avLst/>
          </a:prstGeom>
        </p:spPr>
      </p:pic>
    </p:spTree>
    <p:extLst>
      <p:ext uri="{BB962C8B-B14F-4D97-AF65-F5344CB8AC3E}">
        <p14:creationId xmlns:p14="http://schemas.microsoft.com/office/powerpoint/2010/main" val="3283796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8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2000" fill="hold" display="0">
                  <p:stCondLst>
                    <p:cond delay="indefinite"/>
                  </p:stCondLst>
                  <p:endCondLst>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228600"/>
            <a:ext cx="8229600" cy="1143000"/>
          </a:xfrm>
        </p:spPr>
        <p:txBody>
          <a:bodyPr>
            <a:normAutofit/>
          </a:bodyPr>
          <a:lstStyle/>
          <a:p>
            <a:r>
              <a:rPr lang="en-US" sz="2800" dirty="0" smtClean="0">
                <a:solidFill>
                  <a:srgbClr val="0033CC"/>
                </a:solidFill>
                <a:latin typeface="Arial" pitchFamily="34" charset="0"/>
                <a:cs typeface="Arial" pitchFamily="34" charset="0"/>
              </a:rPr>
              <a:t>Evolution of Vertically Integrated Water Vapor</a:t>
            </a:r>
            <a:endParaRPr lang="en-US" sz="2800" dirty="0">
              <a:solidFill>
                <a:srgbClr val="0033CC"/>
              </a:solidFill>
              <a:latin typeface="Arial" pitchFamily="34" charset="0"/>
              <a:cs typeface="Arial" pitchFamily="34" charset="0"/>
            </a:endParaRPr>
          </a:p>
        </p:txBody>
      </p:sp>
      <p:pic>
        <p:nvPicPr>
          <p:cNvPr id="12" name="Content Placeholder 11" descr="TPWd1.pdf"/>
          <p:cNvPicPr>
            <a:picLocks noGrp="1" noChangeAspect="1"/>
          </p:cNvPicPr>
          <p:nvPr>
            <p:ph idx="1"/>
          </p:nvPr>
        </p:nvPicPr>
        <p:blipFill>
          <a:blip r:embed="rId3" cstate="print">
            <a:extLst>
              <a:ext uri="{28A0092B-C50C-407E-A947-70E740481C1C}">
                <a14:useLocalDpi xmlns:a14="http://schemas.microsoft.com/office/drawing/2010/main" val="0"/>
              </a:ext>
            </a:extLst>
          </a:blip>
          <a:srcRect t="-24629" b="-24629"/>
          <a:stretch>
            <a:fillRect/>
          </a:stretch>
        </p:blipFill>
        <p:spPr>
          <a:xfrm>
            <a:off x="32562" y="1109663"/>
            <a:ext cx="4559300" cy="5103812"/>
          </a:xfrm>
        </p:spPr>
      </p:pic>
      <p:pic>
        <p:nvPicPr>
          <p:cNvPr id="13" name="Picture 12" descr="TPWd10.pd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24424" y="1939424"/>
            <a:ext cx="4533900" cy="3400425"/>
          </a:xfrm>
          <a:prstGeom prst="rect">
            <a:avLst/>
          </a:prstGeom>
        </p:spPr>
      </p:pic>
    </p:spTree>
    <p:extLst>
      <p:ext uri="{BB962C8B-B14F-4D97-AF65-F5344CB8AC3E}">
        <p14:creationId xmlns:p14="http://schemas.microsoft.com/office/powerpoint/2010/main" val="21474399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7"/>
          <p:cNvSpPr>
            <a:spLocks noGrp="1"/>
          </p:cNvSpPr>
          <p:nvPr>
            <p:ph type="title"/>
          </p:nvPr>
        </p:nvSpPr>
        <p:spPr/>
        <p:txBody>
          <a:bodyPr>
            <a:normAutofit/>
          </a:bodyPr>
          <a:lstStyle/>
          <a:p>
            <a:r>
              <a:rPr lang="en-US" sz="2800" dirty="0" smtClean="0">
                <a:solidFill>
                  <a:srgbClr val="0033CC"/>
                </a:solidFill>
                <a:latin typeface="Arial" pitchFamily="34" charset="0"/>
                <a:cs typeface="Arial" pitchFamily="34" charset="0"/>
              </a:rPr>
              <a:t>Evolution of Vertically Integrated Water Vapor</a:t>
            </a:r>
            <a:endParaRPr lang="en-US" sz="2800" dirty="0">
              <a:solidFill>
                <a:srgbClr val="0033CC"/>
              </a:solidFill>
              <a:latin typeface="Arial" pitchFamily="34" charset="0"/>
              <a:cs typeface="Arial" pitchFamily="34" charset="0"/>
            </a:endParaRPr>
          </a:p>
        </p:txBody>
      </p:sp>
      <p:pic>
        <p:nvPicPr>
          <p:cNvPr id="12" name="Content Placeholder 11"/>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2562" y="1951831"/>
            <a:ext cx="4559300" cy="3419475"/>
          </a:xfr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24424" y="1939424"/>
            <a:ext cx="4533900" cy="3400425"/>
          </a:xfrm>
          <a:prstGeom prst="rect">
            <a:avLst/>
          </a:prstGeom>
        </p:spPr>
      </p:pic>
    </p:spTree>
    <p:extLst>
      <p:ext uri="{BB962C8B-B14F-4D97-AF65-F5344CB8AC3E}">
        <p14:creationId xmlns:p14="http://schemas.microsoft.com/office/powerpoint/2010/main" val="10955314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7"/>
          <p:cNvSpPr>
            <a:spLocks noGrp="1"/>
          </p:cNvSpPr>
          <p:nvPr>
            <p:ph type="title"/>
          </p:nvPr>
        </p:nvSpPr>
        <p:spPr/>
        <p:txBody>
          <a:bodyPr>
            <a:normAutofit/>
          </a:bodyPr>
          <a:lstStyle/>
          <a:p>
            <a:r>
              <a:rPr lang="en-US" sz="2800" dirty="0" smtClean="0">
                <a:solidFill>
                  <a:srgbClr val="0033CC"/>
                </a:solidFill>
                <a:latin typeface="Arial" pitchFamily="34" charset="0"/>
                <a:cs typeface="Arial" pitchFamily="34" charset="0"/>
              </a:rPr>
              <a:t>Evolution of Vertically Integrated Water Vapor</a:t>
            </a:r>
            <a:endParaRPr lang="en-US" sz="2800" dirty="0">
              <a:solidFill>
                <a:srgbClr val="0033CC"/>
              </a:solidFill>
              <a:latin typeface="Arial" pitchFamily="34" charset="0"/>
              <a:cs typeface="Arial" pitchFamily="34" charset="0"/>
            </a:endParaRPr>
          </a:p>
        </p:txBody>
      </p:sp>
      <p:pic>
        <p:nvPicPr>
          <p:cNvPr id="12" name="Content Placeholder 11"/>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2562" y="1951831"/>
            <a:ext cx="4559300" cy="3419475"/>
          </a:xfr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24424" y="1939424"/>
            <a:ext cx="4533900" cy="3400425"/>
          </a:xfrm>
          <a:prstGeom prst="rect">
            <a:avLst/>
          </a:prstGeom>
        </p:spPr>
      </p:pic>
    </p:spTree>
    <p:extLst>
      <p:ext uri="{BB962C8B-B14F-4D97-AF65-F5344CB8AC3E}">
        <p14:creationId xmlns:p14="http://schemas.microsoft.com/office/powerpoint/2010/main" val="2311494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7"/>
          <p:cNvSpPr>
            <a:spLocks noGrp="1"/>
          </p:cNvSpPr>
          <p:nvPr>
            <p:ph type="title"/>
          </p:nvPr>
        </p:nvSpPr>
        <p:spPr/>
        <p:txBody>
          <a:bodyPr>
            <a:normAutofit/>
          </a:bodyPr>
          <a:lstStyle/>
          <a:p>
            <a:r>
              <a:rPr lang="en-US" sz="2800" dirty="0" smtClean="0">
                <a:solidFill>
                  <a:srgbClr val="0033CC"/>
                </a:solidFill>
                <a:latin typeface="Arial" pitchFamily="34" charset="0"/>
                <a:cs typeface="Arial" pitchFamily="34" charset="0"/>
              </a:rPr>
              <a:t>Evolution of Vertically Integrated Water Vapor</a:t>
            </a:r>
            <a:endParaRPr lang="en-US" sz="2800" dirty="0">
              <a:solidFill>
                <a:srgbClr val="0033CC"/>
              </a:solidFill>
              <a:latin typeface="Arial" pitchFamily="34" charset="0"/>
              <a:cs typeface="Arial" pitchFamily="34" charset="0"/>
            </a:endParaRPr>
          </a:p>
        </p:txBody>
      </p:sp>
      <p:pic>
        <p:nvPicPr>
          <p:cNvPr id="12" name="Content Placeholder 11"/>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2562" y="1951831"/>
            <a:ext cx="4559300" cy="3419475"/>
          </a:xfr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24424" y="1939424"/>
            <a:ext cx="4533900" cy="3400425"/>
          </a:xfrm>
          <a:prstGeom prst="rect">
            <a:avLst/>
          </a:prstGeom>
        </p:spPr>
      </p:pic>
    </p:spTree>
    <p:extLst>
      <p:ext uri="{BB962C8B-B14F-4D97-AF65-F5344CB8AC3E}">
        <p14:creationId xmlns:p14="http://schemas.microsoft.com/office/powerpoint/2010/main" val="18140235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7"/>
          <p:cNvSpPr>
            <a:spLocks noGrp="1"/>
          </p:cNvSpPr>
          <p:nvPr>
            <p:ph type="title"/>
          </p:nvPr>
        </p:nvSpPr>
        <p:spPr/>
        <p:txBody>
          <a:bodyPr>
            <a:normAutofit/>
          </a:bodyPr>
          <a:lstStyle/>
          <a:p>
            <a:r>
              <a:rPr lang="en-US" sz="2800" dirty="0" smtClean="0">
                <a:solidFill>
                  <a:srgbClr val="0033CC"/>
                </a:solidFill>
                <a:latin typeface="Arial" pitchFamily="34" charset="0"/>
                <a:cs typeface="Arial" pitchFamily="34" charset="0"/>
              </a:rPr>
              <a:t>Evolution of Vertically Integrated Water Vapor</a:t>
            </a:r>
            <a:endParaRPr lang="en-US" sz="2800" dirty="0">
              <a:solidFill>
                <a:srgbClr val="0033CC"/>
              </a:solidFill>
              <a:latin typeface="Arial" pitchFamily="34" charset="0"/>
              <a:cs typeface="Arial" pitchFamily="34" charset="0"/>
            </a:endParaRPr>
          </a:p>
        </p:txBody>
      </p:sp>
      <p:pic>
        <p:nvPicPr>
          <p:cNvPr id="12" name="Content Placeholder 11"/>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2562" y="1951831"/>
            <a:ext cx="4559300" cy="3419475"/>
          </a:xfr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24424" y="1939424"/>
            <a:ext cx="4533900" cy="3400425"/>
          </a:xfrm>
          <a:prstGeom prst="rect">
            <a:avLst/>
          </a:prstGeom>
        </p:spPr>
      </p:pic>
    </p:spTree>
    <p:extLst>
      <p:ext uri="{BB962C8B-B14F-4D97-AF65-F5344CB8AC3E}">
        <p14:creationId xmlns:p14="http://schemas.microsoft.com/office/powerpoint/2010/main" val="35959592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pic>
        <p:nvPicPr>
          <p:cNvPr id="173060" name="Picture 4" descr="monsoon4"/>
          <p:cNvPicPr>
            <a:picLocks noChangeAspect="1" noChangeArrowheads="1"/>
          </p:cNvPicPr>
          <p:nvPr/>
        </p:nvPicPr>
        <p:blipFill>
          <a:blip r:embed="rId2" cstate="print"/>
          <a:srcRect/>
          <a:stretch>
            <a:fillRect/>
          </a:stretch>
        </p:blipFill>
        <p:spPr bwMode="auto">
          <a:xfrm>
            <a:off x="1295400" y="228600"/>
            <a:ext cx="6553200" cy="6110978"/>
          </a:xfrm>
          <a:prstGeom prst="rect">
            <a:avLst/>
          </a:prstGeom>
          <a:noFill/>
        </p:spPr>
      </p:pic>
      <p:sp>
        <p:nvSpPr>
          <p:cNvPr id="3" name="Rectangle 2"/>
          <p:cNvSpPr/>
          <p:nvPr/>
        </p:nvSpPr>
        <p:spPr>
          <a:xfrm>
            <a:off x="1219200" y="6324600"/>
            <a:ext cx="6705600" cy="369332"/>
          </a:xfrm>
          <a:prstGeom prst="rect">
            <a:avLst/>
          </a:prstGeom>
        </p:spPr>
        <p:txBody>
          <a:bodyPr wrap="square">
            <a:spAutoFit/>
          </a:bodyPr>
          <a:lstStyle/>
          <a:p>
            <a:pPr algn="ctr"/>
            <a:r>
              <a:rPr lang="en-US" dirty="0" smtClean="0">
                <a:solidFill>
                  <a:schemeClr val="bg1"/>
                </a:solidFill>
              </a:rPr>
              <a:t>Monsoonal Thunderstorms, Bangladesh and India, July 1985</a:t>
            </a:r>
            <a:endParaRPr lang="en-US" dirty="0">
              <a:solidFill>
                <a:schemeClr val="bg1"/>
              </a:solidFill>
            </a:endParaRPr>
          </a:p>
        </p:txBody>
      </p:sp>
    </p:spTree>
    <p:extLst>
      <p:ext uri="{BB962C8B-B14F-4D97-AF65-F5344CB8AC3E}">
        <p14:creationId xmlns:p14="http://schemas.microsoft.com/office/powerpoint/2010/main" val="27485365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1456"/>
            <a:ext cx="8210549" cy="1325563"/>
          </a:xfrm>
        </p:spPr>
        <p:txBody>
          <a:bodyPr>
            <a:normAutofit/>
          </a:bodyPr>
          <a:lstStyle/>
          <a:p>
            <a:r>
              <a:rPr lang="en-US" sz="3200" dirty="0" smtClean="0">
                <a:solidFill>
                  <a:srgbClr val="0033CC"/>
                </a:solidFill>
                <a:latin typeface="Arial" pitchFamily="34" charset="0"/>
                <a:cs typeface="Arial" pitchFamily="34" charset="0"/>
              </a:rPr>
              <a:t>Surface Temperature Dependence</a:t>
            </a:r>
            <a:endParaRPr lang="en-US" sz="3200" dirty="0">
              <a:solidFill>
                <a:srgbClr val="0033CC"/>
              </a:solidFill>
              <a:latin typeface="Arial" pitchFamily="34" charset="0"/>
              <a:cs typeface="Arial" pitchFamily="34" charset="0"/>
            </a:endParaRPr>
          </a:p>
        </p:txBody>
      </p:sp>
      <p:pic>
        <p:nvPicPr>
          <p:cNvPr id="5" name="Content Placeholder 4" descr="2013MS000269-p02.pdf"/>
          <p:cNvPicPr>
            <a:picLocks noGrp="1" noChangeAspect="1"/>
          </p:cNvPicPr>
          <p:nvPr>
            <p:ph idx="1"/>
          </p:nvPr>
        </p:nvPicPr>
        <p:blipFill>
          <a:blip r:embed="rId3" cstate="print">
            <a:extLst>
              <a:ext uri="{28A0092B-C50C-407E-A947-70E740481C1C}">
                <a14:useLocalDpi xmlns:a14="http://schemas.microsoft.com/office/drawing/2010/main" val="0"/>
              </a:ext>
            </a:extLst>
          </a:blip>
          <a:srcRect t="-7507" b="-7507"/>
          <a:stretch>
            <a:fillRect/>
          </a:stretch>
        </p:blipFill>
        <p:spPr>
          <a:xfrm>
            <a:off x="457200" y="921311"/>
            <a:ext cx="8229600" cy="5103812"/>
          </a:xfrm>
        </p:spPr>
      </p:pic>
      <p:sp>
        <p:nvSpPr>
          <p:cNvPr id="6" name="Oval 5"/>
          <p:cNvSpPr/>
          <p:nvPr/>
        </p:nvSpPr>
        <p:spPr>
          <a:xfrm>
            <a:off x="7484533" y="3810000"/>
            <a:ext cx="1202267" cy="270933"/>
          </a:xfrm>
          <a:prstGeom prst="ellipse">
            <a:avLst/>
          </a:prstGeom>
          <a:noFill/>
          <a:ln w="38100"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5317065" y="5846544"/>
            <a:ext cx="3522134" cy="646331"/>
          </a:xfrm>
          <a:prstGeom prst="rect">
            <a:avLst/>
          </a:prstGeom>
          <a:noFill/>
        </p:spPr>
        <p:txBody>
          <a:bodyPr wrap="square" rtlCol="0">
            <a:spAutoFit/>
          </a:bodyPr>
          <a:lstStyle/>
          <a:p>
            <a:r>
              <a:rPr lang="en-US" dirty="0" smtClean="0">
                <a:latin typeface="Helvetica Light"/>
                <a:cs typeface="Helvetica Light"/>
              </a:rPr>
              <a:t>Larger domain needed for high SSTs to aggregate </a:t>
            </a:r>
            <a:endParaRPr lang="en-US" dirty="0">
              <a:latin typeface="Helvetica Light"/>
              <a:cs typeface="Helvetica Light"/>
            </a:endParaRPr>
          </a:p>
        </p:txBody>
      </p:sp>
      <p:cxnSp>
        <p:nvCxnSpPr>
          <p:cNvPr id="9" name="Straight Connector 8"/>
          <p:cNvCxnSpPr/>
          <p:nvPr/>
        </p:nvCxnSpPr>
        <p:spPr>
          <a:xfrm>
            <a:off x="7264400" y="2743200"/>
            <a:ext cx="1574799"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3" name="Picture 2" descr="OLR310.pdf"/>
          <p:cNvPicPr>
            <a:picLocks noChangeAspect="1"/>
          </p:cNvPicPr>
          <p:nvPr/>
        </p:nvPicPr>
        <p:blipFill rotWithShape="1">
          <a:blip r:embed="rId4" cstate="print">
            <a:extLst>
              <a:ext uri="{28A0092B-C50C-407E-A947-70E740481C1C}">
                <a14:useLocalDpi xmlns:a14="http://schemas.microsoft.com/office/drawing/2010/main" val="0"/>
              </a:ext>
            </a:extLst>
          </a:blip>
          <a:srcRect l="14976" t="27291" r="32381" b="52581"/>
          <a:stretch/>
        </p:blipFill>
        <p:spPr>
          <a:xfrm>
            <a:off x="1286225" y="1817487"/>
            <a:ext cx="6125652" cy="1243176"/>
          </a:xfrm>
          <a:prstGeom prst="rect">
            <a:avLst/>
          </a:prstGeom>
        </p:spPr>
      </p:pic>
    </p:spTree>
    <p:extLst>
      <p:ext uri="{BB962C8B-B14F-4D97-AF65-F5344CB8AC3E}">
        <p14:creationId xmlns:p14="http://schemas.microsoft.com/office/powerpoint/2010/main" val="884779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07118" y="429147"/>
            <a:ext cx="8229600" cy="552450"/>
          </a:xfrm>
        </p:spPr>
        <p:txBody>
          <a:bodyPr>
            <a:normAutofit fontScale="90000"/>
          </a:bodyPr>
          <a:lstStyle/>
          <a:p>
            <a:pPr algn="ctr"/>
            <a:r>
              <a:rPr lang="en-US" sz="36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Analysis of Feedback Terms</a:t>
            </a:r>
            <a:endParaRPr lang="en-US" sz="36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22" name="TextBox 21"/>
          <p:cNvSpPr txBox="1"/>
          <p:nvPr/>
        </p:nvSpPr>
        <p:spPr>
          <a:xfrm>
            <a:off x="305302" y="1375145"/>
            <a:ext cx="8432298" cy="1754327"/>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en-US" b="1" dirty="0" smtClean="0"/>
              <a:t>Framework: </a:t>
            </a:r>
            <a:r>
              <a:rPr lang="en-US" dirty="0" smtClean="0"/>
              <a:t>Budget for spatial variance of column integrated </a:t>
            </a:r>
            <a:r>
              <a:rPr lang="en-US" b="1" dirty="0" smtClean="0">
                <a:solidFill>
                  <a:srgbClr val="0033CC"/>
                </a:solidFill>
              </a:rPr>
              <a:t>frozen moist static energy</a:t>
            </a:r>
          </a:p>
          <a:p>
            <a:pPr marL="285750" indent="-285750">
              <a:buFont typeface="Arial"/>
              <a:buChar char="•"/>
            </a:pPr>
            <a:r>
              <a:rPr lang="en-US" dirty="0" smtClean="0"/>
              <a:t>Consider anomalies from the horizontal mean (primes)</a:t>
            </a:r>
          </a:p>
          <a:p>
            <a:pPr marL="285750" indent="-285750">
              <a:buFont typeface="Arial"/>
              <a:buChar char="•"/>
            </a:pPr>
            <a:endParaRPr lang="en-US" dirty="0" smtClean="0"/>
          </a:p>
          <a:p>
            <a:pPr marL="285750" indent="-285750">
              <a:buFont typeface="Arial"/>
              <a:buChar char="•"/>
            </a:pPr>
            <a:endParaRPr lang="en-US" dirty="0"/>
          </a:p>
          <a:p>
            <a:pPr marL="285750" indent="-285750">
              <a:buFont typeface="Arial"/>
              <a:buChar char="•"/>
            </a:pPr>
            <a:endParaRPr lang="en-US" dirty="0"/>
          </a:p>
          <a:p>
            <a:pPr marL="285750" indent="-285750">
              <a:buFont typeface="Arial"/>
              <a:buChar char="•"/>
            </a:pPr>
            <a:endParaRPr lang="en-US" dirty="0"/>
          </a:p>
        </p:txBody>
      </p:sp>
      <p:pic>
        <p:nvPicPr>
          <p:cNvPr id="24" name="Picture 23"/>
          <p:cNvPicPr>
            <a:picLocks noChangeAspect="1"/>
          </p:cNvPicPr>
          <p:nvPr/>
        </p:nvPicPr>
        <p:blipFill rotWithShape="1">
          <a:blip r:embed="rId3" cstate="print"/>
          <a:srcRect t="14654" b="16315"/>
          <a:stretch/>
        </p:blipFill>
        <p:spPr>
          <a:xfrm>
            <a:off x="927928" y="2162241"/>
            <a:ext cx="7364454" cy="734737"/>
          </a:xfrm>
          <a:prstGeom prst="rect">
            <a:avLst/>
          </a:prstGeom>
        </p:spPr>
      </p:pic>
      <p:sp>
        <p:nvSpPr>
          <p:cNvPr id="21" name="TextBox 20"/>
          <p:cNvSpPr txBox="1"/>
          <p:nvPr/>
        </p:nvSpPr>
        <p:spPr>
          <a:xfrm>
            <a:off x="305302" y="4552242"/>
            <a:ext cx="8531416" cy="1569660"/>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b="1" dirty="0"/>
              <a:t>Feedback term: </a:t>
            </a:r>
            <a:r>
              <a:rPr lang="en-US" sz="2400" dirty="0"/>
              <a:t>FMSE </a:t>
            </a:r>
            <a:r>
              <a:rPr lang="en-US" sz="2400" dirty="0" err="1"/>
              <a:t>anom</a:t>
            </a:r>
            <a:r>
              <a:rPr lang="en-US" sz="2400" dirty="0"/>
              <a:t> *</a:t>
            </a:r>
            <a:r>
              <a:rPr lang="en-US" sz="2400" dirty="0" smtClean="0"/>
              <a:t> </a:t>
            </a:r>
            <a:r>
              <a:rPr lang="en-US" sz="2400" dirty="0" err="1"/>
              <a:t>Diabatic</a:t>
            </a:r>
            <a:r>
              <a:rPr lang="en-US" sz="2400" dirty="0"/>
              <a:t> term </a:t>
            </a:r>
            <a:r>
              <a:rPr lang="en-US" sz="2400" dirty="0" err="1"/>
              <a:t>anom</a:t>
            </a:r>
            <a:endParaRPr lang="en-US" sz="2400" dirty="0"/>
          </a:p>
          <a:p>
            <a:endParaRPr lang="en-US" sz="2400" dirty="0"/>
          </a:p>
          <a:p>
            <a:r>
              <a:rPr lang="en-US" sz="2400" dirty="0" smtClean="0"/>
              <a:t>Positive </a:t>
            </a:r>
            <a:r>
              <a:rPr lang="en-US" sz="2400" dirty="0"/>
              <a:t>Feedback: Process increases FMSE of already moist </a:t>
            </a:r>
            <a:r>
              <a:rPr lang="en-US" sz="2400" dirty="0" smtClean="0"/>
              <a:t>region</a:t>
            </a:r>
            <a:endParaRPr lang="en-US" sz="2400" dirty="0"/>
          </a:p>
          <a:p>
            <a:r>
              <a:rPr lang="en-US" sz="2400" dirty="0"/>
              <a:t>Negative Feedback: Process decreases FMSE of moist </a:t>
            </a:r>
            <a:r>
              <a:rPr lang="en-US" sz="2400" dirty="0" smtClean="0"/>
              <a:t>region</a:t>
            </a:r>
            <a:endParaRPr lang="en-US" sz="2400" dirty="0"/>
          </a:p>
        </p:txBody>
      </p:sp>
    </p:spTree>
    <p:extLst>
      <p:ext uri="{BB962C8B-B14F-4D97-AF65-F5344CB8AC3E}">
        <p14:creationId xmlns:p14="http://schemas.microsoft.com/office/powerpoint/2010/main" val="1682866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a:stretch>
            <a:fillRect/>
          </a:stretch>
        </p:blipFill>
        <p:spPr>
          <a:xfrm>
            <a:off x="1301199" y="1188034"/>
            <a:ext cx="5937751" cy="4930001"/>
          </a:xfrm>
          <a:prstGeom prst="rect">
            <a:avLst/>
          </a:prstGeom>
        </p:spPr>
      </p:pic>
      <p:grpSp>
        <p:nvGrpSpPr>
          <p:cNvPr id="5" name="Group 7"/>
          <p:cNvGrpSpPr/>
          <p:nvPr/>
        </p:nvGrpSpPr>
        <p:grpSpPr>
          <a:xfrm>
            <a:off x="1580136" y="5697180"/>
            <a:ext cx="5940546" cy="522203"/>
            <a:chOff x="330279" y="6162204"/>
            <a:chExt cx="4294633" cy="522203"/>
          </a:xfrm>
        </p:grpSpPr>
        <p:grpSp>
          <p:nvGrpSpPr>
            <p:cNvPr id="6" name="Group 10"/>
            <p:cNvGrpSpPr/>
            <p:nvPr/>
          </p:nvGrpSpPr>
          <p:grpSpPr>
            <a:xfrm>
              <a:off x="539552" y="6309320"/>
              <a:ext cx="3429000" cy="369332"/>
              <a:chOff x="685800" y="6324600"/>
              <a:chExt cx="3429000" cy="369332"/>
            </a:xfrm>
          </p:grpSpPr>
          <p:sp>
            <p:nvSpPr>
              <p:cNvPr id="17" name="TextBox 16"/>
              <p:cNvSpPr txBox="1"/>
              <p:nvPr/>
            </p:nvSpPr>
            <p:spPr>
              <a:xfrm>
                <a:off x="685800" y="6324600"/>
                <a:ext cx="838200" cy="369332"/>
              </a:xfrm>
              <a:prstGeom prst="rect">
                <a:avLst/>
              </a:prstGeom>
              <a:noFill/>
            </p:spPr>
            <p:txBody>
              <a:bodyPr wrap="square" rtlCol="0">
                <a:spAutoFit/>
              </a:bodyPr>
              <a:lstStyle/>
              <a:p>
                <a:r>
                  <a:rPr lang="en-US" b="1" dirty="0" smtClean="0">
                    <a:solidFill>
                      <a:schemeClr val="bg1"/>
                    </a:solidFill>
                  </a:rPr>
                  <a:t>DRY</a:t>
                </a:r>
                <a:endParaRPr lang="en-US" b="1" dirty="0">
                  <a:solidFill>
                    <a:schemeClr val="bg1"/>
                  </a:solidFill>
                </a:endParaRPr>
              </a:p>
            </p:txBody>
          </p:sp>
          <p:sp>
            <p:nvSpPr>
              <p:cNvPr id="18" name="TextBox 17"/>
              <p:cNvSpPr txBox="1"/>
              <p:nvPr/>
            </p:nvSpPr>
            <p:spPr>
              <a:xfrm>
                <a:off x="3200400" y="6324600"/>
                <a:ext cx="914400" cy="369332"/>
              </a:xfrm>
              <a:prstGeom prst="rect">
                <a:avLst/>
              </a:prstGeom>
              <a:noFill/>
            </p:spPr>
            <p:txBody>
              <a:bodyPr wrap="square" rtlCol="0">
                <a:spAutoFit/>
              </a:bodyPr>
              <a:lstStyle/>
              <a:p>
                <a:r>
                  <a:rPr lang="en-US" b="1" dirty="0" smtClean="0">
                    <a:solidFill>
                      <a:schemeClr val="bg1"/>
                    </a:solidFill>
                  </a:rPr>
                  <a:t>MOIST</a:t>
                </a:r>
                <a:endParaRPr lang="en-US" b="1" dirty="0">
                  <a:solidFill>
                    <a:schemeClr val="bg1"/>
                  </a:solidFill>
                </a:endParaRPr>
              </a:p>
            </p:txBody>
          </p:sp>
          <p:cxnSp>
            <p:nvCxnSpPr>
              <p:cNvPr id="19" name="Straight Arrow Connector 18"/>
              <p:cNvCxnSpPr/>
              <p:nvPr/>
            </p:nvCxnSpPr>
            <p:spPr>
              <a:xfrm>
                <a:off x="1371600" y="6553200"/>
                <a:ext cx="1752600"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
          <p:nvSpPr>
            <p:cNvPr id="12" name="Rectangle 11"/>
            <p:cNvSpPr/>
            <p:nvPr/>
          </p:nvSpPr>
          <p:spPr>
            <a:xfrm>
              <a:off x="330279" y="6162204"/>
              <a:ext cx="4294633" cy="522203"/>
            </a:xfrm>
            <a:prstGeom prst="rect">
              <a:avLst/>
            </a:prstGeom>
            <a:solidFill>
              <a:srgbClr val="FFFFF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7" name="Group 12"/>
            <p:cNvGrpSpPr/>
            <p:nvPr/>
          </p:nvGrpSpPr>
          <p:grpSpPr>
            <a:xfrm>
              <a:off x="539553" y="6205101"/>
              <a:ext cx="3967190" cy="369332"/>
              <a:chOff x="857620" y="6324600"/>
              <a:chExt cx="3257180" cy="369332"/>
            </a:xfrm>
            <a:noFill/>
          </p:grpSpPr>
          <p:sp>
            <p:nvSpPr>
              <p:cNvPr id="14" name="TextBox 13"/>
              <p:cNvSpPr txBox="1"/>
              <p:nvPr/>
            </p:nvSpPr>
            <p:spPr>
              <a:xfrm>
                <a:off x="857620" y="6324600"/>
                <a:ext cx="838200" cy="369332"/>
              </a:xfrm>
              <a:prstGeom prst="rect">
                <a:avLst/>
              </a:prstGeom>
              <a:grpFill/>
            </p:spPr>
            <p:txBody>
              <a:bodyPr wrap="square" rtlCol="0">
                <a:spAutoFit/>
              </a:bodyPr>
              <a:lstStyle/>
              <a:p>
                <a:r>
                  <a:rPr lang="en-US" b="1" dirty="0" smtClean="0"/>
                  <a:t>DRY</a:t>
                </a:r>
                <a:endParaRPr lang="en-US" b="1" dirty="0"/>
              </a:p>
            </p:txBody>
          </p:sp>
          <p:sp>
            <p:nvSpPr>
              <p:cNvPr id="15" name="TextBox 14"/>
              <p:cNvSpPr txBox="1"/>
              <p:nvPr/>
            </p:nvSpPr>
            <p:spPr>
              <a:xfrm>
                <a:off x="3200400" y="6324600"/>
                <a:ext cx="914400" cy="369332"/>
              </a:xfrm>
              <a:prstGeom prst="rect">
                <a:avLst/>
              </a:prstGeom>
              <a:grpFill/>
            </p:spPr>
            <p:txBody>
              <a:bodyPr wrap="square" rtlCol="0">
                <a:spAutoFit/>
              </a:bodyPr>
              <a:lstStyle/>
              <a:p>
                <a:r>
                  <a:rPr lang="en-US" b="1" dirty="0" smtClean="0"/>
                  <a:t>MOIST</a:t>
                </a:r>
                <a:endParaRPr lang="en-US" b="1" dirty="0"/>
              </a:p>
            </p:txBody>
          </p:sp>
          <p:cxnSp>
            <p:nvCxnSpPr>
              <p:cNvPr id="16" name="Straight Arrow Connector 15"/>
              <p:cNvCxnSpPr/>
              <p:nvPr/>
            </p:nvCxnSpPr>
            <p:spPr>
              <a:xfrm>
                <a:off x="1323108" y="6553200"/>
                <a:ext cx="1801092" cy="0"/>
              </a:xfrm>
              <a:prstGeom prst="straightConnector1">
                <a:avLst/>
              </a:prstGeom>
              <a:grpFill/>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sp>
        <p:nvSpPr>
          <p:cNvPr id="2" name="Title 1"/>
          <p:cNvSpPr>
            <a:spLocks noGrp="1"/>
          </p:cNvSpPr>
          <p:nvPr>
            <p:ph type="title" idx="4294967295"/>
          </p:nvPr>
        </p:nvSpPr>
        <p:spPr>
          <a:xfrm>
            <a:off x="0" y="609600"/>
            <a:ext cx="8229600" cy="552450"/>
          </a:xfrm>
        </p:spPr>
        <p:txBody>
          <a:bodyPr>
            <a:normAutofit fontScale="90000"/>
          </a:bodyPr>
          <a:lstStyle/>
          <a:p>
            <a:pPr algn="ctr"/>
            <a:r>
              <a:rPr lang="en-US" sz="3600" dirty="0" smtClean="0">
                <a:solidFill>
                  <a:srgbClr val="0033CC"/>
                </a:solidFill>
                <a:latin typeface="Arial" panose="020B0604020202020204" pitchFamily="34" charset="0"/>
                <a:cs typeface="Arial" pitchFamily="34" charset="0"/>
              </a:rPr>
              <a:t>Total Diabatic Feedback Term</a:t>
            </a:r>
            <a:r>
              <a:rPr lang="en-US" dirty="0" smtClean="0">
                <a:latin typeface="Arial" panose="020B0604020202020204" pitchFamily="34" charset="0"/>
                <a:cs typeface="Arial" panose="020B0604020202020204" pitchFamily="34" charset="0"/>
              </a:rPr>
              <a:t/>
            </a:r>
            <a:br>
              <a:rPr lang="en-US" dirty="0" smtClean="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p:txBody>
      </p:sp>
      <p:pic>
        <p:nvPicPr>
          <p:cNvPr id="21" name="Picture 20"/>
          <p:cNvPicPr>
            <a:picLocks noChangeAspect="1"/>
          </p:cNvPicPr>
          <p:nvPr/>
        </p:nvPicPr>
        <p:blipFill rotWithShape="1">
          <a:blip r:embed="rId5" cstate="print"/>
          <a:srcRect t="14654" b="16315"/>
          <a:stretch/>
        </p:blipFill>
        <p:spPr>
          <a:xfrm>
            <a:off x="3804572" y="6325296"/>
            <a:ext cx="5339428" cy="532704"/>
          </a:xfrm>
          <a:prstGeom prst="rect">
            <a:avLst/>
          </a:prstGeom>
        </p:spPr>
      </p:pic>
      <p:sp>
        <p:nvSpPr>
          <p:cNvPr id="3" name="Rectangle 2"/>
          <p:cNvSpPr/>
          <p:nvPr/>
        </p:nvSpPr>
        <p:spPr>
          <a:xfrm>
            <a:off x="4716254" y="6340502"/>
            <a:ext cx="3407032" cy="481444"/>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 name="TextBox 7"/>
          <p:cNvSpPr txBox="1"/>
          <p:nvPr/>
        </p:nvSpPr>
        <p:spPr>
          <a:xfrm>
            <a:off x="7620000" y="3200400"/>
            <a:ext cx="1295400" cy="369332"/>
          </a:xfrm>
          <a:prstGeom prst="rect">
            <a:avLst/>
          </a:prstGeom>
          <a:noFill/>
        </p:spPr>
        <p:txBody>
          <a:bodyPr wrap="square" rtlCol="0">
            <a:spAutoFit/>
          </a:bodyPr>
          <a:lstStyle/>
          <a:p>
            <a:pPr algn="ctr"/>
            <a:r>
              <a:rPr lang="en-US" dirty="0" smtClean="0"/>
              <a:t>Black line: </a:t>
            </a:r>
            <a:endParaRPr lang="en-US" i="1" dirty="0"/>
          </a:p>
        </p:txBody>
      </p:sp>
      <p:graphicFrame>
        <p:nvGraphicFramePr>
          <p:cNvPr id="9" name="Object 8"/>
          <p:cNvGraphicFramePr>
            <a:graphicFrameLocks noChangeAspect="1"/>
          </p:cNvGraphicFramePr>
          <p:nvPr>
            <p:extLst/>
          </p:nvPr>
        </p:nvGraphicFramePr>
        <p:xfrm>
          <a:off x="7843520" y="3584937"/>
          <a:ext cx="767080" cy="420657"/>
        </p:xfrm>
        <a:graphic>
          <a:graphicData uri="http://schemas.openxmlformats.org/presentationml/2006/ole">
            <mc:AlternateContent xmlns:mc="http://schemas.openxmlformats.org/markup-compatibility/2006">
              <mc:Choice xmlns:v="urn:schemas-microsoft-com:vml" Requires="v">
                <p:oleObj spid="_x0000_s1044" name="Equation" r:id="rId6" imgW="393480" imgH="215640" progId="Equation.DSMT4">
                  <p:embed/>
                </p:oleObj>
              </mc:Choice>
              <mc:Fallback>
                <p:oleObj name="Equation" r:id="rId6" imgW="393480" imgH="215640" progId="Equation.DSMT4">
                  <p:embed/>
                  <p:pic>
                    <p:nvPicPr>
                      <p:cNvPr id="0" name=""/>
                      <p:cNvPicPr/>
                      <p:nvPr/>
                    </p:nvPicPr>
                    <p:blipFill>
                      <a:blip r:embed="rId7"/>
                      <a:stretch>
                        <a:fillRect/>
                      </a:stretch>
                    </p:blipFill>
                    <p:spPr>
                      <a:xfrm>
                        <a:off x="7843520" y="3584937"/>
                        <a:ext cx="767080" cy="420657"/>
                      </a:xfrm>
                      <a:prstGeom prst="rect">
                        <a:avLst/>
                      </a:prstGeom>
                    </p:spPr>
                  </p:pic>
                </p:oleObj>
              </mc:Fallback>
            </mc:AlternateContent>
          </a:graphicData>
        </a:graphic>
      </p:graphicFrame>
      <p:sp>
        <p:nvSpPr>
          <p:cNvPr id="11" name="TextBox 10"/>
          <p:cNvSpPr txBox="1"/>
          <p:nvPr/>
        </p:nvSpPr>
        <p:spPr>
          <a:xfrm>
            <a:off x="7116792" y="609600"/>
            <a:ext cx="1923691" cy="584775"/>
          </a:xfrm>
          <a:prstGeom prst="rect">
            <a:avLst/>
          </a:prstGeom>
          <a:noFill/>
        </p:spPr>
        <p:txBody>
          <a:bodyPr wrap="square" rtlCol="0">
            <a:spAutoFit/>
          </a:bodyPr>
          <a:lstStyle/>
          <a:p>
            <a:pPr algn="ctr"/>
            <a:r>
              <a:rPr lang="en-US" sz="1600" dirty="0" smtClean="0">
                <a:latin typeface="Arial" panose="020B0604020202020204" pitchFamily="34" charset="0"/>
                <a:cs typeface="Arial" panose="020B0604020202020204" pitchFamily="34" charset="0"/>
              </a:rPr>
              <a:t>All terms normalized by </a:t>
            </a:r>
          </a:p>
        </p:txBody>
      </p:sp>
      <p:graphicFrame>
        <p:nvGraphicFramePr>
          <p:cNvPr id="13" name="Object 12"/>
          <p:cNvGraphicFramePr>
            <a:graphicFrameLocks noChangeAspect="1"/>
          </p:cNvGraphicFramePr>
          <p:nvPr>
            <p:extLst>
              <p:ext uri="{D42A27DB-BD31-4B8C-83A1-F6EECF244321}">
                <p14:modId xmlns:p14="http://schemas.microsoft.com/office/powerpoint/2010/main" val="2497131817"/>
              </p:ext>
            </p:extLst>
          </p:nvPr>
        </p:nvGraphicFramePr>
        <p:xfrm>
          <a:off x="7620000" y="1265235"/>
          <a:ext cx="867248" cy="365157"/>
        </p:xfrm>
        <a:graphic>
          <a:graphicData uri="http://schemas.openxmlformats.org/presentationml/2006/ole">
            <mc:AlternateContent xmlns:mc="http://schemas.openxmlformats.org/markup-compatibility/2006">
              <mc:Choice xmlns:v="urn:schemas-microsoft-com:vml" Requires="v">
                <p:oleObj spid="_x0000_s1045" name="Equation" r:id="rId8" imgW="482400" imgH="203040" progId="Equation.DSMT4">
                  <p:embed/>
                </p:oleObj>
              </mc:Choice>
              <mc:Fallback>
                <p:oleObj name="Equation" r:id="rId8" imgW="482400" imgH="203040" progId="Equation.DSMT4">
                  <p:embed/>
                  <p:pic>
                    <p:nvPicPr>
                      <p:cNvPr id="0" name=""/>
                      <p:cNvPicPr/>
                      <p:nvPr/>
                    </p:nvPicPr>
                    <p:blipFill>
                      <a:blip r:embed="rId9"/>
                      <a:stretch>
                        <a:fillRect/>
                      </a:stretch>
                    </p:blipFill>
                    <p:spPr>
                      <a:xfrm>
                        <a:off x="7620000" y="1265235"/>
                        <a:ext cx="867248" cy="365157"/>
                      </a:xfrm>
                      <a:prstGeom prst="rect">
                        <a:avLst/>
                      </a:prstGeom>
                    </p:spPr>
                  </p:pic>
                </p:oleObj>
              </mc:Fallback>
            </mc:AlternateContent>
          </a:graphicData>
        </a:graphic>
      </p:graphicFrame>
    </p:spTree>
    <p:extLst>
      <p:ext uri="{BB962C8B-B14F-4D97-AF65-F5344CB8AC3E}">
        <p14:creationId xmlns:p14="http://schemas.microsoft.com/office/powerpoint/2010/main" val="13837422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rPr>
              <a:t>The Paradigm of Radiative-Convective Equilibrium (RCE)</a:t>
            </a:r>
            <a:endParaRPr lang="en-US" dirty="0">
              <a:solidFill>
                <a:srgbClr val="0000FF"/>
              </a:solidFill>
            </a:endParaRPr>
          </a:p>
        </p:txBody>
      </p:sp>
      <p:sp>
        <p:nvSpPr>
          <p:cNvPr id="3" name="Content Placeholder 2"/>
          <p:cNvSpPr>
            <a:spLocks noGrp="1"/>
          </p:cNvSpPr>
          <p:nvPr>
            <p:ph idx="1"/>
          </p:nvPr>
        </p:nvSpPr>
        <p:spPr/>
        <p:txBody>
          <a:bodyPr/>
          <a:lstStyle/>
          <a:p>
            <a:r>
              <a:rPr lang="en-US" dirty="0" smtClean="0"/>
              <a:t>  One-dimensional statistical equilibrium state in which radiation and convection are the only processes that transport energy</a:t>
            </a:r>
          </a:p>
          <a:p>
            <a:endParaRPr lang="en-US" dirty="0"/>
          </a:p>
          <a:p>
            <a:r>
              <a:rPr lang="en-US" dirty="0" smtClean="0"/>
              <a:t>  Oldest and simplest representation of climate states</a:t>
            </a:r>
          </a:p>
          <a:p>
            <a:endParaRPr lang="en-US" dirty="0"/>
          </a:p>
          <a:p>
            <a:r>
              <a:rPr lang="en-US" dirty="0" smtClean="0"/>
              <a:t>  Interactive hydrologic cycle not introduced until early 1990s</a:t>
            </a:r>
          </a:p>
          <a:p>
            <a:endParaRPr lang="en-US" dirty="0"/>
          </a:p>
          <a:p>
            <a:r>
              <a:rPr lang="en-US" dirty="0" smtClean="0"/>
              <a:t>  Good first-order representation of tropical and global climate</a:t>
            </a:r>
          </a:p>
          <a:p>
            <a:endParaRPr lang="en-US" dirty="0"/>
          </a:p>
          <a:p>
            <a:r>
              <a:rPr lang="en-US" dirty="0" smtClean="0"/>
              <a:t>  Easily run on a laptop</a:t>
            </a:r>
            <a:endParaRPr lang="en-US" dirty="0"/>
          </a:p>
        </p:txBody>
      </p:sp>
    </p:spTree>
    <p:extLst>
      <p:ext uri="{BB962C8B-B14F-4D97-AF65-F5344CB8AC3E}">
        <p14:creationId xmlns:p14="http://schemas.microsoft.com/office/powerpoint/2010/main" val="2916222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284196" y="1174235"/>
            <a:ext cx="6024751" cy="4913001"/>
          </a:xfrm>
          <a:prstGeom prst="rect">
            <a:avLst/>
          </a:prstGeom>
        </p:spPr>
      </p:pic>
      <p:sp>
        <p:nvSpPr>
          <p:cNvPr id="2" name="Title 1"/>
          <p:cNvSpPr>
            <a:spLocks noGrp="1"/>
          </p:cNvSpPr>
          <p:nvPr>
            <p:ph type="title" idx="4294967295"/>
          </p:nvPr>
        </p:nvSpPr>
        <p:spPr>
          <a:xfrm>
            <a:off x="245109" y="621785"/>
            <a:ext cx="8610600" cy="552450"/>
          </a:xfrm>
        </p:spPr>
        <p:txBody>
          <a:bodyPr>
            <a:noAutofit/>
          </a:bodyPr>
          <a:lstStyle/>
          <a:p>
            <a:pPr algn="ctr"/>
            <a:r>
              <a:rPr lang="en-US" sz="3200" dirty="0" smtClean="0">
                <a:solidFill>
                  <a:srgbClr val="0033CC"/>
                </a:solidFill>
                <a:latin typeface="Arial" pitchFamily="34" charset="0"/>
                <a:cs typeface="Arial" pitchFamily="34" charset="0"/>
              </a:rPr>
              <a:t>Column Shortwave Flux Convergence</a:t>
            </a:r>
            <a:endParaRPr lang="en-US" sz="3200" dirty="0">
              <a:solidFill>
                <a:srgbClr val="0033CC"/>
              </a:solidFill>
              <a:latin typeface="Arial" pitchFamily="34" charset="0"/>
              <a:cs typeface="Arial" pitchFamily="34" charset="0"/>
            </a:endParaRPr>
          </a:p>
        </p:txBody>
      </p:sp>
      <p:grpSp>
        <p:nvGrpSpPr>
          <p:cNvPr id="3" name="Group 20"/>
          <p:cNvGrpSpPr/>
          <p:nvPr/>
        </p:nvGrpSpPr>
        <p:grpSpPr>
          <a:xfrm>
            <a:off x="1580136" y="5676579"/>
            <a:ext cx="5940546" cy="522203"/>
            <a:chOff x="330279" y="6162204"/>
            <a:chExt cx="4294633" cy="522203"/>
          </a:xfrm>
        </p:grpSpPr>
        <p:grpSp>
          <p:nvGrpSpPr>
            <p:cNvPr id="5" name="Group 21"/>
            <p:cNvGrpSpPr/>
            <p:nvPr/>
          </p:nvGrpSpPr>
          <p:grpSpPr>
            <a:xfrm>
              <a:off x="539552" y="6309320"/>
              <a:ext cx="3429000" cy="369332"/>
              <a:chOff x="685800" y="6324600"/>
              <a:chExt cx="3429000" cy="369332"/>
            </a:xfrm>
          </p:grpSpPr>
          <p:sp>
            <p:nvSpPr>
              <p:cNvPr id="28" name="TextBox 27"/>
              <p:cNvSpPr txBox="1"/>
              <p:nvPr/>
            </p:nvSpPr>
            <p:spPr>
              <a:xfrm>
                <a:off x="685800" y="6324600"/>
                <a:ext cx="838200" cy="369332"/>
              </a:xfrm>
              <a:prstGeom prst="rect">
                <a:avLst/>
              </a:prstGeom>
              <a:noFill/>
            </p:spPr>
            <p:txBody>
              <a:bodyPr wrap="square" rtlCol="0">
                <a:spAutoFit/>
              </a:bodyPr>
              <a:lstStyle/>
              <a:p>
                <a:r>
                  <a:rPr lang="en-US" b="1" dirty="0" smtClean="0">
                    <a:solidFill>
                      <a:schemeClr val="bg1"/>
                    </a:solidFill>
                  </a:rPr>
                  <a:t>DRY</a:t>
                </a:r>
                <a:endParaRPr lang="en-US" b="1" dirty="0">
                  <a:solidFill>
                    <a:schemeClr val="bg1"/>
                  </a:solidFill>
                </a:endParaRPr>
              </a:p>
            </p:txBody>
          </p:sp>
          <p:sp>
            <p:nvSpPr>
              <p:cNvPr id="29" name="TextBox 28"/>
              <p:cNvSpPr txBox="1"/>
              <p:nvPr/>
            </p:nvSpPr>
            <p:spPr>
              <a:xfrm>
                <a:off x="3200400" y="6324600"/>
                <a:ext cx="914400" cy="369332"/>
              </a:xfrm>
              <a:prstGeom prst="rect">
                <a:avLst/>
              </a:prstGeom>
              <a:noFill/>
            </p:spPr>
            <p:txBody>
              <a:bodyPr wrap="square" rtlCol="0">
                <a:spAutoFit/>
              </a:bodyPr>
              <a:lstStyle/>
              <a:p>
                <a:r>
                  <a:rPr lang="en-US" b="1" dirty="0" smtClean="0">
                    <a:solidFill>
                      <a:schemeClr val="bg1"/>
                    </a:solidFill>
                  </a:rPr>
                  <a:t>MOIST</a:t>
                </a:r>
                <a:endParaRPr lang="en-US" b="1" dirty="0">
                  <a:solidFill>
                    <a:schemeClr val="bg1"/>
                  </a:solidFill>
                </a:endParaRPr>
              </a:p>
            </p:txBody>
          </p:sp>
          <p:cxnSp>
            <p:nvCxnSpPr>
              <p:cNvPr id="30" name="Straight Arrow Connector 29"/>
              <p:cNvCxnSpPr/>
              <p:nvPr/>
            </p:nvCxnSpPr>
            <p:spPr>
              <a:xfrm>
                <a:off x="1371600" y="6553200"/>
                <a:ext cx="1752600"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
          <p:nvSpPr>
            <p:cNvPr id="23" name="Rectangle 22"/>
            <p:cNvSpPr/>
            <p:nvPr/>
          </p:nvSpPr>
          <p:spPr>
            <a:xfrm>
              <a:off x="330279" y="6162204"/>
              <a:ext cx="4294633" cy="522203"/>
            </a:xfrm>
            <a:prstGeom prst="rect">
              <a:avLst/>
            </a:prstGeom>
            <a:solidFill>
              <a:srgbClr val="FFFFF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6" name="Group 23"/>
            <p:cNvGrpSpPr/>
            <p:nvPr/>
          </p:nvGrpSpPr>
          <p:grpSpPr>
            <a:xfrm>
              <a:off x="539553" y="6205101"/>
              <a:ext cx="3967190" cy="369332"/>
              <a:chOff x="857620" y="6324600"/>
              <a:chExt cx="3257180" cy="369332"/>
            </a:xfrm>
            <a:noFill/>
          </p:grpSpPr>
          <p:sp>
            <p:nvSpPr>
              <p:cNvPr id="25" name="TextBox 24"/>
              <p:cNvSpPr txBox="1"/>
              <p:nvPr/>
            </p:nvSpPr>
            <p:spPr>
              <a:xfrm>
                <a:off x="857620" y="6324600"/>
                <a:ext cx="838200" cy="369332"/>
              </a:xfrm>
              <a:prstGeom prst="rect">
                <a:avLst/>
              </a:prstGeom>
              <a:grpFill/>
            </p:spPr>
            <p:txBody>
              <a:bodyPr wrap="square" rtlCol="0">
                <a:spAutoFit/>
              </a:bodyPr>
              <a:lstStyle/>
              <a:p>
                <a:r>
                  <a:rPr lang="en-US" b="1" dirty="0" smtClean="0"/>
                  <a:t>DRY</a:t>
                </a:r>
                <a:endParaRPr lang="en-US" b="1" dirty="0"/>
              </a:p>
            </p:txBody>
          </p:sp>
          <p:sp>
            <p:nvSpPr>
              <p:cNvPr id="26" name="TextBox 25"/>
              <p:cNvSpPr txBox="1"/>
              <p:nvPr/>
            </p:nvSpPr>
            <p:spPr>
              <a:xfrm>
                <a:off x="3200400" y="6324600"/>
                <a:ext cx="914400" cy="369332"/>
              </a:xfrm>
              <a:prstGeom prst="rect">
                <a:avLst/>
              </a:prstGeom>
              <a:grpFill/>
            </p:spPr>
            <p:txBody>
              <a:bodyPr wrap="square" rtlCol="0">
                <a:spAutoFit/>
              </a:bodyPr>
              <a:lstStyle/>
              <a:p>
                <a:r>
                  <a:rPr lang="en-US" b="1" dirty="0" smtClean="0"/>
                  <a:t>MOIST</a:t>
                </a:r>
                <a:endParaRPr lang="en-US" b="1" dirty="0"/>
              </a:p>
            </p:txBody>
          </p:sp>
          <p:cxnSp>
            <p:nvCxnSpPr>
              <p:cNvPr id="27" name="Straight Arrow Connector 26"/>
              <p:cNvCxnSpPr/>
              <p:nvPr/>
            </p:nvCxnSpPr>
            <p:spPr>
              <a:xfrm>
                <a:off x="1323108" y="6553200"/>
                <a:ext cx="1801092" cy="0"/>
              </a:xfrm>
              <a:prstGeom prst="straightConnector1">
                <a:avLst/>
              </a:prstGeom>
              <a:grpFill/>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pic>
        <p:nvPicPr>
          <p:cNvPr id="15" name="Picture 14"/>
          <p:cNvPicPr>
            <a:picLocks noChangeAspect="1"/>
          </p:cNvPicPr>
          <p:nvPr/>
        </p:nvPicPr>
        <p:blipFill rotWithShape="1">
          <a:blip r:embed="rId4" cstate="print"/>
          <a:srcRect t="14654" b="16315"/>
          <a:stretch/>
        </p:blipFill>
        <p:spPr>
          <a:xfrm>
            <a:off x="3804572" y="6325296"/>
            <a:ext cx="5339428" cy="532704"/>
          </a:xfrm>
          <a:prstGeom prst="rect">
            <a:avLst/>
          </a:prstGeom>
        </p:spPr>
      </p:pic>
      <p:sp>
        <p:nvSpPr>
          <p:cNvPr id="16" name="Rectangle 15"/>
          <p:cNvSpPr/>
          <p:nvPr/>
        </p:nvSpPr>
        <p:spPr>
          <a:xfrm>
            <a:off x="6252028" y="6340502"/>
            <a:ext cx="879193" cy="481444"/>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9688574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279453" y="1150381"/>
            <a:ext cx="5872501" cy="4833667"/>
          </a:xfrm>
          <a:prstGeom prst="rect">
            <a:avLst/>
          </a:prstGeom>
        </p:spPr>
      </p:pic>
      <p:sp>
        <p:nvSpPr>
          <p:cNvPr id="2" name="Title 1"/>
          <p:cNvSpPr>
            <a:spLocks noGrp="1"/>
          </p:cNvSpPr>
          <p:nvPr>
            <p:ph type="title" idx="4294967295"/>
          </p:nvPr>
        </p:nvSpPr>
        <p:spPr>
          <a:xfrm>
            <a:off x="0" y="493713"/>
            <a:ext cx="9144000" cy="552450"/>
          </a:xfrm>
        </p:spPr>
        <p:txBody>
          <a:bodyPr>
            <a:noAutofit/>
          </a:bodyPr>
          <a:lstStyle/>
          <a:p>
            <a:pPr algn="ctr"/>
            <a:r>
              <a:rPr lang="en-US" sz="3200" dirty="0" smtClean="0">
                <a:solidFill>
                  <a:srgbClr val="0033CC"/>
                </a:solidFill>
                <a:latin typeface="Arial" pitchFamily="34" charset="0"/>
                <a:cs typeface="Arial" pitchFamily="34" charset="0"/>
              </a:rPr>
              <a:t>Column </a:t>
            </a:r>
            <a:r>
              <a:rPr lang="en-US" sz="3200" dirty="0" err="1" smtClean="0">
                <a:solidFill>
                  <a:srgbClr val="0033CC"/>
                </a:solidFill>
                <a:latin typeface="Arial" pitchFamily="34" charset="0"/>
                <a:cs typeface="Arial" pitchFamily="34" charset="0"/>
              </a:rPr>
              <a:t>Longwave</a:t>
            </a:r>
            <a:r>
              <a:rPr lang="en-US" sz="3200" dirty="0" smtClean="0">
                <a:solidFill>
                  <a:srgbClr val="0033CC"/>
                </a:solidFill>
                <a:latin typeface="Arial" pitchFamily="34" charset="0"/>
                <a:cs typeface="Arial" pitchFamily="34" charset="0"/>
              </a:rPr>
              <a:t> Flux Convergence</a:t>
            </a:r>
            <a:endParaRPr lang="en-US" sz="3200" dirty="0">
              <a:solidFill>
                <a:srgbClr val="0033CC"/>
              </a:solidFill>
              <a:latin typeface="Arial" pitchFamily="34" charset="0"/>
              <a:cs typeface="Arial" pitchFamily="34" charset="0"/>
            </a:endParaRPr>
          </a:p>
        </p:txBody>
      </p:sp>
      <p:grpSp>
        <p:nvGrpSpPr>
          <p:cNvPr id="3" name="Group 20"/>
          <p:cNvGrpSpPr/>
          <p:nvPr/>
        </p:nvGrpSpPr>
        <p:grpSpPr>
          <a:xfrm>
            <a:off x="1580136" y="5620609"/>
            <a:ext cx="5940546" cy="522203"/>
            <a:chOff x="330279" y="6162204"/>
            <a:chExt cx="4294633" cy="522203"/>
          </a:xfrm>
        </p:grpSpPr>
        <p:grpSp>
          <p:nvGrpSpPr>
            <p:cNvPr id="5" name="Group 21"/>
            <p:cNvGrpSpPr/>
            <p:nvPr/>
          </p:nvGrpSpPr>
          <p:grpSpPr>
            <a:xfrm>
              <a:off x="539552" y="6309320"/>
              <a:ext cx="3429000" cy="369332"/>
              <a:chOff x="685800" y="6324600"/>
              <a:chExt cx="3429000" cy="369332"/>
            </a:xfrm>
          </p:grpSpPr>
          <p:sp>
            <p:nvSpPr>
              <p:cNvPr id="28" name="TextBox 27"/>
              <p:cNvSpPr txBox="1"/>
              <p:nvPr/>
            </p:nvSpPr>
            <p:spPr>
              <a:xfrm>
                <a:off x="685800" y="6324600"/>
                <a:ext cx="838200" cy="369332"/>
              </a:xfrm>
              <a:prstGeom prst="rect">
                <a:avLst/>
              </a:prstGeom>
              <a:noFill/>
            </p:spPr>
            <p:txBody>
              <a:bodyPr wrap="square" rtlCol="0">
                <a:spAutoFit/>
              </a:bodyPr>
              <a:lstStyle/>
              <a:p>
                <a:r>
                  <a:rPr lang="en-US" b="1" dirty="0" smtClean="0">
                    <a:solidFill>
                      <a:schemeClr val="bg1"/>
                    </a:solidFill>
                  </a:rPr>
                  <a:t>DRY</a:t>
                </a:r>
                <a:endParaRPr lang="en-US" b="1" dirty="0">
                  <a:solidFill>
                    <a:schemeClr val="bg1"/>
                  </a:solidFill>
                </a:endParaRPr>
              </a:p>
            </p:txBody>
          </p:sp>
          <p:sp>
            <p:nvSpPr>
              <p:cNvPr id="29" name="TextBox 28"/>
              <p:cNvSpPr txBox="1"/>
              <p:nvPr/>
            </p:nvSpPr>
            <p:spPr>
              <a:xfrm>
                <a:off x="3200400" y="6324600"/>
                <a:ext cx="914400" cy="369332"/>
              </a:xfrm>
              <a:prstGeom prst="rect">
                <a:avLst/>
              </a:prstGeom>
              <a:noFill/>
            </p:spPr>
            <p:txBody>
              <a:bodyPr wrap="square" rtlCol="0">
                <a:spAutoFit/>
              </a:bodyPr>
              <a:lstStyle/>
              <a:p>
                <a:r>
                  <a:rPr lang="en-US" b="1" dirty="0" smtClean="0">
                    <a:solidFill>
                      <a:schemeClr val="bg1"/>
                    </a:solidFill>
                  </a:rPr>
                  <a:t>MOIST</a:t>
                </a:r>
                <a:endParaRPr lang="en-US" b="1" dirty="0">
                  <a:solidFill>
                    <a:schemeClr val="bg1"/>
                  </a:solidFill>
                </a:endParaRPr>
              </a:p>
            </p:txBody>
          </p:sp>
          <p:cxnSp>
            <p:nvCxnSpPr>
              <p:cNvPr id="30" name="Straight Arrow Connector 29"/>
              <p:cNvCxnSpPr/>
              <p:nvPr/>
            </p:nvCxnSpPr>
            <p:spPr>
              <a:xfrm>
                <a:off x="1371600" y="6553200"/>
                <a:ext cx="1752600"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
          <p:nvSpPr>
            <p:cNvPr id="23" name="Rectangle 22"/>
            <p:cNvSpPr/>
            <p:nvPr/>
          </p:nvSpPr>
          <p:spPr>
            <a:xfrm>
              <a:off x="330279" y="6162204"/>
              <a:ext cx="4294633" cy="522203"/>
            </a:xfrm>
            <a:prstGeom prst="rect">
              <a:avLst/>
            </a:prstGeom>
            <a:solidFill>
              <a:srgbClr val="FFFFF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6" name="Group 23"/>
            <p:cNvGrpSpPr/>
            <p:nvPr/>
          </p:nvGrpSpPr>
          <p:grpSpPr>
            <a:xfrm>
              <a:off x="539553" y="6205101"/>
              <a:ext cx="3967190" cy="369332"/>
              <a:chOff x="857620" y="6324600"/>
              <a:chExt cx="3257180" cy="369332"/>
            </a:xfrm>
            <a:noFill/>
          </p:grpSpPr>
          <p:sp>
            <p:nvSpPr>
              <p:cNvPr id="25" name="TextBox 24"/>
              <p:cNvSpPr txBox="1"/>
              <p:nvPr/>
            </p:nvSpPr>
            <p:spPr>
              <a:xfrm>
                <a:off x="857620" y="6324600"/>
                <a:ext cx="838200" cy="369332"/>
              </a:xfrm>
              <a:prstGeom prst="rect">
                <a:avLst/>
              </a:prstGeom>
              <a:grpFill/>
            </p:spPr>
            <p:txBody>
              <a:bodyPr wrap="square" rtlCol="0">
                <a:spAutoFit/>
              </a:bodyPr>
              <a:lstStyle/>
              <a:p>
                <a:r>
                  <a:rPr lang="en-US" b="1" dirty="0" smtClean="0"/>
                  <a:t>DRY</a:t>
                </a:r>
                <a:endParaRPr lang="en-US" b="1" dirty="0"/>
              </a:p>
            </p:txBody>
          </p:sp>
          <p:sp>
            <p:nvSpPr>
              <p:cNvPr id="26" name="TextBox 25"/>
              <p:cNvSpPr txBox="1"/>
              <p:nvPr/>
            </p:nvSpPr>
            <p:spPr>
              <a:xfrm>
                <a:off x="3200400" y="6324600"/>
                <a:ext cx="914400" cy="369332"/>
              </a:xfrm>
              <a:prstGeom prst="rect">
                <a:avLst/>
              </a:prstGeom>
              <a:grpFill/>
            </p:spPr>
            <p:txBody>
              <a:bodyPr wrap="square" rtlCol="0">
                <a:spAutoFit/>
              </a:bodyPr>
              <a:lstStyle/>
              <a:p>
                <a:r>
                  <a:rPr lang="en-US" b="1" dirty="0" smtClean="0"/>
                  <a:t>MOIST</a:t>
                </a:r>
                <a:endParaRPr lang="en-US" b="1" dirty="0"/>
              </a:p>
            </p:txBody>
          </p:sp>
          <p:cxnSp>
            <p:nvCxnSpPr>
              <p:cNvPr id="27" name="Straight Arrow Connector 26"/>
              <p:cNvCxnSpPr/>
              <p:nvPr/>
            </p:nvCxnSpPr>
            <p:spPr>
              <a:xfrm>
                <a:off x="1323108" y="6553200"/>
                <a:ext cx="1801092" cy="0"/>
              </a:xfrm>
              <a:prstGeom prst="straightConnector1">
                <a:avLst/>
              </a:prstGeom>
              <a:grpFill/>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pic>
        <p:nvPicPr>
          <p:cNvPr id="15" name="Picture 14"/>
          <p:cNvPicPr>
            <a:picLocks noChangeAspect="1"/>
          </p:cNvPicPr>
          <p:nvPr/>
        </p:nvPicPr>
        <p:blipFill rotWithShape="1">
          <a:blip r:embed="rId4" cstate="print"/>
          <a:srcRect t="14654" b="16315"/>
          <a:stretch/>
        </p:blipFill>
        <p:spPr>
          <a:xfrm>
            <a:off x="3804572" y="6325296"/>
            <a:ext cx="5339428" cy="532704"/>
          </a:xfrm>
          <a:prstGeom prst="rect">
            <a:avLst/>
          </a:prstGeom>
        </p:spPr>
      </p:pic>
      <p:sp>
        <p:nvSpPr>
          <p:cNvPr id="16" name="Rectangle 15"/>
          <p:cNvSpPr/>
          <p:nvPr/>
        </p:nvSpPr>
        <p:spPr>
          <a:xfrm>
            <a:off x="7131221" y="6376556"/>
            <a:ext cx="879193" cy="481444"/>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2274368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14400" y="639763"/>
            <a:ext cx="8229600" cy="552450"/>
          </a:xfrm>
        </p:spPr>
        <p:txBody>
          <a:bodyPr>
            <a:normAutofit fontScale="90000"/>
          </a:bodyPr>
          <a:lstStyle/>
          <a:p>
            <a:pPr algn="ctr"/>
            <a:r>
              <a:rPr lang="en-US" sz="3600" dirty="0" smtClean="0">
                <a:solidFill>
                  <a:srgbClr val="0033CC"/>
                </a:solidFill>
                <a:latin typeface="Arial" pitchFamily="34" charset="0"/>
                <a:cs typeface="Arial" pitchFamily="34" charset="0"/>
              </a:rPr>
              <a:t>Surface Enthalpy Flux Partitioning</a:t>
            </a:r>
            <a:endParaRPr lang="en-US" sz="3600" dirty="0">
              <a:solidFill>
                <a:srgbClr val="0033CC"/>
              </a:solidFill>
              <a:latin typeface="Arial" pitchFamily="34" charset="0"/>
              <a:cs typeface="Arial" pitchFamily="34" charset="0"/>
            </a:endParaRPr>
          </a:p>
        </p:txBody>
      </p:sp>
      <p:sp>
        <p:nvSpPr>
          <p:cNvPr id="3" name="Content Placeholder 2"/>
          <p:cNvSpPr>
            <a:spLocks noGrp="1"/>
          </p:cNvSpPr>
          <p:nvPr>
            <p:ph idx="4294967295"/>
          </p:nvPr>
        </p:nvSpPr>
        <p:spPr>
          <a:xfrm>
            <a:off x="4003675" y="4032250"/>
            <a:ext cx="5140325" cy="2054225"/>
          </a:xfrm>
        </p:spPr>
        <p:txBody>
          <a:bodyPr>
            <a:normAutofit/>
          </a:bodyPr>
          <a:lstStyle/>
          <a:p>
            <a:r>
              <a:rPr lang="en-US" dirty="0">
                <a:latin typeface="+mn-lt"/>
              </a:rPr>
              <a:t>Partition surface enthalpy flux anomalies into </a:t>
            </a:r>
          </a:p>
          <a:p>
            <a:pPr lvl="1"/>
            <a:r>
              <a:rPr lang="en-US" dirty="0">
                <a:latin typeface="+mn-lt"/>
              </a:rPr>
              <a:t>part due to </a:t>
            </a:r>
            <a:r>
              <a:rPr lang="en-US" dirty="0" smtClean="0">
                <a:latin typeface="+mn-lt"/>
              </a:rPr>
              <a:t>U’</a:t>
            </a:r>
            <a:endParaRPr lang="en-US" dirty="0">
              <a:latin typeface="+mn-lt"/>
            </a:endParaRPr>
          </a:p>
          <a:p>
            <a:pPr lvl="1"/>
            <a:r>
              <a:rPr lang="en-US" dirty="0">
                <a:latin typeface="+mn-lt"/>
              </a:rPr>
              <a:t>part due to </a:t>
            </a:r>
            <a:r>
              <a:rPr lang="en-US" dirty="0" err="1" smtClean="0">
                <a:latin typeface="+mn-lt"/>
              </a:rPr>
              <a:t>Δq</a:t>
            </a:r>
            <a:r>
              <a:rPr lang="en-US" dirty="0" smtClean="0">
                <a:latin typeface="+mn-lt"/>
              </a:rPr>
              <a:t>’ or ΔT’</a:t>
            </a:r>
          </a:p>
          <a:p>
            <a:pPr lvl="1"/>
            <a:r>
              <a:rPr lang="en-US" dirty="0" smtClean="0">
                <a:latin typeface="+mn-lt"/>
              </a:rPr>
              <a:t>part </a:t>
            </a:r>
            <a:r>
              <a:rPr lang="en-US" dirty="0">
                <a:latin typeface="+mn-lt"/>
              </a:rPr>
              <a:t>due </a:t>
            </a:r>
            <a:r>
              <a:rPr lang="en-US" dirty="0" smtClean="0">
                <a:latin typeface="+mn-lt"/>
              </a:rPr>
              <a:t>to </a:t>
            </a:r>
            <a:r>
              <a:rPr lang="en-US" sz="1800" dirty="0" err="1" smtClean="0"/>
              <a:t>U’</a:t>
            </a:r>
            <a:r>
              <a:rPr lang="en-US" dirty="0" err="1" smtClean="0"/>
              <a:t>Δq</a:t>
            </a:r>
            <a:r>
              <a:rPr lang="en-US" dirty="0"/>
              <a:t>’ </a:t>
            </a:r>
            <a:r>
              <a:rPr lang="en-US" dirty="0" smtClean="0"/>
              <a:t>or U’ΔT’ </a:t>
            </a:r>
            <a:endParaRPr lang="en-US" dirty="0"/>
          </a:p>
          <a:p>
            <a:pPr lvl="1"/>
            <a:endParaRPr lang="en-US" dirty="0">
              <a:latin typeface="+mn-lt"/>
            </a:endParaRPr>
          </a:p>
          <a:p>
            <a:endParaRPr lang="en-US" dirty="0" smtClean="0">
              <a:latin typeface="+mn-lt"/>
            </a:endParaRPr>
          </a:p>
          <a:p>
            <a:pPr lvl="1"/>
            <a:endParaRPr lang="en-US" dirty="0" smtClean="0">
              <a:latin typeface="+mn-lt"/>
            </a:endParaRPr>
          </a:p>
          <a:p>
            <a:pPr lvl="1"/>
            <a:endParaRPr lang="en-US" dirty="0">
              <a:latin typeface="+mn-lt"/>
            </a:endParaRPr>
          </a:p>
        </p:txBody>
      </p:sp>
      <p:pic>
        <p:nvPicPr>
          <p:cNvPr id="9" name="Picture 8"/>
          <p:cNvPicPr>
            <a:picLocks noChangeAspect="1"/>
          </p:cNvPicPr>
          <p:nvPr/>
        </p:nvPicPr>
        <p:blipFill>
          <a:blip r:embed="rId3" cstate="print"/>
          <a:stretch>
            <a:fillRect/>
          </a:stretch>
        </p:blipFill>
        <p:spPr>
          <a:xfrm>
            <a:off x="2681373" y="1827412"/>
            <a:ext cx="3619500" cy="1460500"/>
          </a:xfrm>
          <a:prstGeom prst="rect">
            <a:avLst/>
          </a:prstGeom>
        </p:spPr>
      </p:pic>
    </p:spTree>
    <p:extLst>
      <p:ext uri="{BB962C8B-B14F-4D97-AF65-F5344CB8AC3E}">
        <p14:creationId xmlns:p14="http://schemas.microsoft.com/office/powerpoint/2010/main" val="19499975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180224" y="1082749"/>
            <a:ext cx="6177001" cy="4930001"/>
          </a:xfrm>
          <a:prstGeom prst="rect">
            <a:avLst/>
          </a:prstGeom>
        </p:spPr>
      </p:pic>
      <p:grpSp>
        <p:nvGrpSpPr>
          <p:cNvPr id="3" name="Group 20"/>
          <p:cNvGrpSpPr/>
          <p:nvPr/>
        </p:nvGrpSpPr>
        <p:grpSpPr>
          <a:xfrm>
            <a:off x="1580136" y="5600521"/>
            <a:ext cx="5940546" cy="522203"/>
            <a:chOff x="330279" y="6162204"/>
            <a:chExt cx="4294633" cy="522203"/>
          </a:xfrm>
        </p:grpSpPr>
        <p:grpSp>
          <p:nvGrpSpPr>
            <p:cNvPr id="5" name="Group 21"/>
            <p:cNvGrpSpPr/>
            <p:nvPr/>
          </p:nvGrpSpPr>
          <p:grpSpPr>
            <a:xfrm>
              <a:off x="539552" y="6309320"/>
              <a:ext cx="3429000" cy="369332"/>
              <a:chOff x="685800" y="6324600"/>
              <a:chExt cx="3429000" cy="369332"/>
            </a:xfrm>
          </p:grpSpPr>
          <p:sp>
            <p:nvSpPr>
              <p:cNvPr id="28" name="TextBox 27"/>
              <p:cNvSpPr txBox="1"/>
              <p:nvPr/>
            </p:nvSpPr>
            <p:spPr>
              <a:xfrm>
                <a:off x="685800" y="6324600"/>
                <a:ext cx="838200" cy="369332"/>
              </a:xfrm>
              <a:prstGeom prst="rect">
                <a:avLst/>
              </a:prstGeom>
              <a:noFill/>
            </p:spPr>
            <p:txBody>
              <a:bodyPr wrap="square" rtlCol="0">
                <a:spAutoFit/>
              </a:bodyPr>
              <a:lstStyle/>
              <a:p>
                <a:r>
                  <a:rPr lang="en-US" b="1" dirty="0" smtClean="0">
                    <a:solidFill>
                      <a:schemeClr val="bg1"/>
                    </a:solidFill>
                  </a:rPr>
                  <a:t>DRY</a:t>
                </a:r>
                <a:endParaRPr lang="en-US" b="1" dirty="0">
                  <a:solidFill>
                    <a:schemeClr val="bg1"/>
                  </a:solidFill>
                </a:endParaRPr>
              </a:p>
            </p:txBody>
          </p:sp>
          <p:sp>
            <p:nvSpPr>
              <p:cNvPr id="29" name="TextBox 28"/>
              <p:cNvSpPr txBox="1"/>
              <p:nvPr/>
            </p:nvSpPr>
            <p:spPr>
              <a:xfrm>
                <a:off x="3200400" y="6324600"/>
                <a:ext cx="914400" cy="369332"/>
              </a:xfrm>
              <a:prstGeom prst="rect">
                <a:avLst/>
              </a:prstGeom>
              <a:noFill/>
            </p:spPr>
            <p:txBody>
              <a:bodyPr wrap="square" rtlCol="0">
                <a:spAutoFit/>
              </a:bodyPr>
              <a:lstStyle/>
              <a:p>
                <a:r>
                  <a:rPr lang="en-US" b="1" dirty="0" smtClean="0">
                    <a:solidFill>
                      <a:schemeClr val="bg1"/>
                    </a:solidFill>
                  </a:rPr>
                  <a:t>MOIST</a:t>
                </a:r>
                <a:endParaRPr lang="en-US" b="1" dirty="0">
                  <a:solidFill>
                    <a:schemeClr val="bg1"/>
                  </a:solidFill>
                </a:endParaRPr>
              </a:p>
            </p:txBody>
          </p:sp>
          <p:cxnSp>
            <p:nvCxnSpPr>
              <p:cNvPr id="30" name="Straight Arrow Connector 29"/>
              <p:cNvCxnSpPr/>
              <p:nvPr/>
            </p:nvCxnSpPr>
            <p:spPr>
              <a:xfrm>
                <a:off x="1371600" y="6553200"/>
                <a:ext cx="1752600"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
          <p:nvSpPr>
            <p:cNvPr id="23" name="Rectangle 22"/>
            <p:cNvSpPr/>
            <p:nvPr/>
          </p:nvSpPr>
          <p:spPr>
            <a:xfrm>
              <a:off x="330279" y="6162204"/>
              <a:ext cx="4294633" cy="522203"/>
            </a:xfrm>
            <a:prstGeom prst="rect">
              <a:avLst/>
            </a:prstGeom>
            <a:solidFill>
              <a:srgbClr val="FFFFF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6" name="Group 23"/>
            <p:cNvGrpSpPr/>
            <p:nvPr/>
          </p:nvGrpSpPr>
          <p:grpSpPr>
            <a:xfrm>
              <a:off x="539553" y="6205101"/>
              <a:ext cx="3967190" cy="369332"/>
              <a:chOff x="857620" y="6324600"/>
              <a:chExt cx="3257180" cy="369332"/>
            </a:xfrm>
            <a:noFill/>
          </p:grpSpPr>
          <p:sp>
            <p:nvSpPr>
              <p:cNvPr id="25" name="TextBox 24"/>
              <p:cNvSpPr txBox="1"/>
              <p:nvPr/>
            </p:nvSpPr>
            <p:spPr>
              <a:xfrm>
                <a:off x="857620" y="6324600"/>
                <a:ext cx="838200" cy="369332"/>
              </a:xfrm>
              <a:prstGeom prst="rect">
                <a:avLst/>
              </a:prstGeom>
              <a:grpFill/>
            </p:spPr>
            <p:txBody>
              <a:bodyPr wrap="square" rtlCol="0">
                <a:spAutoFit/>
              </a:bodyPr>
              <a:lstStyle/>
              <a:p>
                <a:r>
                  <a:rPr lang="en-US" b="1" dirty="0" smtClean="0"/>
                  <a:t>DRY</a:t>
                </a:r>
                <a:endParaRPr lang="en-US" b="1" dirty="0"/>
              </a:p>
            </p:txBody>
          </p:sp>
          <p:sp>
            <p:nvSpPr>
              <p:cNvPr id="26" name="TextBox 25"/>
              <p:cNvSpPr txBox="1"/>
              <p:nvPr/>
            </p:nvSpPr>
            <p:spPr>
              <a:xfrm>
                <a:off x="3200400" y="6324600"/>
                <a:ext cx="914400" cy="369332"/>
              </a:xfrm>
              <a:prstGeom prst="rect">
                <a:avLst/>
              </a:prstGeom>
              <a:grpFill/>
            </p:spPr>
            <p:txBody>
              <a:bodyPr wrap="square" rtlCol="0">
                <a:spAutoFit/>
              </a:bodyPr>
              <a:lstStyle/>
              <a:p>
                <a:r>
                  <a:rPr lang="en-US" b="1" dirty="0" smtClean="0"/>
                  <a:t>MOIST</a:t>
                </a:r>
                <a:endParaRPr lang="en-US" b="1" dirty="0"/>
              </a:p>
            </p:txBody>
          </p:sp>
          <p:cxnSp>
            <p:nvCxnSpPr>
              <p:cNvPr id="27" name="Straight Arrow Connector 26"/>
              <p:cNvCxnSpPr/>
              <p:nvPr/>
            </p:nvCxnSpPr>
            <p:spPr>
              <a:xfrm>
                <a:off x="1323108" y="6553200"/>
                <a:ext cx="1801092" cy="0"/>
              </a:xfrm>
              <a:prstGeom prst="straightConnector1">
                <a:avLst/>
              </a:prstGeom>
              <a:grpFill/>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sp>
        <p:nvSpPr>
          <p:cNvPr id="2" name="Title 1"/>
          <p:cNvSpPr>
            <a:spLocks noGrp="1"/>
          </p:cNvSpPr>
          <p:nvPr>
            <p:ph type="title" idx="4294967295"/>
          </p:nvPr>
        </p:nvSpPr>
        <p:spPr>
          <a:xfrm>
            <a:off x="0" y="495300"/>
            <a:ext cx="8229600" cy="552450"/>
          </a:xfrm>
        </p:spPr>
        <p:txBody>
          <a:bodyPr/>
          <a:lstStyle/>
          <a:p>
            <a:pPr algn="ctr"/>
            <a:r>
              <a:rPr lang="en-US" sz="3200" dirty="0" smtClean="0">
                <a:solidFill>
                  <a:srgbClr val="0033CC"/>
                </a:solidFill>
                <a:latin typeface="Arial" pitchFamily="34" charset="0"/>
                <a:cs typeface="Arial" pitchFamily="34" charset="0"/>
              </a:rPr>
              <a:t>Surface Flux – Wind Feedback Term</a:t>
            </a:r>
            <a:endParaRPr lang="en-US" sz="3200" dirty="0">
              <a:solidFill>
                <a:srgbClr val="0033CC"/>
              </a:solidFill>
              <a:latin typeface="Arial" pitchFamily="34" charset="0"/>
              <a:cs typeface="Arial" pitchFamily="34" charset="0"/>
            </a:endParaRPr>
          </a:p>
        </p:txBody>
      </p:sp>
    </p:spTree>
    <p:extLst>
      <p:ext uri="{BB962C8B-B14F-4D97-AF65-F5344CB8AC3E}">
        <p14:creationId xmlns:p14="http://schemas.microsoft.com/office/powerpoint/2010/main" val="9498852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252803" y="1120257"/>
            <a:ext cx="6046501" cy="4941334"/>
          </a:xfrm>
          <a:prstGeom prst="rect">
            <a:avLst/>
          </a:prstGeom>
        </p:spPr>
      </p:pic>
      <p:sp>
        <p:nvSpPr>
          <p:cNvPr id="2" name="Title 1"/>
          <p:cNvSpPr>
            <a:spLocks noGrp="1"/>
          </p:cNvSpPr>
          <p:nvPr>
            <p:ph type="title" idx="4294967295"/>
          </p:nvPr>
        </p:nvSpPr>
        <p:spPr>
          <a:xfrm>
            <a:off x="914400" y="381000"/>
            <a:ext cx="8229600" cy="552450"/>
          </a:xfrm>
        </p:spPr>
        <p:txBody>
          <a:bodyPr/>
          <a:lstStyle/>
          <a:p>
            <a:r>
              <a:rPr lang="en-US" sz="2400" dirty="0" smtClean="0">
                <a:solidFill>
                  <a:srgbClr val="0033CC"/>
                </a:solidFill>
                <a:latin typeface="Arial" pitchFamily="34" charset="0"/>
                <a:cs typeface="Arial" pitchFamily="34" charset="0"/>
              </a:rPr>
              <a:t>Surface Flux –Air-Sea Disequilibrium Feedback Term</a:t>
            </a:r>
            <a:endParaRPr lang="en-US" sz="2400" dirty="0">
              <a:solidFill>
                <a:srgbClr val="0033CC"/>
              </a:solidFill>
              <a:latin typeface="Arial" pitchFamily="34" charset="0"/>
              <a:cs typeface="Arial" pitchFamily="34" charset="0"/>
            </a:endParaRPr>
          </a:p>
        </p:txBody>
      </p:sp>
      <p:grpSp>
        <p:nvGrpSpPr>
          <p:cNvPr id="3" name="Group 20"/>
          <p:cNvGrpSpPr/>
          <p:nvPr/>
        </p:nvGrpSpPr>
        <p:grpSpPr>
          <a:xfrm>
            <a:off x="1580136" y="5649362"/>
            <a:ext cx="5940546" cy="522203"/>
            <a:chOff x="330279" y="6162204"/>
            <a:chExt cx="4294633" cy="522203"/>
          </a:xfrm>
        </p:grpSpPr>
        <p:grpSp>
          <p:nvGrpSpPr>
            <p:cNvPr id="5" name="Group 21"/>
            <p:cNvGrpSpPr/>
            <p:nvPr/>
          </p:nvGrpSpPr>
          <p:grpSpPr>
            <a:xfrm>
              <a:off x="539552" y="6309320"/>
              <a:ext cx="3429000" cy="369332"/>
              <a:chOff x="685800" y="6324600"/>
              <a:chExt cx="3429000" cy="369332"/>
            </a:xfrm>
          </p:grpSpPr>
          <p:sp>
            <p:nvSpPr>
              <p:cNvPr id="28" name="TextBox 27"/>
              <p:cNvSpPr txBox="1"/>
              <p:nvPr/>
            </p:nvSpPr>
            <p:spPr>
              <a:xfrm>
                <a:off x="685800" y="6324600"/>
                <a:ext cx="838200" cy="369332"/>
              </a:xfrm>
              <a:prstGeom prst="rect">
                <a:avLst/>
              </a:prstGeom>
              <a:noFill/>
            </p:spPr>
            <p:txBody>
              <a:bodyPr wrap="square" rtlCol="0">
                <a:spAutoFit/>
              </a:bodyPr>
              <a:lstStyle/>
              <a:p>
                <a:r>
                  <a:rPr lang="en-US" b="1" dirty="0" smtClean="0">
                    <a:solidFill>
                      <a:schemeClr val="bg1"/>
                    </a:solidFill>
                  </a:rPr>
                  <a:t>DRY</a:t>
                </a:r>
                <a:endParaRPr lang="en-US" b="1" dirty="0">
                  <a:solidFill>
                    <a:schemeClr val="bg1"/>
                  </a:solidFill>
                </a:endParaRPr>
              </a:p>
            </p:txBody>
          </p:sp>
          <p:sp>
            <p:nvSpPr>
              <p:cNvPr id="29" name="TextBox 28"/>
              <p:cNvSpPr txBox="1"/>
              <p:nvPr/>
            </p:nvSpPr>
            <p:spPr>
              <a:xfrm>
                <a:off x="3200400" y="6324600"/>
                <a:ext cx="914400" cy="369332"/>
              </a:xfrm>
              <a:prstGeom prst="rect">
                <a:avLst/>
              </a:prstGeom>
              <a:noFill/>
            </p:spPr>
            <p:txBody>
              <a:bodyPr wrap="square" rtlCol="0">
                <a:spAutoFit/>
              </a:bodyPr>
              <a:lstStyle/>
              <a:p>
                <a:r>
                  <a:rPr lang="en-US" b="1" dirty="0" smtClean="0">
                    <a:solidFill>
                      <a:schemeClr val="bg1"/>
                    </a:solidFill>
                  </a:rPr>
                  <a:t>MOIST</a:t>
                </a:r>
                <a:endParaRPr lang="en-US" b="1" dirty="0">
                  <a:solidFill>
                    <a:schemeClr val="bg1"/>
                  </a:solidFill>
                </a:endParaRPr>
              </a:p>
            </p:txBody>
          </p:sp>
          <p:cxnSp>
            <p:nvCxnSpPr>
              <p:cNvPr id="30" name="Straight Arrow Connector 29"/>
              <p:cNvCxnSpPr/>
              <p:nvPr/>
            </p:nvCxnSpPr>
            <p:spPr>
              <a:xfrm>
                <a:off x="1371600" y="6553200"/>
                <a:ext cx="1752600"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
          <p:nvSpPr>
            <p:cNvPr id="23" name="Rectangle 22"/>
            <p:cNvSpPr/>
            <p:nvPr/>
          </p:nvSpPr>
          <p:spPr>
            <a:xfrm>
              <a:off x="330279" y="6162204"/>
              <a:ext cx="4294633" cy="522203"/>
            </a:xfrm>
            <a:prstGeom prst="rect">
              <a:avLst/>
            </a:prstGeom>
            <a:solidFill>
              <a:srgbClr val="FFFFF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6" name="Group 23"/>
            <p:cNvGrpSpPr/>
            <p:nvPr/>
          </p:nvGrpSpPr>
          <p:grpSpPr>
            <a:xfrm>
              <a:off x="539553" y="6205101"/>
              <a:ext cx="3967190" cy="369332"/>
              <a:chOff x="857620" y="6324600"/>
              <a:chExt cx="3257180" cy="369332"/>
            </a:xfrm>
            <a:noFill/>
          </p:grpSpPr>
          <p:sp>
            <p:nvSpPr>
              <p:cNvPr id="25" name="TextBox 24"/>
              <p:cNvSpPr txBox="1"/>
              <p:nvPr/>
            </p:nvSpPr>
            <p:spPr>
              <a:xfrm>
                <a:off x="857620" y="6324600"/>
                <a:ext cx="838200" cy="369332"/>
              </a:xfrm>
              <a:prstGeom prst="rect">
                <a:avLst/>
              </a:prstGeom>
              <a:grpFill/>
            </p:spPr>
            <p:txBody>
              <a:bodyPr wrap="square" rtlCol="0">
                <a:spAutoFit/>
              </a:bodyPr>
              <a:lstStyle/>
              <a:p>
                <a:r>
                  <a:rPr lang="en-US" b="1" dirty="0" smtClean="0"/>
                  <a:t>DRY</a:t>
                </a:r>
                <a:endParaRPr lang="en-US" b="1" dirty="0"/>
              </a:p>
            </p:txBody>
          </p:sp>
          <p:sp>
            <p:nvSpPr>
              <p:cNvPr id="26" name="TextBox 25"/>
              <p:cNvSpPr txBox="1"/>
              <p:nvPr/>
            </p:nvSpPr>
            <p:spPr>
              <a:xfrm>
                <a:off x="3200400" y="6324600"/>
                <a:ext cx="914400" cy="369332"/>
              </a:xfrm>
              <a:prstGeom prst="rect">
                <a:avLst/>
              </a:prstGeom>
              <a:grpFill/>
            </p:spPr>
            <p:txBody>
              <a:bodyPr wrap="square" rtlCol="0">
                <a:spAutoFit/>
              </a:bodyPr>
              <a:lstStyle/>
              <a:p>
                <a:r>
                  <a:rPr lang="en-US" b="1" dirty="0" smtClean="0"/>
                  <a:t>MOIST</a:t>
                </a:r>
                <a:endParaRPr lang="en-US" b="1" dirty="0"/>
              </a:p>
            </p:txBody>
          </p:sp>
          <p:cxnSp>
            <p:nvCxnSpPr>
              <p:cNvPr id="27" name="Straight Arrow Connector 26"/>
              <p:cNvCxnSpPr/>
              <p:nvPr/>
            </p:nvCxnSpPr>
            <p:spPr>
              <a:xfrm>
                <a:off x="1323108" y="6553200"/>
                <a:ext cx="1801092" cy="0"/>
              </a:xfrm>
              <a:prstGeom prst="straightConnector1">
                <a:avLst/>
              </a:prstGeom>
              <a:grpFill/>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9786578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248337" y="1096616"/>
            <a:ext cx="6198751" cy="4969667"/>
          </a:xfrm>
          <a:prstGeom prst="rect">
            <a:avLst/>
          </a:prstGeom>
        </p:spPr>
      </p:pic>
      <p:grpSp>
        <p:nvGrpSpPr>
          <p:cNvPr id="3" name="Group 21"/>
          <p:cNvGrpSpPr/>
          <p:nvPr/>
        </p:nvGrpSpPr>
        <p:grpSpPr>
          <a:xfrm>
            <a:off x="1580136" y="5633236"/>
            <a:ext cx="5940546" cy="522203"/>
            <a:chOff x="330279" y="6162204"/>
            <a:chExt cx="4294633" cy="522203"/>
          </a:xfrm>
        </p:grpSpPr>
        <p:grpSp>
          <p:nvGrpSpPr>
            <p:cNvPr id="5" name="Group 22"/>
            <p:cNvGrpSpPr/>
            <p:nvPr/>
          </p:nvGrpSpPr>
          <p:grpSpPr>
            <a:xfrm>
              <a:off x="539552" y="6309320"/>
              <a:ext cx="3429000" cy="369332"/>
              <a:chOff x="685800" y="6324600"/>
              <a:chExt cx="3429000" cy="369332"/>
            </a:xfrm>
          </p:grpSpPr>
          <p:sp>
            <p:nvSpPr>
              <p:cNvPr id="29" name="TextBox 28"/>
              <p:cNvSpPr txBox="1"/>
              <p:nvPr/>
            </p:nvSpPr>
            <p:spPr>
              <a:xfrm>
                <a:off x="685800" y="6324600"/>
                <a:ext cx="838200" cy="369332"/>
              </a:xfrm>
              <a:prstGeom prst="rect">
                <a:avLst/>
              </a:prstGeom>
              <a:noFill/>
            </p:spPr>
            <p:txBody>
              <a:bodyPr wrap="square" rtlCol="0">
                <a:spAutoFit/>
              </a:bodyPr>
              <a:lstStyle/>
              <a:p>
                <a:r>
                  <a:rPr lang="en-US" b="1" dirty="0" smtClean="0">
                    <a:solidFill>
                      <a:schemeClr val="bg1"/>
                    </a:solidFill>
                  </a:rPr>
                  <a:t>DRY</a:t>
                </a:r>
                <a:endParaRPr lang="en-US" b="1" dirty="0">
                  <a:solidFill>
                    <a:schemeClr val="bg1"/>
                  </a:solidFill>
                </a:endParaRPr>
              </a:p>
            </p:txBody>
          </p:sp>
          <p:sp>
            <p:nvSpPr>
              <p:cNvPr id="30" name="TextBox 29"/>
              <p:cNvSpPr txBox="1"/>
              <p:nvPr/>
            </p:nvSpPr>
            <p:spPr>
              <a:xfrm>
                <a:off x="3200400" y="6324600"/>
                <a:ext cx="914400" cy="369332"/>
              </a:xfrm>
              <a:prstGeom prst="rect">
                <a:avLst/>
              </a:prstGeom>
              <a:noFill/>
            </p:spPr>
            <p:txBody>
              <a:bodyPr wrap="square" rtlCol="0">
                <a:spAutoFit/>
              </a:bodyPr>
              <a:lstStyle/>
              <a:p>
                <a:r>
                  <a:rPr lang="en-US" b="1" dirty="0" smtClean="0">
                    <a:solidFill>
                      <a:schemeClr val="bg1"/>
                    </a:solidFill>
                  </a:rPr>
                  <a:t>MOIST</a:t>
                </a:r>
                <a:endParaRPr lang="en-US" b="1" dirty="0">
                  <a:solidFill>
                    <a:schemeClr val="bg1"/>
                  </a:solidFill>
                </a:endParaRPr>
              </a:p>
            </p:txBody>
          </p:sp>
          <p:cxnSp>
            <p:nvCxnSpPr>
              <p:cNvPr id="31" name="Straight Arrow Connector 30"/>
              <p:cNvCxnSpPr/>
              <p:nvPr/>
            </p:nvCxnSpPr>
            <p:spPr>
              <a:xfrm>
                <a:off x="1371600" y="6553200"/>
                <a:ext cx="1752600"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
          <p:nvSpPr>
            <p:cNvPr id="24" name="Rectangle 23"/>
            <p:cNvSpPr/>
            <p:nvPr/>
          </p:nvSpPr>
          <p:spPr>
            <a:xfrm>
              <a:off x="330279" y="6162204"/>
              <a:ext cx="4294633" cy="522203"/>
            </a:xfrm>
            <a:prstGeom prst="rect">
              <a:avLst/>
            </a:prstGeom>
            <a:solidFill>
              <a:srgbClr val="FFFFF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6" name="Group 24"/>
            <p:cNvGrpSpPr/>
            <p:nvPr/>
          </p:nvGrpSpPr>
          <p:grpSpPr>
            <a:xfrm>
              <a:off x="539553" y="6205101"/>
              <a:ext cx="3967190" cy="369332"/>
              <a:chOff x="857620" y="6324600"/>
              <a:chExt cx="3257180" cy="369332"/>
            </a:xfrm>
            <a:noFill/>
          </p:grpSpPr>
          <p:sp>
            <p:nvSpPr>
              <p:cNvPr id="26" name="TextBox 25"/>
              <p:cNvSpPr txBox="1"/>
              <p:nvPr/>
            </p:nvSpPr>
            <p:spPr>
              <a:xfrm>
                <a:off x="857620" y="6324600"/>
                <a:ext cx="838200" cy="369332"/>
              </a:xfrm>
              <a:prstGeom prst="rect">
                <a:avLst/>
              </a:prstGeom>
              <a:grpFill/>
            </p:spPr>
            <p:txBody>
              <a:bodyPr wrap="square" rtlCol="0">
                <a:spAutoFit/>
              </a:bodyPr>
              <a:lstStyle/>
              <a:p>
                <a:r>
                  <a:rPr lang="en-US" b="1" dirty="0" smtClean="0"/>
                  <a:t>DRY</a:t>
                </a:r>
                <a:endParaRPr lang="en-US" b="1" dirty="0"/>
              </a:p>
            </p:txBody>
          </p:sp>
          <p:sp>
            <p:nvSpPr>
              <p:cNvPr id="27" name="TextBox 26"/>
              <p:cNvSpPr txBox="1"/>
              <p:nvPr/>
            </p:nvSpPr>
            <p:spPr>
              <a:xfrm>
                <a:off x="3200400" y="6324600"/>
                <a:ext cx="914400" cy="369332"/>
              </a:xfrm>
              <a:prstGeom prst="rect">
                <a:avLst/>
              </a:prstGeom>
              <a:grpFill/>
            </p:spPr>
            <p:txBody>
              <a:bodyPr wrap="square" rtlCol="0">
                <a:spAutoFit/>
              </a:bodyPr>
              <a:lstStyle/>
              <a:p>
                <a:r>
                  <a:rPr lang="en-US" b="1" dirty="0" smtClean="0"/>
                  <a:t>MOIST</a:t>
                </a:r>
                <a:endParaRPr lang="en-US" b="1" dirty="0"/>
              </a:p>
            </p:txBody>
          </p:sp>
          <p:cxnSp>
            <p:nvCxnSpPr>
              <p:cNvPr id="28" name="Straight Arrow Connector 27"/>
              <p:cNvCxnSpPr/>
              <p:nvPr/>
            </p:nvCxnSpPr>
            <p:spPr>
              <a:xfrm>
                <a:off x="1323108" y="6553200"/>
                <a:ext cx="1801092" cy="0"/>
              </a:xfrm>
              <a:prstGeom prst="straightConnector1">
                <a:avLst/>
              </a:prstGeom>
              <a:grpFill/>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sp>
        <p:nvSpPr>
          <p:cNvPr id="2" name="Title 1"/>
          <p:cNvSpPr>
            <a:spLocks noGrp="1"/>
          </p:cNvSpPr>
          <p:nvPr>
            <p:ph type="title" idx="4294967295"/>
          </p:nvPr>
        </p:nvSpPr>
        <p:spPr>
          <a:xfrm>
            <a:off x="435609" y="439947"/>
            <a:ext cx="8229600" cy="552450"/>
          </a:xfrm>
        </p:spPr>
        <p:txBody>
          <a:bodyPr/>
          <a:lstStyle/>
          <a:p>
            <a:pPr algn="ctr"/>
            <a:r>
              <a:rPr lang="en-US" sz="3200" dirty="0" smtClean="0">
                <a:solidFill>
                  <a:srgbClr val="0033CC"/>
                </a:solidFill>
                <a:latin typeface="Arial" pitchFamily="34" charset="0"/>
                <a:cs typeface="Arial" pitchFamily="34" charset="0"/>
              </a:rPr>
              <a:t>Total Surface Flux Feedback Term</a:t>
            </a:r>
            <a:endParaRPr lang="en-US" sz="3200" dirty="0">
              <a:solidFill>
                <a:srgbClr val="0033CC"/>
              </a:solidFill>
              <a:latin typeface="Arial" pitchFamily="34" charset="0"/>
              <a:cs typeface="Arial" pitchFamily="34" charset="0"/>
            </a:endParaRPr>
          </a:p>
        </p:txBody>
      </p:sp>
      <p:pic>
        <p:nvPicPr>
          <p:cNvPr id="15" name="Picture 14"/>
          <p:cNvPicPr>
            <a:picLocks noChangeAspect="1"/>
          </p:cNvPicPr>
          <p:nvPr/>
        </p:nvPicPr>
        <p:blipFill rotWithShape="1">
          <a:blip r:embed="rId4" cstate="print"/>
          <a:srcRect t="14654" b="16315"/>
          <a:stretch/>
        </p:blipFill>
        <p:spPr>
          <a:xfrm>
            <a:off x="3804572" y="6325296"/>
            <a:ext cx="5339428" cy="532704"/>
          </a:xfrm>
          <a:prstGeom prst="rect">
            <a:avLst/>
          </a:prstGeom>
        </p:spPr>
      </p:pic>
      <p:sp>
        <p:nvSpPr>
          <p:cNvPr id="16" name="Rectangle 15"/>
          <p:cNvSpPr/>
          <p:nvPr/>
        </p:nvSpPr>
        <p:spPr>
          <a:xfrm>
            <a:off x="4688961" y="6376556"/>
            <a:ext cx="1416536" cy="481444"/>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20107967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16602" y="1366317"/>
            <a:ext cx="6046501" cy="4856334"/>
          </a:xfrm>
          <a:prstGeom prst="rect">
            <a:avLst/>
          </a:prstGeom>
        </p:spPr>
      </p:pic>
      <p:sp>
        <p:nvSpPr>
          <p:cNvPr id="2" name="Title 1"/>
          <p:cNvSpPr>
            <a:spLocks noGrp="1"/>
          </p:cNvSpPr>
          <p:nvPr>
            <p:ph type="title"/>
          </p:nvPr>
        </p:nvSpPr>
        <p:spPr>
          <a:xfrm>
            <a:off x="628650" y="365127"/>
            <a:ext cx="7886700" cy="854074"/>
          </a:xfrm>
        </p:spPr>
        <p:txBody>
          <a:bodyPr/>
          <a:lstStyle/>
          <a:p>
            <a:pPr algn="ctr"/>
            <a:r>
              <a:rPr lang="en-US" dirty="0" smtClean="0">
                <a:solidFill>
                  <a:srgbClr val="0033CC"/>
                </a:solidFill>
                <a:latin typeface="Arial" panose="020B0604020202020204" pitchFamily="34" charset="0"/>
                <a:cs typeface="Arial" panose="020B0604020202020204" pitchFamily="34" charset="0"/>
              </a:rPr>
              <a:t>Convergence Term</a:t>
            </a:r>
            <a:endParaRPr lang="en-US" dirty="0">
              <a:solidFill>
                <a:srgbClr val="0033CC"/>
              </a:solidFill>
              <a:latin typeface="Arial" panose="020B0604020202020204" pitchFamily="34" charset="0"/>
              <a:cs typeface="Arial" panose="020B0604020202020204" pitchFamily="34" charset="0"/>
            </a:endParaRPr>
          </a:p>
        </p:txBody>
      </p:sp>
      <p:grpSp>
        <p:nvGrpSpPr>
          <p:cNvPr id="5" name="Group 4"/>
          <p:cNvGrpSpPr/>
          <p:nvPr/>
        </p:nvGrpSpPr>
        <p:grpSpPr>
          <a:xfrm>
            <a:off x="2479417" y="5841278"/>
            <a:ext cx="4452458" cy="522203"/>
            <a:chOff x="172454" y="6162204"/>
            <a:chExt cx="4452458" cy="522203"/>
          </a:xfrm>
        </p:grpSpPr>
        <p:grpSp>
          <p:nvGrpSpPr>
            <p:cNvPr id="7" name="Group 6"/>
            <p:cNvGrpSpPr/>
            <p:nvPr/>
          </p:nvGrpSpPr>
          <p:grpSpPr>
            <a:xfrm>
              <a:off x="539552" y="6309320"/>
              <a:ext cx="3429000" cy="369332"/>
              <a:chOff x="685800" y="6324600"/>
              <a:chExt cx="3429000" cy="369332"/>
            </a:xfrm>
          </p:grpSpPr>
          <p:sp>
            <p:nvSpPr>
              <p:cNvPr id="13" name="TextBox 12"/>
              <p:cNvSpPr txBox="1"/>
              <p:nvPr/>
            </p:nvSpPr>
            <p:spPr>
              <a:xfrm>
                <a:off x="685800" y="6324600"/>
                <a:ext cx="838200" cy="369332"/>
              </a:xfrm>
              <a:prstGeom prst="rect">
                <a:avLst/>
              </a:prstGeom>
              <a:noFill/>
            </p:spPr>
            <p:txBody>
              <a:bodyPr wrap="square" rtlCol="0">
                <a:spAutoFit/>
              </a:bodyPr>
              <a:lstStyle/>
              <a:p>
                <a:r>
                  <a:rPr lang="en-US" b="1" dirty="0" smtClean="0">
                    <a:solidFill>
                      <a:schemeClr val="bg1"/>
                    </a:solidFill>
                  </a:rPr>
                  <a:t>DRY</a:t>
                </a:r>
                <a:endParaRPr lang="en-US" b="1" dirty="0">
                  <a:solidFill>
                    <a:schemeClr val="bg1"/>
                  </a:solidFill>
                </a:endParaRPr>
              </a:p>
            </p:txBody>
          </p:sp>
          <p:sp>
            <p:nvSpPr>
              <p:cNvPr id="14" name="TextBox 13"/>
              <p:cNvSpPr txBox="1"/>
              <p:nvPr/>
            </p:nvSpPr>
            <p:spPr>
              <a:xfrm>
                <a:off x="3200400" y="6324600"/>
                <a:ext cx="914400" cy="369332"/>
              </a:xfrm>
              <a:prstGeom prst="rect">
                <a:avLst/>
              </a:prstGeom>
              <a:noFill/>
            </p:spPr>
            <p:txBody>
              <a:bodyPr wrap="square" rtlCol="0">
                <a:spAutoFit/>
              </a:bodyPr>
              <a:lstStyle/>
              <a:p>
                <a:r>
                  <a:rPr lang="en-US" b="1" dirty="0" smtClean="0">
                    <a:solidFill>
                      <a:schemeClr val="bg1"/>
                    </a:solidFill>
                  </a:rPr>
                  <a:t>MOIST</a:t>
                </a:r>
                <a:endParaRPr lang="en-US" b="1" dirty="0">
                  <a:solidFill>
                    <a:schemeClr val="bg1"/>
                  </a:solidFill>
                </a:endParaRPr>
              </a:p>
            </p:txBody>
          </p:sp>
          <p:cxnSp>
            <p:nvCxnSpPr>
              <p:cNvPr id="15" name="Straight Arrow Connector 14"/>
              <p:cNvCxnSpPr/>
              <p:nvPr/>
            </p:nvCxnSpPr>
            <p:spPr>
              <a:xfrm>
                <a:off x="1371600" y="6553200"/>
                <a:ext cx="1752600"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
          <p:nvSpPr>
            <p:cNvPr id="8" name="Rectangle 7"/>
            <p:cNvSpPr/>
            <p:nvPr/>
          </p:nvSpPr>
          <p:spPr>
            <a:xfrm>
              <a:off x="172454" y="6162204"/>
              <a:ext cx="4452458" cy="522203"/>
            </a:xfrm>
            <a:prstGeom prst="rect">
              <a:avLst/>
            </a:prstGeom>
            <a:solidFill>
              <a:srgbClr val="FFFFF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9" name="Group 8"/>
            <p:cNvGrpSpPr/>
            <p:nvPr/>
          </p:nvGrpSpPr>
          <p:grpSpPr>
            <a:xfrm>
              <a:off x="330279" y="6205101"/>
              <a:ext cx="4176464" cy="369332"/>
              <a:chOff x="685800" y="6324600"/>
              <a:chExt cx="3429000" cy="369332"/>
            </a:xfrm>
            <a:noFill/>
          </p:grpSpPr>
          <p:sp>
            <p:nvSpPr>
              <p:cNvPr id="10" name="TextBox 9"/>
              <p:cNvSpPr txBox="1"/>
              <p:nvPr/>
            </p:nvSpPr>
            <p:spPr>
              <a:xfrm>
                <a:off x="685800" y="6324600"/>
                <a:ext cx="838200" cy="369332"/>
              </a:xfrm>
              <a:prstGeom prst="rect">
                <a:avLst/>
              </a:prstGeom>
              <a:grpFill/>
            </p:spPr>
            <p:txBody>
              <a:bodyPr wrap="square" rtlCol="0">
                <a:spAutoFit/>
              </a:bodyPr>
              <a:lstStyle/>
              <a:p>
                <a:r>
                  <a:rPr lang="en-US" b="1" dirty="0" smtClean="0"/>
                  <a:t>DRY</a:t>
                </a:r>
                <a:endParaRPr lang="en-US" b="1" dirty="0"/>
              </a:p>
            </p:txBody>
          </p:sp>
          <p:sp>
            <p:nvSpPr>
              <p:cNvPr id="11" name="TextBox 10"/>
              <p:cNvSpPr txBox="1"/>
              <p:nvPr/>
            </p:nvSpPr>
            <p:spPr>
              <a:xfrm>
                <a:off x="3200400" y="6324600"/>
                <a:ext cx="914400" cy="369332"/>
              </a:xfrm>
              <a:prstGeom prst="rect">
                <a:avLst/>
              </a:prstGeom>
              <a:grpFill/>
            </p:spPr>
            <p:txBody>
              <a:bodyPr wrap="square" rtlCol="0">
                <a:spAutoFit/>
              </a:bodyPr>
              <a:lstStyle/>
              <a:p>
                <a:r>
                  <a:rPr lang="en-US" b="1" dirty="0" smtClean="0"/>
                  <a:t>MOIST</a:t>
                </a:r>
                <a:endParaRPr lang="en-US" b="1" dirty="0"/>
              </a:p>
            </p:txBody>
          </p:sp>
          <p:cxnSp>
            <p:nvCxnSpPr>
              <p:cNvPr id="12" name="Straight Arrow Connector 11"/>
              <p:cNvCxnSpPr/>
              <p:nvPr/>
            </p:nvCxnSpPr>
            <p:spPr>
              <a:xfrm>
                <a:off x="1371600" y="6553200"/>
                <a:ext cx="1752600" cy="0"/>
              </a:xfrm>
              <a:prstGeom prst="straightConnector1">
                <a:avLst/>
              </a:prstGeom>
              <a:grpFill/>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1441104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381000" y="228600"/>
            <a:ext cx="8229600" cy="990600"/>
          </a:xfrm>
        </p:spPr>
        <p:txBody>
          <a:bodyPr/>
          <a:lstStyle/>
          <a:p>
            <a:pPr eaLnBrk="1" hangingPunct="1"/>
            <a:r>
              <a:rPr lang="en-US" sz="40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MIT Single-Column </a:t>
            </a:r>
            <a:r>
              <a:rPr lang="en-US" sz="40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Model</a:t>
            </a:r>
          </a:p>
        </p:txBody>
      </p:sp>
      <p:sp>
        <p:nvSpPr>
          <p:cNvPr id="101379" name="Rectangle 3"/>
          <p:cNvSpPr>
            <a:spLocks noGrp="1" noChangeArrowheads="1"/>
          </p:cNvSpPr>
          <p:nvPr>
            <p:ph idx="1"/>
          </p:nvPr>
        </p:nvSpPr>
        <p:spPr>
          <a:xfrm>
            <a:off x="381000" y="1295400"/>
            <a:ext cx="8229600" cy="5257800"/>
          </a:xfrm>
        </p:spPr>
        <p:txBody>
          <a:bodyPr/>
          <a:lstStyle/>
          <a:p>
            <a:pPr eaLnBrk="1" hangingPunct="1">
              <a:spcAft>
                <a:spcPts val="800"/>
              </a:spcAft>
              <a:buSzPct val="70000"/>
              <a:buBlip>
                <a:blip r:embed="rId2"/>
              </a:buBlip>
            </a:pP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Fouquart</a:t>
            </a:r>
            <a:r>
              <a:rPr lang="en-US" sz="2800" dirty="0" smtClean="0">
                <a:latin typeface="Arial" pitchFamily="34" charset="0"/>
                <a:cs typeface="Arial" pitchFamily="34" charset="0"/>
              </a:rPr>
              <a:t> </a:t>
            </a:r>
            <a:r>
              <a:rPr lang="en-US" sz="2800" dirty="0" smtClean="0">
                <a:latin typeface="Arial" pitchFamily="34" charset="0"/>
                <a:cs typeface="Arial" pitchFamily="34" charset="0"/>
              </a:rPr>
              <a:t>and </a:t>
            </a:r>
            <a:r>
              <a:rPr lang="en-US" sz="2800" dirty="0" err="1" smtClean="0">
                <a:latin typeface="Arial" pitchFamily="34" charset="0"/>
                <a:cs typeface="Arial" pitchFamily="34" charset="0"/>
              </a:rPr>
              <a:t>Bonnel</a:t>
            </a:r>
            <a:r>
              <a:rPr lang="en-US" sz="2800" dirty="0" smtClean="0">
                <a:latin typeface="Arial" pitchFamily="34" charset="0"/>
                <a:cs typeface="Arial" pitchFamily="34" charset="0"/>
              </a:rPr>
              <a:t> shortwave radiation, </a:t>
            </a:r>
            <a:r>
              <a:rPr lang="en-US" sz="2800" dirty="0" err="1" smtClean="0">
                <a:latin typeface="Arial" pitchFamily="34" charset="0"/>
                <a:cs typeface="Arial" pitchFamily="34" charset="0"/>
              </a:rPr>
              <a:t>Morcrette</a:t>
            </a:r>
            <a:r>
              <a:rPr lang="en-US" sz="2800" dirty="0" smtClean="0">
                <a:latin typeface="Arial" pitchFamily="34" charset="0"/>
                <a:cs typeface="Arial" pitchFamily="34" charset="0"/>
              </a:rPr>
              <a:t> longwave</a:t>
            </a:r>
          </a:p>
          <a:p>
            <a:pPr eaLnBrk="1" hangingPunct="1">
              <a:spcAft>
                <a:spcPts val="800"/>
              </a:spcAft>
              <a:buSzPct val="70000"/>
              <a:buBlip>
                <a:blip r:embed="rId2"/>
              </a:buBlip>
            </a:pPr>
            <a:r>
              <a:rPr lang="en-US" sz="2800" dirty="0" smtClean="0">
                <a:latin typeface="Arial" pitchFamily="34" charset="0"/>
                <a:cs typeface="Arial" pitchFamily="34" charset="0"/>
              </a:rPr>
              <a:t> Emanuel-</a:t>
            </a:r>
            <a:r>
              <a:rPr lang="en-US" sz="2800" dirty="0" err="1" smtClean="0">
                <a:latin typeface="Arial" pitchFamily="34" charset="0"/>
                <a:cs typeface="Arial" pitchFamily="34" charset="0"/>
              </a:rPr>
              <a:t>Zivkovic</a:t>
            </a:r>
            <a:r>
              <a:rPr lang="en-US" sz="2800" dirty="0" smtClean="0">
                <a:latin typeface="Arial" pitchFamily="34" charset="0"/>
                <a:cs typeface="Arial" pitchFamily="34" charset="0"/>
              </a:rPr>
              <a:t>-Rothman convection</a:t>
            </a:r>
          </a:p>
          <a:p>
            <a:pPr eaLnBrk="1" hangingPunct="1">
              <a:spcAft>
                <a:spcPts val="800"/>
              </a:spcAft>
              <a:buSzPct val="70000"/>
              <a:buBlip>
                <a:blip r:embed="rId2"/>
              </a:buBlip>
            </a:pPr>
            <a:r>
              <a:rPr lang="en-US" sz="2800" dirty="0" smtClean="0">
                <a:latin typeface="Arial" pitchFamily="34" charset="0"/>
                <a:cs typeface="Arial" pitchFamily="34" charset="0"/>
              </a:rPr>
              <a:t> Bony-Emanuel cloud scheme</a:t>
            </a:r>
          </a:p>
          <a:p>
            <a:pPr eaLnBrk="1" hangingPunct="1">
              <a:spcAft>
                <a:spcPts val="800"/>
              </a:spcAft>
              <a:buSzPct val="70000"/>
              <a:buBlip>
                <a:blip r:embed="rId2"/>
              </a:buBlip>
            </a:pPr>
            <a:r>
              <a:rPr lang="en-US" sz="2800" dirty="0" smtClean="0">
                <a:latin typeface="Arial" pitchFamily="34" charset="0"/>
                <a:cs typeface="Arial" pitchFamily="34" charset="0"/>
              </a:rPr>
              <a:t> 25 hPa level spacing in troposphere; higher resolution in stratosphere</a:t>
            </a:r>
          </a:p>
          <a:p>
            <a:pPr eaLnBrk="1" hangingPunct="1">
              <a:spcAft>
                <a:spcPts val="800"/>
              </a:spcAft>
              <a:buSzPct val="70000"/>
              <a:buBlip>
                <a:blip r:embed="rId2"/>
              </a:buBlip>
            </a:pPr>
            <a:r>
              <a:rPr lang="en-US" sz="2800" dirty="0" smtClean="0">
                <a:latin typeface="Arial" pitchFamily="34" charset="0"/>
                <a:cs typeface="Arial" pitchFamily="34" charset="0"/>
              </a:rPr>
              <a:t> Run into RCE state with fixed SST, then re-initialized in WTG mode with T fixed at 850 hPa and above; small perturbations to w in initial condition</a:t>
            </a:r>
          </a:p>
        </p:txBody>
      </p:sp>
    </p:spTree>
    <p:extLst>
      <p:ext uri="{BB962C8B-B14F-4D97-AF65-F5344CB8AC3E}">
        <p14:creationId xmlns:p14="http://schemas.microsoft.com/office/powerpoint/2010/main" val="1984879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1379">
                                            <p:txEl>
                                              <p:pRg st="0" end="0"/>
                                            </p:txEl>
                                          </p:spTgt>
                                        </p:tgtEl>
                                        <p:attrNameLst>
                                          <p:attrName>style.visibility</p:attrName>
                                        </p:attrNameLst>
                                      </p:cBhvr>
                                      <p:to>
                                        <p:strVal val="visible"/>
                                      </p:to>
                                    </p:set>
                                    <p:animEffect transition="in" filter="blinds(horizontal)">
                                      <p:cBhvr>
                                        <p:cTn id="7" dur="500"/>
                                        <p:tgtEl>
                                          <p:spTgt spid="1013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1379">
                                            <p:txEl>
                                              <p:pRg st="1" end="1"/>
                                            </p:txEl>
                                          </p:spTgt>
                                        </p:tgtEl>
                                        <p:attrNameLst>
                                          <p:attrName>style.visibility</p:attrName>
                                        </p:attrNameLst>
                                      </p:cBhvr>
                                      <p:to>
                                        <p:strVal val="visible"/>
                                      </p:to>
                                    </p:set>
                                    <p:animEffect transition="in" filter="blinds(horizontal)">
                                      <p:cBhvr>
                                        <p:cTn id="12" dur="500"/>
                                        <p:tgtEl>
                                          <p:spTgt spid="10137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1379">
                                            <p:txEl>
                                              <p:pRg st="2" end="2"/>
                                            </p:txEl>
                                          </p:spTgt>
                                        </p:tgtEl>
                                        <p:attrNameLst>
                                          <p:attrName>style.visibility</p:attrName>
                                        </p:attrNameLst>
                                      </p:cBhvr>
                                      <p:to>
                                        <p:strVal val="visible"/>
                                      </p:to>
                                    </p:set>
                                    <p:animEffect transition="in" filter="blinds(horizontal)">
                                      <p:cBhvr>
                                        <p:cTn id="17" dur="500"/>
                                        <p:tgtEl>
                                          <p:spTgt spid="10137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1379">
                                            <p:txEl>
                                              <p:pRg st="3" end="3"/>
                                            </p:txEl>
                                          </p:spTgt>
                                        </p:tgtEl>
                                        <p:attrNameLst>
                                          <p:attrName>style.visibility</p:attrName>
                                        </p:attrNameLst>
                                      </p:cBhvr>
                                      <p:to>
                                        <p:strVal val="visible"/>
                                      </p:to>
                                    </p:set>
                                    <p:animEffect transition="in" filter="blinds(horizontal)">
                                      <p:cBhvr>
                                        <p:cTn id="22" dur="500"/>
                                        <p:tgtEl>
                                          <p:spTgt spid="10137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01379">
                                            <p:txEl>
                                              <p:pRg st="4" end="4"/>
                                            </p:txEl>
                                          </p:spTgt>
                                        </p:tgtEl>
                                        <p:attrNameLst>
                                          <p:attrName>style.visibility</p:attrName>
                                        </p:attrNameLst>
                                      </p:cBhvr>
                                      <p:to>
                                        <p:strVal val="visible"/>
                                      </p:to>
                                    </p:set>
                                    <p:animEffect transition="in" filter="blinds(horizontal)">
                                      <p:cBhvr>
                                        <p:cTn id="27" dur="500"/>
                                        <p:tgtEl>
                                          <p:spTgt spid="10137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381000" y="228600"/>
            <a:ext cx="8229600" cy="990600"/>
          </a:xfrm>
        </p:spPr>
        <p:txBody>
          <a:bodyPr/>
          <a:lstStyle/>
          <a:p>
            <a:pPr eaLnBrk="1" hangingPunct="1"/>
            <a:r>
              <a:rPr lang="en-US" sz="40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Results</a:t>
            </a:r>
          </a:p>
        </p:txBody>
      </p:sp>
      <p:sp>
        <p:nvSpPr>
          <p:cNvPr id="101379" name="Rectangle 3"/>
          <p:cNvSpPr>
            <a:spLocks noGrp="1" noChangeArrowheads="1"/>
          </p:cNvSpPr>
          <p:nvPr>
            <p:ph idx="1"/>
          </p:nvPr>
        </p:nvSpPr>
        <p:spPr>
          <a:xfrm>
            <a:off x="381000" y="1295400"/>
            <a:ext cx="8229600" cy="4724400"/>
          </a:xfrm>
        </p:spPr>
        <p:txBody>
          <a:bodyPr/>
          <a:lstStyle/>
          <a:p>
            <a:pPr eaLnBrk="1" hangingPunct="1">
              <a:buSzPct val="70000"/>
              <a:buBlip>
                <a:blip r:embed="rId2"/>
              </a:buBlip>
            </a:pPr>
            <a:r>
              <a:rPr lang="en-US" sz="2800" dirty="0" smtClean="0">
                <a:latin typeface="Arial" panose="020B0604020202020204" pitchFamily="34" charset="0"/>
                <a:cs typeface="Arial" pitchFamily="34" charset="0"/>
              </a:rPr>
              <a:t> No drift from RCE state when SST &lt;~ 32 C</a:t>
            </a:r>
          </a:p>
          <a:p>
            <a:pPr marL="0" indent="0" eaLnBrk="1" hangingPunct="1">
              <a:buSzPct val="70000"/>
              <a:buNone/>
            </a:pPr>
            <a:endParaRPr lang="en-US" sz="2800" dirty="0" smtClean="0">
              <a:latin typeface="Arial" panose="020B0604020202020204" pitchFamily="34" charset="0"/>
              <a:cs typeface="Arial" pitchFamily="34" charset="0"/>
            </a:endParaRPr>
          </a:p>
          <a:p>
            <a:pPr eaLnBrk="1" hangingPunct="1">
              <a:buSzPct val="70000"/>
              <a:buBlip>
                <a:blip r:embed="rId2"/>
              </a:buBlip>
            </a:pPr>
            <a:r>
              <a:rPr lang="en-US" sz="2800" dirty="0" smtClean="0">
                <a:latin typeface="Arial" panose="020B0604020202020204" pitchFamily="34" charset="0"/>
                <a:cs typeface="Arial" pitchFamily="34" charset="0"/>
              </a:rPr>
              <a:t> Migration toward states with ascent or descent at higher SSTs</a:t>
            </a:r>
          </a:p>
          <a:p>
            <a:pPr eaLnBrk="1" hangingPunct="1">
              <a:buSzPct val="70000"/>
              <a:buBlip>
                <a:blip r:embed="rId2"/>
              </a:buBlip>
            </a:pPr>
            <a:endParaRPr lang="en-US" sz="2800" dirty="0" smtClean="0">
              <a:latin typeface="Arial" panose="020B0604020202020204" pitchFamily="34" charset="0"/>
              <a:cs typeface="Arial" pitchFamily="34" charset="0"/>
            </a:endParaRPr>
          </a:p>
          <a:p>
            <a:pPr eaLnBrk="1" hangingPunct="1">
              <a:buSzPct val="70000"/>
              <a:buBlip>
                <a:blip r:embed="rId2"/>
              </a:buBlip>
            </a:pPr>
            <a:r>
              <a:rPr lang="en-US" sz="2800" dirty="0" smtClean="0">
                <a:latin typeface="Arial" panose="020B0604020202020204" pitchFamily="34" charset="0"/>
                <a:cs typeface="Arial" pitchFamily="34" charset="0"/>
              </a:rPr>
              <a:t> These states correspond to multiple equilibria in two-column models by Raymond and Zeng (2000) and by several others since (e.g. </a:t>
            </a:r>
            <a:r>
              <a:rPr lang="en-US" sz="2800" dirty="0" err="1" smtClean="0">
                <a:latin typeface="Arial" pitchFamily="34" charset="0"/>
                <a:cs typeface="Arial" pitchFamily="34" charset="0"/>
              </a:rPr>
              <a:t>Sobel</a:t>
            </a:r>
            <a:r>
              <a:rPr lang="en-US" sz="2800" dirty="0" smtClean="0">
                <a:latin typeface="Arial" pitchFamily="34" charset="0"/>
                <a:cs typeface="Arial" pitchFamily="34" charset="0"/>
              </a:rPr>
              <a:t> et al., 2007; Sessions et al. 2010) </a:t>
            </a:r>
          </a:p>
          <a:p>
            <a:pPr eaLnBrk="1" hangingPunct="1">
              <a:buSzPct val="70000"/>
              <a:buBlip>
                <a:blip r:embed="rId2"/>
              </a:buBlip>
            </a:pPr>
            <a:endParaRPr lang="en-US" sz="2800" dirty="0" smtClean="0">
              <a:latin typeface="Arial" pitchFamily="34" charset="0"/>
              <a:cs typeface="Arial" pitchFamily="34" charset="0"/>
            </a:endParaRPr>
          </a:p>
          <a:p>
            <a:pPr eaLnBrk="1" hangingPunct="1">
              <a:buSzPct val="70000"/>
              <a:buBlip>
                <a:blip r:embed="rId2"/>
              </a:buBlip>
            </a:pPr>
            <a:endParaRPr lang="en-US" sz="2800" dirty="0">
              <a:latin typeface="Arial" pitchFamily="34" charset="0"/>
              <a:cs typeface="Arial" pitchFamily="34" charset="0"/>
            </a:endParaRPr>
          </a:p>
          <a:p>
            <a:pPr marL="0" indent="0" eaLnBrk="1" hangingPunct="1">
              <a:buSzPct val="70000"/>
              <a:buNone/>
            </a:pPr>
            <a:endParaRPr lang="en-US" sz="2800" dirty="0" smtClean="0">
              <a:latin typeface="Arial" pitchFamily="34" charset="0"/>
              <a:cs typeface="Arial" pitchFamily="34" charset="0"/>
            </a:endParaRPr>
          </a:p>
        </p:txBody>
      </p:sp>
    </p:spTree>
    <p:extLst>
      <p:ext uri="{BB962C8B-B14F-4D97-AF65-F5344CB8AC3E}">
        <p14:creationId xmlns:p14="http://schemas.microsoft.com/office/powerpoint/2010/main" val="1775019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1379">
                                            <p:txEl>
                                              <p:pRg st="0" end="0"/>
                                            </p:txEl>
                                          </p:spTgt>
                                        </p:tgtEl>
                                        <p:attrNameLst>
                                          <p:attrName>style.visibility</p:attrName>
                                        </p:attrNameLst>
                                      </p:cBhvr>
                                      <p:to>
                                        <p:strVal val="visible"/>
                                      </p:to>
                                    </p:set>
                                    <p:animEffect transition="in" filter="fade">
                                      <p:cBhvr>
                                        <p:cTn id="7" dur="500"/>
                                        <p:tgtEl>
                                          <p:spTgt spid="1013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1379">
                                            <p:txEl>
                                              <p:pRg st="2" end="2"/>
                                            </p:txEl>
                                          </p:spTgt>
                                        </p:tgtEl>
                                        <p:attrNameLst>
                                          <p:attrName>style.visibility</p:attrName>
                                        </p:attrNameLst>
                                      </p:cBhvr>
                                      <p:to>
                                        <p:strVal val="visible"/>
                                      </p:to>
                                    </p:set>
                                    <p:animEffect transition="in" filter="fade">
                                      <p:cBhvr>
                                        <p:cTn id="12" dur="500"/>
                                        <p:tgtEl>
                                          <p:spTgt spid="10137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1379">
                                            <p:txEl>
                                              <p:pRg st="4" end="4"/>
                                            </p:txEl>
                                          </p:spTgt>
                                        </p:tgtEl>
                                        <p:attrNameLst>
                                          <p:attrName>style.visibility</p:attrName>
                                        </p:attrNameLst>
                                      </p:cBhvr>
                                      <p:to>
                                        <p:strVal val="visible"/>
                                      </p:to>
                                    </p:set>
                                    <p:animEffect transition="in" filter="fade">
                                      <p:cBhvr>
                                        <p:cTn id="17" dur="500"/>
                                        <p:tgtEl>
                                          <p:spTgt spid="10137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69786" y="558486"/>
            <a:ext cx="8064614" cy="5842314"/>
          </a:xfrm>
          <a:prstGeom prst="rect">
            <a:avLst/>
          </a:prstGeom>
        </p:spPr>
      </p:pic>
    </p:spTree>
    <p:extLst>
      <p:ext uri="{BB962C8B-B14F-4D97-AF65-F5344CB8AC3E}">
        <p14:creationId xmlns:p14="http://schemas.microsoft.com/office/powerpoint/2010/main" val="21999987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C:\Users\Kerry Emaanuel\Pictures\Seychelles\DSC_0253.JPG"/>
          <p:cNvPicPr>
            <a:picLocks noChangeAspect="1" noChangeArrowheads="1"/>
          </p:cNvPicPr>
          <p:nvPr/>
        </p:nvPicPr>
        <p:blipFill>
          <a:blip r:embed="rId2" cstate="print"/>
          <a:srcRect/>
          <a:stretch>
            <a:fillRect/>
          </a:stretch>
        </p:blipFill>
        <p:spPr bwMode="auto">
          <a:xfrm>
            <a:off x="0" y="304800"/>
            <a:ext cx="9144000" cy="6121400"/>
          </a:xfrm>
          <a:prstGeom prst="rect">
            <a:avLst/>
          </a:prstGeom>
          <a:noFill/>
          <a:ln w="9525">
            <a:noFill/>
            <a:miter lim="800000"/>
            <a:headEnd/>
            <a:tailEnd/>
          </a:ln>
        </p:spPr>
      </p:pic>
    </p:spTree>
    <p:extLst>
      <p:ext uri="{BB962C8B-B14F-4D97-AF65-F5344CB8AC3E}">
        <p14:creationId xmlns:p14="http://schemas.microsoft.com/office/powerpoint/2010/main" val="374182739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8600" y="533400"/>
            <a:ext cx="8366251" cy="3418404"/>
          </a:xfrm>
          <a:prstGeom prst="rect">
            <a:avLst/>
          </a:prstGeom>
        </p:spPr>
      </p:pic>
      <p:sp>
        <p:nvSpPr>
          <p:cNvPr id="3" name="Rectangle 2"/>
          <p:cNvSpPr/>
          <p:nvPr/>
        </p:nvSpPr>
        <p:spPr>
          <a:xfrm>
            <a:off x="289051" y="4191000"/>
            <a:ext cx="8305800" cy="1200329"/>
          </a:xfrm>
          <a:prstGeom prst="rect">
            <a:avLst/>
          </a:prstGeom>
        </p:spPr>
        <p:txBody>
          <a:bodyPr wrap="square">
            <a:spAutoFit/>
          </a:bodyPr>
          <a:lstStyle/>
          <a:p>
            <a:r>
              <a:rPr lang="en-US" dirty="0">
                <a:solidFill>
                  <a:srgbClr val="231F20"/>
                </a:solidFill>
                <a:latin typeface="AdvP41867F"/>
              </a:rPr>
              <a:t>Perturbation shortwave (red), longwave (blue), and net (black) radiative heating rates in response to </a:t>
            </a:r>
            <a:r>
              <a:rPr lang="en-US" dirty="0" smtClean="0">
                <a:solidFill>
                  <a:srgbClr val="231F20"/>
                </a:solidFill>
                <a:latin typeface="AdvP41867F"/>
              </a:rPr>
              <a:t>an instantaneous </a:t>
            </a:r>
            <a:r>
              <a:rPr lang="en-US" dirty="0">
                <a:solidFill>
                  <a:srgbClr val="231F20"/>
                </a:solidFill>
                <a:latin typeface="AdvP41867F"/>
              </a:rPr>
              <a:t>reduction of specific humidity of 20% from the RCE states for (left) SST</a:t>
            </a:r>
            <a:r>
              <a:rPr lang="en-US" dirty="0">
                <a:solidFill>
                  <a:srgbClr val="231F20"/>
                </a:solidFill>
                <a:latin typeface="AdvP80675"/>
              </a:rPr>
              <a:t>5</a:t>
            </a:r>
            <a:r>
              <a:rPr lang="en-US" dirty="0">
                <a:solidFill>
                  <a:srgbClr val="231F20"/>
                </a:solidFill>
                <a:latin typeface="AdvP41867F"/>
              </a:rPr>
              <a:t>25C and (right) </a:t>
            </a:r>
            <a:r>
              <a:rPr lang="en-US" dirty="0" smtClean="0">
                <a:solidFill>
                  <a:srgbClr val="231F20"/>
                </a:solidFill>
                <a:latin typeface="AdvP41867F"/>
              </a:rPr>
              <a:t>40C. Note </a:t>
            </a:r>
            <a:r>
              <a:rPr lang="en-US" dirty="0">
                <a:solidFill>
                  <a:srgbClr val="231F20"/>
                </a:solidFill>
                <a:latin typeface="AdvP41867F"/>
              </a:rPr>
              <a:t>the different scales on the abscissas.</a:t>
            </a:r>
            <a:endParaRPr lang="en-US" dirty="0"/>
          </a:p>
        </p:txBody>
      </p:sp>
    </p:spTree>
    <p:extLst>
      <p:ext uri="{BB962C8B-B14F-4D97-AF65-F5344CB8AC3E}">
        <p14:creationId xmlns:p14="http://schemas.microsoft.com/office/powerpoint/2010/main" val="23320036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66800" y="228600"/>
            <a:ext cx="6963719" cy="5562600"/>
          </a:xfrm>
          <a:prstGeom prst="rect">
            <a:avLst/>
          </a:prstGeom>
        </p:spPr>
      </p:pic>
      <p:sp>
        <p:nvSpPr>
          <p:cNvPr id="3" name="Rectangle 2"/>
          <p:cNvSpPr/>
          <p:nvPr/>
        </p:nvSpPr>
        <p:spPr>
          <a:xfrm>
            <a:off x="914400" y="5791200"/>
            <a:ext cx="7696200" cy="923330"/>
          </a:xfrm>
          <a:prstGeom prst="rect">
            <a:avLst/>
          </a:prstGeom>
        </p:spPr>
        <p:txBody>
          <a:bodyPr wrap="square">
            <a:spAutoFit/>
          </a:bodyPr>
          <a:lstStyle/>
          <a:p>
            <a:r>
              <a:rPr lang="en-US" dirty="0">
                <a:solidFill>
                  <a:srgbClr val="231F20"/>
                </a:solidFill>
                <a:latin typeface="AdvP41867F"/>
              </a:rPr>
              <a:t>Perturbation net radiative heating rates </a:t>
            </a:r>
            <a:r>
              <a:rPr lang="en-US" dirty="0" smtClean="0">
                <a:solidFill>
                  <a:srgbClr val="231F20"/>
                </a:solidFill>
                <a:latin typeface="AdvP41867F"/>
              </a:rPr>
              <a:t>in response </a:t>
            </a:r>
            <a:r>
              <a:rPr lang="en-US" dirty="0">
                <a:solidFill>
                  <a:srgbClr val="231F20"/>
                </a:solidFill>
                <a:latin typeface="AdvP41867F"/>
              </a:rPr>
              <a:t>to an instantaneous reduction of </a:t>
            </a:r>
            <a:r>
              <a:rPr lang="en-US" dirty="0" smtClean="0">
                <a:solidFill>
                  <a:srgbClr val="231F20"/>
                </a:solidFill>
                <a:latin typeface="AdvP41867F"/>
              </a:rPr>
              <a:t>specific humidity </a:t>
            </a:r>
            <a:r>
              <a:rPr lang="en-US" dirty="0">
                <a:solidFill>
                  <a:srgbClr val="231F20"/>
                </a:solidFill>
                <a:latin typeface="AdvP41867F"/>
              </a:rPr>
              <a:t>of 20% from the RCE states for SSTs </a:t>
            </a:r>
            <a:r>
              <a:rPr lang="en-US" dirty="0" smtClean="0">
                <a:solidFill>
                  <a:srgbClr val="231F20"/>
                </a:solidFill>
                <a:latin typeface="AdvP41867F"/>
              </a:rPr>
              <a:t>ranging from </a:t>
            </a:r>
            <a:r>
              <a:rPr lang="en-US" dirty="0">
                <a:solidFill>
                  <a:srgbClr val="231F20"/>
                </a:solidFill>
                <a:latin typeface="AdvP41867F"/>
              </a:rPr>
              <a:t>25 to 45C.</a:t>
            </a:r>
            <a:endParaRPr lang="en-US" dirty="0"/>
          </a:p>
        </p:txBody>
      </p:sp>
    </p:spTree>
    <p:extLst>
      <p:ext uri="{BB962C8B-B14F-4D97-AF65-F5344CB8AC3E}">
        <p14:creationId xmlns:p14="http://schemas.microsoft.com/office/powerpoint/2010/main" val="326285073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solidFill>
                  <a:srgbClr val="0033CC"/>
                </a:solidFill>
                <a:latin typeface="Arial" pitchFamily="34" charset="0"/>
                <a:cs typeface="Arial" pitchFamily="34" charset="0"/>
              </a:rPr>
              <a:t>3. Two-Layer Model</a:t>
            </a:r>
            <a:endParaRPr lang="en-US" sz="4000" dirty="0">
              <a:solidFill>
                <a:srgbClr val="0033CC"/>
              </a:solidFill>
              <a:latin typeface="Arial" pitchFamily="34" charset="0"/>
              <a:cs typeface="Arial" pitchFamily="34" charset="0"/>
            </a:endParaRPr>
          </a:p>
        </p:txBody>
      </p:sp>
      <p:pic>
        <p:nvPicPr>
          <p:cNvPr id="1175554" name="Picture 2" descr="C:\Users\Kerry\Documents\Papers\RCInstability\Fig1.png"/>
          <p:cNvPicPr>
            <a:picLocks noChangeAspect="1" noChangeArrowheads="1"/>
          </p:cNvPicPr>
          <p:nvPr/>
        </p:nvPicPr>
        <p:blipFill>
          <a:blip r:embed="rId2" cstate="print"/>
          <a:srcRect/>
          <a:stretch>
            <a:fillRect/>
          </a:stretch>
        </p:blipFill>
        <p:spPr bwMode="auto">
          <a:xfrm>
            <a:off x="1122363" y="1585913"/>
            <a:ext cx="6897687" cy="3684587"/>
          </a:xfrm>
          <a:prstGeom prst="rect">
            <a:avLst/>
          </a:prstGeom>
          <a:noFill/>
        </p:spPr>
      </p:pic>
      <p:sp>
        <p:nvSpPr>
          <p:cNvPr id="3" name="TextBox 2"/>
          <p:cNvSpPr txBox="1"/>
          <p:nvPr/>
        </p:nvSpPr>
        <p:spPr>
          <a:xfrm>
            <a:off x="838200" y="5715000"/>
            <a:ext cx="7086600" cy="923330"/>
          </a:xfrm>
          <a:prstGeom prst="rect">
            <a:avLst/>
          </a:prstGeom>
          <a:noFill/>
        </p:spPr>
        <p:txBody>
          <a:bodyPr wrap="square" rtlCol="0">
            <a:spAutoFit/>
          </a:bodyPr>
          <a:lstStyle/>
          <a:p>
            <a:r>
              <a:rPr lang="en-US" dirty="0" smtClean="0"/>
              <a:t>Temperatures held constant, IR emissivities depend on q, convective mass fluxes calculated from boundary layer QE, w’s calculated from WTG</a:t>
            </a:r>
            <a:endParaRPr lang="en-US" dirty="0"/>
          </a:p>
        </p:txBody>
      </p:sp>
    </p:spTree>
    <p:extLst>
      <p:ext uri="{BB962C8B-B14F-4D97-AF65-F5344CB8AC3E}">
        <p14:creationId xmlns:p14="http://schemas.microsoft.com/office/powerpoint/2010/main" val="69962839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381000" y="228600"/>
            <a:ext cx="8229600" cy="1817528"/>
          </a:xfrm>
        </p:spPr>
        <p:txBody>
          <a:bodyPr/>
          <a:lstStyle/>
          <a:p>
            <a:pPr eaLnBrk="1" hangingPunct="1"/>
            <a:r>
              <a:rPr lang="en-US" sz="4000" dirty="0" smtClean="0">
                <a:solidFill>
                  <a:srgbClr val="0033CC"/>
                </a:solidFill>
                <a:latin typeface="Arial" pitchFamily="34" charset="0"/>
                <a:cs typeface="Arial" pitchFamily="34" charset="0"/>
              </a:rPr>
              <a:t>Results of Linear Stability Analysis of Two-Layer Model:</a:t>
            </a:r>
            <a:endParaRPr lang="en-US" sz="4000" dirty="0" smtClean="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101379" name="Rectangle 3"/>
          <p:cNvSpPr>
            <a:spLocks noGrp="1" noChangeArrowheads="1"/>
          </p:cNvSpPr>
          <p:nvPr>
            <p:ph idx="1"/>
          </p:nvPr>
        </p:nvSpPr>
        <p:spPr>
          <a:xfrm>
            <a:off x="381000" y="4680685"/>
            <a:ext cx="8229600" cy="1555090"/>
          </a:xfrm>
        </p:spPr>
        <p:txBody>
          <a:bodyPr/>
          <a:lstStyle/>
          <a:p>
            <a:pPr eaLnBrk="1" hangingPunct="1">
              <a:buSzPct val="70000"/>
              <a:buBlip>
                <a:blip r:embed="rId3"/>
              </a:buBlip>
            </a:pPr>
            <a:r>
              <a:rPr lang="en-US" dirty="0" smtClean="0">
                <a:latin typeface="Arial" pitchFamily="34" charset="0"/>
                <a:cs typeface="Arial" pitchFamily="34" charset="0"/>
              </a:rPr>
              <a:t>Radiative-convective</a:t>
            </a:r>
            <a:r>
              <a:rPr lang="en-US" dirty="0" smtClean="0">
                <a:solidFill>
                  <a:srgbClr val="0033CC"/>
                </a:solidFill>
                <a:latin typeface="Arial" pitchFamily="34" charset="0"/>
                <a:cs typeface="Arial" pitchFamily="34" charset="0"/>
              </a:rPr>
              <a:t> </a:t>
            </a:r>
            <a:r>
              <a:rPr lang="en-US" dirty="0" smtClean="0">
                <a:latin typeface="Arial" pitchFamily="34" charset="0"/>
                <a:cs typeface="Arial" pitchFamily="34" charset="0"/>
              </a:rPr>
              <a:t>equilibrium becomes linearly unstable when the infrared opacity of the lower troposphere becomes sufficiently large, and when precipitation efficiency is large</a:t>
            </a:r>
            <a:endParaRPr lang="en-US" dirty="0" smtClean="0">
              <a:solidFill>
                <a:srgbClr val="0033CC"/>
              </a:solidFill>
              <a:latin typeface="Arial" pitchFamily="34" charset="0"/>
              <a:cs typeface="Arial" pitchFamily="34" charset="0"/>
            </a:endParaRPr>
          </a:p>
        </p:txBody>
      </p:sp>
      <p:graphicFrame>
        <p:nvGraphicFramePr>
          <p:cNvPr id="2" name="Object 1"/>
          <p:cNvGraphicFramePr>
            <a:graphicFrameLocks noChangeAspect="1"/>
          </p:cNvGraphicFramePr>
          <p:nvPr>
            <p:extLst/>
          </p:nvPr>
        </p:nvGraphicFramePr>
        <p:xfrm>
          <a:off x="1447800" y="2952592"/>
          <a:ext cx="5882019" cy="989012"/>
        </p:xfrm>
        <a:graphic>
          <a:graphicData uri="http://schemas.openxmlformats.org/presentationml/2006/ole">
            <mc:AlternateContent xmlns:mc="http://schemas.openxmlformats.org/markup-compatibility/2006">
              <mc:Choice xmlns:v="urn:schemas-microsoft-com:vml" Requires="v">
                <p:oleObj spid="_x0000_s2060" name="Equation" r:id="rId4" imgW="2869920" imgH="482400" progId="Equation.DSMT4">
                  <p:embed/>
                </p:oleObj>
              </mc:Choice>
              <mc:Fallback>
                <p:oleObj name="Equation" r:id="rId4" imgW="2869920" imgH="482400" progId="Equation.DSMT4">
                  <p:embed/>
                  <p:pic>
                    <p:nvPicPr>
                      <p:cNvPr id="0" name=""/>
                      <p:cNvPicPr/>
                      <p:nvPr/>
                    </p:nvPicPr>
                    <p:blipFill>
                      <a:blip r:embed="rId5"/>
                      <a:stretch>
                        <a:fillRect/>
                      </a:stretch>
                    </p:blipFill>
                    <p:spPr>
                      <a:xfrm>
                        <a:off x="1447800" y="2952592"/>
                        <a:ext cx="5882019" cy="989012"/>
                      </a:xfrm>
                      <a:prstGeom prst="rect">
                        <a:avLst/>
                      </a:prstGeom>
                    </p:spPr>
                  </p:pic>
                </p:oleObj>
              </mc:Fallback>
            </mc:AlternateContent>
          </a:graphicData>
        </a:graphic>
      </p:graphicFrame>
      <p:sp>
        <p:nvSpPr>
          <p:cNvPr id="3" name="TextBox 2"/>
          <p:cNvSpPr txBox="1"/>
          <p:nvPr/>
        </p:nvSpPr>
        <p:spPr>
          <a:xfrm>
            <a:off x="228600" y="2055167"/>
            <a:ext cx="5334000" cy="461665"/>
          </a:xfrm>
          <a:prstGeom prst="rect">
            <a:avLst/>
          </a:prstGeom>
          <a:noFill/>
        </p:spPr>
        <p:txBody>
          <a:bodyPr wrap="square" rtlCol="0">
            <a:spAutoFit/>
          </a:bodyPr>
          <a:lstStyle/>
          <a:p>
            <a:r>
              <a:rPr lang="en-US" sz="2400" dirty="0" smtClean="0"/>
              <a:t>Criterion for instability:</a:t>
            </a:r>
            <a:endParaRPr lang="en-US" sz="2400" dirty="0"/>
          </a:p>
        </p:txBody>
      </p:sp>
      <p:sp>
        <p:nvSpPr>
          <p:cNvPr id="4" name="TextBox 3"/>
          <p:cNvSpPr txBox="1"/>
          <p:nvPr/>
        </p:nvSpPr>
        <p:spPr>
          <a:xfrm>
            <a:off x="2508251" y="2539896"/>
            <a:ext cx="1880558" cy="338554"/>
          </a:xfrm>
          <a:prstGeom prst="rect">
            <a:avLst/>
          </a:prstGeom>
          <a:noFill/>
        </p:spPr>
        <p:txBody>
          <a:bodyPr wrap="square" rtlCol="0">
            <a:spAutoFit/>
          </a:bodyPr>
          <a:lstStyle/>
          <a:p>
            <a:r>
              <a:rPr lang="en-US" sz="1600" dirty="0" smtClean="0">
                <a:solidFill>
                  <a:srgbClr val="0000FF"/>
                </a:solidFill>
                <a:latin typeface="Arial" panose="020B0604020202020204" pitchFamily="34" charset="0"/>
                <a:cs typeface="Arial" panose="020B0604020202020204" pitchFamily="34" charset="0"/>
              </a:rPr>
              <a:t>emissivities</a:t>
            </a:r>
          </a:p>
        </p:txBody>
      </p:sp>
      <p:cxnSp>
        <p:nvCxnSpPr>
          <p:cNvPr id="6" name="Straight Arrow Connector 5"/>
          <p:cNvCxnSpPr/>
          <p:nvPr/>
        </p:nvCxnSpPr>
        <p:spPr>
          <a:xfrm flipH="1">
            <a:off x="2294626" y="2952592"/>
            <a:ext cx="474453" cy="2305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3743864" y="2878450"/>
            <a:ext cx="388189" cy="1894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963173" y="3947213"/>
            <a:ext cx="3377242" cy="338554"/>
          </a:xfrm>
          <a:prstGeom prst="rect">
            <a:avLst/>
          </a:prstGeom>
          <a:noFill/>
        </p:spPr>
        <p:txBody>
          <a:bodyPr wrap="square" rtlCol="0">
            <a:spAutoFit/>
          </a:bodyPr>
          <a:lstStyle/>
          <a:p>
            <a:r>
              <a:rPr lang="en-US" sz="1600" dirty="0" smtClean="0">
                <a:solidFill>
                  <a:srgbClr val="0000FF"/>
                </a:solidFill>
                <a:latin typeface="Arial" panose="020B0604020202020204" pitchFamily="34" charset="0"/>
                <a:cs typeface="Arial" panose="020B0604020202020204" pitchFamily="34" charset="0"/>
              </a:rPr>
              <a:t>Precipitation efficiency</a:t>
            </a:r>
          </a:p>
        </p:txBody>
      </p:sp>
      <p:cxnSp>
        <p:nvCxnSpPr>
          <p:cNvPr id="13" name="Straight Arrow Connector 12"/>
          <p:cNvCxnSpPr/>
          <p:nvPr/>
        </p:nvCxnSpPr>
        <p:spPr>
          <a:xfrm flipH="1" flipV="1">
            <a:off x="3278038" y="3674853"/>
            <a:ext cx="112143" cy="2667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4779034" y="3657600"/>
            <a:ext cx="86264" cy="3450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572000" y="2355011"/>
            <a:ext cx="3683479" cy="338554"/>
          </a:xfrm>
          <a:prstGeom prst="rect">
            <a:avLst/>
          </a:prstGeom>
          <a:noFill/>
        </p:spPr>
        <p:txBody>
          <a:bodyPr wrap="square" rtlCol="0">
            <a:spAutoFit/>
          </a:bodyPr>
          <a:lstStyle/>
          <a:p>
            <a:r>
              <a:rPr lang="en-US" sz="1600" dirty="0" smtClean="0">
                <a:solidFill>
                  <a:srgbClr val="0000FF"/>
                </a:solidFill>
                <a:latin typeface="Arial" panose="020B0604020202020204" pitchFamily="34" charset="0"/>
                <a:cs typeface="Arial" panose="020B0604020202020204" pitchFamily="34" charset="0"/>
              </a:rPr>
              <a:t>Dry static stabilities</a:t>
            </a:r>
          </a:p>
        </p:txBody>
      </p:sp>
      <p:cxnSp>
        <p:nvCxnSpPr>
          <p:cNvPr id="18" name="Straight Arrow Connector 17"/>
          <p:cNvCxnSpPr/>
          <p:nvPr/>
        </p:nvCxnSpPr>
        <p:spPr>
          <a:xfrm flipH="1">
            <a:off x="5400136" y="2693565"/>
            <a:ext cx="612475" cy="4895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8623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1379">
                                            <p:txEl>
                                              <p:pRg st="0" end="0"/>
                                            </p:txEl>
                                          </p:spTgt>
                                        </p:tgtEl>
                                        <p:attrNameLst>
                                          <p:attrName>style.visibility</p:attrName>
                                        </p:attrNameLst>
                                      </p:cBhvr>
                                      <p:to>
                                        <p:strVal val="visible"/>
                                      </p:to>
                                    </p:set>
                                    <p:animEffect transition="in" filter="fade">
                                      <p:cBhvr>
                                        <p:cTn id="15" dur="500"/>
                                        <p:tgtEl>
                                          <p:spTgt spid="10137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152400"/>
            <a:ext cx="8229600" cy="563562"/>
          </a:xfrm>
        </p:spPr>
        <p:txBody>
          <a:bodyPr>
            <a:normAutofit fontScale="90000"/>
          </a:bodyPr>
          <a:lstStyle/>
          <a:p>
            <a:r>
              <a:rPr lang="en-US" sz="36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Interpretation</a:t>
            </a:r>
            <a:endParaRPr lang="en-US" sz="36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pic>
        <p:nvPicPr>
          <p:cNvPr id="5" name="Picture 2"/>
          <p:cNvPicPr>
            <a:picLocks noChangeAspect="1" noChangeArrowheads="1"/>
          </p:cNvPicPr>
          <p:nvPr/>
        </p:nvPicPr>
        <p:blipFill>
          <a:blip r:embed="rId2" cstate="print"/>
          <a:srcRect b="1188"/>
          <a:stretch>
            <a:fillRect/>
          </a:stretch>
        </p:blipFill>
        <p:spPr bwMode="auto">
          <a:xfrm>
            <a:off x="381000" y="1752600"/>
            <a:ext cx="8578850" cy="1267460"/>
          </a:xfrm>
          <a:prstGeom prst="rect">
            <a:avLst/>
          </a:prstGeom>
          <a:noFill/>
          <a:ln w="9525">
            <a:noFill/>
            <a:miter lim="800000"/>
            <a:headEnd/>
            <a:tailEnd/>
          </a:ln>
        </p:spPr>
      </p:pic>
      <p:sp>
        <p:nvSpPr>
          <p:cNvPr id="6" name="TextBox 5"/>
          <p:cNvSpPr txBox="1"/>
          <p:nvPr/>
        </p:nvSpPr>
        <p:spPr>
          <a:xfrm>
            <a:off x="1905000" y="1295400"/>
            <a:ext cx="5791200" cy="369332"/>
          </a:xfrm>
          <a:prstGeom prst="rect">
            <a:avLst/>
          </a:prstGeom>
          <a:noFill/>
        </p:spPr>
        <p:txBody>
          <a:bodyPr wrap="square" rtlCol="0">
            <a:spAutoFit/>
          </a:bodyPr>
          <a:lstStyle/>
          <a:p>
            <a:pPr algn="ctr"/>
            <a:r>
              <a:rPr lang="en-US" dirty="0" smtClean="0">
                <a:solidFill>
                  <a:srgbClr val="0033CC"/>
                </a:solidFill>
              </a:rPr>
              <a:t>Ordinary Radiative-Convective Equilibrium</a:t>
            </a:r>
            <a:endParaRPr lang="en-US" dirty="0">
              <a:solidFill>
                <a:srgbClr val="0033CC"/>
              </a:solidFill>
            </a:endParaRPr>
          </a:p>
        </p:txBody>
      </p:sp>
      <p:sp>
        <p:nvSpPr>
          <p:cNvPr id="8" name="TextBox 7"/>
          <p:cNvSpPr txBox="1"/>
          <p:nvPr/>
        </p:nvSpPr>
        <p:spPr>
          <a:xfrm>
            <a:off x="1905000" y="3429000"/>
            <a:ext cx="5791200" cy="369332"/>
          </a:xfrm>
          <a:prstGeom prst="rect">
            <a:avLst/>
          </a:prstGeom>
          <a:noFill/>
        </p:spPr>
        <p:txBody>
          <a:bodyPr wrap="square" rtlCol="0">
            <a:spAutoFit/>
          </a:bodyPr>
          <a:lstStyle/>
          <a:p>
            <a:pPr algn="ctr"/>
            <a:r>
              <a:rPr lang="en-US" dirty="0" smtClean="0">
                <a:solidFill>
                  <a:srgbClr val="0033CC"/>
                </a:solidFill>
              </a:rPr>
              <a:t>Introduce local downward vertical velocity</a:t>
            </a:r>
            <a:endParaRPr lang="en-US" dirty="0">
              <a:solidFill>
                <a:srgbClr val="0033CC"/>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962400"/>
            <a:ext cx="9144000" cy="2790840"/>
          </a:xfrm>
          <a:prstGeom prst="rect">
            <a:avLst/>
          </a:prstGeom>
        </p:spPr>
      </p:pic>
    </p:spTree>
    <p:extLst>
      <p:ext uri="{BB962C8B-B14F-4D97-AF65-F5344CB8AC3E}">
        <p14:creationId xmlns:p14="http://schemas.microsoft.com/office/powerpoint/2010/main" val="4141263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58473"/>
            <a:ext cx="9144000" cy="2941053"/>
          </a:xfrm>
          <a:prstGeom prst="rect">
            <a:avLst/>
          </a:prstGeom>
        </p:spPr>
      </p:pic>
    </p:spTree>
    <p:extLst>
      <p:ext uri="{BB962C8B-B14F-4D97-AF65-F5344CB8AC3E}">
        <p14:creationId xmlns:p14="http://schemas.microsoft.com/office/powerpoint/2010/main" val="296053195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1447800"/>
            <a:ext cx="8534400" cy="4031873"/>
          </a:xfrm>
          <a:prstGeom prst="rect">
            <a:avLst/>
          </a:prstGeom>
          <a:noFill/>
        </p:spPr>
        <p:txBody>
          <a:bodyPr wrap="square" rtlCol="0">
            <a:spAutoFit/>
          </a:bodyPr>
          <a:lstStyle/>
          <a:p>
            <a:pPr algn="ctr"/>
            <a:r>
              <a:rPr lang="en-US" sz="3200" b="1" dirty="0" smtClean="0">
                <a:solidFill>
                  <a:srgbClr val="0033CC"/>
                </a:solidFill>
                <a:effectLst>
                  <a:outerShdw blurRad="38100" dist="38100" dir="2700000" algn="tl">
                    <a:srgbClr val="000000">
                      <a:alpha val="43137"/>
                    </a:srgbClr>
                  </a:outerShdw>
                </a:effectLst>
              </a:rPr>
              <a:t>Note:</a:t>
            </a:r>
            <a:r>
              <a:rPr lang="en-US" sz="3200" b="1" dirty="0" smtClean="0">
                <a:solidFill>
                  <a:srgbClr val="0033CC"/>
                </a:solidFill>
              </a:rPr>
              <a:t>  </a:t>
            </a:r>
          </a:p>
          <a:p>
            <a:pPr algn="ctr"/>
            <a:r>
              <a:rPr lang="en-US" sz="3200" b="1" dirty="0" smtClean="0">
                <a:solidFill>
                  <a:srgbClr val="0033CC"/>
                </a:solidFill>
              </a:rPr>
              <a:t>Once cluster forms, it is strongly maintained by intense negative OLR anomaly associated with central dense overcast. But cloud feedbacks are NOT important in instigating the instability. This leads to strong hysteresis in the radiative-convective system</a:t>
            </a:r>
            <a:endParaRPr lang="en-US" sz="3200" b="1" dirty="0">
              <a:solidFill>
                <a:srgbClr val="0033CC"/>
              </a:solidFill>
            </a:endParaRPr>
          </a:p>
        </p:txBody>
      </p:sp>
    </p:spTree>
    <p:extLst>
      <p:ext uri="{BB962C8B-B14F-4D97-AF65-F5344CB8AC3E}">
        <p14:creationId xmlns:p14="http://schemas.microsoft.com/office/powerpoint/2010/main" val="404565555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0737" name="Picture 1" descr="C:\Users\Kerry\Documents\Papers\RCInstability\Figure6.png"/>
          <p:cNvPicPr>
            <a:picLocks noChangeAspect="1" noChangeArrowheads="1"/>
          </p:cNvPicPr>
          <p:nvPr/>
        </p:nvPicPr>
        <p:blipFill>
          <a:blip r:embed="rId2" cstate="print"/>
          <a:srcRect/>
          <a:stretch>
            <a:fillRect/>
          </a:stretch>
        </p:blipFill>
        <p:spPr bwMode="auto">
          <a:xfrm>
            <a:off x="1524000" y="1143000"/>
            <a:ext cx="7050087" cy="4548187"/>
          </a:xfrm>
          <a:prstGeom prst="rect">
            <a:avLst/>
          </a:prstGeom>
          <a:noFill/>
        </p:spPr>
      </p:pic>
      <p:sp>
        <p:nvSpPr>
          <p:cNvPr id="5" name="TextBox 4"/>
          <p:cNvSpPr txBox="1"/>
          <p:nvPr/>
        </p:nvSpPr>
        <p:spPr>
          <a:xfrm>
            <a:off x="457200" y="228600"/>
            <a:ext cx="8077200" cy="523220"/>
          </a:xfrm>
          <a:prstGeom prst="rect">
            <a:avLst/>
          </a:prstGeom>
          <a:noFill/>
        </p:spPr>
        <p:txBody>
          <a:bodyPr wrap="square" rtlCol="0">
            <a:spAutoFit/>
          </a:bodyPr>
          <a:lstStyle/>
          <a:p>
            <a:pPr algn="ctr"/>
            <a:r>
              <a:rPr lang="en-US" sz="2800" dirty="0" smtClean="0">
                <a:solidFill>
                  <a:srgbClr val="0033CC"/>
                </a:solidFill>
              </a:rPr>
              <a:t>Hypothesized Subcritical Bifurcation</a:t>
            </a:r>
            <a:endParaRPr lang="en-US" sz="2800" dirty="0">
              <a:solidFill>
                <a:srgbClr val="0033CC"/>
              </a:solidFill>
            </a:endParaRPr>
          </a:p>
        </p:txBody>
      </p:sp>
      <p:sp>
        <p:nvSpPr>
          <p:cNvPr id="6" name="TextBox 5"/>
          <p:cNvSpPr txBox="1"/>
          <p:nvPr/>
        </p:nvSpPr>
        <p:spPr>
          <a:xfrm>
            <a:off x="0" y="2133600"/>
            <a:ext cx="1752600" cy="646331"/>
          </a:xfrm>
          <a:prstGeom prst="rect">
            <a:avLst/>
          </a:prstGeom>
          <a:noFill/>
        </p:spPr>
        <p:txBody>
          <a:bodyPr wrap="square" rtlCol="0">
            <a:spAutoFit/>
          </a:bodyPr>
          <a:lstStyle/>
          <a:p>
            <a:pPr algn="ctr"/>
            <a:r>
              <a:rPr lang="en-US" dirty="0" smtClean="0">
                <a:solidFill>
                  <a:srgbClr val="0033CC"/>
                </a:solidFill>
              </a:rPr>
              <a:t>Clustering metric</a:t>
            </a:r>
            <a:endParaRPr lang="en-US" dirty="0">
              <a:solidFill>
                <a:srgbClr val="0033CC"/>
              </a:solidFill>
            </a:endParaRPr>
          </a:p>
        </p:txBody>
      </p:sp>
    </p:spTree>
    <p:extLst>
      <p:ext uri="{BB962C8B-B14F-4D97-AF65-F5344CB8AC3E}">
        <p14:creationId xmlns:p14="http://schemas.microsoft.com/office/powerpoint/2010/main" val="215978660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33600"/>
            <a:ext cx="8229600" cy="1143000"/>
          </a:xfrm>
        </p:spPr>
        <p:txBody>
          <a:bodyPr/>
          <a:lstStyle/>
          <a:p>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Consequences</a:t>
            </a:r>
            <a:endParaRPr lang="en-US"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274594378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715962"/>
          </a:xfrm>
        </p:spPr>
        <p:txBody>
          <a:bodyPr/>
          <a:lstStyle/>
          <a:p>
            <a:pPr>
              <a:defRPr/>
            </a:pPr>
            <a:r>
              <a:rPr lang="en-US" sz="28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Aggregation Dramatically Dries Atmosphere!</a:t>
            </a:r>
            <a:endParaRPr lang="en-US" sz="2800" dirty="0">
              <a:solidFill>
                <a:srgbClr val="0033CC"/>
              </a:solidFill>
              <a:latin typeface="Arial" pitchFamily="34" charset="0"/>
              <a:cs typeface="Arial" pitchFamily="34" charset="0"/>
            </a:endParaRPr>
          </a:p>
        </p:txBody>
      </p:sp>
      <p:pic>
        <p:nvPicPr>
          <p:cNvPr id="4" name="Picture 2"/>
          <p:cNvPicPr>
            <a:picLocks noChangeAspect="1" noChangeArrowheads="1"/>
          </p:cNvPicPr>
          <p:nvPr/>
        </p:nvPicPr>
        <p:blipFill>
          <a:blip r:embed="rId2" cstate="print"/>
          <a:srcRect/>
          <a:stretch>
            <a:fillRect/>
          </a:stretch>
        </p:blipFill>
        <p:spPr bwMode="auto">
          <a:xfrm>
            <a:off x="1600200" y="1295400"/>
            <a:ext cx="5919716" cy="4784532"/>
          </a:xfrm>
          <a:prstGeom prst="rect">
            <a:avLst/>
          </a:prstGeom>
          <a:noFill/>
          <a:ln w="9525">
            <a:noFill/>
            <a:miter lim="800000"/>
            <a:headEnd/>
            <a:tailEnd/>
          </a:ln>
        </p:spPr>
      </p:pic>
    </p:spTree>
    <p:extLst>
      <p:ext uri="{BB962C8B-B14F-4D97-AF65-F5344CB8AC3E}">
        <p14:creationId xmlns:p14="http://schemas.microsoft.com/office/powerpoint/2010/main" val="8819676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eaLnBrk="1" hangingPunct="1"/>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Radiative-Moist Convective Equilibrium</a:t>
            </a:r>
          </a:p>
        </p:txBody>
      </p:sp>
      <p:sp>
        <p:nvSpPr>
          <p:cNvPr id="101379" name="Rectangle 3"/>
          <p:cNvSpPr>
            <a:spLocks noGrp="1" noChangeArrowheads="1"/>
          </p:cNvSpPr>
          <p:nvPr>
            <p:ph type="body" idx="1"/>
          </p:nvPr>
        </p:nvSpPr>
        <p:spPr>
          <a:xfrm>
            <a:off x="381000" y="2057400"/>
            <a:ext cx="8229600" cy="4525963"/>
          </a:xfrm>
        </p:spPr>
        <p:txBody>
          <a:bodyPr/>
          <a:lstStyle/>
          <a:p>
            <a:pPr eaLnBrk="1" hangingPunct="1">
              <a:buSzPct val="70000"/>
              <a:buBlip>
                <a:blip r:embed="rId2"/>
              </a:buBlip>
            </a:pPr>
            <a:r>
              <a:rPr lang="en-US" dirty="0" smtClean="0">
                <a:solidFill>
                  <a:srgbClr val="0033CC"/>
                </a:solidFill>
                <a:latin typeface="Arial" pitchFamily="34" charset="0"/>
                <a:cs typeface="Arial" pitchFamily="34" charset="0"/>
              </a:rPr>
              <a:t>Vertical profile nearly neutral to moist convection</a:t>
            </a:r>
          </a:p>
          <a:p>
            <a:pPr eaLnBrk="1" hangingPunct="1">
              <a:buSzPct val="70000"/>
              <a:buBlip>
                <a:blip r:embed="rId2"/>
              </a:buBlip>
            </a:pPr>
            <a:endParaRPr lang="en-US" dirty="0" smtClean="0">
              <a:solidFill>
                <a:srgbClr val="0033CC"/>
              </a:solidFill>
              <a:latin typeface="Arial" pitchFamily="34" charset="0"/>
              <a:cs typeface="Arial" pitchFamily="34" charset="0"/>
            </a:endParaRPr>
          </a:p>
          <a:p>
            <a:pPr eaLnBrk="1" hangingPunct="1">
              <a:buSzPct val="70000"/>
              <a:buBlip>
                <a:blip r:embed="rId2"/>
              </a:buBlip>
            </a:pPr>
            <a:r>
              <a:rPr lang="en-US" dirty="0" smtClean="0">
                <a:solidFill>
                  <a:srgbClr val="0033CC"/>
                </a:solidFill>
                <a:latin typeface="Arial" pitchFamily="34" charset="0"/>
                <a:cs typeface="Arial" pitchFamily="34" charset="0"/>
              </a:rPr>
              <a:t>Strongly-two way interaction: Radiation drives profile toward instability, convection lofts water that strongly affects radiative transfer</a:t>
            </a:r>
          </a:p>
        </p:txBody>
      </p:sp>
    </p:spTree>
    <p:extLst>
      <p:ext uri="{BB962C8B-B14F-4D97-AF65-F5344CB8AC3E}">
        <p14:creationId xmlns:p14="http://schemas.microsoft.com/office/powerpoint/2010/main" val="806502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1379">
                                            <p:txEl>
                                              <p:pRg st="0" end="0"/>
                                            </p:txEl>
                                          </p:spTgt>
                                        </p:tgtEl>
                                        <p:attrNameLst>
                                          <p:attrName>style.visibility</p:attrName>
                                        </p:attrNameLst>
                                      </p:cBhvr>
                                      <p:to>
                                        <p:strVal val="visible"/>
                                      </p:to>
                                    </p:set>
                                    <p:animEffect transition="in" filter="blinds(horizontal)">
                                      <p:cBhvr>
                                        <p:cTn id="7" dur="500"/>
                                        <p:tgtEl>
                                          <p:spTgt spid="1013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1379">
                                            <p:txEl>
                                              <p:pRg st="2" end="2"/>
                                            </p:txEl>
                                          </p:spTgt>
                                        </p:tgtEl>
                                        <p:attrNameLst>
                                          <p:attrName>style.visibility</p:attrName>
                                        </p:attrNameLst>
                                      </p:cBhvr>
                                      <p:to>
                                        <p:strVal val="visible"/>
                                      </p:to>
                                    </p:set>
                                    <p:animEffect transition="in" filter="blinds(horizontal)">
                                      <p:cBhvr>
                                        <p:cTn id="12" dur="500"/>
                                        <p:tgtEl>
                                          <p:spTgt spid="10137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4" name="Picture 2"/>
          <p:cNvPicPr>
            <a:picLocks noChangeAspect="1" noChangeArrowheads="1"/>
          </p:cNvPicPr>
          <p:nvPr/>
        </p:nvPicPr>
        <p:blipFill>
          <a:blip r:embed="rId2" cstate="print"/>
          <a:srcRect/>
          <a:stretch>
            <a:fillRect/>
          </a:stretch>
        </p:blipFill>
        <p:spPr bwMode="auto">
          <a:xfrm>
            <a:off x="4267200" y="381000"/>
            <a:ext cx="4267200" cy="6059424"/>
          </a:xfrm>
          <a:prstGeom prst="rect">
            <a:avLst/>
          </a:prstGeom>
          <a:noFill/>
          <a:ln w="9525">
            <a:noFill/>
            <a:miter lim="800000"/>
            <a:headEnd/>
            <a:tailEnd/>
          </a:ln>
        </p:spPr>
      </p:pic>
      <p:sp>
        <p:nvSpPr>
          <p:cNvPr id="4" name="TextBox 3"/>
          <p:cNvSpPr txBox="1"/>
          <p:nvPr/>
        </p:nvSpPr>
        <p:spPr>
          <a:xfrm>
            <a:off x="609600" y="1295400"/>
            <a:ext cx="3657600" cy="4524315"/>
          </a:xfrm>
          <a:prstGeom prst="rect">
            <a:avLst/>
          </a:prstGeom>
          <a:noFill/>
        </p:spPr>
        <p:txBody>
          <a:bodyPr wrap="square" rtlCol="0">
            <a:spAutoFit/>
          </a:bodyPr>
          <a:lstStyle/>
          <a:p>
            <a:r>
              <a:rPr lang="en-US" sz="2400" dirty="0" smtClean="0">
                <a:solidFill>
                  <a:srgbClr val="0033CC"/>
                </a:solidFill>
                <a:latin typeface="Arial" pitchFamily="34" charset="0"/>
                <a:cs typeface="Arial" pitchFamily="34" charset="0"/>
              </a:rPr>
              <a:t>Variation of tropical relative humidity profiles with a Simple Convective Aggregation Index (SCAI).</a:t>
            </a:r>
          </a:p>
          <a:p>
            <a:endParaRPr lang="en-US" sz="2400" dirty="0" smtClean="0">
              <a:solidFill>
                <a:srgbClr val="0033CC"/>
              </a:solidFill>
              <a:latin typeface="Arial" pitchFamily="34" charset="0"/>
              <a:cs typeface="Arial" pitchFamily="34" charset="0"/>
            </a:endParaRPr>
          </a:p>
          <a:p>
            <a:r>
              <a:rPr lang="en-US" sz="2400" i="1" dirty="0" smtClean="0">
                <a:solidFill>
                  <a:srgbClr val="0033CC"/>
                </a:solidFill>
                <a:latin typeface="Arial" pitchFamily="34" charset="0"/>
                <a:cs typeface="Arial" pitchFamily="34" charset="0"/>
              </a:rPr>
              <a:t>Courtesy Isabelle Tobin, Sandrine Bony, and Remy Roca</a:t>
            </a:r>
          </a:p>
          <a:p>
            <a:endParaRPr lang="en-US" sz="2400" i="1" dirty="0" smtClean="0">
              <a:solidFill>
                <a:srgbClr val="0033CC"/>
              </a:solidFill>
              <a:latin typeface="Arial" pitchFamily="34" charset="0"/>
              <a:cs typeface="Arial" pitchFamily="34" charset="0"/>
            </a:endParaRPr>
          </a:p>
          <a:p>
            <a:r>
              <a:rPr lang="en-US" sz="2400" dirty="0" smtClean="0">
                <a:solidFill>
                  <a:srgbClr val="0033CC"/>
                </a:solidFill>
                <a:latin typeface="Arial" pitchFamily="34" charset="0"/>
                <a:cs typeface="Arial" pitchFamily="34" charset="0"/>
              </a:rPr>
              <a:t>Tobin, Bony, and Roca</a:t>
            </a:r>
            <a:r>
              <a:rPr lang="en-US" sz="2400" i="1" dirty="0" smtClean="0">
                <a:solidFill>
                  <a:srgbClr val="0033CC"/>
                </a:solidFill>
                <a:latin typeface="Arial" pitchFamily="34" charset="0"/>
                <a:cs typeface="Arial" pitchFamily="34" charset="0"/>
              </a:rPr>
              <a:t>, J. Climate, </a:t>
            </a:r>
            <a:r>
              <a:rPr lang="en-US" sz="2400" dirty="0" smtClean="0">
                <a:solidFill>
                  <a:srgbClr val="0033CC"/>
                </a:solidFill>
                <a:latin typeface="Arial" pitchFamily="34" charset="0"/>
                <a:cs typeface="Arial" pitchFamily="34" charset="0"/>
              </a:rPr>
              <a:t>2012</a:t>
            </a:r>
            <a:endParaRPr lang="en-US" sz="2400" dirty="0">
              <a:solidFill>
                <a:srgbClr val="0033CC"/>
              </a:solidFill>
              <a:latin typeface="Arial" pitchFamily="34" charset="0"/>
              <a:cs typeface="Arial" pitchFamily="34" charset="0"/>
            </a:endParaRPr>
          </a:p>
        </p:txBody>
      </p:sp>
    </p:spTree>
    <p:extLst>
      <p:ext uri="{BB962C8B-B14F-4D97-AF65-F5344CB8AC3E}">
        <p14:creationId xmlns:p14="http://schemas.microsoft.com/office/powerpoint/2010/main" val="343228080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40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Hypothesis</a:t>
            </a:r>
            <a:endParaRPr lang="en-US" sz="40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33795" name="Content Placeholder 2"/>
          <p:cNvSpPr>
            <a:spLocks noGrp="1"/>
          </p:cNvSpPr>
          <p:nvPr>
            <p:ph idx="1"/>
          </p:nvPr>
        </p:nvSpPr>
        <p:spPr>
          <a:xfrm>
            <a:off x="457200" y="1600200"/>
            <a:ext cx="8229600" cy="4876800"/>
          </a:xfrm>
        </p:spPr>
        <p:txBody>
          <a:bodyPr>
            <a:normAutofit/>
          </a:bodyPr>
          <a:lstStyle/>
          <a:p>
            <a:pPr>
              <a:spcAft>
                <a:spcPts val="600"/>
              </a:spcAft>
              <a:buSzPct val="60000"/>
              <a:buBlip>
                <a:blip r:embed="rId2"/>
              </a:buBlip>
            </a:pPr>
            <a:r>
              <a:rPr lang="en-US" sz="2800" dirty="0" smtClean="0">
                <a:solidFill>
                  <a:srgbClr val="0033CC"/>
                </a:solidFill>
                <a:latin typeface="Arial" pitchFamily="34" charset="0"/>
                <a:cs typeface="Arial" pitchFamily="34" charset="0"/>
              </a:rPr>
              <a:t>At high temperature, convection self-aggregates</a:t>
            </a:r>
          </a:p>
          <a:p>
            <a:pPr>
              <a:spcAft>
                <a:spcPts val="600"/>
              </a:spcAft>
              <a:buSzPct val="60000"/>
              <a:buBlip>
                <a:blip r:embed="rId2"/>
              </a:buBlip>
            </a:pPr>
            <a:r>
              <a:rPr lang="en-US" sz="2800" dirty="0" smtClean="0">
                <a:solidFill>
                  <a:srgbClr val="0033CC"/>
                </a:solidFill>
                <a:latin typeface="Arial" pitchFamily="34" charset="0"/>
                <a:cs typeface="Arial" pitchFamily="34" charset="0"/>
              </a:rPr>
              <a:t>→Horizontally averaged humidity drops dramatically</a:t>
            </a:r>
          </a:p>
          <a:p>
            <a:pPr>
              <a:spcAft>
                <a:spcPts val="600"/>
              </a:spcAft>
              <a:buSzPct val="60000"/>
              <a:buBlip>
                <a:blip r:embed="rId2"/>
              </a:buBlip>
            </a:pPr>
            <a:r>
              <a:rPr lang="en-US" sz="2800" dirty="0" smtClean="0">
                <a:solidFill>
                  <a:srgbClr val="0033CC"/>
                </a:solidFill>
                <a:latin typeface="Arial" pitchFamily="34" charset="0"/>
                <a:cs typeface="Arial" pitchFamily="34" charset="0"/>
              </a:rPr>
              <a:t>→Reduced greenhouse effect cools system</a:t>
            </a:r>
          </a:p>
          <a:p>
            <a:pPr>
              <a:spcAft>
                <a:spcPts val="600"/>
              </a:spcAft>
              <a:buSzPct val="60000"/>
              <a:buBlip>
                <a:blip r:embed="rId2"/>
              </a:buBlip>
            </a:pPr>
            <a:r>
              <a:rPr lang="en-US" sz="2800" dirty="0" smtClean="0">
                <a:solidFill>
                  <a:srgbClr val="0033CC"/>
                </a:solidFill>
                <a:latin typeface="Arial" pitchFamily="34" charset="0"/>
                <a:cs typeface="Arial" pitchFamily="34" charset="0"/>
              </a:rPr>
              <a:t>→Convection disaggregates</a:t>
            </a:r>
          </a:p>
          <a:p>
            <a:pPr>
              <a:spcAft>
                <a:spcPts val="600"/>
              </a:spcAft>
              <a:buSzPct val="60000"/>
              <a:buBlip>
                <a:blip r:embed="rId2"/>
              </a:buBlip>
            </a:pPr>
            <a:r>
              <a:rPr lang="en-US" sz="2800" dirty="0" smtClean="0">
                <a:solidFill>
                  <a:srgbClr val="0033CC"/>
                </a:solidFill>
                <a:latin typeface="Arial" pitchFamily="34" charset="0"/>
                <a:cs typeface="Arial" pitchFamily="34" charset="0"/>
              </a:rPr>
              <a:t>→Humidity increases, system warms</a:t>
            </a:r>
          </a:p>
          <a:p>
            <a:pPr>
              <a:spcAft>
                <a:spcPts val="600"/>
              </a:spcAft>
              <a:buSzPct val="60000"/>
              <a:buBlip>
                <a:blip r:embed="rId2"/>
              </a:buBlip>
            </a:pPr>
            <a:r>
              <a:rPr lang="en-US" sz="2800" dirty="0" smtClean="0">
                <a:solidFill>
                  <a:srgbClr val="0033CC"/>
                </a:solidFill>
                <a:latin typeface="Arial" pitchFamily="34" charset="0"/>
                <a:cs typeface="Arial" pitchFamily="34" charset="0"/>
              </a:rPr>
              <a:t>→System wants to be near phase transition to aggregated state</a:t>
            </a:r>
          </a:p>
        </p:txBody>
      </p:sp>
    </p:spTree>
    <p:extLst>
      <p:ext uri="{BB962C8B-B14F-4D97-AF65-F5344CB8AC3E}">
        <p14:creationId xmlns:p14="http://schemas.microsoft.com/office/powerpoint/2010/main" val="3707874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animEffect transition="in" filter="blinds(horizontal)">
                                      <p:cBhvr>
                                        <p:cTn id="7" dur="500"/>
                                        <p:tgtEl>
                                          <p:spTgt spid="337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3795">
                                            <p:txEl>
                                              <p:pRg st="1" end="1"/>
                                            </p:txEl>
                                          </p:spTgt>
                                        </p:tgtEl>
                                        <p:attrNameLst>
                                          <p:attrName>style.visibility</p:attrName>
                                        </p:attrNameLst>
                                      </p:cBhvr>
                                      <p:to>
                                        <p:strVal val="visible"/>
                                      </p:to>
                                    </p:set>
                                    <p:animEffect transition="in" filter="blinds(horizontal)">
                                      <p:cBhvr>
                                        <p:cTn id="12" dur="500"/>
                                        <p:tgtEl>
                                          <p:spTgt spid="3379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3795">
                                            <p:txEl>
                                              <p:pRg st="2" end="2"/>
                                            </p:txEl>
                                          </p:spTgt>
                                        </p:tgtEl>
                                        <p:attrNameLst>
                                          <p:attrName>style.visibility</p:attrName>
                                        </p:attrNameLst>
                                      </p:cBhvr>
                                      <p:to>
                                        <p:strVal val="visible"/>
                                      </p:to>
                                    </p:set>
                                    <p:animEffect transition="in" filter="blinds(horizontal)">
                                      <p:cBhvr>
                                        <p:cTn id="17" dur="500"/>
                                        <p:tgtEl>
                                          <p:spTgt spid="3379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3795">
                                            <p:txEl>
                                              <p:pRg st="3" end="3"/>
                                            </p:txEl>
                                          </p:spTgt>
                                        </p:tgtEl>
                                        <p:attrNameLst>
                                          <p:attrName>style.visibility</p:attrName>
                                        </p:attrNameLst>
                                      </p:cBhvr>
                                      <p:to>
                                        <p:strVal val="visible"/>
                                      </p:to>
                                    </p:set>
                                    <p:animEffect transition="in" filter="blinds(horizontal)">
                                      <p:cBhvr>
                                        <p:cTn id="22" dur="500"/>
                                        <p:tgtEl>
                                          <p:spTgt spid="3379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3795">
                                            <p:txEl>
                                              <p:pRg st="4" end="4"/>
                                            </p:txEl>
                                          </p:spTgt>
                                        </p:tgtEl>
                                        <p:attrNameLst>
                                          <p:attrName>style.visibility</p:attrName>
                                        </p:attrNameLst>
                                      </p:cBhvr>
                                      <p:to>
                                        <p:strVal val="visible"/>
                                      </p:to>
                                    </p:set>
                                    <p:animEffect transition="in" filter="blinds(horizontal)">
                                      <p:cBhvr>
                                        <p:cTn id="27" dur="500"/>
                                        <p:tgtEl>
                                          <p:spTgt spid="3379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3795">
                                            <p:txEl>
                                              <p:pRg st="5" end="5"/>
                                            </p:txEl>
                                          </p:spTgt>
                                        </p:tgtEl>
                                        <p:attrNameLst>
                                          <p:attrName>style.visibility</p:attrName>
                                        </p:attrNameLst>
                                      </p:cBhvr>
                                      <p:to>
                                        <p:strVal val="visible"/>
                                      </p:to>
                                    </p:set>
                                    <p:animEffect transition="in" filter="blinds(horizontal)">
                                      <p:cBhvr>
                                        <p:cTn id="32" dur="500"/>
                                        <p:tgtEl>
                                          <p:spTgt spid="3379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sz="36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Recipe for Self-Organized Criticality</a:t>
            </a:r>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
            </a:r>
            <a:b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br>
            <a:r>
              <a:rPr lang="en-US" sz="28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(First proposed by David Neelin, but by different mechanism)</a:t>
            </a:r>
            <a:endParaRPr lang="en-US" sz="28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34819" name="Content Placeholder 2"/>
          <p:cNvSpPr>
            <a:spLocks noGrp="1"/>
          </p:cNvSpPr>
          <p:nvPr>
            <p:ph idx="1"/>
          </p:nvPr>
        </p:nvSpPr>
        <p:spPr>
          <a:xfrm>
            <a:off x="457200" y="2819400"/>
            <a:ext cx="8229600" cy="3200400"/>
          </a:xfrm>
        </p:spPr>
        <p:txBody>
          <a:bodyPr/>
          <a:lstStyle/>
          <a:p>
            <a:pPr>
              <a:buSzPct val="65000"/>
              <a:buBlip>
                <a:blip r:embed="rId2"/>
              </a:buBlip>
            </a:pPr>
            <a:r>
              <a:rPr lang="en-US" dirty="0" smtClean="0">
                <a:solidFill>
                  <a:srgbClr val="0033CC"/>
                </a:solidFill>
                <a:latin typeface="Arial" pitchFamily="34" charset="0"/>
                <a:cs typeface="Arial" pitchFamily="34" charset="0"/>
              </a:rPr>
              <a:t>System should reside near critical threshold for self-aggregation: Regulation of tropical sea surface temperature!</a:t>
            </a:r>
          </a:p>
          <a:p>
            <a:pPr>
              <a:buSzPct val="65000"/>
              <a:buBlip>
                <a:blip r:embed="rId2"/>
              </a:buBlip>
            </a:pPr>
            <a:endParaRPr lang="en-US" dirty="0" smtClean="0">
              <a:solidFill>
                <a:srgbClr val="0033CC"/>
              </a:solidFill>
              <a:latin typeface="Arial" pitchFamily="34" charset="0"/>
              <a:cs typeface="Arial" pitchFamily="34" charset="0"/>
            </a:endParaRPr>
          </a:p>
          <a:p>
            <a:pPr>
              <a:buSzPct val="65000"/>
              <a:buBlip>
                <a:blip r:embed="rId2"/>
              </a:buBlip>
            </a:pPr>
            <a:r>
              <a:rPr lang="en-US" dirty="0" smtClean="0">
                <a:solidFill>
                  <a:srgbClr val="0033CC"/>
                </a:solidFill>
                <a:latin typeface="Arial" pitchFamily="34" charset="0"/>
                <a:cs typeface="Arial" pitchFamily="34" charset="0"/>
              </a:rPr>
              <a:t>Convective cluster size should follow power law distribution</a:t>
            </a:r>
          </a:p>
        </p:txBody>
      </p:sp>
    </p:spTree>
    <p:extLst>
      <p:ext uri="{BB962C8B-B14F-4D97-AF65-F5344CB8AC3E}">
        <p14:creationId xmlns:p14="http://schemas.microsoft.com/office/powerpoint/2010/main" val="4293004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animEffect transition="in" filter="blinds(horizontal)">
                                      <p:cBhvr>
                                        <p:cTn id="7" dur="500"/>
                                        <p:tgtEl>
                                          <p:spTgt spid="348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4819">
                                            <p:txEl>
                                              <p:pRg st="2" end="2"/>
                                            </p:txEl>
                                          </p:spTgt>
                                        </p:tgtEl>
                                        <p:attrNameLst>
                                          <p:attrName>style.visibility</p:attrName>
                                        </p:attrNameLst>
                                      </p:cBhvr>
                                      <p:to>
                                        <p:strVal val="visible"/>
                                      </p:to>
                                    </p:set>
                                    <p:animEffect transition="in" filter="blinds(horizontal)">
                                      <p:cBhvr>
                                        <p:cTn id="12" dur="500"/>
                                        <p:tgtEl>
                                          <p:spTgt spid="348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cstate="print"/>
          <a:srcRect r="24808"/>
          <a:stretch>
            <a:fillRect/>
          </a:stretch>
        </p:blipFill>
        <p:spPr bwMode="auto">
          <a:xfrm>
            <a:off x="1066800" y="990600"/>
            <a:ext cx="5958888" cy="5600700"/>
          </a:xfrm>
          <a:prstGeom prst="rect">
            <a:avLst/>
          </a:prstGeom>
          <a:noFill/>
          <a:ln w="9525">
            <a:noFill/>
            <a:miter lim="800000"/>
            <a:headEnd/>
            <a:tailEnd/>
          </a:ln>
        </p:spPr>
      </p:pic>
      <p:sp>
        <p:nvSpPr>
          <p:cNvPr id="3" name="TextBox 2"/>
          <p:cNvSpPr txBox="1"/>
          <p:nvPr/>
        </p:nvSpPr>
        <p:spPr>
          <a:xfrm>
            <a:off x="1752600" y="304800"/>
            <a:ext cx="5562600" cy="461665"/>
          </a:xfrm>
          <a:prstGeom prst="rect">
            <a:avLst/>
          </a:prstGeom>
          <a:noFill/>
        </p:spPr>
        <p:txBody>
          <a:bodyPr wrap="square" rtlCol="0">
            <a:spAutoFit/>
          </a:bodyPr>
          <a:lstStyle/>
          <a:p>
            <a:pPr algn="ctr"/>
            <a:r>
              <a:rPr lang="en-US" sz="24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Self-Aggregation on an f-plane</a:t>
            </a:r>
            <a:endParaRPr lang="en-US" sz="24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4" name="Rectangle 3"/>
          <p:cNvSpPr/>
          <p:nvPr/>
        </p:nvSpPr>
        <p:spPr>
          <a:xfrm>
            <a:off x="381000" y="838200"/>
            <a:ext cx="381000" cy="2590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57200" y="3886200"/>
            <a:ext cx="381000" cy="274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62000" y="914400"/>
            <a:ext cx="609600" cy="228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38200" y="3962400"/>
            <a:ext cx="609600" cy="266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8350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3250"/>
                                        </p:tgtEl>
                                        <p:attrNameLst>
                                          <p:attrName>style.visibility</p:attrName>
                                        </p:attrNameLst>
                                      </p:cBhvr>
                                      <p:to>
                                        <p:strVal val="visible"/>
                                      </p:to>
                                    </p:set>
                                    <p:animEffect transition="in" filter="blinds(horizontal)">
                                      <p:cBhvr>
                                        <p:cTn id="7" dur="500"/>
                                        <p:tgtEl>
                                          <p:spTgt spid="53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id:35949745-62D5-4BA5-80E6-7D219866182E@s154.bnl.gov"/>
          <p:cNvPicPr/>
          <p:nvPr/>
        </p:nvPicPr>
        <p:blipFill>
          <a:blip r:embed="rId2" r:link="rId3" cstate="print"/>
          <a:srcRect l="48333" t="44824"/>
          <a:stretch>
            <a:fillRect/>
          </a:stretch>
        </p:blipFill>
        <p:spPr bwMode="auto">
          <a:xfrm>
            <a:off x="2667000" y="1143000"/>
            <a:ext cx="5562600" cy="5410200"/>
          </a:xfrm>
          <a:prstGeom prst="rect">
            <a:avLst/>
          </a:prstGeom>
          <a:noFill/>
          <a:ln w="9525">
            <a:noFill/>
            <a:miter lim="800000"/>
            <a:headEnd/>
            <a:tailEnd/>
          </a:ln>
        </p:spPr>
      </p:pic>
      <p:pic>
        <p:nvPicPr>
          <p:cNvPr id="5" name="Picture 2"/>
          <p:cNvPicPr>
            <a:picLocks noChangeAspect="1" noChangeArrowheads="1"/>
          </p:cNvPicPr>
          <p:nvPr/>
        </p:nvPicPr>
        <p:blipFill>
          <a:blip r:embed="rId4" cstate="print"/>
          <a:srcRect/>
          <a:stretch>
            <a:fillRect/>
          </a:stretch>
        </p:blipFill>
        <p:spPr bwMode="auto">
          <a:xfrm>
            <a:off x="152400" y="152400"/>
            <a:ext cx="2341908" cy="1795463"/>
          </a:xfrm>
          <a:prstGeom prst="rect">
            <a:avLst/>
          </a:prstGeom>
          <a:noFill/>
          <a:ln w="9525">
            <a:noFill/>
            <a:miter lim="800000"/>
            <a:headEnd/>
            <a:tailEnd/>
          </a:ln>
          <a:scene3d>
            <a:camera prst="orthographicFront">
              <a:rot lat="0" lon="10800000" rev="0"/>
            </a:camera>
            <a:lightRig rig="threePt" dir="t">
              <a:rot lat="0" lon="0" rev="10800000"/>
            </a:lightRig>
          </a:scene3d>
        </p:spPr>
      </p:pic>
      <p:sp>
        <p:nvSpPr>
          <p:cNvPr id="6" name="TextBox 5"/>
          <p:cNvSpPr txBox="1"/>
          <p:nvPr/>
        </p:nvSpPr>
        <p:spPr>
          <a:xfrm>
            <a:off x="0" y="1905000"/>
            <a:ext cx="2590800" cy="523220"/>
          </a:xfrm>
          <a:prstGeom prst="rect">
            <a:avLst/>
          </a:prstGeom>
          <a:noFill/>
        </p:spPr>
        <p:txBody>
          <a:bodyPr wrap="square" rtlCol="0">
            <a:spAutoFit/>
          </a:bodyPr>
          <a:lstStyle/>
          <a:p>
            <a:pPr algn="ctr"/>
            <a:r>
              <a:rPr lang="en-US" sz="1400" dirty="0" smtClean="0">
                <a:solidFill>
                  <a:srgbClr val="0033CC"/>
                </a:solidFill>
              </a:rPr>
              <a:t>Vincent Van Gogh: Starry Night</a:t>
            </a:r>
            <a:endParaRPr lang="en-US" sz="1400" dirty="0">
              <a:solidFill>
                <a:srgbClr val="0033CC"/>
              </a:solidFill>
            </a:endParaRPr>
          </a:p>
        </p:txBody>
      </p:sp>
      <p:sp>
        <p:nvSpPr>
          <p:cNvPr id="7" name="TextBox 6"/>
          <p:cNvSpPr txBox="1"/>
          <p:nvPr/>
        </p:nvSpPr>
        <p:spPr>
          <a:xfrm>
            <a:off x="2667000" y="304800"/>
            <a:ext cx="5562600" cy="461665"/>
          </a:xfrm>
          <a:prstGeom prst="rect">
            <a:avLst/>
          </a:prstGeom>
          <a:noFill/>
        </p:spPr>
        <p:txBody>
          <a:bodyPr wrap="square" rtlCol="0">
            <a:spAutoFit/>
          </a:bodyPr>
          <a:lstStyle/>
          <a:p>
            <a:pPr algn="ctr"/>
            <a:r>
              <a:rPr lang="en-US" sz="24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Self-Aggregation on an f-plane</a:t>
            </a:r>
            <a:endParaRPr lang="en-US" sz="24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2031211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Hurricane-World Scaling </a:t>
            </a:r>
            <a:endParaRPr lang="en-US" dirty="0"/>
          </a:p>
        </p:txBody>
      </p:sp>
      <p:sp>
        <p:nvSpPr>
          <p:cNvPr id="3" name="Content Placeholder 2"/>
          <p:cNvSpPr>
            <a:spLocks noGrp="1"/>
          </p:cNvSpPr>
          <p:nvPr>
            <p:ph idx="1"/>
          </p:nvPr>
        </p:nvSpPr>
        <p:spPr>
          <a:xfrm>
            <a:off x="457200" y="1600200"/>
            <a:ext cx="8229600" cy="4876800"/>
          </a:xfrm>
        </p:spPr>
        <p:txBody>
          <a:bodyPr>
            <a:normAutofit/>
          </a:bodyPr>
          <a:lstStyle/>
          <a:p>
            <a:pPr>
              <a:buSzPct val="70000"/>
              <a:buBlip>
                <a:blip r:embed="rId3"/>
              </a:buBlip>
            </a:pPr>
            <a:r>
              <a:rPr lang="en-US" sz="2400" dirty="0" smtClean="0">
                <a:latin typeface="Arial" pitchFamily="34" charset="0"/>
                <a:cs typeface="Arial" pitchFamily="34" charset="0"/>
              </a:rPr>
              <a:t>Modified thermodynamic efficiency:</a:t>
            </a:r>
          </a:p>
          <a:p>
            <a:pPr>
              <a:buSzPct val="70000"/>
              <a:buNone/>
            </a:pPr>
            <a:endParaRPr lang="en-US" sz="2400" dirty="0" smtClean="0">
              <a:latin typeface="Arial" pitchFamily="34" charset="0"/>
              <a:cs typeface="Arial" pitchFamily="34" charset="0"/>
            </a:endParaRPr>
          </a:p>
          <a:p>
            <a:pPr>
              <a:buSzPct val="70000"/>
              <a:buBlip>
                <a:blip r:embed="rId3"/>
              </a:buBlip>
            </a:pPr>
            <a:r>
              <a:rPr lang="en-US" sz="2400" dirty="0" smtClean="0">
                <a:latin typeface="Arial" pitchFamily="34" charset="0"/>
                <a:cs typeface="Arial" pitchFamily="34" charset="0"/>
              </a:rPr>
              <a:t>Angular velocity of earth’s rotation:</a:t>
            </a:r>
          </a:p>
          <a:p>
            <a:pPr>
              <a:buSzPct val="70000"/>
              <a:buBlip>
                <a:blip r:embed="rId3"/>
              </a:buBlip>
            </a:pPr>
            <a:endParaRPr lang="en-US" sz="2400" dirty="0" smtClean="0">
              <a:latin typeface="Arial" pitchFamily="34" charset="0"/>
              <a:cs typeface="Arial" pitchFamily="34" charset="0"/>
            </a:endParaRPr>
          </a:p>
          <a:p>
            <a:pPr>
              <a:buSzPct val="70000"/>
              <a:buBlip>
                <a:blip r:embed="rId3"/>
              </a:buBlip>
            </a:pPr>
            <a:r>
              <a:rPr lang="en-US" sz="2400" dirty="0" smtClean="0">
                <a:latin typeface="Arial" pitchFamily="34" charset="0"/>
                <a:cs typeface="Arial" pitchFamily="34" charset="0"/>
              </a:rPr>
              <a:t>Saturation water concentration of sea surface:</a:t>
            </a:r>
          </a:p>
          <a:p>
            <a:pPr>
              <a:buSzPct val="70000"/>
              <a:buBlip>
                <a:blip r:embed="rId3"/>
              </a:buBlip>
            </a:pPr>
            <a:endParaRPr lang="en-US" sz="2400" dirty="0" smtClean="0">
              <a:latin typeface="Arial" pitchFamily="34" charset="0"/>
              <a:cs typeface="Arial" pitchFamily="34" charset="0"/>
            </a:endParaRPr>
          </a:p>
          <a:p>
            <a:pPr>
              <a:buSzPct val="70000"/>
              <a:buBlip>
                <a:blip r:embed="rId3"/>
              </a:buBlip>
            </a:pPr>
            <a:r>
              <a:rPr lang="en-US" sz="2400" dirty="0" smtClean="0">
                <a:latin typeface="Arial" pitchFamily="34" charset="0"/>
                <a:cs typeface="Arial" pitchFamily="34" charset="0"/>
              </a:rPr>
              <a:t>Net top-of-atmosphere upward radiative flux:</a:t>
            </a:r>
          </a:p>
          <a:p>
            <a:pPr>
              <a:buSzPct val="70000"/>
              <a:buBlip>
                <a:blip r:embed="rId3"/>
              </a:buBlip>
            </a:pPr>
            <a:endParaRPr lang="en-US" sz="2400" dirty="0" smtClean="0">
              <a:latin typeface="Arial" pitchFamily="34" charset="0"/>
              <a:cs typeface="Arial" pitchFamily="34" charset="0"/>
            </a:endParaRPr>
          </a:p>
          <a:p>
            <a:pPr>
              <a:buSzPct val="70000"/>
              <a:buBlip>
                <a:blip r:embed="rId3"/>
              </a:buBlip>
            </a:pPr>
            <a:r>
              <a:rPr lang="en-US" sz="2400" dirty="0" smtClean="0">
                <a:latin typeface="Arial" pitchFamily="34" charset="0"/>
                <a:cs typeface="Arial" pitchFamily="34" charset="0"/>
              </a:rPr>
              <a:t>Net upward surface radiative flux:</a:t>
            </a:r>
          </a:p>
          <a:p>
            <a:pPr>
              <a:buSzPct val="70000"/>
              <a:buBlip>
                <a:blip r:embed="rId3"/>
              </a:buBlip>
            </a:pPr>
            <a:endParaRPr lang="en-US" sz="2400" dirty="0" smtClean="0">
              <a:latin typeface="Arial" pitchFamily="34" charset="0"/>
              <a:cs typeface="Arial" pitchFamily="34" charset="0"/>
            </a:endParaRPr>
          </a:p>
          <a:p>
            <a:pPr>
              <a:buSzPct val="70000"/>
              <a:buBlip>
                <a:blip r:embed="rId3"/>
              </a:buBlip>
            </a:pPr>
            <a:r>
              <a:rPr lang="en-US" sz="2400" dirty="0" smtClean="0">
                <a:latin typeface="Arial" pitchFamily="34" charset="0"/>
                <a:cs typeface="Arial" pitchFamily="34" charset="0"/>
              </a:rPr>
              <a:t>Potential intensity:</a:t>
            </a:r>
          </a:p>
        </p:txBody>
      </p:sp>
      <p:graphicFrame>
        <p:nvGraphicFramePr>
          <p:cNvPr id="4" name="Object 3"/>
          <p:cNvGraphicFramePr>
            <a:graphicFrameLocks noChangeAspect="1"/>
          </p:cNvGraphicFramePr>
          <p:nvPr/>
        </p:nvGraphicFramePr>
        <p:xfrm>
          <a:off x="6019800" y="1524000"/>
          <a:ext cx="1143000" cy="719667"/>
        </p:xfrm>
        <a:graphic>
          <a:graphicData uri="http://schemas.openxmlformats.org/presentationml/2006/ole">
            <mc:AlternateContent xmlns:mc="http://schemas.openxmlformats.org/markup-compatibility/2006">
              <mc:Choice xmlns:v="urn:schemas-microsoft-com:vml" Requires="v">
                <p:oleObj spid="_x0000_s3134" name="Equation" r:id="rId4" imgW="685800" imgH="431640" progId="Equation.DSMT4">
                  <p:embed/>
                </p:oleObj>
              </mc:Choice>
              <mc:Fallback>
                <p:oleObj name="Equation" r:id="rId4" imgW="685800" imgH="43164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1524000"/>
                        <a:ext cx="1143000" cy="71966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4"/>
          <p:cNvGraphicFramePr>
            <a:graphicFrameLocks noChangeAspect="1"/>
          </p:cNvGraphicFramePr>
          <p:nvPr/>
        </p:nvGraphicFramePr>
        <p:xfrm>
          <a:off x="6096000" y="2514600"/>
          <a:ext cx="381000" cy="381000"/>
        </p:xfrm>
        <a:graphic>
          <a:graphicData uri="http://schemas.openxmlformats.org/presentationml/2006/ole">
            <mc:AlternateContent xmlns:mc="http://schemas.openxmlformats.org/markup-compatibility/2006">
              <mc:Choice xmlns:v="urn:schemas-microsoft-com:vml" Requires="v">
                <p:oleObj spid="_x0000_s3135" name="Equation" r:id="rId6" imgW="164880" imgH="164880" progId="Equation.DSMT4">
                  <p:embed/>
                </p:oleObj>
              </mc:Choice>
              <mc:Fallback>
                <p:oleObj name="Equation" r:id="rId6" imgW="164880" imgH="16488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2514600"/>
                        <a:ext cx="3810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nvGraphicFramePr>
        <p:xfrm>
          <a:off x="7315200" y="3276600"/>
          <a:ext cx="1143000" cy="571500"/>
        </p:xfrm>
        <a:graphic>
          <a:graphicData uri="http://schemas.openxmlformats.org/presentationml/2006/ole">
            <mc:AlternateContent xmlns:mc="http://schemas.openxmlformats.org/markup-compatibility/2006">
              <mc:Choice xmlns:v="urn:schemas-microsoft-com:vml" Requires="v">
                <p:oleObj spid="_x0000_s3136" name="Equation" r:id="rId8" imgW="482400" imgH="241200" progId="Equation.DSMT4">
                  <p:embed/>
                </p:oleObj>
              </mc:Choice>
              <mc:Fallback>
                <p:oleObj name="Equation" r:id="rId8" imgW="482400" imgH="24120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15200" y="3276600"/>
                        <a:ext cx="1143000" cy="571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nvGraphicFramePr>
        <p:xfrm>
          <a:off x="7162800" y="4267199"/>
          <a:ext cx="584202" cy="457201"/>
        </p:xfrm>
        <a:graphic>
          <a:graphicData uri="http://schemas.openxmlformats.org/presentationml/2006/ole">
            <mc:AlternateContent xmlns:mc="http://schemas.openxmlformats.org/markup-compatibility/2006">
              <mc:Choice xmlns:v="urn:schemas-microsoft-com:vml" Requires="v">
                <p:oleObj spid="_x0000_s3137" name="Equation" r:id="rId10" imgW="291960" imgH="228600" progId="Equation.DSMT4">
                  <p:embed/>
                </p:oleObj>
              </mc:Choice>
              <mc:Fallback>
                <p:oleObj name="Equation" r:id="rId10" imgW="291960" imgH="22860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62800" y="4267199"/>
                        <a:ext cx="584202" cy="45720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nvGraphicFramePr>
        <p:xfrm>
          <a:off x="7239000" y="5105400"/>
          <a:ext cx="381000" cy="489857"/>
        </p:xfrm>
        <a:graphic>
          <a:graphicData uri="http://schemas.openxmlformats.org/presentationml/2006/ole">
            <mc:AlternateContent xmlns:mc="http://schemas.openxmlformats.org/markup-compatibility/2006">
              <mc:Choice xmlns:v="urn:schemas-microsoft-com:vml" Requires="v">
                <p:oleObj spid="_x0000_s3138" name="Equation" r:id="rId12" imgW="177480" imgH="228600" progId="Equation.DSMT4">
                  <p:embed/>
                </p:oleObj>
              </mc:Choice>
              <mc:Fallback>
                <p:oleObj name="Equation" r:id="rId12" imgW="177480" imgH="22860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239000" y="5105400"/>
                        <a:ext cx="381000" cy="48985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nvGraphicFramePr>
        <p:xfrm>
          <a:off x="4724400" y="5791200"/>
          <a:ext cx="1981200" cy="792480"/>
        </p:xfrm>
        <a:graphic>
          <a:graphicData uri="http://schemas.openxmlformats.org/presentationml/2006/ole">
            <mc:AlternateContent xmlns:mc="http://schemas.openxmlformats.org/markup-compatibility/2006">
              <mc:Choice xmlns:v="urn:schemas-microsoft-com:vml" Requires="v">
                <p:oleObj spid="_x0000_s3139" name="Equation" r:id="rId14" imgW="1143000" imgH="457200" progId="Equation.DSMT4">
                  <p:embed/>
                </p:oleObj>
              </mc:Choice>
              <mc:Fallback>
                <p:oleObj name="Equation" r:id="rId14" imgW="1143000" imgH="457200" progId="Equation.DSMT4">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724400" y="5791200"/>
                        <a:ext cx="1981200" cy="79248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042085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linds(horizontal)">
                                      <p:cBhvr>
                                        <p:cTn id="15" dur="500"/>
                                        <p:tgtEl>
                                          <p:spTgt spid="3">
                                            <p:txEl>
                                              <p:pRg st="2" end="2"/>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linds(horizont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blinds(horizontal)">
                                      <p:cBhvr>
                                        <p:cTn id="23" dur="500"/>
                                        <p:tgtEl>
                                          <p:spTgt spid="3">
                                            <p:txEl>
                                              <p:pRg st="4" end="4"/>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linds(horizont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blinds(horizontal)">
                                      <p:cBhvr>
                                        <p:cTn id="31" dur="500"/>
                                        <p:tgtEl>
                                          <p:spTgt spid="3">
                                            <p:txEl>
                                              <p:pRg st="6" end="6"/>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linds(horizontal)">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blinds(horizontal)">
                                      <p:cBhvr>
                                        <p:cTn id="39" dur="500"/>
                                        <p:tgtEl>
                                          <p:spTgt spid="3">
                                            <p:txEl>
                                              <p:pRg st="8" end="8"/>
                                            </p:txEl>
                                          </p:spTgt>
                                        </p:tgtEl>
                                      </p:cBhvr>
                                    </p:animEffect>
                                  </p:childTnLst>
                                </p:cTn>
                              </p:par>
                              <p:par>
                                <p:cTn id="40" presetID="3" presetClass="entr" presetSubtype="10" fill="hold"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linds(horizontal)">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blinds(horizontal)">
                                      <p:cBhvr>
                                        <p:cTn id="47" dur="500"/>
                                        <p:tgtEl>
                                          <p:spTgt spid="3">
                                            <p:txEl>
                                              <p:pRg st="10" end="10"/>
                                            </p:txEl>
                                          </p:spTgt>
                                        </p:tgtEl>
                                      </p:cBhvr>
                                    </p:animEffect>
                                  </p:childTnLst>
                                </p:cTn>
                              </p:par>
                              <p:par>
                                <p:cTn id="48" presetID="3" presetClass="entr" presetSubtype="10" fill="hold"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blinds(horizontal)">
                                      <p:cBhvr>
                                        <p:cTn id="5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0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Hurricane-World Scaling </a:t>
            </a:r>
            <a:endParaRPr lang="en-US" sz="40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4" name="Content Placeholder 3"/>
          <p:cNvSpPr>
            <a:spLocks noGrp="1"/>
          </p:cNvSpPr>
          <p:nvPr>
            <p:ph idx="1"/>
          </p:nvPr>
        </p:nvSpPr>
        <p:spPr/>
        <p:txBody>
          <a:bodyPr>
            <a:normAutofit/>
          </a:bodyPr>
          <a:lstStyle/>
          <a:p>
            <a:pPr>
              <a:buSzPct val="75000"/>
              <a:buNone/>
            </a:pPr>
            <a:endParaRPr lang="en-US" sz="3000" dirty="0" smtClean="0">
              <a:solidFill>
                <a:srgbClr val="0033CC"/>
              </a:solidFill>
              <a:latin typeface="Arial" pitchFamily="34" charset="0"/>
              <a:cs typeface="Arial" pitchFamily="34" charset="0"/>
            </a:endParaRPr>
          </a:p>
          <a:p>
            <a:pPr>
              <a:buSzPct val="70000"/>
              <a:buBlip>
                <a:blip r:embed="rId3"/>
              </a:buBlip>
            </a:pPr>
            <a:r>
              <a:rPr lang="en-US" sz="2400" dirty="0" smtClean="0">
                <a:latin typeface="Arial" pitchFamily="34" charset="0"/>
                <a:cs typeface="Arial" pitchFamily="34" charset="0"/>
              </a:rPr>
              <a:t>Radius of maximum winds:</a:t>
            </a:r>
          </a:p>
          <a:p>
            <a:pPr>
              <a:buSzPct val="70000"/>
              <a:buBlip>
                <a:blip r:embed="rId3"/>
              </a:buBlip>
            </a:pPr>
            <a:endParaRPr lang="en-US" sz="2400" dirty="0" smtClean="0">
              <a:latin typeface="Arial" pitchFamily="34" charset="0"/>
              <a:cs typeface="Arial" pitchFamily="34" charset="0"/>
            </a:endParaRPr>
          </a:p>
          <a:p>
            <a:pPr>
              <a:buSzPct val="70000"/>
              <a:buBlip>
                <a:blip r:embed="rId3"/>
              </a:buBlip>
            </a:pPr>
            <a:r>
              <a:rPr lang="en-US" sz="2400" dirty="0" smtClean="0">
                <a:latin typeface="Arial" pitchFamily="34" charset="0"/>
                <a:cs typeface="Arial" pitchFamily="34" charset="0"/>
              </a:rPr>
              <a:t>Distance between storm centers:</a:t>
            </a:r>
          </a:p>
          <a:p>
            <a:pPr>
              <a:buSzPct val="70000"/>
              <a:buBlip>
                <a:blip r:embed="rId3"/>
              </a:buBlip>
            </a:pPr>
            <a:endParaRPr lang="en-US" sz="2400" dirty="0" smtClean="0">
              <a:latin typeface="Arial" pitchFamily="34" charset="0"/>
              <a:cs typeface="Arial" pitchFamily="34" charset="0"/>
            </a:endParaRPr>
          </a:p>
          <a:p>
            <a:pPr>
              <a:buSzPct val="70000"/>
              <a:buBlip>
                <a:blip r:embed="rId3"/>
              </a:buBlip>
            </a:pPr>
            <a:r>
              <a:rPr lang="en-US" sz="2400" dirty="0" smtClean="0">
                <a:latin typeface="Arial" pitchFamily="34" charset="0"/>
                <a:cs typeface="Arial" pitchFamily="34" charset="0"/>
              </a:rPr>
              <a:t>Number density: </a:t>
            </a:r>
            <a:endParaRPr lang="en-US" sz="2400" dirty="0">
              <a:latin typeface="Arial" pitchFamily="34" charset="0"/>
              <a:cs typeface="Arial" pitchFamily="34" charset="0"/>
            </a:endParaRPr>
          </a:p>
        </p:txBody>
      </p:sp>
      <p:graphicFrame>
        <p:nvGraphicFramePr>
          <p:cNvPr id="9" name="Object 8"/>
          <p:cNvGraphicFramePr>
            <a:graphicFrameLocks noChangeAspect="1"/>
          </p:cNvGraphicFramePr>
          <p:nvPr/>
        </p:nvGraphicFramePr>
        <p:xfrm>
          <a:off x="6324600" y="1981200"/>
          <a:ext cx="1066800" cy="782320"/>
        </p:xfrm>
        <a:graphic>
          <a:graphicData uri="http://schemas.openxmlformats.org/presentationml/2006/ole">
            <mc:AlternateContent xmlns:mc="http://schemas.openxmlformats.org/markup-compatibility/2006">
              <mc:Choice xmlns:v="urn:schemas-microsoft-com:vml" Requires="v">
                <p:oleObj spid="_x0000_s4128" name="Equation" r:id="rId4" imgW="571320" imgH="419040" progId="Equation.DSMT4">
                  <p:embed/>
                </p:oleObj>
              </mc:Choice>
              <mc:Fallback>
                <p:oleObj name="Equation" r:id="rId4" imgW="571320" imgH="41904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1981200"/>
                        <a:ext cx="1066800" cy="7823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nvGraphicFramePr>
        <p:xfrm>
          <a:off x="6324600" y="2895600"/>
          <a:ext cx="1219200" cy="748632"/>
        </p:xfrm>
        <a:graphic>
          <a:graphicData uri="http://schemas.openxmlformats.org/presentationml/2006/ole">
            <mc:AlternateContent xmlns:mc="http://schemas.openxmlformats.org/markup-compatibility/2006">
              <mc:Choice xmlns:v="urn:schemas-microsoft-com:vml" Requires="v">
                <p:oleObj spid="_x0000_s4129" name="Equation" r:id="rId6" imgW="723600" imgH="444240" progId="Equation.DSMT4">
                  <p:embed/>
                </p:oleObj>
              </mc:Choice>
              <mc:Fallback>
                <p:oleObj name="Equation" r:id="rId6" imgW="723600" imgH="44424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24600" y="2895600"/>
                        <a:ext cx="1219200" cy="74863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0"/>
          <p:cNvGraphicFramePr>
            <a:graphicFrameLocks noChangeAspect="1"/>
          </p:cNvGraphicFramePr>
          <p:nvPr/>
        </p:nvGraphicFramePr>
        <p:xfrm>
          <a:off x="6400800" y="3810000"/>
          <a:ext cx="1047750" cy="838200"/>
        </p:xfrm>
        <a:graphic>
          <a:graphicData uri="http://schemas.openxmlformats.org/presentationml/2006/ole">
            <mc:AlternateContent xmlns:mc="http://schemas.openxmlformats.org/markup-compatibility/2006">
              <mc:Choice xmlns:v="urn:schemas-microsoft-com:vml" Requires="v">
                <p:oleObj spid="_x0000_s4130" name="Equation" r:id="rId8" imgW="571320" imgH="457200" progId="Equation.DSMT4">
                  <p:embed/>
                </p:oleObj>
              </mc:Choice>
              <mc:Fallback>
                <p:oleObj name="Equation" r:id="rId8" imgW="571320" imgH="45720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00800" y="3810000"/>
                        <a:ext cx="104775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097285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linds(horizontal)">
                                      <p:cBhvr>
                                        <p:cTn id="7" dur="500"/>
                                        <p:tgtEl>
                                          <p:spTgt spid="4">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blinds(horizontal)">
                                      <p:cBhvr>
                                        <p:cTn id="15" dur="500"/>
                                        <p:tgtEl>
                                          <p:spTgt spid="4">
                                            <p:txEl>
                                              <p:pRg st="3" end="3"/>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linds(horizont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animEffect transition="in" filter="blinds(horizontal)">
                                      <p:cBhvr>
                                        <p:cTn id="23" dur="500"/>
                                        <p:tgtEl>
                                          <p:spTgt spid="4">
                                            <p:txEl>
                                              <p:pRg st="5" end="5"/>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linds(horizontal)">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b="23077"/>
          <a:stretch>
            <a:fillRect/>
          </a:stretch>
        </p:blipFill>
        <p:spPr bwMode="auto">
          <a:xfrm>
            <a:off x="838200" y="838200"/>
            <a:ext cx="7537938" cy="3768970"/>
          </a:xfrm>
          <a:prstGeom prst="rect">
            <a:avLst/>
          </a:prstGeom>
          <a:noFill/>
          <a:ln w="9525">
            <a:noFill/>
            <a:miter lim="800000"/>
            <a:headEnd/>
            <a:tailEnd/>
          </a:ln>
        </p:spPr>
      </p:pic>
    </p:spTree>
    <p:extLst>
      <p:ext uri="{BB962C8B-B14F-4D97-AF65-F5344CB8AC3E}">
        <p14:creationId xmlns:p14="http://schemas.microsoft.com/office/powerpoint/2010/main" val="355336637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533400" y="838200"/>
            <a:ext cx="8197757" cy="4129697"/>
          </a:xfrm>
          <a:prstGeom prst="rect">
            <a:avLst/>
          </a:prstGeom>
          <a:noFill/>
          <a:ln w="9525">
            <a:noFill/>
            <a:miter lim="800000"/>
            <a:headEnd/>
            <a:tailEnd/>
          </a:ln>
        </p:spPr>
      </p:pic>
    </p:spTree>
    <p:extLst>
      <p:ext uri="{BB962C8B-B14F-4D97-AF65-F5344CB8AC3E}">
        <p14:creationId xmlns:p14="http://schemas.microsoft.com/office/powerpoint/2010/main" val="60237792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15962"/>
          </a:xfrm>
        </p:spPr>
        <p:txBody>
          <a:bodyPr/>
          <a:lstStyle/>
          <a:p>
            <a:r>
              <a:rPr lang="en-US" sz="36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Summary</a:t>
            </a:r>
            <a:endParaRPr lang="en-US" sz="36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Content Placeholder 2"/>
          <p:cNvSpPr>
            <a:spLocks noGrp="1"/>
          </p:cNvSpPr>
          <p:nvPr>
            <p:ph idx="1"/>
          </p:nvPr>
        </p:nvSpPr>
        <p:spPr>
          <a:xfrm>
            <a:off x="457200" y="1532627"/>
            <a:ext cx="8471140" cy="4488611"/>
          </a:xfrm>
        </p:spPr>
        <p:txBody>
          <a:bodyPr>
            <a:normAutofit/>
          </a:bodyPr>
          <a:lstStyle/>
          <a:p>
            <a:pPr>
              <a:spcAft>
                <a:spcPts val="600"/>
              </a:spcAft>
              <a:buSzPct val="70000"/>
              <a:buBlip>
                <a:blip r:embed="rId2"/>
              </a:buBlip>
            </a:pPr>
            <a:r>
              <a:rPr lang="en-US" sz="2800" dirty="0" smtClean="0">
                <a:latin typeface="Arial" pitchFamily="34" charset="0"/>
                <a:cs typeface="Arial" pitchFamily="34" charset="0"/>
              </a:rPr>
              <a:t> Radiative-Convective Equilibrium remains an interesting problem in climate science</a:t>
            </a:r>
          </a:p>
          <a:p>
            <a:pPr>
              <a:spcAft>
                <a:spcPts val="600"/>
              </a:spcAft>
              <a:buSzPct val="70000"/>
              <a:buBlip>
                <a:blip r:embed="rId2"/>
              </a:buBlip>
            </a:pPr>
            <a:r>
              <a:rPr lang="en-US" sz="2800" dirty="0" smtClean="0">
                <a:latin typeface="Arial" pitchFamily="34" charset="0"/>
                <a:cs typeface="Arial" pitchFamily="34" charset="0"/>
              </a:rPr>
              <a:t> At high temperature, RCE is unstable, owing to the particular dependencies of convection and radiation on atmospheric water vapor and clouds</a:t>
            </a:r>
          </a:p>
          <a:p>
            <a:pPr>
              <a:spcAft>
                <a:spcPts val="600"/>
              </a:spcAft>
              <a:buSzPct val="70000"/>
              <a:buBlip>
                <a:blip r:embed="rId2"/>
              </a:buBlip>
            </a:pPr>
            <a:r>
              <a:rPr lang="en-US" sz="2800" dirty="0" smtClean="0">
                <a:latin typeface="Arial" pitchFamily="34" charset="0"/>
                <a:cs typeface="Arial" pitchFamily="34" charset="0"/>
              </a:rPr>
              <a:t> Aggregation of convection may have profound effects on climate</a:t>
            </a:r>
          </a:p>
          <a:p>
            <a:pPr>
              <a:spcAft>
                <a:spcPts val="600"/>
              </a:spcAft>
              <a:buSzPct val="70000"/>
              <a:buBlip>
                <a:blip r:embed="rId2"/>
              </a:buBlip>
            </a:pPr>
            <a:r>
              <a:rPr lang="en-US" sz="2800" dirty="0" smtClean="0">
                <a:latin typeface="Arial" pitchFamily="34" charset="0"/>
                <a:cs typeface="Arial" pitchFamily="34" charset="0"/>
              </a:rPr>
              <a:t> Physics of aggregation may not operate well, if at all, in today’s climate models</a:t>
            </a:r>
            <a:endParaRPr lang="en-US" sz="2800" dirty="0">
              <a:latin typeface="Arial" pitchFamily="34" charset="0"/>
              <a:cs typeface="Arial" pitchFamily="34" charset="0"/>
            </a:endParaRPr>
          </a:p>
        </p:txBody>
      </p:sp>
    </p:spTree>
    <p:extLst>
      <p:ext uri="{BB962C8B-B14F-4D97-AF65-F5344CB8AC3E}">
        <p14:creationId xmlns:p14="http://schemas.microsoft.com/office/powerpoint/2010/main" val="459814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965" y="370245"/>
            <a:ext cx="8347730" cy="6165026"/>
          </a:xfrm>
          <a:prstGeom prst="rect">
            <a:avLst/>
          </a:prstGeom>
        </p:spPr>
      </p:pic>
    </p:spTree>
    <p:extLst>
      <p:ext uri="{BB962C8B-B14F-4D97-AF65-F5344CB8AC3E}">
        <p14:creationId xmlns:p14="http://schemas.microsoft.com/office/powerpoint/2010/main" val="8003966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C:\Users\Kerry\Documents\Convect\RCnew\fifteen_doublings.png"/>
          <p:cNvPicPr>
            <a:picLocks noChangeAspect="1" noChangeArrowheads="1"/>
          </p:cNvPicPr>
          <p:nvPr/>
        </p:nvPicPr>
        <p:blipFill>
          <a:blip r:embed="rId2" cstate="print"/>
          <a:srcRect/>
          <a:stretch>
            <a:fillRect/>
          </a:stretch>
        </p:blipFill>
        <p:spPr bwMode="auto">
          <a:xfrm>
            <a:off x="609600" y="988521"/>
            <a:ext cx="7822065" cy="5869479"/>
          </a:xfrm>
          <a:prstGeom prst="rect">
            <a:avLst/>
          </a:prstGeom>
          <a:noFill/>
        </p:spPr>
      </p:pic>
      <p:sp>
        <p:nvSpPr>
          <p:cNvPr id="4" name="Title 3"/>
          <p:cNvSpPr>
            <a:spLocks noGrp="1"/>
          </p:cNvSpPr>
          <p:nvPr>
            <p:ph type="title"/>
          </p:nvPr>
        </p:nvSpPr>
        <p:spPr>
          <a:xfrm>
            <a:off x="457200" y="274638"/>
            <a:ext cx="8229600" cy="715962"/>
          </a:xfrm>
        </p:spPr>
        <p:txBody>
          <a:bodyPr>
            <a:normAutofit/>
          </a:bodyPr>
          <a:lstStyle/>
          <a:p>
            <a:r>
              <a:rPr lang="en-US" sz="32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MIT Single Column Model</a:t>
            </a:r>
            <a:endParaRPr lang="en-US" sz="32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5" name="TextBox 4"/>
          <p:cNvSpPr txBox="1"/>
          <p:nvPr/>
        </p:nvSpPr>
        <p:spPr>
          <a:xfrm>
            <a:off x="7848600" y="2514600"/>
            <a:ext cx="1143000" cy="923330"/>
          </a:xfrm>
          <a:prstGeom prst="rect">
            <a:avLst/>
          </a:prstGeom>
          <a:noFill/>
        </p:spPr>
        <p:txBody>
          <a:bodyPr wrap="square" rtlCol="0">
            <a:spAutoFit/>
          </a:bodyPr>
          <a:lstStyle/>
          <a:p>
            <a:r>
              <a:rPr lang="en-US" b="1" dirty="0" smtClean="0">
                <a:solidFill>
                  <a:prstClr val="black"/>
                </a:solidFill>
              </a:rPr>
              <a:t>IPCC Estimate:</a:t>
            </a:r>
          </a:p>
          <a:p>
            <a:r>
              <a:rPr lang="en-US" b="1" dirty="0" smtClean="0">
                <a:solidFill>
                  <a:prstClr val="black"/>
                </a:solidFill>
              </a:rPr>
              <a:t>2-4.5 </a:t>
            </a:r>
            <a:r>
              <a:rPr lang="en-US" b="1" baseline="30000" dirty="0" err="1" smtClean="0">
                <a:solidFill>
                  <a:prstClr val="black"/>
                </a:solidFill>
              </a:rPr>
              <a:t>o</a:t>
            </a:r>
            <a:r>
              <a:rPr lang="en-US" b="1" dirty="0" err="1" smtClean="0">
                <a:solidFill>
                  <a:prstClr val="black"/>
                </a:solidFill>
              </a:rPr>
              <a:t>C</a:t>
            </a:r>
            <a:endParaRPr lang="en-US" b="1" dirty="0">
              <a:solidFill>
                <a:prstClr val="black"/>
              </a:solidFill>
            </a:endParaRPr>
          </a:p>
        </p:txBody>
      </p:sp>
    </p:spTree>
    <p:extLst>
      <p:ext uri="{BB962C8B-B14F-4D97-AF65-F5344CB8AC3E}">
        <p14:creationId xmlns:p14="http://schemas.microsoft.com/office/powerpoint/2010/main" val="1529269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057400"/>
            <a:ext cx="8153400" cy="3352800"/>
          </a:xfrm>
        </p:spPr>
        <p:txBody>
          <a:bodyPr/>
          <a:lstStyle/>
          <a:p>
            <a:r>
              <a:rPr lang="en-US" sz="36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Explicit </a:t>
            </a:r>
            <a:r>
              <a:rPr lang="en-US" sz="36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Simulation of Radiative-Convective Equilibrium</a:t>
            </a:r>
            <a:br>
              <a:rPr lang="en-US" sz="36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br>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
            </a:r>
            <a:b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br>
            <a:r>
              <a:rPr lang="en-US" sz="28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(Work of </a:t>
            </a:r>
            <a:r>
              <a:rPr lang="en-US" sz="28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EAPS PhD student Allison Wing)</a:t>
            </a:r>
            <a:endParaRPr lang="en-US" sz="28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4418966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639763"/>
            <a:ext cx="8229600" cy="552450"/>
          </a:xfrm>
        </p:spPr>
        <p:txBody>
          <a:bodyPr>
            <a:normAutofit fontScale="90000"/>
          </a:bodyPr>
          <a:lstStyle/>
          <a:p>
            <a:pPr algn="l"/>
            <a:r>
              <a:rPr lang="en-US" sz="2400" dirty="0">
                <a:solidFill>
                  <a:schemeClr val="accent2"/>
                </a:solidFill>
                <a:latin typeface="+mj-lt"/>
              </a:rPr>
              <a:t>Approach: </a:t>
            </a:r>
            <a:r>
              <a:rPr lang="en-US" sz="2400" dirty="0">
                <a:latin typeface="+mj-lt"/>
              </a:rPr>
              <a:t>Idealized modeling of convective organization in </a:t>
            </a:r>
            <a:r>
              <a:rPr lang="en-US" sz="2400" dirty="0" err="1">
                <a:latin typeface="+mj-lt"/>
              </a:rPr>
              <a:t>radiative</a:t>
            </a:r>
            <a:r>
              <a:rPr lang="en-US" sz="2400" dirty="0">
                <a:latin typeface="+mj-lt"/>
              </a:rPr>
              <a:t>-convective equilibrium using a cloud resolving model</a:t>
            </a:r>
            <a:br>
              <a:rPr lang="en-US" sz="2400" dirty="0">
                <a:latin typeface="+mj-lt"/>
              </a:rPr>
            </a:br>
            <a:endParaRPr lang="en-US" dirty="0">
              <a:latin typeface="+mj-lt"/>
            </a:endParaRPr>
          </a:p>
        </p:txBody>
      </p:sp>
      <p:sp>
        <p:nvSpPr>
          <p:cNvPr id="3" name="Text Placeholder 2"/>
          <p:cNvSpPr>
            <a:spLocks noGrp="1"/>
          </p:cNvSpPr>
          <p:nvPr>
            <p:ph sz="half" idx="4294967295"/>
          </p:nvPr>
        </p:nvSpPr>
        <p:spPr>
          <a:xfrm>
            <a:off x="5876925" y="2524125"/>
            <a:ext cx="3267075" cy="4044950"/>
          </a:xfrm>
        </p:spPr>
        <p:txBody>
          <a:bodyPr>
            <a:normAutofit fontScale="70000" lnSpcReduction="20000"/>
          </a:bodyPr>
          <a:lstStyle/>
          <a:p>
            <a:endParaRPr lang="en-US" dirty="0" smtClean="0">
              <a:latin typeface="+mn-lt"/>
            </a:endParaRPr>
          </a:p>
          <a:p>
            <a:r>
              <a:rPr lang="en-US" sz="2800" dirty="0" smtClean="0">
                <a:latin typeface="+mn-lt"/>
              </a:rPr>
              <a:t>Horizontal Resolution: 3km</a:t>
            </a:r>
          </a:p>
          <a:p>
            <a:r>
              <a:rPr lang="en-US" sz="2800" dirty="0" smtClean="0">
                <a:latin typeface="+mn-lt"/>
              </a:rPr>
              <a:t>Vertical Resolution: 64 levels</a:t>
            </a:r>
          </a:p>
          <a:p>
            <a:r>
              <a:rPr lang="en-US" sz="2800" dirty="0" smtClean="0">
                <a:latin typeface="+mn-lt"/>
              </a:rPr>
              <a:t>Periodic lateral boundaries</a:t>
            </a:r>
          </a:p>
          <a:p>
            <a:endParaRPr lang="en-US" sz="2800" dirty="0" smtClean="0">
              <a:latin typeface="+mn-lt"/>
            </a:endParaRPr>
          </a:p>
          <a:p>
            <a:r>
              <a:rPr lang="en-US" sz="2800" dirty="0" smtClean="0">
                <a:latin typeface="+mn-lt"/>
              </a:rPr>
              <a:t>Initial sounding from domain average of smaller domain run in RCE</a:t>
            </a:r>
            <a:endParaRPr lang="en-US" sz="2800" baseline="30000" dirty="0" smtClean="0">
              <a:latin typeface="+mn-lt"/>
            </a:endParaRPr>
          </a:p>
          <a:p>
            <a:endParaRPr lang="en-US" sz="2800" dirty="0" smtClean="0">
              <a:latin typeface="+mn-lt"/>
            </a:endParaRPr>
          </a:p>
          <a:p>
            <a:r>
              <a:rPr lang="en-US" sz="2800" dirty="0" smtClean="0">
                <a:latin typeface="+mn-lt"/>
              </a:rPr>
              <a:t>Fully interactive RRTM radiation and surface fluxes.</a:t>
            </a:r>
          </a:p>
          <a:p>
            <a:endParaRPr lang="en-US" sz="2800" dirty="0" smtClean="0">
              <a:latin typeface="+mn-lt"/>
            </a:endParaRPr>
          </a:p>
          <a:p>
            <a:pPr marL="0" indent="0">
              <a:buNone/>
            </a:pPr>
            <a:endParaRPr lang="en-US" dirty="0" smtClean="0">
              <a:latin typeface="+mn-lt"/>
            </a:endParaRPr>
          </a:p>
          <a:p>
            <a:endParaRPr lang="en-US" dirty="0" smtClean="0">
              <a:latin typeface="+mn-lt"/>
            </a:endParaRPr>
          </a:p>
          <a:p>
            <a:endParaRPr lang="en-US" dirty="0">
              <a:latin typeface="+mn-lt"/>
            </a:endParaRPr>
          </a:p>
        </p:txBody>
      </p:sp>
      <p:sp>
        <p:nvSpPr>
          <p:cNvPr id="5" name="Text Placeholder 2"/>
          <p:cNvSpPr txBox="1">
            <a:spLocks/>
          </p:cNvSpPr>
          <p:nvPr/>
        </p:nvSpPr>
        <p:spPr>
          <a:xfrm>
            <a:off x="457200" y="1419467"/>
            <a:ext cx="8022336" cy="685800"/>
          </a:xfrm>
          <a:prstGeom prst="rect">
            <a:avLst/>
          </a:prstGeom>
        </p:spPr>
        <p:txBody>
          <a:bodyPr vert="horz" lIns="146304" tIns="0" rIns="45720" bIns="0" rtlCol="0" anchor="t">
            <a:normAutofit/>
          </a:bodyPr>
          <a:lstStyle/>
          <a:p>
            <a:pPr lvl="0">
              <a:buClr>
                <a:schemeClr val="accent1"/>
              </a:buClr>
              <a:buSzPct val="80000"/>
            </a:pPr>
            <a:r>
              <a:rPr lang="en-US" sz="2000" dirty="0" smtClean="0">
                <a:solidFill>
                  <a:srgbClr val="C0504D"/>
                </a:solidFill>
              </a:rPr>
              <a:t>System for Atmospheric Modeling (SAM) of Khairoutdinov and Randall (2003)</a:t>
            </a:r>
            <a:endParaRPr kumimoji="0" lang="en-US" sz="2000" i="0" u="none" strike="noStrike" kern="1200" cap="none" spc="0" normalizeH="0" baseline="0" noProof="0" dirty="0">
              <a:ln>
                <a:noFill/>
              </a:ln>
              <a:solidFill>
                <a:srgbClr val="C0504D"/>
              </a:solidFill>
              <a:effectLst/>
              <a:uLnTx/>
              <a:uFillTx/>
            </a:endParaRPr>
          </a:p>
        </p:txBody>
      </p:sp>
      <p:grpSp>
        <p:nvGrpSpPr>
          <p:cNvPr id="2" name="Group 46"/>
          <p:cNvGrpSpPr/>
          <p:nvPr/>
        </p:nvGrpSpPr>
        <p:grpSpPr>
          <a:xfrm>
            <a:off x="265508" y="1907551"/>
            <a:ext cx="6610724" cy="4779819"/>
            <a:chOff x="265508" y="1907551"/>
            <a:chExt cx="6610724" cy="4779819"/>
          </a:xfrm>
        </p:grpSpPr>
        <p:grpSp>
          <p:nvGrpSpPr>
            <p:cNvPr id="6" name="Group 38"/>
            <p:cNvGrpSpPr/>
            <p:nvPr/>
          </p:nvGrpSpPr>
          <p:grpSpPr>
            <a:xfrm>
              <a:off x="265508" y="2830881"/>
              <a:ext cx="5376670" cy="3856489"/>
              <a:chOff x="340501" y="2654745"/>
              <a:chExt cx="3827352" cy="2689573"/>
            </a:xfrm>
          </p:grpSpPr>
          <p:cxnSp>
            <p:nvCxnSpPr>
              <p:cNvPr id="37" name="Straight Connector 36"/>
              <p:cNvCxnSpPr/>
              <p:nvPr/>
            </p:nvCxnSpPr>
            <p:spPr>
              <a:xfrm>
                <a:off x="1693189" y="2786379"/>
                <a:ext cx="0" cy="1579139"/>
              </a:xfrm>
              <a:prstGeom prst="line">
                <a:avLst/>
              </a:prstGeom>
              <a:effectLst/>
            </p:spPr>
            <p:style>
              <a:lnRef idx="2">
                <a:schemeClr val="accent2"/>
              </a:lnRef>
              <a:fillRef idx="0">
                <a:schemeClr val="accent2"/>
              </a:fillRef>
              <a:effectRef idx="1">
                <a:schemeClr val="accent2"/>
              </a:effectRef>
              <a:fontRef idx="minor">
                <a:schemeClr val="tx1"/>
              </a:fontRef>
            </p:style>
          </p:cxnSp>
          <p:sp>
            <p:nvSpPr>
              <p:cNvPr id="35" name="Parallelogram 34"/>
              <p:cNvSpPr/>
              <p:nvPr/>
            </p:nvSpPr>
            <p:spPr>
              <a:xfrm rot="10800000">
                <a:off x="1111100" y="4243267"/>
                <a:ext cx="2485552" cy="581612"/>
              </a:xfrm>
              <a:prstGeom prst="parallelogram">
                <a:avLst>
                  <a:gd name="adj" fmla="val 103171"/>
                </a:avLst>
              </a:prstGeom>
              <a:solidFill>
                <a:schemeClr val="tx2"/>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4" name="Parallelogram 33"/>
              <p:cNvSpPr/>
              <p:nvPr/>
            </p:nvSpPr>
            <p:spPr>
              <a:xfrm rot="10800000">
                <a:off x="1102289" y="2654745"/>
                <a:ext cx="2485552" cy="517520"/>
              </a:xfrm>
              <a:prstGeom prst="parallelogram">
                <a:avLst>
                  <a:gd name="adj" fmla="val 103171"/>
                </a:avLst>
              </a:prstGeom>
              <a:solidFill>
                <a:schemeClr val="tx1">
                  <a:lumMod val="50000"/>
                  <a:lumOff val="50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grpSp>
            <p:nvGrpSpPr>
              <p:cNvPr id="8" name="Group 30"/>
              <p:cNvGrpSpPr/>
              <p:nvPr/>
            </p:nvGrpSpPr>
            <p:grpSpPr>
              <a:xfrm>
                <a:off x="340501" y="2664129"/>
                <a:ext cx="3827352" cy="2680189"/>
                <a:chOff x="340501" y="2664129"/>
                <a:chExt cx="3827352" cy="2680189"/>
              </a:xfrm>
              <a:noFill/>
            </p:grpSpPr>
            <p:grpSp>
              <p:nvGrpSpPr>
                <p:cNvPr id="11" name="Group 26"/>
                <p:cNvGrpSpPr/>
                <p:nvPr/>
              </p:nvGrpSpPr>
              <p:grpSpPr>
                <a:xfrm>
                  <a:off x="919010" y="2664129"/>
                  <a:ext cx="2771708" cy="2310857"/>
                  <a:chOff x="919010" y="2664129"/>
                  <a:chExt cx="2771708" cy="2310857"/>
                </a:xfrm>
                <a:grpFill/>
              </p:grpSpPr>
              <p:sp>
                <p:nvSpPr>
                  <p:cNvPr id="7" name="Cube 6"/>
                  <p:cNvSpPr/>
                  <p:nvPr/>
                </p:nvSpPr>
                <p:spPr>
                  <a:xfrm rot="5400000" flipH="1">
                    <a:off x="1264692" y="2501728"/>
                    <a:ext cx="2160749" cy="2485552"/>
                  </a:xfrm>
                  <a:prstGeom prst="cube">
                    <a:avLst/>
                  </a:prstGeom>
                  <a:grp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9" name="Straight Arrow Connector 8"/>
                  <p:cNvCxnSpPr/>
                  <p:nvPr/>
                </p:nvCxnSpPr>
                <p:spPr>
                  <a:xfrm flipH="1" flipV="1">
                    <a:off x="919010" y="3245741"/>
                    <a:ext cx="1" cy="1579138"/>
                  </a:xfrm>
                  <a:prstGeom prst="straightConnector1">
                    <a:avLst/>
                  </a:prstGeom>
                  <a:grpFill/>
                  <a:ln>
                    <a:headEnd type="arrow"/>
                    <a:tailEnd type="arrow"/>
                  </a:ln>
                </p:spPr>
                <p:style>
                  <a:lnRef idx="2">
                    <a:schemeClr val="accent2"/>
                  </a:lnRef>
                  <a:fillRef idx="1">
                    <a:schemeClr val="lt1"/>
                  </a:fillRef>
                  <a:effectRef idx="0">
                    <a:schemeClr val="accent2"/>
                  </a:effectRef>
                  <a:fontRef idx="minor">
                    <a:schemeClr val="dk1"/>
                  </a:fontRef>
                </p:style>
              </p:cxnSp>
              <p:cxnSp>
                <p:nvCxnSpPr>
                  <p:cNvPr id="10" name="Straight Arrow Connector 9"/>
                  <p:cNvCxnSpPr/>
                  <p:nvPr/>
                </p:nvCxnSpPr>
                <p:spPr>
                  <a:xfrm rot="5400000" flipH="1" flipV="1">
                    <a:off x="2061786" y="4015489"/>
                    <a:ext cx="0" cy="1918994"/>
                  </a:xfrm>
                  <a:prstGeom prst="straightConnector1">
                    <a:avLst/>
                  </a:prstGeom>
                  <a:grpFill/>
                  <a:ln>
                    <a:headEnd type="arrow"/>
                    <a:tailEnd type="arrow"/>
                  </a:ln>
                </p:spPr>
                <p:style>
                  <a:lnRef idx="2">
                    <a:schemeClr val="accent2"/>
                  </a:lnRef>
                  <a:fillRef idx="1">
                    <a:schemeClr val="lt1"/>
                  </a:fillRef>
                  <a:effectRef idx="0">
                    <a:schemeClr val="accent2"/>
                  </a:effectRef>
                  <a:fontRef idx="minor">
                    <a:schemeClr val="dk1"/>
                  </a:fontRef>
                </p:style>
              </p:cxnSp>
              <p:cxnSp>
                <p:nvCxnSpPr>
                  <p:cNvPr id="12" name="Straight Arrow Connector 11"/>
                  <p:cNvCxnSpPr/>
                  <p:nvPr/>
                </p:nvCxnSpPr>
                <p:spPr>
                  <a:xfrm flipV="1">
                    <a:off x="3113005" y="4365518"/>
                    <a:ext cx="577713" cy="548908"/>
                  </a:xfrm>
                  <a:prstGeom prst="straightConnector1">
                    <a:avLst/>
                  </a:prstGeom>
                  <a:grpFill/>
                  <a:ln>
                    <a:headEnd type="arrow"/>
                    <a:tailEnd type="arrow"/>
                  </a:ln>
                </p:spPr>
                <p:style>
                  <a:lnRef idx="2">
                    <a:schemeClr val="accent2"/>
                  </a:lnRef>
                  <a:fillRef idx="1">
                    <a:schemeClr val="lt1"/>
                  </a:fillRef>
                  <a:effectRef idx="0">
                    <a:schemeClr val="accent2"/>
                  </a:effectRef>
                  <a:fontRef idx="minor">
                    <a:schemeClr val="dk1"/>
                  </a:fontRef>
                </p:style>
              </p:cxnSp>
            </p:grpSp>
            <p:sp>
              <p:nvSpPr>
                <p:cNvPr id="28" name="TextBox 27"/>
                <p:cNvSpPr txBox="1"/>
                <p:nvPr/>
              </p:nvSpPr>
              <p:spPr>
                <a:xfrm>
                  <a:off x="1661833" y="4974986"/>
                  <a:ext cx="893627" cy="369332"/>
                </a:xfrm>
                <a:prstGeom prst="rect">
                  <a:avLst/>
                </a:prstGeom>
                <a:grpFill/>
              </p:spPr>
              <p:txBody>
                <a:bodyPr wrap="square" rtlCol="0">
                  <a:spAutoFit/>
                </a:bodyPr>
                <a:lstStyle/>
                <a:p>
                  <a:r>
                    <a:rPr lang="en-US" dirty="0" smtClean="0">
                      <a:solidFill>
                        <a:srgbClr val="C0504D"/>
                      </a:solidFill>
                    </a:rPr>
                    <a:t>768 km</a:t>
                  </a:r>
                  <a:endParaRPr lang="en-US" dirty="0">
                    <a:solidFill>
                      <a:srgbClr val="C0504D"/>
                    </a:solidFill>
                  </a:endParaRPr>
                </a:p>
              </p:txBody>
            </p:sp>
            <p:sp>
              <p:nvSpPr>
                <p:cNvPr id="29" name="TextBox 28"/>
                <p:cNvSpPr txBox="1"/>
                <p:nvPr/>
              </p:nvSpPr>
              <p:spPr>
                <a:xfrm>
                  <a:off x="3475105" y="4537442"/>
                  <a:ext cx="692748" cy="257578"/>
                </a:xfrm>
                <a:prstGeom prst="rect">
                  <a:avLst/>
                </a:prstGeom>
                <a:grpFill/>
              </p:spPr>
              <p:txBody>
                <a:bodyPr wrap="square" rtlCol="0">
                  <a:spAutoFit/>
                </a:bodyPr>
                <a:lstStyle/>
                <a:p>
                  <a:r>
                    <a:rPr lang="en-US" dirty="0" smtClean="0">
                      <a:solidFill>
                        <a:srgbClr val="C0504D"/>
                      </a:solidFill>
                    </a:rPr>
                    <a:t>768 km</a:t>
                  </a:r>
                  <a:endParaRPr lang="en-US" dirty="0">
                    <a:solidFill>
                      <a:srgbClr val="C0504D"/>
                    </a:solidFill>
                  </a:endParaRPr>
                </a:p>
              </p:txBody>
            </p:sp>
            <p:sp>
              <p:nvSpPr>
                <p:cNvPr id="30" name="TextBox 29"/>
                <p:cNvSpPr txBox="1"/>
                <p:nvPr/>
              </p:nvSpPr>
              <p:spPr>
                <a:xfrm>
                  <a:off x="340501" y="3848529"/>
                  <a:ext cx="893627" cy="369332"/>
                </a:xfrm>
                <a:prstGeom prst="rect">
                  <a:avLst/>
                </a:prstGeom>
                <a:grpFill/>
              </p:spPr>
              <p:txBody>
                <a:bodyPr wrap="square" rtlCol="0">
                  <a:spAutoFit/>
                </a:bodyPr>
                <a:lstStyle/>
                <a:p>
                  <a:r>
                    <a:rPr lang="en-US" dirty="0" smtClean="0">
                      <a:solidFill>
                        <a:srgbClr val="C0504D"/>
                      </a:solidFill>
                    </a:rPr>
                    <a:t>28 km</a:t>
                  </a:r>
                  <a:endParaRPr lang="en-US" dirty="0">
                    <a:solidFill>
                      <a:srgbClr val="C0504D"/>
                    </a:solidFill>
                  </a:endParaRPr>
                </a:p>
              </p:txBody>
            </p:sp>
          </p:grpSp>
          <p:sp>
            <p:nvSpPr>
              <p:cNvPr id="32" name="TextBox 31"/>
              <p:cNvSpPr txBox="1"/>
              <p:nvPr/>
            </p:nvSpPr>
            <p:spPr>
              <a:xfrm>
                <a:off x="1912327" y="2784237"/>
                <a:ext cx="810534" cy="257578"/>
              </a:xfrm>
              <a:prstGeom prst="rect">
                <a:avLst/>
              </a:prstGeom>
              <a:noFill/>
              <a:ln>
                <a:noFill/>
              </a:ln>
            </p:spPr>
            <p:txBody>
              <a:bodyPr wrap="square" rtlCol="0">
                <a:spAutoFit/>
              </a:bodyPr>
              <a:lstStyle/>
              <a:p>
                <a:r>
                  <a:rPr lang="en-US" dirty="0" smtClean="0"/>
                  <a:t>Rigid Lid</a:t>
                </a:r>
                <a:endParaRPr lang="en-US" dirty="0"/>
              </a:p>
            </p:txBody>
          </p:sp>
          <p:sp>
            <p:nvSpPr>
              <p:cNvPr id="38" name="TextBox 37"/>
              <p:cNvSpPr txBox="1"/>
              <p:nvPr/>
            </p:nvSpPr>
            <p:spPr>
              <a:xfrm>
                <a:off x="1883163" y="4310027"/>
                <a:ext cx="893627" cy="450761"/>
              </a:xfrm>
              <a:prstGeom prst="rect">
                <a:avLst/>
              </a:prstGeom>
              <a:noFill/>
              <a:ln>
                <a:noFill/>
              </a:ln>
            </p:spPr>
            <p:txBody>
              <a:bodyPr wrap="square" rtlCol="0">
                <a:spAutoFit/>
              </a:bodyPr>
              <a:lstStyle/>
              <a:p>
                <a:r>
                  <a:rPr lang="en-US" dirty="0" smtClean="0">
                    <a:solidFill>
                      <a:srgbClr val="FFFF00"/>
                    </a:solidFill>
                  </a:rPr>
                  <a:t>Fixed SST</a:t>
                </a:r>
              </a:p>
              <a:p>
                <a:r>
                  <a:rPr lang="en-US" dirty="0" smtClean="0">
                    <a:solidFill>
                      <a:srgbClr val="FFFF00"/>
                    </a:solidFill>
                  </a:rPr>
                  <a:t>297-312 K</a:t>
                </a:r>
                <a:endParaRPr lang="en-US" dirty="0">
                  <a:solidFill>
                    <a:srgbClr val="FFFF00"/>
                  </a:solidFill>
                </a:endParaRPr>
              </a:p>
            </p:txBody>
          </p:sp>
        </p:grpSp>
        <p:sp>
          <p:nvSpPr>
            <p:cNvPr id="45" name="Down Arrow 44"/>
            <p:cNvSpPr/>
            <p:nvPr/>
          </p:nvSpPr>
          <p:spPr>
            <a:xfrm>
              <a:off x="3677276" y="2105267"/>
              <a:ext cx="360463" cy="993847"/>
            </a:xfrm>
            <a:prstGeom prst="downArrow">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TextBox 45"/>
            <p:cNvSpPr txBox="1"/>
            <p:nvPr/>
          </p:nvSpPr>
          <p:spPr>
            <a:xfrm>
              <a:off x="4031475" y="1907551"/>
              <a:ext cx="2844757" cy="923330"/>
            </a:xfrm>
            <a:prstGeom prst="rect">
              <a:avLst/>
            </a:prstGeom>
            <a:noFill/>
          </p:spPr>
          <p:txBody>
            <a:bodyPr wrap="square" rtlCol="0">
              <a:spAutoFit/>
            </a:bodyPr>
            <a:lstStyle/>
            <a:p>
              <a:r>
                <a:rPr lang="en-US" dirty="0" smtClean="0"/>
                <a:t>Constant solar insolation: 413.98 </a:t>
              </a:r>
              <a:r>
                <a:rPr lang="en-US" dirty="0"/>
                <a:t>W/m</a:t>
              </a:r>
              <a:r>
                <a:rPr lang="en-US" baseline="30000" dirty="0"/>
                <a:t>2</a:t>
              </a:r>
            </a:p>
            <a:p>
              <a:r>
                <a:rPr lang="en-US" dirty="0" smtClean="0"/>
                <a:t> </a:t>
              </a:r>
              <a:endParaRPr lang="en-US" dirty="0"/>
            </a:p>
          </p:txBody>
        </p:sp>
      </p:grpSp>
    </p:spTree>
    <p:extLst>
      <p:ext uri="{BB962C8B-B14F-4D97-AF65-F5344CB8AC3E}">
        <p14:creationId xmlns:p14="http://schemas.microsoft.com/office/powerpoint/2010/main" val="4508141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adar_301_d1_20.avi">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cstate="print"/>
          <a:stretch>
            <a:fillRect/>
          </a:stretch>
        </p:blipFill>
        <p:spPr>
          <a:xfrm>
            <a:off x="0" y="-3175"/>
            <a:ext cx="9144000" cy="6865938"/>
          </a:xfrm>
          <a:prstGeom prst="rect">
            <a:avLst/>
          </a:prstGeom>
        </p:spPr>
      </p:pic>
    </p:spTree>
    <p:extLst>
      <p:ext uri="{BB962C8B-B14F-4D97-AF65-F5344CB8AC3E}">
        <p14:creationId xmlns:p14="http://schemas.microsoft.com/office/powerpoint/2010/main" val="3322592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3000" fill="hold" display="0">
                  <p:stCondLst>
                    <p:cond delay="indefinite"/>
                  </p:stCondLst>
                  <p:endCondLst>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riel2.potx" id="{8D7F14D1-26D0-4A26-ABBD-DD2D7DC99EAF}" vid="{DA866886-4644-4880-8314-28E7856239F6}"/>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Ariel2</Template>
  <TotalTime>60</TotalTime>
  <Words>1353</Words>
  <Application>Microsoft Office PowerPoint</Application>
  <PresentationFormat>On-screen Show (4:3)</PresentationFormat>
  <Paragraphs>209</Paragraphs>
  <Slides>49</Slides>
  <Notes>15</Notes>
  <HiddenSlides>0</HiddenSlides>
  <MMClips>2</MMClips>
  <ScaleCrop>false</ScaleCrop>
  <HeadingPairs>
    <vt:vector size="8" baseType="variant">
      <vt:variant>
        <vt:lpstr>Fonts Used</vt:lpstr>
      </vt:variant>
      <vt:variant>
        <vt:i4>8</vt:i4>
      </vt:variant>
      <vt:variant>
        <vt:lpstr>Theme</vt:lpstr>
      </vt:variant>
      <vt:variant>
        <vt:i4>4</vt:i4>
      </vt:variant>
      <vt:variant>
        <vt:lpstr>Embedded OLE Servers</vt:lpstr>
      </vt:variant>
      <vt:variant>
        <vt:i4>1</vt:i4>
      </vt:variant>
      <vt:variant>
        <vt:lpstr>Slide Titles</vt:lpstr>
      </vt:variant>
      <vt:variant>
        <vt:i4>49</vt:i4>
      </vt:variant>
    </vt:vector>
  </HeadingPairs>
  <TitlesOfParts>
    <vt:vector size="62" baseType="lpstr">
      <vt:lpstr>AdvP41867F</vt:lpstr>
      <vt:lpstr>AdvP80675</vt:lpstr>
      <vt:lpstr>Arial</vt:lpstr>
      <vt:lpstr>Calibri</vt:lpstr>
      <vt:lpstr>Calibri Light</vt:lpstr>
      <vt:lpstr>Helvetica</vt:lpstr>
      <vt:lpstr>Helvetica Light</vt:lpstr>
      <vt:lpstr>Wingdings</vt:lpstr>
      <vt:lpstr>Office Theme</vt:lpstr>
      <vt:lpstr>4_Office Theme</vt:lpstr>
      <vt:lpstr>1_Office Theme</vt:lpstr>
      <vt:lpstr>2_Office Theme</vt:lpstr>
      <vt:lpstr>Equation</vt:lpstr>
      <vt:lpstr>Radiative-Convective Equilibrium and its Instability: Implications for Weather and Climate</vt:lpstr>
      <vt:lpstr>The Paradigm of Radiative-Convective Equilibrium (RCE)</vt:lpstr>
      <vt:lpstr>PowerPoint Presentation</vt:lpstr>
      <vt:lpstr>Radiative-Moist Convective Equilibrium</vt:lpstr>
      <vt:lpstr>PowerPoint Presentation</vt:lpstr>
      <vt:lpstr>MIT Single Column Model</vt:lpstr>
      <vt:lpstr>Explicit Simulation of Radiative-Convective Equilibrium  (Work of EAPS PhD student Allison Wing)</vt:lpstr>
      <vt:lpstr>Approach: Idealized modeling of convective organization in radiative-convective equilibrium using a cloud resolving model </vt:lpstr>
      <vt:lpstr>PowerPoint Presentation</vt:lpstr>
      <vt:lpstr>PowerPoint Presentation</vt:lpstr>
      <vt:lpstr>Evolution of Vertically Integrated Water Vapor</vt:lpstr>
      <vt:lpstr>Evolution of Vertically Integrated Water Vapor</vt:lpstr>
      <vt:lpstr>Evolution of Vertically Integrated Water Vapor</vt:lpstr>
      <vt:lpstr>Evolution of Vertically Integrated Water Vapor</vt:lpstr>
      <vt:lpstr>Evolution of Vertically Integrated Water Vapor</vt:lpstr>
      <vt:lpstr>PowerPoint Presentation</vt:lpstr>
      <vt:lpstr>Surface Temperature Dependence</vt:lpstr>
      <vt:lpstr>Analysis of Feedback Terms</vt:lpstr>
      <vt:lpstr>Total Diabatic Feedback Term </vt:lpstr>
      <vt:lpstr>Column Shortwave Flux Convergence</vt:lpstr>
      <vt:lpstr>Column Longwave Flux Convergence</vt:lpstr>
      <vt:lpstr>Surface Enthalpy Flux Partitioning</vt:lpstr>
      <vt:lpstr>Surface Flux – Wind Feedback Term</vt:lpstr>
      <vt:lpstr>Surface Flux –Air-Sea Disequilibrium Feedback Term</vt:lpstr>
      <vt:lpstr>Total Surface Flux Feedback Term</vt:lpstr>
      <vt:lpstr>Convergence Term</vt:lpstr>
      <vt:lpstr>MIT Single-Column Model</vt:lpstr>
      <vt:lpstr>Results</vt:lpstr>
      <vt:lpstr>PowerPoint Presentation</vt:lpstr>
      <vt:lpstr>PowerPoint Presentation</vt:lpstr>
      <vt:lpstr>PowerPoint Presentation</vt:lpstr>
      <vt:lpstr>3. Two-Layer Model</vt:lpstr>
      <vt:lpstr>Results of Linear Stability Analysis of Two-Layer Model:</vt:lpstr>
      <vt:lpstr>Interpretation</vt:lpstr>
      <vt:lpstr>PowerPoint Presentation</vt:lpstr>
      <vt:lpstr>PowerPoint Presentation</vt:lpstr>
      <vt:lpstr>PowerPoint Presentation</vt:lpstr>
      <vt:lpstr>Consequences</vt:lpstr>
      <vt:lpstr>Aggregation Dramatically Dries Atmosphere!</vt:lpstr>
      <vt:lpstr>PowerPoint Presentation</vt:lpstr>
      <vt:lpstr>Hypothesis</vt:lpstr>
      <vt:lpstr>Recipe for Self-Organized Criticality (First proposed by David Neelin, but by different mechanism)</vt:lpstr>
      <vt:lpstr>PowerPoint Presentation</vt:lpstr>
      <vt:lpstr>PowerPoint Presentation</vt:lpstr>
      <vt:lpstr>Hurricane-World Scaling </vt:lpstr>
      <vt:lpstr>Hurricane-World Scaling </vt:lpstr>
      <vt:lpstr>PowerPoint Presentation</vt:lpstr>
      <vt:lpstr>PowerPoint Presentation</vt:lpstr>
      <vt:lpstr>Summary</vt:lpstr>
    </vt:vector>
  </TitlesOfParts>
  <Company>Massachusetts Institute of Technology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Kerry Emanuel</dc:creator>
  <cp:lastModifiedBy>Kerry Emanuel</cp:lastModifiedBy>
  <cp:revision>11</cp:revision>
  <dcterms:created xsi:type="dcterms:W3CDTF">2014-01-15T17:16:07Z</dcterms:created>
  <dcterms:modified xsi:type="dcterms:W3CDTF">2014-09-10T13:37:49Z</dcterms:modified>
</cp:coreProperties>
</file>