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42"/>
  </p:notesMasterIdLst>
  <p:sldIdLst>
    <p:sldId id="256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7" r:id="rId19"/>
    <p:sldId id="286" r:id="rId20"/>
    <p:sldId id="279" r:id="rId21"/>
    <p:sldId id="288" r:id="rId22"/>
    <p:sldId id="259" r:id="rId23"/>
    <p:sldId id="260" r:id="rId24"/>
    <p:sldId id="261" r:id="rId25"/>
    <p:sldId id="284" r:id="rId26"/>
    <p:sldId id="266" r:id="rId27"/>
    <p:sldId id="267" r:id="rId28"/>
    <p:sldId id="268" r:id="rId29"/>
    <p:sldId id="269" r:id="rId30"/>
    <p:sldId id="270" r:id="rId31"/>
    <p:sldId id="289" r:id="rId32"/>
    <p:sldId id="262" r:id="rId33"/>
    <p:sldId id="263" r:id="rId34"/>
    <p:sldId id="265" r:id="rId35"/>
    <p:sldId id="264" r:id="rId36"/>
    <p:sldId id="292" r:id="rId37"/>
    <p:sldId id="291" r:id="rId38"/>
    <p:sldId id="293" r:id="rId39"/>
    <p:sldId id="290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634" autoAdjust="0"/>
  </p:normalViewPr>
  <p:slideViewPr>
    <p:cSldViewPr snapToGrid="0">
      <p:cViewPr varScale="1">
        <p:scale>
          <a:sx n="79" d="100"/>
          <a:sy n="79" d="100"/>
        </p:scale>
        <p:origin x="15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77337-6287-47A9-9130-E06FE19CA07F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E78A-50F5-47D3-85F6-B0A49511B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Single-column</a:t>
            </a:r>
            <a:r>
              <a:rPr lang="en-US" baseline="0" dirty="0" smtClean="0"/>
              <a:t> experiments with full physics and fixed SST, run under WTG conditions with temperature fixed above 850 hPa. Blue dots show experiments varying SST and plotting time-mean precipitation against time-mean vertically integrated water vapor.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previous figure but</a:t>
            </a:r>
            <a:r>
              <a:rPr lang="en-US" baseline="0" dirty="0" smtClean="0"/>
              <a:t> adding results (red dots) of experiments varying surface wind speed while holding SST fixed at RCE value.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previous</a:t>
            </a:r>
            <a:r>
              <a:rPr lang="en-US" baseline="0" dirty="0" smtClean="0"/>
              <a:t> figure but adding results (cyan dots) of adding source of water vapor at each level above 850 hPa, proportional to RCE value of water vapor at each level. </a:t>
            </a:r>
          </a:p>
          <a:p>
            <a:r>
              <a:rPr lang="en-US" baseline="0" dirty="0" smtClean="0"/>
              <a:t>These results suggest that there is no universal curve but rather that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and water vapor vary according to the nature of the source.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as previous slide, but graphing against</a:t>
            </a:r>
            <a:r>
              <a:rPr lang="en-US" baseline="0" dirty="0" smtClean="0"/>
              <a:t> column relative humidity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Majuro sounding on 8/2/2015 at 00 GMT with pseudo-adiabatic reversible (w/o ice) and entraining plume with ice</a:t>
            </a:r>
            <a:r>
              <a:rPr lang="en-US" baseline="0" dirty="0" smtClean="0"/>
              <a:t> [parcel ascent from 1000 hPa.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 in density temperature between</a:t>
            </a:r>
            <a:r>
              <a:rPr lang="en-US" baseline="0" dirty="0" smtClean="0"/>
              <a:t> lifted parcel and environment.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evolution of (a–c) components of the surface energy budget (W/m^2) and (d) SST (K) in U50D (black) and U50D_noagg (orange). All quantities from daily averages.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parameter and susceptibility. The main figure shows the collapsed (see text) precipitation rates &lt;P&gt;(w) and their variances for the tropical Eastern (red) and Western (green) Pacific as well as a power-law fit above the critical point (solid line). The inset displays on double-logarithmic scales the precipitation rate as a function of reduced water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vapor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text) for Western Pacific (green,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120E to 170W), Eastern Pacific (red, 170W to 70W), Atlantic (blue, 70W to 20E), and Indian Ocean (pink, 30E to 120E). Data are shifted by a small arbitrary factor for visual ease. The straight lines are to guide the eye. They all have slope 0.215, fitting the data from all regions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E78A-50F5-47D3-85F6-B0A49511B0C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8D75-8B51-4AC1-A05F-91CE4AF1F0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7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CB6F-EC88-469A-B72C-735CCD226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0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BB45-EAEC-4124-83B2-21369C74A3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5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73E5-8B89-4E62-B336-4604B2FFF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3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F93B-568E-4C8D-B812-8CB8905E8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8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22A4-BE06-40C1-8FB9-9FB9BEBCC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8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9A1A-8C3A-4FF3-9254-4805E1A00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5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7FEA-61D0-478A-93DD-537B3C84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6517-6E61-4E29-BE49-8A54CB9F5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13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EA50-88C3-4D88-B95C-6D3D770E8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0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6FB9-8351-4F8E-AC02-C54E31213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1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7819-4600-4AF9-A88A-5DA7A5C57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6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8D75-8B51-4AC1-A05F-91CE4AF1F0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21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CB6F-EC88-469A-B72C-735CCD226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0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BB45-EAEC-4124-83B2-21369C74A3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73E5-8B89-4E62-B336-4604B2FFF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8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F93B-568E-4C8D-B812-8CB8905E8B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22A4-BE06-40C1-8FB9-9FB9BEBCC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59A1A-8C3A-4FF3-9254-4805E1A00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3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7FEA-61D0-478A-93DD-537B3C8433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6517-6E61-4E29-BE49-8A54CB9F5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89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EA50-88C3-4D88-B95C-6D3D770E8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15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6FB9-8351-4F8E-AC02-C54E312130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91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7819-4600-4AF9-A88A-5DA7A5C57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7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3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06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13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79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239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6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79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2105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8579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134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7312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1712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13692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xt Steps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2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Introduction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285998" y="0"/>
            <a:ext cx="2286000" cy="304800"/>
          </a:xfrm>
          <a:prstGeom prst="rect">
            <a:avLst/>
          </a:prstGeom>
          <a:solidFill>
            <a:srgbClr val="F2DCDB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Methods	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Physical Mechanisms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rgbClr val="E6B9B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"/>
                <a:cs typeface="Helvetica"/>
              </a:rPr>
              <a:t>Conclusions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23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E42AE-796D-42B0-A105-2EBCD6A728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E42AE-796D-42B0-A105-2EBCD6A728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9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00333" y="1397479"/>
            <a:ext cx="8134708" cy="156902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 can we learn from atmospheric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soundings, simple models, and complex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models in idealized settings?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039483" y="4102370"/>
            <a:ext cx="6858000" cy="1655762"/>
          </a:xfrm>
        </p:spPr>
        <p:txBody>
          <a:bodyPr/>
          <a:lstStyle/>
          <a:p>
            <a:r>
              <a:rPr lang="en-US" dirty="0" smtClean="0"/>
              <a:t> Kerry Emanuel</a:t>
            </a:r>
          </a:p>
          <a:p>
            <a:r>
              <a:rPr lang="en-US" dirty="0" smtClean="0"/>
              <a:t>Lorenz Center</a:t>
            </a:r>
          </a:p>
          <a:p>
            <a:r>
              <a:rPr lang="en-US" dirty="0" smtClean="0"/>
              <a:t>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35" y="1426409"/>
            <a:ext cx="6652776" cy="52129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Example:  TOGA-COARE Inner Flux Array (IFA) Observations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7028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Energetic consistency of observations: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84" y="1495493"/>
            <a:ext cx="6760478" cy="48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110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After much optimization: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" y="1440523"/>
            <a:ext cx="4402658" cy="318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88" y="1492872"/>
            <a:ext cx="4437816" cy="32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Still, large differences at individual times/altitudes: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6" y="1690689"/>
            <a:ext cx="4503985" cy="3263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7975"/>
            <a:ext cx="4576741" cy="33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9197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Sensitivity to microphysics: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" y="1440523"/>
            <a:ext cx="4402658" cy="3189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31" y="1440523"/>
            <a:ext cx="4434198" cy="3212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47" y="5066356"/>
            <a:ext cx="382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370" y="4912468"/>
            <a:ext cx="4221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area covered by unsaturated downdraft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50"/>
          <a:stretch/>
        </p:blipFill>
        <p:spPr>
          <a:xfrm>
            <a:off x="690664" y="369651"/>
            <a:ext cx="7276289" cy="5157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562" y="5526652"/>
            <a:ext cx="815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Climate sensitivity of CMIP3 models verses a measure of convective mixing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1" y="623543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Sherwood, Bony and Dufresne</a:t>
            </a:r>
            <a:r>
              <a:rPr lang="en-US" sz="1600" i="1" dirty="0" smtClean="0"/>
              <a:t>, Nature</a:t>
            </a:r>
            <a:r>
              <a:rPr lang="en-US" sz="1600" dirty="0" smtClean="0"/>
              <a:t>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9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378" y="1746454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Other Observational Tests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7" y="1471078"/>
            <a:ext cx="8540427" cy="3378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5106" y="4680645"/>
            <a:ext cx="469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Column-integrated water vapor (mm)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6630" y="6040877"/>
            <a:ext cx="473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Bretherton, Peters, and Back,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Climate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285" y="1245140"/>
            <a:ext cx="8463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“Precipitation has </a:t>
            </a:r>
            <a:r>
              <a:rPr lang="en-US" sz="2800" i="1" dirty="0"/>
              <a:t>been found to be sensitive to variations in </a:t>
            </a:r>
            <a:r>
              <a:rPr lang="en-US" sz="2800" i="1" dirty="0" smtClean="0"/>
              <a:t>water vapor </a:t>
            </a:r>
            <a:r>
              <a:rPr lang="en-US" sz="2800" i="1" dirty="0"/>
              <a:t>along the vertical on large space and time </a:t>
            </a:r>
            <a:r>
              <a:rPr lang="en-US" sz="2800" i="1" dirty="0" smtClean="0"/>
              <a:t>scales both </a:t>
            </a:r>
            <a:r>
              <a:rPr lang="en-US" sz="2800" i="1" dirty="0"/>
              <a:t>in </a:t>
            </a:r>
            <a:r>
              <a:rPr lang="en-US" sz="2800" i="1" dirty="0" smtClean="0"/>
              <a:t>observations </a:t>
            </a:r>
            <a:r>
              <a:rPr lang="en-US" sz="2800" i="1" dirty="0"/>
              <a:t>and in models</a:t>
            </a:r>
            <a:r>
              <a:rPr lang="en-US" sz="2800" i="1" dirty="0" smtClean="0"/>
              <a:t>. This is </a:t>
            </a:r>
            <a:r>
              <a:rPr lang="en-US" sz="2800" i="1" dirty="0"/>
              <a:t>due to the effect of water </a:t>
            </a:r>
            <a:r>
              <a:rPr lang="en-US" sz="2800" i="1" dirty="0" smtClean="0"/>
              <a:t>vapor </a:t>
            </a:r>
            <a:r>
              <a:rPr lang="en-US" sz="2800" i="1" dirty="0"/>
              <a:t>on the buoyancy </a:t>
            </a:r>
            <a:r>
              <a:rPr lang="en-US" sz="2800" i="1" dirty="0" smtClean="0"/>
              <a:t>of cloud </a:t>
            </a:r>
            <a:r>
              <a:rPr lang="en-US" sz="2800" i="1" dirty="0"/>
              <a:t>plumes as they entrain surrounding air by </a:t>
            </a:r>
            <a:r>
              <a:rPr lang="en-US" sz="2800" i="1" dirty="0" smtClean="0"/>
              <a:t>turbulent mixing.”</a:t>
            </a:r>
          </a:p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Peters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Neelin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Phys., 2006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294" y="5126477"/>
            <a:ext cx="769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interpretation correct?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38" y="1300940"/>
            <a:ext cx="6760478" cy="4898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81" y="285277"/>
            <a:ext cx="847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single-column model in weak-temperature-gradient mode, starting from RCE and varying SST, surface wind, or free atmosphere water source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8103" y="1300940"/>
            <a:ext cx="439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Varying SST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Some Thoughts on Parameterization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  Under what circumstances is a process “parameterizable”?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How should we go about building and testing 	parameterizations?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  What do observations tell us about convection and its  	parameterization?</a:t>
            </a:r>
          </a:p>
          <a:p>
            <a:pPr>
              <a:spcBef>
                <a:spcPts val="2400"/>
              </a:spcBef>
            </a:pPr>
            <a:r>
              <a:rPr lang="en-US" dirty="0"/>
              <a:t> </a:t>
            </a:r>
            <a:r>
              <a:rPr lang="en-US" dirty="0" smtClean="0"/>
              <a:t> What observations are most effective at constraining 	convection schemes?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1" y="979927"/>
            <a:ext cx="6760478" cy="4898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465" y="979927"/>
            <a:ext cx="439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Varying surface wind speed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1" y="979927"/>
            <a:ext cx="6760478" cy="4898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910" y="847966"/>
            <a:ext cx="4669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Varying free tropospheric water source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1" y="979927"/>
            <a:ext cx="6760478" cy="4898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3549" y="551910"/>
            <a:ext cx="439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Same as previous, but vs. column relative humidity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Simple Model of Precipitation vs Surface Fluxes and Column Humidity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Based on marriage of 4 principles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  <a:r>
              <a:rPr lang="en-US" b="1" dirty="0" smtClean="0"/>
              <a:t>Boundary layer equilibrium: </a:t>
            </a:r>
            <a:r>
              <a:rPr lang="en-US" dirty="0" smtClean="0"/>
              <a:t>Moist convective moist static energy 	flux out of PBL equals PBL enthalpy source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  <a:r>
              <a:rPr lang="en-US" b="1" dirty="0" smtClean="0"/>
              <a:t>Weak Temperature Gradient Approximation</a:t>
            </a:r>
            <a:r>
              <a:rPr lang="en-US" dirty="0" smtClean="0"/>
              <a:t>: Temperature above 	PBL does not change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  <a:r>
              <a:rPr lang="en-US" b="1" dirty="0" smtClean="0"/>
              <a:t>Global energy conservation: </a:t>
            </a:r>
            <a:r>
              <a:rPr lang="en-US" dirty="0" smtClean="0"/>
              <a:t>Advection of moist static energy out of 	column equals net enthalpy source in column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  <a:r>
              <a:rPr lang="en-US" b="1" dirty="0" smtClean="0"/>
              <a:t>Approximate expression for Gross Moist Stability</a:t>
            </a:r>
            <a:r>
              <a:rPr lang="en-US" dirty="0" smtClean="0"/>
              <a:t>:</a:t>
            </a:r>
          </a:p>
          <a:p>
            <a:pPr marL="342900" lvl="1" indent="0">
              <a:spcBef>
                <a:spcPts val="600"/>
              </a:spcBef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09744"/>
              </p:ext>
            </p:extLst>
          </p:nvPr>
        </p:nvGraphicFramePr>
        <p:xfrm>
          <a:off x="2693988" y="4991100"/>
          <a:ext cx="36385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1307880" imgH="279360" progId="Equation.DSMT4">
                  <p:embed/>
                </p:oleObj>
              </mc:Choice>
              <mc:Fallback>
                <p:oleObj name="Equation" r:id="rId3" imgW="130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3988" y="4991100"/>
                        <a:ext cx="363855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9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561" y="8302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Precipitation as a function of Surface fluxes: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71147"/>
              </p:ext>
            </p:extLst>
          </p:nvPr>
        </p:nvGraphicFramePr>
        <p:xfrm>
          <a:off x="1546225" y="987425"/>
          <a:ext cx="565467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2273040" imgH="1168200" progId="Equation.DSMT4">
                  <p:embed/>
                </p:oleObj>
              </mc:Choice>
              <mc:Fallback>
                <p:oleObj name="Equation" r:id="rId3" imgW="227304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25" y="987425"/>
                        <a:ext cx="565467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40989"/>
              </p:ext>
            </p:extLst>
          </p:nvPr>
        </p:nvGraphicFramePr>
        <p:xfrm>
          <a:off x="1546225" y="4005263"/>
          <a:ext cx="85725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5" imgW="406080" imgH="1346040" progId="Equation.DSMT4">
                  <p:embed/>
                </p:oleObj>
              </mc:Choice>
              <mc:Fallback>
                <p:oleObj name="Equation" r:id="rId5" imgW="4060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6225" y="4005263"/>
                        <a:ext cx="857250" cy="283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108" y="4005263"/>
            <a:ext cx="6138153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oundary layer specific humidity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ertically integrated radiative cooling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ry static stability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urface enthalpy flux divided by radiative cooling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recipitation efficiency</a:t>
            </a:r>
          </a:p>
          <a:p>
            <a:pPr>
              <a:spcBef>
                <a:spcPts val="14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atio of vertical velocity at top of PBL to max value</a:t>
            </a:r>
          </a:p>
        </p:txBody>
      </p:sp>
    </p:spTree>
    <p:extLst>
      <p:ext uri="{BB962C8B-B14F-4D97-AF65-F5344CB8AC3E}">
        <p14:creationId xmlns:p14="http://schemas.microsoft.com/office/powerpoint/2010/main" val="23629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99602"/>
              </p:ext>
            </p:extLst>
          </p:nvPr>
        </p:nvGraphicFramePr>
        <p:xfrm>
          <a:off x="1149756" y="2499603"/>
          <a:ext cx="7030324" cy="127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2311200" imgH="419040" progId="Equation.DSMT4">
                  <p:embed/>
                </p:oleObj>
              </mc:Choice>
              <mc:Fallback>
                <p:oleObj name="Equation" r:id="rId3" imgW="2311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756" y="2499603"/>
                        <a:ext cx="7030324" cy="127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6111" y="612843"/>
            <a:ext cx="815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Mid-level moist static energy deficit (proportional to gross moist stability):</a:t>
            </a:r>
          </a:p>
        </p:txBody>
      </p:sp>
    </p:spTree>
    <p:extLst>
      <p:ext uri="{BB962C8B-B14F-4D97-AF65-F5344CB8AC3E}">
        <p14:creationId xmlns:p14="http://schemas.microsoft.com/office/powerpoint/2010/main" val="22006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1" y="979927"/>
            <a:ext cx="6760478" cy="48981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947481" y="4316138"/>
            <a:ext cx="9726" cy="74903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4367" y="3852154"/>
            <a:ext cx="1264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RCE</a:t>
            </a:r>
          </a:p>
        </p:txBody>
      </p:sp>
    </p:spTree>
    <p:extLst>
      <p:ext uri="{BB962C8B-B14F-4D97-AF65-F5344CB8AC3E}">
        <p14:creationId xmlns:p14="http://schemas.microsoft.com/office/powerpoint/2010/main" val="14888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00" y="853466"/>
            <a:ext cx="7334264" cy="53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22" y="1600539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can we learn from atmospheric soundings?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3" y="658362"/>
            <a:ext cx="6842774" cy="55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When is convection parameterizable?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56" y="2457923"/>
            <a:ext cx="7886700" cy="230863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i="1" dirty="0" smtClean="0"/>
              <a:t>If the key statistics of convection (</a:t>
            </a:r>
            <a:r>
              <a:rPr lang="en-US" i="1" dirty="0" err="1" smtClean="0"/>
              <a:t>e.g</a:t>
            </a:r>
            <a:r>
              <a:rPr lang="en-US" i="1" dirty="0" smtClean="0"/>
              <a:t> time/area-averaged 	fluxes of enthalpy, water, and momentum) can be specified 	as a unique function of the recent time history of large-	scale (model)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13" y="658362"/>
            <a:ext cx="6842774" cy="55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95" y="238972"/>
            <a:ext cx="5705193" cy="3545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95" y="5787956"/>
            <a:ext cx="7986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of modelled to observed trends in upper tropospheric temperature.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Santer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Climate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05" y="3868008"/>
            <a:ext cx="428475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50" y="1223118"/>
            <a:ext cx="6760478" cy="4898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26" y="515566"/>
            <a:ext cx="764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Warming along three different neutral buoyancy plumes: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18" y="194100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Coupling ice clouds to convection: Importance for self-aggregation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monsoo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553200" cy="61109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6324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Monsoonal Thunderstorms, Bangladesh and India, July 1985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88" y="529189"/>
            <a:ext cx="5693336" cy="50447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250" y="6011694"/>
            <a:ext cx="474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Hohenegger</a:t>
            </a:r>
            <a:r>
              <a:rPr lang="en-US" dirty="0" smtClean="0"/>
              <a:t> and Stevens, </a:t>
            </a:r>
            <a:r>
              <a:rPr lang="en-US" i="1" dirty="0" smtClean="0"/>
              <a:t>JAMES,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25371"/>
          </a:xfrm>
        </p:spPr>
        <p:txBody>
          <a:bodyPr>
            <a:normAutofit/>
          </a:bodyPr>
          <a:lstStyle/>
          <a:p>
            <a:r>
              <a:rPr lang="en-US" dirty="0" smtClean="0"/>
              <a:t>  In spite of the advent of convection-permitting models, there is 	still a strong need for convective parameterizations</a:t>
            </a:r>
          </a:p>
          <a:p>
            <a:r>
              <a:rPr lang="en-US" dirty="0"/>
              <a:t> </a:t>
            </a:r>
            <a:r>
              <a:rPr lang="en-US" dirty="0" smtClean="0"/>
              <a:t> All parameterizations must be rigorously tested against 	observations before being used in models; tuning them 	within models may be ill-posed</a:t>
            </a:r>
          </a:p>
          <a:p>
            <a:r>
              <a:rPr lang="en-US" dirty="0"/>
              <a:t> </a:t>
            </a:r>
            <a:r>
              <a:rPr lang="en-US" dirty="0" smtClean="0"/>
              <a:t> Simple models and cloud-permitting models are valuable for 	advancing our understanding of convection, a prerequisite 	to improving convective schemes. </a:t>
            </a:r>
          </a:p>
          <a:p>
            <a:r>
              <a:rPr lang="en-US" dirty="0"/>
              <a:t> </a:t>
            </a:r>
            <a:r>
              <a:rPr lang="en-US" dirty="0" smtClean="0"/>
              <a:t> Atmospheric soundings contain valuable clues to the effect of 	convection on the large-scale environment</a:t>
            </a:r>
          </a:p>
          <a:p>
            <a:r>
              <a:rPr lang="en-US" dirty="0"/>
              <a:t> </a:t>
            </a:r>
            <a:r>
              <a:rPr lang="en-US" dirty="0" smtClean="0"/>
              <a:t>More attention needs to be paid to how convective schemes 	interact with stratified clouds (explicit or parameterized), 	especially as this may strongly affect aggregation of 	convection. </a:t>
            </a:r>
          </a:p>
        </p:txBody>
      </p:sp>
    </p:spTree>
    <p:extLst>
      <p:ext uri="{BB962C8B-B14F-4D97-AF65-F5344CB8AC3E}">
        <p14:creationId xmlns:p14="http://schemas.microsoft.com/office/powerpoint/2010/main" val="33703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4" y="739053"/>
            <a:ext cx="6886963" cy="518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6891" y="6193766"/>
            <a:ext cx="4063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Peters and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Neelin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Nat. Phys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2006</a:t>
            </a:r>
          </a:p>
        </p:txBody>
      </p:sp>
    </p:spTree>
    <p:extLst>
      <p:ext uri="{BB962C8B-B14F-4D97-AF65-F5344CB8AC3E}">
        <p14:creationId xmlns:p14="http://schemas.microsoft.com/office/powerpoint/2010/main" val="2311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Simple example:  Radiative-convective equilibrium (RCE)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30" y="1144639"/>
            <a:ext cx="7408423" cy="3973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3366" y="521240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Domain:  60x60x20 km, 2 km horizontal grid spacing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44166" y="616085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Islam</a:t>
            </a:r>
            <a:r>
              <a:rPr lang="en-US" sz="1600" dirty="0"/>
              <a:t>, S., R.L. Bras, and K.A. Emanuel, 1993:  Predictability of mesoscale rainfall in the tropics.  </a:t>
            </a:r>
            <a:r>
              <a:rPr lang="en-US" sz="1600" i="1" dirty="0"/>
              <a:t>J. Appl. Meteor</a:t>
            </a:r>
            <a:r>
              <a:rPr lang="en-US" sz="1600" dirty="0"/>
              <a:t>., </a:t>
            </a:r>
            <a:r>
              <a:rPr lang="en-US" sz="1600" b="1" dirty="0"/>
              <a:t>32</a:t>
            </a:r>
            <a:r>
              <a:rPr lang="en-US" sz="1600" dirty="0"/>
              <a:t>, 297-310.</a:t>
            </a:r>
          </a:p>
        </p:txBody>
      </p:sp>
    </p:spTree>
    <p:extLst>
      <p:ext uri="{BB962C8B-B14F-4D97-AF65-F5344CB8AC3E}">
        <p14:creationId xmlns:p14="http://schemas.microsoft.com/office/powerpoint/2010/main" val="20084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Intensity vs. Terminal Fall Speed</a:t>
            </a:r>
            <a:endParaRPr lang="en-US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0" name="TextBox 3"/>
          <p:cNvSpPr txBox="1">
            <a:spLocks noChangeArrowheads="1"/>
          </p:cNvSpPr>
          <p:nvPr/>
        </p:nvSpPr>
        <p:spPr bwMode="auto">
          <a:xfrm>
            <a:off x="228600" y="617220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Parodi</a:t>
            </a:r>
            <a:r>
              <a:rPr lang="en-US" sz="1600" dirty="0">
                <a:solidFill>
                  <a:srgbClr val="000000"/>
                </a:solidFill>
              </a:rPr>
              <a:t>, A., and K. Emanuel, 2009: A theory for buoyancy and velocity scales in deep moist convection. </a:t>
            </a:r>
            <a:r>
              <a:rPr lang="en-US" sz="1600" i="1" dirty="0">
                <a:solidFill>
                  <a:srgbClr val="000000"/>
                </a:solidFill>
              </a:rPr>
              <a:t>J. Atmos. Sci</a:t>
            </a:r>
            <a:r>
              <a:rPr lang="en-US" sz="1600" dirty="0">
                <a:solidFill>
                  <a:srgbClr val="000000"/>
                </a:solidFill>
              </a:rPr>
              <a:t>., </a:t>
            </a:r>
            <a:r>
              <a:rPr lang="en-US" sz="1600" b="1" dirty="0">
                <a:solidFill>
                  <a:srgbClr val="000000"/>
                </a:solidFill>
              </a:rPr>
              <a:t>66</a:t>
            </a:r>
            <a:r>
              <a:rPr lang="en-US" sz="1600" dirty="0">
                <a:solidFill>
                  <a:srgbClr val="000000"/>
                </a:solidFill>
              </a:rPr>
              <a:t>, 3449-3463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islam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39750"/>
            <a:ext cx="7491412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924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33CC"/>
                </a:solidFill>
              </a:rPr>
              <a:t>Ratio of Standard Deviation to Mean Rainfall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660" y="1819072"/>
            <a:ext cx="8044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RCE is parameterizable on space scales of more than ~ 50 X 50 km and time scales more than a few hours.  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208"/>
            <a:ext cx="7886700" cy="116211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For what phenomena may it be reasonable to parameterize convection?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4324"/>
            <a:ext cx="7886700" cy="55836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  Large–scale tropical circulations such as Hadley and Walker 	cells and monsoons: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Yes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  Tropical cyclones and other aggregated convection: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Yes, at least for track and intensity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  Supercells: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Squall lines: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No, unless, possibly, cold pools are explicitly simulated, in which case convective rain must be coupled to explicit rain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Diurnal cycle: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Yes, possibly, if convection responds over non-zero time scale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Non-equilibrium convection: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No, unless large explicit ensembles are used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How should we go about building and testing 	parameterizations?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Frequently used method: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Design new scheme or </a:t>
            </a:r>
            <a:r>
              <a:rPr lang="en-US" dirty="0"/>
              <a:t>i</a:t>
            </a:r>
            <a:r>
              <a:rPr lang="en-US" dirty="0" smtClean="0"/>
              <a:t>mprove existing scheme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Put in model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Evaluate performance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Modify scheme</a:t>
            </a:r>
          </a:p>
          <a:p>
            <a:r>
              <a:rPr lang="en-US" dirty="0"/>
              <a:t> </a:t>
            </a:r>
            <a:r>
              <a:rPr lang="en-US" dirty="0" smtClean="0"/>
              <a:t>More engineering than science: recipe for disaster when 	applied across multiple parameterizations</a:t>
            </a:r>
          </a:p>
          <a:p>
            <a:r>
              <a:rPr lang="en-US" dirty="0"/>
              <a:t> </a:t>
            </a:r>
            <a:r>
              <a:rPr lang="en-US" dirty="0" smtClean="0"/>
              <a:t> Better method:</a:t>
            </a:r>
          </a:p>
          <a:p>
            <a:pPr lvl="1"/>
            <a:r>
              <a:rPr lang="en-US" dirty="0"/>
              <a:t> Design new scheme or improve existing scheme</a:t>
            </a:r>
          </a:p>
          <a:p>
            <a:pPr lvl="1"/>
            <a:r>
              <a:rPr lang="en-US" dirty="0" smtClean="0"/>
              <a:t> Test offline against actual observations</a:t>
            </a:r>
          </a:p>
          <a:p>
            <a:pPr lvl="1"/>
            <a:r>
              <a:rPr lang="en-US" dirty="0" smtClean="0"/>
              <a:t> Modify scheme</a:t>
            </a:r>
          </a:p>
          <a:p>
            <a:pPr lvl="1"/>
            <a:r>
              <a:rPr lang="en-US" dirty="0" smtClean="0"/>
              <a:t> Final step:  Put in model.  No retuning!!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HARD WORK!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0196" y="3239311"/>
            <a:ext cx="612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40468" y="2675106"/>
            <a:ext cx="9728" cy="525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196" y="2597285"/>
            <a:ext cx="612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7200" y="5204298"/>
            <a:ext cx="505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" y="4912468"/>
            <a:ext cx="0" cy="291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4912468"/>
            <a:ext cx="505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3978</TotalTime>
  <Words>898</Words>
  <Application>Microsoft Office PowerPoint</Application>
  <PresentationFormat>On-screen Show (4:3)</PresentationFormat>
  <Paragraphs>111</Paragraphs>
  <Slides>37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Office Theme</vt:lpstr>
      <vt:lpstr>Default Design</vt:lpstr>
      <vt:lpstr>1_Default Design</vt:lpstr>
      <vt:lpstr>1_Office Theme</vt:lpstr>
      <vt:lpstr>Equation</vt:lpstr>
      <vt:lpstr>What can we learn from atmospheric soundings, simple models, and complex models in idealized settings?</vt:lpstr>
      <vt:lpstr>Some Thoughts on Parameterization</vt:lpstr>
      <vt:lpstr>When is convection parameterizable?</vt:lpstr>
      <vt:lpstr>Simple example:  Radiative-convective equilibrium (RCE)</vt:lpstr>
      <vt:lpstr>Rainfall Intensity vs. Terminal Fall Speed</vt:lpstr>
      <vt:lpstr>PowerPoint Presentation</vt:lpstr>
      <vt:lpstr>PowerPoint Presentation</vt:lpstr>
      <vt:lpstr>For what phenomena may it be reasonable to parameterize convection?</vt:lpstr>
      <vt:lpstr>How should we go about building and testing  parameterizations? </vt:lpstr>
      <vt:lpstr>Example:  TOGA-COARE Inner Flux Array (IFA) Observations</vt:lpstr>
      <vt:lpstr>Energetic consistency of observations:</vt:lpstr>
      <vt:lpstr>After much optimization:</vt:lpstr>
      <vt:lpstr>Still, large differences at individual times/altitudes:</vt:lpstr>
      <vt:lpstr>Sensitivity to microphysics:</vt:lpstr>
      <vt:lpstr>PowerPoint Presentation</vt:lpstr>
      <vt:lpstr>Other Observational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Model of Precipitation vs Surface Fluxes and Column Humidity</vt:lpstr>
      <vt:lpstr>Precipitation as a function of Surface fluxes:</vt:lpstr>
      <vt:lpstr>PowerPoint Presentation</vt:lpstr>
      <vt:lpstr>PowerPoint Presentation</vt:lpstr>
      <vt:lpstr>PowerPoint Presentation</vt:lpstr>
      <vt:lpstr>What can we learn from atmospheric soundings?</vt:lpstr>
      <vt:lpstr>PowerPoint Presentation</vt:lpstr>
      <vt:lpstr>PowerPoint Presentation</vt:lpstr>
      <vt:lpstr>PowerPoint Presentation</vt:lpstr>
      <vt:lpstr>PowerPoint Presentation</vt:lpstr>
      <vt:lpstr>Coupling ice clouds to convection: Importance for self-aggregation</vt:lpstr>
      <vt:lpstr>PowerPoint Presentation</vt:lpstr>
      <vt:lpstr>PowerPoint Presentation</vt:lpstr>
      <vt:lpstr>Summary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learn from atmospheric soundings, simple models, and complex models in idealized settings?</dc:title>
  <dc:creator>Kerry Emanuel</dc:creator>
  <cp:lastModifiedBy>Kerry Emanuel</cp:lastModifiedBy>
  <cp:revision>33</cp:revision>
  <dcterms:created xsi:type="dcterms:W3CDTF">2017-07-04T09:33:04Z</dcterms:created>
  <dcterms:modified xsi:type="dcterms:W3CDTF">2017-07-07T11:49:03Z</dcterms:modified>
</cp:coreProperties>
</file>