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49" r:id="rId5"/>
    <p:sldMasterId id="2147483763" r:id="rId6"/>
    <p:sldMasterId id="2147483775" r:id="rId7"/>
    <p:sldMasterId id="2147483799" r:id="rId8"/>
    <p:sldMasterId id="2147483811" r:id="rId9"/>
    <p:sldMasterId id="2147483823" r:id="rId10"/>
    <p:sldMasterId id="2147483835" r:id="rId11"/>
    <p:sldMasterId id="2147483847" r:id="rId12"/>
  </p:sldMasterIdLst>
  <p:notesMasterIdLst>
    <p:notesMasterId r:id="rId94"/>
  </p:notesMasterIdLst>
  <p:sldIdLst>
    <p:sldId id="263" r:id="rId13"/>
    <p:sldId id="465" r:id="rId14"/>
    <p:sldId id="265" r:id="rId15"/>
    <p:sldId id="327" r:id="rId16"/>
    <p:sldId id="267" r:id="rId17"/>
    <p:sldId id="268" r:id="rId18"/>
    <p:sldId id="376" r:id="rId19"/>
    <p:sldId id="377" r:id="rId20"/>
    <p:sldId id="274" r:id="rId21"/>
    <p:sldId id="457" r:id="rId22"/>
    <p:sldId id="458" r:id="rId23"/>
    <p:sldId id="387" r:id="rId24"/>
    <p:sldId id="276" r:id="rId25"/>
    <p:sldId id="388" r:id="rId26"/>
    <p:sldId id="278" r:id="rId27"/>
    <p:sldId id="279" r:id="rId28"/>
    <p:sldId id="398" r:id="rId29"/>
    <p:sldId id="339" r:id="rId30"/>
    <p:sldId id="370" r:id="rId31"/>
    <p:sldId id="456" r:id="rId32"/>
    <p:sldId id="405" r:id="rId33"/>
    <p:sldId id="440" r:id="rId34"/>
    <p:sldId id="354" r:id="rId35"/>
    <p:sldId id="348" r:id="rId36"/>
    <p:sldId id="349" r:id="rId37"/>
    <p:sldId id="350" r:id="rId38"/>
    <p:sldId id="372" r:id="rId39"/>
    <p:sldId id="373" r:id="rId40"/>
    <p:sldId id="441" r:id="rId41"/>
    <p:sldId id="374" r:id="rId42"/>
    <p:sldId id="442" r:id="rId43"/>
    <p:sldId id="443" r:id="rId44"/>
    <p:sldId id="445" r:id="rId45"/>
    <p:sldId id="422" r:id="rId46"/>
    <p:sldId id="423" r:id="rId47"/>
    <p:sldId id="444" r:id="rId48"/>
    <p:sldId id="427" r:id="rId49"/>
    <p:sldId id="428" r:id="rId50"/>
    <p:sldId id="432" r:id="rId51"/>
    <p:sldId id="430" r:id="rId52"/>
    <p:sldId id="431" r:id="rId53"/>
    <p:sldId id="433" r:id="rId54"/>
    <p:sldId id="434" r:id="rId55"/>
    <p:sldId id="435" r:id="rId56"/>
    <p:sldId id="466" r:id="rId57"/>
    <p:sldId id="467" r:id="rId58"/>
    <p:sldId id="439" r:id="rId59"/>
    <p:sldId id="389" r:id="rId60"/>
    <p:sldId id="469" r:id="rId61"/>
    <p:sldId id="470" r:id="rId62"/>
    <p:sldId id="471" r:id="rId63"/>
    <p:sldId id="317" r:id="rId64"/>
    <p:sldId id="318" r:id="rId65"/>
    <p:sldId id="393" r:id="rId66"/>
    <p:sldId id="319" r:id="rId67"/>
    <p:sldId id="468" r:id="rId68"/>
    <p:sldId id="420" r:id="rId69"/>
    <p:sldId id="313" r:id="rId70"/>
    <p:sldId id="261" r:id="rId71"/>
    <p:sldId id="362" r:id="rId72"/>
    <p:sldId id="262" r:id="rId73"/>
    <p:sldId id="256" r:id="rId74"/>
    <p:sldId id="257" r:id="rId75"/>
    <p:sldId id="258" r:id="rId76"/>
    <p:sldId id="260" r:id="rId77"/>
    <p:sldId id="303" r:id="rId78"/>
    <p:sldId id="355" r:id="rId79"/>
    <p:sldId id="357" r:id="rId80"/>
    <p:sldId id="358" r:id="rId81"/>
    <p:sldId id="386" r:id="rId82"/>
    <p:sldId id="446" r:id="rId83"/>
    <p:sldId id="447" r:id="rId84"/>
    <p:sldId id="453" r:id="rId85"/>
    <p:sldId id="454" r:id="rId86"/>
    <p:sldId id="455" r:id="rId87"/>
    <p:sldId id="459" r:id="rId88"/>
    <p:sldId id="460" r:id="rId89"/>
    <p:sldId id="461" r:id="rId90"/>
    <p:sldId id="462" r:id="rId91"/>
    <p:sldId id="463" r:id="rId92"/>
    <p:sldId id="464"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797" autoAdjust="0"/>
  </p:normalViewPr>
  <p:slideViewPr>
    <p:cSldViewPr snapToGrid="0">
      <p:cViewPr varScale="1">
        <p:scale>
          <a:sx n="75" d="100"/>
          <a:sy n="75" d="100"/>
        </p:scale>
        <p:origin x="1704"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9/9/2017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62</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63</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64</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65</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66</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67</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67</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73</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18</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24</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47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53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23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8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4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9/9/2017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tif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tif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9/9/2017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9/9/2017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54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9/9/2017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9/9/2017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130.xml"/><Relationship Id="rId5" Type="http://schemas.openxmlformats.org/officeDocument/2006/relationships/image" Target="../media/image73.pn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53160" y="1223963"/>
            <a:ext cx="6858000" cy="2387600"/>
          </a:xfrm>
        </p:spPr>
        <p:txBody>
          <a:bodyPr/>
          <a:lstStyle/>
          <a:p>
            <a:r>
              <a:rPr lang="en-US" b="1" dirty="0">
                <a:solidFill>
                  <a:srgbClr val="0000FF"/>
                </a:solidFill>
              </a:rPr>
              <a:t>Climate Change:  Risks and Opportunities</a:t>
            </a:r>
            <a:endParaRPr lang="en-US"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a:t>
            </a:r>
            <a:r>
              <a:rPr lang="en-US" sz="2000" dirty="0" smtClean="0">
                <a:solidFill>
                  <a:srgbClr val="0033CC"/>
                </a:solidFill>
                <a:latin typeface="Arial" pitchFamily="34" charset="0"/>
                <a:cs typeface="Arial" pitchFamily="34" charset="0"/>
              </a:rPr>
              <a:t>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760829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solidFill>
                  <a:prstClr val="black"/>
                </a:solidFill>
              </a:rPr>
              <a:t>Tropospheric temperature trend from 1979-2012 based on satellite measurements (RSS)</a:t>
            </a:r>
            <a:endParaRPr lang="en-US" b="1" dirty="0">
              <a:solidFill>
                <a:prstClr val="black"/>
              </a:solidFill>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solidFill>
                  <a:prstClr val="black"/>
                </a:solidFill>
              </a:rPr>
              <a:t>Top of the stratosphere (TTS) 1979-2006 temperature trend.</a:t>
            </a:r>
            <a:endParaRPr lang="en-US" b="1" dirty="0">
              <a:solidFill>
                <a:prstClr val="black"/>
              </a:solidFill>
            </a:endParaRP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8810" y="-132080"/>
            <a:ext cx="7886700" cy="935354"/>
          </a:xfrm>
        </p:spPr>
        <p:txBody>
          <a:bodyPr/>
          <a:lstStyle/>
          <a:p>
            <a:r>
              <a:rPr lang="en-US" dirty="0" smtClean="0">
                <a:solidFill>
                  <a:srgbClr val="0000FF"/>
                </a:solidFill>
              </a:rPr>
              <a:t>Irma</a:t>
            </a:r>
            <a:endParaRPr lang="en-US" dirty="0">
              <a:solidFill>
                <a:srgbClr val="0000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560" y="803274"/>
            <a:ext cx="5765800" cy="5765800"/>
          </a:xfrm>
          <a:prstGeom prst="rect">
            <a:avLst/>
          </a:prstGeom>
        </p:spPr>
      </p:pic>
    </p:spTree>
    <p:extLst>
      <p:ext uri="{BB962C8B-B14F-4D97-AF65-F5344CB8AC3E}">
        <p14:creationId xmlns:p14="http://schemas.microsoft.com/office/powerpoint/2010/main" val="322229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3222652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European Alpine Glaciers</a:t>
            </a:r>
          </a:p>
        </p:txBody>
      </p:sp>
    </p:spTree>
    <p:extLst>
      <p:ext uri="{BB962C8B-B14F-4D97-AF65-F5344CB8AC3E}">
        <p14:creationId xmlns:p14="http://schemas.microsoft.com/office/powerpoint/2010/main" val="3319739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r>
              <a:rPr lang="en-US" dirty="0" smtClean="0">
                <a:solidFill>
                  <a:prstClr val="black"/>
                </a:solidFill>
                <a:cs typeface="Arial" charset="0"/>
              </a:rPr>
              <a:t>Time series of the latitudes at which tropical cyclones reach maximum intensity.</a:t>
            </a:r>
          </a:p>
          <a:p>
            <a:endParaRPr lang="en-US" dirty="0">
              <a:solidFill>
                <a:prstClr val="black"/>
              </a:solidFill>
              <a:cs typeface="Arial" charset="0"/>
            </a:endParaRPr>
          </a:p>
          <a:p>
            <a:r>
              <a:rPr lang="en-US" dirty="0" smtClean="0">
                <a:solidFill>
                  <a:prstClr val="black"/>
                </a:solidFill>
                <a:cs typeface="Arial" charset="0"/>
              </a:rPr>
              <a:t>From </a:t>
            </a:r>
            <a:r>
              <a:rPr lang="en-US" i="1" dirty="0" err="1" smtClean="0">
                <a:solidFill>
                  <a:prstClr val="black"/>
                </a:solidFill>
                <a:cs typeface="Arial" charset="0"/>
              </a:rPr>
              <a:t>Kossin</a:t>
            </a:r>
            <a:r>
              <a:rPr lang="en-US" i="1" dirty="0" smtClean="0">
                <a:solidFill>
                  <a:prstClr val="black"/>
                </a:solidFill>
                <a:cs typeface="Arial" charset="0"/>
              </a:rPr>
              <a:t> et al. (2014)</a:t>
            </a:r>
            <a:endParaRPr lang="en-US" i="1" dirty="0">
              <a:solidFill>
                <a:prstClr val="black"/>
              </a:solidFill>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algn="ctr"/>
            <a:r>
              <a:rPr lang="en-US" sz="2800" dirty="0" smtClean="0">
                <a:solidFill>
                  <a:srgbClr val="0000FF"/>
                </a:solidFill>
              </a:rPr>
              <a:t>Hurricanes are reaching peak intensity at higher latitudes</a:t>
            </a:r>
            <a:endParaRPr lang="en-US" sz="2800" dirty="0">
              <a:solidFill>
                <a:srgbClr val="0000FF"/>
              </a:solidFill>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1289524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24</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63880" y="1036320"/>
            <a:ext cx="8229600" cy="1143000"/>
          </a:xfrm>
        </p:spPr>
        <p:txBody>
          <a:bodyPr/>
          <a:lstStyle/>
          <a:p>
            <a:r>
              <a:rPr lang="en-US" dirty="0" smtClean="0">
                <a:solidFill>
                  <a:srgbClr val="0033CC"/>
                </a:solidFill>
                <a:latin typeface="Arial" pitchFamily="34" charset="0"/>
                <a:cs typeface="Arial" pitchFamily="34" charset="0"/>
              </a:rPr>
              <a:t>Simple Models of Climate Change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167989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1010920" y="1513712"/>
            <a:ext cx="7122160" cy="5344288"/>
          </a:xfrm>
          <a:prstGeom prst="rect">
            <a:avLst/>
          </a:prstGeom>
          <a:noFill/>
        </p:spPr>
      </p:pic>
      <p:sp>
        <p:nvSpPr>
          <p:cNvPr id="4" name="Title 3"/>
          <p:cNvSpPr>
            <a:spLocks noGrp="1"/>
          </p:cNvSpPr>
          <p:nvPr>
            <p:ph type="title"/>
          </p:nvPr>
        </p:nvSpPr>
        <p:spPr>
          <a:xfrm>
            <a:off x="457200" y="274638"/>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200" dirty="0" smtClean="0">
                <a:solidFill>
                  <a:srgbClr val="0033CC"/>
                </a:solidFill>
                <a:effectLst>
                  <a:outerShdw blurRad="38100" dist="38100" dir="2700000" algn="tl">
                    <a:srgbClr val="000000">
                      <a:alpha val="43137"/>
                    </a:srgbClr>
                  </a:outerShdw>
                </a:effectLst>
              </a:rPr>
              <a:t>(Radiation and Convection Only)</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solidFill>
                  <a:prstClr val="black"/>
                </a:solidFill>
              </a:rPr>
              <a:t>IPCC Estimate:</a:t>
            </a:r>
          </a:p>
          <a:p>
            <a:r>
              <a:rPr lang="en-US" b="1" dirty="0" smtClean="0">
                <a:solidFill>
                  <a:prstClr val="black"/>
                </a:solidFill>
              </a:rPr>
              <a:t>2-4.5 </a:t>
            </a:r>
            <a:r>
              <a:rPr lang="en-US" b="1" baseline="30000" dirty="0" err="1" smtClean="0">
                <a:solidFill>
                  <a:prstClr val="black"/>
                </a:solidFill>
              </a:rPr>
              <a:t>o</a:t>
            </a:r>
            <a:r>
              <a:rPr lang="en-US" b="1" dirty="0" err="1" smtClean="0">
                <a:solidFill>
                  <a:prstClr val="black"/>
                </a:solidFill>
              </a:rPr>
              <a:t>C</a:t>
            </a:r>
            <a:endParaRPr lang="en-US" b="1" dirty="0">
              <a:solidFill>
                <a:prstClr val="black"/>
              </a:solidFill>
            </a:endParaRPr>
          </a:p>
        </p:txBody>
      </p:sp>
    </p:spTree>
    <p:extLst>
      <p:ext uri="{BB962C8B-B14F-4D97-AF65-F5344CB8AC3E}">
        <p14:creationId xmlns:p14="http://schemas.microsoft.com/office/powerpoint/2010/main" val="3115975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90690"/>
            <a:ext cx="8229600" cy="4588190"/>
          </a:xfrm>
        </p:spPr>
        <p:txBody>
          <a:bodyPr>
            <a:normAutofit fontScale="85000" lnSpcReduction="20000"/>
          </a:bodyPr>
          <a:lstStyle/>
          <a:p>
            <a:pPr>
              <a:lnSpc>
                <a:spcPct val="120000"/>
              </a:lnSpc>
              <a:spcAft>
                <a:spcPts val="2000"/>
              </a:spcAft>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change 	in forcing within those limits.</a:t>
            </a:r>
            <a:endParaRPr lang="en-US" sz="2400" dirty="0" smtClean="0">
              <a:latin typeface="Arial" pitchFamily="34" charset="0"/>
              <a:cs typeface="Arial" pitchFamily="34" charset="0"/>
            </a:endParaRPr>
          </a:p>
          <a:p>
            <a:pPr>
              <a:lnSpc>
                <a:spcPct val="120000"/>
              </a:lnSpc>
              <a:spcAft>
                <a:spcPts val="2000"/>
              </a:spcAft>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Aft>
                <a:spcPts val="2000"/>
              </a:spcAft>
              <a:buSzPct val="70000"/>
              <a:buBlip>
                <a:blip r:embed="rId2"/>
              </a:buBlip>
            </a:pPr>
            <a:r>
              <a:rPr lang="en-US" sz="2400" dirty="0" smtClean="0">
                <a:latin typeface="Arial" pitchFamily="34" charset="0"/>
                <a:cs typeface="Arial" pitchFamily="34" charset="0"/>
              </a:rPr>
              <a:t> The idea that we are altering climate is based on simple physics, 	simple models, and complex models</a:t>
            </a:r>
          </a:p>
          <a:p>
            <a:pPr>
              <a:lnSpc>
                <a:spcPct val="120000"/>
              </a:lnSpc>
              <a:spcAft>
                <a:spcPts val="2000"/>
              </a:spcAft>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Aft>
                <a:spcPts val="2000"/>
              </a:spcAft>
              <a:buSzPct val="70000"/>
              <a:buBlip>
                <a:blip r:embed="rId2"/>
              </a:buBlip>
            </a:pPr>
            <a:r>
              <a:rPr lang="en-US" sz="2400" dirty="0" smtClean="0"/>
              <a:t> We are beginning to quantify some climate-related risks</a:t>
            </a:r>
          </a:p>
          <a:p>
            <a:pPr>
              <a:lnSpc>
                <a:spcPct val="120000"/>
              </a:lnSpc>
              <a:spcAft>
                <a:spcPts val="2000"/>
              </a:spcAft>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514600"/>
            <a:ext cx="7886700" cy="777874"/>
          </a:xfrm>
        </p:spPr>
        <p:txBody>
          <a:bodyPr/>
          <a:lstStyle/>
          <a:p>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38</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00"/>
                </a:solidFill>
                <a:latin typeface="Arial" charset="0"/>
                <a:cs typeface="Arial" charset="0"/>
              </a:rPr>
              <a:t>Floods</a:t>
            </a:r>
            <a:endParaRPr lang="en-US" sz="3600" dirty="0">
              <a:solidFill>
                <a:srgbClr val="FFFF00"/>
              </a:solidFill>
              <a:latin typeface="Arial" charset="0"/>
              <a:cs typeface="Arial" charset="0"/>
            </a:endParaRPr>
          </a:p>
        </p:txBody>
      </p:sp>
    </p:spTree>
    <p:extLst>
      <p:ext uri="{BB962C8B-B14F-4D97-AF65-F5344CB8AC3E}">
        <p14:creationId xmlns:p14="http://schemas.microsoft.com/office/powerpoint/2010/main" val="825316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049853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950872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84" y="1221735"/>
            <a:ext cx="7626112" cy="5105410"/>
          </a:xfrm>
          <a:prstGeom prst="rect">
            <a:avLst/>
          </a:prstGeom>
        </p:spPr>
      </p:pic>
      <p:sp>
        <p:nvSpPr>
          <p:cNvPr id="4" name="TextBox 3"/>
          <p:cNvSpPr txBox="1"/>
          <p:nvPr/>
        </p:nvSpPr>
        <p:spPr>
          <a:xfrm>
            <a:off x="558800" y="325120"/>
            <a:ext cx="8361680"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Estimated Probabilities of Hurricane Rain in Houston, 1990 vs. 2090</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5153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Unlikely were Harvey’s Rains?</a:t>
            </a:r>
            <a:endParaRPr lang="en-US" dirty="0">
              <a:solidFill>
                <a:srgbClr val="0000FF"/>
              </a:solidFill>
            </a:endParaRPr>
          </a:p>
        </p:txBody>
      </p:sp>
      <p:sp>
        <p:nvSpPr>
          <p:cNvPr id="3" name="Content Placeholder 2"/>
          <p:cNvSpPr>
            <a:spLocks noGrp="1"/>
          </p:cNvSpPr>
          <p:nvPr>
            <p:ph idx="1"/>
          </p:nvPr>
        </p:nvSpPr>
        <p:spPr/>
        <p:txBody>
          <a:bodyPr/>
          <a:lstStyle/>
          <a:p>
            <a:pPr>
              <a:spcBef>
                <a:spcPts val="1200"/>
              </a:spcBef>
            </a:pPr>
            <a:r>
              <a:rPr lang="en-US" dirty="0" smtClean="0"/>
              <a:t> </a:t>
            </a:r>
            <a:r>
              <a:rPr lang="en-US" b="1" dirty="0" smtClean="0"/>
              <a:t>For the greater Houston metropolitan area:</a:t>
            </a:r>
          </a:p>
          <a:p>
            <a:pPr lvl="1">
              <a:spcBef>
                <a:spcPts val="1200"/>
              </a:spcBef>
            </a:pPr>
            <a:r>
              <a:rPr lang="en-US" dirty="0" smtClean="0"/>
              <a:t>In 1990: Annual probability of 1 in 2000</a:t>
            </a:r>
          </a:p>
          <a:p>
            <a:pPr lvl="1">
              <a:spcBef>
                <a:spcPts val="1200"/>
              </a:spcBef>
            </a:pPr>
            <a:r>
              <a:rPr lang="en-US" dirty="0" smtClean="0"/>
              <a:t>In 2090: Annual probability of 1 in 100</a:t>
            </a:r>
          </a:p>
          <a:p>
            <a:pPr lvl="1">
              <a:spcBef>
                <a:spcPts val="1200"/>
              </a:spcBef>
            </a:pPr>
            <a:r>
              <a:rPr lang="en-US" dirty="0" smtClean="0"/>
              <a:t>In 2017: Annual probability of 1 in 325</a:t>
            </a:r>
          </a:p>
          <a:p>
            <a:pPr marL="0" indent="0">
              <a:spcBef>
                <a:spcPts val="1200"/>
              </a:spcBef>
              <a:buNone/>
            </a:pPr>
            <a:endParaRPr lang="en-US" dirty="0"/>
          </a:p>
          <a:p>
            <a:pPr>
              <a:spcBef>
                <a:spcPts val="1200"/>
              </a:spcBef>
            </a:pPr>
            <a:r>
              <a:rPr lang="en-US" dirty="0" smtClean="0"/>
              <a:t> </a:t>
            </a:r>
            <a:r>
              <a:rPr lang="en-US" b="1" dirty="0" smtClean="0"/>
              <a:t>For whole state of Texas:</a:t>
            </a:r>
          </a:p>
          <a:p>
            <a:pPr lvl="1">
              <a:spcBef>
                <a:spcPts val="1200"/>
              </a:spcBef>
            </a:pPr>
            <a:r>
              <a:rPr lang="en-US" dirty="0" smtClean="0"/>
              <a:t>In 1990:  Annual probability of 1 in 100</a:t>
            </a:r>
          </a:p>
          <a:p>
            <a:pPr lvl="1">
              <a:spcBef>
                <a:spcPts val="1200"/>
              </a:spcBef>
            </a:pPr>
            <a:r>
              <a:rPr lang="en-US" dirty="0" smtClean="0"/>
              <a:t>In 2090:  Annual probability of 1 in 5.5</a:t>
            </a:r>
          </a:p>
          <a:p>
            <a:pPr lvl="1">
              <a:spcBef>
                <a:spcPts val="1200"/>
              </a:spcBef>
            </a:pPr>
            <a:r>
              <a:rPr lang="en-US" dirty="0" smtClean="0"/>
              <a:t>In 2017:  Annual probability of 1 in 16</a:t>
            </a:r>
            <a:endParaRPr lang="en-US" dirty="0"/>
          </a:p>
        </p:txBody>
      </p:sp>
    </p:spTree>
    <p:extLst>
      <p:ext uri="{BB962C8B-B14F-4D97-AF65-F5344CB8AC3E}">
        <p14:creationId xmlns:p14="http://schemas.microsoft.com/office/powerpoint/2010/main" val="33411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cs typeface="Arial" charset="0"/>
              </a:rPr>
              <a:t>From: </a:t>
            </a:r>
            <a:r>
              <a:rPr lang="en-US" i="1" dirty="0" smtClean="0">
                <a:solidFill>
                  <a:prstClr val="black"/>
                </a:solidFill>
                <a:cs typeface="Arial" charset="0"/>
              </a:rPr>
              <a:t>American </a:t>
            </a:r>
            <a:r>
              <a:rPr lang="en-US" i="1" dirty="0">
                <a:solidFill>
                  <a:prstClr val="black"/>
                </a:solidFill>
                <a:cs typeface="Arial" charset="0"/>
              </a:rPr>
              <a:t>Climate </a:t>
            </a:r>
            <a:r>
              <a:rPr lang="en-US" i="1" dirty="0" smtClean="0">
                <a:solidFill>
                  <a:prstClr val="black"/>
                </a:solidFill>
                <a:cs typeface="Arial" charset="0"/>
              </a:rPr>
              <a:t>Prospectus Economic </a:t>
            </a:r>
            <a:r>
              <a:rPr lang="en-US" i="1" dirty="0">
                <a:solidFill>
                  <a:prstClr val="black"/>
                </a:solidFill>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cs typeface="Arial" charset="0"/>
              </a:rPr>
              <a:t>Sea level rise alone</a:t>
            </a:r>
            <a:endParaRPr lang="en-US" sz="1400" dirty="0">
              <a:solidFill>
                <a:prstClr val="black"/>
              </a:solidFill>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cs typeface="Arial" charset="0"/>
              </a:rPr>
              <a:t>Sea level rise + changing storms</a:t>
            </a:r>
            <a:endParaRPr lang="en-US" sz="1400" dirty="0">
              <a:solidFill>
                <a:prstClr val="black"/>
              </a:solidFill>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72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646809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9287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30308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10000"/>
          </a:bodyPr>
          <a:lstStyle/>
          <a:p>
            <a:pPr>
              <a:buSzPct val="70000"/>
              <a:buBlip>
                <a:blip r:embed="rId2"/>
              </a:buBlip>
            </a:pPr>
            <a:r>
              <a:rPr lang="en-US" dirty="0" smtClean="0">
                <a:latin typeface="Arial" pitchFamily="34" charset="0"/>
                <a:cs typeface="Arial" pitchFamily="34" charset="0"/>
              </a:rPr>
              <a:t>Solar, wind, and especially fission can 	replace existing power generation 	infrastructure in 10-20 years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28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3166</TotalTime>
  <Words>2054</Words>
  <Application>Microsoft Office PowerPoint</Application>
  <PresentationFormat>On-screen Show (4:3)</PresentationFormat>
  <Paragraphs>307</Paragraphs>
  <Slides>81</Slides>
  <Notes>16</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81</vt:i4>
      </vt:variant>
    </vt:vector>
  </HeadingPairs>
  <TitlesOfParts>
    <vt:vector size="104"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2_Office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Climate Change:  Risks and Opportunities</vt:lpstr>
      <vt:lpstr>Irma</vt:lpstr>
      <vt:lpstr>Summary of Main Points: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PowerPoint Presentation</vt:lpstr>
      <vt:lpstr>Other Trends</vt:lpstr>
      <vt:lpstr>PowerPoint Presentation</vt:lpstr>
      <vt:lpstr>PowerPoint Presentation</vt:lpstr>
      <vt:lpstr>PowerPoint Presentation</vt:lpstr>
      <vt:lpstr>PowerPoint Presentation</vt:lpstr>
      <vt:lpstr>Simple Models of Climate Change</vt:lpstr>
      <vt:lpstr>MIT Single Column Model (Radiation and Convection Only)</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PowerPoint Presentation</vt:lpstr>
      <vt:lpstr>Heat</vt:lpstr>
      <vt:lpstr> </vt:lpstr>
      <vt:lpstr>Hydrological Extremes</vt:lpstr>
      <vt:lpstr>Hydrological Extremes Increase with Temperature </vt:lpstr>
      <vt:lpstr>Drought</vt:lpstr>
      <vt:lpstr>PowerPoint Presentation</vt:lpstr>
      <vt:lpstr>PowerPoint Presentation</vt:lpstr>
      <vt:lpstr>Hurricanes</vt:lpstr>
      <vt:lpstr>PowerPoint Presentation</vt:lpstr>
      <vt:lpstr>How Unlikely were Harvey’s Rains?</vt:lpstr>
      <vt:lpstr>PowerPoint Presentation</vt:lpstr>
      <vt:lpstr>Solutions and Opportunities</vt:lpstr>
      <vt:lpstr>PowerPoint Presentation</vt:lpstr>
      <vt:lpstr>PowerPoint Presentation</vt:lpstr>
      <vt:lpstr>We Can Do Even Better: Next Generation (Gen IV) Fission Reactors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102</cp:revision>
  <dcterms:created xsi:type="dcterms:W3CDTF">2014-01-27T00:55:57Z</dcterms:created>
  <dcterms:modified xsi:type="dcterms:W3CDTF">2017-09-09T17:08:15Z</dcterms:modified>
</cp:coreProperties>
</file>