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21" r:id="rId4"/>
    <p:sldMasterId id="2147484081" r:id="rId5"/>
    <p:sldMasterId id="2147484231" r:id="rId6"/>
    <p:sldMasterId id="2147484292" r:id="rId7"/>
    <p:sldMasterId id="2147484318" r:id="rId8"/>
    <p:sldMasterId id="2147484418" r:id="rId9"/>
    <p:sldMasterId id="2147484443" r:id="rId10"/>
    <p:sldMasterId id="2147484455" r:id="rId11"/>
    <p:sldMasterId id="2147484467" r:id="rId12"/>
  </p:sldMasterIdLst>
  <p:notesMasterIdLst>
    <p:notesMasterId r:id="rId55"/>
  </p:notesMasterIdLst>
  <p:sldIdLst>
    <p:sldId id="257" r:id="rId13"/>
    <p:sldId id="485" r:id="rId14"/>
    <p:sldId id="497" r:id="rId15"/>
    <p:sldId id="349" r:id="rId16"/>
    <p:sldId id="360" r:id="rId17"/>
    <p:sldId id="429" r:id="rId18"/>
    <p:sldId id="435" r:id="rId19"/>
    <p:sldId id="472" r:id="rId20"/>
    <p:sldId id="351" r:id="rId21"/>
    <p:sldId id="524" r:id="rId22"/>
    <p:sldId id="466" r:id="rId23"/>
    <p:sldId id="498" r:id="rId24"/>
    <p:sldId id="438" r:id="rId25"/>
    <p:sldId id="513" r:id="rId26"/>
    <p:sldId id="377" r:id="rId27"/>
    <p:sldId id="503" r:id="rId28"/>
    <p:sldId id="504" r:id="rId29"/>
    <p:sldId id="439" r:id="rId30"/>
    <p:sldId id="507" r:id="rId31"/>
    <p:sldId id="437" r:id="rId32"/>
    <p:sldId id="444" r:id="rId33"/>
    <p:sldId id="445" r:id="rId34"/>
    <p:sldId id="505" r:id="rId35"/>
    <p:sldId id="440" r:id="rId36"/>
    <p:sldId id="441" r:id="rId37"/>
    <p:sldId id="442" r:id="rId38"/>
    <p:sldId id="525" r:id="rId39"/>
    <p:sldId id="526" r:id="rId40"/>
    <p:sldId id="527" r:id="rId41"/>
    <p:sldId id="528" r:id="rId42"/>
    <p:sldId id="531" r:id="rId43"/>
    <p:sldId id="532" r:id="rId44"/>
    <p:sldId id="517" r:id="rId45"/>
    <p:sldId id="518" r:id="rId46"/>
    <p:sldId id="519" r:id="rId47"/>
    <p:sldId id="520" r:id="rId48"/>
    <p:sldId id="521" r:id="rId49"/>
    <p:sldId id="522" r:id="rId50"/>
    <p:sldId id="499" r:id="rId51"/>
    <p:sldId id="523" r:id="rId52"/>
    <p:sldId id="510" r:id="rId53"/>
    <p:sldId id="512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760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60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EF425-0A56-49C7-9BA4-894F9F10865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671C2-1207-4ADB-B8C0-768FD43D9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Describe </a:t>
            </a:r>
            <a:r>
              <a:rPr lang="en-GB" dirty="0" err="1" smtClean="0"/>
              <a:t>pdf</a:t>
            </a:r>
            <a:r>
              <a:rPr lang="en-GB" dirty="0" smtClean="0"/>
              <a:t>. Reflects</a:t>
            </a:r>
            <a:r>
              <a:rPr lang="en-GB" baseline="0" dirty="0" smtClean="0"/>
              <a:t> post-IPCC knowledge as well as IPCC AR4.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4F763-4979-444B-93C0-8B2420FBB9FA}" type="slidenum">
              <a:rPr lang="en-GB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Including</a:t>
            </a:r>
            <a:r>
              <a:rPr lang="en-GB" baseline="0" dirty="0" smtClean="0"/>
              <a:t> adaptation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4F763-4979-444B-93C0-8B2420FBB9F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Mean </a:t>
            </a:r>
            <a:r>
              <a:rPr lang="en-GB" dirty="0" err="1" smtClean="0"/>
              <a:t>ptp</a:t>
            </a:r>
            <a:r>
              <a:rPr lang="en-GB" dirty="0" smtClean="0"/>
              <a:t> just over 1% per year</a:t>
            </a:r>
          </a:p>
          <a:p>
            <a:r>
              <a:rPr lang="en-GB" dirty="0" smtClean="0"/>
              <a:t>Mean EMUC 1.17</a:t>
            </a:r>
          </a:p>
          <a:p>
            <a:r>
              <a:rPr lang="en-GB" dirty="0" smtClean="0"/>
              <a:t>Ignores uncertainty.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6C09-E2B7-4F28-977A-A7FB671110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Relationship Id="rId3" Type="http://schemas.openxmlformats.org/officeDocument/2006/relationships/image" Target="../media/image8.jpe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jpeg"/><Relationship Id="rId3" Type="http://schemas.openxmlformats.org/officeDocument/2006/relationships/image" Target="../media/image8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Page </a:t>
            </a:r>
            <a:fld id="{7F6C0CFA-4223-472A-AFEE-E8513A0267F5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6709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Page </a:t>
            </a:r>
            <a:fld id="{DB760209-214E-42B4-9F07-E909B7ABCA88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7659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Page </a:t>
            </a:r>
            <a:fld id="{2F11AA15-7EB2-4B0E-ACB0-25BD14211E92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860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Page </a:t>
            </a:r>
            <a:fld id="{41BAF3CA-84F3-4423-B663-903C3C1F3C0B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8570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5813" cy="594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28600"/>
            <a:ext cx="6018212" cy="594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Page </a:t>
            </a:r>
            <a:fld id="{70F280FD-5A9B-4432-8EAC-80FA170DF6E5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8060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7DB1-9F14-4110-8075-346A2496FB7F}" type="slidenum">
              <a:rPr lang="en-US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66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21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493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85209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417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60549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9916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3936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5091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2603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109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1617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38200" y="1066800"/>
            <a:ext cx="5908675" cy="609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4000" b="1">
                <a:solidFill>
                  <a:srgbClr val="FFFFFF"/>
                </a:solidFill>
                <a:latin typeface="Myriad Landor" charset="0"/>
                <a:cs typeface="Arial"/>
              </a:rPr>
              <a:t>Judge Business School</a:t>
            </a:r>
          </a:p>
        </p:txBody>
      </p:sp>
      <p:pic>
        <p:nvPicPr>
          <p:cNvPr id="3" name="Picture 3" descr="Circle"/>
          <p:cNvPicPr>
            <a:picLocks noChangeAspect="1" noChangeArrowheads="1"/>
          </p:cNvPicPr>
          <p:nvPr/>
        </p:nvPicPr>
        <p:blipFill>
          <a:blip r:embed="rId2" cstate="print"/>
          <a:srcRect l="26892" t="35948"/>
          <a:stretch>
            <a:fillRect/>
          </a:stretch>
        </p:blipFill>
        <p:spPr bwMode="auto">
          <a:xfrm>
            <a:off x="0" y="0"/>
            <a:ext cx="7458075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5753100"/>
            <a:ext cx="336708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0153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cs typeface="Arial"/>
              </a:rPr>
              <a:t>Page </a:t>
            </a:r>
            <a:fld id="{0191ADC5-68C6-4F61-9270-554415885302}" type="slidenum">
              <a:rPr lang="en-GB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8520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cs typeface="Arial"/>
              </a:rPr>
              <a:t>Page </a:t>
            </a:r>
            <a:fld id="{E12DAB7C-9B70-44FB-BFAA-2232620147DB}" type="slidenum">
              <a:rPr lang="en-GB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102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cs typeface="Arial"/>
              </a:rPr>
              <a:t>Page </a:t>
            </a:r>
            <a:fld id="{EF1F6FD1-18A0-4978-B264-7C667D40A1F0}" type="slidenum">
              <a:rPr lang="en-GB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9096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cs typeface="Arial"/>
              </a:rPr>
              <a:t>Page </a:t>
            </a:r>
            <a:fld id="{EB1C6B44-B697-4772-AF45-E201B8AE56DF}" type="slidenum">
              <a:rPr lang="en-GB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0883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cs typeface="Arial"/>
              </a:rPr>
              <a:t>Page </a:t>
            </a:r>
            <a:fld id="{03D9B245-8B6B-44FD-B6B2-7474C99D5C5E}" type="slidenum">
              <a:rPr lang="en-GB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883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cs typeface="Arial"/>
              </a:rPr>
              <a:t>Page </a:t>
            </a:r>
            <a:fld id="{7F6C0CFA-4223-472A-AFEE-E8513A0267F5}" type="slidenum">
              <a:rPr lang="en-GB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0136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cs typeface="Arial"/>
              </a:rPr>
              <a:t>Page </a:t>
            </a:r>
            <a:fld id="{DB760209-214E-42B4-9F07-E909B7ABCA88}" type="slidenum">
              <a:rPr lang="en-GB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4750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cs typeface="Arial"/>
              </a:rPr>
              <a:t>Page </a:t>
            </a:r>
            <a:fld id="{2F11AA15-7EB2-4B0E-ACB0-25BD14211E92}" type="slidenum">
              <a:rPr lang="en-GB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5835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cs typeface="Arial"/>
              </a:rPr>
              <a:t>Page </a:t>
            </a:r>
            <a:fld id="{41BAF3CA-84F3-4423-B663-903C3C1F3C0B}" type="slidenum">
              <a:rPr lang="en-GB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818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5813" cy="594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8788" y="228600"/>
            <a:ext cx="6018212" cy="594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cs typeface="Arial"/>
              </a:rPr>
              <a:t>Page </a:t>
            </a:r>
            <a:fld id="{70F280FD-5A9B-4432-8EAC-80FA170DF6E5}" type="slidenum">
              <a:rPr lang="en-GB">
                <a:solidFill>
                  <a:srgbClr val="000000"/>
                </a:solidFill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4884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140718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62357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269730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18741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403534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497374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45567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946591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178320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072954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182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 userDrawn="1"/>
        </p:nvSpPr>
        <p:spPr bwMode="auto">
          <a:xfrm>
            <a:off x="428625" y="6435725"/>
            <a:ext cx="8715375" cy="295275"/>
          </a:xfrm>
          <a:prstGeom prst="parallelogram">
            <a:avLst>
              <a:gd name="adj" fmla="val 13596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/>
          <a:lstStyle/>
          <a:p>
            <a:pPr algn="ctr" fontAlgn="base">
              <a:lnSpc>
                <a:spcPts val="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>
                <a:solidFill>
                  <a:srgbClr val="000000"/>
                </a:solidFill>
              </a:rPr>
              <a:t>DEMETER                                                                                                          IfM-Kiel, 7 July 2003bbbbbbb</a:t>
            </a:r>
          </a:p>
        </p:txBody>
      </p:sp>
      <p:pic>
        <p:nvPicPr>
          <p:cNvPr id="5" name="Picture 5"/>
          <p:cNvPicPr preferRelativeResize="0">
            <a:picLocks noChangeAspect="1" noChangeArrowheads="1"/>
          </p:cNvPicPr>
          <p:nvPr userDrawn="1"/>
        </p:nvPicPr>
        <p:blipFill>
          <a:blip r:embed="rId2" cstate="print"/>
          <a:srcRect l="-10069" t="-8504" r="-10069" b="-8504"/>
          <a:stretch>
            <a:fillRect/>
          </a:stretch>
        </p:blipFill>
        <p:spPr bwMode="auto">
          <a:xfrm>
            <a:off x="4376738" y="6445250"/>
            <a:ext cx="392112" cy="269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15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431800"/>
            <a:ext cx="422910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431800"/>
            <a:ext cx="422910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304800"/>
            <a:ext cx="2209800" cy="519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477000" cy="519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10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431800"/>
            <a:ext cx="8610600" cy="50673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 userDrawn="1"/>
        </p:nvSpPr>
        <p:spPr bwMode="auto">
          <a:xfrm>
            <a:off x="428625" y="6435725"/>
            <a:ext cx="8715375" cy="295275"/>
          </a:xfrm>
          <a:prstGeom prst="parallelogram">
            <a:avLst>
              <a:gd name="adj" fmla="val 13596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/>
          <a:lstStyle/>
          <a:p>
            <a:pPr algn="ctr" fontAlgn="base">
              <a:lnSpc>
                <a:spcPts val="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>
                <a:solidFill>
                  <a:srgbClr val="000000"/>
                </a:solidFill>
              </a:rPr>
              <a:t>DEMETER                                                                                                          IfM-Kiel, 7 July 2003bbbbbbb</a:t>
            </a:r>
          </a:p>
        </p:txBody>
      </p:sp>
      <p:pic>
        <p:nvPicPr>
          <p:cNvPr id="5" name="Picture 5"/>
          <p:cNvPicPr preferRelativeResize="0">
            <a:picLocks noChangeAspect="1" noChangeArrowheads="1"/>
          </p:cNvPicPr>
          <p:nvPr userDrawn="1"/>
        </p:nvPicPr>
        <p:blipFill>
          <a:blip r:embed="rId2" cstate="print"/>
          <a:srcRect l="-10069" t="-8504" r="-10069" b="-8504"/>
          <a:stretch>
            <a:fillRect/>
          </a:stretch>
        </p:blipFill>
        <p:spPr bwMode="auto">
          <a:xfrm>
            <a:off x="4376738" y="6445250"/>
            <a:ext cx="392112" cy="269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431800"/>
            <a:ext cx="422910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431800"/>
            <a:ext cx="422910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304800"/>
            <a:ext cx="2209800" cy="519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477000" cy="519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5748" name="AutoShape 4"/>
          <p:cNvSpPr>
            <a:spLocks noChangeArrowheads="1"/>
          </p:cNvSpPr>
          <p:nvPr userDrawn="1"/>
        </p:nvSpPr>
        <p:spPr bwMode="auto">
          <a:xfrm>
            <a:off x="428625" y="6435725"/>
            <a:ext cx="8715375" cy="295275"/>
          </a:xfrm>
          <a:prstGeom prst="parallelogram">
            <a:avLst>
              <a:gd name="adj" fmla="val 13596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/>
          <a:lstStyle/>
          <a:p>
            <a:pPr algn="ctr" fontAlgn="base">
              <a:lnSpc>
                <a:spcPts val="1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000000"/>
                </a:solidFill>
              </a:rPr>
              <a:t>DEMETER                                                                                                          IfM-Kiel, 7 July 2003bbbbbbb</a:t>
            </a:r>
          </a:p>
        </p:txBody>
      </p:sp>
      <p:pic>
        <p:nvPicPr>
          <p:cNvPr id="415749" name="Picture 5"/>
          <p:cNvPicPr preferRelativeResize="0">
            <a:picLocks noChangeAspect="1" noChangeArrowheads="1"/>
          </p:cNvPicPr>
          <p:nvPr userDrawn="1"/>
        </p:nvPicPr>
        <p:blipFill>
          <a:blip r:embed="rId2" cstate="print"/>
          <a:srcRect l="-10069" t="-8504" r="-10069" b="-8504"/>
          <a:stretch>
            <a:fillRect/>
          </a:stretch>
        </p:blipFill>
        <p:spPr bwMode="auto">
          <a:xfrm>
            <a:off x="4376738" y="6445250"/>
            <a:ext cx="392112" cy="269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431800"/>
            <a:ext cx="422910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431800"/>
            <a:ext cx="422910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304800"/>
            <a:ext cx="2209800" cy="519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477000" cy="519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10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431800"/>
            <a:ext cx="8610600" cy="50673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67050" y="60928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5D67F-3F5C-4323-AF8C-2F41BD3B96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29192-31D6-46FA-9411-0E765B2499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82EED-7003-44F2-81A9-289BA39FC6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F752B-FCD3-4CDB-BB34-DBB1F6A6D2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525CE-A704-4E19-A281-902CA3F357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122F2-2A8D-4DFE-A529-EEBCA16C39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7A7A7-5716-49D8-AA3B-CDBA781E8C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51E7F-BE6B-47DC-BD14-70DB654A91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11ADE-2374-46E9-AE9B-EE133AC558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6A290-A29A-4365-99C2-8D23C536BB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744B-941F-42D5-B54C-2B05762E31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7D85CE-478B-46F7-8AE5-027E8CEAD0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983DB-B88F-4DEC-B9F8-DC3917A6BB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ED818-E1A2-4A12-8C4E-F28F85040E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72AC2-5CFB-426A-98C0-FBFB280699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5FA92-FDB6-468A-8CD9-C4D00ED207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A66EB-5CA0-4F8C-98C5-BE686D3F5B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32E16-B051-4CDC-A622-ACFCDCA511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EA1DA-12AB-4826-A809-40716BD327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ED676-AFA2-40FB-A8BE-8FFFCF2B34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655BB-9984-4D1E-9217-DA1BA8E2D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1B261-3A2F-43CF-AD86-9248702188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124DC-72C7-47AF-80C9-0391C3B80A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C18125-EB63-4C60-A0D2-46E58F10D9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983DB-B88F-4DEC-B9F8-DC3917A6BB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ED818-E1A2-4A12-8C4E-F28F85040E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72AC2-5CFB-426A-98C0-FBFB280699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5FA92-FDB6-468A-8CD9-C4D00ED207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A66EB-5CA0-4F8C-98C5-BE686D3F5B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32E16-B051-4CDC-A622-ACFCDCA511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EA1DA-12AB-4826-A809-40716BD327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ED676-AFA2-40FB-A8BE-8FFFCF2B34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655BB-9984-4D1E-9217-DA1BA8E2D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1B261-3A2F-43CF-AD86-9248702188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124DC-72C7-47AF-80C9-0391C3B80A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C18125-EB63-4C60-A0D2-46E58F10D9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38200" y="1066800"/>
            <a:ext cx="5908675" cy="609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4000" b="1">
                <a:solidFill>
                  <a:srgbClr val="FFFFFF"/>
                </a:solidFill>
                <a:latin typeface="Myriad Landor" charset="0"/>
                <a:cs typeface="Arial"/>
              </a:rPr>
              <a:t>Judge Business School</a:t>
            </a:r>
          </a:p>
        </p:txBody>
      </p:sp>
      <p:pic>
        <p:nvPicPr>
          <p:cNvPr id="3" name="Picture 3" descr="Circle"/>
          <p:cNvPicPr>
            <a:picLocks noChangeAspect="1" noChangeArrowheads="1"/>
          </p:cNvPicPr>
          <p:nvPr/>
        </p:nvPicPr>
        <p:blipFill>
          <a:blip r:embed="rId2" cstate="print"/>
          <a:srcRect l="26892" t="35948"/>
          <a:stretch>
            <a:fillRect/>
          </a:stretch>
        </p:blipFill>
        <p:spPr bwMode="auto">
          <a:xfrm>
            <a:off x="0" y="0"/>
            <a:ext cx="7458075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5753100"/>
            <a:ext cx="336708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62067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Page </a:t>
            </a:r>
            <a:fld id="{0191ADC5-68C6-4F61-9270-554415885302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1846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Page </a:t>
            </a:r>
            <a:fld id="{E12DAB7C-9B70-44FB-BFAA-2232620147DB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6019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37012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7013" cy="457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Page </a:t>
            </a:r>
            <a:fld id="{EF1F6FD1-18A0-4978-B264-7C667D40A1F0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5454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Page </a:t>
            </a:r>
            <a:fld id="{EB1C6B44-B697-4772-AF45-E201B8AE56DF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9071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Page </a:t>
            </a:r>
            <a:fld id="{03D9B245-8B6B-44FD-B6B2-7474C99D5C5E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73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4.emf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4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14" Type="http://schemas.openxmlformats.org/officeDocument/2006/relationships/image" Target="../media/image8.jpe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8F19A-0D4A-40CD-B555-C35B9A5A4814}" type="datetimeFigureOut">
              <a:rPr lang="en-US" smtClean="0"/>
              <a:pPr/>
              <a:t>30/10/2012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F938F-F97A-48DF-9035-1E5FE3F3B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50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600200"/>
            <a:ext cx="8226425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28600"/>
            <a:ext cx="82264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57200" y="6481763"/>
            <a:ext cx="53498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defRPr sz="900">
                <a:solidFill>
                  <a:schemeClr val="bg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Arial" pitchFamily="34" charset="0"/>
                <a:cs typeface="Arial"/>
              </a:rPr>
              <a:t>Page </a:t>
            </a:r>
            <a:fld id="{4321DD3C-F130-4C37-BE6B-661CC5BC54E5}" type="slidenum">
              <a:rPr lang="en-GB">
                <a:solidFill>
                  <a:srgbClr val="000000"/>
                </a:solidFill>
                <a:latin typeface="Arial" pitchFamily="34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05600" y="6256338"/>
            <a:ext cx="20716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18558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20000"/>
        </a:spcAft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234950" indent="-23336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2pPr>
      <a:lvl3pPr marL="457200" indent="-22066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3pPr>
      <a:lvl4pPr marL="692150" indent="-23336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4pPr>
      <a:lvl5pPr marL="887413" indent="-193675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5pPr>
      <a:lvl6pPr marL="1344613" indent="-193675" algn="l" rtl="0" fontAlgn="base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6pPr>
      <a:lvl7pPr marL="1801813" indent="-193675" algn="l" rtl="0" fontAlgn="base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7pPr>
      <a:lvl8pPr marL="2259013" indent="-193675" algn="l" rtl="0" fontAlgn="base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8pPr>
      <a:lvl9pPr marL="2716213" indent="-193675" algn="l" rtl="0" fontAlgn="base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5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6B87C-0BB1-472C-B00E-8CED89E562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CAFF-F589-440F-B6BF-BFDAC1AF1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A0A1F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431800"/>
            <a:ext cx="86106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level Second 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8676" name="Picture 11"/>
          <p:cNvPicPr preferRelativeResize="0">
            <a:picLocks noChangeAspect="1" noChangeArrowheads="1"/>
          </p:cNvPicPr>
          <p:nvPr userDrawn="1"/>
        </p:nvPicPr>
        <p:blipFill>
          <a:blip r:embed="rId14" cstate="print"/>
          <a:srcRect l="-10069" t="-8504" r="-10069" b="-8504"/>
          <a:stretch>
            <a:fillRect/>
          </a:stretch>
        </p:blipFill>
        <p:spPr bwMode="auto">
          <a:xfrm>
            <a:off x="4376738" y="6445250"/>
            <a:ext cx="392112" cy="269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67050" y="60928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 xmlns:p14="http://schemas.microsoft.com/office/powerpoint/2010/main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A0A1F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431800"/>
            <a:ext cx="86106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level Second 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7652" name="Picture 4"/>
          <p:cNvPicPr preferRelativeResize="0">
            <a:picLocks noChangeAspect="1" noChangeArrowheads="1"/>
          </p:cNvPicPr>
          <p:nvPr userDrawn="1"/>
        </p:nvPicPr>
        <p:blipFill>
          <a:blip r:embed="rId13" cstate="print"/>
          <a:srcRect l="-10069" t="-8504" r="-10069" b="-8504"/>
          <a:stretch>
            <a:fillRect/>
          </a:stretch>
        </p:blipFill>
        <p:spPr bwMode="auto">
          <a:xfrm>
            <a:off x="4376738" y="6445250"/>
            <a:ext cx="392112" cy="269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67050" y="60928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xmlns:p14="http://schemas.microsoft.com/office/powerpoint/2010/main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333399">
                <a:gamma/>
                <a:shade val="20000"/>
                <a:invGamma/>
              </a:srgbClr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431800"/>
            <a:ext cx="86106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level Second 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35" name="Picture 11"/>
          <p:cNvPicPr preferRelativeResize="0">
            <a:picLocks noChangeAspect="1" noChangeArrowheads="1"/>
          </p:cNvPicPr>
          <p:nvPr userDrawn="1"/>
        </p:nvPicPr>
        <p:blipFill>
          <a:blip r:embed="rId14" cstate="print"/>
          <a:srcRect l="-10069" t="-8504" r="-10069" b="-8504"/>
          <a:stretch>
            <a:fillRect/>
          </a:stretch>
        </p:blipFill>
        <p:spPr bwMode="auto">
          <a:xfrm>
            <a:off x="4376738" y="6445250"/>
            <a:ext cx="392112" cy="269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67050" y="60928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defRPr sz="1400"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</p:sldLayoutIdLst>
  <p:transition xmlns:p14="http://schemas.microsoft.com/office/powerpoint/2010/main">
    <p:zoom/>
  </p:transition>
  <p:txStyles>
    <p:titleStyle>
      <a:lvl1pPr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chemeClr val="bg1"/>
          </a:solidFill>
          <a:latin typeface="AvantGarde Md B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EA8CFF-7DF2-4440-8EC7-F48786DAB2F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E4F988-B556-4DA7-B15F-A90633C7B6E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  <p:sldLayoutId id="214748430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E4F988-B556-4DA7-B15F-A90633C7B6E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  <p:sldLayoutId id="214748433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600200"/>
            <a:ext cx="8226425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28600"/>
            <a:ext cx="82264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57200" y="6481763"/>
            <a:ext cx="53498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defRPr sz="900">
                <a:solidFill>
                  <a:schemeClr val="bg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latin typeface="Arial" pitchFamily="34" charset="0"/>
                <a:cs typeface="Arial"/>
              </a:rPr>
              <a:t>Page </a:t>
            </a:r>
            <a:fld id="{4321DD3C-F130-4C37-BE6B-661CC5BC54E5}" type="slidenum">
              <a:rPr lang="en-GB">
                <a:solidFill>
                  <a:srgbClr val="000000"/>
                </a:solidFill>
                <a:latin typeface="Arial" pitchFamily="34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 pitchFamily="34" charset="0"/>
              <a:cs typeface="Arial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05600" y="6256338"/>
            <a:ext cx="20716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39291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  <p:sldLayoutId id="2147484430" r:id="rId12"/>
  </p:sldLayoutIdLst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tabLst>
          <a:tab pos="911225" algn="l"/>
          <a:tab pos="8170863" algn="r"/>
        </a:tabLst>
        <a:defRPr sz="4000" b="1">
          <a:solidFill>
            <a:srgbClr val="DA4019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20000"/>
        </a:spcAft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234950" indent="-23336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2pPr>
      <a:lvl3pPr marL="457200" indent="-22066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3pPr>
      <a:lvl4pPr marL="692150" indent="-233363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4pPr>
      <a:lvl5pPr marL="887413" indent="-193675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5pPr>
      <a:lvl6pPr marL="1344613" indent="-193675" algn="l" rtl="0" fontAlgn="base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6pPr>
      <a:lvl7pPr marL="1801813" indent="-193675" algn="l" rtl="0" fontAlgn="base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7pPr>
      <a:lvl8pPr marL="2259013" indent="-193675" algn="l" rtl="0" fontAlgn="base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8pPr>
      <a:lvl9pPr marL="2716213" indent="-193675" algn="l" rtl="0" fontAlgn="base">
        <a:lnSpc>
          <a:spcPct val="9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1" Type="http://schemas.microsoft.com/office/2007/relationships/media" Target="file://localhost/Users/palmer/Documents/powerpoint/warming_2005/TP_magnet_toy_1.avi" TargetMode="External"/><Relationship Id="rId2" Type="http://schemas.openxmlformats.org/officeDocument/2006/relationships/video" Target="file://localhost/Users/palmer/Documents/powerpoint/warming_2005/TP_magnet_toy_1.av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1" Type="http://schemas.microsoft.com/office/2007/relationships/media" Target="file://localhost/Users/palmer/Documents/powerpoint/warming_2005/TP_magnet_toy_wedged.avi" TargetMode="External"/><Relationship Id="rId2" Type="http://schemas.openxmlformats.org/officeDocument/2006/relationships/video" Target="file://localhost/Users/palmer/Documents/powerpoint/warming_2005/TP_magnet_toy_wedged.avi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1" Type="http://schemas.microsoft.com/office/2007/relationships/media" Target="file://localhost/Users/palmer/Documents/powerpoint/warming_2005/vcomp50percent.avi" TargetMode="External"/><Relationship Id="rId2" Type="http://schemas.openxmlformats.org/officeDocument/2006/relationships/video" Target="file://localhost/Users/palmer/Documents/powerpoint/warming_2005/vcomp50percent.av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4" Type="http://schemas.openxmlformats.org/officeDocument/2006/relationships/image" Target="../media/image43.png"/><Relationship Id="rId1" Type="http://schemas.microsoft.com/office/2007/relationships/media" Target="file://localhost/Users/palmer/Documents/powerpoint/warming_2005/goes19_24.avi" TargetMode="External"/><Relationship Id="rId2" Type="http://schemas.openxmlformats.org/officeDocument/2006/relationships/video" Target="file://localhost/Users/palmer/Documents/powerpoint/warming_2005/goes19_24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4" Type="http://schemas.openxmlformats.org/officeDocument/2006/relationships/image" Target="../media/image44.png"/><Relationship Id="rId1" Type="http://schemas.microsoft.com/office/2007/relationships/media" Target="file://localhost/Users/palmer/Documents/powerpoint/warming_2005/GLOBAL.AVI" TargetMode="External"/><Relationship Id="rId2" Type="http://schemas.openxmlformats.org/officeDocument/2006/relationships/video" Target="file://localhost/Users/palmer/Documents/powerpoint/warming_2005/GLOBAL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4" Type="http://schemas.openxmlformats.org/officeDocument/2006/relationships/image" Target="../media/image45.png"/><Relationship Id="rId1" Type="http://schemas.microsoft.com/office/2007/relationships/media" Target="file://localhost/Users/palmer/Documents/powerpoint/warming_2005/typhoon.avi" TargetMode="External"/><Relationship Id="rId2" Type="http://schemas.openxmlformats.org/officeDocument/2006/relationships/video" Target="file://localhost/Users/palmer/Documents/powerpoint/warming_2005/typhoon.avi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7.wmf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7.wmf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jpeg"/><Relationship Id="rId9" Type="http://schemas.openxmlformats.org/officeDocument/2006/relationships/image" Target="../media/image48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73.emf"/><Relationship Id="rId5" Type="http://schemas.openxmlformats.org/officeDocument/2006/relationships/image" Target="../media/image74.jpeg"/><Relationship Id="rId6" Type="http://schemas.openxmlformats.org/officeDocument/2006/relationships/image" Target="../media/image7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1" Type="http://schemas.microsoft.com/office/2007/relationships/media" Target="file://localhost/Users/palmer/Documents/powerpoint/oct87_eny2_9_1.avi" TargetMode="External"/><Relationship Id="rId2" Type="http://schemas.openxmlformats.org/officeDocument/2006/relationships/video" Target="file://localhost/Users/palmer/Documents/powerpoint/oct87_eny2_9_1.avi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05.xml"/><Relationship Id="rId3" Type="http://schemas.openxmlformats.org/officeDocument/2006/relationships/notesSlide" Target="../notesSlides/notesSlide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emf"/><Relationship Id="rId6" Type="http://schemas.openxmlformats.org/officeDocument/2006/relationships/image" Target="../media/image2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4" Type="http://schemas.openxmlformats.org/officeDocument/2006/relationships/image" Target="../media/image27.png"/><Relationship Id="rId1" Type="http://schemas.microsoft.com/office/2007/relationships/media" Target="file://localhost/Users/palmer/Documents/powerpoint/warming_2005/Judith.avi" TargetMode="External"/><Relationship Id="rId2" Type="http://schemas.openxmlformats.org/officeDocument/2006/relationships/video" Target="file://localhost/Users/palmer/Documents/powerpoint/warming_2005/Judith.av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Cover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71364"/>
            <a:ext cx="9910763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179388" y="717658"/>
            <a:ext cx="8713787" cy="609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dirty="0" smtClean="0">
                <a:solidFill>
                  <a:srgbClr val="FFFF00"/>
                </a:solidFill>
              </a:rPr>
              <a:t>The John Carlson Lecture:</a:t>
            </a:r>
          </a:p>
          <a:p>
            <a:pPr algn="ctr">
              <a:spcBef>
                <a:spcPct val="50000"/>
              </a:spcBef>
            </a:pPr>
            <a:r>
              <a:rPr lang="en-GB" sz="4800" b="1" dirty="0" smtClean="0">
                <a:solidFill>
                  <a:srgbClr val="FFFF00"/>
                </a:solidFill>
              </a:rPr>
              <a:t>Predicting Climate in a Chaotic World: How certain can we be? </a:t>
            </a:r>
          </a:p>
          <a:p>
            <a:pPr algn="ctr">
              <a:spcBef>
                <a:spcPct val="50000"/>
              </a:spcBef>
            </a:pPr>
            <a:endParaRPr lang="en-GB" sz="4800" b="1" dirty="0" smtClean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GB" sz="3600" b="1" dirty="0" smtClean="0">
                <a:solidFill>
                  <a:srgbClr val="FFFF00"/>
                </a:solidFill>
              </a:rPr>
              <a:t>Tim Palmer</a:t>
            </a:r>
          </a:p>
          <a:p>
            <a:pPr algn="ctr">
              <a:spcBef>
                <a:spcPct val="50000"/>
              </a:spcBef>
            </a:pPr>
            <a:r>
              <a:rPr lang="en-GB" sz="3600" b="1" dirty="0" smtClean="0">
                <a:solidFill>
                  <a:srgbClr val="FFFF00"/>
                </a:solidFill>
              </a:rPr>
              <a:t>University of Oxford</a:t>
            </a:r>
          </a:p>
          <a:p>
            <a:pPr algn="ctr">
              <a:spcBef>
                <a:spcPct val="50000"/>
              </a:spcBef>
            </a:pPr>
            <a:endParaRPr lang="en-GB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oxford_physic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5949280"/>
            <a:ext cx="1323975" cy="838200"/>
          </a:xfrm>
          <a:prstGeom prst="rect">
            <a:avLst/>
          </a:prstGeom>
        </p:spPr>
      </p:pic>
      <p:pic>
        <p:nvPicPr>
          <p:cNvPr id="5" name="Picture 4" descr="text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8053" y="6021288"/>
            <a:ext cx="2366435" cy="435008"/>
          </a:xfrm>
          <a:prstGeom prst="rect">
            <a:avLst/>
          </a:prstGeom>
        </p:spPr>
      </p:pic>
      <p:pic>
        <p:nvPicPr>
          <p:cNvPr id="6" name="Picture 7" descr="OxfordMartin_sq_cmyk [Converted]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40" y="5947742"/>
            <a:ext cx="9525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mmy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919" y="649384"/>
            <a:ext cx="2637114" cy="3731849"/>
          </a:xfrm>
          <a:prstGeom prst="rect">
            <a:avLst/>
          </a:prstGeom>
        </p:spPr>
      </p:pic>
      <p:pic>
        <p:nvPicPr>
          <p:cNvPr id="3" name="Picture 2" descr="dummy(2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5803" y="660941"/>
            <a:ext cx="2581441" cy="3653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904" y="40466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Sandy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8862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55776" y="1124744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  <a:latin typeface="Arial" charset="0"/>
              </a:rPr>
              <a:t>Cyclone </a:t>
            </a:r>
            <a:r>
              <a:rPr lang="en-GB" sz="2400" dirty="0" err="1" smtClean="0">
                <a:solidFill>
                  <a:srgbClr val="000000"/>
                </a:solidFill>
                <a:latin typeface="Arial" charset="0"/>
              </a:rPr>
              <a:t>Sidr</a:t>
            </a:r>
            <a:r>
              <a:rPr lang="en-GB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</a:rPr>
              <a:t>: Predictable</a:t>
            </a:r>
          </a:p>
        </p:txBody>
      </p:sp>
      <p:pic>
        <p:nvPicPr>
          <p:cNvPr id="2" name="Picture 1" descr="sidr_2007111200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614" y="278650"/>
            <a:ext cx="1836204" cy="2376264"/>
          </a:xfrm>
          <a:prstGeom prst="rect">
            <a:avLst/>
          </a:prstGeom>
        </p:spPr>
      </p:pic>
      <p:pic>
        <p:nvPicPr>
          <p:cNvPr id="6" name="Picture 5" descr="katrina_2005082500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8146" y="2126309"/>
            <a:ext cx="2003131" cy="2592288"/>
          </a:xfrm>
          <a:prstGeom prst="rect">
            <a:avLst/>
          </a:prstGeom>
        </p:spPr>
      </p:pic>
      <p:pic>
        <p:nvPicPr>
          <p:cNvPr id="7" name="Picture 6" descr="nadin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9290" y="4147414"/>
            <a:ext cx="1742636" cy="2466049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357712" y="2996952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  <a:latin typeface="Arial" charset="0"/>
              </a:rPr>
              <a:t>Hurricane Katrina: Semi-Predictable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131840" y="5013176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  <a:latin typeface="Arial" charset="0"/>
              </a:rPr>
              <a:t>Hurricane Nadine: Unpredictable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“Don’t tell me about uncertainty, it just makes decision </a:t>
            </a:r>
            <a:r>
              <a:rPr lang="en-US" dirty="0" smtClean="0"/>
              <a:t>making </a:t>
            </a:r>
            <a:r>
              <a:rPr lang="en-US" dirty="0" smtClean="0"/>
              <a:t>more difficult,  </a:t>
            </a:r>
            <a:r>
              <a:rPr lang="en-US" dirty="0" smtClean="0"/>
              <a:t>even </a:t>
            </a:r>
            <a:r>
              <a:rPr lang="en-US" dirty="0" smtClean="0"/>
              <a:t>impossible!”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60" y="36450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No! Predictions with quantitative estimates of  uncertainty make for better decisions.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9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CO2-headl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175751" cy="6910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36712"/>
            <a:ext cx="7620000" cy="542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190381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Global Mean Temperature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7661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im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598356"/>
            <a:ext cx="5040560" cy="5206908"/>
          </a:xfrm>
          <a:prstGeom prst="rect">
            <a:avLst/>
          </a:prstGeom>
        </p:spPr>
      </p:pic>
      <p:sp>
        <p:nvSpPr>
          <p:cNvPr id="442372" name="Rectangle 4"/>
          <p:cNvSpPr>
            <a:spLocks noChangeArrowheads="1"/>
          </p:cNvSpPr>
          <p:nvPr/>
        </p:nvSpPr>
        <p:spPr bwMode="auto">
          <a:xfrm>
            <a:off x="4211960" y="692696"/>
            <a:ext cx="4391843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“How can we trust global climate forecasts 100 years into the future when the same models can’t demonstrate shorter-range forecasts.” </a:t>
            </a:r>
          </a:p>
          <a:p>
            <a:pPr algn="ctr"/>
            <a:endParaRPr lang="en-GB" sz="3600" dirty="0"/>
          </a:p>
          <a:p>
            <a:pPr algn="ctr"/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TP_magnet_toy_1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222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08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6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32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TP_magnet_toy_wedged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45085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9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82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411760" y="2204864"/>
            <a:ext cx="4032448" cy="3263007"/>
          </a:xfrm>
          <a:prstGeom prst="triangle">
            <a:avLst/>
          </a:prstGeom>
          <a:blipFill dpi="0" rotWithShape="1">
            <a:blip r:embed="rId2" cstate="print"/>
            <a:srcRect/>
            <a:stretch>
              <a:fillRect t="-2000" b="-5000"/>
            </a:stretch>
          </a:blip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52536" y="89337"/>
            <a:ext cx="9793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Potential Amplifiers of </a:t>
            </a:r>
            <a:r>
              <a:rPr lang="en-GB" sz="3200" b="1" u="sng" dirty="0" smtClean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th</a:t>
            </a:r>
            <a:r>
              <a:rPr lang="en-GB" sz="3200" b="1" u="sng" dirty="0" smtClean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e</a:t>
            </a:r>
            <a:r>
              <a:rPr lang="en-GB" sz="3200" b="1" u="sng" dirty="0" smtClean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 effect of anthropogenic carbon emissions</a:t>
            </a:r>
            <a:endParaRPr lang="en-US" sz="3200" b="1" u="sng" dirty="0">
              <a:solidFill>
                <a:srgbClr val="0070C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234888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cs typeface="Arial" charset="0"/>
              </a:rPr>
              <a:t>Water Vapour</a:t>
            </a:r>
            <a:endParaRPr lang="en-US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2309971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cs typeface="Arial" charset="0"/>
              </a:rPr>
              <a:t>Clouds </a:t>
            </a:r>
            <a:endParaRPr lang="en-US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6176" y="472514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cs typeface="Arial" charset="0"/>
              </a:rPr>
              <a:t>Ice albedo</a:t>
            </a:r>
            <a:endParaRPr lang="en-US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7744" y="583836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cs typeface="Arial" charset="0"/>
              </a:rPr>
              <a:t>Methane </a:t>
            </a:r>
            <a:endParaRPr lang="en-US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465313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cs typeface="Arial" charset="0"/>
              </a:rPr>
              <a:t>Carbon cycle</a:t>
            </a:r>
            <a:endParaRPr lang="en-US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6176" y="2206605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>
                <a:solidFill>
                  <a:srgbClr val="FF0000"/>
                </a:solidFill>
                <a:cs typeface="Arial" charset="0"/>
              </a:rPr>
              <a:t>Clouds</a:t>
            </a:r>
            <a:endParaRPr lang="en-US" sz="3600" b="1" u="sng" dirty="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vcomp50percent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82000" cy="462121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92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7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ike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125538"/>
            <a:ext cx="6480175" cy="436721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99592" y="260648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October 1987. The worst UK weather forecast since records began!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0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oes19_24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990600"/>
            <a:ext cx="8382000" cy="5029200"/>
          </a:xfrm>
          <a:ln w="38100">
            <a:solidFill>
              <a:srgbClr val="FF3300"/>
            </a:solidFill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9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LOBAL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9600" y="-228600"/>
            <a:ext cx="10972800" cy="7315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71600" y="-27384"/>
            <a:ext cx="63367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 Computer Simulation of Climate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31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typhoon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14400" y="-228600"/>
            <a:ext cx="109728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9217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/>
              <a:t>Computer </a:t>
            </a:r>
            <a:r>
              <a:rPr lang="en-GB" sz="3600" dirty="0" smtClean="0"/>
              <a:t>Simulators </a:t>
            </a:r>
            <a:r>
              <a:rPr lang="en-GB" sz="3600" dirty="0"/>
              <a:t>of Weather and Climate</a:t>
            </a:r>
            <a:endParaRPr lang="en-US" sz="3600" dirty="0"/>
          </a:p>
        </p:txBody>
      </p:sp>
      <p:pic>
        <p:nvPicPr>
          <p:cNvPr id="12295" name="Picture 7" descr="new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1125538"/>
            <a:ext cx="3525837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979712" y="5085184"/>
            <a:ext cx="65516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/>
              <a:t>Force= Mass x Acceleration </a:t>
            </a:r>
            <a:endParaRPr lang="en-US" sz="3600" dirty="0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635375" y="5949950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/>
              <a:t>F=ma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542469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71476" y="260350"/>
            <a:ext cx="67688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</a:rPr>
              <a:t>Simulating Weather </a:t>
            </a:r>
            <a:r>
              <a:rPr lang="en-GB" sz="3200" dirty="0">
                <a:solidFill>
                  <a:srgbClr val="000000"/>
                </a:solidFill>
              </a:rPr>
              <a:t>and Climate</a:t>
            </a:r>
            <a:endParaRPr lang="en-US" sz="3200" dirty="0">
              <a:solidFill>
                <a:srgbClr val="000000"/>
              </a:solidFill>
            </a:endParaRPr>
          </a:p>
        </p:txBody>
      </p:sp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1835150" y="1989138"/>
          <a:ext cx="5183188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789" name="Equation" r:id="rId3" imgW="2082600" imgH="431640" progId="Equation.DSMT4">
                  <p:embed/>
                </p:oleObj>
              </mc:Choice>
              <mc:Fallback>
                <p:oleObj name="Equation" r:id="rId3" imgW="2082600" imgH="4316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989138"/>
                        <a:ext cx="5183188" cy="10747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66725" y="1171575"/>
            <a:ext cx="820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</a:rPr>
              <a:t>Newton’s </a:t>
            </a:r>
            <a:r>
              <a:rPr lang="en-GB" sz="2400" dirty="0" smtClean="0">
                <a:solidFill>
                  <a:srgbClr val="000000"/>
                </a:solidFill>
              </a:rPr>
              <a:t>2</a:t>
            </a:r>
            <a:r>
              <a:rPr lang="en-GB" sz="2400" baseline="30000" dirty="0" smtClean="0">
                <a:solidFill>
                  <a:srgbClr val="000000"/>
                </a:solidFill>
              </a:rPr>
              <a:t>nd</a:t>
            </a:r>
            <a:r>
              <a:rPr lang="en-GB" sz="2400" dirty="0" smtClean="0">
                <a:solidFill>
                  <a:srgbClr val="000000"/>
                </a:solidFill>
              </a:rPr>
              <a:t> Law (</a:t>
            </a:r>
            <a:r>
              <a:rPr lang="en-GB" sz="2400" b="1" i="1" dirty="0" smtClean="0">
                <a:solidFill>
                  <a:srgbClr val="000000"/>
                </a:solidFill>
              </a:rPr>
              <a:t>F</a:t>
            </a:r>
            <a:r>
              <a:rPr lang="en-GB" sz="2400" i="1" dirty="0" smtClean="0">
                <a:solidFill>
                  <a:srgbClr val="000000"/>
                </a:solidFill>
              </a:rPr>
              <a:t>=m</a:t>
            </a:r>
            <a:r>
              <a:rPr lang="en-GB" sz="2400" b="1" i="1" dirty="0" smtClean="0">
                <a:solidFill>
                  <a:srgbClr val="000000"/>
                </a:solidFill>
              </a:rPr>
              <a:t>a</a:t>
            </a:r>
            <a:r>
              <a:rPr lang="en-GB" sz="2400" dirty="0" smtClean="0">
                <a:solidFill>
                  <a:srgbClr val="000000"/>
                </a:solidFill>
              </a:rPr>
              <a:t>), </a:t>
            </a:r>
            <a:r>
              <a:rPr lang="en-GB" sz="2400" dirty="0">
                <a:solidFill>
                  <a:srgbClr val="000000"/>
                </a:solidFill>
              </a:rPr>
              <a:t>applied to the atmosphere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2796" name="Picture 28" descr="russian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3357563"/>
            <a:ext cx="1789113" cy="324008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3422352"/>
            <a:ext cx="2565400" cy="3175000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395536" y="2420888"/>
            <a:ext cx="4320480" cy="525658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1908175" y="4168775"/>
          <a:ext cx="5183188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812" name="Equation" r:id="rId3" imgW="2082600" imgH="431640" progId="Equation.DSMT4">
                  <p:embed/>
                </p:oleObj>
              </mc:Choice>
              <mc:Fallback>
                <p:oleObj name="Equation" r:id="rId3" imgW="2082600" imgH="4316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4168775"/>
                        <a:ext cx="5183188" cy="10747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3" name="Picture 5" descr="russian_dol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144588"/>
            <a:ext cx="3529012" cy="2463800"/>
          </a:xfrm>
          <a:prstGeom prst="rect">
            <a:avLst/>
          </a:prstGeom>
          <a:noFill/>
        </p:spPr>
      </p:pic>
      <p:pic>
        <p:nvPicPr>
          <p:cNvPr id="37894" name="Picture 6" descr="russian_dol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2490788"/>
            <a:ext cx="1511300" cy="1055687"/>
          </a:xfrm>
          <a:prstGeom prst="rect">
            <a:avLst/>
          </a:prstGeom>
          <a:noFill/>
        </p:spPr>
      </p:pic>
      <p:pic>
        <p:nvPicPr>
          <p:cNvPr id="37895" name="Picture 7" descr="russian_doll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988" y="3087688"/>
            <a:ext cx="576262" cy="403225"/>
          </a:xfrm>
          <a:prstGeom prst="rect">
            <a:avLst/>
          </a:prstGeom>
          <a:noFill/>
        </p:spPr>
      </p:pic>
      <p:pic>
        <p:nvPicPr>
          <p:cNvPr id="37896" name="Picture 8" descr="russian_doll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5250" y="3303588"/>
            <a:ext cx="215900" cy="150812"/>
          </a:xfrm>
          <a:prstGeom prst="rect">
            <a:avLst/>
          </a:prstGeom>
          <a:noFill/>
        </p:spPr>
      </p:pic>
      <p:pic>
        <p:nvPicPr>
          <p:cNvPr id="37897" name="Picture 9" descr="russian_doll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1150" y="3376613"/>
            <a:ext cx="111125" cy="77787"/>
          </a:xfrm>
          <a:prstGeom prst="rect">
            <a:avLst/>
          </a:prstGeom>
          <a:noFill/>
        </p:spPr>
      </p:pic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3635375" y="5753100"/>
            <a:ext cx="525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Unpacks into billions of individual equations, describing scales of motion from planetary scales to microscopic scales.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6732588" y="316071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…..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1476375" y="568325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1620838" y="633413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10,000km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H="1" flipV="1">
            <a:off x="7165975" y="2511425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7308850" y="257810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&lt;1 mm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H="1" flipV="1">
            <a:off x="5148263" y="5321300"/>
            <a:ext cx="287337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7905" name="Picture 17" descr="russian_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163" y="44450"/>
            <a:ext cx="1287462" cy="2332038"/>
          </a:xfrm>
          <a:prstGeom prst="rect">
            <a:avLst/>
          </a:prstGeom>
          <a:noFill/>
        </p:spPr>
      </p:pic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6948488" y="333375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Unpacks into..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/>
      <p:bldP spid="37899" grpId="0"/>
      <p:bldP spid="37900" grpId="0" animBg="1"/>
      <p:bldP spid="37901" grpId="0"/>
      <p:bldP spid="37902" grpId="0" animBg="1"/>
      <p:bldP spid="37903" grpId="0"/>
      <p:bldP spid="3790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92170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3600">
                <a:solidFill>
                  <a:srgbClr val="000000"/>
                </a:solidFill>
              </a:rPr>
              <a:t>Even the world’s  biggest computers aren’t big enough to represent all scales of motion in the atmosphere..</a:t>
            </a:r>
            <a:endParaRPr lang="en-US" sz="3600">
              <a:solidFill>
                <a:srgbClr val="000000"/>
              </a:solidFill>
            </a:endParaRPr>
          </a:p>
        </p:txBody>
      </p:sp>
      <p:pic>
        <p:nvPicPr>
          <p:cNvPr id="36869" name="Picture 5" descr="russian_do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420938"/>
            <a:ext cx="3529013" cy="2463800"/>
          </a:xfrm>
          <a:prstGeom prst="rect">
            <a:avLst/>
          </a:prstGeom>
          <a:noFill/>
        </p:spPr>
      </p:pic>
      <p:pic>
        <p:nvPicPr>
          <p:cNvPr id="36870" name="Picture 6" descr="russian_do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3767138"/>
            <a:ext cx="1511300" cy="1055687"/>
          </a:xfrm>
          <a:prstGeom prst="rect">
            <a:avLst/>
          </a:prstGeom>
          <a:noFill/>
        </p:spPr>
      </p:pic>
      <p:pic>
        <p:nvPicPr>
          <p:cNvPr id="36871" name="Picture 7" descr="russian_do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364038"/>
            <a:ext cx="576263" cy="403225"/>
          </a:xfrm>
          <a:prstGeom prst="rect">
            <a:avLst/>
          </a:prstGeom>
          <a:noFill/>
        </p:spPr>
      </p:pic>
      <p:pic>
        <p:nvPicPr>
          <p:cNvPr id="36872" name="Picture 8" descr="russian_do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4579938"/>
            <a:ext cx="215900" cy="150812"/>
          </a:xfrm>
          <a:prstGeom prst="rect">
            <a:avLst/>
          </a:prstGeom>
          <a:noFill/>
        </p:spPr>
      </p:pic>
      <p:pic>
        <p:nvPicPr>
          <p:cNvPr id="36873" name="Picture 9" descr="russian_dol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4652963"/>
            <a:ext cx="111125" cy="77787"/>
          </a:xfrm>
          <a:prstGeom prst="rect">
            <a:avLst/>
          </a:prstGeom>
          <a:noFill/>
        </p:spPr>
      </p:pic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6588125" y="443706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…..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6" name="AutoShape 12"/>
          <p:cNvSpPr>
            <a:spLocks noChangeArrowheads="1"/>
          </p:cNvSpPr>
          <p:nvPr/>
        </p:nvSpPr>
        <p:spPr bwMode="auto">
          <a:xfrm>
            <a:off x="5795963" y="4365625"/>
            <a:ext cx="287337" cy="431800"/>
          </a:xfrm>
          <a:prstGeom prst="can">
            <a:avLst>
              <a:gd name="adj" fmla="val 37569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V="1">
            <a:off x="5724525" y="4868863"/>
            <a:ext cx="2159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708400" y="5589588"/>
            <a:ext cx="51847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Simplified approximate formulae to describe the bulk effect of </a:t>
            </a:r>
            <a:r>
              <a:rPr lang="en-GB" dirty="0" smtClean="0">
                <a:solidFill>
                  <a:srgbClr val="000000"/>
                </a:solidFill>
              </a:rPr>
              <a:t>atmospheric process </a:t>
            </a:r>
            <a:r>
              <a:rPr lang="en-GB" dirty="0">
                <a:solidFill>
                  <a:srgbClr val="000000"/>
                </a:solidFill>
              </a:rPr>
              <a:t>that the </a:t>
            </a:r>
            <a:r>
              <a:rPr lang="en-GB" dirty="0" smtClean="0">
                <a:solidFill>
                  <a:srgbClr val="000000"/>
                </a:solidFill>
              </a:rPr>
              <a:t>simulator </a:t>
            </a:r>
            <a:r>
              <a:rPr lang="en-GB" dirty="0">
                <a:solidFill>
                  <a:srgbClr val="000000"/>
                </a:solidFill>
              </a:rPr>
              <a:t>can’t resolve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1258888" y="2205038"/>
            <a:ext cx="0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>
            <a:off x="5580063" y="3573463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258888" y="206057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10,000km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5651500" y="3567113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100km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5" grpId="0"/>
      <p:bldP spid="36876" grpId="0" animBg="1"/>
      <p:bldP spid="36877" grpId="0" animBg="1"/>
      <p:bldP spid="36878" grpId="0"/>
      <p:bldP spid="36880" grpId="0" animBg="1"/>
      <p:bldP spid="36881" grpId="0" animBg="1"/>
      <p:bldP spid="36882" grpId="0"/>
      <p:bldP spid="3688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438" y="254000"/>
            <a:ext cx="91090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GB" sz="4000" dirty="0">
                <a:solidFill>
                  <a:prstClr val="black"/>
                </a:solidFill>
                <a:latin typeface="Calibri"/>
                <a:ea typeface="ＭＳ Ｐゴシック"/>
              </a:rPr>
              <a:t>C</a:t>
            </a:r>
            <a:r>
              <a:rPr lang="en-GB" sz="4000" dirty="0" smtClean="0">
                <a:solidFill>
                  <a:prstClr val="black"/>
                </a:solidFill>
                <a:latin typeface="Calibri"/>
                <a:ea typeface="ＭＳ Ｐゴシック"/>
              </a:rPr>
              <a:t>limate models provide </a:t>
            </a:r>
            <a:r>
              <a:rPr lang="en-GB" sz="4000" dirty="0">
                <a:solidFill>
                  <a:prstClr val="black"/>
                </a:solidFill>
                <a:latin typeface="Calibri"/>
                <a:ea typeface="ＭＳ Ｐゴシック"/>
              </a:rPr>
              <a:t>key input to climate mitigation policy</a:t>
            </a:r>
            <a:endParaRPr lang="en-US" sz="4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7" name="Picture 5" descr="figure-spm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2843808" cy="20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p13_15_6_750_3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81128"/>
            <a:ext cx="4334125" cy="206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2276872"/>
            <a:ext cx="25273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78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ndependent-dr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2383361" cy="309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tewksbu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9040"/>
            <a:ext cx="3053856" cy="237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57200" y="4857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…are central </a:t>
            </a:r>
            <a:r>
              <a:rPr lang="en-GB" sz="4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to the development of sound regional adaptation strategies </a:t>
            </a:r>
            <a:endParaRPr lang="en-US" sz="4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2132856"/>
            <a:ext cx="2448272" cy="34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08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57200" y="4857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…can help prepare for onset of drought and climate-related epidemics on seasonal timescales </a:t>
            </a:r>
            <a:endParaRPr lang="en-US" sz="400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5" name="Picture 4" descr="mal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84984"/>
            <a:ext cx="2448272" cy="233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429000"/>
            <a:ext cx="2993001" cy="209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684" y="285293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4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ike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25538"/>
            <a:ext cx="6480175" cy="436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2915816" y="908720"/>
            <a:ext cx="3600450" cy="1617663"/>
          </a:xfrm>
          <a:prstGeom prst="wedgeEllipseCallout">
            <a:avLst>
              <a:gd name="adj1" fmla="val -48412"/>
              <a:gd name="adj2" fmla="val 5755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492500" y="980728"/>
            <a:ext cx="24479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 smtClean="0"/>
              <a:t>Just a little </a:t>
            </a:r>
            <a:r>
              <a:rPr lang="en-GB" sz="2800" dirty="0" smtClean="0"/>
              <a:t>breezy tomorrow!</a:t>
            </a:r>
            <a:endParaRPr lang="en-US" sz="2800" dirty="0"/>
          </a:p>
        </p:txBody>
      </p:sp>
      <p:pic>
        <p:nvPicPr>
          <p:cNvPr id="15365" name="Picture 5" descr="oct87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467606" cy="25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oct87_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4" b="14484"/>
          <a:stretch/>
        </p:blipFill>
        <p:spPr bwMode="auto">
          <a:xfrm>
            <a:off x="2987824" y="764704"/>
            <a:ext cx="3181687" cy="236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oct87_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3" b="16166"/>
          <a:stretch/>
        </p:blipFill>
        <p:spPr bwMode="auto">
          <a:xfrm>
            <a:off x="3276600" y="2564905"/>
            <a:ext cx="3328767" cy="24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oct87_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1" b="10573"/>
          <a:stretch/>
        </p:blipFill>
        <p:spPr bwMode="auto">
          <a:xfrm>
            <a:off x="5292080" y="332656"/>
            <a:ext cx="3471815" cy="265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oct87_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8" b="14963"/>
          <a:stretch/>
        </p:blipFill>
        <p:spPr bwMode="auto">
          <a:xfrm>
            <a:off x="5393765" y="2492896"/>
            <a:ext cx="3548623" cy="250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oct87_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r="16519"/>
          <a:stretch/>
        </p:blipFill>
        <p:spPr bwMode="auto">
          <a:xfrm>
            <a:off x="827584" y="1445569"/>
            <a:ext cx="2448272" cy="368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oct87_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963"/>
          <a:stretch/>
        </p:blipFill>
        <p:spPr bwMode="auto">
          <a:xfrm>
            <a:off x="1879600" y="2734196"/>
            <a:ext cx="2548384" cy="383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oct87_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0" b="15307"/>
          <a:stretch/>
        </p:blipFill>
        <p:spPr bwMode="auto">
          <a:xfrm>
            <a:off x="3851920" y="3532966"/>
            <a:ext cx="4104630" cy="283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628800"/>
            <a:ext cx="788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Worst Storm in 300 years!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2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14338"/>
            <a:ext cx="8229600" cy="1143000"/>
          </a:xfrm>
        </p:spPr>
        <p:txBody>
          <a:bodyPr>
            <a:noAutofit/>
          </a:bodyPr>
          <a:lstStyle/>
          <a:p>
            <a:r>
              <a:rPr lang="en-GB" sz="4000" dirty="0" smtClean="0"/>
              <a:t>…and are needed to assess </a:t>
            </a:r>
            <a:r>
              <a:rPr lang="en-GB" sz="4000" dirty="0"/>
              <a:t>regional impacts of climate </a:t>
            </a:r>
            <a:r>
              <a:rPr lang="en-GB" sz="4000" dirty="0" err="1"/>
              <a:t>geoengineering</a:t>
            </a:r>
            <a:r>
              <a:rPr lang="en-GB" sz="4000" dirty="0"/>
              <a:t> proposals</a:t>
            </a:r>
            <a:endParaRPr lang="en-US" sz="4000" dirty="0"/>
          </a:p>
        </p:txBody>
      </p:sp>
      <p:pic>
        <p:nvPicPr>
          <p:cNvPr id="7" name="Picture 3" descr="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7391"/>
            <a:ext cx="2972473" cy="20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76375" y="6092825"/>
            <a:ext cx="66960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GB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Probability of permanent </a:t>
            </a:r>
            <a:r>
              <a:rPr lang="en-GB" sz="2000" dirty="0">
                <a:solidFill>
                  <a:prstClr val="black"/>
                </a:solidFill>
                <a:latin typeface="Calibri"/>
                <a:ea typeface="ＭＳ Ｐゴシック"/>
              </a:rPr>
              <a:t>El Nino, shutoff in monsoons…..????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348880"/>
            <a:ext cx="2400300" cy="339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711" y="3429000"/>
            <a:ext cx="3097031" cy="23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73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ver_stainforth+supp_in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608190" cy="603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128" y="1412776"/>
            <a:ext cx="25922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As with modern weather forecasting, climate prediction is inherently probabilistic and based on ensembles of forecasts using slightly different computer model equations.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7604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“Don’t tell me about uncertainty, it just makes decision </a:t>
            </a:r>
            <a:r>
              <a:rPr lang="en-US" dirty="0" smtClean="0"/>
              <a:t>making </a:t>
            </a:r>
            <a:r>
              <a:rPr lang="en-US" dirty="0" smtClean="0"/>
              <a:t>more difficult,  </a:t>
            </a:r>
            <a:r>
              <a:rPr lang="en-US" dirty="0" smtClean="0"/>
              <a:t>even </a:t>
            </a:r>
            <a:r>
              <a:rPr lang="en-US" dirty="0" smtClean="0"/>
              <a:t>impossible!”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60" y="36450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No! Predictions with quantitative estimates of  uncertainty make for better decisions.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0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" y="747154"/>
            <a:ext cx="8351625" cy="55621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40770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9156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17008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3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9" y="692696"/>
            <a:ext cx="9338173" cy="5616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41490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29249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17008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8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704500"/>
            <a:ext cx="8892480" cy="5600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40770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9156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169151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528" y="686776"/>
            <a:ext cx="8999984" cy="5766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41397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9156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17008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94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571820"/>
            <a:ext cx="8064896" cy="59535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40352" y="299695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orecast probability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42210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29876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17008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94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548680"/>
            <a:ext cx="7848872" cy="5829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68344" y="3358733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orecast probability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41490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19672" y="29156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17008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48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" y="980728"/>
            <a:ext cx="8615928" cy="489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" y="5522976"/>
            <a:ext cx="633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en-GB" sz="16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100000 </a:t>
            </a:r>
            <a:r>
              <a:rPr lang="en-GB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PAGE09 runs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124786" y="6225215"/>
            <a:ext cx="4941473" cy="523057"/>
            <a:chOff x="124786" y="6225215"/>
            <a:chExt cx="4941473" cy="523057"/>
          </a:xfrm>
        </p:grpSpPr>
        <p:pic>
          <p:nvPicPr>
            <p:cNvPr id="7" name="Picture 6" descr="SEILogo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786" y="6225215"/>
              <a:ext cx="1201094" cy="523057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7759" y="6282856"/>
              <a:ext cx="1968500" cy="309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7544" y="115094"/>
            <a:ext cx="8226425" cy="1009650"/>
          </a:xfrm>
        </p:spPr>
        <p:txBody>
          <a:bodyPr/>
          <a:lstStyle/>
          <a:p>
            <a:r>
              <a:rPr lang="en-GB" sz="2400" b="0" dirty="0" smtClean="0"/>
              <a:t> Our best estimate of how </a:t>
            </a:r>
            <a:r>
              <a:rPr lang="en-GB" sz="2400" dirty="0" smtClean="0"/>
              <a:t>much global climate will warm as a result of doubling CO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: a </a:t>
            </a:r>
            <a:r>
              <a:rPr lang="en-GB" sz="2400" b="0" dirty="0" smtClean="0"/>
              <a:t>probability distribution</a:t>
            </a:r>
            <a:endParaRPr lang="en-GB" sz="24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5292080" y="6093296"/>
            <a:ext cx="326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Chris Hope, U. Cambridge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292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oct87_eny2_9_1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25413"/>
            <a:ext cx="8101012" cy="704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0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0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86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086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37744" y="6382512"/>
            <a:ext cx="633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Chris Hope: Source: PAGE09; A1B scenario</a:t>
            </a:r>
            <a:endParaRPr lang="en-GB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40" y="210312"/>
            <a:ext cx="8391973" cy="577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4659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584" y="6245309"/>
            <a:ext cx="326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Chris Hope, U. Cambridge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052736"/>
            <a:ext cx="69847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Based on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the most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likely climate change only: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Expected damage/ impacts = $ 150 trillion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Cost of mitigation = $ 162 trillion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Based on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the probability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distribution of possible climate change: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Expected damage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 impacts =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$ 314 trillion 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06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13792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Our approach to Climate Change should not be polarised around “belief” or “denial”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71389"/>
            <a:ext cx="8856984" cy="4525963"/>
          </a:xfrm>
        </p:spPr>
        <p:txBody>
          <a:bodyPr>
            <a:noAutofit/>
          </a:bodyPr>
          <a:lstStyle/>
          <a:p>
            <a:r>
              <a:rPr lang="en-GB" sz="2400" dirty="0" smtClean="0"/>
              <a:t>There are uncertainties about the magnitude (even sign) of </a:t>
            </a:r>
            <a:r>
              <a:rPr lang="en-GB" sz="2400" dirty="0" smtClean="0"/>
              <a:t>some of the natural </a:t>
            </a:r>
            <a:r>
              <a:rPr lang="en-GB" sz="2400" dirty="0" smtClean="0"/>
              <a:t>amplifiers of anthropogenic climate change</a:t>
            </a:r>
          </a:p>
          <a:p>
            <a:r>
              <a:rPr lang="en-GB" sz="2400" dirty="0" smtClean="0"/>
              <a:t>Hence, like modern weather forecasts, climate change predictions must necessary be couched in probabilistic terms </a:t>
            </a:r>
          </a:p>
          <a:p>
            <a:r>
              <a:rPr lang="en-GB" sz="2400" dirty="0" smtClean="0"/>
              <a:t>Eg based on our best attempts at solving the laws of physics, there is about a 5-10% chance that the climate of the next century will be as different from that of the 20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Century as the 20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Century was from the climate of the last ice age.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Is it worth taking mitigating action now (by cutting GHG emissions) to minimise the risk of such changes happening?</a:t>
            </a:r>
          </a:p>
          <a:p>
            <a:r>
              <a:rPr lang="en-GB" sz="2400" b="1" dirty="0" smtClean="0"/>
              <a:t>This is the fundamental question – it’s not about belief or denial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9301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 descr="Palmer_fig_2"/>
          <p:cNvPicPr>
            <a:picLocks noChangeAspect="1" noChangeArrowheads="1"/>
          </p:cNvPicPr>
          <p:nvPr/>
        </p:nvPicPr>
        <p:blipFill>
          <a:blip r:embed="rId3" cstate="print">
            <a:lum contrast="-30000"/>
          </a:blip>
          <a:srcRect/>
          <a:stretch>
            <a:fillRect/>
          </a:stretch>
        </p:blipFill>
        <p:spPr bwMode="auto">
          <a:xfrm>
            <a:off x="-109538" y="0"/>
            <a:ext cx="9361488" cy="7097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4075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213022"/>
              </p:ext>
            </p:extLst>
          </p:nvPr>
        </p:nvGraphicFramePr>
        <p:xfrm>
          <a:off x="6543675" y="161925"/>
          <a:ext cx="2393950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72" name="Equation" r:id="rId4" imgW="1104900" imgH="660400" progId="Equation.3">
                  <p:embed/>
                </p:oleObj>
              </mc:Choice>
              <mc:Fallback>
                <p:oleObj name="Equation" r:id="rId4" imgW="1104900" imgH="660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3675" y="161925"/>
                        <a:ext cx="2393950" cy="1597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75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908050"/>
            <a:ext cx="2441575" cy="301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Judith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04664"/>
            <a:ext cx="5211763" cy="3822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07950" y="4508500"/>
            <a:ext cx="3457575" cy="1927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</a:rPr>
              <a:t>“… one flap of a sea-gull’s wing may forever change the future course of the weather” (Lorenz, 1965)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 rot="10800000" flipV="1">
            <a:off x="395536" y="427310"/>
            <a:ext cx="20162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4400" b="1" dirty="0">
                <a:solidFill>
                  <a:srgbClr val="FF3300"/>
                </a:solidFill>
              </a:rPr>
              <a:t>Chaos</a:t>
            </a:r>
            <a:endParaRPr lang="en-US" sz="4400" b="1" dirty="0">
              <a:solidFill>
                <a:srgbClr val="FF3300"/>
              </a:solidFill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743325" y="4797425"/>
            <a:ext cx="54006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</a:rPr>
              <a:t>Chaos Theory plays a central role in: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</a:rPr>
              <a:t>Astronomy, quantum physics, engineering, chemistry, biology, economics……..</a:t>
            </a:r>
            <a:endParaRPr 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8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63_web_movi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712698" cy="5894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t87_ep2b_66_landscape_l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332656"/>
            <a:ext cx="8748464" cy="6190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332656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Oct 87 Storm Ensemble Reforecast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096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 descr="10mg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548680"/>
            <a:ext cx="8010525" cy="5667375"/>
          </a:xfrm>
          <a:prstGeom prst="rect">
            <a:avLst/>
          </a:prstGeom>
          <a:noFill/>
        </p:spPr>
      </p:pic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323528" y="1484784"/>
            <a:ext cx="2736850" cy="255454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prstClr val="black"/>
                </a:solidFill>
                <a:cs typeface="Arial" charset="0"/>
              </a:rPr>
              <a:t>Probability of hurricane-force gusts on October 16</a:t>
            </a:r>
            <a:r>
              <a:rPr lang="en-GB" sz="3200" baseline="30000" dirty="0">
                <a:solidFill>
                  <a:prstClr val="black"/>
                </a:solidFill>
                <a:cs typeface="Arial" charset="0"/>
              </a:rPr>
              <a:t>th</a:t>
            </a:r>
            <a:r>
              <a:rPr lang="en-GB" sz="3200" dirty="0">
                <a:solidFill>
                  <a:prstClr val="black"/>
                </a:solidFill>
                <a:cs typeface="Arial" charset="0"/>
              </a:rPr>
              <a:t> 1987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powerpoint">
  <a:themeElements>
    <a:clrScheme name="powerpoint 2">
      <a:dk1>
        <a:srgbClr val="666666"/>
      </a:dk1>
      <a:lt1>
        <a:srgbClr val="FFFFFF"/>
      </a:lt1>
      <a:dk2>
        <a:srgbClr val="000000"/>
      </a:dk2>
      <a:lt2>
        <a:srgbClr val="CC0000"/>
      </a:lt2>
      <a:accent1>
        <a:srgbClr val="009999"/>
      </a:accent1>
      <a:accent2>
        <a:srgbClr val="999999"/>
      </a:accent2>
      <a:accent3>
        <a:srgbClr val="AAAAAA"/>
      </a:accent3>
      <a:accent4>
        <a:srgbClr val="DADADA"/>
      </a:accent4>
      <a:accent5>
        <a:srgbClr val="AACACA"/>
      </a:accent5>
      <a:accent6>
        <a:srgbClr val="8A8A8A"/>
      </a:accent6>
      <a:hlink>
        <a:srgbClr val="FF9900"/>
      </a:hlink>
      <a:folHlink>
        <a:srgbClr val="3366CC"/>
      </a:folHlink>
    </a:clrScheme>
    <a:fontScheme name="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1">
        <a:dk1>
          <a:srgbClr val="000000"/>
        </a:dk1>
        <a:lt1>
          <a:srgbClr val="FFFFFF"/>
        </a:lt1>
        <a:dk2>
          <a:srgbClr val="CC0000"/>
        </a:dk2>
        <a:lt2>
          <a:srgbClr val="666666"/>
        </a:lt2>
        <a:accent1>
          <a:srgbClr val="009999"/>
        </a:accent1>
        <a:accent2>
          <a:srgbClr val="999999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A8A8A"/>
        </a:accent6>
        <a:hlink>
          <a:srgbClr val="FF9900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2">
        <a:dk1>
          <a:srgbClr val="666666"/>
        </a:dk1>
        <a:lt1>
          <a:srgbClr val="FFFFFF"/>
        </a:lt1>
        <a:dk2>
          <a:srgbClr val="000000"/>
        </a:dk2>
        <a:lt2>
          <a:srgbClr val="CC0000"/>
        </a:lt2>
        <a:accent1>
          <a:srgbClr val="009999"/>
        </a:accent1>
        <a:accent2>
          <a:srgbClr val="999999"/>
        </a:accent2>
        <a:accent3>
          <a:srgbClr val="AAAAAA"/>
        </a:accent3>
        <a:accent4>
          <a:srgbClr val="DADADA"/>
        </a:accent4>
        <a:accent5>
          <a:srgbClr val="AACACA"/>
        </a:accent5>
        <a:accent6>
          <a:srgbClr val="8A8A8A"/>
        </a:accent6>
        <a:hlink>
          <a:srgbClr val="FF9900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vantGarde Md BT"/>
        <a:ea typeface=""/>
        <a:cs typeface=""/>
      </a:majorFont>
      <a:minorFont>
        <a:latin typeface="AvantGarde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vantGarde Md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vantGarde Md B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Default Design">
  <a:themeElements>
    <a:clrScheme name="7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Default Design">
      <a:majorFont>
        <a:latin typeface="AvantGarde Md BT"/>
        <a:ea typeface=""/>
        <a:cs typeface=""/>
      </a:majorFont>
      <a:minorFont>
        <a:latin typeface="AvantGarde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vantGarde Md BT"/>
        <a:ea typeface=""/>
        <a:cs typeface=""/>
      </a:majorFont>
      <a:minorFont>
        <a:latin typeface="AvantGarde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vantGarde Md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vantGarde Md B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owerpoint">
  <a:themeElements>
    <a:clrScheme name="powerpoint 2">
      <a:dk1>
        <a:srgbClr val="666666"/>
      </a:dk1>
      <a:lt1>
        <a:srgbClr val="FFFFFF"/>
      </a:lt1>
      <a:dk2>
        <a:srgbClr val="000000"/>
      </a:dk2>
      <a:lt2>
        <a:srgbClr val="CC0000"/>
      </a:lt2>
      <a:accent1>
        <a:srgbClr val="009999"/>
      </a:accent1>
      <a:accent2>
        <a:srgbClr val="999999"/>
      </a:accent2>
      <a:accent3>
        <a:srgbClr val="AAAAAA"/>
      </a:accent3>
      <a:accent4>
        <a:srgbClr val="DADADA"/>
      </a:accent4>
      <a:accent5>
        <a:srgbClr val="AACACA"/>
      </a:accent5>
      <a:accent6>
        <a:srgbClr val="8A8A8A"/>
      </a:accent6>
      <a:hlink>
        <a:srgbClr val="FF9900"/>
      </a:hlink>
      <a:folHlink>
        <a:srgbClr val="3366CC"/>
      </a:folHlink>
    </a:clrScheme>
    <a:fontScheme name="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1">
        <a:dk1>
          <a:srgbClr val="000000"/>
        </a:dk1>
        <a:lt1>
          <a:srgbClr val="FFFFFF"/>
        </a:lt1>
        <a:dk2>
          <a:srgbClr val="CC0000"/>
        </a:dk2>
        <a:lt2>
          <a:srgbClr val="666666"/>
        </a:lt2>
        <a:accent1>
          <a:srgbClr val="009999"/>
        </a:accent1>
        <a:accent2>
          <a:srgbClr val="999999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A8A8A"/>
        </a:accent6>
        <a:hlink>
          <a:srgbClr val="FF9900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2">
        <a:dk1>
          <a:srgbClr val="666666"/>
        </a:dk1>
        <a:lt1>
          <a:srgbClr val="FFFFFF"/>
        </a:lt1>
        <a:dk2>
          <a:srgbClr val="000000"/>
        </a:dk2>
        <a:lt2>
          <a:srgbClr val="CC0000"/>
        </a:lt2>
        <a:accent1>
          <a:srgbClr val="009999"/>
        </a:accent1>
        <a:accent2>
          <a:srgbClr val="999999"/>
        </a:accent2>
        <a:accent3>
          <a:srgbClr val="AAAAAA"/>
        </a:accent3>
        <a:accent4>
          <a:srgbClr val="DADADA"/>
        </a:accent4>
        <a:accent5>
          <a:srgbClr val="AACACA"/>
        </a:accent5>
        <a:accent6>
          <a:srgbClr val="8A8A8A"/>
        </a:accent6>
        <a:hlink>
          <a:srgbClr val="FF9900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16529</TotalTime>
  <Words>715</Words>
  <Application>Microsoft Macintosh PowerPoint</Application>
  <PresentationFormat>On-screen Show (4:3)</PresentationFormat>
  <Paragraphs>100</Paragraphs>
  <Slides>42</Slides>
  <Notes>3</Notes>
  <HiddenSlides>0</HiddenSlides>
  <MMClips>8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Office Theme</vt:lpstr>
      <vt:lpstr>1_Office Theme</vt:lpstr>
      <vt:lpstr>14_Default Design</vt:lpstr>
      <vt:lpstr>13_Default Design</vt:lpstr>
      <vt:lpstr>Default Design</vt:lpstr>
      <vt:lpstr>12_Default Design</vt:lpstr>
      <vt:lpstr>1_Default Design</vt:lpstr>
      <vt:lpstr>4_Default Design</vt:lpstr>
      <vt:lpstr>powerpoint</vt:lpstr>
      <vt:lpstr>4_Office Theme</vt:lpstr>
      <vt:lpstr>1_powerpoint</vt:lpstr>
      <vt:lpstr>5_Default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“Don’t tell me about uncertainty, it just makes decision making more difficult,  even impossible!”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…and are needed to assess regional impacts of climate geoengineering proposals</vt:lpstr>
      <vt:lpstr>PowerPoint Presentation</vt:lpstr>
      <vt:lpstr>“Don’t tell me about uncertainty, it just makes decision making more difficult,  even impossible!”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Our best estimate of how much global climate will warm as a result of doubling CO2: a probability distribution</vt:lpstr>
      <vt:lpstr>PowerPoint Presentation</vt:lpstr>
      <vt:lpstr>PowerPoint Presentation</vt:lpstr>
      <vt:lpstr>Our approach to Climate Change should not be polarised around “belief” or “denial”</vt:lpstr>
    </vt:vector>
  </TitlesOfParts>
  <Company>ECMWF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ecmwf</dc:creator>
  <cp:lastModifiedBy>Tim Palmer</cp:lastModifiedBy>
  <cp:revision>79</cp:revision>
  <dcterms:created xsi:type="dcterms:W3CDTF">2010-12-11T10:35:27Z</dcterms:created>
  <dcterms:modified xsi:type="dcterms:W3CDTF">2012-10-30T16:20:36Z</dcterms:modified>
</cp:coreProperties>
</file>