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8" r:id="rId2"/>
    <p:sldMasterId id="2147483659" r:id="rId3"/>
    <p:sldMasterId id="2147483821" r:id="rId4"/>
    <p:sldMasterId id="2147483871" r:id="rId5"/>
    <p:sldMasterId id="2147483883" r:id="rId6"/>
    <p:sldMasterId id="2147483895" r:id="rId7"/>
    <p:sldMasterId id="2147483907" r:id="rId8"/>
  </p:sldMasterIdLst>
  <p:notesMasterIdLst>
    <p:notesMasterId r:id="rId54"/>
  </p:notesMasterIdLst>
  <p:sldIdLst>
    <p:sldId id="344" r:id="rId9"/>
    <p:sldId id="338" r:id="rId10"/>
    <p:sldId id="352" r:id="rId11"/>
    <p:sldId id="329" r:id="rId12"/>
    <p:sldId id="368" r:id="rId13"/>
    <p:sldId id="406" r:id="rId14"/>
    <p:sldId id="407" r:id="rId15"/>
    <p:sldId id="408" r:id="rId16"/>
    <p:sldId id="331" r:id="rId17"/>
    <p:sldId id="332" r:id="rId18"/>
    <p:sldId id="337" r:id="rId19"/>
    <p:sldId id="362" r:id="rId20"/>
    <p:sldId id="339" r:id="rId21"/>
    <p:sldId id="359" r:id="rId22"/>
    <p:sldId id="360" r:id="rId23"/>
    <p:sldId id="363" r:id="rId24"/>
    <p:sldId id="361" r:id="rId25"/>
    <p:sldId id="304" r:id="rId26"/>
    <p:sldId id="387" r:id="rId27"/>
    <p:sldId id="372" r:id="rId28"/>
    <p:sldId id="388" r:id="rId29"/>
    <p:sldId id="333" r:id="rId30"/>
    <p:sldId id="355" r:id="rId31"/>
    <p:sldId id="384" r:id="rId32"/>
    <p:sldId id="385" r:id="rId33"/>
    <p:sldId id="386" r:id="rId34"/>
    <p:sldId id="364" r:id="rId35"/>
    <p:sldId id="365" r:id="rId36"/>
    <p:sldId id="366" r:id="rId37"/>
    <p:sldId id="403" r:id="rId38"/>
    <p:sldId id="404" r:id="rId39"/>
    <p:sldId id="409" r:id="rId40"/>
    <p:sldId id="399" r:id="rId41"/>
    <p:sldId id="400" r:id="rId42"/>
    <p:sldId id="401" r:id="rId43"/>
    <p:sldId id="402" r:id="rId44"/>
    <p:sldId id="410" r:id="rId45"/>
    <p:sldId id="341" r:id="rId46"/>
    <p:sldId id="398" r:id="rId47"/>
    <p:sldId id="390" r:id="rId48"/>
    <p:sldId id="391" r:id="rId49"/>
    <p:sldId id="395" r:id="rId50"/>
    <p:sldId id="392" r:id="rId51"/>
    <p:sldId id="393" r:id="rId52"/>
    <p:sldId id="397" r:id="rId53"/>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660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2672" autoAdjust="0"/>
    <p:restoredTop sz="94660"/>
  </p:normalViewPr>
  <p:slideViewPr>
    <p:cSldViewPr>
      <p:cViewPr>
        <p:scale>
          <a:sx n="75" d="100"/>
          <a:sy n="75" d="100"/>
        </p:scale>
        <p:origin x="-1248" y="-6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wmf"/><Relationship Id="rId7" Type="http://schemas.openxmlformats.org/officeDocument/2006/relationships/image" Target="../media/image45.wmf"/><Relationship Id="rId1" Type="http://schemas.openxmlformats.org/officeDocument/2006/relationships/image" Target="../media/image39.wmf"/><Relationship Id="rId2"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D1EA07-404D-B04F-A9FD-763806BA6761}" type="datetimeFigureOut">
              <a:rPr lang="en-US" smtClean="0"/>
              <a:t>30/10/2012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5F6D0D-41DA-7846-81AA-39D9D16046F3}" type="slidenum">
              <a:rPr lang="en-US" smtClean="0"/>
              <a:t>‹#›</a:t>
            </a:fld>
            <a:endParaRPr lang="en-US"/>
          </a:p>
        </p:txBody>
      </p:sp>
    </p:spTree>
    <p:extLst>
      <p:ext uri="{BB962C8B-B14F-4D97-AF65-F5344CB8AC3E}">
        <p14:creationId xmlns:p14="http://schemas.microsoft.com/office/powerpoint/2010/main" val="42845822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6FE2CC-08B4-5946-8504-29653A077B78}" type="slidenum">
              <a:rPr lang="de-DE">
                <a:solidFill>
                  <a:prstClr val="black"/>
                </a:solidFill>
                <a:latin typeface="Calibri"/>
              </a:rPr>
              <a:pPr/>
              <a:t>44</a:t>
            </a:fld>
            <a:endParaRPr lang="de-DE">
              <a:solidFill>
                <a:prstClr val="black"/>
              </a:solidFill>
              <a:latin typeface="Calibri"/>
            </a:endParaRPr>
          </a:p>
        </p:txBody>
      </p:sp>
      <p:sp>
        <p:nvSpPr>
          <p:cNvPr id="75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8787" name="Rectangle 3"/>
          <p:cNvSpPr>
            <a:spLocks noGrp="1" noChangeArrowheads="1"/>
          </p:cNvSpPr>
          <p:nvPr>
            <p:ph type="body" idx="1"/>
          </p:nvPr>
        </p:nvSpPr>
        <p:spPr>
          <a:xfrm>
            <a:off x="916427" y="4372708"/>
            <a:ext cx="5025148" cy="4082562"/>
          </a:xfrm>
        </p:spPr>
        <p:txBody>
          <a:bodyPr lIns="88596" tIns="44299" rIns="88596" bIns="44299"/>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3E30B8E-F085-49D0-BDC9-14EDD071603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C1D9231-FF66-4112-82CD-939C1447ECF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4F943C7-99A7-49D0-97A5-A66F39C0E17C}"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DD9AA-8B0C-4E17-938D-AF623C0DF7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E512C-36D5-4A34-A615-D5E370BD67C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018FF-87A6-412B-8F38-5F921C63097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A898E2-4408-4D4E-8053-5BA68D789B2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0ECC52-7F98-42A5-926E-25C3E4B7CB8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EBA13F-0681-48DF-90BA-F29074F3762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A51576-A608-4B18-8A0F-982E1B30F1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5328F3-FDEC-456F-BF37-FA7D6D3750D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5BB38BF-8CC6-437A-B5A0-86516878CBE9}"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86B55D-D838-42EB-95EE-53991B9AB42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ACD19-72BA-443A-86D4-DA36B593B6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054E-A906-4D03-A3C7-B52BB8F8115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4"/>
          <p:cNvSpPr>
            <a:spLocks noChangeArrowheads="1"/>
          </p:cNvSpPr>
          <p:nvPr userDrawn="1"/>
        </p:nvSpPr>
        <p:spPr bwMode="auto">
          <a:xfrm>
            <a:off x="428625" y="6435725"/>
            <a:ext cx="8715375" cy="295275"/>
          </a:xfrm>
          <a:prstGeom prst="parallelogram">
            <a:avLst>
              <a:gd name="adj" fmla="val 135966"/>
            </a:avLst>
          </a:prstGeom>
          <a:solidFill>
            <a:schemeClr val="accent1"/>
          </a:solidFill>
          <a:ln w="12700">
            <a:solidFill>
              <a:schemeClr val="tx1"/>
            </a:solidFill>
            <a:miter lim="800000"/>
            <a:headEnd/>
            <a:tailEnd/>
          </a:ln>
          <a:effectLst/>
        </p:spPr>
        <p:txBody>
          <a:bodyPr wrap="none" anchor="b"/>
          <a:lstStyle/>
          <a:p>
            <a:pPr algn="ctr">
              <a:lnSpc>
                <a:spcPts val="100"/>
              </a:lnSpc>
              <a:defRPr/>
            </a:pPr>
            <a:r>
              <a:rPr lang="en-GB" sz="1400">
                <a:latin typeface="AvantGarde Md BT" pitchFamily="34" charset="0"/>
              </a:rPr>
              <a:t>DEMETER                                                                                                          IfM-Kiel, 7 July 2003bbbbbbb</a:t>
            </a:r>
          </a:p>
        </p:txBody>
      </p:sp>
      <p:pic>
        <p:nvPicPr>
          <p:cNvPr id="5" name="Picture 5"/>
          <p:cNvPicPr preferRelativeResize="0">
            <a:picLocks noChangeAspect="1" noChangeArrowheads="1"/>
          </p:cNvPicPr>
          <p:nvPr userDrawn="1"/>
        </p:nvPicPr>
        <p:blipFill>
          <a:blip r:embed="rId2" cstate="print"/>
          <a:srcRect l="-10069" t="-8504" r="-10069" b="-8504"/>
          <a:stretch>
            <a:fillRect/>
          </a:stretch>
        </p:blipFill>
        <p:spPr bwMode="auto">
          <a:xfrm>
            <a:off x="4376738" y="6445250"/>
            <a:ext cx="392112" cy="269875"/>
          </a:xfrm>
          <a:prstGeom prst="rect">
            <a:avLst/>
          </a:prstGeom>
          <a:noFill/>
          <a:ln w="28575">
            <a:noFill/>
            <a:miter lim="800000"/>
            <a:headEnd/>
            <a:tailEnd/>
          </a:ln>
        </p:spPr>
      </p:pic>
      <p:sp>
        <p:nvSpPr>
          <p:cNvPr id="12800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280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transition xmlns:p14="http://schemas.microsoft.com/office/powerpoint/2010/mai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431800"/>
            <a:ext cx="4229100" cy="506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431800"/>
            <a:ext cx="4229100" cy="506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CC2737-D59E-4B93-8AC4-91B88B198176}"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209800" cy="519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477000" cy="519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97C0D7-22D8-49D7-AD8F-B14A8E0B268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53E804-84A0-471A-8023-DFC9185BC63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E00ACF-1359-4CC2-AD27-9D7D7172906D}"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BBC9DC-8FC3-4458-A860-4FCBC9AB809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9D9C1F5-CA36-4927-89E8-CA96DCF19062}"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E47151-E6DB-491F-9ED6-235148644774}"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A795E5D-7782-4352-B0E0-6678A54EA87A}"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0D9CF64-D8B2-4813-B4B9-80D6FB29ACD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1A47F4-773B-4E4E-92E6-709B539CE7A2}"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26DC8-8534-4A53-AA17-06CB87E4DA19}"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863E18-AB9B-4A5A-9091-3BD8361F13D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0E51F2-EC3B-4BE5-B027-C310BD14D98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6F2B9-A5E3-A842-8A70-C9C197BCD10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5669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A7EC2A-5B15-B344-B6A5-ACD22917E7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07599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7C784C-DFC1-F64C-BD74-B6DA8B2D9D6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63781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F511836-26EC-F242-8EC9-D22C0D9CF59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17753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9D51EF5-A67C-434E-B5B0-A0816DE4245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9322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761AAF8-96BF-4037-A586-2CFD385B6C9E}"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7962AB-21F6-324E-97CA-84AAE5E9C51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3881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E1EB24-EF47-2044-A407-C94E4481481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63230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76A2B9A-5F1B-A246-AC38-ECEB3D91F50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44372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E3070A-63D5-F24E-93C8-2286AE2B41D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97002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C97FD7-CE5A-C44E-B848-DD19A974F66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46736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C5ACC3-4085-E547-A65B-D28C4B1A790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8312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53230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50594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59975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8271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8AA56F6B-6FEE-4E84-8636-9A37E1EC31C9}"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92654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26521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97315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85971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3268162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53421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358ED3-96F7-44C4-844C-D20E5C463392}" type="datetimeFigureOut">
              <a:rPr lang="en-GB" smtClean="0">
                <a:solidFill>
                  <a:prstClr val="black">
                    <a:tint val="75000"/>
                  </a:prstClr>
                </a:solidFill>
                <a:latin typeface="Calibri"/>
              </a:rPr>
              <a:pPr/>
              <a:t>30/10/2012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736757-6572-4526-A71C-9BE109F1D77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7658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1BE599-A466-49AB-8B4B-C3CFE50C540A}"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563861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638BA-913C-4713-93D1-01E6ED40F8F1}"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5136765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40F5D1-D6E5-4815-AC63-F840B043FD9A}"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4124315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02183BD-71F6-4A8B-83C3-2251D08DD9FD}"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EA010-3D08-448F-82FD-363A2058D400}"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606284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AA3ED9-E854-47C3-B47B-8986E03F6351}"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936634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721694-E6EA-49C9-8462-337357D6785B}"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2130319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E6028D-4845-4852-B878-7E32B9B9D074}"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181158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37FB0-72BB-4E53-8355-2C4E3BC63946}"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2896604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CF1130-9CE2-453D-83A6-9ABE703FA6E7}"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892983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2A187-F60C-432D-8709-0CB577E8FF77}"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876676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D5DA2F-CD51-41B2-96AD-62BF2189804E}"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2977329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DDA5C9-C706-48D0-ABBE-13EB8057CFD0}"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772033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9E2FFC-738A-4C08-8204-5B9A38816738}"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30210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A18FE16-FF81-4D40-B1E2-5C91F9074650}"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B4E67-780D-47D9-8EF4-F5DEF7DA4A46}"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2799920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639ED8-7F5D-4492-8C7E-45F1768DEC64}"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228129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A56A2B-20D6-4EC7-B283-968A9C0728F1}"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8825987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5D8824-7C21-4BB9-924D-F78C19A5C8F0}"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036256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CC91F-ED36-4D09-99CC-4D5692627BD5}"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388996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7E7FB4-205E-4A98-B0FB-118BCD928480}"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28554085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D1E7C8-939E-4EAB-9A43-057A306158EB}"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4820779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6A16D9-79EB-4A81-9A76-FB4652844D8B}"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1491491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874FE3-D77B-41ED-B550-A12E3E6A872C}"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338988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F039942-4578-431D-BD99-A4ADC3F0C48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B4B7472-970F-431A-9655-53792DE4C9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C7DF21E1-652E-4BD8-948B-817C0540A5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A0A1F"/>
            </a:gs>
            <a:gs pos="100000">
              <a:srgbClr val="333399"/>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04800"/>
            <a:ext cx="861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533400" y="431800"/>
            <a:ext cx="8610600" cy="5067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level Second </a:t>
            </a:r>
          </a:p>
          <a:p>
            <a:pPr lvl="2"/>
            <a:r>
              <a:rPr lang="en-GB" smtClean="0"/>
              <a:t>Third level</a:t>
            </a:r>
          </a:p>
          <a:p>
            <a:pPr lvl="3"/>
            <a:r>
              <a:rPr lang="en-GB" smtClean="0"/>
              <a:t>Fourth level</a:t>
            </a:r>
          </a:p>
          <a:p>
            <a:pPr lvl="4"/>
            <a:r>
              <a:rPr lang="en-GB" smtClean="0"/>
              <a:t>Fifth level</a:t>
            </a:r>
          </a:p>
        </p:txBody>
      </p:sp>
      <p:pic>
        <p:nvPicPr>
          <p:cNvPr id="9220" name="Picture 4"/>
          <p:cNvPicPr preferRelativeResize="0">
            <a:picLocks noChangeAspect="1" noChangeArrowheads="1"/>
          </p:cNvPicPr>
          <p:nvPr userDrawn="1"/>
        </p:nvPicPr>
        <p:blipFill>
          <a:blip r:embed="rId13" cstate="print"/>
          <a:srcRect l="-10069" t="-8504" r="-10069" b="-8504"/>
          <a:stretch>
            <a:fillRect/>
          </a:stretch>
        </p:blipFill>
        <p:spPr bwMode="auto">
          <a:xfrm>
            <a:off x="4376738" y="6445250"/>
            <a:ext cx="392112" cy="269875"/>
          </a:xfrm>
          <a:prstGeom prst="rect">
            <a:avLst/>
          </a:prstGeom>
          <a:noFill/>
          <a:ln w="28575">
            <a:noFill/>
            <a:miter lim="800000"/>
            <a:headEnd/>
            <a:tailEnd/>
          </a:ln>
        </p:spPr>
      </p:pic>
      <p:sp>
        <p:nvSpPr>
          <p:cNvPr id="126981" name="Rectangle 5"/>
          <p:cNvSpPr>
            <a:spLocks noGrp="1" noChangeArrowheads="1"/>
          </p:cNvSpPr>
          <p:nvPr>
            <p:ph type="ftr" sz="quarter" idx="3"/>
          </p:nvPr>
        </p:nvSpPr>
        <p:spPr bwMode="auto">
          <a:xfrm>
            <a:off x="3067050" y="60928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xmlns:p14="http://schemas.microsoft.com/office/powerpoint/2010/main">
    <p:zoom/>
  </p:transition>
  <p:txStyles>
    <p:titleStyle>
      <a:lvl1pPr algn="ctr" rtl="0" eaLnBrk="0" fontAlgn="base" hangingPunct="0">
        <a:spcBef>
          <a:spcPct val="0"/>
        </a:spcBef>
        <a:spcAft>
          <a:spcPct val="0"/>
        </a:spcAft>
        <a:defRPr sz="4000" u="sng">
          <a:solidFill>
            <a:schemeClr val="bg1"/>
          </a:solidFill>
          <a:latin typeface="+mj-lt"/>
          <a:ea typeface="+mj-ea"/>
          <a:cs typeface="+mj-cs"/>
        </a:defRPr>
      </a:lvl1pPr>
      <a:lvl2pPr algn="ctr" rtl="0" eaLnBrk="0" fontAlgn="base" hangingPunct="0">
        <a:spcBef>
          <a:spcPct val="0"/>
        </a:spcBef>
        <a:spcAft>
          <a:spcPct val="0"/>
        </a:spcAft>
        <a:defRPr sz="4000" u="sng">
          <a:solidFill>
            <a:schemeClr val="bg1"/>
          </a:solidFill>
          <a:latin typeface="AvantGarde Md BT" pitchFamily="34" charset="0"/>
        </a:defRPr>
      </a:lvl2pPr>
      <a:lvl3pPr algn="ctr" rtl="0" eaLnBrk="0" fontAlgn="base" hangingPunct="0">
        <a:spcBef>
          <a:spcPct val="0"/>
        </a:spcBef>
        <a:spcAft>
          <a:spcPct val="0"/>
        </a:spcAft>
        <a:defRPr sz="4000" u="sng">
          <a:solidFill>
            <a:schemeClr val="bg1"/>
          </a:solidFill>
          <a:latin typeface="AvantGarde Md BT" pitchFamily="34" charset="0"/>
        </a:defRPr>
      </a:lvl3pPr>
      <a:lvl4pPr algn="ctr" rtl="0" eaLnBrk="0" fontAlgn="base" hangingPunct="0">
        <a:spcBef>
          <a:spcPct val="0"/>
        </a:spcBef>
        <a:spcAft>
          <a:spcPct val="0"/>
        </a:spcAft>
        <a:defRPr sz="4000" u="sng">
          <a:solidFill>
            <a:schemeClr val="bg1"/>
          </a:solidFill>
          <a:latin typeface="AvantGarde Md BT" pitchFamily="34" charset="0"/>
        </a:defRPr>
      </a:lvl4pPr>
      <a:lvl5pPr algn="ctr" rtl="0" eaLnBrk="0" fontAlgn="base" hangingPunct="0">
        <a:spcBef>
          <a:spcPct val="0"/>
        </a:spcBef>
        <a:spcAft>
          <a:spcPct val="0"/>
        </a:spcAft>
        <a:defRPr sz="4000" u="sng">
          <a:solidFill>
            <a:schemeClr val="bg1"/>
          </a:solidFill>
          <a:latin typeface="AvantGarde Md BT" pitchFamily="34" charset="0"/>
        </a:defRPr>
      </a:lvl5pPr>
      <a:lvl6pPr marL="457200" algn="ctr" rtl="0" fontAlgn="base">
        <a:spcBef>
          <a:spcPct val="0"/>
        </a:spcBef>
        <a:spcAft>
          <a:spcPct val="0"/>
        </a:spcAft>
        <a:defRPr sz="4000" u="sng">
          <a:solidFill>
            <a:schemeClr val="bg1"/>
          </a:solidFill>
          <a:latin typeface="AvantGarde Md BT" pitchFamily="34" charset="0"/>
        </a:defRPr>
      </a:lvl6pPr>
      <a:lvl7pPr marL="914400" algn="ctr" rtl="0" fontAlgn="base">
        <a:spcBef>
          <a:spcPct val="0"/>
        </a:spcBef>
        <a:spcAft>
          <a:spcPct val="0"/>
        </a:spcAft>
        <a:defRPr sz="4000" u="sng">
          <a:solidFill>
            <a:schemeClr val="bg1"/>
          </a:solidFill>
          <a:latin typeface="AvantGarde Md BT" pitchFamily="34" charset="0"/>
        </a:defRPr>
      </a:lvl7pPr>
      <a:lvl8pPr marL="1371600" algn="ctr" rtl="0" fontAlgn="base">
        <a:spcBef>
          <a:spcPct val="0"/>
        </a:spcBef>
        <a:spcAft>
          <a:spcPct val="0"/>
        </a:spcAft>
        <a:defRPr sz="4000" u="sng">
          <a:solidFill>
            <a:schemeClr val="bg1"/>
          </a:solidFill>
          <a:latin typeface="AvantGarde Md BT" pitchFamily="34" charset="0"/>
        </a:defRPr>
      </a:lvl8pPr>
      <a:lvl9pPr marL="1828800" algn="ctr" rtl="0" fontAlgn="base">
        <a:spcBef>
          <a:spcPct val="0"/>
        </a:spcBef>
        <a:spcAft>
          <a:spcPct val="0"/>
        </a:spcAft>
        <a:defRPr sz="4000" u="sng">
          <a:solidFill>
            <a:schemeClr val="bg1"/>
          </a:solidFill>
          <a:latin typeface="AvantGarde Md BT"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61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6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Arial"/>
            </a:endParaRPr>
          </a:p>
        </p:txBody>
      </p:sp>
      <p:sp>
        <p:nvSpPr>
          <p:cNvPr id="26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latin typeface="Arial"/>
            </a:endParaRPr>
          </a:p>
        </p:txBody>
      </p:sp>
      <p:sp>
        <p:nvSpPr>
          <p:cNvPr id="26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ED00AC1-5143-4DDE-A438-2490973389A4}" type="slidenum">
              <a:rPr lang="en-GB">
                <a:solidFill>
                  <a:srgbClr val="000000"/>
                </a:solidFill>
                <a:latin typeface="Arial"/>
              </a:rPr>
              <a:pPr/>
              <a:t>‹#›</a:t>
            </a:fld>
            <a:endParaRPr lang="en-GB">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GB" smtClean="0">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GB" smtClean="0">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B43ACF86-5CDF-C44C-B925-B8461ED8A333}" type="slidenum">
              <a:rPr lang="en-GB" smtClean="0">
                <a:solidFill>
                  <a:srgbClr val="000000"/>
                </a:solidFill>
                <a:ea typeface="ＭＳ Ｐゴシック" charset="0"/>
              </a:rPr>
              <a:pPr/>
              <a:t>‹#›</a:t>
            </a:fld>
            <a:endParaRPr lang="en-GB" smtClean="0">
              <a:solidFill>
                <a:srgbClr val="000000"/>
              </a:solidFill>
              <a:ea typeface="ＭＳ Ｐゴシック" charset="0"/>
            </a:endParaRPr>
          </a:p>
        </p:txBody>
      </p:sp>
    </p:spTree>
    <p:extLst>
      <p:ext uri="{BB962C8B-B14F-4D97-AF65-F5344CB8AC3E}">
        <p14:creationId xmlns:p14="http://schemas.microsoft.com/office/powerpoint/2010/main" val="278508550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8358ED3-96F7-44C4-844C-D20E5C463392}" type="datetimeFigureOut">
              <a:rPr lang="en-GB" smtClean="0">
                <a:solidFill>
                  <a:prstClr val="black">
                    <a:tint val="75000"/>
                  </a:prstClr>
                </a:solidFill>
                <a:latin typeface="Calibri"/>
              </a:rPr>
              <a:pPr fontAlgn="auto">
                <a:spcBef>
                  <a:spcPts val="0"/>
                </a:spcBef>
                <a:spcAft>
                  <a:spcPts val="0"/>
                </a:spcAft>
              </a:pPr>
              <a:t>30/10/2012</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736757-6572-4526-A71C-9BE109F1D770}"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6460990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tint val="63922"/>
                <a:invGamma/>
              </a:schemeClr>
            </a:gs>
          </a:gsLst>
          <a:lin ang="54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03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GB">
              <a:latin typeface="Times New Roman"/>
              <a:cs typeface="Times New Roman"/>
            </a:endParaRPr>
          </a:p>
        </p:txBody>
      </p:sp>
      <p:sp>
        <p:nvSpPr>
          <p:cNvPr id="1003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GB">
              <a:latin typeface="Times New Roman"/>
              <a:cs typeface="Times New Roman"/>
            </a:endParaRPr>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79334573-C546-4F60-BDF5-C9598CCB5A9D}"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404185126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tint val="63922"/>
                <a:invGamma/>
              </a:schemeClr>
            </a:gs>
          </a:gsLst>
          <a:lin ang="54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GB">
              <a:latin typeface="Times New Roman"/>
              <a:cs typeface="Times New Roman"/>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GB">
              <a:latin typeface="Times New Roman"/>
              <a:cs typeface="Times New Roman"/>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BE504025-8F21-41E1-9EB8-135438141A36}" type="slidenum">
              <a:rPr lang="en-GB">
                <a:latin typeface="Times New Roman"/>
                <a:cs typeface="Times New Roman"/>
              </a:rPr>
              <a:pPr>
                <a:defRPr/>
              </a:pPr>
              <a:t>‹#›</a:t>
            </a:fld>
            <a:endParaRPr lang="en-GB">
              <a:latin typeface="Times New Roman"/>
              <a:cs typeface="Times New Roman"/>
            </a:endParaRPr>
          </a:p>
        </p:txBody>
      </p:sp>
    </p:spTree>
    <p:extLst>
      <p:ext uri="{BB962C8B-B14F-4D97-AF65-F5344CB8AC3E}">
        <p14:creationId xmlns:p14="http://schemas.microsoft.com/office/powerpoint/2010/main" val="42890368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oleObject3.bin"/><Relationship Id="rId5" Type="http://schemas.openxmlformats.org/officeDocument/2006/relationships/image" Target="../media/image21.emf"/><Relationship Id="rId6" Type="http://schemas.openxmlformats.org/officeDocument/2006/relationships/oleObject" Target="../embeddings/oleObject4.bin"/><Relationship Id="rId7"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4.wmf"/><Relationship Id="rId5" Type="http://schemas.openxmlformats.org/officeDocument/2006/relationships/oleObject" Target="../embeddings/oleObject6.bin"/><Relationship Id="rId6" Type="http://schemas.openxmlformats.org/officeDocument/2006/relationships/image" Target="../media/image25.emf"/><Relationship Id="rId7" Type="http://schemas.openxmlformats.org/officeDocument/2006/relationships/image" Target="../media/image3.jpeg"/><Relationship Id="rId8" Type="http://schemas.openxmlformats.org/officeDocument/2006/relationships/image" Target="../media/image4.jpeg"/><Relationship Id="rId1" Type="http://schemas.openxmlformats.org/officeDocument/2006/relationships/vmlDrawing" Target="../drawings/vmlDrawing4.vml"/><Relationship Id="rId2"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6.wmf"/><Relationship Id="rId1" Type="http://schemas.openxmlformats.org/officeDocument/2006/relationships/vmlDrawing" Target="../drawings/vmlDrawing5.vml"/><Relationship Id="rId2"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7.emf"/><Relationship Id="rId1" Type="http://schemas.openxmlformats.org/officeDocument/2006/relationships/vmlDrawing" Target="../drawings/vmlDrawing6.vml"/><Relationship Id="rId2"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8.emf"/><Relationship Id="rId1" Type="http://schemas.openxmlformats.org/officeDocument/2006/relationships/vmlDrawing" Target="../drawings/vmlDrawing7.vml"/><Relationship Id="rId2"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Jacques_Hadamard" TargetMode="External"/><Relationship Id="rId4" Type="http://schemas.openxmlformats.org/officeDocument/2006/relationships/hyperlink" Target="http://en.wikipedia.org/wiki/Topology" TargetMode="External"/><Relationship Id="rId1" Type="http://schemas.openxmlformats.org/officeDocument/2006/relationships/slideLayout" Target="../slideLayouts/slideLayout2.xml"/><Relationship Id="rId2" Type="http://schemas.openxmlformats.org/officeDocument/2006/relationships/hyperlink" Target="http://en.wikipedia.org/wiki/Mathematic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6.emf"/><Relationship Id="rId1" Type="http://schemas.openxmlformats.org/officeDocument/2006/relationships/vmlDrawing" Target="../drawings/vmlDrawing8.vml"/><Relationship Id="rId2"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oleObject" Target="../embeddings/oleObject1.bin"/><Relationship Id="rId6"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1" Type="http://schemas.openxmlformats.org/officeDocument/2006/relationships/oleObject" Target="../embeddings/oleObject15.bin"/><Relationship Id="rId12" Type="http://schemas.openxmlformats.org/officeDocument/2006/relationships/image" Target="../media/image43.wmf"/><Relationship Id="rId13" Type="http://schemas.openxmlformats.org/officeDocument/2006/relationships/oleObject" Target="../embeddings/oleObject16.bin"/><Relationship Id="rId14" Type="http://schemas.openxmlformats.org/officeDocument/2006/relationships/image" Target="../media/image44.wmf"/><Relationship Id="rId15" Type="http://schemas.openxmlformats.org/officeDocument/2006/relationships/oleObject" Target="../embeddings/oleObject17.bin"/><Relationship Id="rId16" Type="http://schemas.openxmlformats.org/officeDocument/2006/relationships/oleObject" Target="../embeddings/oleObject18.bin"/><Relationship Id="rId17" Type="http://schemas.openxmlformats.org/officeDocument/2006/relationships/image" Target="../media/image45.wmf"/><Relationship Id="rId1" Type="http://schemas.openxmlformats.org/officeDocument/2006/relationships/vmlDrawing" Target="../drawings/vmlDrawing9.vml"/><Relationship Id="rId2" Type="http://schemas.openxmlformats.org/officeDocument/2006/relationships/slideLayout" Target="../slideLayouts/slideLayout73.xml"/><Relationship Id="rId3" Type="http://schemas.openxmlformats.org/officeDocument/2006/relationships/oleObject" Target="../embeddings/oleObject11.bin"/><Relationship Id="rId4" Type="http://schemas.openxmlformats.org/officeDocument/2006/relationships/image" Target="../media/image39.wmf"/><Relationship Id="rId5" Type="http://schemas.openxmlformats.org/officeDocument/2006/relationships/oleObject" Target="../embeddings/oleObject12.bin"/><Relationship Id="rId6" Type="http://schemas.openxmlformats.org/officeDocument/2006/relationships/image" Target="../media/image40.wmf"/><Relationship Id="rId7" Type="http://schemas.openxmlformats.org/officeDocument/2006/relationships/oleObject" Target="../embeddings/oleObject13.bin"/><Relationship Id="rId8" Type="http://schemas.openxmlformats.org/officeDocument/2006/relationships/image" Target="../media/image41.wmf"/><Relationship Id="rId9" Type="http://schemas.openxmlformats.org/officeDocument/2006/relationships/oleObject" Target="../embeddings/oleObject14.bin"/><Relationship Id="rId10" Type="http://schemas.openxmlformats.org/officeDocument/2006/relationships/image" Target="../media/image42.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image" Target="../media/image9.png"/><Relationship Id="rId1" Type="http://schemas.microsoft.com/office/2007/relationships/media" Target="file://localhost/Users/palmer/Documents/powerpoint/warming_2005/Judith.avi" TargetMode="External"/><Relationship Id="rId2" Type="http://schemas.openxmlformats.org/officeDocument/2006/relationships/video" Target="file://localhost/Users/palmer/Documents/powerpoint/warming_2005/Judith.avi"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2.xml"/><Relationship Id="rId2"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wmf"/><Relationship Id="rId5" Type="http://schemas.openxmlformats.org/officeDocument/2006/relationships/image" Target="../media/image11.jpe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onarch-butterfly_large.jpg"/>
          <p:cNvPicPr>
            <a:picLocks noChangeAspect="1"/>
          </p:cNvPicPr>
          <p:nvPr/>
        </p:nvPicPr>
        <p:blipFill>
          <a:blip r:embed="rId2" cstate="print"/>
          <a:srcRect/>
          <a:stretch>
            <a:fillRect/>
          </a:stretch>
        </p:blipFill>
        <p:spPr bwMode="auto">
          <a:xfrm>
            <a:off x="395536" y="2492896"/>
            <a:ext cx="2532931" cy="1624459"/>
          </a:xfrm>
          <a:prstGeom prst="rect">
            <a:avLst/>
          </a:prstGeom>
          <a:noFill/>
          <a:ln w="9525">
            <a:noFill/>
            <a:miter lim="800000"/>
            <a:headEnd/>
            <a:tailEnd/>
          </a:ln>
        </p:spPr>
      </p:pic>
      <p:sp>
        <p:nvSpPr>
          <p:cNvPr id="2" name="Title 1"/>
          <p:cNvSpPr>
            <a:spLocks noGrp="1"/>
          </p:cNvSpPr>
          <p:nvPr>
            <p:ph type="title"/>
          </p:nvPr>
        </p:nvSpPr>
        <p:spPr>
          <a:xfrm>
            <a:off x="395536" y="2636912"/>
            <a:ext cx="8229600" cy="1143000"/>
          </a:xfrm>
        </p:spPr>
        <p:txBody>
          <a:bodyPr/>
          <a:lstStyle/>
          <a:p>
            <a:r>
              <a:rPr lang="en-US" sz="4000" dirty="0" smtClean="0">
                <a:solidFill>
                  <a:srgbClr val="FF0000"/>
                </a:solidFill>
              </a:rPr>
              <a:t>The "real" butterfly effect</a:t>
            </a:r>
            <a:r>
              <a:rPr lang="en-US" sz="3200" dirty="0" smtClean="0"/>
              <a:t>: </a:t>
            </a:r>
            <a:br>
              <a:rPr lang="en-US" sz="3200" dirty="0" smtClean="0"/>
            </a:br>
            <a:r>
              <a:rPr lang="en-US" sz="3200" dirty="0" smtClean="0"/>
              <a:t>A study of predictability in multi-scale systems, with implications for weather and climate</a:t>
            </a:r>
            <a:br>
              <a:rPr lang="en-US" sz="3200" dirty="0" smtClean="0"/>
            </a:br>
            <a:r>
              <a:rPr lang="en-US" sz="3200" dirty="0" smtClean="0"/>
              <a:t>by</a:t>
            </a:r>
            <a:br>
              <a:rPr lang="en-US" sz="3200" dirty="0" smtClean="0"/>
            </a:br>
            <a:r>
              <a:rPr lang="en-US" sz="3200" dirty="0" smtClean="0"/>
              <a:t/>
            </a:r>
            <a:br>
              <a:rPr lang="en-US" sz="3200" dirty="0" smtClean="0"/>
            </a:br>
            <a:r>
              <a:rPr lang="en-US" sz="3200" dirty="0"/>
              <a:t/>
            </a:r>
            <a:br>
              <a:rPr lang="en-US" sz="3200" dirty="0"/>
            </a:br>
            <a:r>
              <a:rPr lang="en-US" sz="3200" dirty="0" err="1" smtClean="0"/>
              <a:t>T.N.Palmer</a:t>
            </a:r>
            <a:r>
              <a:rPr lang="en-US" sz="3200" dirty="0" smtClean="0"/>
              <a:t/>
            </a:r>
            <a:br>
              <a:rPr lang="en-US" sz="3200" dirty="0" smtClean="0"/>
            </a:br>
            <a:r>
              <a:rPr lang="en-US" sz="3200" dirty="0" smtClean="0"/>
              <a:t>University of Oxford</a:t>
            </a:r>
            <a:br>
              <a:rPr lang="en-US" sz="3200" dirty="0" smtClean="0"/>
            </a:br>
            <a:r>
              <a:rPr lang="en-US" sz="3200" dirty="0" smtClean="0"/>
              <a:t>ECMWF</a:t>
            </a:r>
            <a:endParaRPr lang="en-US" sz="3200" dirty="0"/>
          </a:p>
        </p:txBody>
      </p:sp>
      <p:pic>
        <p:nvPicPr>
          <p:cNvPr id="5" name="Picture 5" descr="250px-Polar_low.jpg"/>
          <p:cNvPicPr>
            <a:picLocks noChangeAspect="1"/>
          </p:cNvPicPr>
          <p:nvPr/>
        </p:nvPicPr>
        <p:blipFill>
          <a:blip r:embed="rId3" cstate="print"/>
          <a:srcRect/>
          <a:stretch>
            <a:fillRect/>
          </a:stretch>
        </p:blipFill>
        <p:spPr bwMode="auto">
          <a:xfrm>
            <a:off x="6588224" y="2545829"/>
            <a:ext cx="1885950" cy="1819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2195736" y="116632"/>
            <a:ext cx="6590059" cy="6555641"/>
          </a:xfrm>
          <a:prstGeom prst="rect">
            <a:avLst/>
          </a:prstGeom>
          <a:noFill/>
          <a:ln w="9525">
            <a:noFill/>
            <a:miter lim="800000"/>
            <a:headEnd/>
            <a:tailEnd/>
          </a:ln>
        </p:spPr>
        <p:txBody>
          <a:bodyPr wrap="square">
            <a:spAutoFit/>
          </a:bodyPr>
          <a:lstStyle/>
          <a:p>
            <a:pPr marL="342900" indent="-342900">
              <a:spcBef>
                <a:spcPct val="50000"/>
              </a:spcBef>
            </a:pPr>
            <a:r>
              <a:rPr lang="en-GB" sz="2000" dirty="0"/>
              <a:t>“The following is the text of </a:t>
            </a:r>
            <a:r>
              <a:rPr lang="en-GB" sz="2000" dirty="0" smtClean="0"/>
              <a:t>the </a:t>
            </a:r>
            <a:r>
              <a:rPr lang="en-GB" sz="2000" dirty="0"/>
              <a:t>talk I presented …in Washington..on 1972…in its original form</a:t>
            </a:r>
          </a:p>
          <a:p>
            <a:pPr marL="342900" indent="-342900" algn="ctr">
              <a:spcBef>
                <a:spcPct val="50000"/>
              </a:spcBef>
            </a:pPr>
            <a:r>
              <a:rPr lang="en-GB" sz="2400" u="sng" dirty="0">
                <a:solidFill>
                  <a:srgbClr val="FF3300"/>
                </a:solidFill>
              </a:rPr>
              <a:t>Predictability:Does the Flap of a Butterfly’s Wings in Brazil Set Off a Tornado in Texas?</a:t>
            </a:r>
          </a:p>
          <a:p>
            <a:pPr marL="342900" indent="-342900">
              <a:spcBef>
                <a:spcPct val="50000"/>
              </a:spcBef>
            </a:pPr>
            <a:r>
              <a:rPr lang="en-GB" sz="2000" dirty="0"/>
              <a:t>…The most significant results are the following:</a:t>
            </a:r>
          </a:p>
          <a:p>
            <a:pPr marL="342900" indent="-342900">
              <a:spcBef>
                <a:spcPct val="50000"/>
              </a:spcBef>
              <a:buFontTx/>
              <a:buAutoNum type="arabicPeriod"/>
            </a:pPr>
            <a:r>
              <a:rPr lang="en-GB" sz="2000" dirty="0"/>
              <a:t>Small errors in the coarser structure of the weather patterns…tend to double in about three days..</a:t>
            </a:r>
          </a:p>
          <a:p>
            <a:pPr marL="342900" indent="-342900">
              <a:spcBef>
                <a:spcPct val="50000"/>
              </a:spcBef>
              <a:buFontTx/>
              <a:buAutoNum type="arabicPeriod"/>
            </a:pPr>
            <a:r>
              <a:rPr lang="en-GB" sz="2000" dirty="0"/>
              <a:t>Small errors in the finer structure, eg the positions of individual clouds- tend to grow much more rapidly, doubling in hours or less…</a:t>
            </a:r>
          </a:p>
          <a:p>
            <a:pPr marL="342900" indent="-342900">
              <a:spcBef>
                <a:spcPct val="50000"/>
              </a:spcBef>
              <a:buFontTx/>
              <a:buAutoNum type="arabicPeriod"/>
            </a:pPr>
            <a:r>
              <a:rPr lang="en-GB" sz="2000" dirty="0"/>
              <a:t>Errors in the finer structure, having attained appreciable size, tend to induce errors in the coarser structure. This result...implies that after a day or so there will be appreciable errors in the coarser structure. Cutting the observational error in the finer structure in half – a formidable task - would extend the range of acceptable prediction of even the coarser structure only by hours or less...” </a:t>
            </a:r>
            <a:endParaRPr lang="en-US" sz="2000" dirty="0">
              <a:solidFill>
                <a:srgbClr val="FF3300"/>
              </a:solidFill>
            </a:endParaRPr>
          </a:p>
        </p:txBody>
      </p:sp>
      <p:pic>
        <p:nvPicPr>
          <p:cNvPr id="3" name="Picture 2" descr="books.jpeg"/>
          <p:cNvPicPr>
            <a:picLocks noChangeAspect="1"/>
          </p:cNvPicPr>
          <p:nvPr/>
        </p:nvPicPr>
        <p:blipFill>
          <a:blip r:embed="rId2" cstate="print"/>
          <a:stretch>
            <a:fillRect/>
          </a:stretch>
        </p:blipFill>
        <p:spPr>
          <a:xfrm>
            <a:off x="539552" y="980728"/>
            <a:ext cx="1263612" cy="19447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redictability-Lorenz"/>
          <p:cNvPicPr>
            <a:picLocks noChangeAspect="1" noChangeArrowheads="1"/>
          </p:cNvPicPr>
          <p:nvPr/>
        </p:nvPicPr>
        <p:blipFill>
          <a:blip r:embed="rId2" cstate="print"/>
          <a:srcRect/>
          <a:stretch>
            <a:fillRect/>
          </a:stretch>
        </p:blipFill>
        <p:spPr bwMode="auto">
          <a:xfrm>
            <a:off x="2483768" y="836712"/>
            <a:ext cx="6156325" cy="5462588"/>
          </a:xfrm>
          <a:prstGeom prst="rect">
            <a:avLst/>
          </a:prstGeom>
          <a:noFill/>
          <a:ln w="9525">
            <a:noFill/>
            <a:miter lim="800000"/>
            <a:headEnd/>
            <a:tailEnd/>
          </a:ln>
        </p:spPr>
      </p:pic>
      <p:sp>
        <p:nvSpPr>
          <p:cNvPr id="13315" name="Text Box 5"/>
          <p:cNvSpPr txBox="1">
            <a:spLocks noChangeArrowheads="1"/>
          </p:cNvSpPr>
          <p:nvPr/>
        </p:nvSpPr>
        <p:spPr bwMode="auto">
          <a:xfrm>
            <a:off x="467544" y="332656"/>
            <a:ext cx="1728788" cy="461665"/>
          </a:xfrm>
          <a:prstGeom prst="rect">
            <a:avLst/>
          </a:prstGeom>
          <a:noFill/>
          <a:ln w="9525">
            <a:noFill/>
            <a:miter lim="800000"/>
            <a:headEnd/>
            <a:tailEnd/>
          </a:ln>
        </p:spPr>
        <p:txBody>
          <a:bodyPr>
            <a:spAutoFit/>
          </a:bodyPr>
          <a:lstStyle/>
          <a:p>
            <a:pPr>
              <a:spcBef>
                <a:spcPct val="50000"/>
              </a:spcBef>
            </a:pPr>
            <a:r>
              <a:rPr lang="en-GB" sz="2400" dirty="0">
                <a:solidFill>
                  <a:srgbClr val="FF0000"/>
                </a:solidFill>
              </a:rPr>
              <a:t>Tellus 1969</a:t>
            </a:r>
            <a:endParaRPr lang="en-US" sz="2400" dirty="0">
              <a:solidFill>
                <a:srgbClr val="FF0000"/>
              </a:solidFill>
            </a:endParaRPr>
          </a:p>
        </p:txBody>
      </p:sp>
      <p:pic>
        <p:nvPicPr>
          <p:cNvPr id="4" name="Picture 4"/>
          <p:cNvPicPr>
            <a:picLocks noChangeAspect="1" noChangeArrowheads="1"/>
          </p:cNvPicPr>
          <p:nvPr/>
        </p:nvPicPr>
        <p:blipFill>
          <a:blip r:embed="rId3" cstate="print"/>
          <a:srcRect/>
          <a:stretch>
            <a:fillRect/>
          </a:stretch>
        </p:blipFill>
        <p:spPr bwMode="auto">
          <a:xfrm>
            <a:off x="323851" y="1628800"/>
            <a:ext cx="1857532" cy="22923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Box 2"/>
          <p:cNvSpPr txBox="1">
            <a:spLocks noChangeArrowheads="1"/>
          </p:cNvSpPr>
          <p:nvPr/>
        </p:nvSpPr>
        <p:spPr bwMode="auto">
          <a:xfrm>
            <a:off x="251520" y="332656"/>
            <a:ext cx="8569325" cy="6247864"/>
          </a:xfrm>
          <a:prstGeom prst="rect">
            <a:avLst/>
          </a:prstGeom>
          <a:noFill/>
          <a:ln w="9525">
            <a:noFill/>
            <a:miter lim="800000"/>
            <a:headEnd/>
            <a:tailEnd/>
          </a:ln>
          <a:effectLst/>
        </p:spPr>
        <p:txBody>
          <a:bodyPr>
            <a:spAutoFit/>
          </a:bodyPr>
          <a:lstStyle/>
          <a:p>
            <a:pPr algn="ctr">
              <a:spcBef>
                <a:spcPct val="50000"/>
              </a:spcBef>
            </a:pPr>
            <a:r>
              <a:rPr lang="en-GB" dirty="0">
                <a:solidFill>
                  <a:srgbClr val="000000"/>
                </a:solidFill>
                <a:latin typeface="Arial"/>
              </a:rPr>
              <a:t>“It is proposed that certain formally deterministic fluid systems which possess many scales of motion are observationally indistinguishable from indeterministic systems; specifically that two states of the system differing initially by a small “observational error” will evolve into two states differing as greatly as randomly chosen states of the system within a finite time interval, </a:t>
            </a:r>
            <a:r>
              <a:rPr lang="en-GB" u="sng" dirty="0">
                <a:solidFill>
                  <a:srgbClr val="000000"/>
                </a:solidFill>
                <a:latin typeface="Arial"/>
              </a:rPr>
              <a:t>which cannot be lengthened by reducing the amplitude of the initial error</a:t>
            </a:r>
            <a:r>
              <a:rPr lang="en-GB" dirty="0">
                <a:solidFill>
                  <a:srgbClr val="000000"/>
                </a:solidFill>
                <a:latin typeface="Arial"/>
              </a:rPr>
              <a:t>…..”</a:t>
            </a:r>
          </a:p>
          <a:p>
            <a:pPr algn="ctr">
              <a:spcBef>
                <a:spcPct val="50000"/>
              </a:spcBef>
            </a:pPr>
            <a:r>
              <a:rPr lang="en-GB" dirty="0">
                <a:solidFill>
                  <a:srgbClr val="FF3300"/>
                </a:solidFill>
                <a:latin typeface="Arial"/>
              </a:rPr>
              <a:t>Lorenz 1969  Tellus</a:t>
            </a:r>
            <a:endParaRPr lang="en-US" dirty="0">
              <a:solidFill>
                <a:srgbClr val="FF3300"/>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p:cNvPicPr>
            <a:picLocks noChangeAspect="1" noChangeArrowheads="1"/>
          </p:cNvPicPr>
          <p:nvPr/>
        </p:nvPicPr>
        <p:blipFill>
          <a:blip r:embed="rId3" cstate="print"/>
          <a:srcRect/>
          <a:stretch>
            <a:fillRect/>
          </a:stretch>
        </p:blipFill>
        <p:spPr bwMode="auto">
          <a:xfrm>
            <a:off x="2700338" y="333375"/>
            <a:ext cx="4106862" cy="5002213"/>
          </a:xfrm>
          <a:prstGeom prst="rect">
            <a:avLst/>
          </a:prstGeom>
          <a:noFill/>
          <a:ln w="19050">
            <a:solidFill>
              <a:schemeClr val="tx1"/>
            </a:solidFill>
            <a:miter lim="800000"/>
            <a:headEnd/>
            <a:tailEnd/>
          </a:ln>
        </p:spPr>
      </p:pic>
      <p:sp>
        <p:nvSpPr>
          <p:cNvPr id="4101" name="Text Box 3"/>
          <p:cNvSpPr txBox="1">
            <a:spLocks noChangeArrowheads="1"/>
          </p:cNvSpPr>
          <p:nvPr/>
        </p:nvSpPr>
        <p:spPr bwMode="auto">
          <a:xfrm>
            <a:off x="66675" y="5546725"/>
            <a:ext cx="9013825" cy="519113"/>
          </a:xfrm>
          <a:prstGeom prst="rect">
            <a:avLst/>
          </a:prstGeom>
          <a:noFill/>
          <a:ln w="9525">
            <a:noFill/>
            <a:miter lim="800000"/>
            <a:headEnd/>
            <a:tailEnd/>
          </a:ln>
        </p:spPr>
        <p:txBody>
          <a:bodyPr>
            <a:spAutoFit/>
          </a:bodyPr>
          <a:lstStyle/>
          <a:p>
            <a:pPr algn="ctr">
              <a:spcBef>
                <a:spcPct val="50000"/>
              </a:spcBef>
            </a:pPr>
            <a:r>
              <a:rPr lang="en-GB" sz="2800">
                <a:solidFill>
                  <a:schemeClr val="bg1"/>
                </a:solidFill>
                <a:latin typeface="AvantGarde Md BT" pitchFamily="34" charset="0"/>
              </a:rPr>
              <a:t>Atmospheric Wavenumber Spectra</a:t>
            </a:r>
          </a:p>
        </p:txBody>
      </p:sp>
      <p:graphicFrame>
        <p:nvGraphicFramePr>
          <p:cNvPr id="4098" name="Object 4"/>
          <p:cNvGraphicFramePr>
            <a:graphicFrameLocks noChangeAspect="1"/>
          </p:cNvGraphicFramePr>
          <p:nvPr>
            <p:extLst>
              <p:ext uri="{D42A27DB-BD31-4B8C-83A1-F6EECF244321}">
                <p14:modId xmlns:p14="http://schemas.microsoft.com/office/powerpoint/2010/main" val="280518007"/>
              </p:ext>
            </p:extLst>
          </p:nvPr>
        </p:nvGraphicFramePr>
        <p:xfrm>
          <a:off x="6186488" y="3198813"/>
          <a:ext cx="1739900" cy="571500"/>
        </p:xfrm>
        <a:graphic>
          <a:graphicData uri="http://schemas.openxmlformats.org/presentationml/2006/ole">
            <mc:AlternateContent xmlns:mc="http://schemas.openxmlformats.org/markup-compatibility/2006">
              <mc:Choice xmlns:v="urn:schemas-microsoft-com:vml" Requires="v">
                <p:oleObj spid="_x0000_s4154" name="Equation" r:id="rId4" imgW="736600" imgH="241300" progId="Equation.3">
                  <p:embed/>
                </p:oleObj>
              </mc:Choice>
              <mc:Fallback>
                <p:oleObj name="Equation" r:id="rId4" imgW="736600" imgH="241300" progId="Equation.3">
                  <p:embed/>
                  <p:pic>
                    <p:nvPicPr>
                      <p:cNvPr id="0" name="Object 4"/>
                      <p:cNvPicPr>
                        <a:picLocks noChangeAspect="1" noChangeArrowheads="1"/>
                      </p:cNvPicPr>
                      <p:nvPr/>
                    </p:nvPicPr>
                    <p:blipFill>
                      <a:blip r:embed="rId5"/>
                      <a:srcRect/>
                      <a:stretch>
                        <a:fillRect/>
                      </a:stretch>
                    </p:blipFill>
                    <p:spPr bwMode="auto">
                      <a:xfrm>
                        <a:off x="6186488" y="3198813"/>
                        <a:ext cx="1739900" cy="571500"/>
                      </a:xfrm>
                      <a:prstGeom prst="rect">
                        <a:avLst/>
                      </a:prstGeom>
                      <a:solidFill>
                        <a:schemeClr val="bg1"/>
                      </a:solidFill>
                      <a:ln w="9525">
                        <a:solidFill>
                          <a:srgbClr val="FF3300"/>
                        </a:solidFill>
                        <a:miter lim="800000"/>
                        <a:headEnd/>
                        <a:tailEnd/>
                      </a:ln>
                    </p:spPr>
                  </p:pic>
                </p:oleObj>
              </mc:Fallback>
            </mc:AlternateContent>
          </a:graphicData>
        </a:graphic>
      </p:graphicFrame>
      <p:graphicFrame>
        <p:nvGraphicFramePr>
          <p:cNvPr id="4099" name="Object 5"/>
          <p:cNvGraphicFramePr>
            <a:graphicFrameLocks noChangeAspect="1"/>
          </p:cNvGraphicFramePr>
          <p:nvPr>
            <p:extLst>
              <p:ext uri="{D42A27DB-BD31-4B8C-83A1-F6EECF244321}">
                <p14:modId xmlns:p14="http://schemas.microsoft.com/office/powerpoint/2010/main" val="3772044379"/>
              </p:ext>
            </p:extLst>
          </p:nvPr>
        </p:nvGraphicFramePr>
        <p:xfrm>
          <a:off x="4532313" y="750888"/>
          <a:ext cx="1589087" cy="571500"/>
        </p:xfrm>
        <a:graphic>
          <a:graphicData uri="http://schemas.openxmlformats.org/presentationml/2006/ole">
            <mc:AlternateContent xmlns:mc="http://schemas.openxmlformats.org/markup-compatibility/2006">
              <mc:Choice xmlns:v="urn:schemas-microsoft-com:vml" Requires="v">
                <p:oleObj spid="_x0000_s4155" name="Equation" r:id="rId6" imgW="673100" imgH="241300" progId="Equation.3">
                  <p:embed/>
                </p:oleObj>
              </mc:Choice>
              <mc:Fallback>
                <p:oleObj name="Equation" r:id="rId6" imgW="673100" imgH="241300" progId="Equation.3">
                  <p:embed/>
                  <p:pic>
                    <p:nvPicPr>
                      <p:cNvPr id="0" name="Object 5"/>
                      <p:cNvPicPr>
                        <a:picLocks noChangeAspect="1" noChangeArrowheads="1"/>
                      </p:cNvPicPr>
                      <p:nvPr/>
                    </p:nvPicPr>
                    <p:blipFill>
                      <a:blip r:embed="rId7"/>
                      <a:srcRect/>
                      <a:stretch>
                        <a:fillRect/>
                      </a:stretch>
                    </p:blipFill>
                    <p:spPr bwMode="auto">
                      <a:xfrm>
                        <a:off x="4532313" y="750888"/>
                        <a:ext cx="1589087" cy="571500"/>
                      </a:xfrm>
                      <a:prstGeom prst="rect">
                        <a:avLst/>
                      </a:prstGeom>
                      <a:solidFill>
                        <a:schemeClr val="bg1"/>
                      </a:solidFill>
                      <a:ln w="9525">
                        <a:solidFill>
                          <a:srgbClr val="FF3300"/>
                        </a:solidFill>
                        <a:miter lim="800000"/>
                        <a:headEnd/>
                        <a:tailEnd/>
                      </a:ln>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7971" name="Object 3"/>
          <p:cNvGraphicFramePr>
            <a:graphicFrameLocks noChangeAspect="1"/>
          </p:cNvGraphicFramePr>
          <p:nvPr/>
        </p:nvGraphicFramePr>
        <p:xfrm>
          <a:off x="504576" y="3637235"/>
          <a:ext cx="7616825" cy="1160463"/>
        </p:xfrm>
        <a:graphic>
          <a:graphicData uri="http://schemas.openxmlformats.org/presentationml/2006/ole">
            <mc:AlternateContent xmlns:mc="http://schemas.openxmlformats.org/markup-compatibility/2006">
              <mc:Choice xmlns:v="urn:schemas-microsoft-com:vml" Requires="v">
                <p:oleObj spid="_x0000_s89148" name="Equation" r:id="rId3" imgW="2831760" imgH="431640" progId="Equation.DSMT4">
                  <p:embed/>
                </p:oleObj>
              </mc:Choice>
              <mc:Fallback>
                <p:oleObj name="Equation" r:id="rId3" imgW="2831760" imgH="431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76" y="3637235"/>
                        <a:ext cx="7616825" cy="1160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7972" name="Object 4"/>
          <p:cNvGraphicFramePr>
            <a:graphicFrameLocks noChangeAspect="1"/>
          </p:cNvGraphicFramePr>
          <p:nvPr>
            <p:extLst>
              <p:ext uri="{D42A27DB-BD31-4B8C-83A1-F6EECF244321}">
                <p14:modId xmlns:p14="http://schemas.microsoft.com/office/powerpoint/2010/main" val="861182787"/>
              </p:ext>
            </p:extLst>
          </p:nvPr>
        </p:nvGraphicFramePr>
        <p:xfrm>
          <a:off x="1881188" y="5119688"/>
          <a:ext cx="5384800" cy="1190625"/>
        </p:xfrm>
        <a:graphic>
          <a:graphicData uri="http://schemas.openxmlformats.org/presentationml/2006/ole">
            <mc:AlternateContent xmlns:mc="http://schemas.openxmlformats.org/markup-compatibility/2006">
              <mc:Choice xmlns:v="urn:schemas-microsoft-com:vml" Requires="v">
                <p:oleObj spid="_x0000_s89149" name="Equation" r:id="rId5" imgW="2006600" imgH="444500" progId="Equation.3">
                  <p:embed/>
                </p:oleObj>
              </mc:Choice>
              <mc:Fallback>
                <p:oleObj name="Equation" r:id="rId5" imgW="2006600" imgH="444500" progId="Equation.3">
                  <p:embed/>
                  <p:pic>
                    <p:nvPicPr>
                      <p:cNvPr id="0" name="Picture 3"/>
                      <p:cNvPicPr>
                        <a:picLocks noChangeAspect="1" noChangeArrowheads="1"/>
                      </p:cNvPicPr>
                      <p:nvPr/>
                    </p:nvPicPr>
                    <p:blipFill>
                      <a:blip r:embed="rId6"/>
                      <a:srcRect/>
                      <a:stretch>
                        <a:fillRect/>
                      </a:stretch>
                    </p:blipFill>
                    <p:spPr bwMode="auto">
                      <a:xfrm>
                        <a:off x="1881188" y="5119688"/>
                        <a:ext cx="5384800"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99592" y="188640"/>
            <a:ext cx="7056784" cy="1200329"/>
          </a:xfrm>
          <a:prstGeom prst="rect">
            <a:avLst/>
          </a:prstGeom>
          <a:noFill/>
        </p:spPr>
        <p:txBody>
          <a:bodyPr wrap="square" rtlCol="0">
            <a:spAutoFit/>
          </a:bodyPr>
          <a:lstStyle/>
          <a:p>
            <a:pPr fontAlgn="auto">
              <a:spcBef>
                <a:spcPts val="0"/>
              </a:spcBef>
              <a:spcAft>
                <a:spcPts val="0"/>
              </a:spcAft>
            </a:pPr>
            <a:r>
              <a:rPr lang="en-GB" sz="4400" u="sng" dirty="0">
                <a:solidFill>
                  <a:srgbClr val="FF0000"/>
                </a:solidFill>
                <a:latin typeface="Arial"/>
              </a:rPr>
              <a:t>The “Real” Butterfly Effect: </a:t>
            </a:r>
            <a:r>
              <a:rPr lang="en-GB" sz="2800" u="sng" dirty="0">
                <a:solidFill>
                  <a:srgbClr val="FF0000"/>
                </a:solidFill>
                <a:latin typeface="Arial"/>
              </a:rPr>
              <a:t>A problem in PDEs, not ODEs</a:t>
            </a:r>
            <a:endParaRPr lang="en-US" sz="2800" u="sng" dirty="0">
              <a:solidFill>
                <a:srgbClr val="FF0000"/>
              </a:solidFill>
              <a:latin typeface="Arial"/>
            </a:endParaRPr>
          </a:p>
        </p:txBody>
      </p:sp>
      <p:pic>
        <p:nvPicPr>
          <p:cNvPr id="6" name="Picture 5" descr="monarch-butterfly_large.jpg"/>
          <p:cNvPicPr>
            <a:picLocks noChangeAspect="1"/>
          </p:cNvPicPr>
          <p:nvPr/>
        </p:nvPicPr>
        <p:blipFill>
          <a:blip r:embed="rId7" cstate="print"/>
          <a:stretch>
            <a:fillRect/>
          </a:stretch>
        </p:blipFill>
        <p:spPr>
          <a:xfrm>
            <a:off x="899592" y="1515492"/>
            <a:ext cx="2757967" cy="1769492"/>
          </a:xfrm>
          <a:prstGeom prst="rect">
            <a:avLst/>
          </a:prstGeom>
        </p:spPr>
      </p:pic>
      <p:pic>
        <p:nvPicPr>
          <p:cNvPr id="7" name="Picture 6" descr="250px-Polar_low.jpg"/>
          <p:cNvPicPr>
            <a:picLocks noChangeAspect="1"/>
          </p:cNvPicPr>
          <p:nvPr/>
        </p:nvPicPr>
        <p:blipFill>
          <a:blip r:embed="rId8" cstate="print"/>
          <a:stretch>
            <a:fillRect/>
          </a:stretch>
        </p:blipFill>
        <p:spPr>
          <a:xfrm>
            <a:off x="5220072" y="1484784"/>
            <a:ext cx="1886288" cy="1818382"/>
          </a:xfrm>
          <a:prstGeom prst="rect">
            <a:avLst/>
          </a:prstGeom>
        </p:spPr>
      </p:pic>
      <p:sp>
        <p:nvSpPr>
          <p:cNvPr id="8" name="Right Arrow 7"/>
          <p:cNvSpPr/>
          <p:nvPr/>
        </p:nvSpPr>
        <p:spPr>
          <a:xfrm>
            <a:off x="3737608" y="20608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9" name="TextBox 8"/>
          <p:cNvSpPr txBox="1"/>
          <p:nvPr/>
        </p:nvSpPr>
        <p:spPr>
          <a:xfrm>
            <a:off x="7524328" y="1772816"/>
            <a:ext cx="720080" cy="923330"/>
          </a:xfrm>
          <a:prstGeom prst="rect">
            <a:avLst/>
          </a:prstGeom>
          <a:noFill/>
        </p:spPr>
        <p:txBody>
          <a:bodyPr wrap="square" rtlCol="0">
            <a:spAutoFit/>
          </a:bodyPr>
          <a:lstStyle/>
          <a:p>
            <a:pPr fontAlgn="auto">
              <a:spcBef>
                <a:spcPts val="0"/>
              </a:spcBef>
              <a:spcAft>
                <a:spcPts val="0"/>
              </a:spcAft>
            </a:pPr>
            <a:r>
              <a:rPr lang="en-GB" sz="5400" b="1" dirty="0">
                <a:solidFill>
                  <a:srgbClr val="0070C0"/>
                </a:solidFill>
                <a:latin typeface="Arial"/>
              </a:rPr>
              <a:t>?</a:t>
            </a:r>
            <a:endParaRPr lang="en-US" sz="5400" b="1" dirty="0">
              <a:solidFill>
                <a:srgbClr val="0070C0"/>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4" name="Object 2"/>
          <p:cNvGraphicFramePr>
            <a:graphicFrameLocks noChangeAspect="1"/>
          </p:cNvGraphicFramePr>
          <p:nvPr/>
        </p:nvGraphicFramePr>
        <p:xfrm>
          <a:off x="1065213" y="439738"/>
          <a:ext cx="7200900" cy="5903912"/>
        </p:xfrm>
        <a:graphic>
          <a:graphicData uri="http://schemas.openxmlformats.org/presentationml/2006/ole">
            <mc:AlternateContent xmlns:mc="http://schemas.openxmlformats.org/markup-compatibility/2006">
              <mc:Choice xmlns:v="urn:schemas-microsoft-com:vml" Requires="v">
                <p:oleObj spid="_x0000_s90148" name="Equation" r:id="rId3" imgW="3098520" imgH="2539800" progId="Equation.DSMT4">
                  <p:embed/>
                </p:oleObj>
              </mc:Choice>
              <mc:Fallback>
                <p:oleObj name="Equation" r:id="rId3" imgW="3098520" imgH="2539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439738"/>
                        <a:ext cx="7200900" cy="590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22" name="Object 2"/>
          <p:cNvGraphicFramePr>
            <a:graphicFrameLocks noChangeAspect="1"/>
          </p:cNvGraphicFramePr>
          <p:nvPr>
            <p:extLst>
              <p:ext uri="{D42A27DB-BD31-4B8C-83A1-F6EECF244321}">
                <p14:modId xmlns:p14="http://schemas.microsoft.com/office/powerpoint/2010/main" val="1262367693"/>
              </p:ext>
            </p:extLst>
          </p:nvPr>
        </p:nvGraphicFramePr>
        <p:xfrm>
          <a:off x="1730375" y="1709738"/>
          <a:ext cx="5889625" cy="2668587"/>
        </p:xfrm>
        <a:graphic>
          <a:graphicData uri="http://schemas.openxmlformats.org/presentationml/2006/ole">
            <mc:AlternateContent xmlns:mc="http://schemas.openxmlformats.org/markup-compatibility/2006">
              <mc:Choice xmlns:v="urn:schemas-microsoft-com:vml" Requires="v">
                <p:oleObj spid="_x0000_s93221" name="Equation" r:id="rId3" imgW="2044700" imgH="927100" progId="Equation.3">
                  <p:embed/>
                </p:oleObj>
              </mc:Choice>
              <mc:Fallback>
                <p:oleObj name="Equation" r:id="rId3" imgW="2044700" imgH="927100" progId="Equation.3">
                  <p:embed/>
                  <p:pic>
                    <p:nvPicPr>
                      <p:cNvPr id="0" name="Picture 2"/>
                      <p:cNvPicPr>
                        <a:picLocks noChangeAspect="1" noChangeArrowheads="1"/>
                      </p:cNvPicPr>
                      <p:nvPr/>
                    </p:nvPicPr>
                    <p:blipFill>
                      <a:blip r:embed="rId4"/>
                      <a:srcRect/>
                      <a:stretch>
                        <a:fillRect/>
                      </a:stretch>
                    </p:blipFill>
                    <p:spPr bwMode="auto">
                      <a:xfrm>
                        <a:off x="1730375" y="1709738"/>
                        <a:ext cx="5889625" cy="2668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8994" name="Object 2"/>
          <p:cNvGraphicFramePr>
            <a:graphicFrameLocks noChangeAspect="1"/>
          </p:cNvGraphicFramePr>
          <p:nvPr>
            <p:extLst>
              <p:ext uri="{D42A27DB-BD31-4B8C-83A1-F6EECF244321}">
                <p14:modId xmlns:p14="http://schemas.microsoft.com/office/powerpoint/2010/main" val="943296579"/>
              </p:ext>
            </p:extLst>
          </p:nvPr>
        </p:nvGraphicFramePr>
        <p:xfrm>
          <a:off x="723900" y="962025"/>
          <a:ext cx="7900988" cy="3400425"/>
        </p:xfrm>
        <a:graphic>
          <a:graphicData uri="http://schemas.openxmlformats.org/presentationml/2006/ole">
            <mc:AlternateContent xmlns:mc="http://schemas.openxmlformats.org/markup-compatibility/2006">
              <mc:Choice xmlns:v="urn:schemas-microsoft-com:vml" Requires="v">
                <p:oleObj spid="_x0000_s91173" name="Equation" r:id="rId3" imgW="2743200" imgH="1181100" progId="Equation.3">
                  <p:embed/>
                </p:oleObj>
              </mc:Choice>
              <mc:Fallback>
                <p:oleObj name="Equation" r:id="rId3" imgW="2743200" imgH="1181100" progId="Equation.3">
                  <p:embed/>
                  <p:pic>
                    <p:nvPicPr>
                      <p:cNvPr id="0" name="Picture 2"/>
                      <p:cNvPicPr>
                        <a:picLocks noChangeAspect="1" noChangeArrowheads="1"/>
                      </p:cNvPicPr>
                      <p:nvPr/>
                    </p:nvPicPr>
                    <p:blipFill>
                      <a:blip r:embed="rId4"/>
                      <a:srcRect/>
                      <a:stretch>
                        <a:fillRect/>
                      </a:stretch>
                    </p:blipFill>
                    <p:spPr bwMode="auto">
                      <a:xfrm>
                        <a:off x="723900" y="962025"/>
                        <a:ext cx="7900988" cy="340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Lorenz_Basic-energy-spectrum"/>
          <p:cNvPicPr>
            <a:picLocks noChangeAspect="1" noChangeArrowheads="1"/>
          </p:cNvPicPr>
          <p:nvPr/>
        </p:nvPicPr>
        <p:blipFill>
          <a:blip r:embed="rId2" cstate="print"/>
          <a:srcRect/>
          <a:stretch>
            <a:fillRect/>
          </a:stretch>
        </p:blipFill>
        <p:spPr bwMode="auto">
          <a:xfrm>
            <a:off x="1116013" y="1185863"/>
            <a:ext cx="6194425" cy="3898900"/>
          </a:xfrm>
          <a:prstGeom prst="rect">
            <a:avLst/>
          </a:prstGeom>
          <a:noFill/>
          <a:ln w="9525">
            <a:noFill/>
            <a:miter lim="800000"/>
            <a:headEnd/>
            <a:tailEnd/>
          </a:ln>
        </p:spPr>
      </p:pic>
      <p:sp>
        <p:nvSpPr>
          <p:cNvPr id="18435" name="Text Box 5"/>
          <p:cNvSpPr txBox="1">
            <a:spLocks noChangeArrowheads="1"/>
          </p:cNvSpPr>
          <p:nvPr/>
        </p:nvSpPr>
        <p:spPr bwMode="auto">
          <a:xfrm>
            <a:off x="611188" y="5486400"/>
            <a:ext cx="7343775" cy="822325"/>
          </a:xfrm>
          <a:prstGeom prst="rect">
            <a:avLst/>
          </a:prstGeom>
          <a:noFill/>
          <a:ln w="9525">
            <a:noFill/>
            <a:miter lim="800000"/>
            <a:headEnd/>
            <a:tailEnd/>
          </a:ln>
        </p:spPr>
        <p:txBody>
          <a:bodyPr>
            <a:spAutoFit/>
          </a:bodyPr>
          <a:lstStyle/>
          <a:p>
            <a:pPr algn="ctr">
              <a:spcBef>
                <a:spcPct val="50000"/>
              </a:spcBef>
            </a:pPr>
            <a:r>
              <a:rPr lang="en-GB" sz="2400">
                <a:solidFill>
                  <a:srgbClr val="FF0000"/>
                </a:solidFill>
              </a:rPr>
              <a:t>The Predictability of a Flow Which Possesses Many Scales of Motion. E.N.Lorenz (1969). Tellus. </a:t>
            </a:r>
            <a:endParaRPr lang="en-US" sz="2400">
              <a:solidFill>
                <a:srgbClr val="FF0000"/>
              </a:solidFill>
            </a:endParaRPr>
          </a:p>
        </p:txBody>
      </p:sp>
      <p:sp>
        <p:nvSpPr>
          <p:cNvPr id="18436" name="Text Box 6"/>
          <p:cNvSpPr txBox="1">
            <a:spLocks noChangeArrowheads="1"/>
          </p:cNvSpPr>
          <p:nvPr/>
        </p:nvSpPr>
        <p:spPr bwMode="auto">
          <a:xfrm>
            <a:off x="468313" y="260350"/>
            <a:ext cx="8208962" cy="823913"/>
          </a:xfrm>
          <a:prstGeom prst="rect">
            <a:avLst/>
          </a:prstGeom>
          <a:noFill/>
          <a:ln w="9525">
            <a:noFill/>
            <a:miter lim="800000"/>
            <a:headEnd/>
            <a:tailEnd/>
          </a:ln>
        </p:spPr>
        <p:txBody>
          <a:bodyPr>
            <a:spAutoFit/>
          </a:bodyPr>
          <a:lstStyle/>
          <a:p>
            <a:pPr algn="ctr">
              <a:spcBef>
                <a:spcPct val="50000"/>
              </a:spcBef>
            </a:pPr>
            <a:r>
              <a:rPr lang="en-GB" sz="4800" b="1">
                <a:solidFill>
                  <a:srgbClr val="FF0000"/>
                </a:solidFill>
              </a:rPr>
              <a:t>The “Real Butterfly Effect” </a:t>
            </a:r>
            <a:endParaRPr lang="en-US" sz="4800" b="1">
              <a:solidFill>
                <a:srgbClr val="FF0000"/>
              </a:solidFill>
            </a:endParaRPr>
          </a:p>
        </p:txBody>
      </p:sp>
      <p:sp>
        <p:nvSpPr>
          <p:cNvPr id="18437" name="Line 7"/>
          <p:cNvSpPr>
            <a:spLocks noChangeShapeType="1"/>
          </p:cNvSpPr>
          <p:nvPr/>
        </p:nvSpPr>
        <p:spPr bwMode="auto">
          <a:xfrm flipH="1">
            <a:off x="1331913" y="5157788"/>
            <a:ext cx="5832475" cy="0"/>
          </a:xfrm>
          <a:prstGeom prst="line">
            <a:avLst/>
          </a:prstGeom>
          <a:noFill/>
          <a:ln w="38100">
            <a:solidFill>
              <a:schemeClr val="tx1"/>
            </a:solidFill>
            <a:round/>
            <a:headEnd/>
            <a:tailEnd type="triangle" w="med" len="med"/>
          </a:ln>
        </p:spPr>
        <p:txBody>
          <a:bodyPr/>
          <a:lstStyle/>
          <a:p>
            <a:endParaRPr lang="en-US"/>
          </a:p>
        </p:txBody>
      </p:sp>
      <p:sp>
        <p:nvSpPr>
          <p:cNvPr id="18438" name="Text Box 8"/>
          <p:cNvSpPr txBox="1">
            <a:spLocks noChangeArrowheads="1"/>
          </p:cNvSpPr>
          <p:nvPr/>
        </p:nvSpPr>
        <p:spPr bwMode="auto">
          <a:xfrm>
            <a:off x="5435600" y="4791075"/>
            <a:ext cx="2016125" cy="366713"/>
          </a:xfrm>
          <a:prstGeom prst="rect">
            <a:avLst/>
          </a:prstGeom>
          <a:noFill/>
          <a:ln w="9525">
            <a:noFill/>
            <a:miter lim="800000"/>
            <a:headEnd/>
            <a:tailEnd/>
          </a:ln>
        </p:spPr>
        <p:txBody>
          <a:bodyPr>
            <a:spAutoFit/>
          </a:bodyPr>
          <a:lstStyle/>
          <a:p>
            <a:pPr>
              <a:spcBef>
                <a:spcPct val="50000"/>
              </a:spcBef>
            </a:pPr>
            <a:r>
              <a:rPr lang="en-GB" sz="1800"/>
              <a:t>Increasing scale</a:t>
            </a:r>
            <a:endParaRPr lang="en-US" sz="1800"/>
          </a:p>
        </p:txBody>
      </p:sp>
      <p:sp>
        <p:nvSpPr>
          <p:cNvPr id="18439" name="Line 10"/>
          <p:cNvSpPr>
            <a:spLocks noChangeShapeType="1"/>
          </p:cNvSpPr>
          <p:nvPr/>
        </p:nvSpPr>
        <p:spPr bwMode="auto">
          <a:xfrm flipV="1">
            <a:off x="539750" y="1484313"/>
            <a:ext cx="0" cy="3168650"/>
          </a:xfrm>
          <a:prstGeom prst="line">
            <a:avLst/>
          </a:prstGeom>
          <a:noFill/>
          <a:ln w="38100">
            <a:solidFill>
              <a:schemeClr val="tx1"/>
            </a:solidFill>
            <a:round/>
            <a:headEnd/>
            <a:tailEnd type="triangle" w="med" len="med"/>
          </a:ln>
        </p:spPr>
        <p:txBody>
          <a:bodyPr/>
          <a:lstStyle/>
          <a:p>
            <a:endParaRPr lang="en-US"/>
          </a:p>
        </p:txBody>
      </p:sp>
      <p:sp>
        <p:nvSpPr>
          <p:cNvPr id="18440" name="Text Box 11"/>
          <p:cNvSpPr txBox="1">
            <a:spLocks noChangeArrowheads="1"/>
          </p:cNvSpPr>
          <p:nvPr/>
        </p:nvSpPr>
        <p:spPr bwMode="auto">
          <a:xfrm>
            <a:off x="684213" y="1412875"/>
            <a:ext cx="2016125" cy="366713"/>
          </a:xfrm>
          <a:prstGeom prst="rect">
            <a:avLst/>
          </a:prstGeom>
          <a:noFill/>
          <a:ln w="9525">
            <a:noFill/>
            <a:miter lim="800000"/>
            <a:headEnd/>
            <a:tailEnd/>
          </a:ln>
        </p:spPr>
        <p:txBody>
          <a:bodyPr>
            <a:spAutoFit/>
          </a:bodyPr>
          <a:lstStyle/>
          <a:p>
            <a:pPr>
              <a:spcBef>
                <a:spcPct val="50000"/>
              </a:spcBef>
            </a:pPr>
            <a:r>
              <a:rPr lang="en-GB" sz="1800"/>
              <a:t>Error</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412776"/>
            <a:ext cx="6768752" cy="3046988"/>
          </a:xfrm>
          <a:prstGeom prst="rect">
            <a:avLst/>
          </a:prstGeom>
          <a:noFill/>
        </p:spPr>
        <p:txBody>
          <a:bodyPr wrap="square" rtlCol="0">
            <a:spAutoFit/>
          </a:bodyPr>
          <a:lstStyle/>
          <a:p>
            <a:pPr algn="ctr"/>
            <a:r>
              <a:rPr lang="en-US" dirty="0" smtClean="0"/>
              <a:t>Most of the time, small (</a:t>
            </a:r>
            <a:r>
              <a:rPr lang="en-US" dirty="0" err="1" smtClean="0"/>
              <a:t>eg</a:t>
            </a:r>
            <a:r>
              <a:rPr lang="en-US" dirty="0" smtClean="0"/>
              <a:t> convective) scales are controlled by large (</a:t>
            </a:r>
            <a:r>
              <a:rPr lang="en-US" dirty="0" err="1" smtClean="0"/>
              <a:t>eg</a:t>
            </a:r>
            <a:r>
              <a:rPr lang="en-US" dirty="0" smtClean="0"/>
              <a:t> synoptic scales) and hence L69 is an overly pessimistic estimate of predictability. But intermittently the opposite occurs… </a:t>
            </a:r>
            <a:endParaRPr lang="en-US" dirty="0"/>
          </a:p>
        </p:txBody>
      </p:sp>
    </p:spTree>
    <p:extLst>
      <p:ext uri="{BB962C8B-B14F-4D97-AF65-F5344CB8AC3E}">
        <p14:creationId xmlns:p14="http://schemas.microsoft.com/office/powerpoint/2010/main" val="177678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187450" y="620713"/>
            <a:ext cx="6911975" cy="3260725"/>
          </a:xfrm>
          <a:prstGeom prst="rect">
            <a:avLst/>
          </a:prstGeom>
          <a:noFill/>
          <a:ln w="9525">
            <a:noFill/>
            <a:miter lim="800000"/>
            <a:headEnd/>
            <a:tailEnd/>
          </a:ln>
        </p:spPr>
        <p:txBody>
          <a:bodyPr>
            <a:spAutoFit/>
          </a:bodyPr>
          <a:lstStyle/>
          <a:p>
            <a:pPr>
              <a:spcBef>
                <a:spcPct val="50000"/>
              </a:spcBef>
            </a:pPr>
            <a:r>
              <a:rPr lang="en-GB">
                <a:solidFill>
                  <a:srgbClr val="FF3300"/>
                </a:solidFill>
              </a:rPr>
              <a:t>“</a:t>
            </a:r>
            <a:r>
              <a:rPr lang="en-GB" u="sng">
                <a:solidFill>
                  <a:srgbClr val="FF3300"/>
                </a:solidFill>
              </a:rPr>
              <a:t>The Butterfly Effect</a:t>
            </a:r>
            <a:r>
              <a:rPr lang="en-GB">
                <a:solidFill>
                  <a:srgbClr val="FF3300"/>
                </a:solidFill>
              </a:rPr>
              <a:t> is a phrase that encapsulates the more technical notion of sensitive dependence on initial conditions in chaos theory”</a:t>
            </a:r>
            <a:r>
              <a:rPr lang="en-GB"/>
              <a:t> (Wikipedia)</a:t>
            </a:r>
          </a:p>
          <a:p>
            <a:pPr>
              <a:spcBef>
                <a:spcPct val="50000"/>
              </a:spcBef>
            </a:pPr>
            <a:endParaRPr lang="en-US"/>
          </a:p>
        </p:txBody>
      </p:sp>
      <p:pic>
        <p:nvPicPr>
          <p:cNvPr id="15363" name="Picture 5" descr="Gleick_CHAOS-cover"/>
          <p:cNvPicPr>
            <a:picLocks noChangeAspect="1" noChangeArrowheads="1"/>
          </p:cNvPicPr>
          <p:nvPr/>
        </p:nvPicPr>
        <p:blipFill>
          <a:blip r:embed="rId2" cstate="print"/>
          <a:srcRect/>
          <a:stretch>
            <a:fillRect/>
          </a:stretch>
        </p:blipFill>
        <p:spPr bwMode="auto">
          <a:xfrm>
            <a:off x="4716463" y="3141663"/>
            <a:ext cx="2160587" cy="32781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059832" y="116632"/>
            <a:ext cx="3600400" cy="1008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lang="en-GB" kern="0" dirty="0" err="1" smtClean="0">
                <a:latin typeface="+mn-lt"/>
              </a:rPr>
              <a:t>Eg</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8" name="Picture 7" descr="convection2.jpg"/>
          <p:cNvPicPr>
            <a:picLocks noChangeAspect="1"/>
          </p:cNvPicPr>
          <p:nvPr/>
        </p:nvPicPr>
        <p:blipFill>
          <a:blip r:embed="rId2" cstate="print"/>
          <a:stretch>
            <a:fillRect/>
          </a:stretch>
        </p:blipFill>
        <p:spPr>
          <a:xfrm>
            <a:off x="611560" y="3296775"/>
            <a:ext cx="1895963" cy="1420142"/>
          </a:xfrm>
          <a:prstGeom prst="rect">
            <a:avLst/>
          </a:prstGeom>
        </p:spPr>
      </p:pic>
      <p:pic>
        <p:nvPicPr>
          <p:cNvPr id="9" name="Picture 8" descr="convection.jpg"/>
          <p:cNvPicPr>
            <a:picLocks noChangeAspect="1"/>
          </p:cNvPicPr>
          <p:nvPr/>
        </p:nvPicPr>
        <p:blipFill>
          <a:blip r:embed="rId3" cstate="print"/>
          <a:stretch>
            <a:fillRect/>
          </a:stretch>
        </p:blipFill>
        <p:spPr>
          <a:xfrm>
            <a:off x="3707904" y="3296775"/>
            <a:ext cx="1988768" cy="1497335"/>
          </a:xfrm>
          <a:prstGeom prst="rect">
            <a:avLst/>
          </a:prstGeom>
        </p:spPr>
      </p:pic>
      <p:pic>
        <p:nvPicPr>
          <p:cNvPr id="10" name="Picture 9" descr="linus1.jpg"/>
          <p:cNvPicPr>
            <a:picLocks noChangeAspect="1"/>
          </p:cNvPicPr>
          <p:nvPr/>
        </p:nvPicPr>
        <p:blipFill>
          <a:blip r:embed="rId4" cstate="print"/>
          <a:srcRect l="37563"/>
          <a:stretch>
            <a:fillRect/>
          </a:stretch>
        </p:blipFill>
        <p:spPr>
          <a:xfrm rot="5400000">
            <a:off x="1343493" y="-471285"/>
            <a:ext cx="1956006" cy="4427984"/>
          </a:xfrm>
          <a:prstGeom prst="rect">
            <a:avLst/>
          </a:prstGeom>
        </p:spPr>
      </p:pic>
      <p:pic>
        <p:nvPicPr>
          <p:cNvPr id="11" name="Picture 10" descr="linus4.jpg"/>
          <p:cNvPicPr>
            <a:picLocks noChangeAspect="1"/>
          </p:cNvPicPr>
          <p:nvPr/>
        </p:nvPicPr>
        <p:blipFill>
          <a:blip r:embed="rId5" cstate="print"/>
          <a:srcRect l="37563" b="4716"/>
          <a:stretch>
            <a:fillRect/>
          </a:stretch>
        </p:blipFill>
        <p:spPr>
          <a:xfrm rot="5400000">
            <a:off x="5742724" y="-394229"/>
            <a:ext cx="2023655" cy="4365103"/>
          </a:xfrm>
          <a:prstGeom prst="rect">
            <a:avLst/>
          </a:prstGeom>
        </p:spPr>
      </p:pic>
      <p:sp>
        <p:nvSpPr>
          <p:cNvPr id="12" name="Right Arrow 11"/>
          <p:cNvSpPr/>
          <p:nvPr/>
        </p:nvSpPr>
        <p:spPr>
          <a:xfrm>
            <a:off x="4313672" y="1660015"/>
            <a:ext cx="474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7193992" y="2715571"/>
            <a:ext cx="474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a:off x="5897848" y="3676238"/>
            <a:ext cx="474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2801504" y="3656815"/>
            <a:ext cx="474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ornado1.jpeg"/>
          <p:cNvPicPr>
            <a:picLocks noChangeAspect="1"/>
          </p:cNvPicPr>
          <p:nvPr/>
        </p:nvPicPr>
        <p:blipFill>
          <a:blip r:embed="rId6" cstate="print"/>
          <a:stretch>
            <a:fillRect/>
          </a:stretch>
        </p:blipFill>
        <p:spPr>
          <a:xfrm>
            <a:off x="6516216" y="3296775"/>
            <a:ext cx="2376264" cy="1581296"/>
          </a:xfrm>
          <a:prstGeom prst="rect">
            <a:avLst/>
          </a:prstGeom>
        </p:spPr>
      </p:pic>
      <p:sp>
        <p:nvSpPr>
          <p:cNvPr id="2" name="TextBox 1"/>
          <p:cNvSpPr txBox="1"/>
          <p:nvPr/>
        </p:nvSpPr>
        <p:spPr>
          <a:xfrm>
            <a:off x="971600" y="5445224"/>
            <a:ext cx="7560840" cy="1077218"/>
          </a:xfrm>
          <a:prstGeom prst="rect">
            <a:avLst/>
          </a:prstGeom>
          <a:noFill/>
        </p:spPr>
        <p:txBody>
          <a:bodyPr wrap="square" rtlCol="0">
            <a:spAutoFit/>
          </a:bodyPr>
          <a:lstStyle/>
          <a:p>
            <a:pPr algn="ctr"/>
            <a:r>
              <a:rPr lang="en-US" dirty="0" smtClean="0"/>
              <a:t>This is when the real butterfly effect is most active.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412776"/>
            <a:ext cx="6768752" cy="2062103"/>
          </a:xfrm>
          <a:prstGeom prst="rect">
            <a:avLst/>
          </a:prstGeom>
          <a:noFill/>
        </p:spPr>
        <p:txBody>
          <a:bodyPr wrap="square" rtlCol="0">
            <a:spAutoFit/>
          </a:bodyPr>
          <a:lstStyle/>
          <a:p>
            <a:pPr algn="ctr"/>
            <a:r>
              <a:rPr lang="en-US" dirty="0" smtClean="0"/>
              <a:t>For such cases, could it literally be true that errors propagate up to the large scale from arbitrarily small scales in finite time? </a:t>
            </a:r>
            <a:endParaRPr lang="en-US" dirty="0"/>
          </a:p>
        </p:txBody>
      </p:sp>
    </p:spTree>
    <p:extLst>
      <p:ext uri="{BB962C8B-B14F-4D97-AF65-F5344CB8AC3E}">
        <p14:creationId xmlns:p14="http://schemas.microsoft.com/office/powerpoint/2010/main" val="42332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684213" y="1125538"/>
            <a:ext cx="7850187" cy="3295650"/>
          </a:xfrm>
          <a:prstGeom prst="rect">
            <a:avLst/>
          </a:prstGeom>
          <a:noFill/>
          <a:ln w="9525">
            <a:noFill/>
            <a:miter lim="800000"/>
            <a:headEnd/>
            <a:tailEnd/>
          </a:ln>
        </p:spPr>
        <p:txBody>
          <a:bodyPr>
            <a:spAutoFit/>
          </a:bodyPr>
          <a:lstStyle/>
          <a:p>
            <a:pPr>
              <a:spcBef>
                <a:spcPct val="50000"/>
              </a:spcBef>
            </a:pPr>
            <a:r>
              <a:rPr lang="en-GB" sz="2800"/>
              <a:t>“We have not been able to prove or disprove our conjecture, since in order to render the appropriate equations tractable we have been forced to introduce certain statistical assumptions which cannot be rigorously defended.”</a:t>
            </a:r>
          </a:p>
          <a:p>
            <a:pPr>
              <a:spcBef>
                <a:spcPct val="50000"/>
              </a:spcBef>
            </a:pPr>
            <a:r>
              <a:rPr lang="en-GB" sz="2800">
                <a:solidFill>
                  <a:srgbClr val="FF3300"/>
                </a:solidFill>
              </a:rPr>
              <a:t>Lorenz 1969</a:t>
            </a:r>
            <a:r>
              <a:rPr lang="en-GB" sz="2800"/>
              <a:t> </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848" y="1196752"/>
            <a:ext cx="8229600" cy="3312368"/>
          </a:xfrm>
          <a:ln>
            <a:solidFill>
              <a:srgbClr val="FF0000"/>
            </a:solidFill>
          </a:ln>
        </p:spPr>
        <p:txBody>
          <a:bodyPr/>
          <a:lstStyle/>
          <a:p>
            <a:r>
              <a:rPr lang="en-US" sz="2400" dirty="0" smtClean="0"/>
              <a:t>The </a:t>
            </a:r>
            <a:r>
              <a:rPr lang="en-US" sz="2400" dirty="0" smtClean="0">
                <a:hlinkClick r:id="rId2" tooltip="Mathematics"/>
              </a:rPr>
              <a:t>mathematical</a:t>
            </a:r>
            <a:r>
              <a:rPr lang="en-US" sz="2400" dirty="0" smtClean="0"/>
              <a:t> term </a:t>
            </a:r>
            <a:r>
              <a:rPr lang="en-US" sz="2400" b="1" dirty="0" smtClean="0"/>
              <a:t>well-posed problem</a:t>
            </a:r>
            <a:r>
              <a:rPr lang="en-US" sz="2400" dirty="0" smtClean="0"/>
              <a:t> stems from a definition given by </a:t>
            </a:r>
            <a:r>
              <a:rPr lang="en-US" sz="2400" dirty="0" smtClean="0">
                <a:hlinkClick r:id="rId3" tooltip="Jacques Hadamard"/>
              </a:rPr>
              <a:t>Jacques </a:t>
            </a:r>
            <a:r>
              <a:rPr lang="en-US" sz="2400" dirty="0" err="1" smtClean="0">
                <a:hlinkClick r:id="rId3" tooltip="Jacques Hadamard"/>
              </a:rPr>
              <a:t>Hadamard</a:t>
            </a:r>
            <a:r>
              <a:rPr lang="en-US" sz="2400" dirty="0" smtClean="0"/>
              <a:t>. He believed that mathematical models of physical phenomena should have the properties that</a:t>
            </a:r>
          </a:p>
          <a:p>
            <a:r>
              <a:rPr lang="en-US" sz="2400" dirty="0" smtClean="0"/>
              <a:t>A solution exists</a:t>
            </a:r>
          </a:p>
          <a:p>
            <a:r>
              <a:rPr lang="en-US" sz="2400" dirty="0" smtClean="0"/>
              <a:t>The solution is unique</a:t>
            </a:r>
          </a:p>
          <a:p>
            <a:r>
              <a:rPr lang="en-US" sz="2400" dirty="0" smtClean="0"/>
              <a:t>The solution depends continuously on the data, in some reasonable </a:t>
            </a:r>
            <a:r>
              <a:rPr lang="en-US" sz="2400" dirty="0" smtClean="0">
                <a:hlinkClick r:id="rId4" tooltip="Topology"/>
              </a:rPr>
              <a:t>topology</a:t>
            </a:r>
            <a:r>
              <a:rPr lang="en-US" sz="2400" dirty="0" smtClean="0"/>
              <a:t>.</a:t>
            </a:r>
          </a:p>
          <a:p>
            <a:pPr>
              <a:buNone/>
            </a:pPr>
            <a:endParaRPr lang="en-US" sz="2400" dirty="0"/>
          </a:p>
        </p:txBody>
      </p:sp>
      <p:sp>
        <p:nvSpPr>
          <p:cNvPr id="4" name="TextBox 3"/>
          <p:cNvSpPr txBox="1"/>
          <p:nvPr/>
        </p:nvSpPr>
        <p:spPr>
          <a:xfrm>
            <a:off x="755576" y="4725144"/>
            <a:ext cx="7344816" cy="2062103"/>
          </a:xfrm>
          <a:prstGeom prst="rect">
            <a:avLst/>
          </a:prstGeom>
          <a:noFill/>
        </p:spPr>
        <p:txBody>
          <a:bodyPr wrap="square" rtlCol="0">
            <a:spAutoFit/>
          </a:bodyPr>
          <a:lstStyle/>
          <a:p>
            <a:pPr algn="ctr"/>
            <a:r>
              <a:rPr lang="en-GB" dirty="0" smtClean="0">
                <a:solidFill>
                  <a:srgbClr val="FF0000"/>
                </a:solidFill>
              </a:rPr>
              <a:t>If the “real” butterfly effect is true as N</a:t>
            </a:r>
            <a:r>
              <a:rPr lang="en-GB" dirty="0" smtClean="0">
                <a:solidFill>
                  <a:srgbClr val="FF0000"/>
                </a:solidFill>
                <a:latin typeface="Wingdings"/>
                <a:ea typeface="Wingdings"/>
                <a:cs typeface="Wingdings"/>
                <a:sym typeface="Wingdings"/>
              </a:rPr>
              <a:t>∞</a:t>
            </a:r>
            <a:r>
              <a:rPr lang="en-GB" dirty="0" smtClean="0">
                <a:solidFill>
                  <a:srgbClr val="FF0000"/>
                </a:solidFill>
              </a:rPr>
              <a:t>, then the initial value problem for the Navier-Stokes equations is not well posed. Is it literally true?</a:t>
            </a:r>
            <a:endParaRPr lang="en-US" dirty="0">
              <a:solidFill>
                <a:srgbClr val="FF0000"/>
              </a:solidFill>
            </a:endParaRPr>
          </a:p>
        </p:txBody>
      </p:sp>
      <p:sp>
        <p:nvSpPr>
          <p:cNvPr id="5" name="TextBox 4"/>
          <p:cNvSpPr txBox="1"/>
          <p:nvPr/>
        </p:nvSpPr>
        <p:spPr>
          <a:xfrm>
            <a:off x="899592" y="260648"/>
            <a:ext cx="7344816" cy="584775"/>
          </a:xfrm>
          <a:prstGeom prst="rect">
            <a:avLst/>
          </a:prstGeom>
          <a:noFill/>
        </p:spPr>
        <p:txBody>
          <a:bodyPr wrap="square" rtlCol="0">
            <a:spAutoFit/>
          </a:bodyPr>
          <a:lstStyle/>
          <a:p>
            <a:pPr algn="ctr"/>
            <a:r>
              <a:rPr lang="en-GB" dirty="0" smtClean="0">
                <a:solidFill>
                  <a:srgbClr val="FF0000"/>
                </a:solidFill>
              </a:rPr>
              <a:t>Lifted from Wikipedia: </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GB" sz="4000">
                <a:solidFill>
                  <a:schemeClr val="accent2"/>
                </a:solidFill>
              </a:rPr>
              <a:t>Clay Mathematics Millenium Problems</a:t>
            </a:r>
            <a:endParaRPr lang="en-US" sz="4000">
              <a:solidFill>
                <a:schemeClr val="accent2"/>
              </a:solidFill>
            </a:endParaRPr>
          </a:p>
        </p:txBody>
      </p:sp>
      <p:sp>
        <p:nvSpPr>
          <p:cNvPr id="208899" name="Rectangle 3"/>
          <p:cNvSpPr>
            <a:spLocks noGrp="1" noChangeArrowheads="1"/>
          </p:cNvSpPr>
          <p:nvPr>
            <p:ph type="body" idx="1"/>
          </p:nvPr>
        </p:nvSpPr>
        <p:spPr/>
        <p:txBody>
          <a:bodyPr/>
          <a:lstStyle/>
          <a:p>
            <a:r>
              <a:rPr lang="en-GB"/>
              <a:t>Birch and Swinnerton-Dyer Conjecture</a:t>
            </a:r>
          </a:p>
          <a:p>
            <a:r>
              <a:rPr lang="en-GB"/>
              <a:t>Hodge Conjecture</a:t>
            </a:r>
          </a:p>
          <a:p>
            <a:r>
              <a:rPr lang="en-GB"/>
              <a:t>Navier-Stokes Equations</a:t>
            </a:r>
          </a:p>
          <a:p>
            <a:r>
              <a:rPr lang="en-GB"/>
              <a:t>P vs NP</a:t>
            </a:r>
          </a:p>
          <a:p>
            <a:r>
              <a:rPr lang="en-GB"/>
              <a:t>Poincar</a:t>
            </a:r>
            <a:r>
              <a:rPr lang="en-GB">
                <a:cs typeface="Arial" charset="0"/>
              </a:rPr>
              <a:t>é</a:t>
            </a:r>
            <a:r>
              <a:rPr lang="en-GB"/>
              <a:t> Conjecture</a:t>
            </a:r>
          </a:p>
          <a:p>
            <a:r>
              <a:rPr lang="en-GB"/>
              <a:t>Riemann Hypothesis</a:t>
            </a:r>
          </a:p>
          <a:p>
            <a:r>
              <a:rPr lang="en-GB"/>
              <a:t>Yang-Mills Theory</a:t>
            </a:r>
            <a:endParaRPr lang="en-US"/>
          </a:p>
        </p:txBody>
      </p:sp>
    </p:spTree>
    <p:extLst>
      <p:ext uri="{BB962C8B-B14F-4D97-AF65-F5344CB8AC3E}">
        <p14:creationId xmlns:p14="http://schemas.microsoft.com/office/powerpoint/2010/main" val="9207589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GB" sz="4000">
                <a:solidFill>
                  <a:schemeClr val="accent2"/>
                </a:solidFill>
              </a:rPr>
              <a:t>Clay Mathematics Millenium Problems</a:t>
            </a:r>
            <a:endParaRPr lang="en-US" sz="4000">
              <a:solidFill>
                <a:schemeClr val="accent2"/>
              </a:solidFill>
            </a:endParaRPr>
          </a:p>
        </p:txBody>
      </p:sp>
      <p:sp>
        <p:nvSpPr>
          <p:cNvPr id="209923" name="Rectangle 3"/>
          <p:cNvSpPr>
            <a:spLocks noGrp="1" noChangeArrowheads="1"/>
          </p:cNvSpPr>
          <p:nvPr>
            <p:ph type="body" idx="1"/>
          </p:nvPr>
        </p:nvSpPr>
        <p:spPr/>
        <p:txBody>
          <a:bodyPr/>
          <a:lstStyle/>
          <a:p>
            <a:r>
              <a:rPr lang="en-GB" dirty="0"/>
              <a:t>Birch and </a:t>
            </a:r>
            <a:r>
              <a:rPr lang="en-GB" dirty="0" err="1"/>
              <a:t>Swinnerton</a:t>
            </a:r>
            <a:r>
              <a:rPr lang="en-GB" dirty="0"/>
              <a:t>-Dyer Conjecture</a:t>
            </a:r>
          </a:p>
          <a:p>
            <a:r>
              <a:rPr lang="en-GB" dirty="0"/>
              <a:t>Hodge Conjecture</a:t>
            </a:r>
          </a:p>
          <a:p>
            <a:r>
              <a:rPr lang="en-GB" dirty="0" err="1">
                <a:solidFill>
                  <a:srgbClr val="FF3300"/>
                </a:solidFill>
              </a:rPr>
              <a:t>Navier</a:t>
            </a:r>
            <a:r>
              <a:rPr lang="en-GB" dirty="0">
                <a:solidFill>
                  <a:srgbClr val="FF3300"/>
                </a:solidFill>
              </a:rPr>
              <a:t>-Stokes </a:t>
            </a:r>
            <a:r>
              <a:rPr lang="en-GB" dirty="0" smtClean="0">
                <a:solidFill>
                  <a:srgbClr val="FF3300"/>
                </a:solidFill>
              </a:rPr>
              <a:t>Equations</a:t>
            </a:r>
            <a:endParaRPr lang="en-GB" dirty="0">
              <a:solidFill>
                <a:srgbClr val="FF3300"/>
              </a:solidFill>
            </a:endParaRPr>
          </a:p>
          <a:p>
            <a:r>
              <a:rPr lang="en-GB" dirty="0"/>
              <a:t>P </a:t>
            </a:r>
            <a:r>
              <a:rPr lang="en-GB" dirty="0" err="1"/>
              <a:t>vs</a:t>
            </a:r>
            <a:r>
              <a:rPr lang="en-GB" dirty="0"/>
              <a:t> NP</a:t>
            </a:r>
          </a:p>
          <a:p>
            <a:r>
              <a:rPr lang="en-GB" dirty="0" err="1"/>
              <a:t>Poincar</a:t>
            </a:r>
            <a:r>
              <a:rPr lang="en-GB" dirty="0" err="1">
                <a:cs typeface="Arial" charset="0"/>
              </a:rPr>
              <a:t>é</a:t>
            </a:r>
            <a:r>
              <a:rPr lang="en-GB" dirty="0"/>
              <a:t> Conjecture</a:t>
            </a:r>
          </a:p>
          <a:p>
            <a:r>
              <a:rPr lang="en-GB" dirty="0"/>
              <a:t>Riemann Hypothesis</a:t>
            </a:r>
          </a:p>
          <a:p>
            <a:r>
              <a:rPr lang="en-GB" dirty="0"/>
              <a:t>Yang-Mills Theory</a:t>
            </a:r>
            <a:endParaRPr lang="en-US" dirty="0"/>
          </a:p>
        </p:txBody>
      </p:sp>
    </p:spTree>
    <p:extLst>
      <p:ext uri="{BB962C8B-B14F-4D97-AF65-F5344CB8AC3E}">
        <p14:creationId xmlns:p14="http://schemas.microsoft.com/office/powerpoint/2010/main" val="21937437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navierstok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73088"/>
            <a:ext cx="6408738" cy="8105776"/>
          </a:xfrm>
          <a:prstGeom prst="rect">
            <a:avLst/>
          </a:prstGeom>
          <a:noFill/>
          <a:extLst>
            <a:ext uri="{909E8E84-426E-40dd-AFC4-6F175D3DCCD1}">
              <a14:hiddenFill xmlns:a14="http://schemas.microsoft.com/office/drawing/2010/main">
                <a:solidFill>
                  <a:srgbClr val="FFFFFF"/>
                </a:solidFill>
              </a14:hiddenFill>
            </a:ext>
          </a:extLst>
        </p:spPr>
      </p:pic>
      <p:sp>
        <p:nvSpPr>
          <p:cNvPr id="210947" name="Text Box 3"/>
          <p:cNvSpPr txBox="1">
            <a:spLocks noChangeArrowheads="1"/>
          </p:cNvSpPr>
          <p:nvPr/>
        </p:nvSpPr>
        <p:spPr bwMode="auto">
          <a:xfrm>
            <a:off x="6227763" y="1982788"/>
            <a:ext cx="3203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u="sng" smtClean="0">
                <a:solidFill>
                  <a:srgbClr val="FF3300"/>
                </a:solidFill>
                <a:ea typeface="ＭＳ Ｐゴシック" charset="0"/>
              </a:rPr>
              <a:t>Navier-Stokes Equations</a:t>
            </a:r>
            <a:endParaRPr lang="en-US" sz="1800" u="sng" smtClean="0">
              <a:solidFill>
                <a:srgbClr val="FF3300"/>
              </a:solidFill>
              <a:ea typeface="ＭＳ Ｐゴシック" charset="0"/>
            </a:endParaRPr>
          </a:p>
        </p:txBody>
      </p:sp>
      <p:sp>
        <p:nvSpPr>
          <p:cNvPr id="210948" name="Text Box 4"/>
          <p:cNvSpPr txBox="1">
            <a:spLocks noChangeArrowheads="1"/>
          </p:cNvSpPr>
          <p:nvPr/>
        </p:nvSpPr>
        <p:spPr bwMode="auto">
          <a:xfrm>
            <a:off x="6156325" y="2781300"/>
            <a:ext cx="3492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smtClean="0">
                <a:solidFill>
                  <a:srgbClr val="FF3300"/>
                </a:solidFill>
                <a:ea typeface="ＭＳ Ｐゴシック" charset="0"/>
              </a:rPr>
              <a:t>For smooth initial conditions</a:t>
            </a:r>
            <a:endParaRPr lang="en-US" sz="1800" smtClean="0">
              <a:solidFill>
                <a:srgbClr val="FF3300"/>
              </a:solidFill>
              <a:ea typeface="ＭＳ Ｐゴシック" charset="0"/>
            </a:endParaRPr>
          </a:p>
        </p:txBody>
      </p:sp>
      <p:sp>
        <p:nvSpPr>
          <p:cNvPr id="210949" name="Text Box 5"/>
          <p:cNvSpPr txBox="1">
            <a:spLocks noChangeArrowheads="1"/>
          </p:cNvSpPr>
          <p:nvPr/>
        </p:nvSpPr>
        <p:spPr bwMode="auto">
          <a:xfrm>
            <a:off x="6227763" y="4292600"/>
            <a:ext cx="2592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smtClean="0">
                <a:solidFill>
                  <a:srgbClr val="FF3300"/>
                </a:solidFill>
                <a:ea typeface="ＭＳ Ｐゴシック" charset="0"/>
              </a:rPr>
              <a:t>and suitably regular boundary conditions</a:t>
            </a:r>
            <a:endParaRPr lang="en-US" sz="1800" smtClean="0">
              <a:solidFill>
                <a:srgbClr val="FF3300"/>
              </a:solidFill>
              <a:ea typeface="ＭＳ Ｐゴシック" charset="0"/>
            </a:endParaRPr>
          </a:p>
        </p:txBody>
      </p:sp>
      <p:sp>
        <p:nvSpPr>
          <p:cNvPr id="210950" name="Line 6"/>
          <p:cNvSpPr>
            <a:spLocks noChangeShapeType="1"/>
          </p:cNvSpPr>
          <p:nvPr/>
        </p:nvSpPr>
        <p:spPr bwMode="auto">
          <a:xfrm flipH="1">
            <a:off x="4857750" y="2205038"/>
            <a:ext cx="115093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smtClean="0">
              <a:solidFill>
                <a:srgbClr val="FF3300"/>
              </a:solidFill>
              <a:ea typeface="ＭＳ Ｐゴシック" charset="0"/>
            </a:endParaRPr>
          </a:p>
        </p:txBody>
      </p:sp>
      <p:sp>
        <p:nvSpPr>
          <p:cNvPr id="210951" name="Line 7"/>
          <p:cNvSpPr>
            <a:spLocks noChangeShapeType="1"/>
          </p:cNvSpPr>
          <p:nvPr/>
        </p:nvSpPr>
        <p:spPr bwMode="auto">
          <a:xfrm flipH="1">
            <a:off x="4932363" y="2997200"/>
            <a:ext cx="1150937"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smtClean="0">
              <a:solidFill>
                <a:srgbClr val="FF3300"/>
              </a:solidFill>
              <a:ea typeface="ＭＳ Ｐゴシック" charset="0"/>
            </a:endParaRPr>
          </a:p>
        </p:txBody>
      </p:sp>
      <p:sp>
        <p:nvSpPr>
          <p:cNvPr id="210952" name="Line 8"/>
          <p:cNvSpPr>
            <a:spLocks noChangeShapeType="1"/>
          </p:cNvSpPr>
          <p:nvPr/>
        </p:nvSpPr>
        <p:spPr bwMode="auto">
          <a:xfrm flipH="1">
            <a:off x="4932363" y="4724400"/>
            <a:ext cx="1150937"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smtClean="0">
              <a:solidFill>
                <a:srgbClr val="FF3300"/>
              </a:solidFill>
              <a:ea typeface="ＭＳ Ｐゴシック" charset="0"/>
            </a:endParaRPr>
          </a:p>
        </p:txBody>
      </p:sp>
      <p:sp>
        <p:nvSpPr>
          <p:cNvPr id="210953" name="Text Box 9"/>
          <p:cNvSpPr txBox="1">
            <a:spLocks noChangeArrowheads="1"/>
          </p:cNvSpPr>
          <p:nvPr/>
        </p:nvSpPr>
        <p:spPr bwMode="auto">
          <a:xfrm>
            <a:off x="6227763" y="5229225"/>
            <a:ext cx="27003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smtClean="0">
                <a:solidFill>
                  <a:srgbClr val="FF3300"/>
                </a:solidFill>
                <a:ea typeface="ＭＳ Ｐゴシック" charset="0"/>
              </a:rPr>
              <a:t>do there exist smooth, bounded solutions at all future times?</a:t>
            </a:r>
            <a:endParaRPr lang="en-US" sz="1800" smtClean="0">
              <a:solidFill>
                <a:srgbClr val="FF3300"/>
              </a:solidFill>
              <a:ea typeface="ＭＳ Ｐゴシック" charset="0"/>
            </a:endParaRPr>
          </a:p>
        </p:txBody>
      </p:sp>
      <p:sp>
        <p:nvSpPr>
          <p:cNvPr id="210954" name="Line 10"/>
          <p:cNvSpPr>
            <a:spLocks noChangeShapeType="1"/>
          </p:cNvSpPr>
          <p:nvPr/>
        </p:nvSpPr>
        <p:spPr bwMode="auto">
          <a:xfrm flipH="1">
            <a:off x="5003800" y="5516563"/>
            <a:ext cx="115093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smtClean="0">
              <a:solidFill>
                <a:srgbClr val="FF3300"/>
              </a:solidFill>
              <a:ea typeface="ＭＳ Ｐゴシック" charset="0"/>
            </a:endParaRPr>
          </a:p>
        </p:txBody>
      </p:sp>
      <p:sp>
        <p:nvSpPr>
          <p:cNvPr id="2" name="TextBox 1"/>
          <p:cNvSpPr txBox="1"/>
          <p:nvPr/>
        </p:nvSpPr>
        <p:spPr>
          <a:xfrm>
            <a:off x="6444208" y="476672"/>
            <a:ext cx="1584176" cy="584776"/>
          </a:xfrm>
          <a:prstGeom prst="rect">
            <a:avLst/>
          </a:prstGeom>
          <a:noFill/>
        </p:spPr>
        <p:txBody>
          <a:bodyPr wrap="square" rtlCol="0">
            <a:spAutoFit/>
          </a:bodyPr>
          <a:lstStyle/>
          <a:p>
            <a:r>
              <a:rPr lang="en-US" dirty="0" smtClean="0"/>
              <a:t>MNS</a:t>
            </a:r>
            <a:endParaRPr lang="en-US" dirty="0"/>
          </a:p>
        </p:txBody>
      </p:sp>
    </p:spTree>
    <p:extLst>
      <p:ext uri="{BB962C8B-B14F-4D97-AF65-F5344CB8AC3E}">
        <p14:creationId xmlns:p14="http://schemas.microsoft.com/office/powerpoint/2010/main" val="412808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blinds(horizontal)">
                                      <p:cBhvr>
                                        <p:cTn id="7" dur="500"/>
                                        <p:tgtEl>
                                          <p:spTgt spid="210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0950"/>
                                        </p:tgtEl>
                                        <p:attrNameLst>
                                          <p:attrName>style.visibility</p:attrName>
                                        </p:attrNameLst>
                                      </p:cBhvr>
                                      <p:to>
                                        <p:strVal val="visible"/>
                                      </p:to>
                                    </p:set>
                                    <p:animEffect transition="in" filter="blinds(horizontal)">
                                      <p:cBhvr>
                                        <p:cTn id="12" dur="500"/>
                                        <p:tgtEl>
                                          <p:spTgt spid="210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0948"/>
                                        </p:tgtEl>
                                        <p:attrNameLst>
                                          <p:attrName>style.visibility</p:attrName>
                                        </p:attrNameLst>
                                      </p:cBhvr>
                                      <p:to>
                                        <p:strVal val="visible"/>
                                      </p:to>
                                    </p:set>
                                    <p:animEffect transition="in" filter="blinds(horizontal)">
                                      <p:cBhvr>
                                        <p:cTn id="17" dur="500"/>
                                        <p:tgtEl>
                                          <p:spTgt spid="2109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0951"/>
                                        </p:tgtEl>
                                        <p:attrNameLst>
                                          <p:attrName>style.visibility</p:attrName>
                                        </p:attrNameLst>
                                      </p:cBhvr>
                                      <p:to>
                                        <p:strVal val="visible"/>
                                      </p:to>
                                    </p:set>
                                    <p:animEffect transition="in" filter="blinds(horizontal)">
                                      <p:cBhvr>
                                        <p:cTn id="22" dur="500"/>
                                        <p:tgtEl>
                                          <p:spTgt spid="2109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0949"/>
                                        </p:tgtEl>
                                        <p:attrNameLst>
                                          <p:attrName>style.visibility</p:attrName>
                                        </p:attrNameLst>
                                      </p:cBhvr>
                                      <p:to>
                                        <p:strVal val="visible"/>
                                      </p:to>
                                    </p:set>
                                    <p:animEffect transition="in" filter="blinds(horizontal)">
                                      <p:cBhvr>
                                        <p:cTn id="27" dur="500"/>
                                        <p:tgtEl>
                                          <p:spTgt spid="2109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0952"/>
                                        </p:tgtEl>
                                        <p:attrNameLst>
                                          <p:attrName>style.visibility</p:attrName>
                                        </p:attrNameLst>
                                      </p:cBhvr>
                                      <p:to>
                                        <p:strVal val="visible"/>
                                      </p:to>
                                    </p:set>
                                    <p:animEffect transition="in" filter="blinds(horizontal)">
                                      <p:cBhvr>
                                        <p:cTn id="32" dur="500"/>
                                        <p:tgtEl>
                                          <p:spTgt spid="2109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0953"/>
                                        </p:tgtEl>
                                        <p:attrNameLst>
                                          <p:attrName>style.visibility</p:attrName>
                                        </p:attrNameLst>
                                      </p:cBhvr>
                                      <p:to>
                                        <p:strVal val="visible"/>
                                      </p:to>
                                    </p:set>
                                    <p:animEffect transition="in" filter="blinds(horizontal)">
                                      <p:cBhvr>
                                        <p:cTn id="37" dur="500"/>
                                        <p:tgtEl>
                                          <p:spTgt spid="21095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0954"/>
                                        </p:tgtEl>
                                        <p:attrNameLst>
                                          <p:attrName>style.visibility</p:attrName>
                                        </p:attrNameLst>
                                      </p:cBhvr>
                                      <p:to>
                                        <p:strVal val="visible"/>
                                      </p:to>
                                    </p:set>
                                    <p:animEffect transition="in" filter="blinds(horizontal)">
                                      <p:cBhvr>
                                        <p:cTn id="42" dur="500"/>
                                        <p:tgtEl>
                                          <p:spTgt spid="210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p:bldP spid="210948" grpId="0"/>
      <p:bldP spid="210949" grpId="0"/>
      <p:bldP spid="210950" grpId="0" animBg="1"/>
      <p:bldP spid="210951" grpId="0" animBg="1"/>
      <p:bldP spid="210952" grpId="0" animBg="1"/>
      <p:bldP spid="210953" grpId="0"/>
      <p:bldP spid="2109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83568" y="404664"/>
            <a:ext cx="7850187" cy="5786199"/>
          </a:xfrm>
          <a:prstGeom prst="rect">
            <a:avLst/>
          </a:prstGeom>
          <a:noFill/>
          <a:ln w="9525">
            <a:noFill/>
            <a:miter lim="800000"/>
            <a:headEnd/>
            <a:tailEnd/>
          </a:ln>
        </p:spPr>
        <p:txBody>
          <a:bodyPr wrap="square">
            <a:spAutoFit/>
          </a:bodyPr>
          <a:lstStyle/>
          <a:p>
            <a:pPr algn="ctr">
              <a:spcBef>
                <a:spcPct val="50000"/>
              </a:spcBef>
            </a:pPr>
            <a:r>
              <a:rPr lang="en-GB" sz="2000" b="1" dirty="0" smtClean="0">
                <a:solidFill>
                  <a:srgbClr val="FF0000"/>
                </a:solidFill>
              </a:rPr>
              <a:t>Is the initial value problem for the 3D </a:t>
            </a:r>
            <a:r>
              <a:rPr lang="en-GB" sz="2000" b="1" dirty="0" err="1" smtClean="0">
                <a:solidFill>
                  <a:srgbClr val="FF0000"/>
                </a:solidFill>
              </a:rPr>
              <a:t>Navier</a:t>
            </a:r>
            <a:r>
              <a:rPr lang="en-GB" sz="2000" b="1" dirty="0" smtClean="0">
                <a:solidFill>
                  <a:srgbClr val="FF0000"/>
                </a:solidFill>
              </a:rPr>
              <a:t>-Stokes problem well posed?</a:t>
            </a:r>
          </a:p>
          <a:p>
            <a:pPr algn="ctr">
              <a:spcBef>
                <a:spcPct val="50000"/>
              </a:spcBef>
            </a:pPr>
            <a:r>
              <a:rPr lang="en-GB" sz="2000" dirty="0" smtClean="0"/>
              <a:t>1. Because MNS is an open problem, we formally don’t know. Certainly one can choose to work with function spaces where the initial value-problem is not well posed. However, such function spaces would probably not be considered “physical” and the corresponding topologies not “reasonable”. </a:t>
            </a:r>
          </a:p>
          <a:p>
            <a:pPr algn="ctr">
              <a:spcBef>
                <a:spcPct val="50000"/>
              </a:spcBef>
            </a:pPr>
            <a:r>
              <a:rPr lang="en-GB" sz="2000" dirty="0" smtClean="0"/>
              <a:t>2.  However, it is known that if we assume a “sufficiently smooth” global solution and perturb the initial data of the basic solution in some “reasonable” way, then the perturbed solution converges to the basic solution on any finite time interval, as long as the perturbed initial data converges to the basic initial data. </a:t>
            </a:r>
          </a:p>
          <a:p>
            <a:pPr algn="ctr">
              <a:spcBef>
                <a:spcPct val="50000"/>
              </a:spcBef>
            </a:pPr>
            <a:r>
              <a:rPr lang="en-GB" sz="2000" dirty="0" smtClean="0"/>
              <a:t>The question of what “sufficiently smooth” means is problematic. It is unknown whether finite-energy solutions are “sufficiently smooth”</a:t>
            </a:r>
          </a:p>
          <a:p>
            <a:pPr algn="ctr">
              <a:spcBef>
                <a:spcPct val="50000"/>
              </a:spcBef>
            </a:pPr>
            <a:r>
              <a:rPr lang="en-GB" sz="2000" dirty="0" smtClean="0"/>
              <a:t> </a:t>
            </a:r>
            <a:r>
              <a:rPr lang="en-GB" sz="2000" dirty="0" smtClean="0">
                <a:solidFill>
                  <a:srgbClr val="FF0000"/>
                </a:solidFill>
              </a:rPr>
              <a:t>(Gregory Seregin -  personal communication)</a:t>
            </a:r>
            <a:r>
              <a:rPr lang="en-GB" sz="2000" dirty="0" smtClean="0"/>
              <a:t>. </a:t>
            </a:r>
          </a:p>
          <a:p>
            <a:pPr algn="ctr">
              <a:spcBef>
                <a:spcPct val="50000"/>
              </a:spcBef>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84213" y="476672"/>
            <a:ext cx="7850187" cy="6124754"/>
          </a:xfrm>
          <a:prstGeom prst="rect">
            <a:avLst/>
          </a:prstGeom>
          <a:noFill/>
          <a:ln w="9525">
            <a:noFill/>
            <a:miter lim="800000"/>
            <a:headEnd/>
            <a:tailEnd/>
          </a:ln>
        </p:spPr>
        <p:txBody>
          <a:bodyPr wrap="square">
            <a:spAutoFit/>
          </a:bodyPr>
          <a:lstStyle/>
          <a:p>
            <a:pPr algn="ctr">
              <a:spcBef>
                <a:spcPct val="50000"/>
              </a:spcBef>
            </a:pPr>
            <a:r>
              <a:rPr lang="en-GB" sz="2800" b="1" dirty="0" smtClean="0">
                <a:solidFill>
                  <a:srgbClr val="FF0000"/>
                </a:solidFill>
              </a:rPr>
              <a:t>Asymptotic </a:t>
            </a:r>
            <a:r>
              <a:rPr lang="en-GB" sz="2800" b="1" dirty="0">
                <a:solidFill>
                  <a:srgbClr val="FF0000"/>
                </a:solidFill>
              </a:rPr>
              <a:t>Ill </a:t>
            </a:r>
            <a:r>
              <a:rPr lang="en-GB" sz="2800" b="1" dirty="0" err="1" smtClean="0">
                <a:solidFill>
                  <a:srgbClr val="FF0000"/>
                </a:solidFill>
              </a:rPr>
              <a:t>Posedness</a:t>
            </a:r>
            <a:endParaRPr lang="en-US" sz="2800" b="1" dirty="0">
              <a:solidFill>
                <a:srgbClr val="FF0000"/>
              </a:solidFill>
            </a:endParaRPr>
          </a:p>
          <a:p>
            <a:pPr algn="ctr">
              <a:spcBef>
                <a:spcPct val="50000"/>
              </a:spcBef>
            </a:pPr>
            <a:r>
              <a:rPr lang="en-GB" sz="2800" dirty="0">
                <a:solidFill>
                  <a:srgbClr val="FF0000"/>
                </a:solidFill>
              </a:rPr>
              <a:t>T</a:t>
            </a:r>
            <a:r>
              <a:rPr lang="en-GB" sz="2800" dirty="0" smtClean="0">
                <a:solidFill>
                  <a:srgbClr val="FF0000"/>
                </a:solidFill>
              </a:rPr>
              <a:t>he question of strict ill-posedness is not physically relevant to weather and climate prediction: trunction scales in weather prediction models are many orders of magnitude larger than the viscous scale. </a:t>
            </a:r>
          </a:p>
          <a:p>
            <a:pPr algn="ctr">
              <a:spcBef>
                <a:spcPct val="50000"/>
              </a:spcBef>
            </a:pPr>
            <a:r>
              <a:rPr lang="en-GB" sz="2800" dirty="0" smtClean="0"/>
              <a:t>Consider, the weaker but more physically relevant conjecture where the predictability time </a:t>
            </a:r>
            <a:r>
              <a:rPr lang="el-GR" sz="2800" dirty="0" smtClean="0"/>
              <a:t>Ω</a:t>
            </a:r>
            <a:r>
              <a:rPr lang="en-GB" sz="2800" dirty="0" smtClean="0"/>
              <a:t>(N) diverges as N→∞, but nevertheless asymptotes to some finite value as initial errors are confined to smaller and smaller scales (larger and larger N), each still larger than the viscous scales.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8994" name="Object 2"/>
          <p:cNvGraphicFramePr>
            <a:graphicFrameLocks noChangeAspect="1"/>
          </p:cNvGraphicFramePr>
          <p:nvPr>
            <p:extLst>
              <p:ext uri="{D42A27DB-BD31-4B8C-83A1-F6EECF244321}">
                <p14:modId xmlns:p14="http://schemas.microsoft.com/office/powerpoint/2010/main" val="1999505331"/>
              </p:ext>
            </p:extLst>
          </p:nvPr>
        </p:nvGraphicFramePr>
        <p:xfrm>
          <a:off x="771525" y="1366838"/>
          <a:ext cx="7242175" cy="3184525"/>
        </p:xfrm>
        <a:graphic>
          <a:graphicData uri="http://schemas.openxmlformats.org/presentationml/2006/ole">
            <mc:AlternateContent xmlns:mc="http://schemas.openxmlformats.org/markup-compatibility/2006">
              <mc:Choice xmlns:v="urn:schemas-microsoft-com:vml" Requires="v">
                <p:oleObj spid="_x0000_s95269" name="Equation" r:id="rId3" imgW="2514600" imgH="1104900" progId="Equation.3">
                  <p:embed/>
                </p:oleObj>
              </mc:Choice>
              <mc:Fallback>
                <p:oleObj name="Equation" r:id="rId3" imgW="2514600" imgH="1104900" progId="Equation.3">
                  <p:embed/>
                  <p:pic>
                    <p:nvPicPr>
                      <p:cNvPr id="0" name="Picture 2"/>
                      <p:cNvPicPr>
                        <a:picLocks noChangeAspect="1" noChangeArrowheads="1"/>
                      </p:cNvPicPr>
                      <p:nvPr/>
                    </p:nvPicPr>
                    <p:blipFill>
                      <a:blip r:embed="rId4"/>
                      <a:srcRect/>
                      <a:stretch>
                        <a:fillRect/>
                      </a:stretch>
                    </p:blipFill>
                    <p:spPr bwMode="auto">
                      <a:xfrm>
                        <a:off x="771525" y="1366838"/>
                        <a:ext cx="7242175" cy="318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475656" y="188640"/>
            <a:ext cx="6120680" cy="769441"/>
          </a:xfrm>
          <a:prstGeom prst="rect">
            <a:avLst/>
          </a:prstGeom>
        </p:spPr>
        <p:txBody>
          <a:bodyPr wrap="square">
            <a:spAutoFit/>
          </a:bodyPr>
          <a:lstStyle/>
          <a:p>
            <a:pPr algn="ctr"/>
            <a:r>
              <a:rPr lang="en-GB" sz="4400" u="sng" dirty="0" smtClean="0">
                <a:solidFill>
                  <a:srgbClr val="FF0000"/>
                </a:solidFill>
              </a:rPr>
              <a:t>The real butterfly effect</a:t>
            </a:r>
            <a:endParaRPr lang="en-US" sz="4400" u="sng" dirty="0">
              <a:solidFill>
                <a:srgbClr val="FF0000"/>
              </a:solidFill>
            </a:endParaRPr>
          </a:p>
        </p:txBody>
      </p:sp>
      <p:sp>
        <p:nvSpPr>
          <p:cNvPr id="4" name="Title 3"/>
          <p:cNvSpPr txBox="1">
            <a:spLocks/>
          </p:cNvSpPr>
          <p:nvPr/>
        </p:nvSpPr>
        <p:spPr>
          <a:xfrm>
            <a:off x="611560" y="4584030"/>
            <a:ext cx="8229600" cy="1077218"/>
          </a:xfrm>
          <a:prstGeom prst="rect">
            <a:avLst/>
          </a:prstGeom>
          <a:noFill/>
        </p:spPr>
        <p:txBody>
          <a:bodyPr wrap="square" rtlCol="0">
            <a:sp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3200" dirty="0" smtClean="0">
                <a:solidFill>
                  <a:srgbClr val="FF0000"/>
                </a:solidFill>
              </a:rPr>
              <a:t>Can we find “empirical evidence” from operational NWP models?</a:t>
            </a:r>
            <a:endParaRPr lang="en-US" sz="32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renz_1963.png"/>
          <p:cNvPicPr>
            <a:picLocks noChangeAspect="1"/>
          </p:cNvPicPr>
          <p:nvPr/>
        </p:nvPicPr>
        <p:blipFill>
          <a:blip r:embed="rId3" cstate="print"/>
          <a:srcRect l="26375" t="3991" r="23225"/>
          <a:stretch>
            <a:fillRect/>
          </a:stretch>
        </p:blipFill>
        <p:spPr>
          <a:xfrm>
            <a:off x="2555776" y="620688"/>
            <a:ext cx="5400600" cy="5986982"/>
          </a:xfrm>
          <a:prstGeom prst="rect">
            <a:avLst/>
          </a:prstGeom>
        </p:spPr>
      </p:pic>
      <p:sp>
        <p:nvSpPr>
          <p:cNvPr id="6" name="Text Box 5"/>
          <p:cNvSpPr txBox="1">
            <a:spLocks noChangeArrowheads="1"/>
          </p:cNvSpPr>
          <p:nvPr/>
        </p:nvSpPr>
        <p:spPr bwMode="auto">
          <a:xfrm>
            <a:off x="395536" y="260648"/>
            <a:ext cx="7848872" cy="461665"/>
          </a:xfrm>
          <a:prstGeom prst="rect">
            <a:avLst/>
          </a:prstGeom>
          <a:noFill/>
          <a:ln w="9525">
            <a:noFill/>
            <a:miter lim="800000"/>
            <a:headEnd/>
            <a:tailEnd/>
          </a:ln>
        </p:spPr>
        <p:txBody>
          <a:bodyPr wrap="square">
            <a:spAutoFit/>
          </a:bodyPr>
          <a:lstStyle/>
          <a:p>
            <a:pPr>
              <a:spcBef>
                <a:spcPct val="50000"/>
              </a:spcBef>
            </a:pPr>
            <a:r>
              <a:rPr lang="en-GB" sz="2400" dirty="0" smtClean="0">
                <a:solidFill>
                  <a:srgbClr val="FF0000"/>
                </a:solidFill>
              </a:rPr>
              <a:t>Journal of the Atmospheric Sciences 1963</a:t>
            </a:r>
            <a:endParaRPr lang="en-US" sz="2400" dirty="0">
              <a:solidFill>
                <a:srgbClr val="FF0000"/>
              </a:solidFill>
            </a:endParaRPr>
          </a:p>
        </p:txBody>
      </p:sp>
      <p:pic>
        <p:nvPicPr>
          <p:cNvPr id="4" name="Picture 4"/>
          <p:cNvPicPr>
            <a:picLocks noChangeAspect="1" noChangeArrowheads="1"/>
          </p:cNvPicPr>
          <p:nvPr/>
        </p:nvPicPr>
        <p:blipFill>
          <a:blip r:embed="rId4" cstate="print"/>
          <a:srcRect/>
          <a:stretch>
            <a:fillRect/>
          </a:stretch>
        </p:blipFill>
        <p:spPr bwMode="auto">
          <a:xfrm>
            <a:off x="323851" y="1628800"/>
            <a:ext cx="1857532" cy="2292325"/>
          </a:xfrm>
          <a:prstGeom prst="rect">
            <a:avLst/>
          </a:prstGeom>
          <a:noFill/>
        </p:spPr>
      </p:pic>
      <p:graphicFrame>
        <p:nvGraphicFramePr>
          <p:cNvPr id="77825" name="Object 1"/>
          <p:cNvGraphicFramePr>
            <a:graphicFrameLocks noChangeAspect="1"/>
          </p:cNvGraphicFramePr>
          <p:nvPr>
            <p:extLst>
              <p:ext uri="{D42A27DB-BD31-4B8C-83A1-F6EECF244321}">
                <p14:modId xmlns:p14="http://schemas.microsoft.com/office/powerpoint/2010/main" val="2607152054"/>
              </p:ext>
            </p:extLst>
          </p:nvPr>
        </p:nvGraphicFramePr>
        <p:xfrm>
          <a:off x="274638" y="4483100"/>
          <a:ext cx="2257425" cy="1597025"/>
        </p:xfrm>
        <a:graphic>
          <a:graphicData uri="http://schemas.openxmlformats.org/presentationml/2006/ole">
            <mc:AlternateContent xmlns:mc="http://schemas.openxmlformats.org/markup-compatibility/2006">
              <mc:Choice xmlns:v="urn:schemas-microsoft-com:vml" Requires="v">
                <p:oleObj spid="_x0000_s77859" name="Equation" r:id="rId5" imgW="1041400" imgH="660400" progId="Equation.3">
                  <p:embed/>
                </p:oleObj>
              </mc:Choice>
              <mc:Fallback>
                <p:oleObj name="Equation" r:id="rId5" imgW="1041400" imgH="660400" progId="Equation.3">
                  <p:embed/>
                  <p:pic>
                    <p:nvPicPr>
                      <p:cNvPr id="0" name="Picture 1"/>
                      <p:cNvPicPr>
                        <a:picLocks noChangeAspect="1" noChangeArrowheads="1"/>
                      </p:cNvPicPr>
                      <p:nvPr/>
                    </p:nvPicPr>
                    <p:blipFill>
                      <a:blip r:embed="rId6"/>
                      <a:srcRect/>
                      <a:stretch>
                        <a:fillRect/>
                      </a:stretch>
                    </p:blipFill>
                    <p:spPr bwMode="auto">
                      <a:xfrm>
                        <a:off x="274638" y="4483100"/>
                        <a:ext cx="2257425" cy="1597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erts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80512" cy="6848092"/>
          </a:xfrm>
          <a:prstGeom prst="rect">
            <a:avLst/>
          </a:prstGeom>
        </p:spPr>
      </p:pic>
      <p:sp>
        <p:nvSpPr>
          <p:cNvPr id="3" name="TextBox 2"/>
          <p:cNvSpPr txBox="1"/>
          <p:nvPr/>
        </p:nvSpPr>
        <p:spPr>
          <a:xfrm>
            <a:off x="179512" y="4293096"/>
            <a:ext cx="1296144" cy="923330"/>
          </a:xfrm>
          <a:prstGeom prst="rect">
            <a:avLst/>
          </a:prstGeom>
          <a:noFill/>
        </p:spPr>
        <p:txBody>
          <a:bodyPr wrap="square" rtlCol="0">
            <a:spAutoFit/>
          </a:bodyPr>
          <a:lstStyle/>
          <a:p>
            <a:pPr defTabSz="914400"/>
            <a:r>
              <a:rPr lang="en-US" sz="1800" dirty="0" smtClean="0">
                <a:solidFill>
                  <a:srgbClr val="FFFFFF"/>
                </a:solidFill>
                <a:latin typeface="Arial"/>
              </a:rPr>
              <a:t>Nigel Roberts. Met Office </a:t>
            </a:r>
            <a:endParaRPr lang="en-US" sz="1800" dirty="0">
              <a:solidFill>
                <a:srgbClr val="FFFFFF"/>
              </a:solidFill>
              <a:latin typeface="Arial"/>
            </a:endParaRPr>
          </a:p>
        </p:txBody>
      </p:sp>
    </p:spTree>
    <p:extLst>
      <p:ext uri="{BB962C8B-B14F-4D97-AF65-F5344CB8AC3E}">
        <p14:creationId xmlns:p14="http://schemas.microsoft.com/office/powerpoint/2010/main" val="18392618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erts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7938" cy="7023978"/>
          </a:xfrm>
          <a:prstGeom prst="rect">
            <a:avLst/>
          </a:prstGeom>
        </p:spPr>
      </p:pic>
    </p:spTree>
    <p:extLst>
      <p:ext uri="{BB962C8B-B14F-4D97-AF65-F5344CB8AC3E}">
        <p14:creationId xmlns:p14="http://schemas.microsoft.com/office/powerpoint/2010/main" val="12417414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696" y="216548"/>
            <a:ext cx="9037174" cy="1323439"/>
          </a:xfrm>
          <a:prstGeom prst="rect">
            <a:avLst/>
          </a:prstGeom>
        </p:spPr>
        <p:txBody>
          <a:bodyPr wrap="square">
            <a:spAutoFit/>
          </a:bodyPr>
          <a:lstStyle/>
          <a:p>
            <a:pPr algn="ctr"/>
            <a:r>
              <a:rPr lang="en-US" sz="4000" dirty="0" smtClean="0">
                <a:solidFill>
                  <a:srgbClr val="FF0000"/>
                </a:solidFill>
              </a:rPr>
              <a:t>What’s Going On?</a:t>
            </a:r>
            <a:endParaRPr lang="en-US" sz="4000" dirty="0">
              <a:solidFill>
                <a:srgbClr val="FF0000"/>
              </a:solidFill>
            </a:endParaRPr>
          </a:p>
          <a:p>
            <a:pPr algn="ctr"/>
            <a:endParaRPr lang="en-US" sz="4000" dirty="0">
              <a:solidFill>
                <a:srgbClr val="FF0000"/>
              </a:solidFill>
            </a:endParaRPr>
          </a:p>
        </p:txBody>
      </p:sp>
      <p:sp>
        <p:nvSpPr>
          <p:cNvPr id="3" name="Rectangle 2"/>
          <p:cNvSpPr/>
          <p:nvPr/>
        </p:nvSpPr>
        <p:spPr>
          <a:xfrm>
            <a:off x="225521" y="1198554"/>
            <a:ext cx="8534202" cy="1323439"/>
          </a:xfrm>
          <a:prstGeom prst="rect">
            <a:avLst/>
          </a:prstGeom>
        </p:spPr>
        <p:txBody>
          <a:bodyPr wrap="square">
            <a:spAutoFit/>
          </a:bodyPr>
          <a:lstStyle/>
          <a:p>
            <a:pPr marL="685800" indent="-685800">
              <a:buFont typeface="Arial"/>
              <a:buChar char="•"/>
            </a:pPr>
            <a:r>
              <a:rPr lang="en-US" sz="1600" dirty="0" smtClean="0"/>
              <a:t>For deterministic short-range prediction, increased model resolution will give better representations of topography, land-sea contrast </a:t>
            </a:r>
            <a:r>
              <a:rPr lang="en-US" sz="1600" dirty="0" err="1" smtClean="0"/>
              <a:t>etc</a:t>
            </a:r>
            <a:r>
              <a:rPr lang="en-US" sz="1600" dirty="0" smtClean="0"/>
              <a:t> , but this will be offset by an increase in forecast error because smaller-scale circulations with faster error-doubling times will be simulated explicitly. Overall, deterministic skill scores (RMS error, ACC </a:t>
            </a:r>
            <a:r>
              <a:rPr lang="en-US" sz="1600" dirty="0" err="1" smtClean="0"/>
              <a:t>etc</a:t>
            </a:r>
            <a:r>
              <a:rPr lang="en-US" sz="1600" dirty="0" smtClean="0"/>
              <a:t>) may not increase with increased model resolution.</a:t>
            </a:r>
            <a:endParaRPr lang="en-US" sz="1600" dirty="0"/>
          </a:p>
        </p:txBody>
      </p:sp>
      <p:sp>
        <p:nvSpPr>
          <p:cNvPr id="4" name="Rectangle 3"/>
          <p:cNvSpPr/>
          <p:nvPr/>
        </p:nvSpPr>
        <p:spPr>
          <a:xfrm>
            <a:off x="225526" y="2555778"/>
            <a:ext cx="8771592" cy="1323439"/>
          </a:xfrm>
          <a:prstGeom prst="rect">
            <a:avLst/>
          </a:prstGeom>
        </p:spPr>
        <p:txBody>
          <a:bodyPr wrap="square">
            <a:spAutoFit/>
          </a:bodyPr>
          <a:lstStyle/>
          <a:p>
            <a:pPr marL="685800" indent="-685800">
              <a:buFont typeface="Arial"/>
              <a:buChar char="•"/>
            </a:pPr>
            <a:r>
              <a:rPr lang="en-US" sz="1600" dirty="0" smtClean="0"/>
              <a:t>The conclusion is not that high-resolution </a:t>
            </a:r>
            <a:r>
              <a:rPr lang="en-US" sz="1600" dirty="0" err="1" smtClean="0"/>
              <a:t>modelling</a:t>
            </a:r>
            <a:r>
              <a:rPr lang="en-US" sz="1600" dirty="0" smtClean="0"/>
              <a:t> is a waste of time and resources, but rather that all predictions, even for the short range, must be considered probabilistic, </a:t>
            </a:r>
            <a:r>
              <a:rPr lang="en-US" sz="1600" dirty="0" err="1" smtClean="0"/>
              <a:t>ie</a:t>
            </a:r>
            <a:r>
              <a:rPr lang="en-US" sz="1600" dirty="0" smtClean="0"/>
              <a:t> ensemble based. There is no range at which the forecast problem can be treated deterministically. The “classical” era of deterministic numerical weather prediction should be drawing to a close, even for short-range prediction. </a:t>
            </a:r>
            <a:endParaRPr lang="en-US" sz="1600" dirty="0"/>
          </a:p>
        </p:txBody>
      </p:sp>
      <p:sp>
        <p:nvSpPr>
          <p:cNvPr id="5" name="Rectangle 4"/>
          <p:cNvSpPr/>
          <p:nvPr/>
        </p:nvSpPr>
        <p:spPr>
          <a:xfrm>
            <a:off x="178035" y="3886991"/>
            <a:ext cx="8752294" cy="1323439"/>
          </a:xfrm>
          <a:prstGeom prst="rect">
            <a:avLst/>
          </a:prstGeom>
        </p:spPr>
        <p:txBody>
          <a:bodyPr wrap="square">
            <a:spAutoFit/>
          </a:bodyPr>
          <a:lstStyle/>
          <a:p>
            <a:pPr marL="685800" indent="-685800">
              <a:buFont typeface="Arial"/>
              <a:buChar char="•"/>
            </a:pPr>
            <a:r>
              <a:rPr lang="en-US" sz="1600" dirty="0" smtClean="0"/>
              <a:t>Probabilistic skill scores will increase with model resolution, provided the underpinning ensemble</a:t>
            </a:r>
            <a:r>
              <a:rPr lang="en-US" sz="1600" dirty="0"/>
              <a:t> </a:t>
            </a:r>
            <a:r>
              <a:rPr lang="en-US" sz="1600" dirty="0" smtClean="0"/>
              <a:t>prediction systems (EPSs) are statistically reliable. The Real </a:t>
            </a:r>
            <a:r>
              <a:rPr lang="en-US" sz="1600" dirty="0" err="1" smtClean="0"/>
              <a:t>Buttefly</a:t>
            </a:r>
            <a:r>
              <a:rPr lang="en-US" sz="1600" dirty="0" smtClean="0"/>
              <a:t> Effect suggests that model error can be a significant source of forecast uncertainty even in the short range and must be represented in an EPS. Stochastic </a:t>
            </a:r>
            <a:r>
              <a:rPr lang="en-US" sz="1600" dirty="0" err="1" smtClean="0"/>
              <a:t>parametrisation</a:t>
            </a:r>
            <a:r>
              <a:rPr lang="en-US" sz="1600" dirty="0" smtClean="0"/>
              <a:t> is an emerging technique for representing model error on all timescales. </a:t>
            </a:r>
            <a:endParaRPr lang="en-US" sz="1600" dirty="0"/>
          </a:p>
        </p:txBody>
      </p:sp>
    </p:spTree>
    <p:extLst>
      <p:ext uri="{BB962C8B-B14F-4D97-AF65-F5344CB8AC3E}">
        <p14:creationId xmlns:p14="http://schemas.microsoft.com/office/powerpoint/2010/main" val="815847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Line 2"/>
          <p:cNvSpPr>
            <a:spLocks noChangeShapeType="1"/>
          </p:cNvSpPr>
          <p:nvPr/>
        </p:nvSpPr>
        <p:spPr bwMode="auto">
          <a:xfrm>
            <a:off x="1820863" y="3633788"/>
            <a:ext cx="4476750" cy="0"/>
          </a:xfrm>
          <a:prstGeom prst="line">
            <a:avLst/>
          </a:prstGeom>
          <a:noFill/>
          <a:ln w="9525">
            <a:solidFill>
              <a:schemeClr val="bg1"/>
            </a:solidFill>
            <a:round/>
            <a:headEnd/>
            <a:tailEnd/>
          </a:ln>
        </p:spPr>
        <p:txBody>
          <a:bodyPr wrap="none">
            <a:spAutoFit/>
          </a:bodyPr>
          <a:lstStyle/>
          <a:p>
            <a:endParaRPr lang="en-US" sz="1800">
              <a:solidFill>
                <a:srgbClr val="000000"/>
              </a:solidFill>
              <a:cs typeface="Times New Roman"/>
            </a:endParaRPr>
          </a:p>
        </p:txBody>
      </p:sp>
      <p:sp>
        <p:nvSpPr>
          <p:cNvPr id="5131" name="Line 3"/>
          <p:cNvSpPr>
            <a:spLocks noChangeShapeType="1"/>
          </p:cNvSpPr>
          <p:nvPr/>
        </p:nvSpPr>
        <p:spPr bwMode="auto">
          <a:xfrm flipH="1">
            <a:off x="1820863" y="31384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2" name="Line 4"/>
          <p:cNvSpPr>
            <a:spLocks noChangeShapeType="1"/>
          </p:cNvSpPr>
          <p:nvPr/>
        </p:nvSpPr>
        <p:spPr bwMode="auto">
          <a:xfrm flipH="1">
            <a:off x="2278063" y="311943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3" name="Line 5"/>
          <p:cNvSpPr>
            <a:spLocks noChangeShapeType="1"/>
          </p:cNvSpPr>
          <p:nvPr/>
        </p:nvSpPr>
        <p:spPr bwMode="auto">
          <a:xfrm flipH="1">
            <a:off x="3402013" y="31384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4" name="Line 6"/>
          <p:cNvSpPr>
            <a:spLocks noChangeShapeType="1"/>
          </p:cNvSpPr>
          <p:nvPr/>
        </p:nvSpPr>
        <p:spPr bwMode="auto">
          <a:xfrm flipH="1">
            <a:off x="4525963" y="31003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5" name="Line 7"/>
          <p:cNvSpPr>
            <a:spLocks noChangeShapeType="1"/>
          </p:cNvSpPr>
          <p:nvPr/>
        </p:nvSpPr>
        <p:spPr bwMode="auto">
          <a:xfrm flipH="1">
            <a:off x="5649913" y="31003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6" name="Line 8"/>
          <p:cNvSpPr>
            <a:spLocks noChangeShapeType="1"/>
          </p:cNvSpPr>
          <p:nvPr/>
        </p:nvSpPr>
        <p:spPr bwMode="auto">
          <a:xfrm flipH="1">
            <a:off x="5078413" y="311943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7" name="Line 9"/>
          <p:cNvSpPr>
            <a:spLocks noChangeShapeType="1"/>
          </p:cNvSpPr>
          <p:nvPr/>
        </p:nvSpPr>
        <p:spPr bwMode="auto">
          <a:xfrm flipH="1">
            <a:off x="2811463" y="31384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8" name="Line 10"/>
          <p:cNvSpPr>
            <a:spLocks noChangeShapeType="1"/>
          </p:cNvSpPr>
          <p:nvPr/>
        </p:nvSpPr>
        <p:spPr bwMode="auto">
          <a:xfrm flipH="1">
            <a:off x="3935413" y="311943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39" name="Line 11"/>
          <p:cNvSpPr>
            <a:spLocks noChangeShapeType="1"/>
          </p:cNvSpPr>
          <p:nvPr/>
        </p:nvSpPr>
        <p:spPr bwMode="auto">
          <a:xfrm flipH="1">
            <a:off x="6259513" y="3100388"/>
            <a:ext cx="0" cy="495300"/>
          </a:xfrm>
          <a:prstGeom prst="line">
            <a:avLst/>
          </a:prstGeom>
          <a:noFill/>
          <a:ln w="9525">
            <a:solidFill>
              <a:schemeClr val="bg1"/>
            </a:solidFill>
            <a:round/>
            <a:headEnd/>
            <a:tailEnd/>
          </a:ln>
        </p:spPr>
        <p:txBody>
          <a:bodyPr>
            <a:spAutoFit/>
          </a:bodyPr>
          <a:lstStyle/>
          <a:p>
            <a:endParaRPr lang="en-US" sz="1800">
              <a:solidFill>
                <a:srgbClr val="000000"/>
              </a:solidFill>
              <a:cs typeface="Times New Roman"/>
            </a:endParaRPr>
          </a:p>
        </p:txBody>
      </p:sp>
      <p:sp>
        <p:nvSpPr>
          <p:cNvPr id="5140" name="Text Box 12"/>
          <p:cNvSpPr txBox="1">
            <a:spLocks noChangeArrowheads="1"/>
          </p:cNvSpPr>
          <p:nvPr/>
        </p:nvSpPr>
        <p:spPr bwMode="auto">
          <a:xfrm>
            <a:off x="-180975" y="106363"/>
            <a:ext cx="9393238" cy="954107"/>
          </a:xfrm>
          <a:prstGeom prst="rect">
            <a:avLst/>
          </a:prstGeom>
          <a:noFill/>
          <a:ln w="9525">
            <a:noFill/>
            <a:miter lim="800000"/>
            <a:headEnd/>
            <a:tailEnd/>
          </a:ln>
        </p:spPr>
        <p:txBody>
          <a:bodyPr>
            <a:spAutoFit/>
          </a:bodyPr>
          <a:lstStyle/>
          <a:p>
            <a:pPr algn="ctr">
              <a:spcBef>
                <a:spcPct val="50000"/>
              </a:spcBef>
              <a:buClr>
                <a:srgbClr val="00CC99"/>
              </a:buClr>
            </a:pPr>
            <a:r>
              <a:rPr lang="en-GB" sz="2800" dirty="0" smtClean="0">
                <a:solidFill>
                  <a:srgbClr val="FFFFFF"/>
                </a:solidFill>
                <a:latin typeface="AvantGarde Md BT" pitchFamily="34" charset="0"/>
                <a:cs typeface="Times New Roman"/>
              </a:rPr>
              <a:t>Traditional computational ansatz </a:t>
            </a:r>
            <a:r>
              <a:rPr lang="en-GB" sz="2800" dirty="0">
                <a:solidFill>
                  <a:srgbClr val="FFFFFF"/>
                </a:solidFill>
                <a:latin typeface="AvantGarde Md BT" pitchFamily="34" charset="0"/>
                <a:cs typeface="Times New Roman"/>
              </a:rPr>
              <a:t>for </a:t>
            </a:r>
            <a:r>
              <a:rPr lang="en-GB" sz="2800" dirty="0" smtClean="0">
                <a:solidFill>
                  <a:srgbClr val="FFFFFF"/>
                </a:solidFill>
                <a:latin typeface="AvantGarde Md BT" pitchFamily="34" charset="0"/>
                <a:cs typeface="Times New Roman"/>
              </a:rPr>
              <a:t>weather/climate simulators  </a:t>
            </a:r>
            <a:endParaRPr lang="en-GB" sz="2800" dirty="0">
              <a:solidFill>
                <a:srgbClr val="FFFFFF"/>
              </a:solidFill>
              <a:latin typeface="AvantGarde Md BT" pitchFamily="34" charset="0"/>
              <a:cs typeface="Times New Roman"/>
            </a:endParaRPr>
          </a:p>
        </p:txBody>
      </p:sp>
      <p:sp>
        <p:nvSpPr>
          <p:cNvPr id="5141" name="Text Box 13"/>
          <p:cNvSpPr txBox="1">
            <a:spLocks noChangeArrowheads="1"/>
          </p:cNvSpPr>
          <p:nvPr/>
        </p:nvSpPr>
        <p:spPr bwMode="auto">
          <a:xfrm>
            <a:off x="5173663" y="4624388"/>
            <a:ext cx="3143250" cy="1744662"/>
          </a:xfrm>
          <a:prstGeom prst="rect">
            <a:avLst/>
          </a:prstGeom>
          <a:noFill/>
          <a:ln w="9525">
            <a:solidFill>
              <a:schemeClr val="bg1"/>
            </a:solidFill>
            <a:miter lim="800000"/>
            <a:headEnd/>
            <a:tailEnd/>
          </a:ln>
        </p:spPr>
        <p:txBody>
          <a:bodyPr>
            <a:spAutoFit/>
          </a:bodyPr>
          <a:lstStyle/>
          <a:p>
            <a:pPr>
              <a:spcBef>
                <a:spcPct val="50000"/>
              </a:spcBef>
              <a:buClr>
                <a:srgbClr val="00CC99"/>
              </a:buClr>
            </a:pPr>
            <a:r>
              <a:rPr lang="en-GB" sz="2400">
                <a:solidFill>
                  <a:srgbClr val="FFFFFF"/>
                </a:solidFill>
                <a:latin typeface="AvantGarde Md BT" pitchFamily="34" charset="0"/>
                <a:cs typeface="Times New Roman"/>
              </a:rPr>
              <a:t>Deterministic  local bulk-formula parametrisation </a:t>
            </a:r>
          </a:p>
          <a:p>
            <a:pPr>
              <a:spcBef>
                <a:spcPct val="50000"/>
              </a:spcBef>
              <a:buClr>
                <a:srgbClr val="00CC99"/>
              </a:buClr>
            </a:pPr>
            <a:endParaRPr lang="en-GB" sz="2400">
              <a:solidFill>
                <a:srgbClr val="FFFFFF"/>
              </a:solidFill>
              <a:latin typeface="AvantGarde Md BT" pitchFamily="34" charset="0"/>
              <a:cs typeface="Times New Roman"/>
            </a:endParaRPr>
          </a:p>
        </p:txBody>
      </p:sp>
      <p:sp>
        <p:nvSpPr>
          <p:cNvPr id="5142" name="Line 14"/>
          <p:cNvSpPr>
            <a:spLocks noChangeShapeType="1"/>
          </p:cNvSpPr>
          <p:nvPr/>
        </p:nvSpPr>
        <p:spPr bwMode="auto">
          <a:xfrm flipH="1">
            <a:off x="2413000" y="3860800"/>
            <a:ext cx="2343150" cy="0"/>
          </a:xfrm>
          <a:prstGeom prst="line">
            <a:avLst/>
          </a:prstGeom>
          <a:noFill/>
          <a:ln w="9525">
            <a:solidFill>
              <a:srgbClr val="FF9933"/>
            </a:solidFill>
            <a:round/>
            <a:headEnd/>
            <a:tailEnd type="triangle" w="med" len="med"/>
          </a:ln>
        </p:spPr>
        <p:txBody>
          <a:bodyPr wrap="none">
            <a:spAutoFit/>
          </a:bodyPr>
          <a:lstStyle/>
          <a:p>
            <a:endParaRPr lang="en-US" sz="1800">
              <a:solidFill>
                <a:srgbClr val="000000"/>
              </a:solidFill>
              <a:cs typeface="Times New Roman"/>
            </a:endParaRPr>
          </a:p>
        </p:txBody>
      </p:sp>
      <p:sp>
        <p:nvSpPr>
          <p:cNvPr id="5143" name="Text Box 15"/>
          <p:cNvSpPr txBox="1">
            <a:spLocks noChangeArrowheads="1"/>
          </p:cNvSpPr>
          <p:nvPr/>
        </p:nvSpPr>
        <p:spPr bwMode="auto">
          <a:xfrm>
            <a:off x="2274888" y="3862388"/>
            <a:ext cx="3162300" cy="519112"/>
          </a:xfrm>
          <a:prstGeom prst="rect">
            <a:avLst/>
          </a:prstGeom>
          <a:noFill/>
          <a:ln w="9525">
            <a:noFill/>
            <a:miter lim="800000"/>
            <a:headEnd/>
            <a:tailEnd/>
          </a:ln>
        </p:spPr>
        <p:txBody>
          <a:bodyPr>
            <a:spAutoFit/>
          </a:bodyPr>
          <a:lstStyle/>
          <a:p>
            <a:pPr>
              <a:spcBef>
                <a:spcPct val="50000"/>
              </a:spcBef>
              <a:buClr>
                <a:srgbClr val="00CC99"/>
              </a:buClr>
            </a:pPr>
            <a:r>
              <a:rPr lang="en-GB" sz="2800">
                <a:solidFill>
                  <a:srgbClr val="FF9933"/>
                </a:solidFill>
                <a:latin typeface="AvantGarde Md BT" pitchFamily="34" charset="0"/>
                <a:cs typeface="Times New Roman"/>
              </a:rPr>
              <a:t>Increasing scale</a:t>
            </a:r>
          </a:p>
        </p:txBody>
      </p:sp>
      <p:sp>
        <p:nvSpPr>
          <p:cNvPr id="5144" name="Line 16"/>
          <p:cNvSpPr>
            <a:spLocks noChangeShapeType="1"/>
          </p:cNvSpPr>
          <p:nvPr/>
        </p:nvSpPr>
        <p:spPr bwMode="auto">
          <a:xfrm flipH="1" flipV="1">
            <a:off x="6297613" y="3709988"/>
            <a:ext cx="0" cy="914400"/>
          </a:xfrm>
          <a:prstGeom prst="line">
            <a:avLst/>
          </a:prstGeom>
          <a:noFill/>
          <a:ln w="9525">
            <a:solidFill>
              <a:schemeClr val="bg1"/>
            </a:solidFill>
            <a:round/>
            <a:headEnd/>
            <a:tailEnd type="triangle" w="med" len="med"/>
          </a:ln>
        </p:spPr>
        <p:txBody>
          <a:bodyPr>
            <a:spAutoFit/>
          </a:bodyPr>
          <a:lstStyle/>
          <a:p>
            <a:endParaRPr lang="en-US" sz="1800">
              <a:solidFill>
                <a:srgbClr val="000000"/>
              </a:solidFill>
              <a:cs typeface="Times New Roman"/>
            </a:endParaRPr>
          </a:p>
        </p:txBody>
      </p:sp>
      <p:graphicFrame>
        <p:nvGraphicFramePr>
          <p:cNvPr id="5122" name="Object 2"/>
          <p:cNvGraphicFramePr>
            <a:graphicFrameLocks noChangeAspect="1"/>
          </p:cNvGraphicFramePr>
          <p:nvPr/>
        </p:nvGraphicFramePr>
        <p:xfrm>
          <a:off x="5645150" y="5697538"/>
          <a:ext cx="1852613" cy="755650"/>
        </p:xfrm>
        <a:graphic>
          <a:graphicData uri="http://schemas.openxmlformats.org/presentationml/2006/ole">
            <mc:AlternateContent xmlns:mc="http://schemas.openxmlformats.org/markup-compatibility/2006">
              <mc:Choice xmlns:v="urn:schemas-microsoft-com:vml" Requires="v">
                <p:oleObj spid="_x0000_s103477" name="Equation" r:id="rId3" imgW="622080" imgH="253800" progId="Equation.DSMT4">
                  <p:embed/>
                </p:oleObj>
              </mc:Choice>
              <mc:Fallback>
                <p:oleObj name="Equation" r:id="rId3" imgW="622080" imgH="253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5697538"/>
                        <a:ext cx="1852613"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45" name="Text Box 18"/>
          <p:cNvSpPr txBox="1">
            <a:spLocks noChangeArrowheads="1"/>
          </p:cNvSpPr>
          <p:nvPr/>
        </p:nvSpPr>
        <p:spPr bwMode="auto">
          <a:xfrm>
            <a:off x="538163" y="4508500"/>
            <a:ext cx="3097212" cy="2154238"/>
          </a:xfrm>
          <a:prstGeom prst="rect">
            <a:avLst/>
          </a:prstGeom>
          <a:noFill/>
          <a:ln w="9525">
            <a:noFill/>
            <a:miter lim="800000"/>
            <a:headEnd/>
            <a:tailEnd/>
          </a:ln>
        </p:spPr>
        <p:txBody>
          <a:bodyPr>
            <a:spAutoFit/>
          </a:bodyPr>
          <a:lstStyle/>
          <a:p>
            <a:pPr>
              <a:spcBef>
                <a:spcPct val="50000"/>
              </a:spcBef>
              <a:buClr>
                <a:srgbClr val="00CC99"/>
              </a:buClr>
            </a:pPr>
            <a:r>
              <a:rPr lang="en-GB" sz="1800">
                <a:solidFill>
                  <a:srgbClr val="FFFFFF"/>
                </a:solidFill>
                <a:latin typeface="AvantGarde Md BT" pitchFamily="34" charset="0"/>
                <a:cs typeface="Times New Roman"/>
              </a:rPr>
              <a:t>Eg momentum“transport” by:</a:t>
            </a:r>
          </a:p>
          <a:p>
            <a:pPr>
              <a:spcBef>
                <a:spcPct val="50000"/>
              </a:spcBef>
              <a:buClr>
                <a:srgbClr val="00CC99"/>
              </a:buClr>
              <a:buFontTx/>
              <a:buChar char="•"/>
            </a:pPr>
            <a:r>
              <a:rPr lang="en-GB" sz="1800">
                <a:solidFill>
                  <a:srgbClr val="FFFFFF"/>
                </a:solidFill>
                <a:latin typeface="AvantGarde Md BT" pitchFamily="34" charset="0"/>
                <a:cs typeface="Times New Roman"/>
              </a:rPr>
              <a:t>Turbulent eddies in boundary layer</a:t>
            </a:r>
          </a:p>
          <a:p>
            <a:pPr>
              <a:spcBef>
                <a:spcPct val="50000"/>
              </a:spcBef>
              <a:buClr>
                <a:srgbClr val="00CC99"/>
              </a:buClr>
              <a:buFontTx/>
              <a:buChar char="•"/>
            </a:pPr>
            <a:r>
              <a:rPr lang="en-GB" sz="1800">
                <a:solidFill>
                  <a:srgbClr val="FFFFFF"/>
                </a:solidFill>
                <a:latin typeface="AvantGarde Md BT" pitchFamily="34" charset="0"/>
                <a:cs typeface="Times New Roman"/>
              </a:rPr>
              <a:t>Orographic gravity wave drag.  </a:t>
            </a:r>
          </a:p>
          <a:p>
            <a:pPr>
              <a:spcBef>
                <a:spcPct val="50000"/>
              </a:spcBef>
              <a:buClr>
                <a:srgbClr val="00CC99"/>
              </a:buClr>
              <a:buFontTx/>
              <a:buChar char="•"/>
            </a:pPr>
            <a:r>
              <a:rPr lang="en-GB" sz="1800">
                <a:solidFill>
                  <a:srgbClr val="FFFFFF"/>
                </a:solidFill>
                <a:latin typeface="AvantGarde Md BT" pitchFamily="34" charset="0"/>
                <a:cs typeface="Times New Roman"/>
              </a:rPr>
              <a:t>Convective clouds</a:t>
            </a:r>
          </a:p>
        </p:txBody>
      </p:sp>
      <p:graphicFrame>
        <p:nvGraphicFramePr>
          <p:cNvPr id="5123" name="Object 3"/>
          <p:cNvGraphicFramePr>
            <a:graphicFrameLocks noChangeAspect="1"/>
          </p:cNvGraphicFramePr>
          <p:nvPr/>
        </p:nvGraphicFramePr>
        <p:xfrm>
          <a:off x="1470025" y="2635250"/>
          <a:ext cx="511175" cy="576263"/>
        </p:xfrm>
        <a:graphic>
          <a:graphicData uri="http://schemas.openxmlformats.org/presentationml/2006/ole">
            <mc:AlternateContent xmlns:mc="http://schemas.openxmlformats.org/markup-compatibility/2006">
              <mc:Choice xmlns:v="urn:schemas-microsoft-com:vml" Requires="v">
                <p:oleObj spid="_x0000_s103478" name="Equation" r:id="rId5" imgW="203040" imgH="228600" progId="Equation.DSMT4">
                  <p:embed/>
                </p:oleObj>
              </mc:Choice>
              <mc:Fallback>
                <p:oleObj name="Equation" r:id="rId5" imgW="2030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025" y="2635250"/>
                        <a:ext cx="51117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nvGraphicFramePr>
        <p:xfrm>
          <a:off x="2036763" y="2635250"/>
          <a:ext cx="542925" cy="576263"/>
        </p:xfrm>
        <a:graphic>
          <a:graphicData uri="http://schemas.openxmlformats.org/presentationml/2006/ole">
            <mc:AlternateContent xmlns:mc="http://schemas.openxmlformats.org/markup-compatibility/2006">
              <mc:Choice xmlns:v="urn:schemas-microsoft-com:vml" Requires="v">
                <p:oleObj spid="_x0000_s103479" name="Equation" r:id="rId7" imgW="215640" imgH="228600" progId="Equation.DSMT4">
                  <p:embed/>
                </p:oleObj>
              </mc:Choice>
              <mc:Fallback>
                <p:oleObj name="Equation" r:id="rId7" imgW="21564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6763" y="2635250"/>
                        <a:ext cx="5429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5" name="Object 5"/>
          <p:cNvGraphicFramePr>
            <a:graphicFrameLocks noChangeAspect="1"/>
          </p:cNvGraphicFramePr>
          <p:nvPr/>
        </p:nvGraphicFramePr>
        <p:xfrm>
          <a:off x="2613025" y="2635250"/>
          <a:ext cx="542925" cy="576263"/>
        </p:xfrm>
        <a:graphic>
          <a:graphicData uri="http://schemas.openxmlformats.org/presentationml/2006/ole">
            <mc:AlternateContent xmlns:mc="http://schemas.openxmlformats.org/markup-compatibility/2006">
              <mc:Choice xmlns:v="urn:schemas-microsoft-com:vml" Requires="v">
                <p:oleObj spid="_x0000_s103480" name="Equation" r:id="rId9" imgW="215640" imgH="228600" progId="Equation.DSMT4">
                  <p:embed/>
                </p:oleObj>
              </mc:Choice>
              <mc:Fallback>
                <p:oleObj name="Equation" r:id="rId9" imgW="21564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3025" y="2635250"/>
                        <a:ext cx="5429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6"/>
          <p:cNvGraphicFramePr>
            <a:graphicFrameLocks noChangeAspect="1"/>
          </p:cNvGraphicFramePr>
          <p:nvPr/>
        </p:nvGraphicFramePr>
        <p:xfrm>
          <a:off x="6062663" y="2635250"/>
          <a:ext cx="544512" cy="576263"/>
        </p:xfrm>
        <a:graphic>
          <a:graphicData uri="http://schemas.openxmlformats.org/presentationml/2006/ole">
            <mc:AlternateContent xmlns:mc="http://schemas.openxmlformats.org/markup-compatibility/2006">
              <mc:Choice xmlns:v="urn:schemas-microsoft-com:vml" Requires="v">
                <p:oleObj spid="_x0000_s103481" name="Equation" r:id="rId11" imgW="215640" imgH="228600" progId="Equation.DSMT4">
                  <p:embed/>
                </p:oleObj>
              </mc:Choice>
              <mc:Fallback>
                <p:oleObj name="Equation" r:id="rId11" imgW="21564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2663" y="2635250"/>
                        <a:ext cx="544512"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3205163" y="2924175"/>
          <a:ext cx="350837" cy="192088"/>
        </p:xfrm>
        <a:graphic>
          <a:graphicData uri="http://schemas.openxmlformats.org/presentationml/2006/ole">
            <mc:AlternateContent xmlns:mc="http://schemas.openxmlformats.org/markup-compatibility/2006">
              <mc:Choice xmlns:v="urn:schemas-microsoft-com:vml" Requires="v">
                <p:oleObj spid="_x0000_s103482" name="Equation" r:id="rId13" imgW="139680" imgH="75960" progId="Equation.DSMT4">
                  <p:embed/>
                </p:oleObj>
              </mc:Choice>
              <mc:Fallback>
                <p:oleObj name="Equation" r:id="rId13" imgW="139680" imgH="759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5163" y="2924175"/>
                        <a:ext cx="350837"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8" name="Object 8"/>
          <p:cNvGraphicFramePr>
            <a:graphicFrameLocks noChangeAspect="1"/>
          </p:cNvGraphicFramePr>
          <p:nvPr/>
        </p:nvGraphicFramePr>
        <p:xfrm>
          <a:off x="5508625" y="2924175"/>
          <a:ext cx="350838" cy="192088"/>
        </p:xfrm>
        <a:graphic>
          <a:graphicData uri="http://schemas.openxmlformats.org/presentationml/2006/ole">
            <mc:AlternateContent xmlns:mc="http://schemas.openxmlformats.org/markup-compatibility/2006">
              <mc:Choice xmlns:v="urn:schemas-microsoft-com:vml" Requires="v">
                <p:oleObj spid="_x0000_s103483" name="Equation" r:id="rId15" imgW="139680" imgH="75960" progId="Equation.DSMT4">
                  <p:embed/>
                </p:oleObj>
              </mc:Choice>
              <mc:Fallback>
                <p:oleObj name="Equation" r:id="rId15" imgW="139680" imgH="759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2924175"/>
                        <a:ext cx="350838"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9" name="Object 9"/>
          <p:cNvGraphicFramePr>
            <a:graphicFrameLocks noChangeAspect="1"/>
          </p:cNvGraphicFramePr>
          <p:nvPr/>
        </p:nvGraphicFramePr>
        <p:xfrm>
          <a:off x="1547813" y="985838"/>
          <a:ext cx="5183187" cy="1074737"/>
        </p:xfrm>
        <a:graphic>
          <a:graphicData uri="http://schemas.openxmlformats.org/presentationml/2006/ole">
            <mc:AlternateContent xmlns:mc="http://schemas.openxmlformats.org/markup-compatibility/2006">
              <mc:Choice xmlns:v="urn:schemas-microsoft-com:vml" Requires="v">
                <p:oleObj spid="_x0000_s103484" name="Equation" r:id="rId16" imgW="2082600" imgH="431640" progId="Equation.DSMT4">
                  <p:embed/>
                </p:oleObj>
              </mc:Choice>
              <mc:Fallback>
                <p:oleObj name="Equation" r:id="rId16" imgW="2082600" imgH="4316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7813" y="985838"/>
                        <a:ext cx="5183187" cy="1074737"/>
                      </a:xfrm>
                      <a:prstGeom prst="rect">
                        <a:avLst/>
                      </a:prstGeom>
                      <a:solidFill>
                        <a:schemeClr val="bg1"/>
                      </a:solidFill>
                      <a:ln w="9525">
                        <a:solidFill>
                          <a:srgbClr val="FF0000"/>
                        </a:solidFill>
                        <a:miter lim="800000"/>
                        <a:headEnd/>
                        <a:tailEnd/>
                      </a:ln>
                    </p:spPr>
                  </p:pic>
                </p:oleObj>
              </mc:Fallback>
            </mc:AlternateContent>
          </a:graphicData>
        </a:graphic>
      </p:graphicFrame>
      <p:sp>
        <p:nvSpPr>
          <p:cNvPr id="5146" name="AutoShape 26"/>
          <p:cNvSpPr>
            <a:spLocks noChangeArrowheads="1"/>
          </p:cNvSpPr>
          <p:nvPr/>
        </p:nvSpPr>
        <p:spPr bwMode="auto">
          <a:xfrm>
            <a:off x="3779838" y="2165350"/>
            <a:ext cx="647700" cy="61595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a:solidFill>
                <a:srgbClr val="000000"/>
              </a:solidFill>
              <a:cs typeface="Times New Roman"/>
            </a:endParaRPr>
          </a:p>
        </p:txBody>
      </p:sp>
      <p:sp>
        <p:nvSpPr>
          <p:cNvPr id="5147" name="AutoShape 27"/>
          <p:cNvSpPr>
            <a:spLocks noChangeArrowheads="1"/>
          </p:cNvSpPr>
          <p:nvPr/>
        </p:nvSpPr>
        <p:spPr bwMode="auto">
          <a:xfrm>
            <a:off x="3563938" y="5319713"/>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sz="1800">
              <a:solidFill>
                <a:srgbClr val="000000"/>
              </a:solidFill>
              <a:cs typeface="Times New Roman"/>
            </a:endParaRPr>
          </a:p>
        </p:txBody>
      </p:sp>
      <p:sp>
        <p:nvSpPr>
          <p:cNvPr id="5148" name="Text Box 28"/>
          <p:cNvSpPr txBox="1">
            <a:spLocks noChangeArrowheads="1"/>
          </p:cNvSpPr>
          <p:nvPr/>
        </p:nvSpPr>
        <p:spPr bwMode="auto">
          <a:xfrm>
            <a:off x="539750" y="1333500"/>
            <a:ext cx="647700" cy="457200"/>
          </a:xfrm>
          <a:prstGeom prst="rect">
            <a:avLst/>
          </a:prstGeom>
          <a:noFill/>
          <a:ln w="9525">
            <a:noFill/>
            <a:miter lim="800000"/>
            <a:headEnd/>
            <a:tailEnd/>
          </a:ln>
        </p:spPr>
        <p:txBody>
          <a:bodyPr>
            <a:spAutoFit/>
          </a:bodyPr>
          <a:lstStyle/>
          <a:p>
            <a:pPr>
              <a:spcBef>
                <a:spcPct val="50000"/>
              </a:spcBef>
            </a:pPr>
            <a:r>
              <a:rPr lang="en-GB" sz="2400">
                <a:solidFill>
                  <a:srgbClr val="000000"/>
                </a:solidFill>
                <a:cs typeface="Times New Roman"/>
              </a:rPr>
              <a:t>Eg</a:t>
            </a:r>
            <a:endParaRPr lang="en-US" sz="2400">
              <a:solidFill>
                <a:srgbClr val="000000"/>
              </a:solidFill>
              <a:cs typeface="Times New Roman"/>
            </a:endParaRPr>
          </a:p>
        </p:txBody>
      </p:sp>
    </p:spTree>
    <p:extLst>
      <p:ext uri="{BB962C8B-B14F-4D97-AF65-F5344CB8AC3E}">
        <p14:creationId xmlns:p14="http://schemas.microsoft.com/office/powerpoint/2010/main" val="40449857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4"/>
          <p:cNvSpPr>
            <a:spLocks noChangeArrowheads="1"/>
          </p:cNvSpPr>
          <p:nvPr/>
        </p:nvSpPr>
        <p:spPr bwMode="auto">
          <a:xfrm>
            <a:off x="1979712" y="713556"/>
            <a:ext cx="3167062" cy="2211388"/>
          </a:xfrm>
          <a:prstGeom prst="rect">
            <a:avLst/>
          </a:prstGeom>
          <a:noFill/>
          <a:ln w="34925">
            <a:solidFill>
              <a:srgbClr val="FF3300"/>
            </a:solidFill>
            <a:miter lim="800000"/>
            <a:headEnd/>
            <a:tailEnd/>
          </a:ln>
        </p:spPr>
        <p:txBody>
          <a:bodyPr wrap="none" anchor="ctr"/>
          <a:lstStyle/>
          <a:p>
            <a:endParaRPr lang="en-US" sz="1800">
              <a:solidFill>
                <a:srgbClr val="FF3300"/>
              </a:solidFill>
              <a:cs typeface="Times New Roman"/>
            </a:endParaRPr>
          </a:p>
        </p:txBody>
      </p:sp>
      <p:sp>
        <p:nvSpPr>
          <p:cNvPr id="41" name="Rectangle 4"/>
          <p:cNvSpPr>
            <a:spLocks noChangeArrowheads="1"/>
          </p:cNvSpPr>
          <p:nvPr/>
        </p:nvSpPr>
        <p:spPr bwMode="auto">
          <a:xfrm>
            <a:off x="5148064" y="692696"/>
            <a:ext cx="3167062" cy="2211388"/>
          </a:xfrm>
          <a:prstGeom prst="rect">
            <a:avLst/>
          </a:prstGeom>
          <a:noFill/>
          <a:ln w="34925">
            <a:solidFill>
              <a:srgbClr val="FF3300"/>
            </a:solidFill>
            <a:miter lim="800000"/>
            <a:headEnd/>
            <a:tailEnd/>
          </a:ln>
        </p:spPr>
        <p:txBody>
          <a:bodyPr wrap="none" anchor="ctr"/>
          <a:lstStyle/>
          <a:p>
            <a:endParaRPr lang="en-US" sz="1800">
              <a:solidFill>
                <a:srgbClr val="FF3300"/>
              </a:solidFill>
              <a:cs typeface="Times New Roman"/>
            </a:endParaRPr>
          </a:p>
        </p:txBody>
      </p:sp>
      <p:pic>
        <p:nvPicPr>
          <p:cNvPr id="52" name="Picture 6" descr="EPS_paper"/>
          <p:cNvPicPr>
            <a:picLocks noChangeAspect="1" noChangeArrowheads="1"/>
          </p:cNvPicPr>
          <p:nvPr/>
        </p:nvPicPr>
        <p:blipFill>
          <a:blip r:embed="rId2" cstate="print"/>
          <a:srcRect/>
          <a:stretch>
            <a:fillRect/>
          </a:stretch>
        </p:blipFill>
        <p:spPr bwMode="auto">
          <a:xfrm>
            <a:off x="2411760" y="908720"/>
            <a:ext cx="649092" cy="360834"/>
          </a:xfrm>
          <a:prstGeom prst="rect">
            <a:avLst/>
          </a:prstGeom>
          <a:noFill/>
          <a:ln w="9525">
            <a:noFill/>
            <a:miter lim="800000"/>
            <a:headEnd/>
            <a:tailEnd/>
          </a:ln>
        </p:spPr>
      </p:pic>
      <p:pic>
        <p:nvPicPr>
          <p:cNvPr id="53" name="Picture 6" descr="EPS_paper"/>
          <p:cNvPicPr>
            <a:picLocks noChangeAspect="1" noChangeArrowheads="1"/>
          </p:cNvPicPr>
          <p:nvPr/>
        </p:nvPicPr>
        <p:blipFill>
          <a:blip r:embed="rId2" cstate="print"/>
          <a:srcRect/>
          <a:stretch>
            <a:fillRect/>
          </a:stretch>
        </p:blipFill>
        <p:spPr bwMode="auto">
          <a:xfrm>
            <a:off x="2843808" y="1412776"/>
            <a:ext cx="649092" cy="360834"/>
          </a:xfrm>
          <a:prstGeom prst="rect">
            <a:avLst/>
          </a:prstGeom>
          <a:noFill/>
          <a:ln w="9525">
            <a:noFill/>
            <a:miter lim="800000"/>
            <a:headEnd/>
            <a:tailEnd/>
          </a:ln>
        </p:spPr>
      </p:pic>
      <p:pic>
        <p:nvPicPr>
          <p:cNvPr id="54" name="Picture 6" descr="EPS_paper"/>
          <p:cNvPicPr>
            <a:picLocks noChangeAspect="1" noChangeArrowheads="1"/>
          </p:cNvPicPr>
          <p:nvPr/>
        </p:nvPicPr>
        <p:blipFill>
          <a:blip r:embed="rId2" cstate="print"/>
          <a:srcRect/>
          <a:stretch>
            <a:fillRect/>
          </a:stretch>
        </p:blipFill>
        <p:spPr bwMode="auto">
          <a:xfrm>
            <a:off x="4067944" y="2204864"/>
            <a:ext cx="649092" cy="360834"/>
          </a:xfrm>
          <a:prstGeom prst="rect">
            <a:avLst/>
          </a:prstGeom>
          <a:noFill/>
          <a:ln w="9525">
            <a:noFill/>
            <a:miter lim="800000"/>
            <a:headEnd/>
            <a:tailEnd/>
          </a:ln>
        </p:spPr>
      </p:pic>
      <p:pic>
        <p:nvPicPr>
          <p:cNvPr id="55" name="Picture 6" descr="EPS_paper"/>
          <p:cNvPicPr>
            <a:picLocks noChangeAspect="1" noChangeArrowheads="1"/>
          </p:cNvPicPr>
          <p:nvPr/>
        </p:nvPicPr>
        <p:blipFill>
          <a:blip r:embed="rId2" cstate="print"/>
          <a:srcRect/>
          <a:stretch>
            <a:fillRect/>
          </a:stretch>
        </p:blipFill>
        <p:spPr bwMode="auto">
          <a:xfrm>
            <a:off x="3491880" y="620688"/>
            <a:ext cx="649092" cy="360834"/>
          </a:xfrm>
          <a:prstGeom prst="rect">
            <a:avLst/>
          </a:prstGeom>
          <a:noFill/>
          <a:ln w="9525">
            <a:noFill/>
            <a:miter lim="800000"/>
            <a:headEnd/>
            <a:tailEnd/>
          </a:ln>
        </p:spPr>
      </p:pic>
      <p:pic>
        <p:nvPicPr>
          <p:cNvPr id="56" name="Picture 6" descr="EPS_paper"/>
          <p:cNvPicPr>
            <a:picLocks noChangeAspect="1" noChangeArrowheads="1"/>
          </p:cNvPicPr>
          <p:nvPr/>
        </p:nvPicPr>
        <p:blipFill>
          <a:blip r:embed="rId2" cstate="print"/>
          <a:srcRect/>
          <a:stretch>
            <a:fillRect/>
          </a:stretch>
        </p:blipFill>
        <p:spPr bwMode="auto">
          <a:xfrm>
            <a:off x="3347864" y="1772816"/>
            <a:ext cx="649092" cy="360834"/>
          </a:xfrm>
          <a:prstGeom prst="rect">
            <a:avLst/>
          </a:prstGeom>
          <a:noFill/>
          <a:ln w="9525">
            <a:noFill/>
            <a:miter lim="800000"/>
            <a:headEnd/>
            <a:tailEnd/>
          </a:ln>
        </p:spPr>
      </p:pic>
      <p:pic>
        <p:nvPicPr>
          <p:cNvPr id="57" name="Picture 6" descr="EPS_paper"/>
          <p:cNvPicPr>
            <a:picLocks noChangeAspect="1" noChangeArrowheads="1"/>
          </p:cNvPicPr>
          <p:nvPr/>
        </p:nvPicPr>
        <p:blipFill>
          <a:blip r:embed="rId2" cstate="print"/>
          <a:srcRect/>
          <a:stretch>
            <a:fillRect/>
          </a:stretch>
        </p:blipFill>
        <p:spPr bwMode="auto">
          <a:xfrm>
            <a:off x="6444208" y="1412776"/>
            <a:ext cx="649092" cy="360834"/>
          </a:xfrm>
          <a:prstGeom prst="rect">
            <a:avLst/>
          </a:prstGeom>
          <a:noFill/>
          <a:ln w="9525">
            <a:noFill/>
            <a:miter lim="800000"/>
            <a:headEnd/>
            <a:tailEnd/>
          </a:ln>
        </p:spPr>
      </p:pic>
      <p:pic>
        <p:nvPicPr>
          <p:cNvPr id="58" name="Picture 6" descr="EPS_paper"/>
          <p:cNvPicPr>
            <a:picLocks noChangeAspect="1" noChangeArrowheads="1"/>
          </p:cNvPicPr>
          <p:nvPr/>
        </p:nvPicPr>
        <p:blipFill>
          <a:blip r:embed="rId2" cstate="print"/>
          <a:srcRect/>
          <a:stretch>
            <a:fillRect/>
          </a:stretch>
        </p:blipFill>
        <p:spPr bwMode="auto">
          <a:xfrm>
            <a:off x="4283968" y="2564904"/>
            <a:ext cx="649092" cy="360834"/>
          </a:xfrm>
          <a:prstGeom prst="rect">
            <a:avLst/>
          </a:prstGeom>
          <a:noFill/>
          <a:ln w="9525">
            <a:noFill/>
            <a:miter lim="800000"/>
            <a:headEnd/>
            <a:tailEnd/>
          </a:ln>
        </p:spPr>
      </p:pic>
      <p:pic>
        <p:nvPicPr>
          <p:cNvPr id="59" name="Picture 6" descr="EPS_paper"/>
          <p:cNvPicPr>
            <a:picLocks noChangeAspect="1" noChangeArrowheads="1"/>
          </p:cNvPicPr>
          <p:nvPr/>
        </p:nvPicPr>
        <p:blipFill>
          <a:blip r:embed="rId2" cstate="print"/>
          <a:srcRect/>
          <a:stretch>
            <a:fillRect/>
          </a:stretch>
        </p:blipFill>
        <p:spPr bwMode="auto">
          <a:xfrm>
            <a:off x="3923928" y="1340768"/>
            <a:ext cx="649092" cy="360834"/>
          </a:xfrm>
          <a:prstGeom prst="rect">
            <a:avLst/>
          </a:prstGeom>
          <a:noFill/>
          <a:ln w="9525">
            <a:noFill/>
            <a:miter lim="800000"/>
            <a:headEnd/>
            <a:tailEnd/>
          </a:ln>
        </p:spPr>
      </p:pic>
      <p:pic>
        <p:nvPicPr>
          <p:cNvPr id="60" name="Picture 6" descr="EPS_paper"/>
          <p:cNvPicPr>
            <a:picLocks noChangeAspect="1" noChangeArrowheads="1"/>
          </p:cNvPicPr>
          <p:nvPr/>
        </p:nvPicPr>
        <p:blipFill>
          <a:blip r:embed="rId2" cstate="print"/>
          <a:srcRect/>
          <a:stretch>
            <a:fillRect/>
          </a:stretch>
        </p:blipFill>
        <p:spPr bwMode="auto">
          <a:xfrm>
            <a:off x="2627784" y="1916832"/>
            <a:ext cx="649092" cy="360834"/>
          </a:xfrm>
          <a:prstGeom prst="rect">
            <a:avLst/>
          </a:prstGeom>
          <a:noFill/>
          <a:ln w="9525">
            <a:noFill/>
            <a:miter lim="800000"/>
            <a:headEnd/>
            <a:tailEnd/>
          </a:ln>
        </p:spPr>
      </p:pic>
      <p:pic>
        <p:nvPicPr>
          <p:cNvPr id="61" name="Picture 6" descr="EPS_paper"/>
          <p:cNvPicPr>
            <a:picLocks noChangeAspect="1" noChangeArrowheads="1"/>
          </p:cNvPicPr>
          <p:nvPr/>
        </p:nvPicPr>
        <p:blipFill>
          <a:blip r:embed="rId2" cstate="print"/>
          <a:srcRect/>
          <a:stretch>
            <a:fillRect/>
          </a:stretch>
        </p:blipFill>
        <p:spPr bwMode="auto">
          <a:xfrm>
            <a:off x="2411760" y="2492896"/>
            <a:ext cx="649092" cy="360834"/>
          </a:xfrm>
          <a:prstGeom prst="rect">
            <a:avLst/>
          </a:prstGeom>
          <a:noFill/>
          <a:ln w="9525">
            <a:noFill/>
            <a:miter lim="800000"/>
            <a:headEnd/>
            <a:tailEnd/>
          </a:ln>
        </p:spPr>
      </p:pic>
      <p:pic>
        <p:nvPicPr>
          <p:cNvPr id="62" name="Picture 6" descr="EPS_paper"/>
          <p:cNvPicPr>
            <a:picLocks noChangeAspect="1" noChangeArrowheads="1"/>
          </p:cNvPicPr>
          <p:nvPr/>
        </p:nvPicPr>
        <p:blipFill>
          <a:blip r:embed="rId2" cstate="print"/>
          <a:srcRect/>
          <a:stretch>
            <a:fillRect/>
          </a:stretch>
        </p:blipFill>
        <p:spPr bwMode="auto">
          <a:xfrm>
            <a:off x="4860032" y="2060848"/>
            <a:ext cx="649092" cy="360834"/>
          </a:xfrm>
          <a:prstGeom prst="rect">
            <a:avLst/>
          </a:prstGeom>
          <a:noFill/>
          <a:ln w="9525">
            <a:noFill/>
            <a:miter lim="800000"/>
            <a:headEnd/>
            <a:tailEnd/>
          </a:ln>
        </p:spPr>
      </p:pic>
      <p:pic>
        <p:nvPicPr>
          <p:cNvPr id="63" name="Picture 6" descr="EPS_paper"/>
          <p:cNvPicPr>
            <a:picLocks noChangeAspect="1" noChangeArrowheads="1"/>
          </p:cNvPicPr>
          <p:nvPr/>
        </p:nvPicPr>
        <p:blipFill>
          <a:blip r:embed="rId2" cstate="print"/>
          <a:srcRect/>
          <a:stretch>
            <a:fillRect/>
          </a:stretch>
        </p:blipFill>
        <p:spPr bwMode="auto">
          <a:xfrm>
            <a:off x="4499992" y="836712"/>
            <a:ext cx="649092" cy="360834"/>
          </a:xfrm>
          <a:prstGeom prst="rect">
            <a:avLst/>
          </a:prstGeom>
          <a:noFill/>
          <a:ln w="9525">
            <a:noFill/>
            <a:miter lim="800000"/>
            <a:headEnd/>
            <a:tailEnd/>
          </a:ln>
        </p:spPr>
      </p:pic>
      <p:pic>
        <p:nvPicPr>
          <p:cNvPr id="64" name="Picture 6" descr="EPS_paper"/>
          <p:cNvPicPr>
            <a:picLocks noChangeAspect="1" noChangeArrowheads="1"/>
          </p:cNvPicPr>
          <p:nvPr/>
        </p:nvPicPr>
        <p:blipFill>
          <a:blip r:embed="rId2" cstate="print"/>
          <a:srcRect/>
          <a:stretch>
            <a:fillRect/>
          </a:stretch>
        </p:blipFill>
        <p:spPr bwMode="auto">
          <a:xfrm>
            <a:off x="5580112" y="1916832"/>
            <a:ext cx="649092" cy="360834"/>
          </a:xfrm>
          <a:prstGeom prst="rect">
            <a:avLst/>
          </a:prstGeom>
          <a:noFill/>
          <a:ln w="9525">
            <a:noFill/>
            <a:miter lim="800000"/>
            <a:headEnd/>
            <a:tailEnd/>
          </a:ln>
        </p:spPr>
      </p:pic>
      <p:pic>
        <p:nvPicPr>
          <p:cNvPr id="65" name="Picture 6" descr="EPS_paper"/>
          <p:cNvPicPr>
            <a:picLocks noChangeAspect="1" noChangeArrowheads="1"/>
          </p:cNvPicPr>
          <p:nvPr/>
        </p:nvPicPr>
        <p:blipFill>
          <a:blip r:embed="rId2" cstate="print"/>
          <a:srcRect/>
          <a:stretch>
            <a:fillRect/>
          </a:stretch>
        </p:blipFill>
        <p:spPr bwMode="auto">
          <a:xfrm>
            <a:off x="7380312" y="2708920"/>
            <a:ext cx="649092" cy="360834"/>
          </a:xfrm>
          <a:prstGeom prst="rect">
            <a:avLst/>
          </a:prstGeom>
          <a:noFill/>
          <a:ln w="9525">
            <a:noFill/>
            <a:miter lim="800000"/>
            <a:headEnd/>
            <a:tailEnd/>
          </a:ln>
        </p:spPr>
      </p:pic>
      <p:pic>
        <p:nvPicPr>
          <p:cNvPr id="66" name="Picture 6" descr="EPS_paper"/>
          <p:cNvPicPr>
            <a:picLocks noChangeAspect="1" noChangeArrowheads="1"/>
          </p:cNvPicPr>
          <p:nvPr/>
        </p:nvPicPr>
        <p:blipFill>
          <a:blip r:embed="rId2" cstate="print"/>
          <a:srcRect/>
          <a:stretch>
            <a:fillRect/>
          </a:stretch>
        </p:blipFill>
        <p:spPr bwMode="auto">
          <a:xfrm>
            <a:off x="4788024" y="1268760"/>
            <a:ext cx="649092" cy="360834"/>
          </a:xfrm>
          <a:prstGeom prst="rect">
            <a:avLst/>
          </a:prstGeom>
          <a:noFill/>
          <a:ln w="9525">
            <a:noFill/>
            <a:miter lim="800000"/>
            <a:headEnd/>
            <a:tailEnd/>
          </a:ln>
        </p:spPr>
      </p:pic>
      <p:pic>
        <p:nvPicPr>
          <p:cNvPr id="67" name="Picture 6" descr="EPS_paper"/>
          <p:cNvPicPr>
            <a:picLocks noChangeAspect="1" noChangeArrowheads="1"/>
          </p:cNvPicPr>
          <p:nvPr/>
        </p:nvPicPr>
        <p:blipFill>
          <a:blip r:embed="rId2" cstate="print"/>
          <a:srcRect/>
          <a:stretch>
            <a:fillRect/>
          </a:stretch>
        </p:blipFill>
        <p:spPr bwMode="auto">
          <a:xfrm>
            <a:off x="6084168" y="692696"/>
            <a:ext cx="649092" cy="360834"/>
          </a:xfrm>
          <a:prstGeom prst="rect">
            <a:avLst/>
          </a:prstGeom>
          <a:noFill/>
          <a:ln w="9525">
            <a:noFill/>
            <a:miter lim="800000"/>
            <a:headEnd/>
            <a:tailEnd/>
          </a:ln>
        </p:spPr>
      </p:pic>
      <p:pic>
        <p:nvPicPr>
          <p:cNvPr id="68" name="Picture 6" descr="EPS_paper"/>
          <p:cNvPicPr>
            <a:picLocks noChangeAspect="1" noChangeArrowheads="1"/>
          </p:cNvPicPr>
          <p:nvPr/>
        </p:nvPicPr>
        <p:blipFill>
          <a:blip r:embed="rId2" cstate="print"/>
          <a:srcRect/>
          <a:stretch>
            <a:fillRect/>
          </a:stretch>
        </p:blipFill>
        <p:spPr bwMode="auto">
          <a:xfrm>
            <a:off x="5508104" y="2564904"/>
            <a:ext cx="649092" cy="360834"/>
          </a:xfrm>
          <a:prstGeom prst="rect">
            <a:avLst/>
          </a:prstGeom>
          <a:noFill/>
          <a:ln w="9525">
            <a:noFill/>
            <a:miter lim="800000"/>
            <a:headEnd/>
            <a:tailEnd/>
          </a:ln>
        </p:spPr>
      </p:pic>
      <p:pic>
        <p:nvPicPr>
          <p:cNvPr id="69" name="Picture 6" descr="EPS_paper"/>
          <p:cNvPicPr>
            <a:picLocks noChangeAspect="1" noChangeArrowheads="1"/>
          </p:cNvPicPr>
          <p:nvPr/>
        </p:nvPicPr>
        <p:blipFill>
          <a:blip r:embed="rId2" cstate="print"/>
          <a:srcRect/>
          <a:stretch>
            <a:fillRect/>
          </a:stretch>
        </p:blipFill>
        <p:spPr bwMode="auto">
          <a:xfrm>
            <a:off x="6948264" y="2276872"/>
            <a:ext cx="649092" cy="360834"/>
          </a:xfrm>
          <a:prstGeom prst="rect">
            <a:avLst/>
          </a:prstGeom>
          <a:noFill/>
          <a:ln w="9525">
            <a:noFill/>
            <a:miter lim="800000"/>
            <a:headEnd/>
            <a:tailEnd/>
          </a:ln>
        </p:spPr>
      </p:pic>
      <p:pic>
        <p:nvPicPr>
          <p:cNvPr id="70" name="Picture 6" descr="EPS_paper"/>
          <p:cNvPicPr>
            <a:picLocks noChangeAspect="1" noChangeArrowheads="1"/>
          </p:cNvPicPr>
          <p:nvPr/>
        </p:nvPicPr>
        <p:blipFill>
          <a:blip r:embed="rId2" cstate="print"/>
          <a:srcRect/>
          <a:stretch>
            <a:fillRect/>
          </a:stretch>
        </p:blipFill>
        <p:spPr bwMode="auto">
          <a:xfrm>
            <a:off x="5436096" y="1484784"/>
            <a:ext cx="649092" cy="360834"/>
          </a:xfrm>
          <a:prstGeom prst="rect">
            <a:avLst/>
          </a:prstGeom>
          <a:noFill/>
          <a:ln w="9525">
            <a:noFill/>
            <a:miter lim="800000"/>
            <a:headEnd/>
            <a:tailEnd/>
          </a:ln>
        </p:spPr>
      </p:pic>
      <p:pic>
        <p:nvPicPr>
          <p:cNvPr id="71" name="Picture 6" descr="EPS_paper"/>
          <p:cNvPicPr>
            <a:picLocks noChangeAspect="1" noChangeArrowheads="1"/>
          </p:cNvPicPr>
          <p:nvPr/>
        </p:nvPicPr>
        <p:blipFill>
          <a:blip r:embed="rId2" cstate="print"/>
          <a:srcRect/>
          <a:stretch>
            <a:fillRect/>
          </a:stretch>
        </p:blipFill>
        <p:spPr bwMode="auto">
          <a:xfrm>
            <a:off x="7452320" y="836712"/>
            <a:ext cx="649092" cy="360834"/>
          </a:xfrm>
          <a:prstGeom prst="rect">
            <a:avLst/>
          </a:prstGeom>
          <a:noFill/>
          <a:ln w="9525">
            <a:noFill/>
            <a:miter lim="800000"/>
            <a:headEnd/>
            <a:tailEnd/>
          </a:ln>
        </p:spPr>
      </p:pic>
      <p:pic>
        <p:nvPicPr>
          <p:cNvPr id="72" name="Picture 6" descr="EPS_paper"/>
          <p:cNvPicPr>
            <a:picLocks noChangeAspect="1" noChangeArrowheads="1"/>
          </p:cNvPicPr>
          <p:nvPr/>
        </p:nvPicPr>
        <p:blipFill>
          <a:blip r:embed="rId2" cstate="print"/>
          <a:srcRect/>
          <a:stretch>
            <a:fillRect/>
          </a:stretch>
        </p:blipFill>
        <p:spPr bwMode="auto">
          <a:xfrm>
            <a:off x="1691680" y="836712"/>
            <a:ext cx="649092" cy="360834"/>
          </a:xfrm>
          <a:prstGeom prst="rect">
            <a:avLst/>
          </a:prstGeom>
          <a:noFill/>
          <a:ln w="9525">
            <a:noFill/>
            <a:miter lim="800000"/>
            <a:headEnd/>
            <a:tailEnd/>
          </a:ln>
        </p:spPr>
      </p:pic>
      <p:pic>
        <p:nvPicPr>
          <p:cNvPr id="73" name="Picture 6" descr="EPS_paper"/>
          <p:cNvPicPr>
            <a:picLocks noChangeAspect="1" noChangeArrowheads="1"/>
          </p:cNvPicPr>
          <p:nvPr/>
        </p:nvPicPr>
        <p:blipFill>
          <a:blip r:embed="rId2" cstate="print"/>
          <a:srcRect/>
          <a:stretch>
            <a:fillRect/>
          </a:stretch>
        </p:blipFill>
        <p:spPr bwMode="auto">
          <a:xfrm>
            <a:off x="6156176" y="2204864"/>
            <a:ext cx="649092" cy="360834"/>
          </a:xfrm>
          <a:prstGeom prst="rect">
            <a:avLst/>
          </a:prstGeom>
          <a:noFill/>
          <a:ln w="9525">
            <a:noFill/>
            <a:miter lim="800000"/>
            <a:headEnd/>
            <a:tailEnd/>
          </a:ln>
        </p:spPr>
      </p:pic>
      <p:pic>
        <p:nvPicPr>
          <p:cNvPr id="74" name="Picture 6" descr="EPS_paper"/>
          <p:cNvPicPr>
            <a:picLocks noChangeAspect="1" noChangeArrowheads="1"/>
          </p:cNvPicPr>
          <p:nvPr/>
        </p:nvPicPr>
        <p:blipFill>
          <a:blip r:embed="rId2" cstate="print"/>
          <a:srcRect/>
          <a:stretch>
            <a:fillRect/>
          </a:stretch>
        </p:blipFill>
        <p:spPr bwMode="auto">
          <a:xfrm>
            <a:off x="7812360" y="2132856"/>
            <a:ext cx="649092" cy="360834"/>
          </a:xfrm>
          <a:prstGeom prst="rect">
            <a:avLst/>
          </a:prstGeom>
          <a:noFill/>
          <a:ln w="9525">
            <a:noFill/>
            <a:miter lim="800000"/>
            <a:headEnd/>
            <a:tailEnd/>
          </a:ln>
        </p:spPr>
      </p:pic>
      <p:pic>
        <p:nvPicPr>
          <p:cNvPr id="75" name="Picture 6" descr="EPS_paper"/>
          <p:cNvPicPr>
            <a:picLocks noChangeAspect="1" noChangeArrowheads="1"/>
          </p:cNvPicPr>
          <p:nvPr/>
        </p:nvPicPr>
        <p:blipFill>
          <a:blip r:embed="rId2" cstate="print"/>
          <a:srcRect/>
          <a:stretch>
            <a:fillRect/>
          </a:stretch>
        </p:blipFill>
        <p:spPr bwMode="auto">
          <a:xfrm>
            <a:off x="7884368" y="1412776"/>
            <a:ext cx="649092" cy="360834"/>
          </a:xfrm>
          <a:prstGeom prst="rect">
            <a:avLst/>
          </a:prstGeom>
          <a:noFill/>
          <a:ln w="9525">
            <a:noFill/>
            <a:miter lim="800000"/>
            <a:headEnd/>
            <a:tailEnd/>
          </a:ln>
        </p:spPr>
      </p:pic>
      <p:pic>
        <p:nvPicPr>
          <p:cNvPr id="76" name="Picture 6" descr="EPS_paper"/>
          <p:cNvPicPr>
            <a:picLocks noChangeAspect="1" noChangeArrowheads="1"/>
          </p:cNvPicPr>
          <p:nvPr/>
        </p:nvPicPr>
        <p:blipFill>
          <a:blip r:embed="rId2" cstate="print"/>
          <a:srcRect/>
          <a:stretch>
            <a:fillRect/>
          </a:stretch>
        </p:blipFill>
        <p:spPr bwMode="auto">
          <a:xfrm>
            <a:off x="2051720" y="1628800"/>
            <a:ext cx="649092" cy="360834"/>
          </a:xfrm>
          <a:prstGeom prst="rect">
            <a:avLst/>
          </a:prstGeom>
          <a:noFill/>
          <a:ln w="9525">
            <a:noFill/>
            <a:miter lim="800000"/>
            <a:headEnd/>
            <a:tailEnd/>
          </a:ln>
        </p:spPr>
      </p:pic>
      <p:sp>
        <p:nvSpPr>
          <p:cNvPr id="81" name="TextBox 80"/>
          <p:cNvSpPr txBox="1"/>
          <p:nvPr/>
        </p:nvSpPr>
        <p:spPr>
          <a:xfrm>
            <a:off x="2267744" y="260648"/>
            <a:ext cx="1800200" cy="369332"/>
          </a:xfrm>
          <a:prstGeom prst="rect">
            <a:avLst/>
          </a:prstGeom>
          <a:noFill/>
        </p:spPr>
        <p:txBody>
          <a:bodyPr wrap="square" rtlCol="0">
            <a:spAutoFit/>
          </a:bodyPr>
          <a:lstStyle/>
          <a:p>
            <a:pPr fontAlgn="auto">
              <a:spcBef>
                <a:spcPts val="0"/>
              </a:spcBef>
              <a:spcAft>
                <a:spcPts val="0"/>
              </a:spcAft>
            </a:pPr>
            <a:r>
              <a:rPr lang="en-GB" sz="1800" dirty="0" smtClean="0">
                <a:solidFill>
                  <a:srgbClr val="FFFFFF"/>
                </a:solidFill>
                <a:latin typeface="Times New Roman"/>
                <a:cs typeface="Times New Roman"/>
              </a:rPr>
              <a:t> grid box</a:t>
            </a:r>
            <a:endParaRPr lang="en-US" sz="1800" dirty="0">
              <a:solidFill>
                <a:srgbClr val="FFFFFF"/>
              </a:solidFill>
              <a:latin typeface="Times New Roman"/>
              <a:cs typeface="Times New Roman"/>
            </a:endParaRPr>
          </a:p>
        </p:txBody>
      </p:sp>
      <p:sp>
        <p:nvSpPr>
          <p:cNvPr id="82" name="TextBox 81"/>
          <p:cNvSpPr txBox="1"/>
          <p:nvPr/>
        </p:nvSpPr>
        <p:spPr>
          <a:xfrm>
            <a:off x="5652120" y="260648"/>
            <a:ext cx="1800200" cy="369332"/>
          </a:xfrm>
          <a:prstGeom prst="rect">
            <a:avLst/>
          </a:prstGeom>
          <a:noFill/>
        </p:spPr>
        <p:txBody>
          <a:bodyPr wrap="square" rtlCol="0">
            <a:spAutoFit/>
          </a:bodyPr>
          <a:lstStyle/>
          <a:p>
            <a:pPr fontAlgn="auto">
              <a:spcBef>
                <a:spcPts val="0"/>
              </a:spcBef>
              <a:spcAft>
                <a:spcPts val="0"/>
              </a:spcAft>
            </a:pPr>
            <a:r>
              <a:rPr lang="en-GB" sz="1800" dirty="0" smtClean="0">
                <a:solidFill>
                  <a:srgbClr val="FFFFFF"/>
                </a:solidFill>
                <a:latin typeface="Times New Roman"/>
                <a:cs typeface="Times New Roman"/>
              </a:rPr>
              <a:t> grid box</a:t>
            </a:r>
            <a:endParaRPr lang="en-US" sz="1800" dirty="0">
              <a:solidFill>
                <a:srgbClr val="FFFFFF"/>
              </a:solidFill>
              <a:latin typeface="Times New Roman"/>
              <a:cs typeface="Times New Roman"/>
            </a:endParaRPr>
          </a:p>
        </p:txBody>
      </p:sp>
      <p:sp>
        <p:nvSpPr>
          <p:cNvPr id="83" name="Freeform 82"/>
          <p:cNvSpPr/>
          <p:nvPr/>
        </p:nvSpPr>
        <p:spPr bwMode="auto">
          <a:xfrm>
            <a:off x="1187624" y="404664"/>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84" name="Freeform 83"/>
          <p:cNvSpPr/>
          <p:nvPr/>
        </p:nvSpPr>
        <p:spPr bwMode="auto">
          <a:xfrm>
            <a:off x="1187624" y="897209"/>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85" name="Freeform 84"/>
          <p:cNvSpPr/>
          <p:nvPr/>
        </p:nvSpPr>
        <p:spPr bwMode="auto">
          <a:xfrm>
            <a:off x="1187624" y="1545281"/>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77" name="TextBox 76"/>
          <p:cNvSpPr txBox="1"/>
          <p:nvPr/>
        </p:nvSpPr>
        <p:spPr>
          <a:xfrm>
            <a:off x="1187624" y="3933056"/>
            <a:ext cx="7128792" cy="2246769"/>
          </a:xfrm>
          <a:prstGeom prst="rect">
            <a:avLst/>
          </a:prstGeom>
          <a:noFill/>
        </p:spPr>
        <p:txBody>
          <a:bodyPr wrap="square" rtlCol="0">
            <a:spAutoFit/>
          </a:bodyPr>
          <a:lstStyle/>
          <a:p>
            <a:pPr algn="ctr" fontAlgn="auto">
              <a:spcBef>
                <a:spcPts val="0"/>
              </a:spcBef>
              <a:spcAft>
                <a:spcPts val="0"/>
              </a:spcAft>
            </a:pPr>
            <a:r>
              <a:rPr lang="en-GB" sz="2800" dirty="0" smtClean="0">
                <a:solidFill>
                  <a:srgbClr val="FFFFFF"/>
                </a:solidFill>
                <a:latin typeface="Times New Roman"/>
                <a:cs typeface="Times New Roman"/>
              </a:rPr>
              <a:t>Deterministic bulk-formula parametrisation is based on the notion of averaging over some putative ensemble of sub-grid processes in quasi-equilibrium with the resolved flow (eg Arakawa and Schubert, 1974)</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25651322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cstate="print"/>
          <a:srcRect/>
          <a:stretch>
            <a:fillRect/>
          </a:stretch>
        </p:blipFill>
        <p:spPr bwMode="auto">
          <a:xfrm>
            <a:off x="2411760" y="836712"/>
            <a:ext cx="4043516" cy="4924505"/>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96662948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4"/>
          <p:cNvSpPr>
            <a:spLocks noChangeArrowheads="1"/>
          </p:cNvSpPr>
          <p:nvPr/>
        </p:nvSpPr>
        <p:spPr bwMode="auto">
          <a:xfrm>
            <a:off x="4784950" y="2083022"/>
            <a:ext cx="3167062" cy="2211388"/>
          </a:xfrm>
          <a:prstGeom prst="rect">
            <a:avLst/>
          </a:prstGeom>
          <a:noFill/>
          <a:ln w="34925">
            <a:solidFill>
              <a:srgbClr val="FF3300"/>
            </a:solidFill>
            <a:miter lim="800000"/>
            <a:headEnd/>
            <a:tailEnd/>
          </a:ln>
        </p:spPr>
        <p:txBody>
          <a:bodyPr wrap="none" anchor="ctr"/>
          <a:lstStyle/>
          <a:p>
            <a:endParaRPr lang="en-US" sz="1800">
              <a:solidFill>
                <a:srgbClr val="FF3300"/>
              </a:solidFill>
              <a:cs typeface="Times New Roman"/>
            </a:endParaRPr>
          </a:p>
        </p:txBody>
      </p:sp>
      <p:sp>
        <p:nvSpPr>
          <p:cNvPr id="16" name="Rectangle 4"/>
          <p:cNvSpPr>
            <a:spLocks noChangeArrowheads="1"/>
          </p:cNvSpPr>
          <p:nvPr/>
        </p:nvSpPr>
        <p:spPr bwMode="auto">
          <a:xfrm>
            <a:off x="1616078" y="2104676"/>
            <a:ext cx="3167062" cy="2211388"/>
          </a:xfrm>
          <a:prstGeom prst="rect">
            <a:avLst/>
          </a:prstGeom>
          <a:noFill/>
          <a:ln w="34925">
            <a:solidFill>
              <a:srgbClr val="FF3300"/>
            </a:solidFill>
            <a:miter lim="800000"/>
            <a:headEnd/>
            <a:tailEnd/>
          </a:ln>
        </p:spPr>
        <p:txBody>
          <a:bodyPr wrap="none" anchor="ctr"/>
          <a:lstStyle/>
          <a:p>
            <a:endParaRPr lang="en-US" sz="1800">
              <a:solidFill>
                <a:srgbClr val="FF3300"/>
              </a:solidFill>
              <a:cs typeface="Times New Roman"/>
            </a:endParaRPr>
          </a:p>
        </p:txBody>
      </p:sp>
      <p:pic>
        <p:nvPicPr>
          <p:cNvPr id="17" name="Picture 5" descr="EPS_paper"/>
          <p:cNvPicPr>
            <a:picLocks noChangeAspect="1" noChangeArrowheads="1"/>
          </p:cNvPicPr>
          <p:nvPr/>
        </p:nvPicPr>
        <p:blipFill>
          <a:blip r:embed="rId2" cstate="print"/>
          <a:srcRect/>
          <a:stretch>
            <a:fillRect/>
          </a:stretch>
        </p:blipFill>
        <p:spPr bwMode="auto">
          <a:xfrm>
            <a:off x="6297168" y="3955230"/>
            <a:ext cx="1008063" cy="560388"/>
          </a:xfrm>
          <a:prstGeom prst="rect">
            <a:avLst/>
          </a:prstGeom>
          <a:noFill/>
          <a:ln w="9525">
            <a:noFill/>
            <a:miter lim="800000"/>
            <a:headEnd/>
            <a:tailEnd/>
          </a:ln>
        </p:spPr>
      </p:pic>
      <p:pic>
        <p:nvPicPr>
          <p:cNvPr id="18" name="Picture 6" descr="EPS_paper"/>
          <p:cNvPicPr>
            <a:picLocks noChangeAspect="1" noChangeArrowheads="1"/>
          </p:cNvPicPr>
          <p:nvPr/>
        </p:nvPicPr>
        <p:blipFill>
          <a:blip r:embed="rId2" cstate="print"/>
          <a:srcRect/>
          <a:stretch>
            <a:fillRect/>
          </a:stretch>
        </p:blipFill>
        <p:spPr bwMode="auto">
          <a:xfrm>
            <a:off x="3776838" y="3811214"/>
            <a:ext cx="649092" cy="360834"/>
          </a:xfrm>
          <a:prstGeom prst="rect">
            <a:avLst/>
          </a:prstGeom>
          <a:noFill/>
          <a:ln w="9525">
            <a:noFill/>
            <a:miter lim="800000"/>
            <a:headEnd/>
            <a:tailEnd/>
          </a:ln>
        </p:spPr>
      </p:pic>
      <p:pic>
        <p:nvPicPr>
          <p:cNvPr id="19" name="Picture 7" descr="EPS_paper"/>
          <p:cNvPicPr>
            <a:picLocks noChangeAspect="1" noChangeArrowheads="1"/>
          </p:cNvPicPr>
          <p:nvPr/>
        </p:nvPicPr>
        <p:blipFill>
          <a:blip r:embed="rId2" cstate="print"/>
          <a:srcRect/>
          <a:stretch>
            <a:fillRect/>
          </a:stretch>
        </p:blipFill>
        <p:spPr bwMode="auto">
          <a:xfrm>
            <a:off x="1285216" y="3091134"/>
            <a:ext cx="619464" cy="344364"/>
          </a:xfrm>
          <a:prstGeom prst="rect">
            <a:avLst/>
          </a:prstGeom>
          <a:noFill/>
          <a:ln w="9525">
            <a:noFill/>
            <a:miter lim="800000"/>
            <a:headEnd/>
            <a:tailEnd/>
          </a:ln>
        </p:spPr>
      </p:pic>
      <p:pic>
        <p:nvPicPr>
          <p:cNvPr id="20" name="Picture 8" descr="EPS_paper"/>
          <p:cNvPicPr>
            <a:picLocks noChangeAspect="1" noChangeArrowheads="1"/>
          </p:cNvPicPr>
          <p:nvPr/>
        </p:nvPicPr>
        <p:blipFill>
          <a:blip r:embed="rId2" cstate="print"/>
          <a:srcRect/>
          <a:stretch>
            <a:fillRect/>
          </a:stretch>
        </p:blipFill>
        <p:spPr bwMode="auto">
          <a:xfrm>
            <a:off x="2480744" y="2251490"/>
            <a:ext cx="474146" cy="263580"/>
          </a:xfrm>
          <a:prstGeom prst="rect">
            <a:avLst/>
          </a:prstGeom>
          <a:noFill/>
          <a:ln w="9525">
            <a:noFill/>
            <a:miter lim="800000"/>
            <a:headEnd/>
            <a:tailEnd/>
          </a:ln>
        </p:spPr>
      </p:pic>
      <p:pic>
        <p:nvPicPr>
          <p:cNvPr id="21" name="Picture 9" descr="EPS_paper"/>
          <p:cNvPicPr>
            <a:picLocks noChangeAspect="1" noChangeArrowheads="1"/>
          </p:cNvPicPr>
          <p:nvPr/>
        </p:nvPicPr>
        <p:blipFill>
          <a:blip r:embed="rId2" cstate="print"/>
          <a:srcRect/>
          <a:stretch>
            <a:fillRect/>
          </a:stretch>
        </p:blipFill>
        <p:spPr bwMode="auto">
          <a:xfrm>
            <a:off x="1184550" y="3667197"/>
            <a:ext cx="2699483" cy="1500657"/>
          </a:xfrm>
          <a:prstGeom prst="rect">
            <a:avLst/>
          </a:prstGeom>
          <a:noFill/>
          <a:ln w="9525">
            <a:noFill/>
            <a:miter lim="800000"/>
            <a:headEnd/>
            <a:tailEnd/>
          </a:ln>
        </p:spPr>
      </p:pic>
      <p:pic>
        <p:nvPicPr>
          <p:cNvPr id="22" name="Picture 10" descr="EPS_paper"/>
          <p:cNvPicPr>
            <a:picLocks noChangeAspect="1" noChangeArrowheads="1"/>
          </p:cNvPicPr>
          <p:nvPr/>
        </p:nvPicPr>
        <p:blipFill>
          <a:blip r:embed="rId2" cstate="print"/>
          <a:srcRect/>
          <a:stretch>
            <a:fillRect/>
          </a:stretch>
        </p:blipFill>
        <p:spPr bwMode="auto">
          <a:xfrm>
            <a:off x="4929017" y="3932440"/>
            <a:ext cx="432048" cy="240177"/>
          </a:xfrm>
          <a:prstGeom prst="rect">
            <a:avLst/>
          </a:prstGeom>
          <a:noFill/>
          <a:ln w="9525">
            <a:noFill/>
            <a:miter lim="800000"/>
            <a:headEnd/>
            <a:tailEnd/>
          </a:ln>
        </p:spPr>
      </p:pic>
      <p:pic>
        <p:nvPicPr>
          <p:cNvPr id="23" name="Picture 11" descr="EPS_paper"/>
          <p:cNvPicPr>
            <a:picLocks noChangeAspect="1" noChangeArrowheads="1"/>
          </p:cNvPicPr>
          <p:nvPr/>
        </p:nvPicPr>
        <p:blipFill>
          <a:blip r:embed="rId2" cstate="print"/>
          <a:srcRect/>
          <a:stretch>
            <a:fillRect/>
          </a:stretch>
        </p:blipFill>
        <p:spPr bwMode="auto">
          <a:xfrm>
            <a:off x="2408736" y="2731094"/>
            <a:ext cx="1008063" cy="560387"/>
          </a:xfrm>
          <a:prstGeom prst="rect">
            <a:avLst/>
          </a:prstGeom>
          <a:noFill/>
          <a:ln w="9525">
            <a:noFill/>
            <a:miter lim="800000"/>
            <a:headEnd/>
            <a:tailEnd/>
          </a:ln>
        </p:spPr>
      </p:pic>
      <p:pic>
        <p:nvPicPr>
          <p:cNvPr id="24" name="Picture 12" descr="EPS_paper"/>
          <p:cNvPicPr>
            <a:picLocks noChangeAspect="1" noChangeArrowheads="1"/>
          </p:cNvPicPr>
          <p:nvPr/>
        </p:nvPicPr>
        <p:blipFill>
          <a:blip r:embed="rId2" cstate="print"/>
          <a:srcRect/>
          <a:stretch>
            <a:fillRect/>
          </a:stretch>
        </p:blipFill>
        <p:spPr bwMode="auto">
          <a:xfrm>
            <a:off x="5217047" y="1866287"/>
            <a:ext cx="2952329" cy="1641219"/>
          </a:xfrm>
          <a:prstGeom prst="rect">
            <a:avLst/>
          </a:prstGeom>
          <a:noFill/>
          <a:ln w="9525">
            <a:noFill/>
            <a:miter lim="800000"/>
            <a:headEnd/>
            <a:tailEnd/>
          </a:ln>
        </p:spPr>
      </p:pic>
      <p:pic>
        <p:nvPicPr>
          <p:cNvPr id="25" name="Picture 13" descr="EPS_paper"/>
          <p:cNvPicPr>
            <a:picLocks noChangeAspect="1" noChangeArrowheads="1"/>
          </p:cNvPicPr>
          <p:nvPr/>
        </p:nvPicPr>
        <p:blipFill>
          <a:blip r:embed="rId2" cstate="print"/>
          <a:srcRect/>
          <a:stretch>
            <a:fillRect/>
          </a:stretch>
        </p:blipFill>
        <p:spPr bwMode="auto">
          <a:xfrm>
            <a:off x="3489327" y="2011014"/>
            <a:ext cx="1556357" cy="865187"/>
          </a:xfrm>
          <a:prstGeom prst="rect">
            <a:avLst/>
          </a:prstGeom>
          <a:noFill/>
          <a:ln w="9525">
            <a:noFill/>
            <a:miter lim="800000"/>
            <a:headEnd/>
            <a:tailEnd/>
          </a:ln>
        </p:spPr>
      </p:pic>
      <p:pic>
        <p:nvPicPr>
          <p:cNvPr id="36" name="Picture 7" descr="EPS_paper"/>
          <p:cNvPicPr>
            <a:picLocks noChangeAspect="1" noChangeArrowheads="1"/>
          </p:cNvPicPr>
          <p:nvPr/>
        </p:nvPicPr>
        <p:blipFill>
          <a:blip r:embed="rId2" cstate="print"/>
          <a:srcRect/>
          <a:stretch>
            <a:fillRect/>
          </a:stretch>
        </p:blipFill>
        <p:spPr bwMode="auto">
          <a:xfrm>
            <a:off x="4453568" y="3163142"/>
            <a:ext cx="619464" cy="344364"/>
          </a:xfrm>
          <a:prstGeom prst="rect">
            <a:avLst/>
          </a:prstGeom>
          <a:noFill/>
          <a:ln w="9525">
            <a:noFill/>
            <a:miter lim="800000"/>
            <a:headEnd/>
            <a:tailEnd/>
          </a:ln>
        </p:spPr>
      </p:pic>
      <p:pic>
        <p:nvPicPr>
          <p:cNvPr id="42" name="Picture 8" descr="EPS_paper"/>
          <p:cNvPicPr>
            <a:picLocks noChangeAspect="1" noChangeArrowheads="1"/>
          </p:cNvPicPr>
          <p:nvPr/>
        </p:nvPicPr>
        <p:blipFill>
          <a:blip r:embed="rId2" cstate="print"/>
          <a:srcRect/>
          <a:stretch>
            <a:fillRect/>
          </a:stretch>
        </p:blipFill>
        <p:spPr bwMode="auto">
          <a:xfrm>
            <a:off x="1904630" y="2515070"/>
            <a:ext cx="207590" cy="115400"/>
          </a:xfrm>
          <a:prstGeom prst="rect">
            <a:avLst/>
          </a:prstGeom>
          <a:noFill/>
          <a:ln w="9525">
            <a:noFill/>
            <a:miter lim="800000"/>
            <a:headEnd/>
            <a:tailEnd/>
          </a:ln>
        </p:spPr>
      </p:pic>
      <p:pic>
        <p:nvPicPr>
          <p:cNvPr id="43" name="Picture 8" descr="EPS_paper"/>
          <p:cNvPicPr>
            <a:picLocks noChangeAspect="1" noChangeArrowheads="1"/>
          </p:cNvPicPr>
          <p:nvPr/>
        </p:nvPicPr>
        <p:blipFill>
          <a:blip r:embed="rId2" cstate="print"/>
          <a:srcRect/>
          <a:stretch>
            <a:fillRect/>
          </a:stretch>
        </p:blipFill>
        <p:spPr bwMode="auto">
          <a:xfrm>
            <a:off x="5072982" y="2227038"/>
            <a:ext cx="207590" cy="115400"/>
          </a:xfrm>
          <a:prstGeom prst="rect">
            <a:avLst/>
          </a:prstGeom>
          <a:noFill/>
          <a:ln w="9525">
            <a:noFill/>
            <a:miter lim="800000"/>
            <a:headEnd/>
            <a:tailEnd/>
          </a:ln>
        </p:spPr>
      </p:pic>
      <p:pic>
        <p:nvPicPr>
          <p:cNvPr id="44" name="Picture 8" descr="EPS_paper"/>
          <p:cNvPicPr>
            <a:picLocks noChangeAspect="1" noChangeArrowheads="1"/>
          </p:cNvPicPr>
          <p:nvPr/>
        </p:nvPicPr>
        <p:blipFill>
          <a:blip r:embed="rId2" cstate="print"/>
          <a:srcRect/>
          <a:stretch>
            <a:fillRect/>
          </a:stretch>
        </p:blipFill>
        <p:spPr bwMode="auto">
          <a:xfrm>
            <a:off x="3569248" y="3047742"/>
            <a:ext cx="207590" cy="115400"/>
          </a:xfrm>
          <a:prstGeom prst="rect">
            <a:avLst/>
          </a:prstGeom>
          <a:noFill/>
          <a:ln w="9525">
            <a:noFill/>
            <a:miter lim="800000"/>
            <a:headEnd/>
            <a:tailEnd/>
          </a:ln>
        </p:spPr>
      </p:pic>
      <p:pic>
        <p:nvPicPr>
          <p:cNvPr id="45" name="Picture 8" descr="EPS_paper"/>
          <p:cNvPicPr>
            <a:picLocks noChangeAspect="1" noChangeArrowheads="1"/>
          </p:cNvPicPr>
          <p:nvPr/>
        </p:nvPicPr>
        <p:blipFill>
          <a:blip r:embed="rId2" cstate="print"/>
          <a:srcRect/>
          <a:stretch>
            <a:fillRect/>
          </a:stretch>
        </p:blipFill>
        <p:spPr bwMode="auto">
          <a:xfrm>
            <a:off x="2057030" y="2667470"/>
            <a:ext cx="207590" cy="115400"/>
          </a:xfrm>
          <a:prstGeom prst="rect">
            <a:avLst/>
          </a:prstGeom>
          <a:noFill/>
          <a:ln w="9525">
            <a:noFill/>
            <a:miter lim="800000"/>
            <a:headEnd/>
            <a:tailEnd/>
          </a:ln>
        </p:spPr>
      </p:pic>
      <p:pic>
        <p:nvPicPr>
          <p:cNvPr id="46" name="Picture 8" descr="EPS_paper"/>
          <p:cNvPicPr>
            <a:picLocks noChangeAspect="1" noChangeArrowheads="1"/>
          </p:cNvPicPr>
          <p:nvPr/>
        </p:nvPicPr>
        <p:blipFill>
          <a:blip r:embed="rId2" cstate="print"/>
          <a:srcRect/>
          <a:stretch>
            <a:fillRect/>
          </a:stretch>
        </p:blipFill>
        <p:spPr bwMode="auto">
          <a:xfrm>
            <a:off x="4217320" y="3047742"/>
            <a:ext cx="207590" cy="115400"/>
          </a:xfrm>
          <a:prstGeom prst="rect">
            <a:avLst/>
          </a:prstGeom>
          <a:noFill/>
          <a:ln w="9525">
            <a:noFill/>
            <a:miter lim="800000"/>
            <a:headEnd/>
            <a:tailEnd/>
          </a:ln>
        </p:spPr>
      </p:pic>
      <p:pic>
        <p:nvPicPr>
          <p:cNvPr id="47" name="Picture 8" descr="EPS_paper"/>
          <p:cNvPicPr>
            <a:picLocks noChangeAspect="1" noChangeArrowheads="1"/>
          </p:cNvPicPr>
          <p:nvPr/>
        </p:nvPicPr>
        <p:blipFill>
          <a:blip r:embed="rId2" cstate="print"/>
          <a:srcRect/>
          <a:stretch>
            <a:fillRect/>
          </a:stretch>
        </p:blipFill>
        <p:spPr bwMode="auto">
          <a:xfrm>
            <a:off x="2120654" y="3523182"/>
            <a:ext cx="207590" cy="115400"/>
          </a:xfrm>
          <a:prstGeom prst="rect">
            <a:avLst/>
          </a:prstGeom>
          <a:noFill/>
          <a:ln w="9525">
            <a:noFill/>
            <a:miter lim="800000"/>
            <a:headEnd/>
            <a:tailEnd/>
          </a:ln>
        </p:spPr>
      </p:pic>
      <p:pic>
        <p:nvPicPr>
          <p:cNvPr id="48" name="Picture 8" descr="EPS_paper"/>
          <p:cNvPicPr>
            <a:picLocks noChangeAspect="1" noChangeArrowheads="1"/>
          </p:cNvPicPr>
          <p:nvPr/>
        </p:nvPicPr>
        <p:blipFill>
          <a:blip r:embed="rId2" cstate="print"/>
          <a:srcRect/>
          <a:stretch>
            <a:fillRect/>
          </a:stretch>
        </p:blipFill>
        <p:spPr bwMode="auto">
          <a:xfrm>
            <a:off x="5081416" y="3551798"/>
            <a:ext cx="207590" cy="115400"/>
          </a:xfrm>
          <a:prstGeom prst="rect">
            <a:avLst/>
          </a:prstGeom>
          <a:noFill/>
          <a:ln w="9525">
            <a:noFill/>
            <a:miter lim="800000"/>
            <a:headEnd/>
            <a:tailEnd/>
          </a:ln>
        </p:spPr>
      </p:pic>
      <p:pic>
        <p:nvPicPr>
          <p:cNvPr id="49" name="Picture 8" descr="EPS_paper"/>
          <p:cNvPicPr>
            <a:picLocks noChangeAspect="1" noChangeArrowheads="1"/>
          </p:cNvPicPr>
          <p:nvPr/>
        </p:nvPicPr>
        <p:blipFill>
          <a:blip r:embed="rId2" cstate="print"/>
          <a:srcRect/>
          <a:stretch>
            <a:fillRect/>
          </a:stretch>
        </p:blipFill>
        <p:spPr bwMode="auto">
          <a:xfrm>
            <a:off x="5937078" y="3667198"/>
            <a:ext cx="207590" cy="115400"/>
          </a:xfrm>
          <a:prstGeom prst="rect">
            <a:avLst/>
          </a:prstGeom>
          <a:noFill/>
          <a:ln w="9525">
            <a:noFill/>
            <a:miter lim="800000"/>
            <a:headEnd/>
            <a:tailEnd/>
          </a:ln>
        </p:spPr>
      </p:pic>
      <p:pic>
        <p:nvPicPr>
          <p:cNvPr id="50" name="Picture 8" descr="EPS_paper"/>
          <p:cNvPicPr>
            <a:picLocks noChangeAspect="1" noChangeArrowheads="1"/>
          </p:cNvPicPr>
          <p:nvPr/>
        </p:nvPicPr>
        <p:blipFill>
          <a:blip r:embed="rId2" cstate="print"/>
          <a:srcRect/>
          <a:stretch>
            <a:fillRect/>
          </a:stretch>
        </p:blipFill>
        <p:spPr bwMode="auto">
          <a:xfrm>
            <a:off x="6089478" y="3839830"/>
            <a:ext cx="207590" cy="115400"/>
          </a:xfrm>
          <a:prstGeom prst="rect">
            <a:avLst/>
          </a:prstGeom>
          <a:noFill/>
          <a:ln w="9525">
            <a:noFill/>
            <a:miter lim="800000"/>
            <a:headEnd/>
            <a:tailEnd/>
          </a:ln>
        </p:spPr>
      </p:pic>
      <p:pic>
        <p:nvPicPr>
          <p:cNvPr id="51" name="Picture 8" descr="EPS_paper"/>
          <p:cNvPicPr>
            <a:picLocks noChangeAspect="1" noChangeArrowheads="1"/>
          </p:cNvPicPr>
          <p:nvPr/>
        </p:nvPicPr>
        <p:blipFill>
          <a:blip r:embed="rId2" cstate="print"/>
          <a:srcRect/>
          <a:stretch>
            <a:fillRect/>
          </a:stretch>
        </p:blipFill>
        <p:spPr bwMode="auto">
          <a:xfrm>
            <a:off x="6953624" y="3667198"/>
            <a:ext cx="207590" cy="115400"/>
          </a:xfrm>
          <a:prstGeom prst="rect">
            <a:avLst/>
          </a:prstGeom>
          <a:noFill/>
          <a:ln w="9525">
            <a:noFill/>
            <a:miter lim="800000"/>
            <a:headEnd/>
            <a:tailEnd/>
          </a:ln>
        </p:spPr>
      </p:pic>
      <p:sp>
        <p:nvSpPr>
          <p:cNvPr id="86" name="Freeform 85"/>
          <p:cNvSpPr/>
          <p:nvPr/>
        </p:nvSpPr>
        <p:spPr bwMode="auto">
          <a:xfrm>
            <a:off x="832894" y="1855487"/>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87" name="Freeform 86"/>
          <p:cNvSpPr/>
          <p:nvPr/>
        </p:nvSpPr>
        <p:spPr bwMode="auto">
          <a:xfrm>
            <a:off x="824510" y="2503559"/>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88" name="Freeform 87"/>
          <p:cNvSpPr/>
          <p:nvPr/>
        </p:nvSpPr>
        <p:spPr bwMode="auto">
          <a:xfrm>
            <a:off x="896518" y="3151631"/>
            <a:ext cx="7779938" cy="1019623"/>
          </a:xfrm>
          <a:custGeom>
            <a:avLst/>
            <a:gdLst>
              <a:gd name="connsiteX0" fmla="*/ 0 w 7240386"/>
              <a:gd name="connsiteY0" fmla="*/ 809105 h 875607"/>
              <a:gd name="connsiteX1" fmla="*/ 2078182 w 7240386"/>
              <a:gd name="connsiteY1" fmla="*/ 609600 h 875607"/>
              <a:gd name="connsiteX2" fmla="*/ 4389120 w 7240386"/>
              <a:gd name="connsiteY2" fmla="*/ 792480 h 875607"/>
              <a:gd name="connsiteX3" fmla="*/ 6833062 w 7240386"/>
              <a:gd name="connsiteY3" fmla="*/ 110836 h 875607"/>
              <a:gd name="connsiteX4" fmla="*/ 6833062 w 7240386"/>
              <a:gd name="connsiteY4" fmla="*/ 127462 h 875607"/>
              <a:gd name="connsiteX5" fmla="*/ 6833062 w 7240386"/>
              <a:gd name="connsiteY5" fmla="*/ 127462 h 8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0386" h="875607">
                <a:moveTo>
                  <a:pt x="0" y="809105"/>
                </a:moveTo>
                <a:cubicBezTo>
                  <a:pt x="673331" y="710738"/>
                  <a:pt x="1346662" y="612371"/>
                  <a:pt x="2078182" y="609600"/>
                </a:cubicBezTo>
                <a:cubicBezTo>
                  <a:pt x="2809702" y="606829"/>
                  <a:pt x="3596640" y="875607"/>
                  <a:pt x="4389120" y="792480"/>
                </a:cubicBezTo>
                <a:cubicBezTo>
                  <a:pt x="5181600" y="709353"/>
                  <a:pt x="6425738" y="221672"/>
                  <a:pt x="6833062" y="110836"/>
                </a:cubicBezTo>
                <a:cubicBezTo>
                  <a:pt x="7240386" y="0"/>
                  <a:pt x="6833062" y="127462"/>
                  <a:pt x="6833062" y="127462"/>
                </a:cubicBezTo>
                <a:lnTo>
                  <a:pt x="6833062" y="127462"/>
                </a:lnTo>
              </a:path>
            </a:pathLst>
          </a:cu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smtClean="0">
              <a:solidFill>
                <a:srgbClr val="FF3300"/>
              </a:solidFill>
              <a:cs typeface="Times New Roman"/>
            </a:endParaRPr>
          </a:p>
        </p:txBody>
      </p:sp>
      <p:sp>
        <p:nvSpPr>
          <p:cNvPr id="77" name="TextBox 76"/>
          <p:cNvSpPr txBox="1"/>
          <p:nvPr/>
        </p:nvSpPr>
        <p:spPr>
          <a:xfrm>
            <a:off x="-396553" y="764704"/>
            <a:ext cx="7846341" cy="523220"/>
          </a:xfrm>
          <a:prstGeom prst="rect">
            <a:avLst/>
          </a:prstGeom>
          <a:noFill/>
        </p:spPr>
        <p:txBody>
          <a:bodyPr wrap="square" rtlCol="0">
            <a:spAutoFit/>
          </a:bodyPr>
          <a:lstStyle/>
          <a:p>
            <a:pPr algn="ctr" fontAlgn="auto">
              <a:spcBef>
                <a:spcPts val="0"/>
              </a:spcBef>
              <a:spcAft>
                <a:spcPts val="0"/>
              </a:spcAft>
            </a:pPr>
            <a:r>
              <a:rPr lang="en-GB" sz="2800" dirty="0" smtClean="0">
                <a:solidFill>
                  <a:srgbClr val="FFFFFF"/>
                </a:solidFill>
                <a:latin typeface="Times New Roman"/>
                <a:cs typeface="Times New Roman"/>
              </a:rPr>
              <a:t>Hence reality is more consistent with</a:t>
            </a:r>
            <a:endParaRPr lang="en-US" sz="2800" dirty="0">
              <a:solidFill>
                <a:srgbClr val="FFFFFF"/>
              </a:solidFill>
              <a:latin typeface="Times New Roman"/>
              <a:cs typeface="Times New Roman"/>
            </a:endParaRPr>
          </a:p>
        </p:txBody>
      </p:sp>
      <p:sp>
        <p:nvSpPr>
          <p:cNvPr id="78" name="TextBox 77"/>
          <p:cNvSpPr txBox="1"/>
          <p:nvPr/>
        </p:nvSpPr>
        <p:spPr>
          <a:xfrm>
            <a:off x="2267744" y="1486154"/>
            <a:ext cx="1800200" cy="369332"/>
          </a:xfrm>
          <a:prstGeom prst="rect">
            <a:avLst/>
          </a:prstGeom>
          <a:noFill/>
        </p:spPr>
        <p:txBody>
          <a:bodyPr wrap="square" rtlCol="0">
            <a:spAutoFit/>
          </a:bodyPr>
          <a:lstStyle/>
          <a:p>
            <a:pPr fontAlgn="auto">
              <a:spcBef>
                <a:spcPts val="0"/>
              </a:spcBef>
              <a:spcAft>
                <a:spcPts val="0"/>
              </a:spcAft>
            </a:pPr>
            <a:r>
              <a:rPr lang="en-GB" sz="1800" dirty="0" smtClean="0">
                <a:solidFill>
                  <a:srgbClr val="FFFFFF"/>
                </a:solidFill>
                <a:latin typeface="Times New Roman"/>
                <a:cs typeface="Times New Roman"/>
              </a:rPr>
              <a:t>grid box</a:t>
            </a:r>
            <a:endParaRPr lang="en-US" sz="1800" dirty="0">
              <a:solidFill>
                <a:srgbClr val="FFFFFF"/>
              </a:solidFill>
              <a:latin typeface="Times New Roman"/>
              <a:cs typeface="Times New Roman"/>
            </a:endParaRPr>
          </a:p>
        </p:txBody>
      </p:sp>
      <p:sp>
        <p:nvSpPr>
          <p:cNvPr id="79" name="TextBox 78"/>
          <p:cNvSpPr txBox="1"/>
          <p:nvPr/>
        </p:nvSpPr>
        <p:spPr>
          <a:xfrm>
            <a:off x="5292080" y="1486154"/>
            <a:ext cx="1800200" cy="369332"/>
          </a:xfrm>
          <a:prstGeom prst="rect">
            <a:avLst/>
          </a:prstGeom>
          <a:noFill/>
        </p:spPr>
        <p:txBody>
          <a:bodyPr wrap="square" rtlCol="0">
            <a:spAutoFit/>
          </a:bodyPr>
          <a:lstStyle/>
          <a:p>
            <a:pPr fontAlgn="auto">
              <a:spcBef>
                <a:spcPts val="0"/>
              </a:spcBef>
              <a:spcAft>
                <a:spcPts val="0"/>
              </a:spcAft>
            </a:pPr>
            <a:r>
              <a:rPr lang="en-GB" sz="1800" dirty="0" smtClean="0">
                <a:solidFill>
                  <a:srgbClr val="FFFFFF"/>
                </a:solidFill>
                <a:latin typeface="Times New Roman"/>
                <a:cs typeface="Times New Roman"/>
              </a:rPr>
              <a:t> grid box</a:t>
            </a:r>
            <a:endParaRPr lang="en-US" sz="1800" dirty="0">
              <a:solidFill>
                <a:srgbClr val="FFFFFF"/>
              </a:solidFill>
              <a:latin typeface="Times New Roman"/>
              <a:cs typeface="Times New Roman"/>
            </a:endParaRPr>
          </a:p>
        </p:txBody>
      </p:sp>
      <p:sp>
        <p:nvSpPr>
          <p:cNvPr id="32" name="TextBox 31"/>
          <p:cNvSpPr txBox="1"/>
          <p:nvPr/>
        </p:nvSpPr>
        <p:spPr>
          <a:xfrm>
            <a:off x="530397" y="5637607"/>
            <a:ext cx="7846341" cy="523220"/>
          </a:xfrm>
          <a:prstGeom prst="rect">
            <a:avLst/>
          </a:prstGeom>
          <a:noFill/>
        </p:spPr>
        <p:txBody>
          <a:bodyPr wrap="square" rtlCol="0">
            <a:spAutoFit/>
          </a:bodyPr>
          <a:lstStyle/>
          <a:p>
            <a:pPr algn="ctr" fontAlgn="auto">
              <a:spcBef>
                <a:spcPts val="0"/>
              </a:spcBef>
              <a:spcAft>
                <a:spcPts val="0"/>
              </a:spcAft>
            </a:pPr>
            <a:r>
              <a:rPr lang="en-GB" sz="2800" dirty="0">
                <a:solidFill>
                  <a:srgbClr val="FFFFFF"/>
                </a:solidFill>
                <a:latin typeface="Times New Roman"/>
                <a:cs typeface="Times New Roman"/>
              </a:rPr>
              <a:t>w</a:t>
            </a:r>
            <a:r>
              <a:rPr lang="en-GB" sz="2800" dirty="0" smtClean="0">
                <a:solidFill>
                  <a:srgbClr val="FFFFFF"/>
                </a:solidFill>
                <a:latin typeface="Times New Roman"/>
                <a:cs typeface="Times New Roman"/>
              </a:rPr>
              <a:t>hich can’t be </a:t>
            </a:r>
            <a:r>
              <a:rPr lang="en-GB" sz="2800" dirty="0" err="1" smtClean="0">
                <a:solidFill>
                  <a:srgbClr val="FFFFFF"/>
                </a:solidFill>
                <a:latin typeface="Times New Roman"/>
                <a:cs typeface="Times New Roman"/>
              </a:rPr>
              <a:t>parametrised</a:t>
            </a:r>
            <a:r>
              <a:rPr lang="en-GB" sz="2800" dirty="0" smtClean="0">
                <a:solidFill>
                  <a:srgbClr val="FFFFFF"/>
                </a:solidFill>
                <a:latin typeface="Times New Roman"/>
                <a:cs typeface="Times New Roman"/>
              </a:rPr>
              <a:t> deterministically</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182152051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696" y="216548"/>
            <a:ext cx="9037174" cy="1323439"/>
          </a:xfrm>
          <a:prstGeom prst="rect">
            <a:avLst/>
          </a:prstGeom>
        </p:spPr>
        <p:txBody>
          <a:bodyPr wrap="square">
            <a:spAutoFit/>
          </a:bodyPr>
          <a:lstStyle/>
          <a:p>
            <a:pPr algn="ctr"/>
            <a:r>
              <a:rPr lang="en-US" sz="4000" dirty="0" smtClean="0">
                <a:solidFill>
                  <a:srgbClr val="FF0000"/>
                </a:solidFill>
              </a:rPr>
              <a:t>What’s Going On?</a:t>
            </a:r>
            <a:endParaRPr lang="en-US" sz="4000" dirty="0">
              <a:solidFill>
                <a:srgbClr val="FF0000"/>
              </a:solidFill>
            </a:endParaRPr>
          </a:p>
          <a:p>
            <a:pPr algn="ctr"/>
            <a:endParaRPr lang="en-US" sz="4000" dirty="0">
              <a:solidFill>
                <a:srgbClr val="FF0000"/>
              </a:solidFill>
            </a:endParaRPr>
          </a:p>
        </p:txBody>
      </p:sp>
      <p:sp>
        <p:nvSpPr>
          <p:cNvPr id="3" name="Rectangle 2"/>
          <p:cNvSpPr/>
          <p:nvPr/>
        </p:nvSpPr>
        <p:spPr>
          <a:xfrm>
            <a:off x="225521" y="1198554"/>
            <a:ext cx="8534202" cy="1323439"/>
          </a:xfrm>
          <a:prstGeom prst="rect">
            <a:avLst/>
          </a:prstGeom>
        </p:spPr>
        <p:txBody>
          <a:bodyPr wrap="square">
            <a:spAutoFit/>
          </a:bodyPr>
          <a:lstStyle/>
          <a:p>
            <a:pPr marL="685800" indent="-685800">
              <a:buFont typeface="Arial"/>
              <a:buChar char="•"/>
            </a:pPr>
            <a:r>
              <a:rPr lang="en-US" sz="1600" dirty="0" smtClean="0"/>
              <a:t>For deterministic short-range prediction, increased model resolution will give better representations of topography, land-sea contrast </a:t>
            </a:r>
            <a:r>
              <a:rPr lang="en-US" sz="1600" dirty="0" err="1" smtClean="0"/>
              <a:t>etc</a:t>
            </a:r>
            <a:r>
              <a:rPr lang="en-US" sz="1600" dirty="0" smtClean="0"/>
              <a:t> , but this will be offset by an increase in forecast error because smaller-scale circulations with faster error-doubling times will be simulated explicitly. Overall, deterministic skill scores (RMS error, ACC </a:t>
            </a:r>
            <a:r>
              <a:rPr lang="en-US" sz="1600" dirty="0" err="1" smtClean="0"/>
              <a:t>etc</a:t>
            </a:r>
            <a:r>
              <a:rPr lang="en-US" sz="1600" dirty="0" smtClean="0"/>
              <a:t>) may not increase with increased model resolution.</a:t>
            </a:r>
            <a:endParaRPr lang="en-US" sz="1600" dirty="0"/>
          </a:p>
        </p:txBody>
      </p:sp>
      <p:sp>
        <p:nvSpPr>
          <p:cNvPr id="4" name="Rectangle 3"/>
          <p:cNvSpPr/>
          <p:nvPr/>
        </p:nvSpPr>
        <p:spPr>
          <a:xfrm>
            <a:off x="225526" y="2555778"/>
            <a:ext cx="8771592" cy="1323439"/>
          </a:xfrm>
          <a:prstGeom prst="rect">
            <a:avLst/>
          </a:prstGeom>
        </p:spPr>
        <p:txBody>
          <a:bodyPr wrap="square">
            <a:spAutoFit/>
          </a:bodyPr>
          <a:lstStyle/>
          <a:p>
            <a:pPr marL="685800" indent="-685800">
              <a:buFont typeface="Arial"/>
              <a:buChar char="•"/>
            </a:pPr>
            <a:r>
              <a:rPr lang="en-US" sz="1600" dirty="0" smtClean="0"/>
              <a:t>The conclusion is not that high-resolution </a:t>
            </a:r>
            <a:r>
              <a:rPr lang="en-US" sz="1600" dirty="0" err="1" smtClean="0"/>
              <a:t>modelling</a:t>
            </a:r>
            <a:r>
              <a:rPr lang="en-US" sz="1600" dirty="0" smtClean="0"/>
              <a:t> is a waste of time and resources, but rather that all predictions, even for the short range, must be considered probabilistic, </a:t>
            </a:r>
            <a:r>
              <a:rPr lang="en-US" sz="1600" dirty="0" err="1" smtClean="0"/>
              <a:t>ie</a:t>
            </a:r>
            <a:r>
              <a:rPr lang="en-US" sz="1600" dirty="0" smtClean="0"/>
              <a:t> ensemble based. There is no range at which the forecast problem can be treated deterministically. The “classical” era of deterministic numerical weather prediction should be drawing to a close, even for short-range prediction. </a:t>
            </a:r>
            <a:endParaRPr lang="en-US" sz="1600" dirty="0"/>
          </a:p>
        </p:txBody>
      </p:sp>
      <p:sp>
        <p:nvSpPr>
          <p:cNvPr id="5" name="Rectangle 4"/>
          <p:cNvSpPr/>
          <p:nvPr/>
        </p:nvSpPr>
        <p:spPr>
          <a:xfrm>
            <a:off x="178035" y="3886991"/>
            <a:ext cx="8752294" cy="1323439"/>
          </a:xfrm>
          <a:prstGeom prst="rect">
            <a:avLst/>
          </a:prstGeom>
        </p:spPr>
        <p:txBody>
          <a:bodyPr wrap="square">
            <a:spAutoFit/>
          </a:bodyPr>
          <a:lstStyle/>
          <a:p>
            <a:pPr marL="685800" indent="-685800">
              <a:buFont typeface="Arial"/>
              <a:buChar char="•"/>
            </a:pPr>
            <a:r>
              <a:rPr lang="en-US" sz="1600" dirty="0" smtClean="0"/>
              <a:t>Probabilistic skill scores will increase with model resolution, provided the underpinning ensemble</a:t>
            </a:r>
            <a:r>
              <a:rPr lang="en-US" sz="1600" dirty="0"/>
              <a:t> </a:t>
            </a:r>
            <a:r>
              <a:rPr lang="en-US" sz="1600" dirty="0" smtClean="0"/>
              <a:t>prediction systems (EPSs) are statistically reliable. Model error is a significant source of forecast uncertainty even in the short range and must be represented in an EPS. Stochastic </a:t>
            </a:r>
            <a:r>
              <a:rPr lang="en-US" sz="1600" dirty="0" err="1" smtClean="0"/>
              <a:t>parametrisation</a:t>
            </a:r>
            <a:r>
              <a:rPr lang="en-US" sz="1600" dirty="0" smtClean="0"/>
              <a:t> is an emerging technique for representing model error on all timescales. </a:t>
            </a:r>
            <a:endParaRPr lang="en-US" sz="1600" dirty="0"/>
          </a:p>
        </p:txBody>
      </p:sp>
      <p:sp>
        <p:nvSpPr>
          <p:cNvPr id="6" name="Rectangle 5"/>
          <p:cNvSpPr/>
          <p:nvPr/>
        </p:nvSpPr>
        <p:spPr>
          <a:xfrm>
            <a:off x="178035" y="5156274"/>
            <a:ext cx="8776045" cy="830997"/>
          </a:xfrm>
          <a:prstGeom prst="rect">
            <a:avLst/>
          </a:prstGeom>
        </p:spPr>
        <p:txBody>
          <a:bodyPr wrap="square">
            <a:spAutoFit/>
          </a:bodyPr>
          <a:lstStyle/>
          <a:p>
            <a:pPr marL="685800" indent="-685800">
              <a:buFont typeface="Arial"/>
              <a:buChar char="•"/>
            </a:pPr>
            <a:r>
              <a:rPr lang="en-US" sz="1600" dirty="0"/>
              <a:t>C</a:t>
            </a:r>
            <a:r>
              <a:rPr lang="en-US" sz="1600" dirty="0" smtClean="0"/>
              <a:t>limate models may only converge to reality slowly. </a:t>
            </a:r>
            <a:r>
              <a:rPr lang="en-US" sz="1600" dirty="0"/>
              <a:t>We may </a:t>
            </a:r>
            <a:r>
              <a:rPr lang="en-US" sz="1600" dirty="0" smtClean="0"/>
              <a:t>need convectively resolved</a:t>
            </a:r>
            <a:r>
              <a:rPr lang="en-US" sz="1600" dirty="0"/>
              <a:t> </a:t>
            </a:r>
            <a:r>
              <a:rPr lang="en-US" sz="1600" dirty="0" smtClean="0"/>
              <a:t>models </a:t>
            </a:r>
            <a:r>
              <a:rPr lang="en-US" sz="1600" dirty="0"/>
              <a:t>not only for </a:t>
            </a:r>
            <a:r>
              <a:rPr lang="en-US" sz="1600" dirty="0" smtClean="0"/>
              <a:t>reliable short-range </a:t>
            </a:r>
            <a:r>
              <a:rPr lang="en-US" sz="1600" dirty="0"/>
              <a:t>prediction, but also for </a:t>
            </a:r>
            <a:r>
              <a:rPr lang="en-US" sz="1600" dirty="0" smtClean="0"/>
              <a:t>reliable climate </a:t>
            </a:r>
            <a:r>
              <a:rPr lang="en-US" sz="1600" dirty="0"/>
              <a:t>prediction. </a:t>
            </a:r>
          </a:p>
        </p:txBody>
      </p:sp>
    </p:spTree>
    <p:extLst>
      <p:ext uri="{BB962C8B-B14F-4D97-AF65-F5344CB8AC3E}">
        <p14:creationId xmlns:p14="http://schemas.microsoft.com/office/powerpoint/2010/main" val="880728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15888"/>
            <a:ext cx="8229600" cy="1143000"/>
          </a:xfrm>
        </p:spPr>
        <p:txBody>
          <a:bodyPr/>
          <a:lstStyle/>
          <a:p>
            <a:pPr eaLnBrk="1" hangingPunct="1"/>
            <a:r>
              <a:rPr lang="en-GB" dirty="0" smtClean="0">
                <a:solidFill>
                  <a:srgbClr val="FF3300"/>
                </a:solidFill>
              </a:rPr>
              <a:t>Conclusions</a:t>
            </a:r>
            <a:endParaRPr lang="en-US" dirty="0" smtClean="0">
              <a:solidFill>
                <a:srgbClr val="FF3300"/>
              </a:solidFill>
            </a:endParaRPr>
          </a:p>
        </p:txBody>
      </p:sp>
      <p:sp>
        <p:nvSpPr>
          <p:cNvPr id="30723" name="Rectangle 3"/>
          <p:cNvSpPr>
            <a:spLocks noGrp="1" noChangeArrowheads="1"/>
          </p:cNvSpPr>
          <p:nvPr>
            <p:ph type="body" idx="1"/>
          </p:nvPr>
        </p:nvSpPr>
        <p:spPr>
          <a:xfrm>
            <a:off x="277813" y="1566863"/>
            <a:ext cx="8686800" cy="4525962"/>
          </a:xfrm>
        </p:spPr>
        <p:txBody>
          <a:bodyPr/>
          <a:lstStyle/>
          <a:p>
            <a:pPr eaLnBrk="1" hangingPunct="1">
              <a:lnSpc>
                <a:spcPct val="80000"/>
              </a:lnSpc>
            </a:pPr>
            <a:r>
              <a:rPr lang="en-GB" sz="2400" dirty="0" smtClean="0"/>
              <a:t>By the “Butterfly Effect”, Lorenz had something more radical and more unpredictable than just sensitive dependence on initial conditions.</a:t>
            </a:r>
          </a:p>
          <a:p>
            <a:pPr eaLnBrk="1" hangingPunct="1">
              <a:lnSpc>
                <a:spcPct val="80000"/>
              </a:lnSpc>
            </a:pPr>
            <a:r>
              <a:rPr lang="en-GB" sz="2400" dirty="0" smtClean="0"/>
              <a:t>The “Real Butterfly Effect” refers to the problem of predictability associated with high-dimensional fluid turbulence in </a:t>
            </a:r>
            <a:r>
              <a:rPr lang="en-GB" sz="2400" dirty="0"/>
              <a:t>PDEs. </a:t>
            </a:r>
            <a:r>
              <a:rPr lang="en-GB" sz="2400" dirty="0" smtClean="0"/>
              <a:t>Formally</a:t>
            </a:r>
            <a:r>
              <a:rPr lang="en-GB" sz="2400" dirty="0"/>
              <a:t>, it seems to be an open problem.  </a:t>
            </a:r>
            <a:endParaRPr lang="en-GB" sz="2400" dirty="0" smtClean="0"/>
          </a:p>
          <a:p>
            <a:pPr eaLnBrk="1" hangingPunct="1">
              <a:lnSpc>
                <a:spcPct val="80000"/>
              </a:lnSpc>
            </a:pPr>
            <a:r>
              <a:rPr lang="en-GB" sz="2400" dirty="0" smtClean="0"/>
              <a:t>The Real Butterfly Effect is associated with “asymptotic ill </a:t>
            </a:r>
            <a:r>
              <a:rPr lang="en-GB" sz="2400" dirty="0" err="1" smtClean="0"/>
              <a:t>posedness</a:t>
            </a:r>
            <a:r>
              <a:rPr lang="en-GB" sz="2400" dirty="0" smtClean="0"/>
              <a:t>”. This can be studied numerically. </a:t>
            </a:r>
          </a:p>
          <a:p>
            <a:pPr eaLnBrk="1" hangingPunct="1">
              <a:lnSpc>
                <a:spcPct val="80000"/>
              </a:lnSpc>
            </a:pPr>
            <a:r>
              <a:rPr lang="en-GB" sz="2400" dirty="0" smtClean="0"/>
              <a:t>Understanding the “Real Butterfly Effect” is relevant to both short-range weather prediction and climate prediction, and in particular to the representation of model error in ensemble prediction systems.  </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412776"/>
            <a:ext cx="7452320" cy="2308324"/>
          </a:xfrm>
          <a:prstGeom prst="rect">
            <a:avLst/>
          </a:prstGeom>
          <a:noFill/>
        </p:spPr>
        <p:txBody>
          <a:bodyPr wrap="square" rtlCol="0">
            <a:spAutoFit/>
          </a:bodyPr>
          <a:lstStyle/>
          <a:p>
            <a:pPr marL="457200" indent="-457200">
              <a:buFont typeface="Arial"/>
              <a:buChar char="•"/>
            </a:pPr>
            <a:r>
              <a:rPr lang="en-US" sz="2400" dirty="0" smtClean="0"/>
              <a:t>In order to produce reliable forecast probability distributions, it is necessary to represent the errors introduced by deterministic closure schemes in our ensemble prediction systems. </a:t>
            </a:r>
          </a:p>
          <a:p>
            <a:pPr marL="457200" indent="-457200">
              <a:buFont typeface="Arial"/>
              <a:buChar char="•"/>
            </a:pPr>
            <a:r>
              <a:rPr lang="en-US" sz="2400" dirty="0" smtClean="0"/>
              <a:t>These errors may be random, but can still impact on the mean state of the model </a:t>
            </a:r>
            <a:endParaRPr lang="en-US" sz="2400" dirty="0"/>
          </a:p>
        </p:txBody>
      </p:sp>
    </p:spTree>
    <p:extLst>
      <p:ext uri="{BB962C8B-B14F-4D97-AF65-F5344CB8AC3E}">
        <p14:creationId xmlns:p14="http://schemas.microsoft.com/office/powerpoint/2010/main" val="10847143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Judith.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619672" y="1340768"/>
            <a:ext cx="5693376" cy="4176464"/>
          </a:xfrm>
          <a:prstGeom prst="rect">
            <a:avLst/>
          </a:prstGeom>
          <a:noFill/>
          <a:ln w="9525">
            <a:solidFill>
              <a:srgbClr val="FF0000"/>
            </a:solid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67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6738"/>
                                        </p:tgtEl>
                                      </p:cBhvr>
                                    </p:cmd>
                                  </p:childTnLst>
                                </p:cTn>
                              </p:par>
                            </p:childTnLst>
                          </p:cTn>
                        </p:par>
                      </p:childTnLst>
                    </p:cTn>
                  </p:par>
                </p:childTnLst>
              </p:cTn>
              <p:nextCondLst>
                <p:cond evt="onClick" delay="0">
                  <p:tgtEl>
                    <p:spTgt spid="116738"/>
                  </p:tgtEl>
                </p:cond>
              </p:nextCondLst>
            </p:seq>
            <p:video>
              <p:cMediaNode>
                <p:cTn id="7" fill="hold" display="0">
                  <p:stCondLst>
                    <p:cond delay="indefinite"/>
                  </p:stCondLst>
                  <p:endCondLst>
                    <p:cond evt="onNext" delay="0">
                      <p:tgtEl>
                        <p:sldTgt/>
                      </p:tgtEl>
                    </p:cond>
                    <p:cond evt="onPrev" delay="0">
                      <p:tgtEl>
                        <p:sldTgt/>
                      </p:tgtEl>
                    </p:cond>
                  </p:endCondLst>
                </p:cTn>
                <p:tgtEl>
                  <p:spTgt spid="11673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iden2.tiff"/>
          <p:cNvPicPr>
            <a:picLocks noChangeAspect="1"/>
          </p:cNvPicPr>
          <p:nvPr/>
        </p:nvPicPr>
        <p:blipFill rotWithShape="1">
          <a:blip r:embed="rId2">
            <a:extLst>
              <a:ext uri="{28A0092B-C50C-407E-A947-70E740481C1C}">
                <a14:useLocalDpi xmlns:a14="http://schemas.microsoft.com/office/drawing/2010/main" val="0"/>
              </a:ext>
            </a:extLst>
          </a:blip>
          <a:srcRect b="35848"/>
          <a:stretch/>
        </p:blipFill>
        <p:spPr>
          <a:xfrm>
            <a:off x="787033" y="1961639"/>
            <a:ext cx="6781800" cy="1735363"/>
          </a:xfrm>
          <a:prstGeom prst="rect">
            <a:avLst/>
          </a:prstGeom>
        </p:spPr>
      </p:pic>
      <p:sp>
        <p:nvSpPr>
          <p:cNvPr id="2" name="TextBox 1"/>
          <p:cNvSpPr txBox="1"/>
          <p:nvPr/>
        </p:nvSpPr>
        <p:spPr>
          <a:xfrm>
            <a:off x="604534" y="3952983"/>
            <a:ext cx="7732434" cy="1631216"/>
          </a:xfrm>
          <a:prstGeom prst="rect">
            <a:avLst/>
          </a:prstGeom>
          <a:noFill/>
        </p:spPr>
        <p:txBody>
          <a:bodyPr wrap="square" rtlCol="0">
            <a:spAutoFit/>
          </a:bodyPr>
          <a:lstStyle/>
          <a:p>
            <a:pPr algn="ctr"/>
            <a:r>
              <a:rPr lang="en-US" sz="2000" dirty="0" smtClean="0">
                <a:solidFill>
                  <a:srgbClr val="FF0000"/>
                </a:solidFill>
              </a:rPr>
              <a:t>On about 70% of the occasions when the day 4-5 ECMWF high-res forecast said it would rain at least 10mm/day,  it didn’t! Not good for decision makers.  </a:t>
            </a:r>
            <a:endParaRPr lang="en-US" sz="2000" dirty="0">
              <a:solidFill>
                <a:srgbClr val="FF0000"/>
              </a:solidFill>
            </a:endParaRPr>
          </a:p>
          <a:p>
            <a:pPr algn="ctr"/>
            <a:endParaRPr lang="en-US" sz="2000" dirty="0">
              <a:solidFill>
                <a:srgbClr val="FF0000"/>
              </a:solidFill>
            </a:endParaRPr>
          </a:p>
          <a:p>
            <a:pPr algn="ctr"/>
            <a:r>
              <a:rPr lang="en-US" sz="2000" dirty="0" smtClean="0">
                <a:solidFill>
                  <a:srgbClr val="FF0000"/>
                </a:solidFill>
              </a:rPr>
              <a:t>                                                       </a:t>
            </a:r>
            <a:endParaRPr lang="en-US" sz="2000" dirty="0"/>
          </a:p>
        </p:txBody>
      </p:sp>
      <p:sp>
        <p:nvSpPr>
          <p:cNvPr id="3" name="TextBox 2"/>
          <p:cNvSpPr txBox="1"/>
          <p:nvPr/>
        </p:nvSpPr>
        <p:spPr>
          <a:xfrm>
            <a:off x="6671289" y="2851490"/>
            <a:ext cx="1496600" cy="646331"/>
          </a:xfrm>
          <a:prstGeom prst="rect">
            <a:avLst/>
          </a:prstGeom>
          <a:noFill/>
        </p:spPr>
        <p:txBody>
          <a:bodyPr wrap="square" rtlCol="0">
            <a:spAutoFit/>
          </a:bodyPr>
          <a:lstStyle/>
          <a:p>
            <a:r>
              <a:rPr lang="en-US" sz="1200" dirty="0" smtClean="0"/>
              <a:t>Thomas </a:t>
            </a:r>
            <a:r>
              <a:rPr lang="en-US" sz="1200" dirty="0" err="1"/>
              <a:t>Haiden</a:t>
            </a:r>
            <a:r>
              <a:rPr lang="en-US" sz="1200" dirty="0"/>
              <a:t>, personal communication</a:t>
            </a:r>
          </a:p>
        </p:txBody>
      </p:sp>
      <p:pic>
        <p:nvPicPr>
          <p:cNvPr id="7" name="Picture 6" descr="haiden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66" y="5168587"/>
            <a:ext cx="8638169" cy="1573714"/>
          </a:xfrm>
          <a:prstGeom prst="rect">
            <a:avLst/>
          </a:prstGeom>
        </p:spPr>
      </p:pic>
      <p:sp>
        <p:nvSpPr>
          <p:cNvPr id="4" name="TextBox 3"/>
          <p:cNvSpPr txBox="1"/>
          <p:nvPr/>
        </p:nvSpPr>
        <p:spPr>
          <a:xfrm>
            <a:off x="289902" y="260648"/>
            <a:ext cx="8296726" cy="1569660"/>
          </a:xfrm>
          <a:prstGeom prst="rect">
            <a:avLst/>
          </a:prstGeom>
          <a:noFill/>
        </p:spPr>
        <p:txBody>
          <a:bodyPr wrap="square" rtlCol="0">
            <a:spAutoFit/>
          </a:bodyPr>
          <a:lstStyle/>
          <a:p>
            <a:pPr algn="ctr"/>
            <a:r>
              <a:rPr lang="en-US" sz="3200" dirty="0" smtClean="0">
                <a:solidFill>
                  <a:srgbClr val="0000FF"/>
                </a:solidFill>
              </a:rPr>
              <a:t>Example of a very unreliable prediction system: the ECMWF medium-range high resolution deterministic forecast over Europe! </a:t>
            </a:r>
            <a:endParaRPr lang="en-US" sz="3200" dirty="0">
              <a:solidFill>
                <a:srgbClr val="0000FF"/>
              </a:solidFill>
            </a:endParaRPr>
          </a:p>
        </p:txBody>
      </p:sp>
    </p:spTree>
    <p:extLst>
      <p:ext uri="{BB962C8B-B14F-4D97-AF65-F5344CB8AC3E}">
        <p14:creationId xmlns:p14="http://schemas.microsoft.com/office/powerpoint/2010/main" val="5893969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h32precipitations_observations_4_6210m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0103" y="467285"/>
            <a:ext cx="4851974" cy="6858000"/>
          </a:xfrm>
          <a:prstGeom prst="rect">
            <a:avLst/>
          </a:prstGeom>
        </p:spPr>
      </p:pic>
      <p:sp>
        <p:nvSpPr>
          <p:cNvPr id="2" name="TextBox 1"/>
          <p:cNvSpPr txBox="1"/>
          <p:nvPr/>
        </p:nvSpPr>
        <p:spPr>
          <a:xfrm>
            <a:off x="599017" y="296755"/>
            <a:ext cx="7338938" cy="954107"/>
          </a:xfrm>
          <a:prstGeom prst="rect">
            <a:avLst/>
          </a:prstGeom>
          <a:noFill/>
        </p:spPr>
        <p:txBody>
          <a:bodyPr wrap="square" rtlCol="0">
            <a:spAutoFit/>
          </a:bodyPr>
          <a:lstStyle/>
          <a:p>
            <a:pPr algn="ctr"/>
            <a:r>
              <a:rPr lang="en-US" sz="2800" dirty="0" smtClean="0">
                <a:solidFill>
                  <a:srgbClr val="FF0000"/>
                </a:solidFill>
              </a:rPr>
              <a:t>By contrast, probabilistic forecasts from the  Ensemble Prediction System are reliable</a:t>
            </a:r>
            <a:endParaRPr lang="en-US" sz="2800" dirty="0">
              <a:solidFill>
                <a:srgbClr val="FF0000"/>
              </a:solidFill>
            </a:endParaRPr>
          </a:p>
        </p:txBody>
      </p:sp>
      <p:sp>
        <p:nvSpPr>
          <p:cNvPr id="3" name="TextBox 2"/>
          <p:cNvSpPr txBox="1"/>
          <p:nvPr/>
        </p:nvSpPr>
        <p:spPr>
          <a:xfrm>
            <a:off x="599017" y="2827670"/>
            <a:ext cx="1461603" cy="2308324"/>
          </a:xfrm>
          <a:prstGeom prst="rect">
            <a:avLst/>
          </a:prstGeom>
          <a:noFill/>
        </p:spPr>
        <p:txBody>
          <a:bodyPr wrap="square" rtlCol="0">
            <a:spAutoFit/>
          </a:bodyPr>
          <a:lstStyle/>
          <a:p>
            <a:pPr algn="r"/>
            <a:r>
              <a:rPr lang="en-US" sz="1800" dirty="0" smtClean="0"/>
              <a:t>The single most important verification statistic from a decision maker’s point of view </a:t>
            </a:r>
            <a:endParaRPr lang="en-US" sz="1800" dirty="0"/>
          </a:p>
        </p:txBody>
      </p:sp>
    </p:spTree>
    <p:extLst>
      <p:ext uri="{BB962C8B-B14F-4D97-AF65-F5344CB8AC3E}">
        <p14:creationId xmlns:p14="http://schemas.microsoft.com/office/powerpoint/2010/main" val="7725489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cip_Day32124518_Europe_in32upper32terc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8665" y="-296247"/>
            <a:ext cx="2971255" cy="4197647"/>
          </a:xfrm>
          <a:prstGeom prst="rect">
            <a:avLst/>
          </a:prstGeom>
        </p:spPr>
      </p:pic>
      <p:pic>
        <p:nvPicPr>
          <p:cNvPr id="5" name="Picture 4" descr="Precip_Day32194532_Europe_in32upper32terc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52404" y="2759025"/>
            <a:ext cx="2971255" cy="4197646"/>
          </a:xfrm>
          <a:prstGeom prst="rect">
            <a:avLst/>
          </a:prstGeom>
        </p:spPr>
      </p:pic>
      <p:sp>
        <p:nvSpPr>
          <p:cNvPr id="2" name="TextBox 1"/>
          <p:cNvSpPr txBox="1"/>
          <p:nvPr/>
        </p:nvSpPr>
        <p:spPr>
          <a:xfrm>
            <a:off x="379825" y="842783"/>
            <a:ext cx="2124649" cy="1200329"/>
          </a:xfrm>
          <a:prstGeom prst="rect">
            <a:avLst/>
          </a:prstGeom>
          <a:noFill/>
        </p:spPr>
        <p:txBody>
          <a:bodyPr wrap="square" rtlCol="0">
            <a:spAutoFit/>
          </a:bodyPr>
          <a:lstStyle/>
          <a:p>
            <a:r>
              <a:rPr lang="en-US" dirty="0" smtClean="0"/>
              <a:t>Beyond the medium range, </a:t>
            </a:r>
            <a:r>
              <a:rPr lang="en-US" dirty="0" err="1" smtClean="0"/>
              <a:t>precip</a:t>
            </a:r>
            <a:r>
              <a:rPr lang="en-US" dirty="0" smtClean="0"/>
              <a:t> forecasts start to loose reliability</a:t>
            </a:r>
            <a:endParaRPr lang="en-US" dirty="0"/>
          </a:p>
        </p:txBody>
      </p:sp>
    </p:spTree>
    <p:extLst>
      <p:ext uri="{BB962C8B-B14F-4D97-AF65-F5344CB8AC3E}">
        <p14:creationId xmlns:p14="http://schemas.microsoft.com/office/powerpoint/2010/main" val="1837507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7263" y="415354"/>
            <a:ext cx="2795958" cy="461665"/>
          </a:xfrm>
          <a:prstGeom prst="rect">
            <a:avLst/>
          </a:prstGeom>
          <a:noFill/>
        </p:spPr>
        <p:txBody>
          <a:bodyPr wrap="none" rtlCol="0">
            <a:spAutoFit/>
          </a:bodyPr>
          <a:lstStyle/>
          <a:p>
            <a:r>
              <a:rPr lang="en-GB" sz="2400" u="sng" dirty="0" smtClean="0">
                <a:solidFill>
                  <a:srgbClr val="FF0000"/>
                </a:solidFill>
              </a:rPr>
              <a:t>Southern Asia (India)</a:t>
            </a:r>
            <a:endParaRPr lang="en-GB" sz="2400" u="sng" dirty="0">
              <a:solidFill>
                <a:srgbClr val="FF0000"/>
              </a:solidFill>
            </a:endParaRPr>
          </a:p>
        </p:txBody>
      </p:sp>
      <p:sp>
        <p:nvSpPr>
          <p:cNvPr id="6" name="TextBox 5"/>
          <p:cNvSpPr txBox="1"/>
          <p:nvPr/>
        </p:nvSpPr>
        <p:spPr>
          <a:xfrm>
            <a:off x="115766" y="2781515"/>
            <a:ext cx="1023998" cy="646331"/>
          </a:xfrm>
          <a:prstGeom prst="rect">
            <a:avLst/>
          </a:prstGeom>
          <a:noFill/>
        </p:spPr>
        <p:txBody>
          <a:bodyPr wrap="none" rtlCol="0">
            <a:spAutoFit/>
          </a:bodyPr>
          <a:lstStyle/>
          <a:p>
            <a:pPr algn="ctr"/>
            <a:r>
              <a:rPr lang="en-GB" b="1" dirty="0" smtClean="0"/>
              <a:t>EUROSIP</a:t>
            </a:r>
          </a:p>
          <a:p>
            <a:pPr algn="ctr"/>
            <a:r>
              <a:rPr lang="en-GB" b="1" dirty="0" smtClean="0"/>
              <a:t>(E0002)</a:t>
            </a:r>
            <a:endParaRPr lang="en-GB"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191" y="1843061"/>
            <a:ext cx="3429000" cy="25746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721" y="1858758"/>
            <a:ext cx="3429000" cy="2574608"/>
          </a:xfrm>
          <a:prstGeom prst="rect">
            <a:avLst/>
          </a:prstGeom>
        </p:spPr>
      </p:pic>
    </p:spTree>
    <p:extLst>
      <p:ext uri="{BB962C8B-B14F-4D97-AF65-F5344CB8AC3E}">
        <p14:creationId xmlns:p14="http://schemas.microsoft.com/office/powerpoint/2010/main" val="272137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half" idx="10"/>
          </p:nvPr>
        </p:nvSpPr>
        <p:spPr/>
        <p:txBody>
          <a:bodyPr/>
          <a:lstStyle/>
          <a:p>
            <a:r>
              <a:rPr lang="en-US">
                <a:solidFill>
                  <a:prstClr val="black">
                    <a:tint val="75000"/>
                  </a:prstClr>
                </a:solidFill>
                <a:latin typeface="Calibri"/>
              </a:rPr>
              <a:t>COSMO-DE-EPS verification results					           March 2012</a:t>
            </a:r>
          </a:p>
        </p:txBody>
      </p:sp>
      <p:sp>
        <p:nvSpPr>
          <p:cNvPr id="757765" name="Text Box 5"/>
          <p:cNvSpPr txBox="1">
            <a:spLocks noChangeArrowheads="1"/>
          </p:cNvSpPr>
          <p:nvPr/>
        </p:nvSpPr>
        <p:spPr bwMode="auto">
          <a:xfrm>
            <a:off x="250825" y="476250"/>
            <a:ext cx="3900488" cy="48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r>
              <a:rPr lang="en-US" sz="2600" b="1">
                <a:solidFill>
                  <a:srgbClr val="4F81BD"/>
                </a:solidFill>
                <a:latin typeface="Calibri"/>
              </a:rPr>
              <a:t>PREC(1h) </a:t>
            </a:r>
            <a:r>
              <a:rPr lang="en-US" sz="1600" b="1">
                <a:solidFill>
                  <a:srgbClr val="4F81BD"/>
                </a:solidFill>
                <a:latin typeface="Calibri"/>
              </a:rPr>
              <a:t>Summer 2011 </a:t>
            </a:r>
            <a:r>
              <a:rPr lang="en-US" sz="1800" b="1">
                <a:solidFill>
                  <a:srgbClr val="4F81BD"/>
                </a:solidFill>
                <a:latin typeface="Calibri"/>
              </a:rPr>
              <a:t>00UTC</a:t>
            </a:r>
          </a:p>
        </p:txBody>
      </p:sp>
      <p:sp>
        <p:nvSpPr>
          <p:cNvPr id="757766" name="Rectangle 6"/>
          <p:cNvSpPr>
            <a:spLocks noChangeArrowheads="1"/>
          </p:cNvSpPr>
          <p:nvPr/>
        </p:nvSpPr>
        <p:spPr bwMode="auto">
          <a:xfrm>
            <a:off x="268288" y="1100138"/>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r>
              <a:rPr lang="en-US" sz="2000" b="1">
                <a:solidFill>
                  <a:srgbClr val="4F81BD"/>
                </a:solidFill>
                <a:latin typeface="Calibri"/>
              </a:rPr>
              <a:t>Reliability diagram</a:t>
            </a:r>
          </a:p>
        </p:txBody>
      </p:sp>
      <p:pic>
        <p:nvPicPr>
          <p:cNvPr id="757773" name="Picture 13" descr="out_reliability_1h_5t"/>
          <p:cNvPicPr>
            <a:picLocks noChangeAspect="1" noChangeArrowheads="1"/>
          </p:cNvPicPr>
          <p:nvPr/>
        </p:nvPicPr>
        <p:blipFill>
          <a:blip r:embed="rId3">
            <a:extLst>
              <a:ext uri="{28A0092B-C50C-407E-A947-70E740481C1C}">
                <a14:useLocalDpi xmlns:a14="http://schemas.microsoft.com/office/drawing/2010/main" val="0"/>
              </a:ext>
            </a:extLst>
          </a:blip>
          <a:srcRect t="6299" r="34436"/>
          <a:stretch>
            <a:fillRect/>
          </a:stretch>
        </p:blipFill>
        <p:spPr bwMode="auto">
          <a:xfrm>
            <a:off x="323850" y="1792288"/>
            <a:ext cx="3681413" cy="3508375"/>
          </a:xfrm>
          <a:prstGeom prst="rect">
            <a:avLst/>
          </a:prstGeom>
          <a:noFill/>
          <a:extLst>
            <a:ext uri="{909E8E84-426E-40dd-AFC4-6F175D3DCCD1}">
              <a14:hiddenFill xmlns:a14="http://schemas.microsoft.com/office/drawing/2010/main">
                <a:solidFill>
                  <a:srgbClr val="FFFFFF"/>
                </a:solidFill>
              </a14:hiddenFill>
            </a:ext>
          </a:extLst>
        </p:spPr>
      </p:pic>
      <p:sp>
        <p:nvSpPr>
          <p:cNvPr id="757774" name="Text Box 14"/>
          <p:cNvSpPr txBox="1">
            <a:spLocks noChangeArrowheads="1"/>
          </p:cNvSpPr>
          <p:nvPr/>
        </p:nvSpPr>
        <p:spPr bwMode="auto">
          <a:xfrm>
            <a:off x="1619250" y="1989138"/>
            <a:ext cx="774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pPr>
            <a:r>
              <a:rPr lang="de-DE" sz="1000">
                <a:solidFill>
                  <a:prstClr val="black"/>
                </a:solidFill>
                <a:latin typeface="Calibri"/>
              </a:rPr>
              <a:t>log (# fcst)</a:t>
            </a:r>
          </a:p>
        </p:txBody>
      </p:sp>
      <p:pic>
        <p:nvPicPr>
          <p:cNvPr id="757775" name="Picture 15" descr="Missing file: /home/zboualle/public_html/output//2011_summer_00_0_21_1_TOT_PREC_RW_bss_temp.png"/>
          <p:cNvPicPr>
            <a:picLocks noChangeAspect="1" noChangeArrowheads="1"/>
          </p:cNvPicPr>
          <p:nvPr/>
        </p:nvPicPr>
        <p:blipFill>
          <a:blip r:embed="rId4">
            <a:extLst>
              <a:ext uri="{28A0092B-C50C-407E-A947-70E740481C1C}">
                <a14:useLocalDpi xmlns:a14="http://schemas.microsoft.com/office/drawing/2010/main" val="0"/>
              </a:ext>
            </a:extLst>
          </a:blip>
          <a:srcRect l="67192" t="59842" r="26877" b="22047"/>
          <a:stretch>
            <a:fillRect/>
          </a:stretch>
        </p:blipFill>
        <p:spPr bwMode="auto">
          <a:xfrm>
            <a:off x="2411413" y="2060575"/>
            <a:ext cx="319087" cy="652463"/>
          </a:xfrm>
          <a:prstGeom prst="rect">
            <a:avLst/>
          </a:prstGeom>
          <a:noFill/>
          <a:extLst>
            <a:ext uri="{909E8E84-426E-40dd-AFC4-6F175D3DCCD1}">
              <a14:hiddenFill xmlns:a14="http://schemas.microsoft.com/office/drawing/2010/main">
                <a:solidFill>
                  <a:srgbClr val="FFFFFF"/>
                </a:solidFill>
              </a14:hiddenFill>
            </a:ext>
          </a:extLst>
        </p:spPr>
      </p:pic>
      <p:sp>
        <p:nvSpPr>
          <p:cNvPr id="757776" name="Text Box 16"/>
          <p:cNvSpPr txBox="1">
            <a:spLocks noChangeArrowheads="1"/>
          </p:cNvSpPr>
          <p:nvPr/>
        </p:nvSpPr>
        <p:spPr bwMode="auto">
          <a:xfrm>
            <a:off x="2627313" y="1808163"/>
            <a:ext cx="1366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ct val="50000"/>
              </a:spcBef>
              <a:spcAft>
                <a:spcPts val="0"/>
              </a:spcAft>
            </a:pPr>
            <a:r>
              <a:rPr lang="de-DE" sz="2000" b="1">
                <a:solidFill>
                  <a:prstClr val="black"/>
                </a:solidFill>
                <a:latin typeface="Calibri"/>
              </a:rPr>
              <a:t>PREC(1h)</a:t>
            </a:r>
          </a:p>
        </p:txBody>
      </p:sp>
      <p:pic>
        <p:nvPicPr>
          <p:cNvPr id="757780" name="Picture 20" descr="out_reliability_6h_5t"/>
          <p:cNvPicPr>
            <a:picLocks noChangeAspect="1" noChangeArrowheads="1"/>
          </p:cNvPicPr>
          <p:nvPr/>
        </p:nvPicPr>
        <p:blipFill>
          <a:blip r:embed="rId5">
            <a:extLst>
              <a:ext uri="{28A0092B-C50C-407E-A947-70E740481C1C}">
                <a14:useLocalDpi xmlns:a14="http://schemas.microsoft.com/office/drawing/2010/main" val="0"/>
              </a:ext>
            </a:extLst>
          </a:blip>
          <a:srcRect t="6299" r="34436"/>
          <a:stretch>
            <a:fillRect/>
          </a:stretch>
        </p:blipFill>
        <p:spPr bwMode="auto">
          <a:xfrm>
            <a:off x="4500563" y="1773238"/>
            <a:ext cx="3681412" cy="3508375"/>
          </a:xfrm>
          <a:prstGeom prst="rect">
            <a:avLst/>
          </a:prstGeom>
          <a:noFill/>
          <a:extLst>
            <a:ext uri="{909E8E84-426E-40dd-AFC4-6F175D3DCCD1}">
              <a14:hiddenFill xmlns:a14="http://schemas.microsoft.com/office/drawing/2010/main">
                <a:solidFill>
                  <a:srgbClr val="FFFFFF"/>
                </a:solidFill>
              </a14:hiddenFill>
            </a:ext>
          </a:extLst>
        </p:spPr>
      </p:pic>
      <p:pic>
        <p:nvPicPr>
          <p:cNvPr id="757781" name="Picture 21" descr="bss_temp_6h_summer"/>
          <p:cNvPicPr>
            <a:picLocks noChangeAspect="1" noChangeArrowheads="1"/>
          </p:cNvPicPr>
          <p:nvPr/>
        </p:nvPicPr>
        <p:blipFill>
          <a:blip r:embed="rId6">
            <a:extLst>
              <a:ext uri="{28A0092B-C50C-407E-A947-70E740481C1C}">
                <a14:useLocalDpi xmlns:a14="http://schemas.microsoft.com/office/drawing/2010/main" val="0"/>
              </a:ext>
            </a:extLst>
          </a:blip>
          <a:srcRect l="67192" t="58583" r="26036" b="22047"/>
          <a:stretch>
            <a:fillRect/>
          </a:stretch>
        </p:blipFill>
        <p:spPr bwMode="auto">
          <a:xfrm>
            <a:off x="6588125" y="1989138"/>
            <a:ext cx="382588" cy="727075"/>
          </a:xfrm>
          <a:prstGeom prst="rect">
            <a:avLst/>
          </a:prstGeom>
          <a:noFill/>
          <a:extLst>
            <a:ext uri="{909E8E84-426E-40dd-AFC4-6F175D3DCCD1}">
              <a14:hiddenFill xmlns:a14="http://schemas.microsoft.com/office/drawing/2010/main">
                <a:solidFill>
                  <a:srgbClr val="FFFFFF"/>
                </a:solidFill>
              </a14:hiddenFill>
            </a:ext>
          </a:extLst>
        </p:spPr>
      </p:pic>
      <p:sp>
        <p:nvSpPr>
          <p:cNvPr id="757782" name="Text Box 22"/>
          <p:cNvSpPr txBox="1">
            <a:spLocks noChangeArrowheads="1"/>
          </p:cNvSpPr>
          <p:nvPr/>
        </p:nvSpPr>
        <p:spPr bwMode="auto">
          <a:xfrm>
            <a:off x="6805613" y="1773238"/>
            <a:ext cx="1366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ct val="50000"/>
              </a:spcBef>
              <a:spcAft>
                <a:spcPts val="0"/>
              </a:spcAft>
            </a:pPr>
            <a:r>
              <a:rPr lang="de-DE" sz="2000" b="1">
                <a:solidFill>
                  <a:prstClr val="black"/>
                </a:solidFill>
                <a:latin typeface="Calibri"/>
              </a:rPr>
              <a:t>PREC(6h)</a:t>
            </a:r>
          </a:p>
        </p:txBody>
      </p:sp>
      <p:sp>
        <p:nvSpPr>
          <p:cNvPr id="2" name="Rectangle 1"/>
          <p:cNvSpPr/>
          <p:nvPr/>
        </p:nvSpPr>
        <p:spPr>
          <a:xfrm>
            <a:off x="3129238" y="5340047"/>
            <a:ext cx="4478059" cy="369332"/>
          </a:xfrm>
          <a:prstGeom prst="rect">
            <a:avLst/>
          </a:prstGeom>
        </p:spPr>
        <p:txBody>
          <a:bodyPr wrap="none">
            <a:spAutoFit/>
          </a:bodyPr>
          <a:lstStyle/>
          <a:p>
            <a:pPr defTabSz="457200" fontAlgn="auto">
              <a:spcBef>
                <a:spcPts val="0"/>
              </a:spcBef>
              <a:spcAft>
                <a:spcPts val="0"/>
              </a:spcAft>
            </a:pPr>
            <a:r>
              <a:rPr lang="en-US" sz="1800" dirty="0" err="1">
                <a:solidFill>
                  <a:prstClr val="black"/>
                </a:solidFill>
                <a:latin typeface="Calibri"/>
              </a:rPr>
              <a:t>Christoph</a:t>
            </a:r>
            <a:r>
              <a:rPr lang="en-US" sz="1800" dirty="0">
                <a:solidFill>
                  <a:prstClr val="black"/>
                </a:solidFill>
                <a:latin typeface="Calibri"/>
              </a:rPr>
              <a:t> </a:t>
            </a:r>
            <a:r>
              <a:rPr lang="en-US" sz="1800" dirty="0" err="1" smtClean="0">
                <a:solidFill>
                  <a:prstClr val="black"/>
                </a:solidFill>
                <a:latin typeface="Calibri"/>
              </a:rPr>
              <a:t>Gebhardt</a:t>
            </a:r>
            <a:r>
              <a:rPr lang="en-US" sz="1800" dirty="0" smtClean="0">
                <a:solidFill>
                  <a:prstClr val="black"/>
                </a:solidFill>
                <a:latin typeface="Calibri"/>
              </a:rPr>
              <a:t>, personal communication</a:t>
            </a:r>
            <a:endParaRPr lang="en-US" sz="1800" dirty="0">
              <a:solidFill>
                <a:prstClr val="black"/>
              </a:solidFill>
              <a:latin typeface="Calibri"/>
            </a:endParaRPr>
          </a:p>
        </p:txBody>
      </p:sp>
      <p:sp>
        <p:nvSpPr>
          <p:cNvPr id="3" name="TextBox 2"/>
          <p:cNvSpPr txBox="1"/>
          <p:nvPr/>
        </p:nvSpPr>
        <p:spPr>
          <a:xfrm>
            <a:off x="3994150" y="476250"/>
            <a:ext cx="3305620" cy="923330"/>
          </a:xfrm>
          <a:prstGeom prst="rect">
            <a:avLst/>
          </a:prstGeom>
          <a:noFill/>
        </p:spPr>
        <p:txBody>
          <a:bodyPr wrap="square" rtlCol="0">
            <a:spAutoFit/>
          </a:bodyPr>
          <a:lstStyle/>
          <a:p>
            <a:pPr algn="ctr" defTabSz="457200" fontAlgn="auto">
              <a:spcBef>
                <a:spcPts val="0"/>
              </a:spcBef>
              <a:spcAft>
                <a:spcPts val="0"/>
              </a:spcAft>
            </a:pPr>
            <a:r>
              <a:rPr lang="en-US" sz="1800" dirty="0" smtClean="0">
                <a:solidFill>
                  <a:prstClr val="black"/>
                </a:solidFill>
                <a:latin typeface="Calibri"/>
              </a:rPr>
              <a:t>Unreliability also a problem for short range forecasts of intense rainfall </a:t>
            </a:r>
            <a:endParaRPr lang="en-US" sz="1800" dirty="0">
              <a:solidFill>
                <a:prstClr val="black"/>
              </a:solidFill>
              <a:latin typeface="Calibri"/>
            </a:endParaRPr>
          </a:p>
        </p:txBody>
      </p:sp>
    </p:spTree>
    <p:extLst>
      <p:ext uri="{BB962C8B-B14F-4D97-AF65-F5344CB8AC3E}">
        <p14:creationId xmlns:p14="http://schemas.microsoft.com/office/powerpoint/2010/main" val="2681498807"/>
      </p:ext>
    </p:extLst>
  </p:cSld>
  <p:clrMapOvr>
    <a:masterClrMapping/>
  </p:clrMapOvr>
  <mc:AlternateContent xmlns:mc="http://schemas.openxmlformats.org/markup-compatibility/2006" xmlns:p14="http://schemas.microsoft.com/office/powerpoint/2010/main">
    <mc:Choice Requires="p14">
      <p:transition spd="slow" p14:dur="2000" advTm="60406"/>
    </mc:Choice>
    <mc:Fallback xmlns="">
      <p:transition xmlns:p14="http://schemas.microsoft.com/office/powerpoint/2010/main" spd="slow" advTm="60406"/>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Chain-li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323850"/>
            <a:ext cx="7848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60099" name="Text Box 3"/>
          <p:cNvSpPr txBox="1">
            <a:spLocks noChangeArrowheads="1"/>
          </p:cNvSpPr>
          <p:nvPr/>
        </p:nvSpPr>
        <p:spPr bwMode="auto">
          <a:xfrm>
            <a:off x="4889500" y="4318000"/>
            <a:ext cx="3517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2400">
                <a:solidFill>
                  <a:srgbClr val="FF3300"/>
                </a:solidFill>
              </a:rPr>
              <a:t> Seamless Prediction techniques allow us to test the strength of at least the first three links</a:t>
            </a:r>
            <a:endParaRPr lang="en-US" sz="2400">
              <a:solidFill>
                <a:srgbClr val="FF3300"/>
              </a:solidFill>
            </a:endParaRPr>
          </a:p>
        </p:txBody>
      </p:sp>
      <p:sp>
        <p:nvSpPr>
          <p:cNvPr id="260100" name="Line 4"/>
          <p:cNvSpPr>
            <a:spLocks noChangeShapeType="1"/>
          </p:cNvSpPr>
          <p:nvPr/>
        </p:nvSpPr>
        <p:spPr bwMode="auto">
          <a:xfrm flipH="1" flipV="1">
            <a:off x="4533900" y="3771900"/>
            <a:ext cx="6985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0101" name="Text Box 5"/>
          <p:cNvSpPr txBox="1">
            <a:spLocks noChangeArrowheads="1"/>
          </p:cNvSpPr>
          <p:nvPr/>
        </p:nvSpPr>
        <p:spPr bwMode="auto">
          <a:xfrm>
            <a:off x="755650" y="333375"/>
            <a:ext cx="82089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a:solidFill>
                  <a:srgbClr val="FFFF00"/>
                </a:solidFill>
              </a:rPr>
              <a:t>A Nonlinear Perspective on Climate Change</a:t>
            </a:r>
            <a:endParaRPr lang="en-US" sz="3600">
              <a:solidFill>
                <a:srgbClr val="FFFF00"/>
              </a:solidFill>
            </a:endParaRPr>
          </a:p>
        </p:txBody>
      </p:sp>
      <p:sp>
        <p:nvSpPr>
          <p:cNvPr id="260102" name="Text Box 6"/>
          <p:cNvSpPr txBox="1">
            <a:spLocks noChangeArrowheads="1"/>
          </p:cNvSpPr>
          <p:nvPr/>
        </p:nvSpPr>
        <p:spPr bwMode="auto">
          <a:xfrm>
            <a:off x="827088" y="6375400"/>
            <a:ext cx="7272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BAMS April 2008 (Palmer, Doblas-Reyes, Rodwell, Weisheimer</a:t>
            </a:r>
            <a:endParaRPr lang="en-US"/>
          </a:p>
        </p:txBody>
      </p:sp>
    </p:spTree>
    <p:extLst>
      <p:ext uri="{BB962C8B-B14F-4D97-AF65-F5344CB8AC3E}">
        <p14:creationId xmlns:p14="http://schemas.microsoft.com/office/powerpoint/2010/main" val="795788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blinds(horizontal)">
                                      <p:cBhvr>
                                        <p:cTn id="7" dur="500"/>
                                        <p:tgtEl>
                                          <p:spTgt spid="26009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0100"/>
                                        </p:tgtEl>
                                        <p:attrNameLst>
                                          <p:attrName>style.visibility</p:attrName>
                                        </p:attrNameLst>
                                      </p:cBhvr>
                                      <p:to>
                                        <p:strVal val="visible"/>
                                      </p:to>
                                    </p:set>
                                    <p:animEffect transition="in" filter="blinds(horizontal)">
                                      <p:cBhvr>
                                        <p:cTn id="10"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extLst>
              <p:ext uri="{D42A27DB-BD31-4B8C-83A1-F6EECF244321}">
                <p14:modId xmlns:p14="http://schemas.microsoft.com/office/powerpoint/2010/main" val="1577541791"/>
              </p:ext>
            </p:extLst>
          </p:nvPr>
        </p:nvGraphicFramePr>
        <p:xfrm>
          <a:off x="1259632" y="523762"/>
          <a:ext cx="2449980" cy="2401182"/>
        </p:xfrm>
        <a:graphic>
          <a:graphicData uri="http://schemas.openxmlformats.org/presentationml/2006/ole">
            <mc:AlternateContent xmlns:mc="http://schemas.openxmlformats.org/markup-compatibility/2006">
              <mc:Choice xmlns:v="urn:schemas-microsoft-com:vml" Requires="v">
                <p:oleObj spid="_x0000_s96292" name="Equation" r:id="rId3" imgW="1244520" imgH="1218960" progId="Equation.DSMT4">
                  <p:embed/>
                </p:oleObj>
              </mc:Choice>
              <mc:Fallback>
                <p:oleObj name="Equation" r:id="rId3" imgW="1244520" imgH="121896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523762"/>
                        <a:ext cx="2449980" cy="2401182"/>
                      </a:xfrm>
                      <a:prstGeom prst="rect">
                        <a:avLst/>
                      </a:prstGeom>
                      <a:solidFill>
                        <a:schemeClr val="bg1"/>
                      </a:solidFill>
                      <a:ln w="9525">
                        <a:solidFill>
                          <a:schemeClr val="accent2"/>
                        </a:solidFill>
                        <a:miter lim="800000"/>
                        <a:headEnd/>
                        <a:tailEnd/>
                      </a:ln>
                      <a:effectLst/>
                    </p:spPr>
                  </p:pic>
                </p:oleObj>
              </mc:Fallback>
            </mc:AlternateContent>
          </a:graphicData>
        </a:graphic>
      </p:graphicFrame>
      <p:sp>
        <p:nvSpPr>
          <p:cNvPr id="116746" name="Text Box 10"/>
          <p:cNvSpPr txBox="1">
            <a:spLocks noChangeArrowheads="1"/>
          </p:cNvSpPr>
          <p:nvPr/>
        </p:nvSpPr>
        <p:spPr bwMode="auto">
          <a:xfrm>
            <a:off x="574675" y="3429000"/>
            <a:ext cx="8101013" cy="1552575"/>
          </a:xfrm>
          <a:prstGeom prst="rect">
            <a:avLst/>
          </a:prstGeom>
          <a:noFill/>
          <a:ln w="9525">
            <a:noFill/>
            <a:miter lim="800000"/>
            <a:headEnd/>
            <a:tailEnd/>
          </a:ln>
        </p:spPr>
        <p:txBody>
          <a:bodyPr>
            <a:spAutoFit/>
          </a:bodyPr>
          <a:lstStyle/>
          <a:p>
            <a:pPr>
              <a:spcBef>
                <a:spcPct val="50000"/>
              </a:spcBef>
            </a:pPr>
            <a:r>
              <a:rPr lang="en-GB" sz="2400"/>
              <a:t>Exhibits sensitive but nevertheless </a:t>
            </a:r>
            <a:r>
              <a:rPr lang="en-GB" sz="2400" i="1"/>
              <a:t>continuous</a:t>
            </a:r>
            <a:r>
              <a:rPr lang="en-GB" sz="2400"/>
              <a:t> dependence on initial conditions – you tell me how accurately you want to know the forecast state, I’ll tell you how accurately you need to know the initial conditions. </a:t>
            </a:r>
            <a:endParaRPr lang="en-US" sz="2400"/>
          </a:p>
        </p:txBody>
      </p:sp>
      <p:sp>
        <p:nvSpPr>
          <p:cNvPr id="116747" name="Text Box 11"/>
          <p:cNvSpPr txBox="1">
            <a:spLocks noChangeArrowheads="1"/>
          </p:cNvSpPr>
          <p:nvPr/>
        </p:nvSpPr>
        <p:spPr bwMode="auto">
          <a:xfrm>
            <a:off x="611188" y="5157788"/>
            <a:ext cx="8101012" cy="1569660"/>
          </a:xfrm>
          <a:prstGeom prst="rect">
            <a:avLst/>
          </a:prstGeom>
          <a:noFill/>
          <a:ln w="9525">
            <a:noFill/>
            <a:miter lim="800000"/>
            <a:headEnd/>
            <a:tailEnd/>
          </a:ln>
        </p:spPr>
        <p:txBody>
          <a:bodyPr>
            <a:spAutoFit/>
          </a:bodyPr>
          <a:lstStyle/>
          <a:p>
            <a:pPr>
              <a:spcBef>
                <a:spcPct val="50000"/>
              </a:spcBef>
            </a:pPr>
            <a:r>
              <a:rPr lang="en-GB" sz="2400" dirty="0">
                <a:solidFill>
                  <a:srgbClr val="FF3300"/>
                </a:solidFill>
              </a:rPr>
              <a:t>T</a:t>
            </a:r>
            <a:r>
              <a:rPr lang="en-GB" sz="2400" dirty="0" smtClean="0">
                <a:solidFill>
                  <a:srgbClr val="FF3300"/>
                </a:solidFill>
              </a:rPr>
              <a:t>his </a:t>
            </a:r>
            <a:r>
              <a:rPr lang="en-GB" sz="2400" dirty="0">
                <a:solidFill>
                  <a:srgbClr val="FF3300"/>
                </a:solidFill>
              </a:rPr>
              <a:t>is </a:t>
            </a:r>
            <a:r>
              <a:rPr lang="en-GB" sz="2400" u="sng" dirty="0">
                <a:solidFill>
                  <a:srgbClr val="FF3300"/>
                </a:solidFill>
              </a:rPr>
              <a:t>not </a:t>
            </a:r>
            <a:r>
              <a:rPr lang="en-GB" sz="2400" dirty="0">
                <a:solidFill>
                  <a:srgbClr val="FF3300"/>
                </a:solidFill>
              </a:rPr>
              <a:t>what Lorenz had in mind by “The Butterfly Effect” – he had in mind systems </a:t>
            </a:r>
            <a:r>
              <a:rPr lang="en-GB" sz="2400" dirty="0" smtClean="0">
                <a:solidFill>
                  <a:srgbClr val="FF3300"/>
                </a:solidFill>
              </a:rPr>
              <a:t>which might not exhibit </a:t>
            </a:r>
            <a:r>
              <a:rPr lang="en-GB" sz="2400" i="1" dirty="0" smtClean="0">
                <a:solidFill>
                  <a:srgbClr val="FF3300"/>
                </a:solidFill>
              </a:rPr>
              <a:t>continuous</a:t>
            </a:r>
            <a:r>
              <a:rPr lang="en-GB" sz="2400" dirty="0" smtClean="0">
                <a:solidFill>
                  <a:srgbClr val="FF3300"/>
                </a:solidFill>
              </a:rPr>
              <a:t> </a:t>
            </a:r>
            <a:r>
              <a:rPr lang="en-GB" sz="2400" dirty="0">
                <a:solidFill>
                  <a:srgbClr val="FF3300"/>
                </a:solidFill>
              </a:rPr>
              <a:t>dependence on initial conditions – these exhibit a much more radical type of unpredictability. </a:t>
            </a:r>
            <a:endParaRPr lang="en-US" sz="2400" dirty="0">
              <a:solidFill>
                <a:srgbClr val="FF3300"/>
              </a:solidFill>
            </a:endParaRPr>
          </a:p>
        </p:txBody>
      </p:sp>
      <p:pic>
        <p:nvPicPr>
          <p:cNvPr id="5" name="Picture 2" descr="Palmer_fig_2"/>
          <p:cNvPicPr>
            <a:picLocks noChangeAspect="1" noChangeArrowheads="1"/>
          </p:cNvPicPr>
          <p:nvPr/>
        </p:nvPicPr>
        <p:blipFill>
          <a:blip r:embed="rId5" cstate="print">
            <a:lum contrast="-30000"/>
          </a:blip>
          <a:srcRect/>
          <a:stretch>
            <a:fillRect/>
          </a:stretch>
        </p:blipFill>
        <p:spPr bwMode="auto">
          <a:xfrm>
            <a:off x="4427984" y="476672"/>
            <a:ext cx="3096344" cy="2347592"/>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63_web_movie.gif"/>
          <p:cNvPicPr>
            <a:picLocks noChangeAspect="1"/>
          </p:cNvPicPr>
          <p:nvPr/>
        </p:nvPicPr>
        <p:blipFill>
          <a:blip r:embed="rId2" cstate="print"/>
          <a:stretch>
            <a:fillRect/>
          </a:stretch>
        </p:blipFill>
        <p:spPr>
          <a:xfrm>
            <a:off x="179512" y="332656"/>
            <a:ext cx="8712698" cy="5894213"/>
          </a:xfrm>
          <a:prstGeom prst="rect">
            <a:avLst/>
          </a:prstGeom>
        </p:spPr>
      </p:pic>
    </p:spTree>
    <p:extLst>
      <p:ext uri="{BB962C8B-B14F-4D97-AF65-F5344CB8AC3E}">
        <p14:creationId xmlns:p14="http://schemas.microsoft.com/office/powerpoint/2010/main" val="9436681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2843808" y="879103"/>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smtClean="0">
                <a:solidFill>
                  <a:srgbClr val="000000"/>
                </a:solidFill>
                <a:latin typeface="Arial" charset="0"/>
              </a:rPr>
              <a:t>Cyclone </a:t>
            </a:r>
            <a:r>
              <a:rPr lang="en-GB" sz="2400" dirty="0" err="1" smtClean="0">
                <a:solidFill>
                  <a:srgbClr val="000000"/>
                </a:solidFill>
                <a:latin typeface="Arial" charset="0"/>
              </a:rPr>
              <a:t>Sidr</a:t>
            </a:r>
            <a:r>
              <a:rPr lang="en-GB" sz="2400" dirty="0">
                <a:solidFill>
                  <a:srgbClr val="000000"/>
                </a:solidFill>
                <a:latin typeface="Arial" charset="0"/>
              </a:rPr>
              <a:t> </a:t>
            </a:r>
            <a:r>
              <a:rPr lang="en-GB" sz="2400" dirty="0" smtClean="0">
                <a:solidFill>
                  <a:srgbClr val="000000"/>
                </a:solidFill>
                <a:latin typeface="Arial" charset="0"/>
              </a:rPr>
              <a:t>: Predictable</a:t>
            </a:r>
          </a:p>
        </p:txBody>
      </p:sp>
      <p:pic>
        <p:nvPicPr>
          <p:cNvPr id="2" name="Picture 1" descr="sidr_2007111200.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97614" y="278650"/>
            <a:ext cx="1836204" cy="2376264"/>
          </a:xfrm>
          <a:prstGeom prst="rect">
            <a:avLst/>
          </a:prstGeom>
        </p:spPr>
      </p:pic>
      <p:pic>
        <p:nvPicPr>
          <p:cNvPr id="6" name="Picture 5" descr="katrina_2005082500.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8146" y="2126309"/>
            <a:ext cx="2003131" cy="2592288"/>
          </a:xfrm>
          <a:prstGeom prst="rect">
            <a:avLst/>
          </a:prstGeom>
        </p:spPr>
      </p:pic>
      <p:pic>
        <p:nvPicPr>
          <p:cNvPr id="7" name="Picture 6" descr="nadin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89290" y="4147414"/>
            <a:ext cx="1742636" cy="2466049"/>
          </a:xfrm>
          <a:prstGeom prst="rect">
            <a:avLst/>
          </a:prstGeom>
        </p:spPr>
      </p:pic>
      <p:sp>
        <p:nvSpPr>
          <p:cNvPr id="8" name="Text Box 7"/>
          <p:cNvSpPr txBox="1">
            <a:spLocks noChangeArrowheads="1"/>
          </p:cNvSpPr>
          <p:nvPr/>
        </p:nvSpPr>
        <p:spPr bwMode="auto">
          <a:xfrm>
            <a:off x="3357712" y="2996952"/>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smtClean="0">
                <a:solidFill>
                  <a:srgbClr val="000000"/>
                </a:solidFill>
                <a:latin typeface="Arial" charset="0"/>
              </a:rPr>
              <a:t>Hurricane Katrina: Semi-Predictable</a:t>
            </a:r>
          </a:p>
        </p:txBody>
      </p:sp>
      <p:sp>
        <p:nvSpPr>
          <p:cNvPr id="12" name="Text Box 7"/>
          <p:cNvSpPr txBox="1">
            <a:spLocks noChangeArrowheads="1"/>
          </p:cNvSpPr>
          <p:nvPr/>
        </p:nvSpPr>
        <p:spPr bwMode="auto">
          <a:xfrm>
            <a:off x="3131840" y="5013176"/>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smtClean="0">
                <a:solidFill>
                  <a:srgbClr val="000000"/>
                </a:solidFill>
                <a:latin typeface="Arial" charset="0"/>
              </a:rPr>
              <a:t>Hurricane Nadine: Unpredictable</a:t>
            </a:r>
          </a:p>
        </p:txBody>
      </p:sp>
    </p:spTree>
    <p:extLst>
      <p:ext uri="{BB962C8B-B14F-4D97-AF65-F5344CB8AC3E}">
        <p14:creationId xmlns:p14="http://schemas.microsoft.com/office/powerpoint/2010/main" val="27806220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mmy(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07400" y="1313"/>
            <a:ext cx="2637114" cy="3731849"/>
          </a:xfrm>
          <a:prstGeom prst="rect">
            <a:avLst/>
          </a:prstGeom>
        </p:spPr>
      </p:pic>
      <p:pic>
        <p:nvPicPr>
          <p:cNvPr id="2" name="Picture 1"/>
          <p:cNvPicPr>
            <a:picLocks noChangeAspect="1"/>
          </p:cNvPicPr>
          <p:nvPr/>
        </p:nvPicPr>
        <p:blipFill rotWithShape="1">
          <a:blip r:embed="rId3"/>
          <a:srcRect r="45000" b="26951"/>
          <a:stretch/>
        </p:blipFill>
        <p:spPr>
          <a:xfrm>
            <a:off x="539552" y="0"/>
            <a:ext cx="3494752" cy="3280007"/>
          </a:xfrm>
          <a:prstGeom prst="rect">
            <a:avLst/>
          </a:prstGeom>
        </p:spPr>
      </p:pic>
      <p:pic>
        <p:nvPicPr>
          <p:cNvPr id="3" name="Picture 2" descr="dummy(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95843" y="2965197"/>
            <a:ext cx="2581441" cy="3653064"/>
          </a:xfrm>
          <a:prstGeom prst="rect">
            <a:avLst/>
          </a:prstGeom>
        </p:spPr>
      </p:pic>
      <p:sp>
        <p:nvSpPr>
          <p:cNvPr id="4" name="Rectangle 3"/>
          <p:cNvSpPr/>
          <p:nvPr/>
        </p:nvSpPr>
        <p:spPr>
          <a:xfrm>
            <a:off x="323528" y="3933056"/>
            <a:ext cx="4572000" cy="1384995"/>
          </a:xfrm>
          <a:prstGeom prst="rect">
            <a:avLst/>
          </a:prstGeom>
        </p:spPr>
        <p:txBody>
          <a:bodyPr>
            <a:spAutoFit/>
          </a:bodyPr>
          <a:lstStyle/>
          <a:p>
            <a:r>
              <a:rPr lang="en-US" sz="1200" dirty="0"/>
              <a:t>On the other hand, the Canadian model - which had conjured up an absolutely devastating storm for the northern mid-Atlantic and Northeast in earlier runs - has shifted the storm’s track out to sea. The GFS model also has an out to sea track, but has shifted a bit closer to the coast compared to yesterday</a:t>
            </a:r>
            <a:r>
              <a:rPr lang="en-US" sz="1200" dirty="0" smtClean="0"/>
              <a:t>.</a:t>
            </a:r>
          </a:p>
          <a:p>
            <a:endParaRPr lang="en-US" sz="1200" dirty="0"/>
          </a:p>
          <a:p>
            <a:r>
              <a:rPr lang="en-US" sz="1200" dirty="0" err="1" smtClean="0"/>
              <a:t>www.washingtonpost.com</a:t>
            </a:r>
            <a:endParaRPr lang="en-US" sz="1200" dirty="0"/>
          </a:p>
        </p:txBody>
      </p:sp>
    </p:spTree>
    <p:extLst>
      <p:ext uri="{BB962C8B-B14F-4D97-AF65-F5344CB8AC3E}">
        <p14:creationId xmlns:p14="http://schemas.microsoft.com/office/powerpoint/2010/main" val="17761946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2411710" y="573088"/>
            <a:ext cx="6480770" cy="3477875"/>
          </a:xfrm>
          <a:prstGeom prst="rect">
            <a:avLst/>
          </a:prstGeom>
          <a:noFill/>
          <a:ln w="9525">
            <a:noFill/>
            <a:miter lim="800000"/>
            <a:headEnd/>
            <a:tailEnd/>
          </a:ln>
        </p:spPr>
        <p:txBody>
          <a:bodyPr wrap="square">
            <a:spAutoFit/>
          </a:bodyPr>
          <a:lstStyle/>
          <a:p>
            <a:pPr>
              <a:spcBef>
                <a:spcPct val="50000"/>
              </a:spcBef>
            </a:pPr>
            <a:r>
              <a:rPr lang="en-GB" dirty="0">
                <a:solidFill>
                  <a:srgbClr val="FF3300"/>
                </a:solidFill>
              </a:rPr>
              <a:t>Lorenz. The Essence of Chaos (1993)</a:t>
            </a:r>
            <a:r>
              <a:rPr lang="en-GB" dirty="0"/>
              <a:t> </a:t>
            </a:r>
            <a:endParaRPr lang="en-US" dirty="0"/>
          </a:p>
          <a:p>
            <a:pPr>
              <a:spcBef>
                <a:spcPct val="50000"/>
              </a:spcBef>
            </a:pPr>
            <a:r>
              <a:rPr lang="en-GB" sz="2400" dirty="0"/>
              <a:t>“The expression (The Butterfly Effect) has a somewhat cloudy history: It appears to have arisen following a paper that I presented at a meeting in Washington in 1972, entitled: Does the Flap of a Butterfly’s Wings in Brazil Set Off a Tornado in </a:t>
            </a:r>
            <a:r>
              <a:rPr lang="en-GB" sz="2400" dirty="0" smtClean="0"/>
              <a:t>Texas..”</a:t>
            </a:r>
            <a:endParaRPr lang="en-US" sz="2400" dirty="0"/>
          </a:p>
        </p:txBody>
      </p:sp>
      <p:pic>
        <p:nvPicPr>
          <p:cNvPr id="3" name="Picture 2" descr="books.jpeg"/>
          <p:cNvPicPr>
            <a:picLocks noChangeAspect="1"/>
          </p:cNvPicPr>
          <p:nvPr/>
        </p:nvPicPr>
        <p:blipFill>
          <a:blip r:embed="rId2" cstate="print"/>
          <a:stretch>
            <a:fillRect/>
          </a:stretch>
        </p:blipFill>
        <p:spPr>
          <a:xfrm>
            <a:off x="539552" y="980728"/>
            <a:ext cx="1263612" cy="1944779"/>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vantGarde Md BT"/>
        <a:ea typeface=""/>
        <a:cs typeface=""/>
      </a:majorFont>
      <a:minorFont>
        <a:latin typeface="AvantGarde Md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33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a:ln>
              <a:noFill/>
            </a:ln>
            <a:solidFill>
              <a:srgbClr val="FF33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33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a:ln>
              <a:noFill/>
            </a:ln>
            <a:solidFill>
              <a:srgbClr val="FF33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Default Design">
  <a:themeElements>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rgbClr val="FF3300"/>
          </a:solidFill>
          <a:miter lim="800000"/>
          <a:headEnd/>
          <a:tailEnd/>
        </a:ln>
      </a:spPr>
      <a:bodyPr wrap="none" anchor="ctr"/>
      <a:lstStyle>
        <a:defPPr fontAlgn="base">
          <a:spcBef>
            <a:spcPct val="0"/>
          </a:spcBef>
          <a:spcAft>
            <a:spcPct val="0"/>
          </a:spcAft>
          <a:defRPr>
            <a:solidFill>
              <a:srgbClr val="FF3300"/>
            </a:solidFill>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33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rgbClr val="FF3300"/>
            </a:solidFill>
            <a:effectLst/>
            <a:latin typeface="Arial"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14719</TotalTime>
  <Words>2009</Words>
  <Application>Microsoft Macintosh PowerPoint</Application>
  <PresentationFormat>On-screen Show (4:3)</PresentationFormat>
  <Paragraphs>127</Paragraphs>
  <Slides>45</Slides>
  <Notes>1</Notes>
  <HiddenSlides>0</HiddenSlides>
  <MMClips>1</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45</vt:i4>
      </vt:variant>
    </vt:vector>
  </HeadingPairs>
  <TitlesOfParts>
    <vt:vector size="54" baseType="lpstr">
      <vt:lpstr>3_Default Design</vt:lpstr>
      <vt:lpstr>1_Default Design</vt:lpstr>
      <vt:lpstr>7_Default Design</vt:lpstr>
      <vt:lpstr>9_Default Design</vt:lpstr>
      <vt:lpstr>Default Design</vt:lpstr>
      <vt:lpstr>2_Office Theme</vt:lpstr>
      <vt:lpstr>8_Default Design</vt:lpstr>
      <vt:lpstr>24_Default Design</vt:lpstr>
      <vt:lpstr>Equation</vt:lpstr>
      <vt:lpstr>The "real" butterfly effect:  A study of predictability in multi-scale systems, with implications for weather and climate by   T.N.Palmer University of Oxford ECMWF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Clay Mathematics Millenium Problems</vt:lpstr>
      <vt:lpstr>Clay Mathematics Millenium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E.C.M.W.F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Lorenzian Perspective on Weather and Climate Prediction</dc:title>
  <dc:creator>ecmwf</dc:creator>
  <cp:lastModifiedBy>Tim Palmer</cp:lastModifiedBy>
  <cp:revision>67</cp:revision>
  <dcterms:created xsi:type="dcterms:W3CDTF">2008-09-05T07:26:32Z</dcterms:created>
  <dcterms:modified xsi:type="dcterms:W3CDTF">2012-10-30T17:10:07Z</dcterms:modified>
</cp:coreProperties>
</file>