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86" r:id="rId4"/>
    <p:sldMasterId id="2147483698" r:id="rId5"/>
    <p:sldMasterId id="2147483722" r:id="rId6"/>
    <p:sldMasterId id="2147483734" r:id="rId7"/>
    <p:sldMasterId id="2147483746" r:id="rId8"/>
    <p:sldMasterId id="2147483771" r:id="rId9"/>
    <p:sldMasterId id="2147483795" r:id="rId10"/>
    <p:sldMasterId id="2147483819" r:id="rId11"/>
    <p:sldMasterId id="2147483843" r:id="rId12"/>
    <p:sldMasterId id="2147483855" r:id="rId13"/>
  </p:sldMasterIdLst>
  <p:notesMasterIdLst>
    <p:notesMasterId r:id="rId54"/>
  </p:notesMasterIdLst>
  <p:sldIdLst>
    <p:sldId id="256" r:id="rId14"/>
    <p:sldId id="383" r:id="rId15"/>
    <p:sldId id="327" r:id="rId16"/>
    <p:sldId id="386" r:id="rId17"/>
    <p:sldId id="379" r:id="rId18"/>
    <p:sldId id="380" r:id="rId19"/>
    <p:sldId id="381" r:id="rId20"/>
    <p:sldId id="281" r:id="rId21"/>
    <p:sldId id="377" r:id="rId22"/>
    <p:sldId id="282" r:id="rId23"/>
    <p:sldId id="283" r:id="rId24"/>
    <p:sldId id="323" r:id="rId25"/>
    <p:sldId id="288" r:id="rId26"/>
    <p:sldId id="359" r:id="rId27"/>
    <p:sldId id="360" r:id="rId28"/>
    <p:sldId id="382" r:id="rId29"/>
    <p:sldId id="343" r:id="rId30"/>
    <p:sldId id="373" r:id="rId31"/>
    <p:sldId id="344" r:id="rId32"/>
    <p:sldId id="345" r:id="rId33"/>
    <p:sldId id="313" r:id="rId34"/>
    <p:sldId id="337" r:id="rId35"/>
    <p:sldId id="384" r:id="rId36"/>
    <p:sldId id="366" r:id="rId37"/>
    <p:sldId id="367" r:id="rId38"/>
    <p:sldId id="368" r:id="rId39"/>
    <p:sldId id="369" r:id="rId40"/>
    <p:sldId id="370" r:id="rId41"/>
    <p:sldId id="371" r:id="rId42"/>
    <p:sldId id="303" r:id="rId43"/>
    <p:sldId id="298" r:id="rId44"/>
    <p:sldId id="322" r:id="rId45"/>
    <p:sldId id="296" r:id="rId46"/>
    <p:sldId id="297" r:id="rId47"/>
    <p:sldId id="374" r:id="rId48"/>
    <p:sldId id="385" r:id="rId49"/>
    <p:sldId id="307" r:id="rId50"/>
    <p:sldId id="308" r:id="rId51"/>
    <p:sldId id="309" r:id="rId52"/>
    <p:sldId id="37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10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19.wmf"/><Relationship Id="rId7" Type="http://schemas.openxmlformats.org/officeDocument/2006/relationships/image" Target="../media/image20.wmf"/><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6A598-8BF2-2242-BCA7-EF254B79005A}" type="datetimeFigureOut">
              <a:rPr lang="en-US" smtClean="0"/>
              <a:t>30/10/2012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4F37A-8983-C54E-92AA-E4E451D7F123}" type="slidenum">
              <a:rPr lang="en-US" smtClean="0"/>
              <a:t>‹#›</a:t>
            </a:fld>
            <a:endParaRPr lang="en-US"/>
          </a:p>
        </p:txBody>
      </p:sp>
    </p:spTree>
    <p:extLst>
      <p:ext uri="{BB962C8B-B14F-4D97-AF65-F5344CB8AC3E}">
        <p14:creationId xmlns:p14="http://schemas.microsoft.com/office/powerpoint/2010/main" val="946886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2C13BBC-831B-7042-83BA-C31710164DAE}" type="datetimeFigureOut">
              <a:rPr lang="en-US" smtClean="0"/>
              <a:t>30/10/2012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309394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2C13BBC-831B-7042-83BA-C31710164DAE}" type="datetimeFigureOut">
              <a:rPr lang="en-US" smtClean="0"/>
              <a:t>30/10/2012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28145196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5813" cy="5942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8788" y="228600"/>
            <a:ext cx="6018212" cy="594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70F280FD-5A9B-4432-8EAC-80FA170DF6E5}"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24333726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38200" y="1066800"/>
            <a:ext cx="5908675" cy="609600"/>
          </a:xfrm>
          <a:prstGeom prst="rect">
            <a:avLst/>
          </a:prstGeom>
          <a:noFill/>
          <a:ln w="28575">
            <a:noFill/>
            <a:miter lim="800000"/>
            <a:headEnd/>
            <a:tailEnd/>
          </a:ln>
          <a:effectLst/>
        </p:spPr>
        <p:txBody>
          <a:bodyPr wrap="none">
            <a:spAutoFit/>
          </a:bodyPr>
          <a:lstStyle/>
          <a:p>
            <a:pPr defTabSz="914400" fontAlgn="base">
              <a:lnSpc>
                <a:spcPct val="85000"/>
              </a:lnSpc>
              <a:spcBef>
                <a:spcPct val="50000"/>
              </a:spcBef>
              <a:spcAft>
                <a:spcPct val="0"/>
              </a:spcAft>
              <a:defRPr/>
            </a:pPr>
            <a:r>
              <a:rPr lang="en-GB" sz="4000" b="1">
                <a:solidFill>
                  <a:srgbClr val="FFFFFF"/>
                </a:solidFill>
                <a:latin typeface="Myriad Landor" charset="0"/>
                <a:cs typeface="Arial"/>
              </a:rPr>
              <a:t>Judge Business School</a:t>
            </a:r>
          </a:p>
        </p:txBody>
      </p:sp>
      <p:pic>
        <p:nvPicPr>
          <p:cNvPr id="3" name="Picture 3" descr="Circle"/>
          <p:cNvPicPr>
            <a:picLocks noChangeAspect="1" noChangeArrowheads="1"/>
          </p:cNvPicPr>
          <p:nvPr/>
        </p:nvPicPr>
        <p:blipFill>
          <a:blip r:embed="rId2" cstate="print"/>
          <a:srcRect l="26892" t="35948"/>
          <a:stretch>
            <a:fillRect/>
          </a:stretch>
        </p:blipFill>
        <p:spPr bwMode="auto">
          <a:xfrm>
            <a:off x="0" y="0"/>
            <a:ext cx="7458075" cy="6534150"/>
          </a:xfrm>
          <a:prstGeom prst="rect">
            <a:avLst/>
          </a:prstGeom>
          <a:noFill/>
          <a:ln w="9525">
            <a:noFill/>
            <a:miter lim="800000"/>
            <a:headEnd/>
            <a:tailEnd/>
          </a:ln>
        </p:spPr>
      </p:pic>
      <p:pic>
        <p:nvPicPr>
          <p:cNvPr id="4" name="Picture 5"/>
          <p:cNvPicPr>
            <a:picLocks noChangeAspect="1" noChangeArrowheads="1"/>
          </p:cNvPicPr>
          <p:nvPr userDrawn="1"/>
        </p:nvPicPr>
        <p:blipFill>
          <a:blip r:embed="rId3" cstate="print"/>
          <a:srcRect/>
          <a:stretch>
            <a:fillRect/>
          </a:stretch>
        </p:blipFill>
        <p:spPr bwMode="auto">
          <a:xfrm>
            <a:off x="5410200" y="5753100"/>
            <a:ext cx="3367088" cy="855663"/>
          </a:xfrm>
          <a:prstGeom prst="rect">
            <a:avLst/>
          </a:prstGeom>
          <a:noFill/>
          <a:ln w="9525">
            <a:noFill/>
            <a:miter lim="800000"/>
            <a:headEnd/>
            <a:tailEnd/>
          </a:ln>
        </p:spPr>
      </p:pic>
    </p:spTree>
    <p:extLst>
      <p:ext uri="{BB962C8B-B14F-4D97-AF65-F5344CB8AC3E}">
        <p14:creationId xmlns:p14="http://schemas.microsoft.com/office/powerpoint/2010/main" val="42795721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0191ADC5-68C6-4F61-9270-554415885302}"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8253472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E12DAB7C-9B70-44FB-BFAA-2232620147DB}"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73917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8788" y="1600200"/>
            <a:ext cx="4037012"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70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EF1F6FD1-18A0-4978-B264-7C667D40A1F0}"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341967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EB1C6B44-B697-4772-AF45-E201B8AE56DF}"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38963323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03D9B245-8B6B-44FD-B6B2-7474C99D5C5E}"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21956900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7F6C0CFA-4223-472A-AFEE-E8513A0267F5}"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29697850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DB760209-214E-42B4-9F07-E909B7ABCA88}"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4570538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2F11AA15-7EB2-4B0E-ACB0-25BD14211E92}"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284177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2C13BBC-831B-7042-83BA-C31710164DAE}" type="datetimeFigureOut">
              <a:rPr lang="en-US" smtClean="0"/>
              <a:t>30/10/2012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14462602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41BAF3CA-84F3-4423-B663-903C3C1F3C0B}"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9018131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5813" cy="59420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8788" y="228600"/>
            <a:ext cx="6018212" cy="5942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70F280FD-5A9B-4432-8EAC-80FA170DF6E5}"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27357730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1781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428523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4710919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487615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46954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012482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636019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5690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012468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4808431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523028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F41BCF-5142-4721-BDB7-DF75B3B3A734}"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AE0AF49-E9A3-494F-97D0-55810A839672}"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960140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669037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7207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90943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066800"/>
            <a:ext cx="414850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9" y="1066800"/>
            <a:ext cx="4149969"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77039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911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23129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95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22088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10591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73125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36161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304800"/>
            <a:ext cx="2108688"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58" y="304800"/>
            <a:ext cx="618978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43729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5DD9AA-8B0C-4E17-938D-AF623C0DF71A}"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1933535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E512C-36D5-4A34-A615-D5E370BD67C6}"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5097159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5018FF-87A6-412B-8F38-5F921C630975}"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8663510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A898E2-4408-4D4E-8053-5BA68D789B2C}"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7955383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0ECC52-7F98-42A5-926E-25C3E4B7CB85}"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42749695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EBA13F-0681-48DF-90BA-F29074F3762E}"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706490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2920007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A51576-A608-4B18-8A0F-982E1B30F119}"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9211027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328F3-FDEC-456F-BF37-FA7D6D3750D1}"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8203205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86B55D-D838-42EB-95EE-53991B9AB428}"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9137212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9ACD19-72BA-443A-86D4-DA36B593B687}"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2169275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74054E-A906-4D03-A3C7-B52BB8F8115F}"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46958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08683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517641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23399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164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4508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2C13BBC-831B-7042-83BA-C31710164DAE}" type="datetimeFigureOut">
              <a:rPr lang="en-US" smtClean="0"/>
              <a:t>30/10/2012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3914848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89651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23730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58ED3-96F7-44C4-844C-D20E5C463392}" type="datetimeFigureOut">
              <a:rPr lang="en-GB" smtClean="0">
                <a:solidFill>
                  <a:prstClr val="black">
                    <a:tint val="75000"/>
                  </a:prstClr>
                </a:solidFill>
                <a:latin typeface="Calibri"/>
              </a:rPr>
              <a:pPr/>
              <a:t>30/10/2012</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5736757-6572-4526-A71C-9BE109F1D77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037861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1BE599-A466-49AB-8B4B-C3CFE50C540A}"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16094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638BA-913C-4713-93D1-01E6ED40F8F1}"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2297486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40F5D1-D6E5-4815-AC63-F840B043FD9A}"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596556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AEA010-3D08-448F-82FD-363A2058D400}"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563441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AA3ED9-E854-47C3-B47B-8986E03F6351}"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702572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21694-E6EA-49C9-8462-337357D6785B}"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337458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E6028D-4845-4852-B878-7E32B9B9D074}"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75376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2C13BBC-831B-7042-83BA-C31710164DAE}" type="datetimeFigureOut">
              <a:rPr lang="en-US" smtClean="0"/>
              <a:t>30/10/2012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3647938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637FB0-72BB-4E53-8355-2C4E3BC63946}"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3714444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CF1130-9CE2-453D-83A6-9ABE703FA6E7}"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672317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D2A187-F60C-432D-8709-0CB577E8FF77}"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3187641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D5DA2F-CD51-41B2-96AD-62BF2189804E}"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2153471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DDA5C9-C706-48D0-ABBE-13EB8057CFD0}"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4129815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9E2FFC-738A-4C08-8204-5B9A38816738}"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2296773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B4E67-780D-47D9-8EF4-F5DEF7DA4A46}"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2339747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639ED8-7F5D-4492-8C7E-45F1768DEC64}"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3245037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A56A2B-20D6-4EC7-B283-968A9C0728F1}"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3958305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5D8824-7C21-4BB9-924D-F78C19A5C8F0}"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320420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2C13BBC-831B-7042-83BA-C31710164DAE}" type="datetimeFigureOut">
              <a:rPr lang="en-US" smtClean="0"/>
              <a:t>30/10/2012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1626776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BCC91F-ED36-4D09-99CC-4D5692627BD5}"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3532692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E7FB4-205E-4A98-B0FB-118BCD928480}"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27550700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1E7C8-939E-4EAB-9A43-057A306158EB}"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3285593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6A16D9-79EB-4A81-9A76-FB4652844D8B}"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091786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atin typeface="Times New Roman"/>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atin typeface="Times New Roman"/>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874FE3-D77B-41ED-B550-A12E3E6A872C}" type="slidenum">
              <a:rPr lang="en-GB">
                <a:latin typeface="Times New Roman"/>
                <a:cs typeface="Times New Roman"/>
              </a:rPr>
              <a:pPr>
                <a:defRPr/>
              </a:pPr>
              <a:t>‹#›</a:t>
            </a:fld>
            <a:endParaRPr lang="en-GB">
              <a:latin typeface="Times New Roman"/>
              <a:cs typeface="Times New Roman"/>
            </a:endParaRPr>
          </a:p>
        </p:txBody>
      </p:sp>
    </p:spTree>
    <p:extLst>
      <p:ext uri="{BB962C8B-B14F-4D97-AF65-F5344CB8AC3E}">
        <p14:creationId xmlns:p14="http://schemas.microsoft.com/office/powerpoint/2010/main" val="1481698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4077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3211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974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1400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620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2C13BBC-831B-7042-83BA-C31710164DAE}" type="datetimeFigureOut">
              <a:rPr lang="en-US" smtClean="0"/>
              <a:t>30/10/2012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38798900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1001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2439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1012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2247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3928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8F19A-0D4A-40CD-B555-C35B9A5A4814}"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5F938F-F97A-48DF-9035-1E5FE3F3B1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3452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modelerro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80894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27373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6722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151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2C13BBC-831B-7042-83BA-C31710164DAE}" type="datetimeFigureOut">
              <a:rPr lang="en-US" smtClean="0"/>
              <a:t>30/10/2012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970419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36029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6315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9372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25543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0063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69528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3298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6909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0497C0D7-22D8-49D7-AD8F-B14A8E0B2685}"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600187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B153E804-84A0-471A-8023-DFC9185BC635}"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106057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13BBC-831B-7042-83BA-C31710164DAE}" type="datetimeFigureOut">
              <a:rPr lang="en-US" smtClean="0"/>
              <a:t>30/10/2012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30235135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96E00ACF-1359-4CC2-AD27-9D7D7172906D}"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364573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E7BBC9DC-8FC3-4458-A860-4FCBC9AB8095}"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834309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F9D9C1F5-CA36-4927-89E8-CA96DCF19062}"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9186792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6EE47151-E6DB-491F-9ED6-235148644774}"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24503299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F0D9CF64-D8B2-4813-B4B9-80D6FB29ACD5}"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2683936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081A47F4-773B-4E4E-92E6-709B539CE7A2}"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3451278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86F26DC8-8534-4A53-AA17-06CB87E4DA19}"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3503869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04863E18-AB9B-4A5A-9091-3BD8361F13D1}"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2655195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D0E51F2-EC3B-4BE5-B027-C310BD14D981}" type="slidenum">
              <a:rPr lang="en-GB">
                <a:solidFill>
                  <a:srgbClr val="000000"/>
                </a:solidFill>
                <a:latin typeface="Arial"/>
              </a:rPr>
              <a:pPr/>
              <a:t>‹#›</a:t>
            </a:fld>
            <a:endParaRPr lang="en-GB">
              <a:solidFill>
                <a:srgbClr val="000000"/>
              </a:solidFill>
              <a:latin typeface="Arial"/>
            </a:endParaRPr>
          </a:p>
        </p:txBody>
      </p:sp>
    </p:spTree>
    <p:extLst>
      <p:ext uri="{BB962C8B-B14F-4D97-AF65-F5344CB8AC3E}">
        <p14:creationId xmlns:p14="http://schemas.microsoft.com/office/powerpoint/2010/main" val="78001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704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2C13BBC-831B-7042-83BA-C31710164DAE}" type="datetimeFigureOut">
              <a:rPr lang="en-US" smtClean="0"/>
              <a:t>30/10/2012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1831915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54814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93764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9879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2994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64826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67356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6150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84935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21733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2337-571B-439A-B393-7F3E43A1E7B1}" type="datetimeFigureOut">
              <a:rPr lang="en-US" smtClean="0">
                <a:solidFill>
                  <a:prstClr val="black">
                    <a:tint val="75000"/>
                  </a:prstClr>
                </a:solidFill>
                <a:latin typeface="Calibri"/>
              </a:rPr>
              <a:pPr/>
              <a:t>30/10/2012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300D4D6-A3C6-45EE-B3C2-5F3BCA3B45B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710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2C13BBC-831B-7042-83BA-C31710164DAE}" type="datetimeFigureOut">
              <a:rPr lang="en-US" smtClean="0"/>
              <a:t>30/10/2012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ED071-287F-EB49-86D3-DD6B4CEAF4BD}" type="slidenum">
              <a:rPr lang="en-US" smtClean="0"/>
              <a:t>‹#›</a:t>
            </a:fld>
            <a:endParaRPr lang="en-US"/>
          </a:p>
        </p:txBody>
      </p:sp>
    </p:spTree>
    <p:extLst>
      <p:ext uri="{BB962C8B-B14F-4D97-AF65-F5344CB8AC3E}">
        <p14:creationId xmlns:p14="http://schemas.microsoft.com/office/powerpoint/2010/main" val="38347838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38200" y="1066800"/>
            <a:ext cx="5908675" cy="609600"/>
          </a:xfrm>
          <a:prstGeom prst="rect">
            <a:avLst/>
          </a:prstGeom>
          <a:noFill/>
          <a:ln w="28575">
            <a:noFill/>
            <a:miter lim="800000"/>
            <a:headEnd/>
            <a:tailEnd/>
          </a:ln>
          <a:effectLst/>
        </p:spPr>
        <p:txBody>
          <a:bodyPr wrap="none">
            <a:spAutoFit/>
          </a:bodyPr>
          <a:lstStyle/>
          <a:p>
            <a:pPr defTabSz="914400" fontAlgn="base">
              <a:lnSpc>
                <a:spcPct val="85000"/>
              </a:lnSpc>
              <a:spcBef>
                <a:spcPct val="50000"/>
              </a:spcBef>
              <a:spcAft>
                <a:spcPct val="0"/>
              </a:spcAft>
              <a:defRPr/>
            </a:pPr>
            <a:r>
              <a:rPr lang="en-GB" sz="4000" b="1">
                <a:solidFill>
                  <a:srgbClr val="FFFFFF"/>
                </a:solidFill>
                <a:latin typeface="Myriad Landor" charset="0"/>
                <a:cs typeface="Arial"/>
              </a:rPr>
              <a:t>Judge Business School</a:t>
            </a:r>
          </a:p>
        </p:txBody>
      </p:sp>
      <p:pic>
        <p:nvPicPr>
          <p:cNvPr id="3" name="Picture 3" descr="Circle"/>
          <p:cNvPicPr>
            <a:picLocks noChangeAspect="1" noChangeArrowheads="1"/>
          </p:cNvPicPr>
          <p:nvPr/>
        </p:nvPicPr>
        <p:blipFill>
          <a:blip r:embed="rId2" cstate="print"/>
          <a:srcRect l="26892" t="35948"/>
          <a:stretch>
            <a:fillRect/>
          </a:stretch>
        </p:blipFill>
        <p:spPr bwMode="auto">
          <a:xfrm>
            <a:off x="0" y="0"/>
            <a:ext cx="7458075" cy="6534150"/>
          </a:xfrm>
          <a:prstGeom prst="rect">
            <a:avLst/>
          </a:prstGeom>
          <a:noFill/>
          <a:ln w="9525">
            <a:noFill/>
            <a:miter lim="800000"/>
            <a:headEnd/>
            <a:tailEnd/>
          </a:ln>
        </p:spPr>
      </p:pic>
      <p:pic>
        <p:nvPicPr>
          <p:cNvPr id="4" name="Picture 5"/>
          <p:cNvPicPr>
            <a:picLocks noChangeAspect="1" noChangeArrowheads="1"/>
          </p:cNvPicPr>
          <p:nvPr userDrawn="1"/>
        </p:nvPicPr>
        <p:blipFill>
          <a:blip r:embed="rId3" cstate="print"/>
          <a:srcRect/>
          <a:stretch>
            <a:fillRect/>
          </a:stretch>
        </p:blipFill>
        <p:spPr bwMode="auto">
          <a:xfrm>
            <a:off x="5410200" y="5753100"/>
            <a:ext cx="3367088" cy="855663"/>
          </a:xfrm>
          <a:prstGeom prst="rect">
            <a:avLst/>
          </a:prstGeom>
          <a:noFill/>
          <a:ln w="9525">
            <a:noFill/>
            <a:miter lim="800000"/>
            <a:headEnd/>
            <a:tailEnd/>
          </a:ln>
        </p:spPr>
      </p:pic>
    </p:spTree>
    <p:extLst>
      <p:ext uri="{BB962C8B-B14F-4D97-AF65-F5344CB8AC3E}">
        <p14:creationId xmlns:p14="http://schemas.microsoft.com/office/powerpoint/2010/main" val="38866424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0191ADC5-68C6-4F61-9270-554415885302}"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0870202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E12DAB7C-9B70-44FB-BFAA-2232620147DB}"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36655593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8788" y="1600200"/>
            <a:ext cx="4037012"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70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EF1F6FD1-18A0-4978-B264-7C667D40A1F0}"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4215636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EB1C6B44-B697-4772-AF45-E201B8AE56DF}"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5904882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03D9B245-8B6B-44FD-B6B2-7474C99D5C5E}"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297848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7F6C0CFA-4223-472A-AFEE-E8513A0267F5}"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0147153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DB760209-214E-42B4-9F07-E909B7ABCA88}"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14482645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2F11AA15-7EB2-4B0E-ACB0-25BD14211E92}"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39087468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solidFill>
                  <a:srgbClr val="000000"/>
                </a:solidFill>
                <a:latin typeface="Arial"/>
                <a:cs typeface="Arial"/>
              </a:rPr>
              <a:t>Page </a:t>
            </a:r>
            <a:fld id="{41BAF3CA-84F3-4423-B663-903C3C1F3C0B}" type="slidenum">
              <a:rPr lang="en-GB">
                <a:solidFill>
                  <a:srgbClr val="000000"/>
                </a:solidFill>
                <a:latin typeface="Arial"/>
                <a:cs typeface="Arial"/>
              </a:rPr>
              <a:pPr>
                <a:defRPr/>
              </a:pPr>
              <a:t>‹#›</a:t>
            </a:fld>
            <a:endParaRPr lang="en-GB">
              <a:solidFill>
                <a:srgbClr val="000000"/>
              </a:solidFill>
              <a:latin typeface="Arial"/>
              <a:cs typeface="Arial"/>
            </a:endParaRPr>
          </a:p>
        </p:txBody>
      </p:sp>
    </p:spTree>
    <p:extLst>
      <p:ext uri="{BB962C8B-B14F-4D97-AF65-F5344CB8AC3E}">
        <p14:creationId xmlns:p14="http://schemas.microsoft.com/office/powerpoint/2010/main" val="22445473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1.jpe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3.wmf"/><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13BBC-831B-7042-83BA-C31710164DAE}" type="datetimeFigureOut">
              <a:rPr lang="en-US" smtClean="0"/>
              <a:t>30/10/2012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ED071-287F-EB49-86D3-DD6B4CEAF4BD}" type="slidenum">
              <a:rPr lang="en-US" smtClean="0"/>
              <a:t>‹#›</a:t>
            </a:fld>
            <a:endParaRPr lang="en-US"/>
          </a:p>
        </p:txBody>
      </p:sp>
    </p:spTree>
    <p:extLst>
      <p:ext uri="{BB962C8B-B14F-4D97-AF65-F5344CB8AC3E}">
        <p14:creationId xmlns:p14="http://schemas.microsoft.com/office/powerpoint/2010/main" val="351596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8788" y="1600200"/>
            <a:ext cx="8226425" cy="457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3"/>
          <p:cNvSpPr>
            <a:spLocks noGrp="1" noChangeArrowheads="1"/>
          </p:cNvSpPr>
          <p:nvPr>
            <p:ph type="title"/>
          </p:nvPr>
        </p:nvSpPr>
        <p:spPr bwMode="auto">
          <a:xfrm>
            <a:off x="458788" y="228600"/>
            <a:ext cx="8226425" cy="1009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9572" name="Rectangle 4"/>
          <p:cNvSpPr>
            <a:spLocks noGrp="1" noChangeArrowheads="1"/>
          </p:cNvSpPr>
          <p:nvPr>
            <p:ph type="sldNum" sz="quarter" idx="4"/>
          </p:nvPr>
        </p:nvSpPr>
        <p:spPr bwMode="gray">
          <a:xfrm>
            <a:off x="457200" y="6481763"/>
            <a:ext cx="534988" cy="279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ct val="90000"/>
              </a:lnSpc>
              <a:defRPr sz="900">
                <a:solidFill>
                  <a:schemeClr val="bg1"/>
                </a:solidFill>
                <a:cs typeface="+mn-cs"/>
              </a:defRPr>
            </a:lvl1pPr>
          </a:lstStyle>
          <a:p>
            <a:pPr defTabSz="914400" fontAlgn="base">
              <a:spcBef>
                <a:spcPct val="0"/>
              </a:spcBef>
              <a:spcAft>
                <a:spcPct val="0"/>
              </a:spcAft>
              <a:defRPr/>
            </a:pPr>
            <a:r>
              <a:rPr lang="en-GB">
                <a:solidFill>
                  <a:srgbClr val="000000"/>
                </a:solidFill>
                <a:latin typeface="Arial" pitchFamily="34" charset="0"/>
                <a:cs typeface="Arial"/>
              </a:rPr>
              <a:t>Page </a:t>
            </a:r>
            <a:fld id="{4321DD3C-F130-4C37-BE6B-661CC5BC54E5}" type="slidenum">
              <a:rPr lang="en-GB">
                <a:solidFill>
                  <a:srgbClr val="000000"/>
                </a:solidFill>
                <a:latin typeface="Arial" pitchFamily="34" charset="0"/>
                <a:cs typeface="Arial"/>
              </a:rPr>
              <a:pPr defTabSz="914400" fontAlgn="base">
                <a:spcBef>
                  <a:spcPct val="0"/>
                </a:spcBef>
                <a:spcAft>
                  <a:spcPct val="0"/>
                </a:spcAft>
                <a:defRPr/>
              </a:pPr>
              <a:t>‹#›</a:t>
            </a:fld>
            <a:endParaRPr lang="en-GB">
              <a:solidFill>
                <a:srgbClr val="000000"/>
              </a:solidFill>
              <a:latin typeface="Arial" pitchFamily="34" charset="0"/>
              <a:cs typeface="Arial"/>
            </a:endParaRPr>
          </a:p>
        </p:txBody>
      </p:sp>
      <p:pic>
        <p:nvPicPr>
          <p:cNvPr id="1029" name="Picture 5"/>
          <p:cNvPicPr>
            <a:picLocks noChangeAspect="1" noChangeArrowheads="1"/>
          </p:cNvPicPr>
          <p:nvPr/>
        </p:nvPicPr>
        <p:blipFill>
          <a:blip r:embed="rId13" cstate="print"/>
          <a:srcRect/>
          <a:stretch>
            <a:fillRect/>
          </a:stretch>
        </p:blipFill>
        <p:spPr bwMode="auto">
          <a:xfrm>
            <a:off x="6705600" y="6256338"/>
            <a:ext cx="2071688" cy="525462"/>
          </a:xfrm>
          <a:prstGeom prst="rect">
            <a:avLst/>
          </a:prstGeom>
          <a:noFill/>
          <a:ln w="9525">
            <a:noFill/>
            <a:miter lim="800000"/>
            <a:headEnd/>
            <a:tailEnd/>
          </a:ln>
        </p:spPr>
      </p:pic>
    </p:spTree>
    <p:extLst>
      <p:ext uri="{BB962C8B-B14F-4D97-AF65-F5344CB8AC3E}">
        <p14:creationId xmlns:p14="http://schemas.microsoft.com/office/powerpoint/2010/main" val="3915857998"/>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rtl="0" eaLnBrk="0" fontAlgn="base" hangingPunct="0">
        <a:lnSpc>
          <a:spcPct val="95000"/>
        </a:lnSpc>
        <a:spcBef>
          <a:spcPct val="0"/>
        </a:spcBef>
        <a:spcAft>
          <a:spcPct val="0"/>
        </a:spcAft>
        <a:tabLst>
          <a:tab pos="911225" algn="l"/>
          <a:tab pos="8170863" algn="r"/>
        </a:tabLst>
        <a:defRPr sz="4000" b="1">
          <a:solidFill>
            <a:srgbClr val="DA4019"/>
          </a:solidFill>
          <a:latin typeface="+mj-lt"/>
          <a:ea typeface="+mj-ea"/>
          <a:cs typeface="+mj-cs"/>
        </a:defRPr>
      </a:lvl1pPr>
      <a:lvl2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2pPr>
      <a:lvl3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3pPr>
      <a:lvl4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4pPr>
      <a:lvl5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5pPr>
      <a:lvl6pPr marL="4572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6pPr>
      <a:lvl7pPr marL="9144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7pPr>
      <a:lvl8pPr marL="13716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8pPr>
      <a:lvl9pPr marL="18288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9pPr>
    </p:titleStyle>
    <p:bodyStyle>
      <a:lvl1pPr marL="342900" indent="-342900" algn="l" rtl="0" eaLnBrk="0" fontAlgn="base" hangingPunct="0">
        <a:lnSpc>
          <a:spcPct val="95000"/>
        </a:lnSpc>
        <a:spcBef>
          <a:spcPct val="40000"/>
        </a:spcBef>
        <a:spcAft>
          <a:spcPct val="20000"/>
        </a:spcAft>
        <a:defRPr sz="2000">
          <a:solidFill>
            <a:schemeClr val="bg1"/>
          </a:solidFill>
          <a:latin typeface="+mn-lt"/>
          <a:ea typeface="+mn-ea"/>
          <a:cs typeface="+mn-cs"/>
        </a:defRPr>
      </a:lvl1pPr>
      <a:lvl2pPr marL="234950" indent="-233363"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2pPr>
      <a:lvl3pPr marL="457200" indent="-220663"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3pPr>
      <a:lvl4pPr marL="692150" indent="-233363"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4pPr>
      <a:lvl5pPr marL="887413" indent="-193675"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5pPr>
      <a:lvl6pPr marL="13446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6pPr>
      <a:lvl7pPr marL="18018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7pPr>
      <a:lvl8pPr marL="22590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8pPr>
      <a:lvl9pPr marL="27162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2F41BCF-5142-4721-BDB7-DF75B3B3A734}" type="datetimeFigureOut">
              <a:rPr lang="en-GB" smtClean="0">
                <a:solidFill>
                  <a:prstClr val="black">
                    <a:tint val="75000"/>
                  </a:prstClr>
                </a:solidFill>
                <a:latin typeface="Calibri"/>
              </a:rPr>
              <a:pPr defTabSz="914400"/>
              <a:t>30/10/2012</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E0AF49-E9A3-494F-97D0-55810A839672}" type="slidenum">
              <a:rPr lang="en-GB" smtClean="0">
                <a:solidFill>
                  <a:prstClr val="black">
                    <a:tint val="75000"/>
                  </a:prstClr>
                </a:solidFill>
                <a:latin typeface="Calibri"/>
              </a:rPr>
              <a:pPr defTabSz="914400"/>
              <a:t>‹#›</a:t>
            </a:fld>
            <a:endParaRPr lang="en-GB">
              <a:solidFill>
                <a:prstClr val="black">
                  <a:tint val="75000"/>
                </a:prstClr>
              </a:solidFill>
              <a:latin typeface="Calibri"/>
            </a:endParaRPr>
          </a:p>
        </p:txBody>
      </p:sp>
    </p:spTree>
    <p:extLst>
      <p:ext uri="{BB962C8B-B14F-4D97-AF65-F5344CB8AC3E}">
        <p14:creationId xmlns:p14="http://schemas.microsoft.com/office/powerpoint/2010/main" val="423196392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158" y="304800"/>
            <a:ext cx="8439150" cy="5334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53158" y="1066800"/>
            <a:ext cx="8439150" cy="5029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028" name="Rectangle 4"/>
          <p:cNvSpPr>
            <a:spLocks noChangeArrowheads="1"/>
          </p:cNvSpPr>
          <p:nvPr/>
        </p:nvSpPr>
        <p:spPr bwMode="auto">
          <a:xfrm>
            <a:off x="6970835" y="6203951"/>
            <a:ext cx="1447511" cy="4591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pPr>
            <a:r>
              <a:rPr lang="en-GB" sz="2400" smtClean="0">
                <a:solidFill>
                  <a:srgbClr val="114FFB"/>
                </a:solidFill>
                <a:latin typeface="Arial Black" pitchFamily="34" charset="0"/>
              </a:rPr>
              <a:t>ECMWF</a:t>
            </a:r>
          </a:p>
        </p:txBody>
      </p:sp>
      <p:sp>
        <p:nvSpPr>
          <p:cNvPr id="1029" name="AutoShape 5"/>
          <p:cNvSpPr>
            <a:spLocks noChangeArrowheads="1"/>
          </p:cNvSpPr>
          <p:nvPr userDrawn="1"/>
        </p:nvSpPr>
        <p:spPr bwMode="auto">
          <a:xfrm>
            <a:off x="281354" y="6324600"/>
            <a:ext cx="6604489" cy="228600"/>
          </a:xfrm>
          <a:prstGeom prst="parallelogram">
            <a:avLst>
              <a:gd name="adj" fmla="val 60714"/>
            </a:avLst>
          </a:prstGeom>
          <a:solidFill>
            <a:srgbClr val="618FFD"/>
          </a:solidFill>
          <a:ln w="12700">
            <a:noFill/>
            <a:miter lim="800000"/>
            <a:headEnd/>
            <a:tailEnd/>
          </a:ln>
          <a:effectLst/>
        </p:spPr>
        <p:txBody>
          <a:bodyPr wrap="none" anchor="ctr"/>
          <a:lstStyle/>
          <a:p>
            <a:pPr algn="ctr" defTabSz="762000" eaLnBrk="0" fontAlgn="base" hangingPunct="0">
              <a:spcBef>
                <a:spcPct val="0"/>
              </a:spcBef>
              <a:spcAft>
                <a:spcPct val="0"/>
              </a:spcAft>
            </a:pPr>
            <a:endParaRPr lang="en-US" sz="2400" smtClean="0">
              <a:solidFill>
                <a:srgbClr val="000000"/>
              </a:solidFill>
              <a:latin typeface="Times New Roman"/>
            </a:endParaRPr>
          </a:p>
        </p:txBody>
      </p:sp>
      <p:pic>
        <p:nvPicPr>
          <p:cNvPr id="1035" name="Picture 11"/>
          <p:cNvPicPr>
            <a:picLocks noChangeArrowheads="1"/>
          </p:cNvPicPr>
          <p:nvPr/>
        </p:nvPicPr>
        <p:blipFill>
          <a:blip r:embed="rId13" cstate="print"/>
          <a:srcRect/>
          <a:stretch>
            <a:fillRect/>
          </a:stretch>
        </p:blipFill>
        <p:spPr bwMode="auto">
          <a:xfrm>
            <a:off x="8376138" y="6257926"/>
            <a:ext cx="534866" cy="409575"/>
          </a:xfrm>
          <a:prstGeom prst="rect">
            <a:avLst/>
          </a:prstGeom>
          <a:noFill/>
          <a:ln w="12700">
            <a:noFill/>
            <a:miter lim="800000"/>
            <a:headEnd/>
            <a:tailEnd/>
          </a:ln>
          <a:effectLst/>
        </p:spPr>
      </p:pic>
    </p:spTree>
    <p:extLst>
      <p:ext uri="{BB962C8B-B14F-4D97-AF65-F5344CB8AC3E}">
        <p14:creationId xmlns:p14="http://schemas.microsoft.com/office/powerpoint/2010/main" val="326086921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762000" rtl="0" eaLnBrk="0" fontAlgn="base" hangingPunct="0">
        <a:spcBef>
          <a:spcPct val="0"/>
        </a:spcBef>
        <a:spcAft>
          <a:spcPct val="0"/>
        </a:spcAft>
        <a:defRPr sz="2800">
          <a:solidFill>
            <a:srgbClr val="114FFB"/>
          </a:solidFill>
          <a:latin typeface="+mj-lt"/>
          <a:ea typeface="+mj-ea"/>
          <a:cs typeface="+mj-cs"/>
        </a:defRPr>
      </a:lvl1pPr>
      <a:lvl2pPr algn="l" defTabSz="762000" rtl="0" eaLnBrk="0" fontAlgn="base" hangingPunct="0">
        <a:spcBef>
          <a:spcPct val="0"/>
        </a:spcBef>
        <a:spcAft>
          <a:spcPct val="0"/>
        </a:spcAft>
        <a:defRPr sz="2800">
          <a:solidFill>
            <a:srgbClr val="114FFB"/>
          </a:solidFill>
          <a:latin typeface="Arial Black" pitchFamily="34" charset="0"/>
        </a:defRPr>
      </a:lvl2pPr>
      <a:lvl3pPr algn="l" defTabSz="762000" rtl="0" eaLnBrk="0" fontAlgn="base" hangingPunct="0">
        <a:spcBef>
          <a:spcPct val="0"/>
        </a:spcBef>
        <a:spcAft>
          <a:spcPct val="0"/>
        </a:spcAft>
        <a:defRPr sz="2800">
          <a:solidFill>
            <a:srgbClr val="114FFB"/>
          </a:solidFill>
          <a:latin typeface="Arial Black" pitchFamily="34" charset="0"/>
        </a:defRPr>
      </a:lvl3pPr>
      <a:lvl4pPr algn="l" defTabSz="762000" rtl="0" eaLnBrk="0" fontAlgn="base" hangingPunct="0">
        <a:spcBef>
          <a:spcPct val="0"/>
        </a:spcBef>
        <a:spcAft>
          <a:spcPct val="0"/>
        </a:spcAft>
        <a:defRPr sz="2800">
          <a:solidFill>
            <a:srgbClr val="114FFB"/>
          </a:solidFill>
          <a:latin typeface="Arial Black" pitchFamily="34" charset="0"/>
        </a:defRPr>
      </a:lvl4pPr>
      <a:lvl5pPr algn="l" defTabSz="762000" rtl="0" eaLnBrk="0" fontAlgn="base" hangingPunct="0">
        <a:spcBef>
          <a:spcPct val="0"/>
        </a:spcBef>
        <a:spcAft>
          <a:spcPct val="0"/>
        </a:spcAft>
        <a:defRPr sz="2800">
          <a:solidFill>
            <a:srgbClr val="114FFB"/>
          </a:solidFill>
          <a:latin typeface="Arial Black" pitchFamily="34" charset="0"/>
        </a:defRPr>
      </a:lvl5pPr>
      <a:lvl6pPr marL="457200" algn="l" defTabSz="762000" rtl="0" eaLnBrk="0" fontAlgn="base" hangingPunct="0">
        <a:spcBef>
          <a:spcPct val="0"/>
        </a:spcBef>
        <a:spcAft>
          <a:spcPct val="0"/>
        </a:spcAft>
        <a:defRPr sz="2800">
          <a:solidFill>
            <a:srgbClr val="114FFB"/>
          </a:solidFill>
          <a:latin typeface="Arial Black" pitchFamily="34" charset="0"/>
        </a:defRPr>
      </a:lvl6pPr>
      <a:lvl7pPr marL="914400" algn="l" defTabSz="762000" rtl="0" eaLnBrk="0" fontAlgn="base" hangingPunct="0">
        <a:spcBef>
          <a:spcPct val="0"/>
        </a:spcBef>
        <a:spcAft>
          <a:spcPct val="0"/>
        </a:spcAft>
        <a:defRPr sz="2800">
          <a:solidFill>
            <a:srgbClr val="114FFB"/>
          </a:solidFill>
          <a:latin typeface="Arial Black" pitchFamily="34" charset="0"/>
        </a:defRPr>
      </a:lvl7pPr>
      <a:lvl8pPr marL="1371600" algn="l" defTabSz="762000" rtl="0" eaLnBrk="0" fontAlgn="base" hangingPunct="0">
        <a:spcBef>
          <a:spcPct val="0"/>
        </a:spcBef>
        <a:spcAft>
          <a:spcPct val="0"/>
        </a:spcAft>
        <a:defRPr sz="2800">
          <a:solidFill>
            <a:srgbClr val="114FFB"/>
          </a:solidFill>
          <a:latin typeface="Arial Black" pitchFamily="34" charset="0"/>
        </a:defRPr>
      </a:lvl8pPr>
      <a:lvl9pPr marL="1828800" algn="l" defTabSz="762000" rtl="0" eaLnBrk="0" fontAlgn="base" hangingPunct="0">
        <a:spcBef>
          <a:spcPct val="0"/>
        </a:spcBef>
        <a:spcAft>
          <a:spcPct val="0"/>
        </a:spcAft>
        <a:defRPr sz="2800">
          <a:solidFill>
            <a:srgbClr val="114FFB"/>
          </a:solidFill>
          <a:latin typeface="Arial Black" pitchFamily="34" charset="0"/>
        </a:defRPr>
      </a:lvl9pPr>
    </p:titleStyle>
    <p:bodyStyle>
      <a:lvl1pPr marL="290513" indent="-290513" algn="l" defTabSz="762000" rtl="0" eaLnBrk="0" fontAlgn="base" hangingPunct="0">
        <a:lnSpc>
          <a:spcPts val="3000"/>
        </a:lnSpc>
        <a:spcBef>
          <a:spcPct val="0"/>
        </a:spcBef>
        <a:spcAft>
          <a:spcPts val="1000"/>
        </a:spcAft>
        <a:buClr>
          <a:schemeClr val="hlink"/>
        </a:buClr>
        <a:buSzPct val="100000"/>
        <a:buFont typeface="Wingdings" pitchFamily="2" charset="2"/>
        <a:buChar char="t"/>
        <a:defRPr sz="2200" b="1">
          <a:solidFill>
            <a:schemeClr val="tx1"/>
          </a:solidFill>
          <a:latin typeface="+mn-lt"/>
          <a:ea typeface="+mn-ea"/>
          <a:cs typeface="+mn-cs"/>
        </a:defRPr>
      </a:lvl1pPr>
      <a:lvl2pPr marL="766763" indent="-285750" algn="l" defTabSz="762000" rtl="0" eaLnBrk="0" fontAlgn="base" hangingPunct="0">
        <a:lnSpc>
          <a:spcPts val="3000"/>
        </a:lnSpc>
        <a:spcBef>
          <a:spcPct val="0"/>
        </a:spcBef>
        <a:spcAft>
          <a:spcPts val="1000"/>
        </a:spcAft>
        <a:buClr>
          <a:srgbClr val="114FFB"/>
        </a:buClr>
        <a:buSzPct val="100000"/>
        <a:buFont typeface="Wingdings" pitchFamily="2" charset="2"/>
        <a:buChar char="t"/>
        <a:defRPr sz="2200" b="1">
          <a:solidFill>
            <a:schemeClr val="tx1"/>
          </a:solidFill>
          <a:latin typeface="+mn-lt"/>
        </a:defRPr>
      </a:lvl2pPr>
      <a:lvl3pPr marL="1300163" indent="-342900" algn="l" defTabSz="762000" rtl="0" eaLnBrk="0" fontAlgn="base" hangingPunct="0">
        <a:lnSpc>
          <a:spcPts val="2600"/>
        </a:lnSpc>
        <a:spcBef>
          <a:spcPct val="0"/>
        </a:spcBef>
        <a:spcAft>
          <a:spcPts val="800"/>
        </a:spcAft>
        <a:buClr>
          <a:schemeClr val="bg2"/>
        </a:buClr>
        <a:buSzPct val="100000"/>
        <a:buFont typeface="Wingdings" pitchFamily="2" charset="2"/>
        <a:buChar char="è"/>
        <a:defRPr sz="2200" b="1">
          <a:solidFill>
            <a:schemeClr val="tx1"/>
          </a:solidFill>
          <a:latin typeface="+mn-lt"/>
        </a:defRPr>
      </a:lvl3pPr>
      <a:lvl4pPr marL="1719263" indent="-228600" algn="l" defTabSz="762000" rtl="0" eaLnBrk="0" fontAlgn="base" hangingPunct="0">
        <a:lnSpc>
          <a:spcPts val="2600"/>
        </a:lnSpc>
        <a:spcBef>
          <a:spcPct val="0"/>
        </a:spcBef>
        <a:spcAft>
          <a:spcPts val="800"/>
        </a:spcAft>
        <a:buClr>
          <a:schemeClr val="bg2"/>
        </a:buClr>
        <a:buSzPct val="100000"/>
        <a:buFont typeface="Wingdings" pitchFamily="2" charset="2"/>
        <a:defRPr sz="2200" b="1">
          <a:solidFill>
            <a:schemeClr val="tx1"/>
          </a:solidFill>
          <a:latin typeface="+mn-lt"/>
        </a:defRPr>
      </a:lvl4pPr>
      <a:lvl5pPr marL="21383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5pPr>
      <a:lvl6pPr marL="25955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5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cs typeface="+mn-cs"/>
              </a:defRPr>
            </a:lvl1pPr>
          </a:lstStyle>
          <a:p>
            <a:pPr defTabSz="914400" fontAlgn="base">
              <a:spcBef>
                <a:spcPct val="0"/>
              </a:spcBef>
              <a:spcAft>
                <a:spcPct val="0"/>
              </a:spcAft>
              <a:defRPr/>
            </a:pPr>
            <a:endParaRPr lang="en-US">
              <a:solidFill>
                <a:srgbClr val="000000"/>
              </a:solidFill>
              <a:latin typeface="Arial" charset="0"/>
              <a:cs typeface="Arial"/>
            </a:endParaRPr>
          </a:p>
        </p:txBody>
      </p:sp>
      <p:sp>
        <p:nvSpPr>
          <p:cNvPr id="115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defTabSz="914400" fontAlgn="base">
              <a:spcBef>
                <a:spcPct val="0"/>
              </a:spcBef>
              <a:spcAft>
                <a:spcPct val="0"/>
              </a:spcAft>
              <a:defRPr/>
            </a:pPr>
            <a:endParaRPr lang="en-US">
              <a:solidFill>
                <a:srgbClr val="000000"/>
              </a:solidFill>
              <a:latin typeface="Arial" charset="0"/>
              <a:cs typeface="Arial"/>
            </a:endParaRPr>
          </a:p>
        </p:txBody>
      </p:sp>
      <p:sp>
        <p:nvSpPr>
          <p:cNvPr id="1157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defTabSz="914400" fontAlgn="base">
              <a:spcBef>
                <a:spcPct val="0"/>
              </a:spcBef>
              <a:spcAft>
                <a:spcPct val="0"/>
              </a:spcAft>
              <a:defRPr/>
            </a:pPr>
            <a:fld id="{C7DF21E1-652E-4BD8-948B-817C0540A58F}" type="slidenum">
              <a:rPr lang="en-US">
                <a:solidFill>
                  <a:srgbClr val="000000"/>
                </a:solidFill>
                <a:latin typeface="Arial" charset="0"/>
                <a:cs typeface="Arial"/>
              </a:rPr>
              <a:pPr defTabSz="914400" fontAlgn="base">
                <a:spcBef>
                  <a:spcPct val="0"/>
                </a:spcBef>
                <a:spcAft>
                  <a:spcPct val="0"/>
                </a:spcAft>
                <a:defRPr/>
              </a:pPr>
              <a:t>‹#›</a:t>
            </a:fld>
            <a:endParaRPr lang="en-US">
              <a:solidFill>
                <a:srgbClr val="000000"/>
              </a:solidFill>
              <a:latin typeface="Arial" charset="0"/>
              <a:cs typeface="Arial"/>
            </a:endParaRPr>
          </a:p>
        </p:txBody>
      </p:sp>
    </p:spTree>
    <p:extLst>
      <p:ext uri="{BB962C8B-B14F-4D97-AF65-F5344CB8AC3E}">
        <p14:creationId xmlns:p14="http://schemas.microsoft.com/office/powerpoint/2010/main" val="364736734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8358ED3-96F7-44C4-844C-D20E5C463392}" type="datetimeFigureOut">
              <a:rPr lang="en-GB" smtClean="0">
                <a:solidFill>
                  <a:prstClr val="black">
                    <a:tint val="75000"/>
                  </a:prstClr>
                </a:solidFill>
                <a:latin typeface="Calibri"/>
              </a:rPr>
              <a:pPr defTabSz="914400"/>
              <a:t>30/10/2012</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5736757-6572-4526-A71C-9BE109F1D770}" type="slidenum">
              <a:rPr lang="en-GB" smtClean="0">
                <a:solidFill>
                  <a:prstClr val="black">
                    <a:tint val="75000"/>
                  </a:prstClr>
                </a:solidFill>
                <a:latin typeface="Calibri"/>
              </a:rPr>
              <a:pPr defTabSz="914400"/>
              <a:t>‹#›</a:t>
            </a:fld>
            <a:endParaRPr lang="en-GB">
              <a:solidFill>
                <a:prstClr val="black">
                  <a:tint val="75000"/>
                </a:prstClr>
              </a:solidFill>
              <a:latin typeface="Calibri"/>
            </a:endParaRPr>
          </a:p>
        </p:txBody>
      </p:sp>
    </p:spTree>
    <p:extLst>
      <p:ext uri="{BB962C8B-B14F-4D97-AF65-F5344CB8AC3E}">
        <p14:creationId xmlns:p14="http://schemas.microsoft.com/office/powerpoint/2010/main" val="286818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tint val="63922"/>
                <a:invGamma/>
              </a:schemeClr>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0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defTabSz="914400" fontAlgn="base">
              <a:spcBef>
                <a:spcPct val="0"/>
              </a:spcBef>
              <a:spcAft>
                <a:spcPct val="0"/>
              </a:spcAft>
              <a:defRPr/>
            </a:pPr>
            <a:endParaRPr lang="en-GB">
              <a:latin typeface="Times New Roman"/>
              <a:cs typeface="Times New Roman"/>
            </a:endParaRPr>
          </a:p>
        </p:txBody>
      </p:sp>
      <p:sp>
        <p:nvSpPr>
          <p:cNvPr id="100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defTabSz="914400" fontAlgn="base">
              <a:spcBef>
                <a:spcPct val="0"/>
              </a:spcBef>
              <a:spcAft>
                <a:spcPct val="0"/>
              </a:spcAft>
              <a:defRPr/>
            </a:pPr>
            <a:endParaRPr lang="en-GB">
              <a:latin typeface="Times New Roman"/>
              <a:cs typeface="Times New Roman"/>
            </a:endParaRPr>
          </a:p>
        </p:txBody>
      </p:sp>
      <p:sp>
        <p:nvSpPr>
          <p:cNvPr id="100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defTabSz="914400" fontAlgn="base">
              <a:spcBef>
                <a:spcPct val="0"/>
              </a:spcBef>
              <a:spcAft>
                <a:spcPct val="0"/>
              </a:spcAft>
              <a:defRPr/>
            </a:pPr>
            <a:fld id="{79334573-C546-4F60-BDF5-C9598CCB5A9D}" type="slidenum">
              <a:rPr lang="en-GB">
                <a:latin typeface="Times New Roman"/>
                <a:cs typeface="Times New Roman"/>
              </a:rPr>
              <a:pPr defTabSz="914400" fontAlgn="base">
                <a:spcBef>
                  <a:spcPct val="0"/>
                </a:spcBef>
                <a:spcAft>
                  <a:spcPct val="0"/>
                </a:spcAft>
                <a:defRPr/>
              </a:pPr>
              <a:t>‹#›</a:t>
            </a:fld>
            <a:endParaRPr lang="en-GB">
              <a:latin typeface="Times New Roman"/>
              <a:cs typeface="Times New Roman"/>
            </a:endParaRPr>
          </a:p>
        </p:txBody>
      </p:sp>
    </p:spTree>
    <p:extLst>
      <p:ext uri="{BB962C8B-B14F-4D97-AF65-F5344CB8AC3E}">
        <p14:creationId xmlns:p14="http://schemas.microsoft.com/office/powerpoint/2010/main" val="32774953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tint val="63922"/>
                <a:invGamma/>
              </a:schemeClr>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defTabSz="914400" fontAlgn="base">
              <a:spcBef>
                <a:spcPct val="0"/>
              </a:spcBef>
              <a:spcAft>
                <a:spcPct val="0"/>
              </a:spcAft>
              <a:defRPr/>
            </a:pPr>
            <a:endParaRPr lang="en-GB">
              <a:latin typeface="Times New Roman"/>
              <a:cs typeface="Times New Roman"/>
            </a:endParaRPr>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defTabSz="914400" fontAlgn="base">
              <a:spcBef>
                <a:spcPct val="0"/>
              </a:spcBef>
              <a:spcAft>
                <a:spcPct val="0"/>
              </a:spcAft>
              <a:defRPr/>
            </a:pPr>
            <a:endParaRPr lang="en-GB">
              <a:latin typeface="Times New Roman"/>
              <a:cs typeface="Times New Roman"/>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defTabSz="914400" fontAlgn="base">
              <a:spcBef>
                <a:spcPct val="0"/>
              </a:spcBef>
              <a:spcAft>
                <a:spcPct val="0"/>
              </a:spcAft>
              <a:defRPr/>
            </a:pPr>
            <a:fld id="{BE504025-8F21-41E1-9EB8-135438141A36}" type="slidenum">
              <a:rPr lang="en-GB">
                <a:latin typeface="Times New Roman"/>
                <a:cs typeface="Times New Roman"/>
              </a:rPr>
              <a:pPr defTabSz="914400" fontAlgn="base">
                <a:spcBef>
                  <a:spcPct val="0"/>
                </a:spcBef>
                <a:spcAft>
                  <a:spcPct val="0"/>
                </a:spcAft>
                <a:defRPr/>
              </a:pPr>
              <a:t>‹#›</a:t>
            </a:fld>
            <a:endParaRPr lang="en-GB">
              <a:latin typeface="Times New Roman"/>
              <a:cs typeface="Times New Roman"/>
            </a:endParaRPr>
          </a:p>
        </p:txBody>
      </p:sp>
    </p:spTree>
    <p:extLst>
      <p:ext uri="{BB962C8B-B14F-4D97-AF65-F5344CB8AC3E}">
        <p14:creationId xmlns:p14="http://schemas.microsoft.com/office/powerpoint/2010/main" val="33267447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A08F19A-0D4A-40CD-B555-C35B9A5A4814}" type="datetimeFigureOut">
              <a:rPr lang="en-US" smtClean="0">
                <a:solidFill>
                  <a:prstClr val="black">
                    <a:tint val="75000"/>
                  </a:prstClr>
                </a:solidFill>
                <a:latin typeface="Calibri"/>
              </a:rPr>
              <a:pPr defTabSz="914400"/>
              <a:t>30/10/2012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5F938F-F97A-48DF-9035-1E5FE3F3B19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4022427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5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9222337-571B-439A-B393-7F3E43A1E7B1}" type="datetimeFigureOut">
              <a:rPr lang="en-US" smtClean="0">
                <a:solidFill>
                  <a:prstClr val="black">
                    <a:tint val="75000"/>
                  </a:prstClr>
                </a:solidFill>
                <a:latin typeface="Calibri"/>
              </a:rPr>
              <a:pPr defTabSz="914400"/>
              <a:t>30/10/2012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300D4D6-A3C6-45EE-B3C2-5F3BCA3B45B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8267922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61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1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GB">
              <a:solidFill>
                <a:srgbClr val="000000"/>
              </a:solidFill>
              <a:latin typeface="Arial"/>
            </a:endParaRPr>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GB">
              <a:solidFill>
                <a:srgbClr val="000000"/>
              </a:solidFill>
              <a:latin typeface="Arial"/>
            </a:endParaRPr>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ED00AC1-5143-4DDE-A438-2490973389A4}" type="slidenum">
              <a:rPr lang="en-GB">
                <a:solidFill>
                  <a:srgbClr val="000000"/>
                </a:solidFill>
                <a:latin typeface="Arial"/>
              </a:rPr>
              <a:pPr defTabSz="914400" fontAlgn="base">
                <a:spcBef>
                  <a:spcPct val="0"/>
                </a:spcBef>
                <a:spcAft>
                  <a:spcPct val="0"/>
                </a:spcAft>
              </a:pPr>
              <a:t>‹#›</a:t>
            </a:fld>
            <a:endParaRPr lang="en-GB">
              <a:solidFill>
                <a:srgbClr val="000000"/>
              </a:solidFill>
              <a:latin typeface="Arial"/>
            </a:endParaRPr>
          </a:p>
        </p:txBody>
      </p:sp>
    </p:spTree>
    <p:extLst>
      <p:ext uri="{BB962C8B-B14F-4D97-AF65-F5344CB8AC3E}">
        <p14:creationId xmlns:p14="http://schemas.microsoft.com/office/powerpoint/2010/main" val="1776618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9222337-571B-439A-B393-7F3E43A1E7B1}" type="datetimeFigureOut">
              <a:rPr lang="en-US" smtClean="0">
                <a:solidFill>
                  <a:prstClr val="black">
                    <a:tint val="75000"/>
                  </a:prstClr>
                </a:solidFill>
                <a:latin typeface="Calibri"/>
              </a:rPr>
              <a:pPr defTabSz="914400"/>
              <a:t>30/10/2012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300D4D6-A3C6-45EE-B3C2-5F3BCA3B45B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26596861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8788" y="1600200"/>
            <a:ext cx="8226425" cy="4570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3"/>
          <p:cNvSpPr>
            <a:spLocks noGrp="1" noChangeArrowheads="1"/>
          </p:cNvSpPr>
          <p:nvPr>
            <p:ph type="title"/>
          </p:nvPr>
        </p:nvSpPr>
        <p:spPr bwMode="auto">
          <a:xfrm>
            <a:off x="458788" y="228600"/>
            <a:ext cx="8226425" cy="1009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9572" name="Rectangle 4"/>
          <p:cNvSpPr>
            <a:spLocks noGrp="1" noChangeArrowheads="1"/>
          </p:cNvSpPr>
          <p:nvPr>
            <p:ph type="sldNum" sz="quarter" idx="4"/>
          </p:nvPr>
        </p:nvSpPr>
        <p:spPr bwMode="gray">
          <a:xfrm>
            <a:off x="457200" y="6481763"/>
            <a:ext cx="534988" cy="279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lnSpc>
                <a:spcPct val="90000"/>
              </a:lnSpc>
              <a:defRPr sz="900">
                <a:solidFill>
                  <a:schemeClr val="bg1"/>
                </a:solidFill>
                <a:cs typeface="+mn-cs"/>
              </a:defRPr>
            </a:lvl1pPr>
          </a:lstStyle>
          <a:p>
            <a:pPr defTabSz="914400" fontAlgn="base">
              <a:spcBef>
                <a:spcPct val="0"/>
              </a:spcBef>
              <a:spcAft>
                <a:spcPct val="0"/>
              </a:spcAft>
              <a:defRPr/>
            </a:pPr>
            <a:r>
              <a:rPr lang="en-GB">
                <a:solidFill>
                  <a:srgbClr val="000000"/>
                </a:solidFill>
                <a:latin typeface="Arial" pitchFamily="34" charset="0"/>
                <a:cs typeface="Arial"/>
              </a:rPr>
              <a:t>Page </a:t>
            </a:r>
            <a:fld id="{4321DD3C-F130-4C37-BE6B-661CC5BC54E5}" type="slidenum">
              <a:rPr lang="en-GB">
                <a:solidFill>
                  <a:srgbClr val="000000"/>
                </a:solidFill>
                <a:latin typeface="Arial" pitchFamily="34" charset="0"/>
                <a:cs typeface="Arial"/>
              </a:rPr>
              <a:pPr defTabSz="914400" fontAlgn="base">
                <a:spcBef>
                  <a:spcPct val="0"/>
                </a:spcBef>
                <a:spcAft>
                  <a:spcPct val="0"/>
                </a:spcAft>
                <a:defRPr/>
              </a:pPr>
              <a:t>‹#›</a:t>
            </a:fld>
            <a:endParaRPr lang="en-GB">
              <a:solidFill>
                <a:srgbClr val="000000"/>
              </a:solidFill>
              <a:latin typeface="Arial" pitchFamily="34" charset="0"/>
              <a:cs typeface="Arial"/>
            </a:endParaRPr>
          </a:p>
        </p:txBody>
      </p:sp>
      <p:pic>
        <p:nvPicPr>
          <p:cNvPr id="1029" name="Picture 5"/>
          <p:cNvPicPr>
            <a:picLocks noChangeAspect="1" noChangeArrowheads="1"/>
          </p:cNvPicPr>
          <p:nvPr/>
        </p:nvPicPr>
        <p:blipFill>
          <a:blip r:embed="rId13" cstate="print"/>
          <a:srcRect/>
          <a:stretch>
            <a:fillRect/>
          </a:stretch>
        </p:blipFill>
        <p:spPr bwMode="auto">
          <a:xfrm>
            <a:off x="6705600" y="6256338"/>
            <a:ext cx="2071688" cy="525462"/>
          </a:xfrm>
          <a:prstGeom prst="rect">
            <a:avLst/>
          </a:prstGeom>
          <a:noFill/>
          <a:ln w="9525">
            <a:noFill/>
            <a:miter lim="800000"/>
            <a:headEnd/>
            <a:tailEnd/>
          </a:ln>
        </p:spPr>
      </p:pic>
    </p:spTree>
    <p:extLst>
      <p:ext uri="{BB962C8B-B14F-4D97-AF65-F5344CB8AC3E}">
        <p14:creationId xmlns:p14="http://schemas.microsoft.com/office/powerpoint/2010/main" val="631378913"/>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lnSpc>
          <a:spcPct val="95000"/>
        </a:lnSpc>
        <a:spcBef>
          <a:spcPct val="0"/>
        </a:spcBef>
        <a:spcAft>
          <a:spcPct val="0"/>
        </a:spcAft>
        <a:tabLst>
          <a:tab pos="911225" algn="l"/>
          <a:tab pos="8170863" algn="r"/>
        </a:tabLst>
        <a:defRPr sz="4000" b="1">
          <a:solidFill>
            <a:srgbClr val="DA4019"/>
          </a:solidFill>
          <a:latin typeface="+mj-lt"/>
          <a:ea typeface="+mj-ea"/>
          <a:cs typeface="+mj-cs"/>
        </a:defRPr>
      </a:lvl1pPr>
      <a:lvl2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2pPr>
      <a:lvl3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3pPr>
      <a:lvl4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4pPr>
      <a:lvl5pPr algn="l" rtl="0" eaLnBrk="0" fontAlgn="base" hangingPunct="0">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5pPr>
      <a:lvl6pPr marL="4572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6pPr>
      <a:lvl7pPr marL="9144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7pPr>
      <a:lvl8pPr marL="13716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8pPr>
      <a:lvl9pPr marL="1828800" algn="l" rtl="0" fontAlgn="base">
        <a:lnSpc>
          <a:spcPct val="95000"/>
        </a:lnSpc>
        <a:spcBef>
          <a:spcPct val="0"/>
        </a:spcBef>
        <a:spcAft>
          <a:spcPct val="0"/>
        </a:spcAft>
        <a:tabLst>
          <a:tab pos="911225" algn="l"/>
          <a:tab pos="8170863" algn="r"/>
        </a:tabLst>
        <a:defRPr sz="4000" b="1">
          <a:solidFill>
            <a:srgbClr val="DA4019"/>
          </a:solidFill>
          <a:latin typeface="Arial" pitchFamily="34" charset="0"/>
          <a:cs typeface="Arial" pitchFamily="34" charset="0"/>
        </a:defRPr>
      </a:lvl9pPr>
    </p:titleStyle>
    <p:bodyStyle>
      <a:lvl1pPr marL="342900" indent="-342900" algn="l" rtl="0" eaLnBrk="0" fontAlgn="base" hangingPunct="0">
        <a:lnSpc>
          <a:spcPct val="95000"/>
        </a:lnSpc>
        <a:spcBef>
          <a:spcPct val="40000"/>
        </a:spcBef>
        <a:spcAft>
          <a:spcPct val="20000"/>
        </a:spcAft>
        <a:defRPr sz="2000">
          <a:solidFill>
            <a:schemeClr val="bg1"/>
          </a:solidFill>
          <a:latin typeface="+mn-lt"/>
          <a:ea typeface="+mn-ea"/>
          <a:cs typeface="+mn-cs"/>
        </a:defRPr>
      </a:lvl1pPr>
      <a:lvl2pPr marL="234950" indent="-233363"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2pPr>
      <a:lvl3pPr marL="457200" indent="-220663"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3pPr>
      <a:lvl4pPr marL="692150" indent="-233363"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4pPr>
      <a:lvl5pPr marL="887413" indent="-193675" algn="l" rtl="0" eaLnBrk="0" fontAlgn="base" hangingPunct="0">
        <a:lnSpc>
          <a:spcPct val="95000"/>
        </a:lnSpc>
        <a:spcBef>
          <a:spcPct val="20000"/>
        </a:spcBef>
        <a:spcAft>
          <a:spcPct val="0"/>
        </a:spcAft>
        <a:buFont typeface="Times" charset="0"/>
        <a:buChar char="•"/>
        <a:defRPr sz="2000">
          <a:solidFill>
            <a:schemeClr val="bg1"/>
          </a:solidFill>
          <a:latin typeface="+mn-lt"/>
          <a:cs typeface="+mn-cs"/>
        </a:defRPr>
      </a:lvl5pPr>
      <a:lvl6pPr marL="13446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6pPr>
      <a:lvl7pPr marL="18018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7pPr>
      <a:lvl8pPr marL="22590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8pPr>
      <a:lvl9pPr marL="2716213" indent="-193675" algn="l" rtl="0" fontAlgn="base">
        <a:lnSpc>
          <a:spcPct val="95000"/>
        </a:lnSpc>
        <a:spcBef>
          <a:spcPct val="20000"/>
        </a:spcBef>
        <a:spcAft>
          <a:spcPct val="0"/>
        </a:spcAft>
        <a:buFont typeface="Times"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2.pn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oleObject" Target="../embeddings/oleObject10.bin"/><Relationship Id="rId5" Type="http://schemas.openxmlformats.org/officeDocument/2006/relationships/image" Target="../media/image23.wmf"/><Relationship Id="rId6" Type="http://schemas.openxmlformats.org/officeDocument/2006/relationships/oleObject" Target="../embeddings/oleObject11.bin"/><Relationship Id="rId7" Type="http://schemas.openxmlformats.org/officeDocument/2006/relationships/image" Target="../media/image24.wmf"/><Relationship Id="rId1" Type="http://schemas.openxmlformats.org/officeDocument/2006/relationships/vmlDrawing" Target="../drawings/vmlDrawing3.vml"/><Relationship Id="rId2"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12.bin"/><Relationship Id="rId5" Type="http://schemas.openxmlformats.org/officeDocument/2006/relationships/image" Target="../media/image23.wmf"/><Relationship Id="rId6" Type="http://schemas.openxmlformats.org/officeDocument/2006/relationships/oleObject" Target="../embeddings/oleObject13.bin"/><Relationship Id="rId7" Type="http://schemas.openxmlformats.org/officeDocument/2006/relationships/image" Target="../media/image24.wmf"/><Relationship Id="rId1" Type="http://schemas.openxmlformats.org/officeDocument/2006/relationships/vmlDrawing" Target="../drawings/vmlDrawing4.vml"/><Relationship Id="rId2"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 Id="rId3" Type="http://schemas.openxmlformats.org/officeDocument/2006/relationships/image" Target="../media/image2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0.png"/><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32.tif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135.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3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7.png"/><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oleObject" Target="../embeddings/oleObject14.bin"/><Relationship Id="rId8" Type="http://schemas.openxmlformats.org/officeDocument/2006/relationships/image" Target="../media/image35.emf"/><Relationship Id="rId1" Type="http://schemas.openxmlformats.org/officeDocument/2006/relationships/vmlDrawing" Target="../drawings/vmlDrawing5.vml"/><Relationship Id="rId2"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4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4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4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4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4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image" Target="../media/image44.png"/><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oleObject" Target="../embeddings/oleObject15.bin"/><Relationship Id="rId5" Type="http://schemas.openxmlformats.org/officeDocument/2006/relationships/image" Target="../media/image46.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0.jpg"/><Relationship Id="rId1" Type="http://schemas.openxmlformats.org/officeDocument/2006/relationships/slideLayout" Target="../slideLayouts/slideLayout58.xml"/><Relationship Id="rId2" Type="http://schemas.openxmlformats.org/officeDocument/2006/relationships/image" Target="../media/image48.jpg"/></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51.jpg"/><Relationship Id="rId5" Type="http://schemas.openxmlformats.org/officeDocument/2006/relationships/image" Target="../media/image52.jpg"/><Relationship Id="rId6" Type="http://schemas.openxmlformats.org/officeDocument/2006/relationships/image" Target="../media/image53.jpg"/><Relationship Id="rId1" Type="http://schemas.openxmlformats.org/officeDocument/2006/relationships/slideLayout" Target="../slideLayouts/slideLayout58.xml"/><Relationship Id="rId2"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oleObject" Target="../embeddings/oleObject16.bin"/><Relationship Id="rId6" Type="http://schemas.openxmlformats.org/officeDocument/2006/relationships/image" Target="../media/image54.wmf"/><Relationship Id="rId7" Type="http://schemas.openxmlformats.org/officeDocument/2006/relationships/image" Target="../media/image57.jpeg"/><Relationship Id="rId1" Type="http://schemas.openxmlformats.org/officeDocument/2006/relationships/vmlDrawing" Target="../drawings/vmlDrawing7.vml"/><Relationship Id="rId2"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5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18.wmf"/><Relationship Id="rId13" Type="http://schemas.openxmlformats.org/officeDocument/2006/relationships/oleObject" Target="../embeddings/oleObject7.bin"/><Relationship Id="rId14" Type="http://schemas.openxmlformats.org/officeDocument/2006/relationships/image" Target="../media/image19.wmf"/><Relationship Id="rId15" Type="http://schemas.openxmlformats.org/officeDocument/2006/relationships/oleObject" Target="../embeddings/oleObject8.bin"/><Relationship Id="rId16" Type="http://schemas.openxmlformats.org/officeDocument/2006/relationships/oleObject" Target="../embeddings/oleObject9.bin"/><Relationship Id="rId17" Type="http://schemas.openxmlformats.org/officeDocument/2006/relationships/image" Target="../media/image20.wmf"/><Relationship Id="rId1" Type="http://schemas.openxmlformats.org/officeDocument/2006/relationships/vmlDrawing" Target="../drawings/vmlDrawing2.vml"/><Relationship Id="rId2" Type="http://schemas.openxmlformats.org/officeDocument/2006/relationships/slideLayout" Target="../slideLayouts/slideLayout29.xml"/><Relationship Id="rId3" Type="http://schemas.openxmlformats.org/officeDocument/2006/relationships/oleObject" Target="../embeddings/oleObject2.bin"/><Relationship Id="rId4" Type="http://schemas.openxmlformats.org/officeDocument/2006/relationships/image" Target="../media/image14.wmf"/><Relationship Id="rId5" Type="http://schemas.openxmlformats.org/officeDocument/2006/relationships/oleObject" Target="../embeddings/oleObject3.bin"/><Relationship Id="rId6" Type="http://schemas.openxmlformats.org/officeDocument/2006/relationships/image" Target="../media/image15.wmf"/><Relationship Id="rId7" Type="http://schemas.openxmlformats.org/officeDocument/2006/relationships/oleObject" Target="../embeddings/oleObject4.bin"/><Relationship Id="rId8" Type="http://schemas.openxmlformats.org/officeDocument/2006/relationships/image" Target="../media/image16.wmf"/><Relationship Id="rId9" Type="http://schemas.openxmlformats.org/officeDocument/2006/relationships/oleObject" Target="../embeddings/oleObject5.bin"/><Relationship Id="rId10" Type="http://schemas.openxmlformats.org/officeDocument/2006/relationships/image" Target="../media/image1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7487"/>
            <a:ext cx="7772400" cy="1470025"/>
          </a:xfrm>
        </p:spPr>
        <p:txBody>
          <a:bodyPr>
            <a:normAutofit fontScale="90000"/>
          </a:bodyPr>
          <a:lstStyle/>
          <a:p>
            <a:r>
              <a:rPr lang="en-US" dirty="0" smtClean="0"/>
              <a:t>Towards the Probabilistic Earth-System Simulator: </a:t>
            </a:r>
            <a:br>
              <a:rPr lang="en-US" dirty="0" smtClean="0"/>
            </a:br>
            <a:r>
              <a:rPr lang="en-US" sz="3100" dirty="0" smtClean="0"/>
              <a:t>A Vision for the Future of Weather and Climate Prediction  </a:t>
            </a:r>
            <a:endParaRPr lang="en-US" sz="3100" dirty="0"/>
          </a:p>
        </p:txBody>
      </p:sp>
      <p:sp>
        <p:nvSpPr>
          <p:cNvPr id="3" name="Subtitle 2"/>
          <p:cNvSpPr>
            <a:spLocks noGrp="1"/>
          </p:cNvSpPr>
          <p:nvPr>
            <p:ph type="subTitle" idx="1"/>
          </p:nvPr>
        </p:nvSpPr>
        <p:spPr/>
        <p:txBody>
          <a:bodyPr/>
          <a:lstStyle/>
          <a:p>
            <a:r>
              <a:rPr lang="en-US" dirty="0" err="1" smtClean="0"/>
              <a:t>T.N.Palmer</a:t>
            </a:r>
            <a:endParaRPr lang="en-US" dirty="0" smtClean="0"/>
          </a:p>
          <a:p>
            <a:r>
              <a:rPr lang="en-US" dirty="0" smtClean="0"/>
              <a:t>University of Oxford</a:t>
            </a:r>
          </a:p>
          <a:p>
            <a:r>
              <a:rPr lang="en-US" dirty="0" smtClean="0"/>
              <a:t>ECMWF</a:t>
            </a:r>
            <a:endParaRPr lang="en-US" dirty="0"/>
          </a:p>
        </p:txBody>
      </p:sp>
    </p:spTree>
    <p:extLst>
      <p:ext uri="{BB962C8B-B14F-4D97-AF65-F5344CB8AC3E}">
        <p14:creationId xmlns:p14="http://schemas.microsoft.com/office/powerpoint/2010/main" val="357152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4"/>
          <p:cNvSpPr>
            <a:spLocks noChangeArrowheads="1"/>
          </p:cNvSpPr>
          <p:nvPr/>
        </p:nvSpPr>
        <p:spPr bwMode="auto">
          <a:xfrm>
            <a:off x="1979712" y="713556"/>
            <a:ext cx="3167062" cy="2211388"/>
          </a:xfrm>
          <a:prstGeom prst="rect">
            <a:avLst/>
          </a:prstGeom>
          <a:noFill/>
          <a:ln w="34925">
            <a:solidFill>
              <a:srgbClr val="FF3300"/>
            </a:solidFill>
            <a:miter lim="800000"/>
            <a:headEnd/>
            <a:tailEnd/>
          </a:ln>
        </p:spPr>
        <p:txBody>
          <a:bodyPr wrap="none" anchor="ctr"/>
          <a:lstStyle/>
          <a:p>
            <a:pPr defTabSz="914400" fontAlgn="base">
              <a:spcBef>
                <a:spcPct val="0"/>
              </a:spcBef>
              <a:spcAft>
                <a:spcPct val="0"/>
              </a:spcAft>
            </a:pPr>
            <a:endParaRPr lang="en-US">
              <a:solidFill>
                <a:srgbClr val="FF3300"/>
              </a:solidFill>
              <a:latin typeface="Arial" charset="0"/>
              <a:cs typeface="Times New Roman"/>
            </a:endParaRPr>
          </a:p>
        </p:txBody>
      </p:sp>
      <p:sp>
        <p:nvSpPr>
          <p:cNvPr id="41" name="Rectangle 4"/>
          <p:cNvSpPr>
            <a:spLocks noChangeArrowheads="1"/>
          </p:cNvSpPr>
          <p:nvPr/>
        </p:nvSpPr>
        <p:spPr bwMode="auto">
          <a:xfrm>
            <a:off x="5148064" y="692696"/>
            <a:ext cx="3167062" cy="2211388"/>
          </a:xfrm>
          <a:prstGeom prst="rect">
            <a:avLst/>
          </a:prstGeom>
          <a:noFill/>
          <a:ln w="34925">
            <a:solidFill>
              <a:srgbClr val="FF3300"/>
            </a:solidFill>
            <a:miter lim="800000"/>
            <a:headEnd/>
            <a:tailEnd/>
          </a:ln>
        </p:spPr>
        <p:txBody>
          <a:bodyPr wrap="none" anchor="ctr"/>
          <a:lstStyle/>
          <a:p>
            <a:pPr defTabSz="914400" fontAlgn="base">
              <a:spcBef>
                <a:spcPct val="0"/>
              </a:spcBef>
              <a:spcAft>
                <a:spcPct val="0"/>
              </a:spcAft>
            </a:pPr>
            <a:endParaRPr lang="en-US">
              <a:solidFill>
                <a:srgbClr val="FF3300"/>
              </a:solidFill>
              <a:latin typeface="Arial" charset="0"/>
              <a:cs typeface="Times New Roman"/>
            </a:endParaRPr>
          </a:p>
        </p:txBody>
      </p:sp>
      <p:pic>
        <p:nvPicPr>
          <p:cNvPr id="52" name="Picture 6" descr="EPS_paper"/>
          <p:cNvPicPr>
            <a:picLocks noChangeAspect="1" noChangeArrowheads="1"/>
          </p:cNvPicPr>
          <p:nvPr/>
        </p:nvPicPr>
        <p:blipFill>
          <a:blip r:embed="rId2" cstate="print"/>
          <a:srcRect/>
          <a:stretch>
            <a:fillRect/>
          </a:stretch>
        </p:blipFill>
        <p:spPr bwMode="auto">
          <a:xfrm>
            <a:off x="2411760" y="908720"/>
            <a:ext cx="649092" cy="360834"/>
          </a:xfrm>
          <a:prstGeom prst="rect">
            <a:avLst/>
          </a:prstGeom>
          <a:noFill/>
          <a:ln w="9525">
            <a:noFill/>
            <a:miter lim="800000"/>
            <a:headEnd/>
            <a:tailEnd/>
          </a:ln>
        </p:spPr>
      </p:pic>
      <p:pic>
        <p:nvPicPr>
          <p:cNvPr id="53" name="Picture 6" descr="EPS_paper"/>
          <p:cNvPicPr>
            <a:picLocks noChangeAspect="1" noChangeArrowheads="1"/>
          </p:cNvPicPr>
          <p:nvPr/>
        </p:nvPicPr>
        <p:blipFill>
          <a:blip r:embed="rId2" cstate="print"/>
          <a:srcRect/>
          <a:stretch>
            <a:fillRect/>
          </a:stretch>
        </p:blipFill>
        <p:spPr bwMode="auto">
          <a:xfrm>
            <a:off x="2843808" y="1412776"/>
            <a:ext cx="649092" cy="360834"/>
          </a:xfrm>
          <a:prstGeom prst="rect">
            <a:avLst/>
          </a:prstGeom>
          <a:noFill/>
          <a:ln w="9525">
            <a:noFill/>
            <a:miter lim="800000"/>
            <a:headEnd/>
            <a:tailEnd/>
          </a:ln>
        </p:spPr>
      </p:pic>
      <p:pic>
        <p:nvPicPr>
          <p:cNvPr id="54" name="Picture 6" descr="EPS_paper"/>
          <p:cNvPicPr>
            <a:picLocks noChangeAspect="1" noChangeArrowheads="1"/>
          </p:cNvPicPr>
          <p:nvPr/>
        </p:nvPicPr>
        <p:blipFill>
          <a:blip r:embed="rId2" cstate="print"/>
          <a:srcRect/>
          <a:stretch>
            <a:fillRect/>
          </a:stretch>
        </p:blipFill>
        <p:spPr bwMode="auto">
          <a:xfrm>
            <a:off x="4067944" y="2204864"/>
            <a:ext cx="649092" cy="360834"/>
          </a:xfrm>
          <a:prstGeom prst="rect">
            <a:avLst/>
          </a:prstGeom>
          <a:noFill/>
          <a:ln w="9525">
            <a:noFill/>
            <a:miter lim="800000"/>
            <a:headEnd/>
            <a:tailEnd/>
          </a:ln>
        </p:spPr>
      </p:pic>
      <p:pic>
        <p:nvPicPr>
          <p:cNvPr id="55" name="Picture 6" descr="EPS_paper"/>
          <p:cNvPicPr>
            <a:picLocks noChangeAspect="1" noChangeArrowheads="1"/>
          </p:cNvPicPr>
          <p:nvPr/>
        </p:nvPicPr>
        <p:blipFill>
          <a:blip r:embed="rId2" cstate="print"/>
          <a:srcRect/>
          <a:stretch>
            <a:fillRect/>
          </a:stretch>
        </p:blipFill>
        <p:spPr bwMode="auto">
          <a:xfrm>
            <a:off x="3491880" y="620688"/>
            <a:ext cx="649092" cy="360834"/>
          </a:xfrm>
          <a:prstGeom prst="rect">
            <a:avLst/>
          </a:prstGeom>
          <a:noFill/>
          <a:ln w="9525">
            <a:noFill/>
            <a:miter lim="800000"/>
            <a:headEnd/>
            <a:tailEnd/>
          </a:ln>
        </p:spPr>
      </p:pic>
      <p:pic>
        <p:nvPicPr>
          <p:cNvPr id="56" name="Picture 6" descr="EPS_paper"/>
          <p:cNvPicPr>
            <a:picLocks noChangeAspect="1" noChangeArrowheads="1"/>
          </p:cNvPicPr>
          <p:nvPr/>
        </p:nvPicPr>
        <p:blipFill>
          <a:blip r:embed="rId2" cstate="print"/>
          <a:srcRect/>
          <a:stretch>
            <a:fillRect/>
          </a:stretch>
        </p:blipFill>
        <p:spPr bwMode="auto">
          <a:xfrm>
            <a:off x="3347864" y="1772816"/>
            <a:ext cx="649092" cy="360834"/>
          </a:xfrm>
          <a:prstGeom prst="rect">
            <a:avLst/>
          </a:prstGeom>
          <a:noFill/>
          <a:ln w="9525">
            <a:noFill/>
            <a:miter lim="800000"/>
            <a:headEnd/>
            <a:tailEnd/>
          </a:ln>
        </p:spPr>
      </p:pic>
      <p:pic>
        <p:nvPicPr>
          <p:cNvPr id="57" name="Picture 6" descr="EPS_paper"/>
          <p:cNvPicPr>
            <a:picLocks noChangeAspect="1" noChangeArrowheads="1"/>
          </p:cNvPicPr>
          <p:nvPr/>
        </p:nvPicPr>
        <p:blipFill>
          <a:blip r:embed="rId2" cstate="print"/>
          <a:srcRect/>
          <a:stretch>
            <a:fillRect/>
          </a:stretch>
        </p:blipFill>
        <p:spPr bwMode="auto">
          <a:xfrm>
            <a:off x="6444208" y="1412776"/>
            <a:ext cx="649092" cy="360834"/>
          </a:xfrm>
          <a:prstGeom prst="rect">
            <a:avLst/>
          </a:prstGeom>
          <a:noFill/>
          <a:ln w="9525">
            <a:noFill/>
            <a:miter lim="800000"/>
            <a:headEnd/>
            <a:tailEnd/>
          </a:ln>
        </p:spPr>
      </p:pic>
      <p:pic>
        <p:nvPicPr>
          <p:cNvPr id="58" name="Picture 6" descr="EPS_paper"/>
          <p:cNvPicPr>
            <a:picLocks noChangeAspect="1" noChangeArrowheads="1"/>
          </p:cNvPicPr>
          <p:nvPr/>
        </p:nvPicPr>
        <p:blipFill>
          <a:blip r:embed="rId2" cstate="print"/>
          <a:srcRect/>
          <a:stretch>
            <a:fillRect/>
          </a:stretch>
        </p:blipFill>
        <p:spPr bwMode="auto">
          <a:xfrm>
            <a:off x="4283968" y="2564904"/>
            <a:ext cx="649092" cy="360834"/>
          </a:xfrm>
          <a:prstGeom prst="rect">
            <a:avLst/>
          </a:prstGeom>
          <a:noFill/>
          <a:ln w="9525">
            <a:noFill/>
            <a:miter lim="800000"/>
            <a:headEnd/>
            <a:tailEnd/>
          </a:ln>
        </p:spPr>
      </p:pic>
      <p:pic>
        <p:nvPicPr>
          <p:cNvPr id="59" name="Picture 6" descr="EPS_paper"/>
          <p:cNvPicPr>
            <a:picLocks noChangeAspect="1" noChangeArrowheads="1"/>
          </p:cNvPicPr>
          <p:nvPr/>
        </p:nvPicPr>
        <p:blipFill>
          <a:blip r:embed="rId2" cstate="print"/>
          <a:srcRect/>
          <a:stretch>
            <a:fillRect/>
          </a:stretch>
        </p:blipFill>
        <p:spPr bwMode="auto">
          <a:xfrm>
            <a:off x="3923928" y="1340768"/>
            <a:ext cx="649092" cy="360834"/>
          </a:xfrm>
          <a:prstGeom prst="rect">
            <a:avLst/>
          </a:prstGeom>
          <a:noFill/>
          <a:ln w="9525">
            <a:noFill/>
            <a:miter lim="800000"/>
            <a:headEnd/>
            <a:tailEnd/>
          </a:ln>
        </p:spPr>
      </p:pic>
      <p:pic>
        <p:nvPicPr>
          <p:cNvPr id="60" name="Picture 6" descr="EPS_paper"/>
          <p:cNvPicPr>
            <a:picLocks noChangeAspect="1" noChangeArrowheads="1"/>
          </p:cNvPicPr>
          <p:nvPr/>
        </p:nvPicPr>
        <p:blipFill>
          <a:blip r:embed="rId2" cstate="print"/>
          <a:srcRect/>
          <a:stretch>
            <a:fillRect/>
          </a:stretch>
        </p:blipFill>
        <p:spPr bwMode="auto">
          <a:xfrm>
            <a:off x="2627784" y="1916832"/>
            <a:ext cx="649092" cy="360834"/>
          </a:xfrm>
          <a:prstGeom prst="rect">
            <a:avLst/>
          </a:prstGeom>
          <a:noFill/>
          <a:ln w="9525">
            <a:noFill/>
            <a:miter lim="800000"/>
            <a:headEnd/>
            <a:tailEnd/>
          </a:ln>
        </p:spPr>
      </p:pic>
      <p:pic>
        <p:nvPicPr>
          <p:cNvPr id="61" name="Picture 6" descr="EPS_paper"/>
          <p:cNvPicPr>
            <a:picLocks noChangeAspect="1" noChangeArrowheads="1"/>
          </p:cNvPicPr>
          <p:nvPr/>
        </p:nvPicPr>
        <p:blipFill>
          <a:blip r:embed="rId2" cstate="print"/>
          <a:srcRect/>
          <a:stretch>
            <a:fillRect/>
          </a:stretch>
        </p:blipFill>
        <p:spPr bwMode="auto">
          <a:xfrm>
            <a:off x="2411760" y="2492896"/>
            <a:ext cx="649092" cy="360834"/>
          </a:xfrm>
          <a:prstGeom prst="rect">
            <a:avLst/>
          </a:prstGeom>
          <a:noFill/>
          <a:ln w="9525">
            <a:noFill/>
            <a:miter lim="800000"/>
            <a:headEnd/>
            <a:tailEnd/>
          </a:ln>
        </p:spPr>
      </p:pic>
      <p:pic>
        <p:nvPicPr>
          <p:cNvPr id="62" name="Picture 6" descr="EPS_paper"/>
          <p:cNvPicPr>
            <a:picLocks noChangeAspect="1" noChangeArrowheads="1"/>
          </p:cNvPicPr>
          <p:nvPr/>
        </p:nvPicPr>
        <p:blipFill>
          <a:blip r:embed="rId2" cstate="print"/>
          <a:srcRect/>
          <a:stretch>
            <a:fillRect/>
          </a:stretch>
        </p:blipFill>
        <p:spPr bwMode="auto">
          <a:xfrm>
            <a:off x="4860032" y="2060848"/>
            <a:ext cx="649092" cy="360834"/>
          </a:xfrm>
          <a:prstGeom prst="rect">
            <a:avLst/>
          </a:prstGeom>
          <a:noFill/>
          <a:ln w="9525">
            <a:noFill/>
            <a:miter lim="800000"/>
            <a:headEnd/>
            <a:tailEnd/>
          </a:ln>
        </p:spPr>
      </p:pic>
      <p:pic>
        <p:nvPicPr>
          <p:cNvPr id="63" name="Picture 6" descr="EPS_paper"/>
          <p:cNvPicPr>
            <a:picLocks noChangeAspect="1" noChangeArrowheads="1"/>
          </p:cNvPicPr>
          <p:nvPr/>
        </p:nvPicPr>
        <p:blipFill>
          <a:blip r:embed="rId2" cstate="print"/>
          <a:srcRect/>
          <a:stretch>
            <a:fillRect/>
          </a:stretch>
        </p:blipFill>
        <p:spPr bwMode="auto">
          <a:xfrm>
            <a:off x="4499992" y="836712"/>
            <a:ext cx="649092" cy="360834"/>
          </a:xfrm>
          <a:prstGeom prst="rect">
            <a:avLst/>
          </a:prstGeom>
          <a:noFill/>
          <a:ln w="9525">
            <a:noFill/>
            <a:miter lim="800000"/>
            <a:headEnd/>
            <a:tailEnd/>
          </a:ln>
        </p:spPr>
      </p:pic>
      <p:pic>
        <p:nvPicPr>
          <p:cNvPr id="64" name="Picture 6" descr="EPS_paper"/>
          <p:cNvPicPr>
            <a:picLocks noChangeAspect="1" noChangeArrowheads="1"/>
          </p:cNvPicPr>
          <p:nvPr/>
        </p:nvPicPr>
        <p:blipFill>
          <a:blip r:embed="rId2" cstate="print"/>
          <a:srcRect/>
          <a:stretch>
            <a:fillRect/>
          </a:stretch>
        </p:blipFill>
        <p:spPr bwMode="auto">
          <a:xfrm>
            <a:off x="5580112" y="1916832"/>
            <a:ext cx="649092" cy="360834"/>
          </a:xfrm>
          <a:prstGeom prst="rect">
            <a:avLst/>
          </a:prstGeom>
          <a:noFill/>
          <a:ln w="9525">
            <a:noFill/>
            <a:miter lim="800000"/>
            <a:headEnd/>
            <a:tailEnd/>
          </a:ln>
        </p:spPr>
      </p:pic>
      <p:pic>
        <p:nvPicPr>
          <p:cNvPr id="65" name="Picture 6" descr="EPS_paper"/>
          <p:cNvPicPr>
            <a:picLocks noChangeAspect="1" noChangeArrowheads="1"/>
          </p:cNvPicPr>
          <p:nvPr/>
        </p:nvPicPr>
        <p:blipFill>
          <a:blip r:embed="rId2" cstate="print"/>
          <a:srcRect/>
          <a:stretch>
            <a:fillRect/>
          </a:stretch>
        </p:blipFill>
        <p:spPr bwMode="auto">
          <a:xfrm>
            <a:off x="7380312" y="2708920"/>
            <a:ext cx="649092" cy="360834"/>
          </a:xfrm>
          <a:prstGeom prst="rect">
            <a:avLst/>
          </a:prstGeom>
          <a:noFill/>
          <a:ln w="9525">
            <a:noFill/>
            <a:miter lim="800000"/>
            <a:headEnd/>
            <a:tailEnd/>
          </a:ln>
        </p:spPr>
      </p:pic>
      <p:pic>
        <p:nvPicPr>
          <p:cNvPr id="66" name="Picture 6" descr="EPS_paper"/>
          <p:cNvPicPr>
            <a:picLocks noChangeAspect="1" noChangeArrowheads="1"/>
          </p:cNvPicPr>
          <p:nvPr/>
        </p:nvPicPr>
        <p:blipFill>
          <a:blip r:embed="rId2" cstate="print"/>
          <a:srcRect/>
          <a:stretch>
            <a:fillRect/>
          </a:stretch>
        </p:blipFill>
        <p:spPr bwMode="auto">
          <a:xfrm>
            <a:off x="4788024" y="1268760"/>
            <a:ext cx="649092" cy="360834"/>
          </a:xfrm>
          <a:prstGeom prst="rect">
            <a:avLst/>
          </a:prstGeom>
          <a:noFill/>
          <a:ln w="9525">
            <a:noFill/>
            <a:miter lim="800000"/>
            <a:headEnd/>
            <a:tailEnd/>
          </a:ln>
        </p:spPr>
      </p:pic>
      <p:pic>
        <p:nvPicPr>
          <p:cNvPr id="67" name="Picture 6" descr="EPS_paper"/>
          <p:cNvPicPr>
            <a:picLocks noChangeAspect="1" noChangeArrowheads="1"/>
          </p:cNvPicPr>
          <p:nvPr/>
        </p:nvPicPr>
        <p:blipFill>
          <a:blip r:embed="rId2" cstate="print"/>
          <a:srcRect/>
          <a:stretch>
            <a:fillRect/>
          </a:stretch>
        </p:blipFill>
        <p:spPr bwMode="auto">
          <a:xfrm>
            <a:off x="6084168" y="692696"/>
            <a:ext cx="649092" cy="360834"/>
          </a:xfrm>
          <a:prstGeom prst="rect">
            <a:avLst/>
          </a:prstGeom>
          <a:noFill/>
          <a:ln w="9525">
            <a:noFill/>
            <a:miter lim="800000"/>
            <a:headEnd/>
            <a:tailEnd/>
          </a:ln>
        </p:spPr>
      </p:pic>
      <p:pic>
        <p:nvPicPr>
          <p:cNvPr id="68" name="Picture 6" descr="EPS_paper"/>
          <p:cNvPicPr>
            <a:picLocks noChangeAspect="1" noChangeArrowheads="1"/>
          </p:cNvPicPr>
          <p:nvPr/>
        </p:nvPicPr>
        <p:blipFill>
          <a:blip r:embed="rId2" cstate="print"/>
          <a:srcRect/>
          <a:stretch>
            <a:fillRect/>
          </a:stretch>
        </p:blipFill>
        <p:spPr bwMode="auto">
          <a:xfrm>
            <a:off x="5508104" y="2564904"/>
            <a:ext cx="649092" cy="360834"/>
          </a:xfrm>
          <a:prstGeom prst="rect">
            <a:avLst/>
          </a:prstGeom>
          <a:noFill/>
          <a:ln w="9525">
            <a:noFill/>
            <a:miter lim="800000"/>
            <a:headEnd/>
            <a:tailEnd/>
          </a:ln>
        </p:spPr>
      </p:pic>
      <p:pic>
        <p:nvPicPr>
          <p:cNvPr id="69" name="Picture 6" descr="EPS_paper"/>
          <p:cNvPicPr>
            <a:picLocks noChangeAspect="1" noChangeArrowheads="1"/>
          </p:cNvPicPr>
          <p:nvPr/>
        </p:nvPicPr>
        <p:blipFill>
          <a:blip r:embed="rId2" cstate="print"/>
          <a:srcRect/>
          <a:stretch>
            <a:fillRect/>
          </a:stretch>
        </p:blipFill>
        <p:spPr bwMode="auto">
          <a:xfrm>
            <a:off x="6948264" y="2276872"/>
            <a:ext cx="649092" cy="360834"/>
          </a:xfrm>
          <a:prstGeom prst="rect">
            <a:avLst/>
          </a:prstGeom>
          <a:noFill/>
          <a:ln w="9525">
            <a:noFill/>
            <a:miter lim="800000"/>
            <a:headEnd/>
            <a:tailEnd/>
          </a:ln>
        </p:spPr>
      </p:pic>
      <p:pic>
        <p:nvPicPr>
          <p:cNvPr id="70" name="Picture 6" descr="EPS_paper"/>
          <p:cNvPicPr>
            <a:picLocks noChangeAspect="1" noChangeArrowheads="1"/>
          </p:cNvPicPr>
          <p:nvPr/>
        </p:nvPicPr>
        <p:blipFill>
          <a:blip r:embed="rId2" cstate="print"/>
          <a:srcRect/>
          <a:stretch>
            <a:fillRect/>
          </a:stretch>
        </p:blipFill>
        <p:spPr bwMode="auto">
          <a:xfrm>
            <a:off x="5436096" y="1484784"/>
            <a:ext cx="649092" cy="360834"/>
          </a:xfrm>
          <a:prstGeom prst="rect">
            <a:avLst/>
          </a:prstGeom>
          <a:noFill/>
          <a:ln w="9525">
            <a:noFill/>
            <a:miter lim="800000"/>
            <a:headEnd/>
            <a:tailEnd/>
          </a:ln>
        </p:spPr>
      </p:pic>
      <p:pic>
        <p:nvPicPr>
          <p:cNvPr id="71" name="Picture 6" descr="EPS_paper"/>
          <p:cNvPicPr>
            <a:picLocks noChangeAspect="1" noChangeArrowheads="1"/>
          </p:cNvPicPr>
          <p:nvPr/>
        </p:nvPicPr>
        <p:blipFill>
          <a:blip r:embed="rId2" cstate="print"/>
          <a:srcRect/>
          <a:stretch>
            <a:fillRect/>
          </a:stretch>
        </p:blipFill>
        <p:spPr bwMode="auto">
          <a:xfrm>
            <a:off x="7452320" y="836712"/>
            <a:ext cx="649092" cy="360834"/>
          </a:xfrm>
          <a:prstGeom prst="rect">
            <a:avLst/>
          </a:prstGeom>
          <a:noFill/>
          <a:ln w="9525">
            <a:noFill/>
            <a:miter lim="800000"/>
            <a:headEnd/>
            <a:tailEnd/>
          </a:ln>
        </p:spPr>
      </p:pic>
      <p:pic>
        <p:nvPicPr>
          <p:cNvPr id="72" name="Picture 6" descr="EPS_paper"/>
          <p:cNvPicPr>
            <a:picLocks noChangeAspect="1" noChangeArrowheads="1"/>
          </p:cNvPicPr>
          <p:nvPr/>
        </p:nvPicPr>
        <p:blipFill>
          <a:blip r:embed="rId2" cstate="print"/>
          <a:srcRect/>
          <a:stretch>
            <a:fillRect/>
          </a:stretch>
        </p:blipFill>
        <p:spPr bwMode="auto">
          <a:xfrm>
            <a:off x="1691680" y="836712"/>
            <a:ext cx="649092" cy="360834"/>
          </a:xfrm>
          <a:prstGeom prst="rect">
            <a:avLst/>
          </a:prstGeom>
          <a:noFill/>
          <a:ln w="9525">
            <a:noFill/>
            <a:miter lim="800000"/>
            <a:headEnd/>
            <a:tailEnd/>
          </a:ln>
        </p:spPr>
      </p:pic>
      <p:pic>
        <p:nvPicPr>
          <p:cNvPr id="73" name="Picture 6" descr="EPS_paper"/>
          <p:cNvPicPr>
            <a:picLocks noChangeAspect="1" noChangeArrowheads="1"/>
          </p:cNvPicPr>
          <p:nvPr/>
        </p:nvPicPr>
        <p:blipFill>
          <a:blip r:embed="rId2" cstate="print"/>
          <a:srcRect/>
          <a:stretch>
            <a:fillRect/>
          </a:stretch>
        </p:blipFill>
        <p:spPr bwMode="auto">
          <a:xfrm>
            <a:off x="6156176" y="2204864"/>
            <a:ext cx="649092" cy="360834"/>
          </a:xfrm>
          <a:prstGeom prst="rect">
            <a:avLst/>
          </a:prstGeom>
          <a:noFill/>
          <a:ln w="9525">
            <a:noFill/>
            <a:miter lim="800000"/>
            <a:headEnd/>
            <a:tailEnd/>
          </a:ln>
        </p:spPr>
      </p:pic>
      <p:pic>
        <p:nvPicPr>
          <p:cNvPr id="74" name="Picture 6" descr="EPS_paper"/>
          <p:cNvPicPr>
            <a:picLocks noChangeAspect="1" noChangeArrowheads="1"/>
          </p:cNvPicPr>
          <p:nvPr/>
        </p:nvPicPr>
        <p:blipFill>
          <a:blip r:embed="rId2" cstate="print"/>
          <a:srcRect/>
          <a:stretch>
            <a:fillRect/>
          </a:stretch>
        </p:blipFill>
        <p:spPr bwMode="auto">
          <a:xfrm>
            <a:off x="7812360" y="2132856"/>
            <a:ext cx="649092" cy="360834"/>
          </a:xfrm>
          <a:prstGeom prst="rect">
            <a:avLst/>
          </a:prstGeom>
          <a:noFill/>
          <a:ln w="9525">
            <a:noFill/>
            <a:miter lim="800000"/>
            <a:headEnd/>
            <a:tailEnd/>
          </a:ln>
        </p:spPr>
      </p:pic>
      <p:pic>
        <p:nvPicPr>
          <p:cNvPr id="75" name="Picture 6" descr="EPS_paper"/>
          <p:cNvPicPr>
            <a:picLocks noChangeAspect="1" noChangeArrowheads="1"/>
          </p:cNvPicPr>
          <p:nvPr/>
        </p:nvPicPr>
        <p:blipFill>
          <a:blip r:embed="rId2" cstate="print"/>
          <a:srcRect/>
          <a:stretch>
            <a:fillRect/>
          </a:stretch>
        </p:blipFill>
        <p:spPr bwMode="auto">
          <a:xfrm>
            <a:off x="7884368" y="1412776"/>
            <a:ext cx="649092" cy="360834"/>
          </a:xfrm>
          <a:prstGeom prst="rect">
            <a:avLst/>
          </a:prstGeom>
          <a:noFill/>
          <a:ln w="9525">
            <a:noFill/>
            <a:miter lim="800000"/>
            <a:headEnd/>
            <a:tailEnd/>
          </a:ln>
        </p:spPr>
      </p:pic>
      <p:pic>
        <p:nvPicPr>
          <p:cNvPr id="76" name="Picture 6" descr="EPS_paper"/>
          <p:cNvPicPr>
            <a:picLocks noChangeAspect="1" noChangeArrowheads="1"/>
          </p:cNvPicPr>
          <p:nvPr/>
        </p:nvPicPr>
        <p:blipFill>
          <a:blip r:embed="rId2" cstate="print"/>
          <a:srcRect/>
          <a:stretch>
            <a:fillRect/>
          </a:stretch>
        </p:blipFill>
        <p:spPr bwMode="auto">
          <a:xfrm>
            <a:off x="2051720" y="1628800"/>
            <a:ext cx="649092" cy="360834"/>
          </a:xfrm>
          <a:prstGeom prst="rect">
            <a:avLst/>
          </a:prstGeom>
          <a:noFill/>
          <a:ln w="9525">
            <a:noFill/>
            <a:miter lim="800000"/>
            <a:headEnd/>
            <a:tailEnd/>
          </a:ln>
        </p:spPr>
      </p:pic>
      <p:sp>
        <p:nvSpPr>
          <p:cNvPr id="81" name="TextBox 80"/>
          <p:cNvSpPr txBox="1"/>
          <p:nvPr/>
        </p:nvSpPr>
        <p:spPr>
          <a:xfrm>
            <a:off x="2267744" y="260648"/>
            <a:ext cx="1800200" cy="369332"/>
          </a:xfrm>
          <a:prstGeom prst="rect">
            <a:avLst/>
          </a:prstGeom>
          <a:noFill/>
        </p:spPr>
        <p:txBody>
          <a:bodyPr wrap="square" rtlCol="0">
            <a:spAutoFit/>
          </a:bodyPr>
          <a:lstStyle/>
          <a:p>
            <a:pPr defTabSz="914400"/>
            <a:r>
              <a:rPr lang="en-GB" dirty="0" smtClean="0">
                <a:solidFill>
                  <a:srgbClr val="FFFFFF"/>
                </a:solidFill>
                <a:latin typeface="Times New Roman"/>
                <a:cs typeface="Times New Roman"/>
              </a:rPr>
              <a:t> grid box</a:t>
            </a:r>
            <a:endParaRPr lang="en-US" dirty="0">
              <a:solidFill>
                <a:srgbClr val="FFFFFF"/>
              </a:solidFill>
              <a:latin typeface="Times New Roman"/>
              <a:cs typeface="Times New Roman"/>
            </a:endParaRPr>
          </a:p>
        </p:txBody>
      </p:sp>
      <p:sp>
        <p:nvSpPr>
          <p:cNvPr id="82" name="TextBox 81"/>
          <p:cNvSpPr txBox="1"/>
          <p:nvPr/>
        </p:nvSpPr>
        <p:spPr>
          <a:xfrm>
            <a:off x="5652120" y="260648"/>
            <a:ext cx="1800200" cy="369332"/>
          </a:xfrm>
          <a:prstGeom prst="rect">
            <a:avLst/>
          </a:prstGeom>
          <a:noFill/>
        </p:spPr>
        <p:txBody>
          <a:bodyPr wrap="square" rtlCol="0">
            <a:spAutoFit/>
          </a:bodyPr>
          <a:lstStyle/>
          <a:p>
            <a:pPr defTabSz="914400"/>
            <a:r>
              <a:rPr lang="en-GB" dirty="0" smtClean="0">
                <a:solidFill>
                  <a:srgbClr val="FFFFFF"/>
                </a:solidFill>
                <a:latin typeface="Times New Roman"/>
                <a:cs typeface="Times New Roman"/>
              </a:rPr>
              <a:t> grid box</a:t>
            </a:r>
            <a:endParaRPr lang="en-US" dirty="0">
              <a:solidFill>
                <a:srgbClr val="FFFFFF"/>
              </a:solidFill>
              <a:latin typeface="Times New Roman"/>
              <a:cs typeface="Times New Roman"/>
            </a:endParaRPr>
          </a:p>
        </p:txBody>
      </p:sp>
      <p:sp>
        <p:nvSpPr>
          <p:cNvPr id="83" name="Freeform 82"/>
          <p:cNvSpPr/>
          <p:nvPr/>
        </p:nvSpPr>
        <p:spPr bwMode="auto">
          <a:xfrm>
            <a:off x="1187624" y="404664"/>
            <a:ext cx="7779938" cy="1019623"/>
          </a:xfrm>
          <a:custGeom>
            <a:avLst/>
            <a:gdLst>
              <a:gd name="connsiteX0" fmla="*/ 0 w 7240386"/>
              <a:gd name="connsiteY0" fmla="*/ 809105 h 875607"/>
              <a:gd name="connsiteX1" fmla="*/ 2078182 w 7240386"/>
              <a:gd name="connsiteY1" fmla="*/ 609600 h 875607"/>
              <a:gd name="connsiteX2" fmla="*/ 4389120 w 7240386"/>
              <a:gd name="connsiteY2" fmla="*/ 792480 h 875607"/>
              <a:gd name="connsiteX3" fmla="*/ 6833062 w 7240386"/>
              <a:gd name="connsiteY3" fmla="*/ 110836 h 875607"/>
              <a:gd name="connsiteX4" fmla="*/ 6833062 w 7240386"/>
              <a:gd name="connsiteY4" fmla="*/ 127462 h 875607"/>
              <a:gd name="connsiteX5" fmla="*/ 6833062 w 7240386"/>
              <a:gd name="connsiteY5" fmla="*/ 127462 h 8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386" h="875607">
                <a:moveTo>
                  <a:pt x="0" y="809105"/>
                </a:moveTo>
                <a:cubicBezTo>
                  <a:pt x="673331" y="710738"/>
                  <a:pt x="1346662" y="612371"/>
                  <a:pt x="2078182" y="609600"/>
                </a:cubicBezTo>
                <a:cubicBezTo>
                  <a:pt x="2809702" y="606829"/>
                  <a:pt x="3596640" y="875607"/>
                  <a:pt x="4389120" y="792480"/>
                </a:cubicBezTo>
                <a:cubicBezTo>
                  <a:pt x="5181600" y="709353"/>
                  <a:pt x="6425738" y="221672"/>
                  <a:pt x="6833062" y="110836"/>
                </a:cubicBezTo>
                <a:cubicBezTo>
                  <a:pt x="7240386" y="0"/>
                  <a:pt x="6833062" y="127462"/>
                  <a:pt x="6833062" y="127462"/>
                </a:cubicBezTo>
                <a:lnTo>
                  <a:pt x="6833062" y="127462"/>
                </a:lnTo>
              </a:path>
            </a:pathLst>
          </a:cu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mtClean="0">
              <a:solidFill>
                <a:srgbClr val="FF3300"/>
              </a:solidFill>
              <a:latin typeface="Arial" charset="0"/>
              <a:cs typeface="Times New Roman"/>
            </a:endParaRPr>
          </a:p>
        </p:txBody>
      </p:sp>
      <p:sp>
        <p:nvSpPr>
          <p:cNvPr id="84" name="Freeform 83"/>
          <p:cNvSpPr/>
          <p:nvPr/>
        </p:nvSpPr>
        <p:spPr bwMode="auto">
          <a:xfrm>
            <a:off x="1187624" y="897209"/>
            <a:ext cx="7779938" cy="1019623"/>
          </a:xfrm>
          <a:custGeom>
            <a:avLst/>
            <a:gdLst>
              <a:gd name="connsiteX0" fmla="*/ 0 w 7240386"/>
              <a:gd name="connsiteY0" fmla="*/ 809105 h 875607"/>
              <a:gd name="connsiteX1" fmla="*/ 2078182 w 7240386"/>
              <a:gd name="connsiteY1" fmla="*/ 609600 h 875607"/>
              <a:gd name="connsiteX2" fmla="*/ 4389120 w 7240386"/>
              <a:gd name="connsiteY2" fmla="*/ 792480 h 875607"/>
              <a:gd name="connsiteX3" fmla="*/ 6833062 w 7240386"/>
              <a:gd name="connsiteY3" fmla="*/ 110836 h 875607"/>
              <a:gd name="connsiteX4" fmla="*/ 6833062 w 7240386"/>
              <a:gd name="connsiteY4" fmla="*/ 127462 h 875607"/>
              <a:gd name="connsiteX5" fmla="*/ 6833062 w 7240386"/>
              <a:gd name="connsiteY5" fmla="*/ 127462 h 8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386" h="875607">
                <a:moveTo>
                  <a:pt x="0" y="809105"/>
                </a:moveTo>
                <a:cubicBezTo>
                  <a:pt x="673331" y="710738"/>
                  <a:pt x="1346662" y="612371"/>
                  <a:pt x="2078182" y="609600"/>
                </a:cubicBezTo>
                <a:cubicBezTo>
                  <a:pt x="2809702" y="606829"/>
                  <a:pt x="3596640" y="875607"/>
                  <a:pt x="4389120" y="792480"/>
                </a:cubicBezTo>
                <a:cubicBezTo>
                  <a:pt x="5181600" y="709353"/>
                  <a:pt x="6425738" y="221672"/>
                  <a:pt x="6833062" y="110836"/>
                </a:cubicBezTo>
                <a:cubicBezTo>
                  <a:pt x="7240386" y="0"/>
                  <a:pt x="6833062" y="127462"/>
                  <a:pt x="6833062" y="127462"/>
                </a:cubicBezTo>
                <a:lnTo>
                  <a:pt x="6833062" y="127462"/>
                </a:lnTo>
              </a:path>
            </a:pathLst>
          </a:cu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mtClean="0">
              <a:solidFill>
                <a:srgbClr val="FF3300"/>
              </a:solidFill>
              <a:latin typeface="Arial" charset="0"/>
              <a:cs typeface="Times New Roman"/>
            </a:endParaRPr>
          </a:p>
        </p:txBody>
      </p:sp>
      <p:sp>
        <p:nvSpPr>
          <p:cNvPr id="85" name="Freeform 84"/>
          <p:cNvSpPr/>
          <p:nvPr/>
        </p:nvSpPr>
        <p:spPr bwMode="auto">
          <a:xfrm>
            <a:off x="1187624" y="1545281"/>
            <a:ext cx="7779938" cy="1019623"/>
          </a:xfrm>
          <a:custGeom>
            <a:avLst/>
            <a:gdLst>
              <a:gd name="connsiteX0" fmla="*/ 0 w 7240386"/>
              <a:gd name="connsiteY0" fmla="*/ 809105 h 875607"/>
              <a:gd name="connsiteX1" fmla="*/ 2078182 w 7240386"/>
              <a:gd name="connsiteY1" fmla="*/ 609600 h 875607"/>
              <a:gd name="connsiteX2" fmla="*/ 4389120 w 7240386"/>
              <a:gd name="connsiteY2" fmla="*/ 792480 h 875607"/>
              <a:gd name="connsiteX3" fmla="*/ 6833062 w 7240386"/>
              <a:gd name="connsiteY3" fmla="*/ 110836 h 875607"/>
              <a:gd name="connsiteX4" fmla="*/ 6833062 w 7240386"/>
              <a:gd name="connsiteY4" fmla="*/ 127462 h 875607"/>
              <a:gd name="connsiteX5" fmla="*/ 6833062 w 7240386"/>
              <a:gd name="connsiteY5" fmla="*/ 127462 h 8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386" h="875607">
                <a:moveTo>
                  <a:pt x="0" y="809105"/>
                </a:moveTo>
                <a:cubicBezTo>
                  <a:pt x="673331" y="710738"/>
                  <a:pt x="1346662" y="612371"/>
                  <a:pt x="2078182" y="609600"/>
                </a:cubicBezTo>
                <a:cubicBezTo>
                  <a:pt x="2809702" y="606829"/>
                  <a:pt x="3596640" y="875607"/>
                  <a:pt x="4389120" y="792480"/>
                </a:cubicBezTo>
                <a:cubicBezTo>
                  <a:pt x="5181600" y="709353"/>
                  <a:pt x="6425738" y="221672"/>
                  <a:pt x="6833062" y="110836"/>
                </a:cubicBezTo>
                <a:cubicBezTo>
                  <a:pt x="7240386" y="0"/>
                  <a:pt x="6833062" y="127462"/>
                  <a:pt x="6833062" y="127462"/>
                </a:cubicBezTo>
                <a:lnTo>
                  <a:pt x="6833062" y="127462"/>
                </a:lnTo>
              </a:path>
            </a:pathLst>
          </a:cu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mtClean="0">
              <a:solidFill>
                <a:srgbClr val="FF3300"/>
              </a:solidFill>
              <a:latin typeface="Arial" charset="0"/>
              <a:cs typeface="Times New Roman"/>
            </a:endParaRPr>
          </a:p>
        </p:txBody>
      </p:sp>
      <p:sp>
        <p:nvSpPr>
          <p:cNvPr id="77" name="TextBox 76"/>
          <p:cNvSpPr txBox="1"/>
          <p:nvPr/>
        </p:nvSpPr>
        <p:spPr>
          <a:xfrm>
            <a:off x="1187624" y="3933056"/>
            <a:ext cx="7128792" cy="2246769"/>
          </a:xfrm>
          <a:prstGeom prst="rect">
            <a:avLst/>
          </a:prstGeom>
          <a:noFill/>
        </p:spPr>
        <p:txBody>
          <a:bodyPr wrap="square" rtlCol="0">
            <a:spAutoFit/>
          </a:bodyPr>
          <a:lstStyle/>
          <a:p>
            <a:pPr algn="ctr" defTabSz="914400"/>
            <a:r>
              <a:rPr lang="en-GB" sz="2800" dirty="0" smtClean="0">
                <a:solidFill>
                  <a:srgbClr val="FFFFFF"/>
                </a:solidFill>
                <a:latin typeface="Times New Roman"/>
                <a:cs typeface="Times New Roman"/>
              </a:rPr>
              <a:t>Deterministic bulk-formula parametrisation is based on the notion of averaging over some putative ensemble of sub-grid processes in quasi-equilibrium with the resolved flow (eg Arakawa and Schubert, 1974)</a:t>
            </a:r>
            <a:endParaRPr lang="en-US" sz="2800" dirty="0">
              <a:solidFill>
                <a:srgbClr val="FFFFFF"/>
              </a:solidFill>
              <a:latin typeface="Times New Roman"/>
              <a:cs typeface="Times New Roman"/>
            </a:endParaRPr>
          </a:p>
        </p:txBody>
      </p:sp>
    </p:spTree>
    <p:extLst>
      <p:ext uri="{BB962C8B-B14F-4D97-AF65-F5344CB8AC3E}">
        <p14:creationId xmlns:p14="http://schemas.microsoft.com/office/powerpoint/2010/main" val="3081560248"/>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4784950" y="2527522"/>
            <a:ext cx="3167062" cy="2211388"/>
          </a:xfrm>
          <a:prstGeom prst="rect">
            <a:avLst/>
          </a:prstGeom>
          <a:noFill/>
          <a:ln w="34925">
            <a:solidFill>
              <a:srgbClr val="FF3300"/>
            </a:solidFill>
            <a:miter lim="800000"/>
            <a:headEnd/>
            <a:tailEnd/>
          </a:ln>
        </p:spPr>
        <p:txBody>
          <a:bodyPr wrap="none" anchor="ctr"/>
          <a:lstStyle/>
          <a:p>
            <a:pPr defTabSz="914400" fontAlgn="base">
              <a:spcBef>
                <a:spcPct val="0"/>
              </a:spcBef>
              <a:spcAft>
                <a:spcPct val="0"/>
              </a:spcAft>
            </a:pPr>
            <a:endParaRPr lang="en-US">
              <a:solidFill>
                <a:srgbClr val="FF3300"/>
              </a:solidFill>
              <a:latin typeface="Arial" charset="0"/>
              <a:cs typeface="Times New Roman"/>
            </a:endParaRPr>
          </a:p>
        </p:txBody>
      </p:sp>
      <p:sp>
        <p:nvSpPr>
          <p:cNvPr id="16" name="Rectangle 4"/>
          <p:cNvSpPr>
            <a:spLocks noChangeArrowheads="1"/>
          </p:cNvSpPr>
          <p:nvPr/>
        </p:nvSpPr>
        <p:spPr bwMode="auto">
          <a:xfrm>
            <a:off x="1616078" y="2549176"/>
            <a:ext cx="3167062" cy="2211388"/>
          </a:xfrm>
          <a:prstGeom prst="rect">
            <a:avLst/>
          </a:prstGeom>
          <a:noFill/>
          <a:ln w="34925">
            <a:solidFill>
              <a:srgbClr val="FF3300"/>
            </a:solidFill>
            <a:miter lim="800000"/>
            <a:headEnd/>
            <a:tailEnd/>
          </a:ln>
        </p:spPr>
        <p:txBody>
          <a:bodyPr wrap="none" anchor="ctr"/>
          <a:lstStyle/>
          <a:p>
            <a:pPr defTabSz="914400" fontAlgn="base">
              <a:spcBef>
                <a:spcPct val="0"/>
              </a:spcBef>
              <a:spcAft>
                <a:spcPct val="0"/>
              </a:spcAft>
            </a:pPr>
            <a:endParaRPr lang="en-US">
              <a:solidFill>
                <a:srgbClr val="FF3300"/>
              </a:solidFill>
              <a:latin typeface="Arial" charset="0"/>
              <a:cs typeface="Times New Roman"/>
            </a:endParaRPr>
          </a:p>
        </p:txBody>
      </p:sp>
      <p:pic>
        <p:nvPicPr>
          <p:cNvPr id="17" name="Picture 5" descr="EPS_paper"/>
          <p:cNvPicPr>
            <a:picLocks noChangeAspect="1" noChangeArrowheads="1"/>
          </p:cNvPicPr>
          <p:nvPr/>
        </p:nvPicPr>
        <p:blipFill>
          <a:blip r:embed="rId2" cstate="print"/>
          <a:srcRect/>
          <a:stretch>
            <a:fillRect/>
          </a:stretch>
        </p:blipFill>
        <p:spPr bwMode="auto">
          <a:xfrm>
            <a:off x="6297168" y="4399730"/>
            <a:ext cx="1008063" cy="560388"/>
          </a:xfrm>
          <a:prstGeom prst="rect">
            <a:avLst/>
          </a:prstGeom>
          <a:noFill/>
          <a:ln w="9525">
            <a:noFill/>
            <a:miter lim="800000"/>
            <a:headEnd/>
            <a:tailEnd/>
          </a:ln>
        </p:spPr>
      </p:pic>
      <p:pic>
        <p:nvPicPr>
          <p:cNvPr id="18" name="Picture 6" descr="EPS_paper"/>
          <p:cNvPicPr>
            <a:picLocks noChangeAspect="1" noChangeArrowheads="1"/>
          </p:cNvPicPr>
          <p:nvPr/>
        </p:nvPicPr>
        <p:blipFill>
          <a:blip r:embed="rId2" cstate="print"/>
          <a:srcRect/>
          <a:stretch>
            <a:fillRect/>
          </a:stretch>
        </p:blipFill>
        <p:spPr bwMode="auto">
          <a:xfrm>
            <a:off x="3776838" y="4255714"/>
            <a:ext cx="649092" cy="360834"/>
          </a:xfrm>
          <a:prstGeom prst="rect">
            <a:avLst/>
          </a:prstGeom>
          <a:noFill/>
          <a:ln w="9525">
            <a:noFill/>
            <a:miter lim="800000"/>
            <a:headEnd/>
            <a:tailEnd/>
          </a:ln>
        </p:spPr>
      </p:pic>
      <p:pic>
        <p:nvPicPr>
          <p:cNvPr id="19" name="Picture 7" descr="EPS_paper"/>
          <p:cNvPicPr>
            <a:picLocks noChangeAspect="1" noChangeArrowheads="1"/>
          </p:cNvPicPr>
          <p:nvPr/>
        </p:nvPicPr>
        <p:blipFill>
          <a:blip r:embed="rId2" cstate="print"/>
          <a:srcRect/>
          <a:stretch>
            <a:fillRect/>
          </a:stretch>
        </p:blipFill>
        <p:spPr bwMode="auto">
          <a:xfrm>
            <a:off x="1285216" y="3535634"/>
            <a:ext cx="619464" cy="344364"/>
          </a:xfrm>
          <a:prstGeom prst="rect">
            <a:avLst/>
          </a:prstGeom>
          <a:noFill/>
          <a:ln w="9525">
            <a:noFill/>
            <a:miter lim="800000"/>
            <a:headEnd/>
            <a:tailEnd/>
          </a:ln>
        </p:spPr>
      </p:pic>
      <p:pic>
        <p:nvPicPr>
          <p:cNvPr id="20" name="Picture 8" descr="EPS_paper"/>
          <p:cNvPicPr>
            <a:picLocks noChangeAspect="1" noChangeArrowheads="1"/>
          </p:cNvPicPr>
          <p:nvPr/>
        </p:nvPicPr>
        <p:blipFill>
          <a:blip r:embed="rId2" cstate="print"/>
          <a:srcRect/>
          <a:stretch>
            <a:fillRect/>
          </a:stretch>
        </p:blipFill>
        <p:spPr bwMode="auto">
          <a:xfrm>
            <a:off x="2480744" y="2695990"/>
            <a:ext cx="474146" cy="263580"/>
          </a:xfrm>
          <a:prstGeom prst="rect">
            <a:avLst/>
          </a:prstGeom>
          <a:noFill/>
          <a:ln w="9525">
            <a:noFill/>
            <a:miter lim="800000"/>
            <a:headEnd/>
            <a:tailEnd/>
          </a:ln>
        </p:spPr>
      </p:pic>
      <p:pic>
        <p:nvPicPr>
          <p:cNvPr id="21" name="Picture 9" descr="EPS_paper"/>
          <p:cNvPicPr>
            <a:picLocks noChangeAspect="1" noChangeArrowheads="1"/>
          </p:cNvPicPr>
          <p:nvPr/>
        </p:nvPicPr>
        <p:blipFill>
          <a:blip r:embed="rId2" cstate="print"/>
          <a:srcRect/>
          <a:stretch>
            <a:fillRect/>
          </a:stretch>
        </p:blipFill>
        <p:spPr bwMode="auto">
          <a:xfrm>
            <a:off x="1184550" y="4111697"/>
            <a:ext cx="2699483" cy="1500657"/>
          </a:xfrm>
          <a:prstGeom prst="rect">
            <a:avLst/>
          </a:prstGeom>
          <a:noFill/>
          <a:ln w="9525">
            <a:noFill/>
            <a:miter lim="800000"/>
            <a:headEnd/>
            <a:tailEnd/>
          </a:ln>
        </p:spPr>
      </p:pic>
      <p:pic>
        <p:nvPicPr>
          <p:cNvPr id="22" name="Picture 10" descr="EPS_paper"/>
          <p:cNvPicPr>
            <a:picLocks noChangeAspect="1" noChangeArrowheads="1"/>
          </p:cNvPicPr>
          <p:nvPr/>
        </p:nvPicPr>
        <p:blipFill>
          <a:blip r:embed="rId2" cstate="print"/>
          <a:srcRect/>
          <a:stretch>
            <a:fillRect/>
          </a:stretch>
        </p:blipFill>
        <p:spPr bwMode="auto">
          <a:xfrm>
            <a:off x="4929017" y="4376940"/>
            <a:ext cx="432048" cy="240177"/>
          </a:xfrm>
          <a:prstGeom prst="rect">
            <a:avLst/>
          </a:prstGeom>
          <a:noFill/>
          <a:ln w="9525">
            <a:noFill/>
            <a:miter lim="800000"/>
            <a:headEnd/>
            <a:tailEnd/>
          </a:ln>
        </p:spPr>
      </p:pic>
      <p:pic>
        <p:nvPicPr>
          <p:cNvPr id="23" name="Picture 11" descr="EPS_paper"/>
          <p:cNvPicPr>
            <a:picLocks noChangeAspect="1" noChangeArrowheads="1"/>
          </p:cNvPicPr>
          <p:nvPr/>
        </p:nvPicPr>
        <p:blipFill>
          <a:blip r:embed="rId2" cstate="print"/>
          <a:srcRect/>
          <a:stretch>
            <a:fillRect/>
          </a:stretch>
        </p:blipFill>
        <p:spPr bwMode="auto">
          <a:xfrm>
            <a:off x="2408736" y="3175594"/>
            <a:ext cx="1008063" cy="560387"/>
          </a:xfrm>
          <a:prstGeom prst="rect">
            <a:avLst/>
          </a:prstGeom>
          <a:noFill/>
          <a:ln w="9525">
            <a:noFill/>
            <a:miter lim="800000"/>
            <a:headEnd/>
            <a:tailEnd/>
          </a:ln>
        </p:spPr>
      </p:pic>
      <p:pic>
        <p:nvPicPr>
          <p:cNvPr id="24" name="Picture 12" descr="EPS_paper"/>
          <p:cNvPicPr>
            <a:picLocks noChangeAspect="1" noChangeArrowheads="1"/>
          </p:cNvPicPr>
          <p:nvPr/>
        </p:nvPicPr>
        <p:blipFill>
          <a:blip r:embed="rId2" cstate="print"/>
          <a:srcRect/>
          <a:stretch>
            <a:fillRect/>
          </a:stretch>
        </p:blipFill>
        <p:spPr bwMode="auto">
          <a:xfrm>
            <a:off x="5217047" y="2310787"/>
            <a:ext cx="2952329" cy="1641219"/>
          </a:xfrm>
          <a:prstGeom prst="rect">
            <a:avLst/>
          </a:prstGeom>
          <a:noFill/>
          <a:ln w="9525">
            <a:noFill/>
            <a:miter lim="800000"/>
            <a:headEnd/>
            <a:tailEnd/>
          </a:ln>
        </p:spPr>
      </p:pic>
      <p:pic>
        <p:nvPicPr>
          <p:cNvPr id="25" name="Picture 13" descr="EPS_paper"/>
          <p:cNvPicPr>
            <a:picLocks noChangeAspect="1" noChangeArrowheads="1"/>
          </p:cNvPicPr>
          <p:nvPr/>
        </p:nvPicPr>
        <p:blipFill>
          <a:blip r:embed="rId2" cstate="print"/>
          <a:srcRect/>
          <a:stretch>
            <a:fillRect/>
          </a:stretch>
        </p:blipFill>
        <p:spPr bwMode="auto">
          <a:xfrm>
            <a:off x="3489327" y="2455514"/>
            <a:ext cx="1556357" cy="865187"/>
          </a:xfrm>
          <a:prstGeom prst="rect">
            <a:avLst/>
          </a:prstGeom>
          <a:noFill/>
          <a:ln w="9525">
            <a:noFill/>
            <a:miter lim="800000"/>
            <a:headEnd/>
            <a:tailEnd/>
          </a:ln>
        </p:spPr>
      </p:pic>
      <p:pic>
        <p:nvPicPr>
          <p:cNvPr id="36" name="Picture 7" descr="EPS_paper"/>
          <p:cNvPicPr>
            <a:picLocks noChangeAspect="1" noChangeArrowheads="1"/>
          </p:cNvPicPr>
          <p:nvPr/>
        </p:nvPicPr>
        <p:blipFill>
          <a:blip r:embed="rId2" cstate="print"/>
          <a:srcRect/>
          <a:stretch>
            <a:fillRect/>
          </a:stretch>
        </p:blipFill>
        <p:spPr bwMode="auto">
          <a:xfrm>
            <a:off x="4453568" y="3607642"/>
            <a:ext cx="619464" cy="344364"/>
          </a:xfrm>
          <a:prstGeom prst="rect">
            <a:avLst/>
          </a:prstGeom>
          <a:noFill/>
          <a:ln w="9525">
            <a:noFill/>
            <a:miter lim="800000"/>
            <a:headEnd/>
            <a:tailEnd/>
          </a:ln>
        </p:spPr>
      </p:pic>
      <p:pic>
        <p:nvPicPr>
          <p:cNvPr id="42" name="Picture 8" descr="EPS_paper"/>
          <p:cNvPicPr>
            <a:picLocks noChangeAspect="1" noChangeArrowheads="1"/>
          </p:cNvPicPr>
          <p:nvPr/>
        </p:nvPicPr>
        <p:blipFill>
          <a:blip r:embed="rId2" cstate="print"/>
          <a:srcRect/>
          <a:stretch>
            <a:fillRect/>
          </a:stretch>
        </p:blipFill>
        <p:spPr bwMode="auto">
          <a:xfrm>
            <a:off x="1904630" y="2959570"/>
            <a:ext cx="207590" cy="115400"/>
          </a:xfrm>
          <a:prstGeom prst="rect">
            <a:avLst/>
          </a:prstGeom>
          <a:noFill/>
          <a:ln w="9525">
            <a:noFill/>
            <a:miter lim="800000"/>
            <a:headEnd/>
            <a:tailEnd/>
          </a:ln>
        </p:spPr>
      </p:pic>
      <p:pic>
        <p:nvPicPr>
          <p:cNvPr id="43" name="Picture 8" descr="EPS_paper"/>
          <p:cNvPicPr>
            <a:picLocks noChangeAspect="1" noChangeArrowheads="1"/>
          </p:cNvPicPr>
          <p:nvPr/>
        </p:nvPicPr>
        <p:blipFill>
          <a:blip r:embed="rId2" cstate="print"/>
          <a:srcRect/>
          <a:stretch>
            <a:fillRect/>
          </a:stretch>
        </p:blipFill>
        <p:spPr bwMode="auto">
          <a:xfrm>
            <a:off x="5072982" y="2671538"/>
            <a:ext cx="207590" cy="115400"/>
          </a:xfrm>
          <a:prstGeom prst="rect">
            <a:avLst/>
          </a:prstGeom>
          <a:noFill/>
          <a:ln w="9525">
            <a:noFill/>
            <a:miter lim="800000"/>
            <a:headEnd/>
            <a:tailEnd/>
          </a:ln>
        </p:spPr>
      </p:pic>
      <p:pic>
        <p:nvPicPr>
          <p:cNvPr id="44" name="Picture 8" descr="EPS_paper"/>
          <p:cNvPicPr>
            <a:picLocks noChangeAspect="1" noChangeArrowheads="1"/>
          </p:cNvPicPr>
          <p:nvPr/>
        </p:nvPicPr>
        <p:blipFill>
          <a:blip r:embed="rId2" cstate="print"/>
          <a:srcRect/>
          <a:stretch>
            <a:fillRect/>
          </a:stretch>
        </p:blipFill>
        <p:spPr bwMode="auto">
          <a:xfrm>
            <a:off x="3569248" y="3492242"/>
            <a:ext cx="207590" cy="115400"/>
          </a:xfrm>
          <a:prstGeom prst="rect">
            <a:avLst/>
          </a:prstGeom>
          <a:noFill/>
          <a:ln w="9525">
            <a:noFill/>
            <a:miter lim="800000"/>
            <a:headEnd/>
            <a:tailEnd/>
          </a:ln>
        </p:spPr>
      </p:pic>
      <p:pic>
        <p:nvPicPr>
          <p:cNvPr id="45" name="Picture 8" descr="EPS_paper"/>
          <p:cNvPicPr>
            <a:picLocks noChangeAspect="1" noChangeArrowheads="1"/>
          </p:cNvPicPr>
          <p:nvPr/>
        </p:nvPicPr>
        <p:blipFill>
          <a:blip r:embed="rId2" cstate="print"/>
          <a:srcRect/>
          <a:stretch>
            <a:fillRect/>
          </a:stretch>
        </p:blipFill>
        <p:spPr bwMode="auto">
          <a:xfrm>
            <a:off x="2057030" y="3111970"/>
            <a:ext cx="207590" cy="115400"/>
          </a:xfrm>
          <a:prstGeom prst="rect">
            <a:avLst/>
          </a:prstGeom>
          <a:noFill/>
          <a:ln w="9525">
            <a:noFill/>
            <a:miter lim="800000"/>
            <a:headEnd/>
            <a:tailEnd/>
          </a:ln>
        </p:spPr>
      </p:pic>
      <p:pic>
        <p:nvPicPr>
          <p:cNvPr id="46" name="Picture 8" descr="EPS_paper"/>
          <p:cNvPicPr>
            <a:picLocks noChangeAspect="1" noChangeArrowheads="1"/>
          </p:cNvPicPr>
          <p:nvPr/>
        </p:nvPicPr>
        <p:blipFill>
          <a:blip r:embed="rId2" cstate="print"/>
          <a:srcRect/>
          <a:stretch>
            <a:fillRect/>
          </a:stretch>
        </p:blipFill>
        <p:spPr bwMode="auto">
          <a:xfrm>
            <a:off x="4217320" y="3492242"/>
            <a:ext cx="207590" cy="115400"/>
          </a:xfrm>
          <a:prstGeom prst="rect">
            <a:avLst/>
          </a:prstGeom>
          <a:noFill/>
          <a:ln w="9525">
            <a:noFill/>
            <a:miter lim="800000"/>
            <a:headEnd/>
            <a:tailEnd/>
          </a:ln>
        </p:spPr>
      </p:pic>
      <p:pic>
        <p:nvPicPr>
          <p:cNvPr id="47" name="Picture 8" descr="EPS_paper"/>
          <p:cNvPicPr>
            <a:picLocks noChangeAspect="1" noChangeArrowheads="1"/>
          </p:cNvPicPr>
          <p:nvPr/>
        </p:nvPicPr>
        <p:blipFill>
          <a:blip r:embed="rId2" cstate="print"/>
          <a:srcRect/>
          <a:stretch>
            <a:fillRect/>
          </a:stretch>
        </p:blipFill>
        <p:spPr bwMode="auto">
          <a:xfrm>
            <a:off x="2120654" y="3967682"/>
            <a:ext cx="207590" cy="115400"/>
          </a:xfrm>
          <a:prstGeom prst="rect">
            <a:avLst/>
          </a:prstGeom>
          <a:noFill/>
          <a:ln w="9525">
            <a:noFill/>
            <a:miter lim="800000"/>
            <a:headEnd/>
            <a:tailEnd/>
          </a:ln>
        </p:spPr>
      </p:pic>
      <p:pic>
        <p:nvPicPr>
          <p:cNvPr id="48" name="Picture 8" descr="EPS_paper"/>
          <p:cNvPicPr>
            <a:picLocks noChangeAspect="1" noChangeArrowheads="1"/>
          </p:cNvPicPr>
          <p:nvPr/>
        </p:nvPicPr>
        <p:blipFill>
          <a:blip r:embed="rId2" cstate="print"/>
          <a:srcRect/>
          <a:stretch>
            <a:fillRect/>
          </a:stretch>
        </p:blipFill>
        <p:spPr bwMode="auto">
          <a:xfrm>
            <a:off x="5081416" y="3996298"/>
            <a:ext cx="207590" cy="115400"/>
          </a:xfrm>
          <a:prstGeom prst="rect">
            <a:avLst/>
          </a:prstGeom>
          <a:noFill/>
          <a:ln w="9525">
            <a:noFill/>
            <a:miter lim="800000"/>
            <a:headEnd/>
            <a:tailEnd/>
          </a:ln>
        </p:spPr>
      </p:pic>
      <p:pic>
        <p:nvPicPr>
          <p:cNvPr id="49" name="Picture 8" descr="EPS_paper"/>
          <p:cNvPicPr>
            <a:picLocks noChangeAspect="1" noChangeArrowheads="1"/>
          </p:cNvPicPr>
          <p:nvPr/>
        </p:nvPicPr>
        <p:blipFill>
          <a:blip r:embed="rId2" cstate="print"/>
          <a:srcRect/>
          <a:stretch>
            <a:fillRect/>
          </a:stretch>
        </p:blipFill>
        <p:spPr bwMode="auto">
          <a:xfrm>
            <a:off x="5937078" y="4111698"/>
            <a:ext cx="207590" cy="115400"/>
          </a:xfrm>
          <a:prstGeom prst="rect">
            <a:avLst/>
          </a:prstGeom>
          <a:noFill/>
          <a:ln w="9525">
            <a:noFill/>
            <a:miter lim="800000"/>
            <a:headEnd/>
            <a:tailEnd/>
          </a:ln>
        </p:spPr>
      </p:pic>
      <p:pic>
        <p:nvPicPr>
          <p:cNvPr id="50" name="Picture 8" descr="EPS_paper"/>
          <p:cNvPicPr>
            <a:picLocks noChangeAspect="1" noChangeArrowheads="1"/>
          </p:cNvPicPr>
          <p:nvPr/>
        </p:nvPicPr>
        <p:blipFill>
          <a:blip r:embed="rId2" cstate="print"/>
          <a:srcRect/>
          <a:stretch>
            <a:fillRect/>
          </a:stretch>
        </p:blipFill>
        <p:spPr bwMode="auto">
          <a:xfrm>
            <a:off x="6089478" y="4284330"/>
            <a:ext cx="207590" cy="115400"/>
          </a:xfrm>
          <a:prstGeom prst="rect">
            <a:avLst/>
          </a:prstGeom>
          <a:noFill/>
          <a:ln w="9525">
            <a:noFill/>
            <a:miter lim="800000"/>
            <a:headEnd/>
            <a:tailEnd/>
          </a:ln>
        </p:spPr>
      </p:pic>
      <p:pic>
        <p:nvPicPr>
          <p:cNvPr id="51" name="Picture 8" descr="EPS_paper"/>
          <p:cNvPicPr>
            <a:picLocks noChangeAspect="1" noChangeArrowheads="1"/>
          </p:cNvPicPr>
          <p:nvPr/>
        </p:nvPicPr>
        <p:blipFill>
          <a:blip r:embed="rId2" cstate="print"/>
          <a:srcRect/>
          <a:stretch>
            <a:fillRect/>
          </a:stretch>
        </p:blipFill>
        <p:spPr bwMode="auto">
          <a:xfrm>
            <a:off x="6953624" y="4111698"/>
            <a:ext cx="207590" cy="115400"/>
          </a:xfrm>
          <a:prstGeom prst="rect">
            <a:avLst/>
          </a:prstGeom>
          <a:noFill/>
          <a:ln w="9525">
            <a:noFill/>
            <a:miter lim="800000"/>
            <a:headEnd/>
            <a:tailEnd/>
          </a:ln>
        </p:spPr>
      </p:pic>
      <p:sp>
        <p:nvSpPr>
          <p:cNvPr id="86" name="Freeform 85"/>
          <p:cNvSpPr/>
          <p:nvPr/>
        </p:nvSpPr>
        <p:spPr bwMode="auto">
          <a:xfrm>
            <a:off x="832894" y="2299987"/>
            <a:ext cx="7779938" cy="1019623"/>
          </a:xfrm>
          <a:custGeom>
            <a:avLst/>
            <a:gdLst>
              <a:gd name="connsiteX0" fmla="*/ 0 w 7240386"/>
              <a:gd name="connsiteY0" fmla="*/ 809105 h 875607"/>
              <a:gd name="connsiteX1" fmla="*/ 2078182 w 7240386"/>
              <a:gd name="connsiteY1" fmla="*/ 609600 h 875607"/>
              <a:gd name="connsiteX2" fmla="*/ 4389120 w 7240386"/>
              <a:gd name="connsiteY2" fmla="*/ 792480 h 875607"/>
              <a:gd name="connsiteX3" fmla="*/ 6833062 w 7240386"/>
              <a:gd name="connsiteY3" fmla="*/ 110836 h 875607"/>
              <a:gd name="connsiteX4" fmla="*/ 6833062 w 7240386"/>
              <a:gd name="connsiteY4" fmla="*/ 127462 h 875607"/>
              <a:gd name="connsiteX5" fmla="*/ 6833062 w 7240386"/>
              <a:gd name="connsiteY5" fmla="*/ 127462 h 8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386" h="875607">
                <a:moveTo>
                  <a:pt x="0" y="809105"/>
                </a:moveTo>
                <a:cubicBezTo>
                  <a:pt x="673331" y="710738"/>
                  <a:pt x="1346662" y="612371"/>
                  <a:pt x="2078182" y="609600"/>
                </a:cubicBezTo>
                <a:cubicBezTo>
                  <a:pt x="2809702" y="606829"/>
                  <a:pt x="3596640" y="875607"/>
                  <a:pt x="4389120" y="792480"/>
                </a:cubicBezTo>
                <a:cubicBezTo>
                  <a:pt x="5181600" y="709353"/>
                  <a:pt x="6425738" y="221672"/>
                  <a:pt x="6833062" y="110836"/>
                </a:cubicBezTo>
                <a:cubicBezTo>
                  <a:pt x="7240386" y="0"/>
                  <a:pt x="6833062" y="127462"/>
                  <a:pt x="6833062" y="127462"/>
                </a:cubicBezTo>
                <a:lnTo>
                  <a:pt x="6833062" y="127462"/>
                </a:lnTo>
              </a:path>
            </a:pathLst>
          </a:cu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mtClean="0">
              <a:solidFill>
                <a:srgbClr val="FF3300"/>
              </a:solidFill>
              <a:latin typeface="Arial" charset="0"/>
              <a:cs typeface="Times New Roman"/>
            </a:endParaRPr>
          </a:p>
        </p:txBody>
      </p:sp>
      <p:sp>
        <p:nvSpPr>
          <p:cNvPr id="87" name="Freeform 86"/>
          <p:cNvSpPr/>
          <p:nvPr/>
        </p:nvSpPr>
        <p:spPr bwMode="auto">
          <a:xfrm>
            <a:off x="824510" y="2948059"/>
            <a:ext cx="7779938" cy="1019623"/>
          </a:xfrm>
          <a:custGeom>
            <a:avLst/>
            <a:gdLst>
              <a:gd name="connsiteX0" fmla="*/ 0 w 7240386"/>
              <a:gd name="connsiteY0" fmla="*/ 809105 h 875607"/>
              <a:gd name="connsiteX1" fmla="*/ 2078182 w 7240386"/>
              <a:gd name="connsiteY1" fmla="*/ 609600 h 875607"/>
              <a:gd name="connsiteX2" fmla="*/ 4389120 w 7240386"/>
              <a:gd name="connsiteY2" fmla="*/ 792480 h 875607"/>
              <a:gd name="connsiteX3" fmla="*/ 6833062 w 7240386"/>
              <a:gd name="connsiteY3" fmla="*/ 110836 h 875607"/>
              <a:gd name="connsiteX4" fmla="*/ 6833062 w 7240386"/>
              <a:gd name="connsiteY4" fmla="*/ 127462 h 875607"/>
              <a:gd name="connsiteX5" fmla="*/ 6833062 w 7240386"/>
              <a:gd name="connsiteY5" fmla="*/ 127462 h 8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386" h="875607">
                <a:moveTo>
                  <a:pt x="0" y="809105"/>
                </a:moveTo>
                <a:cubicBezTo>
                  <a:pt x="673331" y="710738"/>
                  <a:pt x="1346662" y="612371"/>
                  <a:pt x="2078182" y="609600"/>
                </a:cubicBezTo>
                <a:cubicBezTo>
                  <a:pt x="2809702" y="606829"/>
                  <a:pt x="3596640" y="875607"/>
                  <a:pt x="4389120" y="792480"/>
                </a:cubicBezTo>
                <a:cubicBezTo>
                  <a:pt x="5181600" y="709353"/>
                  <a:pt x="6425738" y="221672"/>
                  <a:pt x="6833062" y="110836"/>
                </a:cubicBezTo>
                <a:cubicBezTo>
                  <a:pt x="7240386" y="0"/>
                  <a:pt x="6833062" y="127462"/>
                  <a:pt x="6833062" y="127462"/>
                </a:cubicBezTo>
                <a:lnTo>
                  <a:pt x="6833062" y="127462"/>
                </a:lnTo>
              </a:path>
            </a:pathLst>
          </a:cu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mtClean="0">
              <a:solidFill>
                <a:srgbClr val="FF3300"/>
              </a:solidFill>
              <a:latin typeface="Arial" charset="0"/>
              <a:cs typeface="Times New Roman"/>
            </a:endParaRPr>
          </a:p>
        </p:txBody>
      </p:sp>
      <p:sp>
        <p:nvSpPr>
          <p:cNvPr id="88" name="Freeform 87"/>
          <p:cNvSpPr/>
          <p:nvPr/>
        </p:nvSpPr>
        <p:spPr bwMode="auto">
          <a:xfrm>
            <a:off x="896518" y="3596131"/>
            <a:ext cx="7779938" cy="1019623"/>
          </a:xfrm>
          <a:custGeom>
            <a:avLst/>
            <a:gdLst>
              <a:gd name="connsiteX0" fmla="*/ 0 w 7240386"/>
              <a:gd name="connsiteY0" fmla="*/ 809105 h 875607"/>
              <a:gd name="connsiteX1" fmla="*/ 2078182 w 7240386"/>
              <a:gd name="connsiteY1" fmla="*/ 609600 h 875607"/>
              <a:gd name="connsiteX2" fmla="*/ 4389120 w 7240386"/>
              <a:gd name="connsiteY2" fmla="*/ 792480 h 875607"/>
              <a:gd name="connsiteX3" fmla="*/ 6833062 w 7240386"/>
              <a:gd name="connsiteY3" fmla="*/ 110836 h 875607"/>
              <a:gd name="connsiteX4" fmla="*/ 6833062 w 7240386"/>
              <a:gd name="connsiteY4" fmla="*/ 127462 h 875607"/>
              <a:gd name="connsiteX5" fmla="*/ 6833062 w 7240386"/>
              <a:gd name="connsiteY5" fmla="*/ 127462 h 8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386" h="875607">
                <a:moveTo>
                  <a:pt x="0" y="809105"/>
                </a:moveTo>
                <a:cubicBezTo>
                  <a:pt x="673331" y="710738"/>
                  <a:pt x="1346662" y="612371"/>
                  <a:pt x="2078182" y="609600"/>
                </a:cubicBezTo>
                <a:cubicBezTo>
                  <a:pt x="2809702" y="606829"/>
                  <a:pt x="3596640" y="875607"/>
                  <a:pt x="4389120" y="792480"/>
                </a:cubicBezTo>
                <a:cubicBezTo>
                  <a:pt x="5181600" y="709353"/>
                  <a:pt x="6425738" y="221672"/>
                  <a:pt x="6833062" y="110836"/>
                </a:cubicBezTo>
                <a:cubicBezTo>
                  <a:pt x="7240386" y="0"/>
                  <a:pt x="6833062" y="127462"/>
                  <a:pt x="6833062" y="127462"/>
                </a:cubicBezTo>
                <a:lnTo>
                  <a:pt x="6833062" y="127462"/>
                </a:lnTo>
              </a:path>
            </a:pathLst>
          </a:cu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mtClean="0">
              <a:solidFill>
                <a:srgbClr val="FF3300"/>
              </a:solidFill>
              <a:latin typeface="Arial" charset="0"/>
              <a:cs typeface="Times New Roman"/>
            </a:endParaRPr>
          </a:p>
        </p:txBody>
      </p:sp>
      <p:sp>
        <p:nvSpPr>
          <p:cNvPr id="77" name="TextBox 76"/>
          <p:cNvSpPr txBox="1"/>
          <p:nvPr/>
        </p:nvSpPr>
        <p:spPr>
          <a:xfrm>
            <a:off x="-40953" y="452294"/>
            <a:ext cx="9540553" cy="523220"/>
          </a:xfrm>
          <a:prstGeom prst="rect">
            <a:avLst/>
          </a:prstGeom>
          <a:noFill/>
        </p:spPr>
        <p:txBody>
          <a:bodyPr wrap="square" rtlCol="0">
            <a:spAutoFit/>
          </a:bodyPr>
          <a:lstStyle/>
          <a:p>
            <a:pPr algn="ctr" defTabSz="914400"/>
            <a:r>
              <a:rPr lang="en-GB" sz="2800" dirty="0" smtClean="0">
                <a:solidFill>
                  <a:srgbClr val="FFFFFF"/>
                </a:solidFill>
                <a:latin typeface="Times New Roman"/>
                <a:cs typeface="Times New Roman"/>
              </a:rPr>
              <a:t>However,                 reality is more consistent with</a:t>
            </a:r>
            <a:endParaRPr lang="en-US" sz="2800" dirty="0">
              <a:solidFill>
                <a:srgbClr val="FFFFFF"/>
              </a:solidFill>
              <a:latin typeface="Times New Roman"/>
              <a:cs typeface="Times New Roman"/>
            </a:endParaRPr>
          </a:p>
        </p:txBody>
      </p:sp>
      <p:sp>
        <p:nvSpPr>
          <p:cNvPr id="78" name="TextBox 77"/>
          <p:cNvSpPr txBox="1"/>
          <p:nvPr/>
        </p:nvSpPr>
        <p:spPr>
          <a:xfrm>
            <a:off x="2267744" y="1930654"/>
            <a:ext cx="1800200" cy="369332"/>
          </a:xfrm>
          <a:prstGeom prst="rect">
            <a:avLst/>
          </a:prstGeom>
          <a:noFill/>
        </p:spPr>
        <p:txBody>
          <a:bodyPr wrap="square" rtlCol="0">
            <a:spAutoFit/>
          </a:bodyPr>
          <a:lstStyle/>
          <a:p>
            <a:pPr defTabSz="914400"/>
            <a:r>
              <a:rPr lang="en-GB" dirty="0" smtClean="0">
                <a:solidFill>
                  <a:srgbClr val="FFFFFF"/>
                </a:solidFill>
                <a:latin typeface="Times New Roman"/>
                <a:cs typeface="Times New Roman"/>
              </a:rPr>
              <a:t>grid box</a:t>
            </a:r>
            <a:endParaRPr lang="en-US" dirty="0">
              <a:solidFill>
                <a:srgbClr val="FFFFFF"/>
              </a:solidFill>
              <a:latin typeface="Times New Roman"/>
              <a:cs typeface="Times New Roman"/>
            </a:endParaRPr>
          </a:p>
        </p:txBody>
      </p:sp>
      <p:sp>
        <p:nvSpPr>
          <p:cNvPr id="79" name="TextBox 78"/>
          <p:cNvSpPr txBox="1"/>
          <p:nvPr/>
        </p:nvSpPr>
        <p:spPr>
          <a:xfrm>
            <a:off x="5292080" y="1930654"/>
            <a:ext cx="1800200" cy="369332"/>
          </a:xfrm>
          <a:prstGeom prst="rect">
            <a:avLst/>
          </a:prstGeom>
          <a:noFill/>
        </p:spPr>
        <p:txBody>
          <a:bodyPr wrap="square" rtlCol="0">
            <a:spAutoFit/>
          </a:bodyPr>
          <a:lstStyle/>
          <a:p>
            <a:pPr defTabSz="914400"/>
            <a:r>
              <a:rPr lang="en-GB" dirty="0" smtClean="0">
                <a:solidFill>
                  <a:srgbClr val="FFFFFF"/>
                </a:solidFill>
                <a:latin typeface="Times New Roman"/>
                <a:cs typeface="Times New Roman"/>
              </a:rPr>
              <a:t> grid box</a:t>
            </a:r>
            <a:endParaRPr lang="en-US" dirty="0">
              <a:solidFill>
                <a:srgbClr val="FFFFFF"/>
              </a:solidFill>
              <a:latin typeface="Times New Roman"/>
              <a:cs typeface="Times New Roman"/>
            </a:endParaRPr>
          </a:p>
        </p:txBody>
      </p:sp>
      <p:pic>
        <p:nvPicPr>
          <p:cNvPr id="31" name="Picture 2"/>
          <p:cNvPicPr>
            <a:picLocks noChangeAspect="1" noChangeArrowheads="1"/>
          </p:cNvPicPr>
          <p:nvPr/>
        </p:nvPicPr>
        <p:blipFill>
          <a:blip r:embed="rId3" cstate="print"/>
          <a:srcRect/>
          <a:stretch>
            <a:fillRect/>
          </a:stretch>
        </p:blipFill>
        <p:spPr bwMode="auto">
          <a:xfrm>
            <a:off x="2786542" y="111914"/>
            <a:ext cx="1014718" cy="1235802"/>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2607259604"/>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824" y="534159"/>
            <a:ext cx="7192944" cy="6494084"/>
          </a:xfrm>
          <a:prstGeom prst="rect">
            <a:avLst/>
          </a:prstGeom>
          <a:noFill/>
        </p:spPr>
        <p:txBody>
          <a:bodyPr wrap="square" rtlCol="0">
            <a:spAutoFit/>
          </a:bodyPr>
          <a:lstStyle/>
          <a:p>
            <a:pPr algn="ctr"/>
            <a:r>
              <a:rPr lang="en-US" sz="3200" b="1" dirty="0" smtClean="0">
                <a:solidFill>
                  <a:schemeClr val="bg1"/>
                </a:solidFill>
              </a:rPr>
              <a:t>Stochastic </a:t>
            </a:r>
            <a:r>
              <a:rPr lang="en-US" sz="3200" b="1" dirty="0" err="1" smtClean="0">
                <a:solidFill>
                  <a:schemeClr val="bg1"/>
                </a:solidFill>
              </a:rPr>
              <a:t>Parametrisation</a:t>
            </a:r>
            <a:endParaRPr lang="en-US" sz="3200" b="1" dirty="0" smtClean="0">
              <a:solidFill>
                <a:schemeClr val="bg1"/>
              </a:solidFill>
            </a:endParaRPr>
          </a:p>
          <a:p>
            <a:endParaRPr lang="en-US" sz="2400" dirty="0">
              <a:solidFill>
                <a:schemeClr val="bg1"/>
              </a:solidFill>
            </a:endParaRPr>
          </a:p>
          <a:p>
            <a:pPr marL="285750" indent="-285750">
              <a:buFont typeface="Arial"/>
              <a:buChar char="•"/>
            </a:pPr>
            <a:r>
              <a:rPr lang="en-US" sz="2400" dirty="0" smtClean="0">
                <a:solidFill>
                  <a:schemeClr val="bg1"/>
                </a:solidFill>
              </a:rPr>
              <a:t>Provides the sub-grid tendency associated with a potential </a:t>
            </a:r>
            <a:r>
              <a:rPr lang="en-US" sz="2400" dirty="0" err="1" smtClean="0">
                <a:solidFill>
                  <a:schemeClr val="bg1"/>
                </a:solidFill>
              </a:rPr>
              <a:t>realisation</a:t>
            </a:r>
            <a:r>
              <a:rPr lang="en-US" sz="2400" dirty="0" smtClean="0">
                <a:solidFill>
                  <a:schemeClr val="bg1"/>
                </a:solidFill>
              </a:rPr>
              <a:t> of the sub-grid flow, not the tendency associated with an ensemble average of sub-grid processes. </a:t>
            </a:r>
          </a:p>
          <a:p>
            <a:pPr marL="285750" indent="-285750">
              <a:buFont typeface="Arial"/>
              <a:buChar char="•"/>
            </a:pPr>
            <a:endParaRPr lang="en-US" sz="2400" dirty="0">
              <a:solidFill>
                <a:schemeClr val="bg1"/>
              </a:solidFill>
            </a:endParaRPr>
          </a:p>
          <a:p>
            <a:pPr marL="285750" indent="-285750">
              <a:buFont typeface="Arial"/>
              <a:buChar char="•"/>
            </a:pPr>
            <a:r>
              <a:rPr lang="en-US" sz="2400" dirty="0" smtClean="0">
                <a:solidFill>
                  <a:schemeClr val="bg1"/>
                </a:solidFill>
              </a:rPr>
              <a:t>Can incorporate physical processes (</a:t>
            </a:r>
            <a:r>
              <a:rPr lang="en-US" sz="2400" dirty="0" err="1" smtClean="0">
                <a:solidFill>
                  <a:schemeClr val="bg1"/>
                </a:solidFill>
              </a:rPr>
              <a:t>eg</a:t>
            </a:r>
            <a:r>
              <a:rPr lang="en-US" sz="2400" dirty="0" smtClean="0">
                <a:solidFill>
                  <a:schemeClr val="bg1"/>
                </a:solidFill>
              </a:rPr>
              <a:t> energy backscatter) not described in conventional </a:t>
            </a:r>
            <a:r>
              <a:rPr lang="en-US" sz="2400" dirty="0" err="1" smtClean="0">
                <a:solidFill>
                  <a:schemeClr val="bg1"/>
                </a:solidFill>
              </a:rPr>
              <a:t>parametrisations</a:t>
            </a:r>
            <a:r>
              <a:rPr lang="en-US" sz="2400" dirty="0" smtClean="0">
                <a:solidFill>
                  <a:schemeClr val="bg1"/>
                </a:solidFill>
              </a:rPr>
              <a:t>.</a:t>
            </a:r>
          </a:p>
          <a:p>
            <a:pPr marL="285750" indent="-285750">
              <a:buFont typeface="Arial"/>
              <a:buChar char="•"/>
            </a:pPr>
            <a:endParaRPr lang="en-US" sz="2400" dirty="0">
              <a:solidFill>
                <a:schemeClr val="bg1"/>
              </a:solidFill>
            </a:endParaRPr>
          </a:p>
          <a:p>
            <a:pPr marL="285750" indent="-285750">
              <a:buFont typeface="Arial"/>
              <a:buChar char="•"/>
            </a:pPr>
            <a:r>
              <a:rPr lang="en-US" sz="2400" dirty="0" err="1" smtClean="0">
                <a:solidFill>
                  <a:schemeClr val="bg1"/>
                </a:solidFill>
              </a:rPr>
              <a:t>Parametrisation</a:t>
            </a:r>
            <a:r>
              <a:rPr lang="en-US" sz="2400" dirty="0" smtClean="0">
                <a:solidFill>
                  <a:schemeClr val="bg1"/>
                </a:solidFill>
              </a:rPr>
              <a:t> development can be informed by coarse-graining budget analyses of very high resolution (</a:t>
            </a:r>
            <a:r>
              <a:rPr lang="en-US" sz="2400" dirty="0" err="1" smtClean="0">
                <a:solidFill>
                  <a:schemeClr val="bg1"/>
                </a:solidFill>
              </a:rPr>
              <a:t>eg</a:t>
            </a:r>
            <a:r>
              <a:rPr lang="en-US" sz="2400" dirty="0" smtClean="0">
                <a:solidFill>
                  <a:schemeClr val="bg1"/>
                </a:solidFill>
              </a:rPr>
              <a:t> cloud resolving) models. </a:t>
            </a:r>
          </a:p>
          <a:p>
            <a:pPr marL="285750" indent="-285750">
              <a:buFont typeface="Arial"/>
              <a:buChar char="•"/>
            </a:pPr>
            <a:endParaRPr lang="en-US" sz="2400" dirty="0" smtClean="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1902867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732240" y="2420888"/>
            <a:ext cx="216024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4" name="Oval 13"/>
          <p:cNvSpPr/>
          <p:nvPr/>
        </p:nvSpPr>
        <p:spPr>
          <a:xfrm>
            <a:off x="6804248" y="1196752"/>
            <a:ext cx="1800200"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 name="Title 1"/>
          <p:cNvSpPr>
            <a:spLocks noGrp="1"/>
          </p:cNvSpPr>
          <p:nvPr>
            <p:ph type="ctrTitle"/>
          </p:nvPr>
        </p:nvSpPr>
        <p:spPr>
          <a:xfrm>
            <a:off x="323528" y="-27384"/>
            <a:ext cx="8604448" cy="936104"/>
          </a:xfrm>
        </p:spPr>
        <p:txBody>
          <a:bodyPr>
            <a:noAutofit/>
          </a:bodyPr>
          <a:lstStyle/>
          <a:p>
            <a:r>
              <a:rPr lang="en-GB" sz="3600" b="1" dirty="0" smtClean="0">
                <a:solidFill>
                  <a:srgbClr val="FF0000"/>
                </a:solidFill>
              </a:rPr>
              <a:t>Experiments with the Lorenz ‘96 System  </a:t>
            </a:r>
            <a:endParaRPr lang="en-GB" sz="3600" b="1" dirty="0">
              <a:solidFill>
                <a:srgbClr val="FF0000"/>
              </a:solidFill>
            </a:endParaRPr>
          </a:p>
        </p:txBody>
      </p:sp>
      <p:pic>
        <p:nvPicPr>
          <p:cNvPr id="4" name="Picture 3" descr="LORENZ96_RPSS_noise.jpg"/>
          <p:cNvPicPr>
            <a:picLocks noChangeAspect="1"/>
          </p:cNvPicPr>
          <p:nvPr/>
        </p:nvPicPr>
        <p:blipFill>
          <a:blip r:embed="rId3" cstate="print"/>
          <a:stretch>
            <a:fillRect/>
          </a:stretch>
        </p:blipFill>
        <p:spPr>
          <a:xfrm>
            <a:off x="179512" y="2846538"/>
            <a:ext cx="5112568" cy="3834692"/>
          </a:xfrm>
          <a:prstGeom prst="rect">
            <a:avLst/>
          </a:prstGeom>
          <a:ln>
            <a:noFill/>
          </a:ln>
        </p:spPr>
      </p:pic>
      <p:graphicFrame>
        <p:nvGraphicFramePr>
          <p:cNvPr id="1026" name="Object 2"/>
          <p:cNvGraphicFramePr>
            <a:graphicFrameLocks noChangeAspect="1"/>
          </p:cNvGraphicFramePr>
          <p:nvPr/>
        </p:nvGraphicFramePr>
        <p:xfrm>
          <a:off x="251520" y="991945"/>
          <a:ext cx="6440974" cy="852879"/>
        </p:xfrm>
        <a:graphic>
          <a:graphicData uri="http://schemas.openxmlformats.org/presentationml/2006/ole">
            <mc:AlternateContent xmlns:mc="http://schemas.openxmlformats.org/markup-compatibility/2006">
              <mc:Choice xmlns:v="urn:schemas-microsoft-com:vml" Requires="v">
                <p:oleObj spid="_x0000_s8336" name="Equation" r:id="rId4" imgW="3352680" imgH="444240" progId="Equation.3">
                  <p:embed/>
                </p:oleObj>
              </mc:Choice>
              <mc:Fallback>
                <p:oleObj name="Equation" r:id="rId4" imgW="33526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91945"/>
                        <a:ext cx="6440974" cy="852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251520" y="1805449"/>
          <a:ext cx="6120680" cy="794152"/>
        </p:xfrm>
        <a:graphic>
          <a:graphicData uri="http://schemas.openxmlformats.org/presentationml/2006/ole">
            <mc:AlternateContent xmlns:mc="http://schemas.openxmlformats.org/markup-compatibility/2006">
              <mc:Choice xmlns:v="urn:schemas-microsoft-com:vml" Requires="v">
                <p:oleObj spid="_x0000_s8337" name="Equation" r:id="rId6" imgW="3225600" imgH="419040" progId="Equation.DSMT4">
                  <p:embed/>
                </p:oleObj>
              </mc:Choice>
              <mc:Fallback>
                <p:oleObj name="Equation" r:id="rId6" imgW="322560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805449"/>
                        <a:ext cx="6120680" cy="794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5364088" y="980728"/>
            <a:ext cx="1656184"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92280" y="1280954"/>
            <a:ext cx="1800200" cy="707886"/>
          </a:xfrm>
          <a:prstGeom prst="rect">
            <a:avLst/>
          </a:prstGeom>
          <a:noFill/>
        </p:spPr>
        <p:txBody>
          <a:bodyPr wrap="square" rtlCol="0">
            <a:spAutoFit/>
          </a:bodyPr>
          <a:lstStyle/>
          <a:p>
            <a:pPr defTabSz="914400"/>
            <a:r>
              <a:rPr lang="en-GB" sz="2000" dirty="0">
                <a:solidFill>
                  <a:srgbClr val="FF0000"/>
                </a:solidFill>
                <a:latin typeface="Calibri"/>
              </a:rPr>
              <a:t>Assume Y unresolved</a:t>
            </a:r>
          </a:p>
        </p:txBody>
      </p:sp>
      <p:sp>
        <p:nvSpPr>
          <p:cNvPr id="15" name="TextBox 14"/>
          <p:cNvSpPr txBox="1"/>
          <p:nvPr/>
        </p:nvSpPr>
        <p:spPr>
          <a:xfrm>
            <a:off x="7020272" y="2485345"/>
            <a:ext cx="1872208" cy="1015663"/>
          </a:xfrm>
          <a:prstGeom prst="rect">
            <a:avLst/>
          </a:prstGeom>
          <a:noFill/>
        </p:spPr>
        <p:txBody>
          <a:bodyPr wrap="square" rtlCol="0">
            <a:spAutoFit/>
          </a:bodyPr>
          <a:lstStyle/>
          <a:p>
            <a:pPr defTabSz="914400"/>
            <a:r>
              <a:rPr lang="en-GB" sz="2000" dirty="0">
                <a:solidFill>
                  <a:srgbClr val="FF0000"/>
                </a:solidFill>
                <a:latin typeface="Calibri"/>
              </a:rPr>
              <a:t>Approximate sub-grid tendency by U</a:t>
            </a:r>
          </a:p>
        </p:txBody>
      </p:sp>
      <p:cxnSp>
        <p:nvCxnSpPr>
          <p:cNvPr id="22" name="Straight Arrow Connector 21"/>
          <p:cNvCxnSpPr/>
          <p:nvPr/>
        </p:nvCxnSpPr>
        <p:spPr>
          <a:xfrm rot="16200000" flipH="1">
            <a:off x="7560332" y="2240868"/>
            <a:ext cx="50405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436096" y="980728"/>
            <a:ext cx="1440160"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36096" y="3789040"/>
            <a:ext cx="3635896" cy="2759730"/>
          </a:xfrm>
          <a:prstGeom prst="rect">
            <a:avLst/>
          </a:prstGeom>
          <a:solidFill>
            <a:schemeClr val="tx2">
              <a:lumMod val="20000"/>
              <a:lumOff val="80000"/>
            </a:schemeClr>
          </a:solidFill>
        </p:spPr>
        <p:txBody>
          <a:bodyPr wrap="square" rtlCol="0">
            <a:spAutoFit/>
          </a:bodyPr>
          <a:lstStyle/>
          <a:p>
            <a:pPr defTabSz="914400"/>
            <a:r>
              <a:rPr lang="en-GB" sz="2000" dirty="0">
                <a:solidFill>
                  <a:prstClr val="black"/>
                </a:solidFill>
                <a:latin typeface="Calibri"/>
              </a:rPr>
              <a:t>Deterministic:	U = </a:t>
            </a:r>
            <a:r>
              <a:rPr lang="en-GB" sz="2000" dirty="0" err="1">
                <a:solidFill>
                  <a:prstClr val="black"/>
                </a:solidFill>
                <a:latin typeface="Calibri"/>
              </a:rPr>
              <a:t>U</a:t>
            </a:r>
            <a:r>
              <a:rPr lang="en-GB" sz="2000" baseline="-25000" dirty="0" err="1">
                <a:solidFill>
                  <a:prstClr val="black"/>
                </a:solidFill>
                <a:latin typeface="Calibri"/>
              </a:rPr>
              <a:t>det</a:t>
            </a:r>
            <a:r>
              <a:rPr lang="en-GB" sz="2000" baseline="-25000" dirty="0">
                <a:solidFill>
                  <a:prstClr val="black"/>
                </a:solidFill>
                <a:latin typeface="Calibri"/>
              </a:rPr>
              <a:t> </a:t>
            </a:r>
            <a:endParaRPr lang="en-GB" sz="2000" dirty="0">
              <a:solidFill>
                <a:prstClr val="black"/>
              </a:solidFill>
              <a:latin typeface="Calibri"/>
            </a:endParaRPr>
          </a:p>
          <a:p>
            <a:pPr defTabSz="914400"/>
            <a:endParaRPr lang="en-GB" sz="1000" dirty="0">
              <a:solidFill>
                <a:prstClr val="black"/>
              </a:solidFill>
              <a:latin typeface="Calibri"/>
            </a:endParaRPr>
          </a:p>
          <a:p>
            <a:pPr defTabSz="914400"/>
            <a:r>
              <a:rPr lang="en-GB" sz="2000" dirty="0">
                <a:solidFill>
                  <a:prstClr val="black"/>
                </a:solidFill>
                <a:latin typeface="Calibri"/>
              </a:rPr>
              <a:t>Additive:	U = </a:t>
            </a:r>
            <a:r>
              <a:rPr lang="en-GB" sz="2000" dirty="0" err="1">
                <a:solidFill>
                  <a:prstClr val="black"/>
                </a:solidFill>
                <a:latin typeface="Calibri"/>
              </a:rPr>
              <a:t>U</a:t>
            </a:r>
            <a:r>
              <a:rPr lang="en-GB" sz="2000" baseline="-25000" dirty="0" err="1">
                <a:solidFill>
                  <a:prstClr val="black"/>
                </a:solidFill>
                <a:latin typeface="Calibri"/>
              </a:rPr>
              <a:t>det</a:t>
            </a:r>
            <a:r>
              <a:rPr lang="en-GB" sz="2000" dirty="0">
                <a:solidFill>
                  <a:prstClr val="black"/>
                </a:solidFill>
                <a:latin typeface="Calibri"/>
              </a:rPr>
              <a:t> + </a:t>
            </a:r>
            <a:r>
              <a:rPr lang="en-GB" sz="2000" dirty="0" err="1">
                <a:solidFill>
                  <a:prstClr val="black"/>
                </a:solidFill>
                <a:latin typeface="Calibri"/>
              </a:rPr>
              <a:t>e</a:t>
            </a:r>
            <a:r>
              <a:rPr lang="en-GB" sz="2000" baseline="-25000" dirty="0" err="1">
                <a:solidFill>
                  <a:prstClr val="black"/>
                </a:solidFill>
                <a:latin typeface="Calibri"/>
              </a:rPr>
              <a:t>w,r</a:t>
            </a:r>
            <a:endParaRPr lang="en-GB" sz="2000" dirty="0">
              <a:solidFill>
                <a:prstClr val="black"/>
              </a:solidFill>
              <a:latin typeface="Calibri"/>
            </a:endParaRPr>
          </a:p>
          <a:p>
            <a:pPr defTabSz="914400"/>
            <a:endParaRPr lang="en-GB" sz="1000" dirty="0">
              <a:solidFill>
                <a:prstClr val="black"/>
              </a:solidFill>
              <a:latin typeface="Calibri"/>
            </a:endParaRPr>
          </a:p>
          <a:p>
            <a:pPr defTabSz="914400"/>
            <a:r>
              <a:rPr lang="en-GB" sz="2000" dirty="0">
                <a:solidFill>
                  <a:prstClr val="black"/>
                </a:solidFill>
                <a:latin typeface="Calibri"/>
              </a:rPr>
              <a:t>Multiplicative:	U = (1+e</a:t>
            </a:r>
            <a:r>
              <a:rPr lang="en-GB" sz="2000" baseline="-25000" dirty="0">
                <a:solidFill>
                  <a:prstClr val="black"/>
                </a:solidFill>
                <a:latin typeface="Calibri"/>
              </a:rPr>
              <a:t>r</a:t>
            </a:r>
            <a:r>
              <a:rPr lang="en-GB" sz="2000" dirty="0">
                <a:solidFill>
                  <a:prstClr val="black"/>
                </a:solidFill>
                <a:latin typeface="Calibri"/>
              </a:rPr>
              <a:t>) </a:t>
            </a:r>
            <a:r>
              <a:rPr lang="en-GB" sz="2000" dirty="0" err="1">
                <a:solidFill>
                  <a:prstClr val="black"/>
                </a:solidFill>
                <a:latin typeface="Calibri"/>
              </a:rPr>
              <a:t>U</a:t>
            </a:r>
            <a:r>
              <a:rPr lang="en-GB" sz="2000" baseline="-25000" dirty="0" err="1">
                <a:solidFill>
                  <a:prstClr val="black"/>
                </a:solidFill>
                <a:latin typeface="Calibri"/>
              </a:rPr>
              <a:t>det</a:t>
            </a:r>
            <a:endParaRPr lang="en-GB" sz="2000" baseline="-25000" dirty="0">
              <a:solidFill>
                <a:prstClr val="black"/>
              </a:solidFill>
              <a:latin typeface="Calibri"/>
            </a:endParaRPr>
          </a:p>
          <a:p>
            <a:pPr defTabSz="914400"/>
            <a:endParaRPr lang="en-GB" sz="2000" baseline="-25000" dirty="0">
              <a:solidFill>
                <a:prstClr val="black"/>
              </a:solidFill>
              <a:latin typeface="Calibri"/>
            </a:endParaRPr>
          </a:p>
          <a:p>
            <a:pPr defTabSz="914400"/>
            <a:r>
              <a:rPr lang="en-GB" sz="2000" dirty="0">
                <a:solidFill>
                  <a:prstClr val="black"/>
                </a:solidFill>
                <a:latin typeface="Calibri"/>
              </a:rPr>
              <a:t>Where:</a:t>
            </a:r>
            <a:endParaRPr lang="en-GB" sz="1000" dirty="0">
              <a:solidFill>
                <a:prstClr val="black"/>
              </a:solidFill>
              <a:latin typeface="Calibri"/>
            </a:endParaRPr>
          </a:p>
          <a:p>
            <a:pPr defTabSz="914400"/>
            <a:r>
              <a:rPr lang="en-GB" sz="2000" dirty="0" err="1">
                <a:solidFill>
                  <a:prstClr val="black"/>
                </a:solidFill>
                <a:latin typeface="Calibri"/>
              </a:rPr>
              <a:t>U</a:t>
            </a:r>
            <a:r>
              <a:rPr lang="en-GB" sz="2000" baseline="-25000" dirty="0" err="1">
                <a:solidFill>
                  <a:prstClr val="black"/>
                </a:solidFill>
                <a:latin typeface="Calibri"/>
              </a:rPr>
              <a:t>det</a:t>
            </a:r>
            <a:r>
              <a:rPr lang="en-GB" sz="2000" dirty="0">
                <a:solidFill>
                  <a:prstClr val="black"/>
                </a:solidFill>
                <a:latin typeface="Calibri"/>
              </a:rPr>
              <a:t> = cubic polynomial in X</a:t>
            </a:r>
          </a:p>
          <a:p>
            <a:pPr defTabSz="914400"/>
            <a:r>
              <a:rPr lang="en-GB" sz="2000" dirty="0" err="1">
                <a:solidFill>
                  <a:prstClr val="black"/>
                </a:solidFill>
                <a:latin typeface="Calibri"/>
              </a:rPr>
              <a:t>e</a:t>
            </a:r>
            <a:r>
              <a:rPr lang="en-GB" sz="2000" baseline="-25000" dirty="0" err="1">
                <a:solidFill>
                  <a:prstClr val="black"/>
                </a:solidFill>
                <a:latin typeface="Calibri"/>
              </a:rPr>
              <a:t>w,r</a:t>
            </a:r>
            <a:r>
              <a:rPr lang="en-GB" sz="2000" dirty="0">
                <a:solidFill>
                  <a:prstClr val="black"/>
                </a:solidFill>
                <a:latin typeface="Calibri"/>
              </a:rPr>
              <a:t>  = white / red noise</a:t>
            </a:r>
          </a:p>
          <a:p>
            <a:pPr defTabSz="914400"/>
            <a:r>
              <a:rPr lang="en-GB" sz="2000" dirty="0">
                <a:solidFill>
                  <a:prstClr val="black"/>
                </a:solidFill>
                <a:latin typeface="Calibri"/>
              </a:rPr>
              <a:t>Fit parameters from full model</a:t>
            </a:r>
          </a:p>
        </p:txBody>
      </p:sp>
      <p:sp>
        <p:nvSpPr>
          <p:cNvPr id="36" name="TextBox 35"/>
          <p:cNvSpPr txBox="1"/>
          <p:nvPr/>
        </p:nvSpPr>
        <p:spPr>
          <a:xfrm>
            <a:off x="1043608" y="3212976"/>
            <a:ext cx="2808312" cy="369332"/>
          </a:xfrm>
          <a:prstGeom prst="rect">
            <a:avLst/>
          </a:prstGeom>
          <a:noFill/>
        </p:spPr>
        <p:txBody>
          <a:bodyPr wrap="square" rtlCol="0">
            <a:spAutoFit/>
          </a:bodyPr>
          <a:lstStyle/>
          <a:p>
            <a:pPr defTabSz="914400"/>
            <a:r>
              <a:rPr lang="en-GB" dirty="0" smtClean="0">
                <a:solidFill>
                  <a:prstClr val="black"/>
                </a:solidFill>
                <a:latin typeface="Calibri"/>
              </a:rPr>
              <a:t>Forecast Skill </a:t>
            </a:r>
            <a:endParaRPr lang="en-GB" dirty="0">
              <a:solidFill>
                <a:prstClr val="black"/>
              </a:solidFill>
              <a:latin typeface="Calibri"/>
            </a:endParaRPr>
          </a:p>
        </p:txBody>
      </p:sp>
      <p:sp>
        <p:nvSpPr>
          <p:cNvPr id="17" name="TextBox 16"/>
          <p:cNvSpPr txBox="1"/>
          <p:nvPr/>
        </p:nvSpPr>
        <p:spPr>
          <a:xfrm>
            <a:off x="1707604" y="5651956"/>
            <a:ext cx="3419872" cy="369332"/>
          </a:xfrm>
          <a:prstGeom prst="rect">
            <a:avLst/>
          </a:prstGeom>
          <a:noFill/>
        </p:spPr>
        <p:txBody>
          <a:bodyPr wrap="square" rtlCol="0">
            <a:spAutoFit/>
          </a:bodyPr>
          <a:lstStyle/>
          <a:p>
            <a:pPr defTabSz="914400"/>
            <a:r>
              <a:rPr lang="en-GB" dirty="0">
                <a:solidFill>
                  <a:srgbClr val="FF0000"/>
                </a:solidFill>
                <a:latin typeface="Calibri"/>
              </a:rPr>
              <a:t>Arnold et al, </a:t>
            </a:r>
            <a:r>
              <a:rPr lang="en-GB" dirty="0" smtClean="0">
                <a:solidFill>
                  <a:srgbClr val="FF0000"/>
                </a:solidFill>
                <a:latin typeface="Calibri"/>
              </a:rPr>
              <a:t>Phil Trans Roy </a:t>
            </a:r>
            <a:r>
              <a:rPr lang="en-GB" dirty="0" err="1" smtClean="0">
                <a:solidFill>
                  <a:srgbClr val="FF0000"/>
                </a:solidFill>
                <a:latin typeface="Calibri"/>
              </a:rPr>
              <a:t>Soc</a:t>
            </a:r>
            <a:r>
              <a:rPr lang="en-GB" dirty="0" smtClean="0">
                <a:solidFill>
                  <a:srgbClr val="FF0000"/>
                </a:solidFill>
                <a:latin typeface="Calibri"/>
              </a:rPr>
              <a:t> </a:t>
            </a:r>
            <a:endParaRPr lang="en-US" dirty="0">
              <a:solidFill>
                <a:srgbClr val="FF0000"/>
              </a:solidFill>
              <a:latin typeface="Calibri"/>
            </a:endParaRPr>
          </a:p>
        </p:txBody>
      </p:sp>
      <p:sp>
        <p:nvSpPr>
          <p:cNvPr id="18" name="TextBox 17"/>
          <p:cNvSpPr txBox="1"/>
          <p:nvPr/>
        </p:nvSpPr>
        <p:spPr>
          <a:xfrm>
            <a:off x="288032" y="2780928"/>
            <a:ext cx="827584" cy="369332"/>
          </a:xfrm>
          <a:prstGeom prst="rect">
            <a:avLst/>
          </a:prstGeom>
          <a:solidFill>
            <a:schemeClr val="bg1"/>
          </a:solidFill>
        </p:spPr>
        <p:txBody>
          <a:bodyPr wrap="square" rtlCol="0">
            <a:spAutoFit/>
          </a:bodyPr>
          <a:lstStyle/>
          <a:p>
            <a:pPr defTabSz="914400"/>
            <a:r>
              <a:rPr lang="en-GB" b="1" dirty="0" smtClean="0">
                <a:solidFill>
                  <a:srgbClr val="FF0000"/>
                </a:solidFill>
                <a:latin typeface="Calibri"/>
              </a:rPr>
              <a:t> Better</a:t>
            </a:r>
            <a:endParaRPr lang="en-US" b="1" dirty="0">
              <a:solidFill>
                <a:srgbClr val="FF0000"/>
              </a:solidFill>
              <a:latin typeface="Calibri"/>
            </a:endParaRPr>
          </a:p>
        </p:txBody>
      </p:sp>
      <p:cxnSp>
        <p:nvCxnSpPr>
          <p:cNvPr id="19" name="Straight Arrow Connector 18"/>
          <p:cNvCxnSpPr/>
          <p:nvPr/>
        </p:nvCxnSpPr>
        <p:spPr>
          <a:xfrm flipV="1">
            <a:off x="251520" y="2924944"/>
            <a:ext cx="0" cy="33123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51720" y="2492896"/>
            <a:ext cx="1296144" cy="646331"/>
          </a:xfrm>
          <a:prstGeom prst="rect">
            <a:avLst/>
          </a:prstGeom>
          <a:noFill/>
        </p:spPr>
        <p:txBody>
          <a:bodyPr wrap="square" rtlCol="0">
            <a:spAutoFit/>
          </a:bodyPr>
          <a:lstStyle/>
          <a:p>
            <a:pPr defTabSz="914400"/>
            <a:r>
              <a:rPr lang="en-GB" sz="3600" dirty="0" smtClean="0">
                <a:solidFill>
                  <a:srgbClr val="FF0000"/>
                </a:solidFill>
                <a:latin typeface="Calibri"/>
              </a:rPr>
              <a:t>RPSS</a:t>
            </a:r>
            <a:endParaRPr lang="en-US" sz="3600" dirty="0">
              <a:solidFill>
                <a:srgbClr val="FF0000"/>
              </a:solidFill>
              <a:latin typeface="Calibri"/>
            </a:endParaRPr>
          </a:p>
        </p:txBody>
      </p:sp>
    </p:spTree>
    <p:extLst>
      <p:ext uri="{BB962C8B-B14F-4D97-AF65-F5344CB8AC3E}">
        <p14:creationId xmlns:p14="http://schemas.microsoft.com/office/powerpoint/2010/main" val="28911713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limLong_Vs_noise_c4b10.jpg"/>
          <p:cNvPicPr>
            <a:picLocks noChangeAspect="1"/>
          </p:cNvPicPr>
          <p:nvPr/>
        </p:nvPicPr>
        <p:blipFill>
          <a:blip r:embed="rId3" cstate="print"/>
          <a:stretch>
            <a:fillRect/>
          </a:stretch>
        </p:blipFill>
        <p:spPr>
          <a:xfrm>
            <a:off x="539552" y="2780928"/>
            <a:ext cx="4968552" cy="3968315"/>
          </a:xfrm>
          <a:prstGeom prst="rect">
            <a:avLst/>
          </a:prstGeom>
        </p:spPr>
      </p:pic>
      <p:sp>
        <p:nvSpPr>
          <p:cNvPr id="16" name="Oval 15"/>
          <p:cNvSpPr/>
          <p:nvPr/>
        </p:nvSpPr>
        <p:spPr>
          <a:xfrm>
            <a:off x="6732240" y="2420888"/>
            <a:ext cx="2160240"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Oval 13"/>
          <p:cNvSpPr/>
          <p:nvPr/>
        </p:nvSpPr>
        <p:spPr>
          <a:xfrm>
            <a:off x="6804248" y="1196752"/>
            <a:ext cx="1800200"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 name="Title 1"/>
          <p:cNvSpPr>
            <a:spLocks noGrp="1"/>
          </p:cNvSpPr>
          <p:nvPr>
            <p:ph type="ctrTitle"/>
          </p:nvPr>
        </p:nvSpPr>
        <p:spPr>
          <a:xfrm>
            <a:off x="323528" y="-27384"/>
            <a:ext cx="8604448" cy="936104"/>
          </a:xfrm>
        </p:spPr>
        <p:txBody>
          <a:bodyPr>
            <a:noAutofit/>
          </a:bodyPr>
          <a:lstStyle/>
          <a:p>
            <a:r>
              <a:rPr lang="en-GB" sz="3600" b="1" dirty="0" smtClean="0">
                <a:solidFill>
                  <a:srgbClr val="FF0000"/>
                </a:solidFill>
              </a:rPr>
              <a:t>Experiments with the Lorenz ‘96 System</a:t>
            </a:r>
            <a:endParaRPr lang="en-GB" sz="3600" b="1" dirty="0">
              <a:solidFill>
                <a:srgbClr val="FF0000"/>
              </a:solidFill>
            </a:endParaRPr>
          </a:p>
        </p:txBody>
      </p:sp>
      <p:graphicFrame>
        <p:nvGraphicFramePr>
          <p:cNvPr id="1026" name="Object 2"/>
          <p:cNvGraphicFramePr>
            <a:graphicFrameLocks noChangeAspect="1"/>
          </p:cNvGraphicFramePr>
          <p:nvPr/>
        </p:nvGraphicFramePr>
        <p:xfrm>
          <a:off x="251520" y="991945"/>
          <a:ext cx="6440974" cy="852879"/>
        </p:xfrm>
        <a:graphic>
          <a:graphicData uri="http://schemas.openxmlformats.org/presentationml/2006/ole">
            <mc:AlternateContent xmlns:mc="http://schemas.openxmlformats.org/markup-compatibility/2006">
              <mc:Choice xmlns:v="urn:schemas-microsoft-com:vml" Requires="v">
                <p:oleObj spid="_x0000_s1058" name="Equation" r:id="rId4" imgW="3352680" imgH="444240" progId="Equation.3">
                  <p:embed/>
                </p:oleObj>
              </mc:Choice>
              <mc:Fallback>
                <p:oleObj name="Equation" r:id="rId4" imgW="33526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991945"/>
                        <a:ext cx="6440974" cy="852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251520" y="1805449"/>
          <a:ext cx="6120680" cy="794152"/>
        </p:xfrm>
        <a:graphic>
          <a:graphicData uri="http://schemas.openxmlformats.org/presentationml/2006/ole">
            <mc:AlternateContent xmlns:mc="http://schemas.openxmlformats.org/markup-compatibility/2006">
              <mc:Choice xmlns:v="urn:schemas-microsoft-com:vml" Requires="v">
                <p:oleObj spid="_x0000_s1059" name="Equation" r:id="rId6" imgW="3225600" imgH="419040" progId="Equation.DSMT4">
                  <p:embed/>
                </p:oleObj>
              </mc:Choice>
              <mc:Fallback>
                <p:oleObj name="Equation" r:id="rId6" imgW="322560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805449"/>
                        <a:ext cx="6120680" cy="794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5364088" y="980728"/>
            <a:ext cx="1656184"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92280" y="1280954"/>
            <a:ext cx="1800200" cy="707886"/>
          </a:xfrm>
          <a:prstGeom prst="rect">
            <a:avLst/>
          </a:prstGeom>
          <a:noFill/>
        </p:spPr>
        <p:txBody>
          <a:bodyPr wrap="square" rtlCol="0">
            <a:spAutoFit/>
          </a:bodyPr>
          <a:lstStyle/>
          <a:p>
            <a:r>
              <a:rPr lang="en-GB" sz="2000" dirty="0">
                <a:solidFill>
                  <a:srgbClr val="FF0000"/>
                </a:solidFill>
                <a:latin typeface="Calibri"/>
              </a:rPr>
              <a:t>Assume Y unresolved</a:t>
            </a:r>
          </a:p>
        </p:txBody>
      </p:sp>
      <p:sp>
        <p:nvSpPr>
          <p:cNvPr id="15" name="TextBox 14"/>
          <p:cNvSpPr txBox="1"/>
          <p:nvPr/>
        </p:nvSpPr>
        <p:spPr>
          <a:xfrm>
            <a:off x="7020272" y="2485345"/>
            <a:ext cx="1872208" cy="1015663"/>
          </a:xfrm>
          <a:prstGeom prst="rect">
            <a:avLst/>
          </a:prstGeom>
          <a:noFill/>
        </p:spPr>
        <p:txBody>
          <a:bodyPr wrap="square" rtlCol="0">
            <a:spAutoFit/>
          </a:bodyPr>
          <a:lstStyle/>
          <a:p>
            <a:r>
              <a:rPr lang="en-GB" sz="2000" dirty="0">
                <a:solidFill>
                  <a:srgbClr val="FF0000"/>
                </a:solidFill>
                <a:latin typeface="Calibri"/>
              </a:rPr>
              <a:t>Approximate sub-grid tendency by U</a:t>
            </a:r>
          </a:p>
        </p:txBody>
      </p:sp>
      <p:cxnSp>
        <p:nvCxnSpPr>
          <p:cNvPr id="22" name="Straight Arrow Connector 21"/>
          <p:cNvCxnSpPr/>
          <p:nvPr/>
        </p:nvCxnSpPr>
        <p:spPr>
          <a:xfrm rot="16200000" flipH="1">
            <a:off x="7560332" y="2240868"/>
            <a:ext cx="50405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436096" y="980728"/>
            <a:ext cx="1440160"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36096" y="3789040"/>
            <a:ext cx="3635896" cy="2759730"/>
          </a:xfrm>
          <a:prstGeom prst="rect">
            <a:avLst/>
          </a:prstGeom>
          <a:solidFill>
            <a:schemeClr val="tx2">
              <a:lumMod val="20000"/>
              <a:lumOff val="80000"/>
            </a:schemeClr>
          </a:solidFill>
        </p:spPr>
        <p:txBody>
          <a:bodyPr wrap="square" rtlCol="0">
            <a:spAutoFit/>
          </a:bodyPr>
          <a:lstStyle/>
          <a:p>
            <a:r>
              <a:rPr lang="en-GB" sz="2000" dirty="0">
                <a:solidFill>
                  <a:prstClr val="black"/>
                </a:solidFill>
                <a:latin typeface="Calibri"/>
              </a:rPr>
              <a:t>Deterministic:	U = </a:t>
            </a:r>
            <a:r>
              <a:rPr lang="en-GB" sz="2000" dirty="0" err="1">
                <a:solidFill>
                  <a:prstClr val="black"/>
                </a:solidFill>
                <a:latin typeface="Calibri"/>
              </a:rPr>
              <a:t>U</a:t>
            </a:r>
            <a:r>
              <a:rPr lang="en-GB" sz="2000" baseline="-25000" dirty="0" err="1">
                <a:solidFill>
                  <a:prstClr val="black"/>
                </a:solidFill>
                <a:latin typeface="Calibri"/>
              </a:rPr>
              <a:t>det</a:t>
            </a:r>
            <a:r>
              <a:rPr lang="en-GB" sz="2000" baseline="-25000" dirty="0">
                <a:solidFill>
                  <a:prstClr val="black"/>
                </a:solidFill>
                <a:latin typeface="Calibri"/>
              </a:rPr>
              <a:t> </a:t>
            </a:r>
            <a:endParaRPr lang="en-GB" sz="2000" dirty="0">
              <a:solidFill>
                <a:prstClr val="black"/>
              </a:solidFill>
              <a:latin typeface="Calibri"/>
            </a:endParaRPr>
          </a:p>
          <a:p>
            <a:endParaRPr lang="en-GB" sz="1000" dirty="0">
              <a:solidFill>
                <a:prstClr val="black"/>
              </a:solidFill>
              <a:latin typeface="Calibri"/>
            </a:endParaRPr>
          </a:p>
          <a:p>
            <a:r>
              <a:rPr lang="en-GB" sz="2000" dirty="0">
                <a:solidFill>
                  <a:prstClr val="black"/>
                </a:solidFill>
                <a:latin typeface="Calibri"/>
              </a:rPr>
              <a:t>Additive:	U = </a:t>
            </a:r>
            <a:r>
              <a:rPr lang="en-GB" sz="2000" dirty="0" err="1">
                <a:solidFill>
                  <a:prstClr val="black"/>
                </a:solidFill>
                <a:latin typeface="Calibri"/>
              </a:rPr>
              <a:t>U</a:t>
            </a:r>
            <a:r>
              <a:rPr lang="en-GB" sz="2000" baseline="-25000" dirty="0" err="1">
                <a:solidFill>
                  <a:prstClr val="black"/>
                </a:solidFill>
                <a:latin typeface="Calibri"/>
              </a:rPr>
              <a:t>det</a:t>
            </a:r>
            <a:r>
              <a:rPr lang="en-GB" sz="2000" dirty="0">
                <a:solidFill>
                  <a:prstClr val="black"/>
                </a:solidFill>
                <a:latin typeface="Calibri"/>
              </a:rPr>
              <a:t> + </a:t>
            </a:r>
            <a:r>
              <a:rPr lang="en-GB" sz="2000" dirty="0" err="1">
                <a:solidFill>
                  <a:prstClr val="black"/>
                </a:solidFill>
                <a:latin typeface="Calibri"/>
              </a:rPr>
              <a:t>e</a:t>
            </a:r>
            <a:r>
              <a:rPr lang="en-GB" sz="2000" baseline="-25000" dirty="0" err="1">
                <a:solidFill>
                  <a:prstClr val="black"/>
                </a:solidFill>
                <a:latin typeface="Calibri"/>
              </a:rPr>
              <a:t>w,r</a:t>
            </a:r>
            <a:endParaRPr lang="en-GB" sz="2000" dirty="0">
              <a:solidFill>
                <a:prstClr val="black"/>
              </a:solidFill>
              <a:latin typeface="Calibri"/>
            </a:endParaRPr>
          </a:p>
          <a:p>
            <a:endParaRPr lang="en-GB" sz="1000" dirty="0">
              <a:solidFill>
                <a:prstClr val="black"/>
              </a:solidFill>
              <a:latin typeface="Calibri"/>
            </a:endParaRPr>
          </a:p>
          <a:p>
            <a:r>
              <a:rPr lang="en-GB" sz="2000" dirty="0">
                <a:solidFill>
                  <a:prstClr val="black"/>
                </a:solidFill>
                <a:latin typeface="Calibri"/>
              </a:rPr>
              <a:t>Multiplicative:	U = (1+e</a:t>
            </a:r>
            <a:r>
              <a:rPr lang="en-GB" sz="2000" baseline="-25000" dirty="0">
                <a:solidFill>
                  <a:prstClr val="black"/>
                </a:solidFill>
                <a:latin typeface="Calibri"/>
              </a:rPr>
              <a:t>r</a:t>
            </a:r>
            <a:r>
              <a:rPr lang="en-GB" sz="2000" dirty="0">
                <a:solidFill>
                  <a:prstClr val="black"/>
                </a:solidFill>
                <a:latin typeface="Calibri"/>
              </a:rPr>
              <a:t>) </a:t>
            </a:r>
            <a:r>
              <a:rPr lang="en-GB" sz="2000" dirty="0" err="1">
                <a:solidFill>
                  <a:prstClr val="black"/>
                </a:solidFill>
                <a:latin typeface="Calibri"/>
              </a:rPr>
              <a:t>U</a:t>
            </a:r>
            <a:r>
              <a:rPr lang="en-GB" sz="2000" baseline="-25000" dirty="0" err="1">
                <a:solidFill>
                  <a:prstClr val="black"/>
                </a:solidFill>
                <a:latin typeface="Calibri"/>
              </a:rPr>
              <a:t>det</a:t>
            </a:r>
            <a:endParaRPr lang="en-GB" sz="2000" baseline="-25000" dirty="0">
              <a:solidFill>
                <a:prstClr val="black"/>
              </a:solidFill>
              <a:latin typeface="Calibri"/>
            </a:endParaRPr>
          </a:p>
          <a:p>
            <a:endParaRPr lang="en-GB" sz="2000" baseline="-25000" dirty="0">
              <a:solidFill>
                <a:prstClr val="black"/>
              </a:solidFill>
              <a:latin typeface="Calibri"/>
            </a:endParaRPr>
          </a:p>
          <a:p>
            <a:r>
              <a:rPr lang="en-GB" sz="2000" dirty="0">
                <a:solidFill>
                  <a:prstClr val="black"/>
                </a:solidFill>
                <a:latin typeface="Calibri"/>
              </a:rPr>
              <a:t>Where:</a:t>
            </a:r>
            <a:endParaRPr lang="en-GB" sz="1000" dirty="0">
              <a:solidFill>
                <a:prstClr val="black"/>
              </a:solidFill>
              <a:latin typeface="Calibri"/>
            </a:endParaRPr>
          </a:p>
          <a:p>
            <a:r>
              <a:rPr lang="en-GB" sz="2000" dirty="0" err="1">
                <a:solidFill>
                  <a:prstClr val="black"/>
                </a:solidFill>
                <a:latin typeface="Calibri"/>
              </a:rPr>
              <a:t>U</a:t>
            </a:r>
            <a:r>
              <a:rPr lang="en-GB" sz="2000" baseline="-25000" dirty="0" err="1">
                <a:solidFill>
                  <a:prstClr val="black"/>
                </a:solidFill>
                <a:latin typeface="Calibri"/>
              </a:rPr>
              <a:t>det</a:t>
            </a:r>
            <a:r>
              <a:rPr lang="en-GB" sz="2000" dirty="0">
                <a:solidFill>
                  <a:prstClr val="black"/>
                </a:solidFill>
                <a:latin typeface="Calibri"/>
              </a:rPr>
              <a:t> = cubic polynomial in X</a:t>
            </a:r>
          </a:p>
          <a:p>
            <a:r>
              <a:rPr lang="en-GB" sz="2000" dirty="0" err="1">
                <a:solidFill>
                  <a:prstClr val="black"/>
                </a:solidFill>
                <a:latin typeface="Calibri"/>
              </a:rPr>
              <a:t>e</a:t>
            </a:r>
            <a:r>
              <a:rPr lang="en-GB" sz="2000" baseline="-25000" dirty="0" err="1">
                <a:solidFill>
                  <a:prstClr val="black"/>
                </a:solidFill>
                <a:latin typeface="Calibri"/>
              </a:rPr>
              <a:t>w,r</a:t>
            </a:r>
            <a:r>
              <a:rPr lang="en-GB" sz="2000" dirty="0">
                <a:solidFill>
                  <a:prstClr val="black"/>
                </a:solidFill>
                <a:latin typeface="Calibri"/>
              </a:rPr>
              <a:t>  = white / red noise</a:t>
            </a:r>
          </a:p>
          <a:p>
            <a:r>
              <a:rPr lang="en-GB" sz="2000" dirty="0">
                <a:solidFill>
                  <a:prstClr val="black"/>
                </a:solidFill>
                <a:latin typeface="Calibri"/>
              </a:rPr>
              <a:t>Fit parameters from full model</a:t>
            </a:r>
          </a:p>
        </p:txBody>
      </p:sp>
      <p:sp>
        <p:nvSpPr>
          <p:cNvPr id="36" name="TextBox 35"/>
          <p:cNvSpPr txBox="1"/>
          <p:nvPr/>
        </p:nvSpPr>
        <p:spPr>
          <a:xfrm>
            <a:off x="1619672" y="3068960"/>
            <a:ext cx="3672408" cy="369332"/>
          </a:xfrm>
          <a:prstGeom prst="rect">
            <a:avLst/>
          </a:prstGeom>
          <a:noFill/>
        </p:spPr>
        <p:txBody>
          <a:bodyPr wrap="square" rtlCol="0">
            <a:spAutoFit/>
          </a:bodyPr>
          <a:lstStyle/>
          <a:p>
            <a:r>
              <a:rPr lang="en-GB" dirty="0">
                <a:solidFill>
                  <a:prstClr val="black"/>
                </a:solidFill>
                <a:latin typeface="Calibri"/>
              </a:rPr>
              <a:t>Skill </a:t>
            </a:r>
            <a:r>
              <a:rPr lang="en-GB" dirty="0" smtClean="0">
                <a:solidFill>
                  <a:prstClr val="black"/>
                </a:solidFill>
                <a:latin typeface="Calibri"/>
              </a:rPr>
              <a:t>in simulating climate pdf</a:t>
            </a:r>
            <a:endParaRPr lang="en-GB" dirty="0">
              <a:solidFill>
                <a:prstClr val="black"/>
              </a:solidFill>
              <a:latin typeface="Calibri"/>
            </a:endParaRPr>
          </a:p>
        </p:txBody>
      </p:sp>
      <p:cxnSp>
        <p:nvCxnSpPr>
          <p:cNvPr id="20" name="Straight Arrow Connector 19"/>
          <p:cNvCxnSpPr/>
          <p:nvPr/>
        </p:nvCxnSpPr>
        <p:spPr>
          <a:xfrm flipV="1">
            <a:off x="251520" y="2924944"/>
            <a:ext cx="0" cy="33123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3528" y="2996952"/>
            <a:ext cx="827584" cy="369332"/>
          </a:xfrm>
          <a:prstGeom prst="rect">
            <a:avLst/>
          </a:prstGeom>
          <a:solidFill>
            <a:schemeClr val="bg1"/>
          </a:solidFill>
        </p:spPr>
        <p:txBody>
          <a:bodyPr wrap="square" rtlCol="0">
            <a:spAutoFit/>
          </a:bodyPr>
          <a:lstStyle/>
          <a:p>
            <a:r>
              <a:rPr lang="en-GB" b="1" dirty="0" smtClean="0">
                <a:solidFill>
                  <a:srgbClr val="FF0000"/>
                </a:solidFill>
                <a:latin typeface="Calibri"/>
              </a:rPr>
              <a:t>Worse</a:t>
            </a:r>
            <a:endParaRPr lang="en-US" b="1" dirty="0">
              <a:solidFill>
                <a:srgbClr val="FF0000"/>
              </a:solidFill>
              <a:latin typeface="Calibri"/>
            </a:endParaRPr>
          </a:p>
        </p:txBody>
      </p:sp>
    </p:spTree>
    <p:extLst>
      <p:ext uri="{BB962C8B-B14F-4D97-AF65-F5344CB8AC3E}">
        <p14:creationId xmlns:p14="http://schemas.microsoft.com/office/powerpoint/2010/main" val="35756430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41" name="Picture 1" descr="E:\royal_met_soc_presidential_address\TP-new-figure-6\TP-RSoc-Figure-6.png"/>
          <p:cNvPicPr>
            <a:picLocks noChangeAspect="1" noChangeArrowheads="1"/>
          </p:cNvPicPr>
          <p:nvPr/>
        </p:nvPicPr>
        <p:blipFill>
          <a:blip r:embed="rId2" cstate="print"/>
          <a:srcRect/>
          <a:stretch>
            <a:fillRect/>
          </a:stretch>
        </p:blipFill>
        <p:spPr bwMode="auto">
          <a:xfrm>
            <a:off x="2948980" y="1994389"/>
            <a:ext cx="3782020" cy="3706547"/>
          </a:xfrm>
          <a:prstGeom prst="rect">
            <a:avLst/>
          </a:prstGeom>
          <a:noFill/>
        </p:spPr>
      </p:pic>
      <p:sp>
        <p:nvSpPr>
          <p:cNvPr id="3" name="TextBox 2"/>
          <p:cNvSpPr txBox="1"/>
          <p:nvPr/>
        </p:nvSpPr>
        <p:spPr>
          <a:xfrm>
            <a:off x="5220072" y="5736456"/>
            <a:ext cx="2304256" cy="369332"/>
          </a:xfrm>
          <a:prstGeom prst="rect">
            <a:avLst/>
          </a:prstGeom>
          <a:noFill/>
        </p:spPr>
        <p:txBody>
          <a:bodyPr wrap="square" rtlCol="0">
            <a:spAutoFit/>
          </a:bodyPr>
          <a:lstStyle/>
          <a:p>
            <a:r>
              <a:rPr lang="en-GB" dirty="0" smtClean="0">
                <a:solidFill>
                  <a:srgbClr val="FF0000"/>
                </a:solidFill>
                <a:latin typeface="Calibri"/>
              </a:rPr>
              <a:t>Pdfs from Lorenz 96</a:t>
            </a:r>
            <a:endParaRPr lang="en-US" dirty="0">
              <a:solidFill>
                <a:srgbClr val="FF0000"/>
              </a:solidFill>
              <a:latin typeface="Calibri"/>
            </a:endParaRPr>
          </a:p>
        </p:txBody>
      </p:sp>
      <p:sp>
        <p:nvSpPr>
          <p:cNvPr id="2" name="TextBox 1"/>
          <p:cNvSpPr txBox="1"/>
          <p:nvPr/>
        </p:nvSpPr>
        <p:spPr>
          <a:xfrm>
            <a:off x="1016000" y="368300"/>
            <a:ext cx="7289800" cy="646331"/>
          </a:xfrm>
          <a:prstGeom prst="rect">
            <a:avLst/>
          </a:prstGeom>
          <a:noFill/>
        </p:spPr>
        <p:txBody>
          <a:bodyPr wrap="square" rtlCol="0">
            <a:spAutoFit/>
          </a:bodyPr>
          <a:lstStyle/>
          <a:p>
            <a:pPr algn="ctr"/>
            <a:r>
              <a:rPr lang="en-US" dirty="0" err="1" smtClean="0"/>
              <a:t>Parametrisation</a:t>
            </a:r>
            <a:r>
              <a:rPr lang="en-US" dirty="0" smtClean="0"/>
              <a:t> not as a deterministic bulk formula, but as a constraint on a sub-grid </a:t>
            </a:r>
            <a:r>
              <a:rPr lang="en-US" dirty="0" err="1" smtClean="0"/>
              <a:t>pdf</a:t>
            </a:r>
            <a:endParaRPr lang="en-US" dirty="0"/>
          </a:p>
        </p:txBody>
      </p:sp>
    </p:spTree>
    <p:extLst>
      <p:ext uri="{BB962C8B-B14F-4D97-AF65-F5344CB8AC3E}">
        <p14:creationId xmlns:p14="http://schemas.microsoft.com/office/powerpoint/2010/main" val="34010524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ats.png"/>
          <p:cNvPicPr>
            <a:picLocks noGrp="1" noChangeAspect="1"/>
          </p:cNvPicPr>
          <p:nvPr>
            <p:ph idx="1"/>
          </p:nvPr>
        </p:nvPicPr>
        <p:blipFill>
          <a:blip r:embed="rId2" cstate="print"/>
          <a:srcRect l="8453" t="3677" r="4227" b="459"/>
          <a:stretch>
            <a:fillRect/>
          </a:stretch>
        </p:blipFill>
        <p:spPr>
          <a:xfrm>
            <a:off x="1142335" y="661132"/>
            <a:ext cx="3198636" cy="4610877"/>
          </a:xfrm>
        </p:spPr>
      </p:pic>
      <p:pic>
        <p:nvPicPr>
          <p:cNvPr id="4" name="Picture 3" descr="P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908" y="820457"/>
            <a:ext cx="3044786" cy="4299889"/>
          </a:xfrm>
          <a:prstGeom prst="rect">
            <a:avLst/>
          </a:prstGeom>
        </p:spPr>
      </p:pic>
    </p:spTree>
    <p:extLst>
      <p:ext uri="{BB962C8B-B14F-4D97-AF65-F5344CB8AC3E}">
        <p14:creationId xmlns:p14="http://schemas.microsoft.com/office/powerpoint/2010/main" val="34971051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020455439"/>
              </p:ext>
            </p:extLst>
          </p:nvPr>
        </p:nvGraphicFramePr>
        <p:xfrm>
          <a:off x="971600" y="1268760"/>
          <a:ext cx="6984774" cy="4952551"/>
        </p:xfrm>
        <a:graphic>
          <a:graphicData uri="http://schemas.openxmlformats.org/drawingml/2006/table">
            <a:tbl>
              <a:tblPr firstRow="1" bandRow="1">
                <a:tableStyleId>{2D5ABB26-0587-4C30-8999-92F81FD0307C}</a:tableStyleId>
              </a:tblPr>
              <a:tblGrid>
                <a:gridCol w="776086"/>
                <a:gridCol w="776086"/>
                <a:gridCol w="776086"/>
                <a:gridCol w="776086"/>
                <a:gridCol w="776086"/>
                <a:gridCol w="776086"/>
                <a:gridCol w="776086"/>
                <a:gridCol w="776086"/>
                <a:gridCol w="776086"/>
              </a:tblGrid>
              <a:tr h="512057">
                <a:tc gridSpan="9">
                  <a:txBody>
                    <a:bodyPr/>
                    <a:lstStyle/>
                    <a:p>
                      <a:r>
                        <a:rPr lang="en-GB" sz="2000" dirty="0" smtClean="0"/>
                        <a:t>lead </a:t>
                      </a:r>
                      <a:r>
                        <a:rPr lang="en-GB" sz="2000" baseline="0" dirty="0" smtClean="0"/>
                        <a:t>time: 1 month</a:t>
                      </a:r>
                      <a:endParaRPr lang="en-GB" sz="2000" dirty="0"/>
                    </a:p>
                  </a:txBody>
                  <a:tcPr>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256029">
                <a:tc>
                  <a:txBody>
                    <a:bodyPr/>
                    <a:lstStyle/>
                    <a:p>
                      <a:endParaRPr lang="en-GB"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GB" b="1" dirty="0" smtClean="0">
                          <a:solidFill>
                            <a:srgbClr val="FF0000"/>
                          </a:solidFill>
                        </a:rPr>
                        <a:t>T2m</a:t>
                      </a:r>
                      <a:endParaRPr lang="en-GB" b="1" dirty="0">
                        <a:solidFill>
                          <a:srgbClr val="FF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gridSpan="4">
                  <a:txBody>
                    <a:bodyPr/>
                    <a:lstStyle/>
                    <a:p>
                      <a:pPr algn="ctr"/>
                      <a:r>
                        <a:rPr lang="en-GB" b="1" dirty="0" err="1" smtClean="0">
                          <a:solidFill>
                            <a:srgbClr val="FF0000"/>
                          </a:solidFill>
                        </a:rPr>
                        <a:t>precip</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9033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n-GB" b="1" dirty="0" smtClean="0">
                          <a:solidFill>
                            <a:srgbClr val="FF0000"/>
                          </a:solidFill>
                        </a:rPr>
                        <a:t>May</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r>
                        <a:rPr lang="en-GB" b="1" dirty="0" smtClean="0">
                          <a:solidFill>
                            <a:srgbClr val="FF0000"/>
                          </a:solidFill>
                        </a:rPr>
                        <a:t>Nov</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r>
                        <a:rPr lang="en-GB" b="1" dirty="0" smtClean="0">
                          <a:solidFill>
                            <a:srgbClr val="FF0000"/>
                          </a:solidFill>
                        </a:rPr>
                        <a:t>May</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a:r>
                        <a:rPr lang="en-GB" b="1" dirty="0" smtClean="0">
                          <a:solidFill>
                            <a:srgbClr val="FF0000"/>
                          </a:solidFill>
                        </a:rPr>
                        <a:t>Nov</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r>
              <a:tr h="51205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cold</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warm</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cold</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warm</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dry</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wet</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dry</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FF0000"/>
                          </a:solidFill>
                        </a:rPr>
                        <a:t>wet</a:t>
                      </a:r>
                      <a:endParaRPr lang="en-GB"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057">
                <a:tc>
                  <a:txBody>
                    <a:bodyPr/>
                    <a:lstStyle/>
                    <a:p>
                      <a:pPr algn="ctr"/>
                      <a:r>
                        <a:rPr lang="en-GB" b="1" dirty="0" smtClean="0"/>
                        <a:t>MME</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0.178</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0.195</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0.141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0.159</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0.079</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0.080</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0.099</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057">
                <a:tc>
                  <a:txBody>
                    <a:bodyPr/>
                    <a:lstStyle/>
                    <a:p>
                      <a:pPr algn="ctr"/>
                      <a:r>
                        <a:rPr lang="en-GB" b="1" dirty="0" smtClean="0"/>
                        <a:t>SPE</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0.194</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0.192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0.149</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0.172</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0.104</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0.118</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0.095</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smtClean="0">
                          <a:solidFill>
                            <a:srgbClr val="00B0F0"/>
                          </a:solidFill>
                        </a:rPr>
                        <a:t>0.114</a:t>
                      </a:r>
                      <a:endParaRPr lang="en-GB" b="1" dirty="0">
                        <a:solidFill>
                          <a:srgbClr val="00B0F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057">
                <a:tc>
                  <a:txBody>
                    <a:bodyPr/>
                    <a:lstStyle/>
                    <a:p>
                      <a:pPr algn="ctr"/>
                      <a:r>
                        <a:rPr lang="en-GB" b="1" dirty="0" smtClean="0"/>
                        <a:t>CTRL</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0.147</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0.148</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0.126</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0.148</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0.044</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0.061</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0.058</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smtClean="0"/>
                        <a:t>0.075</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057">
                <a:tc>
                  <a:txBody>
                    <a:bodyPr/>
                    <a:lstStyle/>
                    <a:p>
                      <a:pPr algn="l"/>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endParaRPr lang="en-GB"/>
                    </a:p>
                  </a:txBody>
                  <a:tcPr anchor="ctr">
                    <a:lnT w="12700" cap="flat" cmpd="sng" algn="ctr">
                      <a:solidFill>
                        <a:schemeClr val="tx1"/>
                      </a:solidFill>
                      <a:prstDash val="solid"/>
                      <a:round/>
                      <a:headEnd type="none" w="med" len="med"/>
                      <a:tailEnd type="none" w="med" len="med"/>
                    </a:lnT>
                  </a:tcPr>
                </a:tc>
                <a:tc>
                  <a:txBody>
                    <a:bodyPr/>
                    <a:lstStyle/>
                    <a:p>
                      <a:pPr algn="ctr"/>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endParaRPr lang="en-GB"/>
                    </a:p>
                  </a:txBody>
                  <a:tcPr anchor="ctr">
                    <a:lnT w="12700" cap="flat" cmpd="sng" algn="ctr">
                      <a:solidFill>
                        <a:schemeClr val="tx1"/>
                      </a:solidFill>
                      <a:prstDash val="solid"/>
                      <a:round/>
                      <a:headEnd type="none" w="med" len="med"/>
                      <a:tailEnd type="none" w="med" len="med"/>
                    </a:lnT>
                  </a:tcPr>
                </a:tc>
                <a:tc>
                  <a:txBody>
                    <a:bodyPr/>
                    <a:lstStyle/>
                    <a:p>
                      <a:pPr algn="ctr"/>
                      <a:endParaRPr lang="en-GB"/>
                    </a:p>
                  </a:txBody>
                  <a:tcPr anchor="ctr">
                    <a:lnT w="12700" cap="flat" cmpd="sng" algn="ctr">
                      <a:solidFill>
                        <a:schemeClr val="tx1"/>
                      </a:solidFill>
                      <a:prstDash val="solid"/>
                      <a:round/>
                      <a:headEnd type="none" w="med" len="med"/>
                      <a:tailEnd type="none" w="med" len="med"/>
                    </a:lnT>
                  </a:tcPr>
                </a:tc>
                <a:tc>
                  <a:txBody>
                    <a:bodyPr/>
                    <a:lstStyle/>
                    <a:p>
                      <a:pPr algn="ctr"/>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endParaRPr lang="en-GB" dirty="0"/>
                    </a:p>
                  </a:txBody>
                  <a:tcPr anchor="ctr">
                    <a:lnT w="12700" cap="flat" cmpd="sng" algn="ctr">
                      <a:solidFill>
                        <a:schemeClr val="tx1"/>
                      </a:solidFill>
                      <a:prstDash val="solid"/>
                      <a:round/>
                      <a:headEnd type="none" w="med" len="med"/>
                      <a:tailEnd type="none" w="med" len="med"/>
                    </a:lnT>
                  </a:tcPr>
                </a:tc>
              </a:tr>
              <a:tr h="512057">
                <a:tc>
                  <a:txBody>
                    <a:bodyPr/>
                    <a:lstStyle/>
                    <a:p>
                      <a:pPr algn="l"/>
                      <a:endParaRPr lang="en-GB" dirty="0"/>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dirty="0"/>
                    </a:p>
                  </a:txBody>
                  <a:tcPr anchor="ctr"/>
                </a:tc>
              </a:tr>
              <a:tr h="512057">
                <a:tc>
                  <a:txBody>
                    <a:bodyPr/>
                    <a:lstStyle/>
                    <a:p>
                      <a:pPr algn="l"/>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sp>
        <p:nvSpPr>
          <p:cNvPr id="3" name="TextBox 4"/>
          <p:cNvSpPr txBox="1">
            <a:spLocks noChangeArrowheads="1"/>
          </p:cNvSpPr>
          <p:nvPr/>
        </p:nvSpPr>
        <p:spPr bwMode="auto">
          <a:xfrm>
            <a:off x="3780160" y="6011440"/>
            <a:ext cx="3168104" cy="369888"/>
          </a:xfrm>
          <a:prstGeom prst="rect">
            <a:avLst/>
          </a:prstGeom>
          <a:noFill/>
          <a:ln w="9525">
            <a:noFill/>
            <a:miter lim="800000"/>
            <a:headEnd/>
            <a:tailEnd/>
          </a:ln>
        </p:spPr>
        <p:txBody>
          <a:bodyPr wrap="square">
            <a:spAutoFit/>
          </a:bodyPr>
          <a:lstStyle/>
          <a:p>
            <a:pPr defTabSz="914400"/>
            <a:r>
              <a:rPr lang="en-GB" dirty="0">
                <a:solidFill>
                  <a:prstClr val="black"/>
                </a:solidFill>
                <a:latin typeface="Calibri"/>
              </a:rPr>
              <a:t>Weisheimer et al  GRL (2011</a:t>
            </a:r>
            <a:r>
              <a:rPr lang="en-GB" dirty="0" smtClean="0">
                <a:solidFill>
                  <a:prstClr val="black"/>
                </a:solidFill>
                <a:latin typeface="Calibri"/>
              </a:rPr>
              <a:t>) </a:t>
            </a:r>
            <a:endParaRPr lang="en-US" dirty="0">
              <a:solidFill>
                <a:prstClr val="black"/>
              </a:solidFill>
              <a:latin typeface="Calibri"/>
            </a:endParaRPr>
          </a:p>
        </p:txBody>
      </p:sp>
      <p:sp>
        <p:nvSpPr>
          <p:cNvPr id="4" name="Text Box 4"/>
          <p:cNvSpPr txBox="1">
            <a:spLocks noChangeArrowheads="1"/>
          </p:cNvSpPr>
          <p:nvPr/>
        </p:nvSpPr>
        <p:spPr bwMode="auto">
          <a:xfrm>
            <a:off x="323528" y="5085184"/>
            <a:ext cx="9144000" cy="581025"/>
          </a:xfrm>
          <a:prstGeom prst="rect">
            <a:avLst/>
          </a:prstGeom>
          <a:noFill/>
          <a:ln w="9525">
            <a:noFill/>
            <a:miter lim="800000"/>
            <a:headEnd/>
            <a:tailEnd/>
          </a:ln>
        </p:spPr>
        <p:txBody>
          <a:bodyPr>
            <a:spAutoFit/>
          </a:bodyPr>
          <a:lstStyle/>
          <a:p>
            <a:pPr algn="ctr" defTabSz="914400"/>
            <a:r>
              <a:rPr lang="en-GB" sz="1600" b="1" dirty="0">
                <a:solidFill>
                  <a:srgbClr val="000000"/>
                </a:solidFill>
                <a:latin typeface="Calibri"/>
              </a:rPr>
              <a:t>Hindcast period: 1991-2005</a:t>
            </a:r>
          </a:p>
          <a:p>
            <a:pPr algn="ctr" defTabSz="914400"/>
            <a:r>
              <a:rPr lang="en-GB" sz="1600" b="1" dirty="0">
                <a:solidFill>
                  <a:srgbClr val="000000"/>
                </a:solidFill>
                <a:latin typeface="Calibri"/>
              </a:rPr>
              <a:t>SP version 1055m007</a:t>
            </a:r>
          </a:p>
        </p:txBody>
      </p:sp>
      <p:sp>
        <p:nvSpPr>
          <p:cNvPr id="5" name="TextBox 4"/>
          <p:cNvSpPr txBox="1"/>
          <p:nvPr/>
        </p:nvSpPr>
        <p:spPr>
          <a:xfrm>
            <a:off x="539552" y="260648"/>
            <a:ext cx="8208912" cy="1077218"/>
          </a:xfrm>
          <a:prstGeom prst="rect">
            <a:avLst/>
          </a:prstGeom>
          <a:noFill/>
        </p:spPr>
        <p:txBody>
          <a:bodyPr wrap="square" rtlCol="0">
            <a:spAutoFit/>
          </a:bodyPr>
          <a:lstStyle/>
          <a:p>
            <a:pPr algn="ctr" defTabSz="914400"/>
            <a:r>
              <a:rPr lang="en-GB" sz="3200" dirty="0">
                <a:solidFill>
                  <a:srgbClr val="FF0000"/>
                </a:solidFill>
                <a:latin typeface="Calibri"/>
              </a:rPr>
              <a:t>Brier Skill Score: ENSEMBLES MME  vs ECMWF stochastic physics ensemble (SPE) </a:t>
            </a:r>
            <a:endParaRPr lang="en-US" sz="3200" dirty="0">
              <a:solidFill>
                <a:srgbClr val="FF0000"/>
              </a:solidFill>
              <a:latin typeface="Calibri"/>
            </a:endParaRPr>
          </a:p>
        </p:txBody>
      </p:sp>
    </p:spTree>
    <p:extLst>
      <p:ext uri="{BB962C8B-B14F-4D97-AF65-F5344CB8AC3E}">
        <p14:creationId xmlns:p14="http://schemas.microsoft.com/office/powerpoint/2010/main" val="9587696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16750" y="0"/>
            <a:ext cx="5381551" cy="6858000"/>
          </a:xfrm>
          <a:prstGeom prst="rect">
            <a:avLst/>
          </a:prstGeom>
        </p:spPr>
      </p:pic>
      <p:pic>
        <p:nvPicPr>
          <p:cNvPr id="6" name="Picture 5"/>
          <p:cNvPicPr>
            <a:picLocks noChangeAspect="1"/>
          </p:cNvPicPr>
          <p:nvPr/>
        </p:nvPicPr>
        <p:blipFill>
          <a:blip r:embed="rId3"/>
          <a:stretch>
            <a:fillRect/>
          </a:stretch>
        </p:blipFill>
        <p:spPr>
          <a:xfrm>
            <a:off x="205949" y="455304"/>
            <a:ext cx="4066653" cy="5312366"/>
          </a:xfrm>
          <a:prstGeom prst="rect">
            <a:avLst/>
          </a:prstGeom>
        </p:spPr>
      </p:pic>
    </p:spTree>
    <p:extLst>
      <p:ext uri="{BB962C8B-B14F-4D97-AF65-F5344CB8AC3E}">
        <p14:creationId xmlns:p14="http://schemas.microsoft.com/office/powerpoint/2010/main" val="27735694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rick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852" y="474808"/>
            <a:ext cx="5138234" cy="5694722"/>
          </a:xfrm>
          <a:prstGeom prst="rect">
            <a:avLst/>
          </a:prstGeom>
        </p:spPr>
      </p:pic>
      <p:sp>
        <p:nvSpPr>
          <p:cNvPr id="3" name="TextBox 2"/>
          <p:cNvSpPr txBox="1"/>
          <p:nvPr/>
        </p:nvSpPr>
        <p:spPr>
          <a:xfrm>
            <a:off x="937694" y="5816391"/>
            <a:ext cx="2112779" cy="369332"/>
          </a:xfrm>
          <a:prstGeom prst="rect">
            <a:avLst/>
          </a:prstGeom>
          <a:noFill/>
        </p:spPr>
        <p:txBody>
          <a:bodyPr wrap="square" rtlCol="0">
            <a:spAutoFit/>
          </a:bodyPr>
          <a:lstStyle/>
          <a:p>
            <a:r>
              <a:rPr lang="en-US" dirty="0" smtClean="0"/>
              <a:t>J. </a:t>
            </a:r>
            <a:r>
              <a:rPr lang="en-US" dirty="0" err="1" smtClean="0"/>
              <a:t>Clim</a:t>
            </a:r>
            <a:r>
              <a:rPr lang="en-US" dirty="0" smtClean="0"/>
              <a:t> Submitted</a:t>
            </a:r>
            <a:endParaRPr lang="en-US" dirty="0"/>
          </a:p>
        </p:txBody>
      </p:sp>
    </p:spTree>
    <p:extLst>
      <p:ext uri="{BB962C8B-B14F-4D97-AF65-F5344CB8AC3E}">
        <p14:creationId xmlns:p14="http://schemas.microsoft.com/office/powerpoint/2010/main" val="1017688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mmy(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47371" y="-328885"/>
            <a:ext cx="2637114" cy="3731849"/>
          </a:xfrm>
          <a:prstGeom prst="rect">
            <a:avLst/>
          </a:prstGeom>
        </p:spPr>
      </p:pic>
      <p:pic>
        <p:nvPicPr>
          <p:cNvPr id="3" name="Picture 2" descr="dummy(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5813" y="2634998"/>
            <a:ext cx="2581441" cy="3653064"/>
          </a:xfrm>
          <a:prstGeom prst="rect">
            <a:avLst/>
          </a:prstGeom>
        </p:spPr>
      </p:pic>
      <p:sp>
        <p:nvSpPr>
          <p:cNvPr id="4" name="Rectangle 3"/>
          <p:cNvSpPr/>
          <p:nvPr/>
        </p:nvSpPr>
        <p:spPr>
          <a:xfrm>
            <a:off x="3955728" y="513153"/>
            <a:ext cx="4572000" cy="1384995"/>
          </a:xfrm>
          <a:prstGeom prst="rect">
            <a:avLst/>
          </a:prstGeom>
        </p:spPr>
        <p:txBody>
          <a:bodyPr>
            <a:spAutoFit/>
          </a:bodyPr>
          <a:lstStyle/>
          <a:p>
            <a:pPr defTabSz="914400" fontAlgn="base">
              <a:spcBef>
                <a:spcPct val="0"/>
              </a:spcBef>
              <a:spcAft>
                <a:spcPct val="0"/>
              </a:spcAft>
            </a:pPr>
            <a:r>
              <a:rPr lang="en-US" sz="1200" dirty="0">
                <a:solidFill>
                  <a:srgbClr val="000000"/>
                </a:solidFill>
                <a:latin typeface="Arial" charset="0"/>
                <a:cs typeface="Arial"/>
              </a:rPr>
              <a:t>On the other hand, the Canadian model - which had conjured up an absolutely devastating storm for the northern mid-Atlantic and Northeast in earlier runs - has shifted the storm’s track out to sea. The GFS model also has an out to sea track, but has shifted a bit closer to the coast compared to yesterday</a:t>
            </a:r>
            <a:r>
              <a:rPr lang="en-US" sz="1200" dirty="0" smtClean="0">
                <a:solidFill>
                  <a:srgbClr val="000000"/>
                </a:solidFill>
                <a:latin typeface="Arial" charset="0"/>
                <a:cs typeface="Arial"/>
              </a:rPr>
              <a:t>.</a:t>
            </a:r>
          </a:p>
          <a:p>
            <a:pPr defTabSz="914400" fontAlgn="base">
              <a:spcBef>
                <a:spcPct val="0"/>
              </a:spcBef>
              <a:spcAft>
                <a:spcPct val="0"/>
              </a:spcAft>
            </a:pPr>
            <a:endParaRPr lang="en-US" sz="1200" dirty="0">
              <a:solidFill>
                <a:srgbClr val="000000"/>
              </a:solidFill>
              <a:latin typeface="Arial" charset="0"/>
              <a:cs typeface="Arial"/>
            </a:endParaRPr>
          </a:p>
          <a:p>
            <a:pPr defTabSz="914400" fontAlgn="base">
              <a:spcBef>
                <a:spcPct val="0"/>
              </a:spcBef>
              <a:spcAft>
                <a:spcPct val="0"/>
              </a:spcAft>
            </a:pPr>
            <a:r>
              <a:rPr lang="en-US" sz="1200" dirty="0" err="1" smtClean="0">
                <a:solidFill>
                  <a:srgbClr val="000000"/>
                </a:solidFill>
                <a:latin typeface="Arial" charset="0"/>
                <a:cs typeface="Arial"/>
              </a:rPr>
              <a:t>www.washingtonpost.com</a:t>
            </a:r>
            <a:endParaRPr lang="en-US" sz="1200" dirty="0">
              <a:solidFill>
                <a:srgbClr val="000000"/>
              </a:solidFill>
              <a:latin typeface="Arial" charset="0"/>
              <a:cs typeface="Arial"/>
            </a:endParaRPr>
          </a:p>
        </p:txBody>
      </p:sp>
      <p:pic>
        <p:nvPicPr>
          <p:cNvPr id="6" name="Picture 5"/>
          <p:cNvPicPr>
            <a:picLocks noChangeAspect="1"/>
          </p:cNvPicPr>
          <p:nvPr/>
        </p:nvPicPr>
        <p:blipFill>
          <a:blip r:embed="rId4"/>
          <a:stretch>
            <a:fillRect/>
          </a:stretch>
        </p:blipFill>
        <p:spPr>
          <a:xfrm>
            <a:off x="4285928" y="2133600"/>
            <a:ext cx="3834406" cy="4498535"/>
          </a:xfrm>
          <a:prstGeom prst="rect">
            <a:avLst/>
          </a:prstGeom>
        </p:spPr>
      </p:pic>
    </p:spTree>
    <p:extLst>
      <p:ext uri="{BB962C8B-B14F-4D97-AF65-F5344CB8AC3E}">
        <p14:creationId xmlns:p14="http://schemas.microsoft.com/office/powerpoint/2010/main" val="11250010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9085" y="273014"/>
            <a:ext cx="8000073" cy="3416320"/>
          </a:xfrm>
          <a:prstGeom prst="rect">
            <a:avLst/>
          </a:prstGeom>
          <a:noFill/>
        </p:spPr>
        <p:txBody>
          <a:bodyPr wrap="square" rtlCol="0">
            <a:spAutoFit/>
          </a:bodyPr>
          <a:lstStyle/>
          <a:p>
            <a:endParaRPr lang="en-US" dirty="0" smtClean="0"/>
          </a:p>
          <a:p>
            <a:pPr marL="285750" indent="-285750">
              <a:buFont typeface="Arial"/>
              <a:buChar char="•"/>
            </a:pPr>
            <a:r>
              <a:rPr lang="en-US" dirty="0" smtClean="0"/>
              <a:t>The ice strength parameter P* is a key parameter in dynamic-thermodynamic sea ice models. Controls the threshold for plastic deformation. Value affected by the liquid content in the sea ice. Cannot be measured directly. </a:t>
            </a:r>
          </a:p>
          <a:p>
            <a:pPr marL="285750" indent="-285750">
              <a:buFont typeface="Arial"/>
              <a:buChar char="•"/>
            </a:pPr>
            <a:r>
              <a:rPr lang="en-US" dirty="0" smtClean="0"/>
              <a:t>A stochastic representation of P* is developed in a finite element sea-ice-ocean model, based on AR1 multiplicative noise and spatial autocorrelation between nodes of the finite element grid</a:t>
            </a:r>
          </a:p>
          <a:p>
            <a:pPr marL="285750" indent="-285750">
              <a:buFont typeface="Arial"/>
              <a:buChar char="•"/>
            </a:pPr>
            <a:r>
              <a:rPr lang="en-US" dirty="0" smtClean="0"/>
              <a:t>Despite symmetric perturbations, the stochastic scheme leads to a substantial increase in sea ice volume and mean thickness</a:t>
            </a:r>
          </a:p>
          <a:p>
            <a:pPr marL="285750" indent="-285750">
              <a:buFont typeface="Arial"/>
              <a:buChar char="•"/>
            </a:pPr>
            <a:r>
              <a:rPr lang="en-US" dirty="0" smtClean="0"/>
              <a:t>An ensemble of eight perturbed simulations generates a spread in the multiyear ice comparable with </a:t>
            </a:r>
            <a:r>
              <a:rPr lang="en-US" dirty="0" err="1" smtClean="0"/>
              <a:t>interannual</a:t>
            </a:r>
            <a:r>
              <a:rPr lang="en-US" dirty="0" smtClean="0"/>
              <a:t> variability in the model. </a:t>
            </a:r>
          </a:p>
          <a:p>
            <a:pPr marL="285750" indent="-285750">
              <a:buFont typeface="Arial"/>
              <a:buChar char="•"/>
            </a:pPr>
            <a:r>
              <a:rPr lang="en-US" dirty="0" smtClean="0">
                <a:solidFill>
                  <a:srgbClr val="FF0000"/>
                </a:solidFill>
              </a:rPr>
              <a:t>Results cannot be reproduced by a simple constant global modification to P*</a:t>
            </a:r>
            <a:endParaRPr lang="en-US" dirty="0">
              <a:solidFill>
                <a:srgbClr val="FF0000"/>
              </a:solidFill>
            </a:endParaRPr>
          </a:p>
        </p:txBody>
      </p:sp>
      <p:pic>
        <p:nvPicPr>
          <p:cNvPr id="3" name="Picture 2" descr="juricke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112" y="3966333"/>
            <a:ext cx="4101921" cy="2801903"/>
          </a:xfrm>
          <a:prstGeom prst="rect">
            <a:avLst/>
          </a:prstGeom>
        </p:spPr>
      </p:pic>
      <p:sp>
        <p:nvSpPr>
          <p:cNvPr id="4" name="TextBox 3"/>
          <p:cNvSpPr txBox="1"/>
          <p:nvPr/>
        </p:nvSpPr>
        <p:spPr>
          <a:xfrm>
            <a:off x="6148424" y="4700594"/>
            <a:ext cx="2480734" cy="1754327"/>
          </a:xfrm>
          <a:prstGeom prst="rect">
            <a:avLst/>
          </a:prstGeom>
          <a:noFill/>
        </p:spPr>
        <p:txBody>
          <a:bodyPr wrap="square" rtlCol="0">
            <a:spAutoFit/>
          </a:bodyPr>
          <a:lstStyle/>
          <a:p>
            <a:r>
              <a:rPr lang="en-US" dirty="0" smtClean="0"/>
              <a:t>Impact of different versions of stochastic P*  with respect to a reference run. Top: Sea ice thickness. Bottom: sea ice concentration. </a:t>
            </a:r>
            <a:endParaRPr lang="en-US" dirty="0"/>
          </a:p>
        </p:txBody>
      </p:sp>
    </p:spTree>
    <p:extLst>
      <p:ext uri="{BB962C8B-B14F-4D97-AF65-F5344CB8AC3E}">
        <p14:creationId xmlns:p14="http://schemas.microsoft.com/office/powerpoint/2010/main" val="1593200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8324" y="1663140"/>
            <a:ext cx="6190483" cy="1569660"/>
          </a:xfrm>
          <a:prstGeom prst="rect">
            <a:avLst/>
          </a:prstGeom>
          <a:noFill/>
        </p:spPr>
        <p:txBody>
          <a:bodyPr wrap="square" rtlCol="0">
            <a:spAutoFit/>
          </a:bodyPr>
          <a:lstStyle/>
          <a:p>
            <a:pPr algn="ctr"/>
            <a:r>
              <a:rPr lang="en-US" sz="3200" dirty="0" smtClean="0"/>
              <a:t>A </a:t>
            </a:r>
            <a:r>
              <a:rPr lang="en-US" sz="3200" dirty="0" err="1" smtClean="0"/>
              <a:t>skilful</a:t>
            </a:r>
            <a:r>
              <a:rPr lang="en-US" sz="3200" dirty="0" smtClean="0"/>
              <a:t> stochastic model cannot be obtained from a tuned deterministic model with bolt-on </a:t>
            </a:r>
            <a:r>
              <a:rPr lang="en-US" sz="3200" dirty="0" err="1" smtClean="0"/>
              <a:t>stochastics</a:t>
            </a:r>
            <a:r>
              <a:rPr lang="en-US" sz="3200" dirty="0" smtClean="0"/>
              <a:t>.</a:t>
            </a:r>
            <a:endParaRPr lang="en-US" sz="3200" dirty="0"/>
          </a:p>
        </p:txBody>
      </p:sp>
    </p:spTree>
    <p:extLst>
      <p:ext uri="{BB962C8B-B14F-4D97-AF65-F5344CB8AC3E}">
        <p14:creationId xmlns:p14="http://schemas.microsoft.com/office/powerpoint/2010/main" val="4512610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_NH_spread_skill_bias_ml50_model_error.png"/>
          <p:cNvPicPr>
            <a:picLocks/>
          </p:cNvPicPr>
          <p:nvPr/>
        </p:nvPicPr>
        <p:blipFill>
          <a:blip r:embed="rId2" cstate="print"/>
          <a:stretch>
            <a:fillRect/>
          </a:stretch>
        </p:blipFill>
        <p:spPr>
          <a:xfrm>
            <a:off x="971600" y="620688"/>
            <a:ext cx="7416824" cy="5276924"/>
          </a:xfrm>
          <a:prstGeom prst="rect">
            <a:avLst/>
          </a:prstGeom>
        </p:spPr>
      </p:pic>
      <p:sp>
        <p:nvSpPr>
          <p:cNvPr id="3" name="TextBox 2"/>
          <p:cNvSpPr txBox="1"/>
          <p:nvPr/>
        </p:nvSpPr>
        <p:spPr>
          <a:xfrm>
            <a:off x="179512" y="5877272"/>
            <a:ext cx="8712968" cy="830997"/>
          </a:xfrm>
          <a:prstGeom prst="rect">
            <a:avLst/>
          </a:prstGeom>
          <a:noFill/>
        </p:spPr>
        <p:txBody>
          <a:bodyPr wrap="square" rtlCol="0">
            <a:spAutoFit/>
          </a:bodyPr>
          <a:lstStyle/>
          <a:p>
            <a:pPr algn="ctr" defTabSz="914400"/>
            <a:r>
              <a:rPr lang="en-GB" sz="2400" dirty="0" smtClean="0">
                <a:solidFill>
                  <a:srgbClr val="FF0000"/>
                </a:solidFill>
                <a:latin typeface="Calibri"/>
              </a:rPr>
              <a:t>Performance of stochastic parametrisation in data assimilation mode. M. Bonavita, personal communication. </a:t>
            </a:r>
            <a:endParaRPr lang="en-US" sz="2400" dirty="0">
              <a:solidFill>
                <a:srgbClr val="FF0000"/>
              </a:solidFill>
              <a:latin typeface="Calibri"/>
            </a:endParaRPr>
          </a:p>
        </p:txBody>
      </p:sp>
    </p:spTree>
    <p:extLst>
      <p:ext uri="{BB962C8B-B14F-4D97-AF65-F5344CB8AC3E}">
        <p14:creationId xmlns:p14="http://schemas.microsoft.com/office/powerpoint/2010/main" val="7899044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How Can We Improve our Forecasts?</a:t>
            </a:r>
            <a:endParaRPr lang="en-US" dirty="0">
              <a:solidFill>
                <a:srgbClr val="FF0000"/>
              </a:solidFill>
            </a:endParaRPr>
          </a:p>
        </p:txBody>
      </p:sp>
      <p:sp>
        <p:nvSpPr>
          <p:cNvPr id="3" name="Content Placeholder 2"/>
          <p:cNvSpPr>
            <a:spLocks noGrp="1"/>
          </p:cNvSpPr>
          <p:nvPr>
            <p:ph idx="1"/>
          </p:nvPr>
        </p:nvSpPr>
        <p:spPr>
          <a:xfrm>
            <a:off x="676358" y="5017655"/>
            <a:ext cx="7985042" cy="676671"/>
          </a:xfrm>
        </p:spPr>
        <p:txBody>
          <a:bodyPr>
            <a:noAutofit/>
          </a:bodyPr>
          <a:lstStyle/>
          <a:p>
            <a:r>
              <a:rPr lang="en-US" sz="2800" dirty="0" smtClean="0"/>
              <a:t>Better representations of the inherent uncertainty in the observations and the models. </a:t>
            </a:r>
            <a:endParaRPr lang="en-US" sz="2800" dirty="0"/>
          </a:p>
        </p:txBody>
      </p:sp>
      <p:sp>
        <p:nvSpPr>
          <p:cNvPr id="4" name="Content Placeholder 2"/>
          <p:cNvSpPr txBox="1">
            <a:spLocks/>
          </p:cNvSpPr>
          <p:nvPr/>
        </p:nvSpPr>
        <p:spPr>
          <a:xfrm>
            <a:off x="564952" y="1382543"/>
            <a:ext cx="728364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More and Better Observations</a:t>
            </a:r>
          </a:p>
          <a:p>
            <a:r>
              <a:rPr lang="en-US" sz="2800" dirty="0" smtClean="0"/>
              <a:t>Better ways to Assimilate Observations into models</a:t>
            </a:r>
          </a:p>
          <a:p>
            <a:r>
              <a:rPr lang="en-US" sz="2800" dirty="0" smtClean="0"/>
              <a:t>More accurate </a:t>
            </a:r>
            <a:r>
              <a:rPr lang="en-US" sz="2800" dirty="0" err="1" smtClean="0"/>
              <a:t>eg</a:t>
            </a:r>
            <a:r>
              <a:rPr lang="en-US" sz="2800" dirty="0" smtClean="0"/>
              <a:t> higher resolution models</a:t>
            </a:r>
          </a:p>
          <a:p>
            <a:endParaRPr lang="en-US" sz="2800" dirty="0"/>
          </a:p>
        </p:txBody>
      </p:sp>
      <p:pic>
        <p:nvPicPr>
          <p:cNvPr id="6" name="Picture 2" descr="Warming_OLG3_ES_T639L48"/>
          <p:cNvPicPr>
            <a:picLocks noChangeAspect="1" noChangeArrowheads="1"/>
          </p:cNvPicPr>
          <p:nvPr/>
        </p:nvPicPr>
        <p:blipFill rotWithShape="1">
          <a:blip r:embed="rId2">
            <a:extLst>
              <a:ext uri="{28A0092B-C50C-407E-A947-70E740481C1C}">
                <a14:useLocalDpi xmlns:a14="http://schemas.microsoft.com/office/drawing/2010/main" val="0"/>
              </a:ext>
            </a:extLst>
          </a:blip>
          <a:srcRect l="1847" t="13214" r="2137" b="22848"/>
          <a:stretch/>
        </p:blipFill>
        <p:spPr bwMode="auto">
          <a:xfrm>
            <a:off x="1424287" y="3571432"/>
            <a:ext cx="2188755" cy="1099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arming_OLG_ES_T639L48"/>
          <p:cNvPicPr>
            <a:picLocks noChangeAspect="1" noChangeArrowheads="1"/>
          </p:cNvPicPr>
          <p:nvPr/>
        </p:nvPicPr>
        <p:blipFill rotWithShape="1">
          <a:blip r:embed="rId3">
            <a:extLst>
              <a:ext uri="{28A0092B-C50C-407E-A947-70E740481C1C}">
                <a14:useLocalDpi xmlns:a14="http://schemas.microsoft.com/office/drawing/2010/main" val="0"/>
              </a:ext>
            </a:extLst>
          </a:blip>
          <a:srcRect t="13491" b="22361"/>
          <a:stretch/>
        </p:blipFill>
        <p:spPr bwMode="auto">
          <a:xfrm>
            <a:off x="4930808" y="3574834"/>
            <a:ext cx="2304256" cy="1115023"/>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3800551" y="3862366"/>
            <a:ext cx="7200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4525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9243" y="3339412"/>
            <a:ext cx="1574800" cy="1524000"/>
          </a:xfrm>
          <a:prstGeom prst="rect">
            <a:avLst/>
          </a:prstGeom>
        </p:spPr>
      </p:pic>
      <p:pic>
        <p:nvPicPr>
          <p:cNvPr id="5" name="Picture 4"/>
          <p:cNvPicPr>
            <a:picLocks noChangeAspect="1"/>
          </p:cNvPicPr>
          <p:nvPr/>
        </p:nvPicPr>
        <p:blipFill>
          <a:blip r:embed="rId4"/>
          <a:stretch>
            <a:fillRect/>
          </a:stretch>
        </p:blipFill>
        <p:spPr>
          <a:xfrm>
            <a:off x="2863429" y="3376606"/>
            <a:ext cx="1765300" cy="1524000"/>
          </a:xfrm>
          <a:prstGeom prst="rect">
            <a:avLst/>
          </a:prstGeom>
        </p:spPr>
      </p:pic>
      <p:pic>
        <p:nvPicPr>
          <p:cNvPr id="6" name="Picture 5"/>
          <p:cNvPicPr>
            <a:picLocks noChangeAspect="1"/>
          </p:cNvPicPr>
          <p:nvPr/>
        </p:nvPicPr>
        <p:blipFill>
          <a:blip r:embed="rId5"/>
          <a:stretch>
            <a:fillRect/>
          </a:stretch>
        </p:blipFill>
        <p:spPr>
          <a:xfrm>
            <a:off x="4703426" y="3376606"/>
            <a:ext cx="1765300" cy="1524000"/>
          </a:xfrm>
          <a:prstGeom prst="rect">
            <a:avLst/>
          </a:prstGeom>
        </p:spPr>
      </p:pic>
      <p:pic>
        <p:nvPicPr>
          <p:cNvPr id="7" name="Picture 6"/>
          <p:cNvPicPr>
            <a:picLocks noChangeAspect="1"/>
          </p:cNvPicPr>
          <p:nvPr/>
        </p:nvPicPr>
        <p:blipFill>
          <a:blip r:embed="rId6"/>
          <a:stretch>
            <a:fillRect/>
          </a:stretch>
        </p:blipFill>
        <p:spPr>
          <a:xfrm>
            <a:off x="6733909" y="3324548"/>
            <a:ext cx="1765300" cy="152400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2104130735"/>
              </p:ext>
            </p:extLst>
          </p:nvPr>
        </p:nvGraphicFramePr>
        <p:xfrm>
          <a:off x="4608176" y="3131075"/>
          <a:ext cx="114300" cy="165100"/>
        </p:xfrm>
        <a:graphic>
          <a:graphicData uri="http://schemas.openxmlformats.org/presentationml/2006/ole">
            <mc:AlternateContent xmlns:mc="http://schemas.openxmlformats.org/markup-compatibility/2006">
              <mc:Choice xmlns:v="urn:schemas-microsoft-com:vml" Requires="v">
                <p:oleObj spid="_x0000_s24595" name="Equation" r:id="rId7" imgW="114300" imgH="165100" progId="Equation.DSMT4">
                  <p:embed/>
                </p:oleObj>
              </mc:Choice>
              <mc:Fallback>
                <p:oleObj name="Equation" r:id="rId7" imgW="114300" imgH="165100" progId="Equation.DSMT4">
                  <p:embed/>
                  <p:pic>
                    <p:nvPicPr>
                      <p:cNvPr id="0" name=""/>
                      <p:cNvPicPr/>
                      <p:nvPr/>
                    </p:nvPicPr>
                    <p:blipFill>
                      <a:blip r:embed="rId8"/>
                      <a:stretch>
                        <a:fillRect/>
                      </a:stretch>
                    </p:blipFill>
                    <p:spPr>
                      <a:xfrm>
                        <a:off x="4608176" y="3131075"/>
                        <a:ext cx="114300" cy="165100"/>
                      </a:xfrm>
                      <a:prstGeom prst="rect">
                        <a:avLst/>
                      </a:prstGeom>
                    </p:spPr>
                  </p:pic>
                </p:oleObj>
              </mc:Fallback>
            </mc:AlternateContent>
          </a:graphicData>
        </a:graphic>
      </p:graphicFrame>
      <p:sp>
        <p:nvSpPr>
          <p:cNvPr id="3" name="TextBox 2"/>
          <p:cNvSpPr txBox="1"/>
          <p:nvPr/>
        </p:nvSpPr>
        <p:spPr>
          <a:xfrm>
            <a:off x="1842494" y="2267885"/>
            <a:ext cx="5826266" cy="584776"/>
          </a:xfrm>
          <a:prstGeom prst="rect">
            <a:avLst/>
          </a:prstGeom>
          <a:noFill/>
        </p:spPr>
        <p:txBody>
          <a:bodyPr wrap="square" rtlCol="0">
            <a:spAutoFit/>
          </a:bodyPr>
          <a:lstStyle/>
          <a:p>
            <a:pPr defTabSz="914400"/>
            <a:r>
              <a:rPr lang="en-US" sz="3200" dirty="0" smtClean="0">
                <a:solidFill>
                  <a:prstClr val="black"/>
                </a:solidFill>
                <a:latin typeface="Calibri"/>
              </a:rPr>
              <a:t>Clustering by K-means Partition</a:t>
            </a:r>
            <a:endParaRPr lang="en-US" sz="3200" dirty="0">
              <a:solidFill>
                <a:prstClr val="black"/>
              </a:solidFill>
              <a:latin typeface="Calibri"/>
            </a:endParaRPr>
          </a:p>
        </p:txBody>
      </p:sp>
      <p:cxnSp>
        <p:nvCxnSpPr>
          <p:cNvPr id="10" name="Straight Arrow Connector 9"/>
          <p:cNvCxnSpPr/>
          <p:nvPr/>
        </p:nvCxnSpPr>
        <p:spPr>
          <a:xfrm>
            <a:off x="914283" y="4919732"/>
            <a:ext cx="15855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914283" y="3281646"/>
            <a:ext cx="1" cy="16143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9512" y="3388478"/>
            <a:ext cx="544858" cy="369332"/>
          </a:xfrm>
          <a:prstGeom prst="rect">
            <a:avLst/>
          </a:prstGeom>
          <a:noFill/>
        </p:spPr>
        <p:txBody>
          <a:bodyPr wrap="square" rtlCol="0">
            <a:spAutoFit/>
          </a:bodyPr>
          <a:lstStyle/>
          <a:p>
            <a:pPr defTabSz="914400"/>
            <a:r>
              <a:rPr lang="en-US" dirty="0" smtClean="0">
                <a:solidFill>
                  <a:prstClr val="black"/>
                </a:solidFill>
                <a:latin typeface="Calibri"/>
              </a:rPr>
              <a:t>PC1</a:t>
            </a:r>
            <a:endParaRPr lang="en-US" dirty="0">
              <a:solidFill>
                <a:prstClr val="black"/>
              </a:solidFill>
              <a:latin typeface="Calibri"/>
            </a:endParaRPr>
          </a:p>
        </p:txBody>
      </p:sp>
      <p:sp>
        <p:nvSpPr>
          <p:cNvPr id="16" name="TextBox 15"/>
          <p:cNvSpPr txBox="1"/>
          <p:nvPr/>
        </p:nvSpPr>
        <p:spPr>
          <a:xfrm>
            <a:off x="2039185" y="5075892"/>
            <a:ext cx="544858" cy="369332"/>
          </a:xfrm>
          <a:prstGeom prst="rect">
            <a:avLst/>
          </a:prstGeom>
          <a:noFill/>
        </p:spPr>
        <p:txBody>
          <a:bodyPr wrap="square" rtlCol="0">
            <a:spAutoFit/>
          </a:bodyPr>
          <a:lstStyle/>
          <a:p>
            <a:pPr defTabSz="914400"/>
            <a:r>
              <a:rPr lang="en-US" dirty="0" smtClean="0">
                <a:solidFill>
                  <a:prstClr val="black"/>
                </a:solidFill>
                <a:latin typeface="Calibri"/>
              </a:rPr>
              <a:t>PC2</a:t>
            </a:r>
            <a:endParaRPr lang="en-US" dirty="0">
              <a:solidFill>
                <a:prstClr val="black"/>
              </a:solidFill>
              <a:latin typeface="Calibri"/>
            </a:endParaRPr>
          </a:p>
        </p:txBody>
      </p:sp>
      <p:sp>
        <p:nvSpPr>
          <p:cNvPr id="8" name="TextBox 7"/>
          <p:cNvSpPr txBox="1"/>
          <p:nvPr/>
        </p:nvSpPr>
        <p:spPr>
          <a:xfrm>
            <a:off x="539552" y="404664"/>
            <a:ext cx="8208912" cy="1200328"/>
          </a:xfrm>
          <a:prstGeom prst="rect">
            <a:avLst/>
          </a:prstGeom>
          <a:noFill/>
        </p:spPr>
        <p:txBody>
          <a:bodyPr wrap="square" rtlCol="0">
            <a:spAutoFit/>
          </a:bodyPr>
          <a:lstStyle/>
          <a:p>
            <a:pPr algn="ctr" defTabSz="914400"/>
            <a:r>
              <a:rPr lang="en-US" sz="2400" dirty="0" smtClean="0">
                <a:solidFill>
                  <a:srgbClr val="FF0000"/>
                </a:solidFill>
                <a:latin typeface="Calibri"/>
              </a:rPr>
              <a:t>We study weather-regime clustering in the Euro-Atlantic sector using ERA and using T159 and T1279 AMIP runs from the Athena Project (</a:t>
            </a:r>
            <a:r>
              <a:rPr lang="en-US" sz="2400" dirty="0" err="1" smtClean="0">
                <a:solidFill>
                  <a:srgbClr val="FF0000"/>
                </a:solidFill>
                <a:latin typeface="Calibri"/>
              </a:rPr>
              <a:t>Kinter</a:t>
            </a:r>
            <a:r>
              <a:rPr lang="en-US" sz="2400" dirty="0" smtClean="0">
                <a:solidFill>
                  <a:srgbClr val="FF0000"/>
                </a:solidFill>
                <a:latin typeface="Calibri"/>
              </a:rPr>
              <a:t> et al, 2012, BAMS to appear).</a:t>
            </a:r>
            <a:endParaRPr lang="en-US" sz="2400" dirty="0">
              <a:solidFill>
                <a:srgbClr val="FF0000"/>
              </a:solidFill>
              <a:latin typeface="Calibri"/>
            </a:endParaRPr>
          </a:p>
        </p:txBody>
      </p:sp>
    </p:spTree>
    <p:extLst>
      <p:ext uri="{BB962C8B-B14F-4D97-AF65-F5344CB8AC3E}">
        <p14:creationId xmlns:p14="http://schemas.microsoft.com/office/powerpoint/2010/main" val="24053802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A_regim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0800"/>
            <a:ext cx="5943600" cy="6756400"/>
          </a:xfrm>
          <a:prstGeom prst="rect">
            <a:avLst/>
          </a:prstGeom>
        </p:spPr>
      </p:pic>
    </p:spTree>
    <p:extLst>
      <p:ext uri="{BB962C8B-B14F-4D97-AF65-F5344CB8AC3E}">
        <p14:creationId xmlns:p14="http://schemas.microsoft.com/office/powerpoint/2010/main" val="39674974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EP_regim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0800"/>
            <a:ext cx="5943600" cy="6756400"/>
          </a:xfrm>
          <a:prstGeom prst="rect">
            <a:avLst/>
          </a:prstGeom>
        </p:spPr>
      </p:pic>
    </p:spTree>
    <p:extLst>
      <p:ext uri="{BB962C8B-B14F-4D97-AF65-F5344CB8AC3E}">
        <p14:creationId xmlns:p14="http://schemas.microsoft.com/office/powerpoint/2010/main" val="19554004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159_regimes_prese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0800"/>
            <a:ext cx="5943600" cy="6756400"/>
          </a:xfrm>
          <a:prstGeom prst="rect">
            <a:avLst/>
          </a:prstGeom>
        </p:spPr>
      </p:pic>
    </p:spTree>
    <p:extLst>
      <p:ext uri="{BB962C8B-B14F-4D97-AF65-F5344CB8AC3E}">
        <p14:creationId xmlns:p14="http://schemas.microsoft.com/office/powerpoint/2010/main" val="227569258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A_regim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0800"/>
            <a:ext cx="5943600" cy="6756400"/>
          </a:xfrm>
          <a:prstGeom prst="rect">
            <a:avLst/>
          </a:prstGeom>
        </p:spPr>
      </p:pic>
    </p:spTree>
    <p:extLst>
      <p:ext uri="{BB962C8B-B14F-4D97-AF65-F5344CB8AC3E}">
        <p14:creationId xmlns:p14="http://schemas.microsoft.com/office/powerpoint/2010/main" val="8617573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1279_regimes_prese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0800"/>
            <a:ext cx="5943600" cy="6756400"/>
          </a:xfrm>
          <a:prstGeom prst="rect">
            <a:avLst/>
          </a:prstGeom>
        </p:spPr>
      </p:pic>
    </p:spTree>
    <p:extLst>
      <p:ext uri="{BB962C8B-B14F-4D97-AF65-F5344CB8AC3E}">
        <p14:creationId xmlns:p14="http://schemas.microsoft.com/office/powerpoint/2010/main" val="413093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How Can We Improve our Forecasts?</a:t>
            </a:r>
            <a:endParaRPr lang="en-US" dirty="0">
              <a:solidFill>
                <a:srgbClr val="FF0000"/>
              </a:solidFill>
            </a:endParaRPr>
          </a:p>
        </p:txBody>
      </p:sp>
      <p:sp>
        <p:nvSpPr>
          <p:cNvPr id="3" name="Content Placeholder 2"/>
          <p:cNvSpPr>
            <a:spLocks noGrp="1"/>
          </p:cNvSpPr>
          <p:nvPr>
            <p:ph idx="1"/>
          </p:nvPr>
        </p:nvSpPr>
        <p:spPr>
          <a:xfrm>
            <a:off x="676358" y="5017655"/>
            <a:ext cx="7985042" cy="676671"/>
          </a:xfrm>
        </p:spPr>
        <p:txBody>
          <a:bodyPr>
            <a:noAutofit/>
          </a:bodyPr>
          <a:lstStyle/>
          <a:p>
            <a:r>
              <a:rPr lang="en-US" sz="2800" dirty="0" smtClean="0"/>
              <a:t>Better representations of the inherent uncertainty in the observations and the models. </a:t>
            </a:r>
            <a:endParaRPr lang="en-US" sz="2800" dirty="0"/>
          </a:p>
        </p:txBody>
      </p:sp>
      <p:sp>
        <p:nvSpPr>
          <p:cNvPr id="4" name="Content Placeholder 2"/>
          <p:cNvSpPr txBox="1">
            <a:spLocks/>
          </p:cNvSpPr>
          <p:nvPr/>
        </p:nvSpPr>
        <p:spPr>
          <a:xfrm>
            <a:off x="564952" y="1382543"/>
            <a:ext cx="728364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More and Better Observations</a:t>
            </a:r>
          </a:p>
          <a:p>
            <a:r>
              <a:rPr lang="en-US" sz="2800" dirty="0" smtClean="0"/>
              <a:t>Better ways to Assimilate Observations into models</a:t>
            </a:r>
          </a:p>
          <a:p>
            <a:r>
              <a:rPr lang="en-US" sz="2800" dirty="0" smtClean="0"/>
              <a:t>More accurate </a:t>
            </a:r>
            <a:r>
              <a:rPr lang="en-US" sz="2800" dirty="0" err="1" smtClean="0"/>
              <a:t>eg</a:t>
            </a:r>
            <a:r>
              <a:rPr lang="en-US" sz="2800" dirty="0" smtClean="0"/>
              <a:t> higher resolution models</a:t>
            </a:r>
          </a:p>
          <a:p>
            <a:endParaRPr lang="en-US" sz="2800" dirty="0"/>
          </a:p>
        </p:txBody>
      </p:sp>
      <p:pic>
        <p:nvPicPr>
          <p:cNvPr id="6" name="Picture 2" descr="Warming_OLG3_ES_T639L48"/>
          <p:cNvPicPr>
            <a:picLocks noChangeAspect="1" noChangeArrowheads="1"/>
          </p:cNvPicPr>
          <p:nvPr/>
        </p:nvPicPr>
        <p:blipFill rotWithShape="1">
          <a:blip r:embed="rId2">
            <a:extLst>
              <a:ext uri="{28A0092B-C50C-407E-A947-70E740481C1C}">
                <a14:useLocalDpi xmlns:a14="http://schemas.microsoft.com/office/drawing/2010/main" val="0"/>
              </a:ext>
            </a:extLst>
          </a:blip>
          <a:srcRect l="1847" t="13214" r="2137" b="22848"/>
          <a:stretch/>
        </p:blipFill>
        <p:spPr bwMode="auto">
          <a:xfrm>
            <a:off x="1424287" y="3571432"/>
            <a:ext cx="2188755" cy="10994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arming_OLG_ES_T639L48"/>
          <p:cNvPicPr>
            <a:picLocks noChangeAspect="1" noChangeArrowheads="1"/>
          </p:cNvPicPr>
          <p:nvPr/>
        </p:nvPicPr>
        <p:blipFill rotWithShape="1">
          <a:blip r:embed="rId3">
            <a:extLst>
              <a:ext uri="{28A0092B-C50C-407E-A947-70E740481C1C}">
                <a14:useLocalDpi xmlns:a14="http://schemas.microsoft.com/office/drawing/2010/main" val="0"/>
              </a:ext>
            </a:extLst>
          </a:blip>
          <a:srcRect t="13491" b="22361"/>
          <a:stretch/>
        </p:blipFill>
        <p:spPr bwMode="auto">
          <a:xfrm>
            <a:off x="4930808" y="3574834"/>
            <a:ext cx="2304256" cy="1115023"/>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3800551" y="3862366"/>
            <a:ext cx="7200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3104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 y="305289"/>
            <a:ext cx="8788400" cy="3479800"/>
          </a:xfrm>
          <a:prstGeom prst="rect">
            <a:avLst/>
          </a:prstGeom>
        </p:spPr>
      </p:pic>
      <p:pic>
        <p:nvPicPr>
          <p:cNvPr id="5" name="Picture 4"/>
          <p:cNvPicPr>
            <a:picLocks noChangeAspect="1"/>
          </p:cNvPicPr>
          <p:nvPr/>
        </p:nvPicPr>
        <p:blipFill>
          <a:blip r:embed="rId3"/>
          <a:stretch>
            <a:fillRect/>
          </a:stretch>
        </p:blipFill>
        <p:spPr>
          <a:xfrm>
            <a:off x="355600" y="4017911"/>
            <a:ext cx="5717335" cy="1739900"/>
          </a:xfrm>
          <a:prstGeom prst="rect">
            <a:avLst/>
          </a:prstGeom>
        </p:spPr>
      </p:pic>
    </p:spTree>
    <p:extLst>
      <p:ext uri="{BB962C8B-B14F-4D97-AF65-F5344CB8AC3E}">
        <p14:creationId xmlns:p14="http://schemas.microsoft.com/office/powerpoint/2010/main" val="20691220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04369" cy="1143000"/>
          </a:xfrm>
        </p:spPr>
        <p:txBody>
          <a:bodyPr/>
          <a:lstStyle/>
          <a:p>
            <a:r>
              <a:rPr lang="en-US" sz="2800" dirty="0" smtClean="0">
                <a:solidFill>
                  <a:srgbClr val="FF0000"/>
                </a:solidFill>
              </a:rPr>
              <a:t>Spectral Dynamical Core</a:t>
            </a:r>
            <a:endParaRPr lang="en-US" sz="2800" dirty="0">
              <a:solidFill>
                <a:srgbClr val="FF0000"/>
              </a:solidFill>
            </a:endParaRPr>
          </a:p>
        </p:txBody>
      </p:sp>
      <p:pic>
        <p:nvPicPr>
          <p:cNvPr id="4" name="Picture 3" descr="triangular_trunct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890" y="3425743"/>
            <a:ext cx="5664200" cy="2908300"/>
          </a:xfrm>
          <a:prstGeom prst="rect">
            <a:avLst/>
          </a:prstGeom>
        </p:spPr>
      </p:pic>
      <p:sp>
        <p:nvSpPr>
          <p:cNvPr id="9" name="TextBox 8"/>
          <p:cNvSpPr txBox="1"/>
          <p:nvPr/>
        </p:nvSpPr>
        <p:spPr>
          <a:xfrm>
            <a:off x="3199039" y="2854061"/>
            <a:ext cx="2300686" cy="369332"/>
          </a:xfrm>
          <a:prstGeom prst="rect">
            <a:avLst/>
          </a:prstGeom>
          <a:noFill/>
        </p:spPr>
        <p:txBody>
          <a:bodyPr wrap="square" rtlCol="0">
            <a:spAutoFit/>
          </a:bodyPr>
          <a:lstStyle/>
          <a:p>
            <a:r>
              <a:rPr lang="en-US" dirty="0" err="1" smtClean="0">
                <a:solidFill>
                  <a:srgbClr val="000000"/>
                </a:solidFill>
                <a:latin typeface="Arial"/>
              </a:rPr>
              <a:t>Parametrisation</a:t>
            </a:r>
            <a:r>
              <a:rPr lang="en-US" dirty="0" smtClean="0">
                <a:solidFill>
                  <a:srgbClr val="000000"/>
                </a:solidFill>
                <a:latin typeface="Arial"/>
              </a:rPr>
              <a:t> </a:t>
            </a:r>
            <a:endParaRPr lang="en-US" dirty="0">
              <a:solidFill>
                <a:srgbClr val="000000"/>
              </a:solidFill>
              <a:latin typeface="Arial"/>
            </a:endParaRPr>
          </a:p>
        </p:txBody>
      </p:sp>
      <p:sp>
        <p:nvSpPr>
          <p:cNvPr id="10" name="TextBox 9"/>
          <p:cNvSpPr txBox="1"/>
          <p:nvPr/>
        </p:nvSpPr>
        <p:spPr>
          <a:xfrm>
            <a:off x="935262" y="4094624"/>
            <a:ext cx="1301183" cy="646331"/>
          </a:xfrm>
          <a:prstGeom prst="rect">
            <a:avLst/>
          </a:prstGeom>
          <a:noFill/>
        </p:spPr>
        <p:txBody>
          <a:bodyPr wrap="square" rtlCol="0">
            <a:spAutoFit/>
          </a:bodyPr>
          <a:lstStyle/>
          <a:p>
            <a:r>
              <a:rPr lang="en-US" dirty="0">
                <a:solidFill>
                  <a:srgbClr val="FF0000"/>
                </a:solidFill>
                <a:latin typeface="Arial"/>
              </a:rPr>
              <a:t>Triangular Truncation </a:t>
            </a:r>
            <a:endParaRPr lang="en-US" dirty="0">
              <a:solidFill>
                <a:srgbClr val="000000"/>
              </a:solidFill>
              <a:latin typeface="Aria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34254965"/>
              </p:ext>
            </p:extLst>
          </p:nvPr>
        </p:nvGraphicFramePr>
        <p:xfrm>
          <a:off x="2357573" y="1417638"/>
          <a:ext cx="3390612" cy="1208535"/>
        </p:xfrm>
        <a:graphic>
          <a:graphicData uri="http://schemas.openxmlformats.org/presentationml/2006/ole">
            <mc:AlternateContent xmlns:mc="http://schemas.openxmlformats.org/markup-compatibility/2006">
              <mc:Choice xmlns:v="urn:schemas-microsoft-com:vml" Requires="v">
                <p:oleObj spid="_x0000_s10327" name="Equation" r:id="rId4" imgW="1282700" imgH="457200" progId="Equation.DSMT4">
                  <p:embed/>
                </p:oleObj>
              </mc:Choice>
              <mc:Fallback>
                <p:oleObj name="Equation" r:id="rId4" imgW="1282700" imgH="457200" progId="Equation.DSMT4">
                  <p:embed/>
                  <p:pic>
                    <p:nvPicPr>
                      <p:cNvPr id="0" name=""/>
                      <p:cNvPicPr/>
                      <p:nvPr/>
                    </p:nvPicPr>
                    <p:blipFill>
                      <a:blip r:embed="rId5"/>
                      <a:stretch>
                        <a:fillRect/>
                      </a:stretch>
                    </p:blipFill>
                    <p:spPr>
                      <a:xfrm>
                        <a:off x="2357573" y="1417638"/>
                        <a:ext cx="3390612" cy="1208535"/>
                      </a:xfrm>
                      <a:prstGeom prst="rect">
                        <a:avLst/>
                      </a:prstGeom>
                    </p:spPr>
                  </p:pic>
                </p:oleObj>
              </mc:Fallback>
            </mc:AlternateContent>
          </a:graphicData>
        </a:graphic>
      </p:graphicFrame>
    </p:spTree>
    <p:extLst>
      <p:ext uri="{BB962C8B-B14F-4D97-AF65-F5344CB8AC3E}">
        <p14:creationId xmlns:p14="http://schemas.microsoft.com/office/powerpoint/2010/main" val="36953950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_trunc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589" y="1080366"/>
            <a:ext cx="5664200" cy="2908300"/>
          </a:xfrm>
          <a:prstGeom prst="rect">
            <a:avLst/>
          </a:prstGeom>
        </p:spPr>
      </p:pic>
      <p:sp>
        <p:nvSpPr>
          <p:cNvPr id="9" name="TextBox 8"/>
          <p:cNvSpPr txBox="1"/>
          <p:nvPr/>
        </p:nvSpPr>
        <p:spPr>
          <a:xfrm>
            <a:off x="2723356" y="508684"/>
            <a:ext cx="3541582" cy="369332"/>
          </a:xfrm>
          <a:prstGeom prst="rect">
            <a:avLst/>
          </a:prstGeom>
          <a:noFill/>
        </p:spPr>
        <p:txBody>
          <a:bodyPr wrap="square" rtlCol="0">
            <a:spAutoFit/>
          </a:bodyPr>
          <a:lstStyle/>
          <a:p>
            <a:r>
              <a:rPr lang="en-US" dirty="0" smtClean="0">
                <a:solidFill>
                  <a:srgbClr val="000000"/>
                </a:solidFill>
                <a:latin typeface="Arial"/>
              </a:rPr>
              <a:t>Stochastic </a:t>
            </a:r>
            <a:r>
              <a:rPr lang="en-US" dirty="0" err="1" smtClean="0">
                <a:solidFill>
                  <a:srgbClr val="000000"/>
                </a:solidFill>
                <a:latin typeface="Arial"/>
              </a:rPr>
              <a:t>Parametrisation</a:t>
            </a:r>
            <a:r>
              <a:rPr lang="en-US" dirty="0" smtClean="0">
                <a:solidFill>
                  <a:srgbClr val="000000"/>
                </a:solidFill>
                <a:latin typeface="Arial"/>
              </a:rPr>
              <a:t> </a:t>
            </a:r>
            <a:endParaRPr lang="en-US" dirty="0">
              <a:solidFill>
                <a:srgbClr val="000000"/>
              </a:solidFill>
              <a:latin typeface="Arial"/>
            </a:endParaRPr>
          </a:p>
        </p:txBody>
      </p:sp>
      <p:sp>
        <p:nvSpPr>
          <p:cNvPr id="10" name="TextBox 9"/>
          <p:cNvSpPr txBox="1"/>
          <p:nvPr/>
        </p:nvSpPr>
        <p:spPr>
          <a:xfrm>
            <a:off x="1032961" y="1749247"/>
            <a:ext cx="1301183" cy="646331"/>
          </a:xfrm>
          <a:prstGeom prst="rect">
            <a:avLst/>
          </a:prstGeom>
          <a:noFill/>
        </p:spPr>
        <p:txBody>
          <a:bodyPr wrap="square" rtlCol="0">
            <a:spAutoFit/>
          </a:bodyPr>
          <a:lstStyle/>
          <a:p>
            <a:r>
              <a:rPr lang="en-US" dirty="0">
                <a:solidFill>
                  <a:srgbClr val="FF0000"/>
                </a:solidFill>
                <a:latin typeface="Arial"/>
              </a:rPr>
              <a:t>Triangular Truncation </a:t>
            </a:r>
            <a:endParaRPr lang="en-US" dirty="0">
              <a:solidFill>
                <a:srgbClr val="000000"/>
              </a:solidFill>
              <a:latin typeface="Arial"/>
            </a:endParaRPr>
          </a:p>
        </p:txBody>
      </p:sp>
      <p:sp>
        <p:nvSpPr>
          <p:cNvPr id="7" name="TextBox 6"/>
          <p:cNvSpPr txBox="1"/>
          <p:nvPr/>
        </p:nvSpPr>
        <p:spPr>
          <a:xfrm>
            <a:off x="3269078" y="1740977"/>
            <a:ext cx="2576806" cy="369332"/>
          </a:xfrm>
          <a:prstGeom prst="rect">
            <a:avLst/>
          </a:prstGeom>
          <a:noFill/>
        </p:spPr>
        <p:txBody>
          <a:bodyPr wrap="square" rtlCol="0">
            <a:spAutoFit/>
          </a:bodyPr>
          <a:lstStyle/>
          <a:p>
            <a:r>
              <a:rPr lang="en-US" dirty="0" smtClean="0">
                <a:solidFill>
                  <a:srgbClr val="0000FF"/>
                </a:solidFill>
                <a:latin typeface="Arial"/>
              </a:rPr>
              <a:t>Partially Stochastic  </a:t>
            </a:r>
            <a:endParaRPr lang="en-US" dirty="0">
              <a:solidFill>
                <a:srgbClr val="0000FF"/>
              </a:solidFill>
              <a:latin typeface="Arial"/>
            </a:endParaRPr>
          </a:p>
        </p:txBody>
      </p:sp>
      <p:sp>
        <p:nvSpPr>
          <p:cNvPr id="8" name="Right Arrow 7"/>
          <p:cNvSpPr/>
          <p:nvPr/>
        </p:nvSpPr>
        <p:spPr>
          <a:xfrm rot="5400000">
            <a:off x="3908564" y="806772"/>
            <a:ext cx="978408" cy="1120896"/>
          </a:xfrm>
          <a:prstGeom prst="rightArrow">
            <a:avLst/>
          </a:prstGeom>
          <a:ln>
            <a:solidFill>
              <a:schemeClr val="accent1">
                <a:shade val="95000"/>
                <a:satMod val="105000"/>
                <a:alpha val="18000"/>
              </a:schemeClr>
            </a:solidFill>
          </a:ln>
          <a:effectLst>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40000"/>
                  <a:lumOff val="60000"/>
                </a:schemeClr>
              </a:solidFill>
            </a:endParaRPr>
          </a:p>
        </p:txBody>
      </p:sp>
      <p:sp>
        <p:nvSpPr>
          <p:cNvPr id="12" name="TextBox 11"/>
          <p:cNvSpPr txBox="1"/>
          <p:nvPr/>
        </p:nvSpPr>
        <p:spPr>
          <a:xfrm>
            <a:off x="1257872" y="4676811"/>
            <a:ext cx="6179452" cy="923330"/>
          </a:xfrm>
          <a:prstGeom prst="rect">
            <a:avLst/>
          </a:prstGeom>
          <a:noFill/>
        </p:spPr>
        <p:txBody>
          <a:bodyPr wrap="square" rtlCol="0">
            <a:spAutoFit/>
          </a:bodyPr>
          <a:lstStyle/>
          <a:p>
            <a:pPr algn="ctr"/>
            <a:r>
              <a:rPr lang="en-US" dirty="0" smtClean="0"/>
              <a:t>Are we over-engineering our dynamical cores by using double precision bit-reproducible computations for wavenumbers near the truncation scale?</a:t>
            </a:r>
            <a:endParaRPr lang="en-US" dirty="0"/>
          </a:p>
        </p:txBody>
      </p:sp>
    </p:spTree>
    <p:extLst>
      <p:ext uri="{BB962C8B-B14F-4D97-AF65-F5344CB8AC3E}">
        <p14:creationId xmlns:p14="http://schemas.microsoft.com/office/powerpoint/2010/main" val="22188484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em_CHIP_st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846" y="1362645"/>
            <a:ext cx="2018885" cy="1950448"/>
          </a:xfrm>
          <a:prstGeom prst="rect">
            <a:avLst/>
          </a:prstGeom>
        </p:spPr>
      </p:pic>
      <p:pic>
        <p:nvPicPr>
          <p:cNvPr id="5" name="Picture 4" descr="0518_CHIP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512" y="3703053"/>
            <a:ext cx="5392341" cy="1698588"/>
          </a:xfrm>
          <a:prstGeom prst="rect">
            <a:avLst/>
          </a:prstGeom>
        </p:spPr>
      </p:pic>
      <p:sp>
        <p:nvSpPr>
          <p:cNvPr id="3" name="Rectangle 2"/>
          <p:cNvSpPr/>
          <p:nvPr/>
        </p:nvSpPr>
        <p:spPr>
          <a:xfrm>
            <a:off x="5753916" y="1390320"/>
            <a:ext cx="2972869" cy="1754327"/>
          </a:xfrm>
          <a:prstGeom prst="rect">
            <a:avLst/>
          </a:prstGeom>
        </p:spPr>
        <p:txBody>
          <a:bodyPr wrap="square">
            <a:spAutoFit/>
          </a:bodyPr>
          <a:lstStyle/>
          <a:p>
            <a:r>
              <a:rPr lang="en-US" dirty="0">
                <a:solidFill>
                  <a:srgbClr val="000000"/>
                </a:solidFill>
                <a:latin typeface="Arial"/>
              </a:rPr>
              <a:t>In terms of speed, energy consumption and size, inexact computer chips like this prototype, are about 15 times more efficient than today's microchips.</a:t>
            </a:r>
          </a:p>
        </p:txBody>
      </p:sp>
      <p:sp>
        <p:nvSpPr>
          <p:cNvPr id="6" name="Rectangle 5"/>
          <p:cNvSpPr/>
          <p:nvPr/>
        </p:nvSpPr>
        <p:spPr>
          <a:xfrm>
            <a:off x="32567" y="5392071"/>
            <a:ext cx="9117543" cy="1169551"/>
          </a:xfrm>
          <a:prstGeom prst="rect">
            <a:avLst/>
          </a:prstGeom>
        </p:spPr>
        <p:txBody>
          <a:bodyPr wrap="square">
            <a:spAutoFit/>
          </a:bodyPr>
          <a:lstStyle/>
          <a:p>
            <a:pPr algn="ctr"/>
            <a:r>
              <a:rPr lang="en-US" sz="1400" dirty="0">
                <a:solidFill>
                  <a:srgbClr val="000000"/>
                </a:solidFill>
                <a:latin typeface="Arial"/>
              </a:rPr>
              <a:t>This comparison shows frames produced with video-processing software on traditional processing elements (left), inexact processing hardware with a relative error of 0.54 percent (middle) and with a relative error of 7.58 percent (right). The inexact chips are smaller, faster and consume less energy. The chip that produced the frame with the most errors (right) is about 15 times more efficient in terms of speed, space and energy than the chip that produced the pristine image (left).</a:t>
            </a:r>
          </a:p>
        </p:txBody>
      </p:sp>
      <p:sp>
        <p:nvSpPr>
          <p:cNvPr id="7" name="Title 1"/>
          <p:cNvSpPr>
            <a:spLocks noGrp="1"/>
          </p:cNvSpPr>
          <p:nvPr>
            <p:ph type="title"/>
          </p:nvPr>
        </p:nvSpPr>
        <p:spPr>
          <a:xfrm>
            <a:off x="424635" y="-122068"/>
            <a:ext cx="8229600" cy="1143000"/>
          </a:xfrm>
        </p:spPr>
        <p:txBody>
          <a:bodyPr/>
          <a:lstStyle/>
          <a:p>
            <a:r>
              <a:rPr lang="en-US" dirty="0" smtClean="0"/>
              <a:t>Superefficient inexact chips </a:t>
            </a:r>
            <a:endParaRPr lang="en-US" dirty="0"/>
          </a:p>
        </p:txBody>
      </p:sp>
      <p:pic>
        <p:nvPicPr>
          <p:cNvPr id="2" name="Picture 1" descr="Pale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12" y="1366647"/>
            <a:ext cx="1270000" cy="1778000"/>
          </a:xfrm>
          <a:prstGeom prst="rect">
            <a:avLst/>
          </a:prstGeom>
        </p:spPr>
      </p:pic>
      <p:sp>
        <p:nvSpPr>
          <p:cNvPr id="8" name="TextBox 7"/>
          <p:cNvSpPr txBox="1"/>
          <p:nvPr/>
        </p:nvSpPr>
        <p:spPr>
          <a:xfrm>
            <a:off x="159545" y="3134013"/>
            <a:ext cx="1403465" cy="646331"/>
          </a:xfrm>
          <a:prstGeom prst="rect">
            <a:avLst/>
          </a:prstGeom>
          <a:noFill/>
        </p:spPr>
        <p:txBody>
          <a:bodyPr wrap="square" rtlCol="0">
            <a:spAutoFit/>
          </a:bodyPr>
          <a:lstStyle/>
          <a:p>
            <a:pPr algn="ctr"/>
            <a:r>
              <a:rPr lang="en-US" sz="1200" dirty="0">
                <a:solidFill>
                  <a:srgbClr val="FF0000"/>
                </a:solidFill>
                <a:latin typeface="Arial"/>
              </a:rPr>
              <a:t>Krishna </a:t>
            </a:r>
            <a:r>
              <a:rPr lang="en-US" sz="1200" dirty="0" err="1">
                <a:solidFill>
                  <a:srgbClr val="FF0000"/>
                </a:solidFill>
                <a:latin typeface="Arial"/>
              </a:rPr>
              <a:t>Palem</a:t>
            </a:r>
            <a:r>
              <a:rPr lang="en-US" sz="1200" dirty="0">
                <a:solidFill>
                  <a:srgbClr val="FF0000"/>
                </a:solidFill>
                <a:latin typeface="Arial"/>
              </a:rPr>
              <a:t>. Rice, NTU Singapore</a:t>
            </a:r>
          </a:p>
        </p:txBody>
      </p:sp>
      <p:sp>
        <p:nvSpPr>
          <p:cNvPr id="9" name="Rectangle 8"/>
          <p:cNvSpPr/>
          <p:nvPr/>
        </p:nvSpPr>
        <p:spPr>
          <a:xfrm>
            <a:off x="1353831" y="916073"/>
            <a:ext cx="6557958" cy="276999"/>
          </a:xfrm>
          <a:prstGeom prst="rect">
            <a:avLst/>
          </a:prstGeom>
        </p:spPr>
        <p:txBody>
          <a:bodyPr wrap="square">
            <a:spAutoFit/>
          </a:bodyPr>
          <a:lstStyle/>
          <a:p>
            <a:r>
              <a:rPr lang="en-US" sz="1200" dirty="0">
                <a:solidFill>
                  <a:srgbClr val="FF0000"/>
                </a:solidFill>
              </a:rPr>
              <a:t>http://</a:t>
            </a:r>
            <a:r>
              <a:rPr lang="en-US" sz="1200" dirty="0" err="1">
                <a:solidFill>
                  <a:srgbClr val="FF0000"/>
                </a:solidFill>
              </a:rPr>
              <a:t>news.rice.edu</a:t>
            </a:r>
            <a:r>
              <a:rPr lang="en-US" sz="1200" dirty="0">
                <a:solidFill>
                  <a:srgbClr val="FF0000"/>
                </a:solidFill>
              </a:rPr>
              <a:t>/2012/05/17/computing-experts-unveil-superefficient-inexact-chip/</a:t>
            </a:r>
          </a:p>
        </p:txBody>
      </p:sp>
    </p:spTree>
    <p:extLst>
      <p:ext uri="{BB962C8B-B14F-4D97-AF65-F5344CB8AC3E}">
        <p14:creationId xmlns:p14="http://schemas.microsoft.com/office/powerpoint/2010/main" val="18605453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065" y="274638"/>
            <a:ext cx="6380957" cy="1143000"/>
          </a:xfrm>
        </p:spPr>
        <p:txBody>
          <a:bodyPr>
            <a:normAutofit/>
          </a:bodyPr>
          <a:lstStyle/>
          <a:p>
            <a:r>
              <a:rPr lang="en-US" sz="2800" dirty="0" smtClean="0">
                <a:solidFill>
                  <a:srgbClr val="FF0000"/>
                </a:solidFill>
              </a:rPr>
              <a:t>Towards the Stochastic Dynamical Core </a:t>
            </a:r>
            <a:endParaRPr lang="en-US" sz="2800" dirty="0">
              <a:solidFill>
                <a:srgbClr val="FF0000"/>
              </a:solidFill>
            </a:endParaRPr>
          </a:p>
        </p:txBody>
      </p:sp>
      <p:pic>
        <p:nvPicPr>
          <p:cNvPr id="4" name="Picture 3" descr="triangular_trunc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70" y="2473183"/>
            <a:ext cx="5664200" cy="2908300"/>
          </a:xfrm>
          <a:prstGeom prst="rect">
            <a:avLst/>
          </a:prstGeom>
        </p:spPr>
      </p:pic>
      <p:sp>
        <p:nvSpPr>
          <p:cNvPr id="5" name="Up Arrow 4"/>
          <p:cNvSpPr/>
          <p:nvPr/>
        </p:nvSpPr>
        <p:spPr>
          <a:xfrm>
            <a:off x="6838157" y="2473184"/>
            <a:ext cx="130251" cy="29083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a:endParaRPr>
          </a:p>
        </p:txBody>
      </p:sp>
      <p:sp>
        <p:nvSpPr>
          <p:cNvPr id="6" name="TextBox 5"/>
          <p:cNvSpPr txBox="1"/>
          <p:nvPr/>
        </p:nvSpPr>
        <p:spPr>
          <a:xfrm>
            <a:off x="7131220" y="2473184"/>
            <a:ext cx="2012780" cy="523220"/>
          </a:xfrm>
          <a:prstGeom prst="rect">
            <a:avLst/>
          </a:prstGeom>
          <a:noFill/>
        </p:spPr>
        <p:txBody>
          <a:bodyPr wrap="square" rtlCol="0">
            <a:spAutoFit/>
          </a:bodyPr>
          <a:lstStyle/>
          <a:p>
            <a:r>
              <a:rPr lang="en-US" sz="1400" dirty="0">
                <a:solidFill>
                  <a:srgbClr val="000000"/>
                </a:solidFill>
                <a:latin typeface="Arial"/>
              </a:rPr>
              <a:t>Efficiency/speed/inexactness of chip </a:t>
            </a:r>
          </a:p>
        </p:txBody>
      </p:sp>
      <p:sp>
        <p:nvSpPr>
          <p:cNvPr id="9" name="TextBox 8"/>
          <p:cNvSpPr txBox="1"/>
          <p:nvPr/>
        </p:nvSpPr>
        <p:spPr>
          <a:xfrm>
            <a:off x="2223805" y="1901501"/>
            <a:ext cx="3616009" cy="369332"/>
          </a:xfrm>
          <a:prstGeom prst="rect">
            <a:avLst/>
          </a:prstGeom>
          <a:noFill/>
        </p:spPr>
        <p:txBody>
          <a:bodyPr wrap="square" rtlCol="0">
            <a:spAutoFit/>
          </a:bodyPr>
          <a:lstStyle/>
          <a:p>
            <a:r>
              <a:rPr lang="en-US" dirty="0" smtClean="0">
                <a:solidFill>
                  <a:srgbClr val="000000"/>
                </a:solidFill>
                <a:latin typeface="Arial"/>
              </a:rPr>
              <a:t>Stochastic </a:t>
            </a:r>
            <a:r>
              <a:rPr lang="en-US" dirty="0" err="1">
                <a:solidFill>
                  <a:srgbClr val="000000"/>
                </a:solidFill>
                <a:latin typeface="Arial"/>
              </a:rPr>
              <a:t>Parametrisation</a:t>
            </a:r>
            <a:r>
              <a:rPr lang="en-US" dirty="0">
                <a:solidFill>
                  <a:srgbClr val="000000"/>
                </a:solidFill>
                <a:latin typeface="Arial"/>
              </a:rPr>
              <a:t> </a:t>
            </a:r>
          </a:p>
        </p:txBody>
      </p:sp>
      <p:sp>
        <p:nvSpPr>
          <p:cNvPr id="10" name="TextBox 9"/>
          <p:cNvSpPr txBox="1"/>
          <p:nvPr/>
        </p:nvSpPr>
        <p:spPr>
          <a:xfrm>
            <a:off x="164142" y="3142064"/>
            <a:ext cx="1301183" cy="646331"/>
          </a:xfrm>
          <a:prstGeom prst="rect">
            <a:avLst/>
          </a:prstGeom>
          <a:noFill/>
        </p:spPr>
        <p:txBody>
          <a:bodyPr wrap="square" rtlCol="0">
            <a:spAutoFit/>
          </a:bodyPr>
          <a:lstStyle/>
          <a:p>
            <a:r>
              <a:rPr lang="en-US" dirty="0">
                <a:solidFill>
                  <a:srgbClr val="FF0000"/>
                </a:solidFill>
                <a:latin typeface="Arial"/>
              </a:rPr>
              <a:t>Triangular Truncation </a:t>
            </a:r>
            <a:endParaRPr lang="en-US" dirty="0">
              <a:solidFill>
                <a:srgbClr val="000000"/>
              </a:solidFill>
              <a:latin typeface="Arial"/>
            </a:endParaRPr>
          </a:p>
        </p:txBody>
      </p:sp>
      <p:pic>
        <p:nvPicPr>
          <p:cNvPr id="11" name="Picture 10" descr="Palem_CHIP_sto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006" y="3056459"/>
            <a:ext cx="733126" cy="708274"/>
          </a:xfrm>
          <a:prstGeom prst="rect">
            <a:avLst/>
          </a:prstGeom>
        </p:spPr>
      </p:pic>
      <p:sp>
        <p:nvSpPr>
          <p:cNvPr id="12" name="TextBox 11"/>
          <p:cNvSpPr txBox="1"/>
          <p:nvPr/>
        </p:nvSpPr>
        <p:spPr>
          <a:xfrm>
            <a:off x="7083050" y="3885630"/>
            <a:ext cx="2012780" cy="954107"/>
          </a:xfrm>
          <a:prstGeom prst="rect">
            <a:avLst/>
          </a:prstGeom>
          <a:noFill/>
        </p:spPr>
        <p:txBody>
          <a:bodyPr wrap="square" rtlCol="0">
            <a:spAutoFit/>
          </a:bodyPr>
          <a:lstStyle/>
          <a:p>
            <a:r>
              <a:rPr lang="en-US" sz="1400" dirty="0" smtClean="0">
                <a:solidFill>
                  <a:srgbClr val="000000"/>
                </a:solidFill>
                <a:latin typeface="Arial"/>
              </a:rPr>
              <a:t>and precision at which the data is stored and passed between processors.  </a:t>
            </a:r>
            <a:endParaRPr lang="en-US" sz="1400" dirty="0">
              <a:solidFill>
                <a:srgbClr val="000000"/>
              </a:solidFill>
              <a:latin typeface="Arial"/>
            </a:endParaRPr>
          </a:p>
        </p:txBody>
      </p:sp>
      <p:sp>
        <p:nvSpPr>
          <p:cNvPr id="3" name="TextBox 2"/>
          <p:cNvSpPr txBox="1"/>
          <p:nvPr/>
        </p:nvSpPr>
        <p:spPr>
          <a:xfrm>
            <a:off x="747781" y="6041925"/>
            <a:ext cx="6945241" cy="646331"/>
          </a:xfrm>
          <a:prstGeom prst="rect">
            <a:avLst/>
          </a:prstGeom>
          <a:noFill/>
        </p:spPr>
        <p:txBody>
          <a:bodyPr wrap="square" rtlCol="0">
            <a:spAutoFit/>
          </a:bodyPr>
          <a:lstStyle/>
          <a:p>
            <a:r>
              <a:rPr lang="en-US" dirty="0" smtClean="0"/>
              <a:t>At Oxford we are beginning to work with IBM Zurich and Technical </a:t>
            </a:r>
            <a:r>
              <a:rPr lang="en-US" dirty="0" err="1" smtClean="0"/>
              <a:t>Uni</a:t>
            </a:r>
            <a:r>
              <a:rPr lang="en-US" dirty="0" smtClean="0"/>
              <a:t> Singapore and U Illinois to develop these ideas…</a:t>
            </a:r>
            <a:endParaRPr lang="en-US" dirty="0"/>
          </a:p>
        </p:txBody>
      </p:sp>
      <p:pic>
        <p:nvPicPr>
          <p:cNvPr id="7" name="Picture 6" descr="cumulus-scal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130" y="2399219"/>
            <a:ext cx="1168970" cy="1168970"/>
          </a:xfrm>
          <a:prstGeom prst="rect">
            <a:avLst/>
          </a:prstGeom>
        </p:spPr>
      </p:pic>
      <p:pic>
        <p:nvPicPr>
          <p:cNvPr id="8" name="Picture 7" descr="cumulus-inexact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400" y="2384283"/>
            <a:ext cx="1204941" cy="1204941"/>
          </a:xfrm>
          <a:prstGeom prst="rect">
            <a:avLst/>
          </a:prstGeom>
        </p:spPr>
      </p:pic>
      <p:pic>
        <p:nvPicPr>
          <p:cNvPr id="13" name="Picture 12" descr="cumulus-inexact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799" y="2384283"/>
            <a:ext cx="1204941" cy="1204941"/>
          </a:xfrm>
          <a:prstGeom prst="rect">
            <a:avLst/>
          </a:prstGeom>
        </p:spPr>
      </p:pic>
    </p:spTree>
    <p:extLst>
      <p:ext uri="{BB962C8B-B14F-4D97-AF65-F5344CB8AC3E}">
        <p14:creationId xmlns:p14="http://schemas.microsoft.com/office/powerpoint/2010/main" val="2632355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657" t="18518" r="14080" b="8790"/>
          <a:stretch/>
        </p:blipFill>
        <p:spPr>
          <a:xfrm>
            <a:off x="608023" y="495223"/>
            <a:ext cx="4134561" cy="2804164"/>
          </a:xfrm>
          <a:prstGeom prst="rect">
            <a:avLst/>
          </a:prstGeom>
        </p:spPr>
      </p:pic>
      <p:pic>
        <p:nvPicPr>
          <p:cNvPr id="5" name="Picture 4"/>
          <p:cNvPicPr>
            <a:picLocks noChangeAspect="1"/>
          </p:cNvPicPr>
          <p:nvPr/>
        </p:nvPicPr>
        <p:blipFill rotWithShape="1">
          <a:blip r:embed="rId4"/>
          <a:srcRect l="4909" t="14510" r="4127" b="2684"/>
          <a:stretch/>
        </p:blipFill>
        <p:spPr>
          <a:xfrm>
            <a:off x="4519070" y="3169622"/>
            <a:ext cx="4035419" cy="2874669"/>
          </a:xfrm>
          <a:prstGeom prst="rect">
            <a:avLst/>
          </a:prstGeom>
        </p:spPr>
      </p:pic>
      <p:graphicFrame>
        <p:nvGraphicFramePr>
          <p:cNvPr id="6" name="Object 2"/>
          <p:cNvGraphicFramePr>
            <a:graphicFrameLocks noChangeAspect="1"/>
          </p:cNvGraphicFramePr>
          <p:nvPr>
            <p:extLst>
              <p:ext uri="{D42A27DB-BD31-4B8C-83A1-F6EECF244321}">
                <p14:modId xmlns:p14="http://schemas.microsoft.com/office/powerpoint/2010/main" val="1873999062"/>
              </p:ext>
            </p:extLst>
          </p:nvPr>
        </p:nvGraphicFramePr>
        <p:xfrm>
          <a:off x="4886652" y="1010535"/>
          <a:ext cx="3531097" cy="882774"/>
        </p:xfrm>
        <a:graphic>
          <a:graphicData uri="http://schemas.openxmlformats.org/presentationml/2006/ole">
            <mc:AlternateContent xmlns:mc="http://schemas.openxmlformats.org/markup-compatibility/2006">
              <mc:Choice xmlns:v="urn:schemas-microsoft-com:vml" Requires="v">
                <p:oleObj spid="_x0000_s26637" name="Equation" r:id="rId5" imgW="2793960" imgH="698400" progId="Equation.3">
                  <p:embed/>
                </p:oleObj>
              </mc:Choice>
              <mc:Fallback>
                <p:oleObj name="Equation" r:id="rId5" imgW="279396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652" y="1010535"/>
                        <a:ext cx="3531097" cy="882774"/>
                      </a:xfrm>
                      <a:prstGeom prst="rect">
                        <a:avLst/>
                      </a:prstGeom>
                      <a:solidFill>
                        <a:schemeClr val="bg1"/>
                      </a:solidFill>
                      <a:ln>
                        <a:noFill/>
                      </a:ln>
                      <a:effectLst/>
                    </p:spPr>
                  </p:pic>
                </p:oleObj>
              </mc:Fallback>
            </mc:AlternateContent>
          </a:graphicData>
        </a:graphic>
      </p:graphicFrame>
      <p:sp>
        <p:nvSpPr>
          <p:cNvPr id="7" name="TextBox 6"/>
          <p:cNvSpPr txBox="1"/>
          <p:nvPr/>
        </p:nvSpPr>
        <p:spPr>
          <a:xfrm>
            <a:off x="5147934" y="5873525"/>
            <a:ext cx="3431955" cy="646331"/>
          </a:xfrm>
          <a:prstGeom prst="rect">
            <a:avLst/>
          </a:prstGeom>
          <a:noFill/>
        </p:spPr>
        <p:txBody>
          <a:bodyPr wrap="square" rtlCol="0">
            <a:spAutoFit/>
          </a:bodyPr>
          <a:lstStyle/>
          <a:p>
            <a:r>
              <a:rPr lang="en-US" dirty="0" smtClean="0"/>
              <a:t>Integrate 3</a:t>
            </a:r>
            <a:r>
              <a:rPr lang="en-US" baseline="30000" dirty="0" smtClean="0"/>
              <a:t>rd</a:t>
            </a:r>
            <a:r>
              <a:rPr lang="en-US" dirty="0" smtClean="0"/>
              <a:t> equation on emulator of stochastic chip. </a:t>
            </a:r>
            <a:endParaRPr lang="en-US" dirty="0"/>
          </a:p>
        </p:txBody>
      </p:sp>
      <p:pic>
        <p:nvPicPr>
          <p:cNvPr id="8" name="Picture 3" descr="Attr2D_YZ_stoch_C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023" y="3101308"/>
            <a:ext cx="4134561" cy="28159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10629" y="5917291"/>
            <a:ext cx="3431955" cy="369332"/>
          </a:xfrm>
          <a:prstGeom prst="rect">
            <a:avLst/>
          </a:prstGeom>
          <a:noFill/>
        </p:spPr>
        <p:txBody>
          <a:bodyPr wrap="square" rtlCol="0">
            <a:spAutoFit/>
          </a:bodyPr>
          <a:lstStyle/>
          <a:p>
            <a:r>
              <a:rPr lang="en-US" dirty="0" smtClean="0"/>
              <a:t>Represent a</a:t>
            </a:r>
            <a:r>
              <a:rPr lang="en-US" baseline="-25000" dirty="0" smtClean="0"/>
              <a:t>3</a:t>
            </a:r>
            <a:r>
              <a:rPr lang="en-US" dirty="0" smtClean="0"/>
              <a:t>. by stochastic noise </a:t>
            </a:r>
            <a:endParaRPr lang="en-US" dirty="0"/>
          </a:p>
        </p:txBody>
      </p:sp>
    </p:spTree>
    <p:extLst>
      <p:ext uri="{BB962C8B-B14F-4D97-AF65-F5344CB8AC3E}">
        <p14:creationId xmlns:p14="http://schemas.microsoft.com/office/powerpoint/2010/main" val="3956719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95962"/>
          </a:xfrm>
        </p:spPr>
        <p:txBody>
          <a:bodyPr>
            <a:normAutofit/>
          </a:bodyPr>
          <a:lstStyle/>
          <a:p>
            <a:r>
              <a:rPr lang="en-US" sz="3200" dirty="0" smtClean="0"/>
              <a:t>Suppose you had enough dollars to buy either</a:t>
            </a:r>
            <a:br>
              <a:rPr lang="en-US" sz="3200" dirty="0" smtClean="0"/>
            </a:br>
            <a:r>
              <a:rPr lang="en-US" sz="3200" dirty="0" smtClean="0"/>
              <a:t/>
            </a:r>
            <a:br>
              <a:rPr lang="en-US" sz="3200" dirty="0" smtClean="0"/>
            </a:br>
            <a:r>
              <a:rPr lang="en-US" sz="3200" dirty="0" smtClean="0">
                <a:solidFill>
                  <a:srgbClr val="FF0000"/>
                </a:solidFill>
              </a:rPr>
              <a:t>Computer A</a:t>
            </a:r>
            <a:r>
              <a:rPr lang="en-US" sz="3200" dirty="0" smtClean="0"/>
              <a:t>: Bit reproducible, double precision, allows 10km resolution. </a:t>
            </a:r>
            <a:r>
              <a:rPr lang="en-US" sz="3200" dirty="0" err="1" smtClean="0"/>
              <a:t>Parametrised</a:t>
            </a:r>
            <a:r>
              <a:rPr lang="en-US" sz="3200" dirty="0" smtClean="0"/>
              <a:t> convection.</a:t>
            </a:r>
            <a:br>
              <a:rPr lang="en-US" sz="3200" dirty="0" smtClean="0"/>
            </a:br>
            <a:r>
              <a:rPr lang="en-US" sz="3200" dirty="0"/>
              <a:t/>
            </a:r>
            <a:br>
              <a:rPr lang="en-US" sz="3200" dirty="0"/>
            </a:br>
            <a:r>
              <a:rPr lang="en-US" sz="3200" dirty="0" smtClean="0">
                <a:solidFill>
                  <a:srgbClr val="FF0000"/>
                </a:solidFill>
              </a:rPr>
              <a:t>Computer B</a:t>
            </a:r>
            <a:r>
              <a:rPr lang="en-US" sz="3200" dirty="0" smtClean="0"/>
              <a:t>: 1000 faster, but 90% of processors are probabilistic (errors in mantissa of all floating point numbers). Variable precision arithmetic. Potential for 1km resolution with explicit convection. </a:t>
            </a:r>
            <a:endParaRPr lang="en-US" sz="3200" dirty="0"/>
          </a:p>
        </p:txBody>
      </p:sp>
    </p:spTree>
    <p:extLst>
      <p:ext uri="{BB962C8B-B14F-4D97-AF65-F5344CB8AC3E}">
        <p14:creationId xmlns:p14="http://schemas.microsoft.com/office/powerpoint/2010/main" val="16070387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30 Years Ago</a:t>
            </a:r>
            <a:endParaRPr lang="en-US" dirty="0">
              <a:solidFill>
                <a:srgbClr val="FF0000"/>
              </a:solidFill>
            </a:endParaRPr>
          </a:p>
        </p:txBody>
      </p:sp>
      <p:cxnSp>
        <p:nvCxnSpPr>
          <p:cNvPr id="5" name="Straight Connector 4"/>
          <p:cNvCxnSpPr/>
          <p:nvPr/>
        </p:nvCxnSpPr>
        <p:spPr>
          <a:xfrm>
            <a:off x="4474839" y="1804268"/>
            <a:ext cx="0" cy="3905291"/>
          </a:xfrm>
          <a:prstGeom prst="line">
            <a:avLst/>
          </a:prstGeom>
          <a:ln>
            <a:solidFill>
              <a:schemeClr val="tx1"/>
            </a:solidFill>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85477" y="3062508"/>
            <a:ext cx="1958475" cy="584776"/>
          </a:xfrm>
          <a:prstGeom prst="rect">
            <a:avLst/>
          </a:prstGeom>
          <a:noFill/>
        </p:spPr>
        <p:txBody>
          <a:bodyPr wrap="square" rtlCol="0">
            <a:spAutoFit/>
          </a:bodyPr>
          <a:lstStyle/>
          <a:p>
            <a:r>
              <a:rPr lang="en-US" sz="3200" dirty="0" smtClean="0"/>
              <a:t>Dynamics </a:t>
            </a:r>
            <a:endParaRPr lang="en-US" sz="3200" dirty="0"/>
          </a:p>
        </p:txBody>
      </p:sp>
      <p:sp>
        <p:nvSpPr>
          <p:cNvPr id="7" name="TextBox 6"/>
          <p:cNvSpPr txBox="1"/>
          <p:nvPr/>
        </p:nvSpPr>
        <p:spPr>
          <a:xfrm>
            <a:off x="5385165" y="3098118"/>
            <a:ext cx="3301635" cy="584776"/>
          </a:xfrm>
          <a:prstGeom prst="rect">
            <a:avLst/>
          </a:prstGeom>
          <a:noFill/>
        </p:spPr>
        <p:txBody>
          <a:bodyPr wrap="square" rtlCol="0">
            <a:spAutoFit/>
          </a:bodyPr>
          <a:lstStyle/>
          <a:p>
            <a:r>
              <a:rPr lang="en-US" sz="3200" dirty="0" err="1" smtClean="0"/>
              <a:t>Parametrisation</a:t>
            </a:r>
            <a:r>
              <a:rPr lang="en-US" sz="3200" dirty="0" smtClean="0"/>
              <a:t> </a:t>
            </a:r>
            <a:endParaRPr lang="en-US" sz="3200" dirty="0"/>
          </a:p>
        </p:txBody>
      </p:sp>
      <p:sp>
        <p:nvSpPr>
          <p:cNvPr id="4" name="TextBox 3"/>
          <p:cNvSpPr txBox="1"/>
          <p:nvPr/>
        </p:nvSpPr>
        <p:spPr>
          <a:xfrm>
            <a:off x="3567010" y="5817917"/>
            <a:ext cx="1820868" cy="584776"/>
          </a:xfrm>
          <a:prstGeom prst="rect">
            <a:avLst/>
          </a:prstGeom>
          <a:noFill/>
        </p:spPr>
        <p:txBody>
          <a:bodyPr wrap="square" rtlCol="0">
            <a:spAutoFit/>
          </a:bodyPr>
          <a:lstStyle/>
          <a:p>
            <a:r>
              <a:rPr lang="en-US" sz="3200" dirty="0" smtClean="0"/>
              <a:t>O(100km)</a:t>
            </a:r>
            <a:endParaRPr lang="en-US" sz="3200" dirty="0"/>
          </a:p>
        </p:txBody>
      </p:sp>
    </p:spTree>
    <p:extLst>
      <p:ext uri="{BB962C8B-B14F-4D97-AF65-F5344CB8AC3E}">
        <p14:creationId xmlns:p14="http://schemas.microsoft.com/office/powerpoint/2010/main" val="26485926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17" y="120328"/>
            <a:ext cx="8229600" cy="1143000"/>
          </a:xfrm>
        </p:spPr>
        <p:txBody>
          <a:bodyPr/>
          <a:lstStyle/>
          <a:p>
            <a:r>
              <a:rPr lang="en-US" dirty="0" smtClean="0">
                <a:solidFill>
                  <a:srgbClr val="FF0000"/>
                </a:solidFill>
              </a:rPr>
              <a:t>Now</a:t>
            </a:r>
            <a:endParaRPr lang="en-US" dirty="0">
              <a:solidFill>
                <a:srgbClr val="FF0000"/>
              </a:solidFill>
            </a:endParaRPr>
          </a:p>
        </p:txBody>
      </p:sp>
      <p:cxnSp>
        <p:nvCxnSpPr>
          <p:cNvPr id="5" name="Straight Connector 4"/>
          <p:cNvCxnSpPr/>
          <p:nvPr/>
        </p:nvCxnSpPr>
        <p:spPr>
          <a:xfrm>
            <a:off x="4474839" y="1804268"/>
            <a:ext cx="0" cy="3905291"/>
          </a:xfrm>
          <a:prstGeom prst="line">
            <a:avLst/>
          </a:prstGeom>
          <a:ln>
            <a:solidFill>
              <a:schemeClr val="tx1">
                <a:alpha val="47000"/>
              </a:schemeClr>
            </a:solidFill>
          </a:ln>
          <a:effectLst>
            <a:glow rad="1511300">
              <a:schemeClr val="tx1">
                <a:alpha val="23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85477" y="3062508"/>
            <a:ext cx="1958475" cy="584776"/>
          </a:xfrm>
          <a:prstGeom prst="rect">
            <a:avLst/>
          </a:prstGeom>
          <a:noFill/>
        </p:spPr>
        <p:txBody>
          <a:bodyPr wrap="square" rtlCol="0">
            <a:spAutoFit/>
          </a:bodyPr>
          <a:lstStyle/>
          <a:p>
            <a:r>
              <a:rPr lang="en-US" sz="3200" dirty="0" smtClean="0"/>
              <a:t>Dynamics </a:t>
            </a:r>
            <a:endParaRPr lang="en-US" sz="3200" dirty="0"/>
          </a:p>
        </p:txBody>
      </p:sp>
      <p:sp>
        <p:nvSpPr>
          <p:cNvPr id="7" name="TextBox 6"/>
          <p:cNvSpPr txBox="1"/>
          <p:nvPr/>
        </p:nvSpPr>
        <p:spPr>
          <a:xfrm>
            <a:off x="5385165" y="3098118"/>
            <a:ext cx="3301635" cy="584776"/>
          </a:xfrm>
          <a:prstGeom prst="rect">
            <a:avLst/>
          </a:prstGeom>
          <a:noFill/>
        </p:spPr>
        <p:txBody>
          <a:bodyPr wrap="square" rtlCol="0">
            <a:spAutoFit/>
          </a:bodyPr>
          <a:lstStyle/>
          <a:p>
            <a:r>
              <a:rPr lang="en-US" sz="3200" dirty="0" err="1" smtClean="0"/>
              <a:t>Parametrisation</a:t>
            </a:r>
            <a:r>
              <a:rPr lang="en-US" sz="3200" dirty="0" smtClean="0"/>
              <a:t> </a:t>
            </a:r>
            <a:endParaRPr lang="en-US" sz="3200" dirty="0"/>
          </a:p>
        </p:txBody>
      </p:sp>
      <p:sp>
        <p:nvSpPr>
          <p:cNvPr id="8" name="TextBox 7"/>
          <p:cNvSpPr txBox="1"/>
          <p:nvPr/>
        </p:nvSpPr>
        <p:spPr>
          <a:xfrm>
            <a:off x="3567010" y="5817917"/>
            <a:ext cx="1820868" cy="584776"/>
          </a:xfrm>
          <a:prstGeom prst="rect">
            <a:avLst/>
          </a:prstGeom>
          <a:noFill/>
        </p:spPr>
        <p:txBody>
          <a:bodyPr wrap="square" rtlCol="0">
            <a:spAutoFit/>
          </a:bodyPr>
          <a:lstStyle/>
          <a:p>
            <a:r>
              <a:rPr lang="en-US" sz="3200" dirty="0" smtClean="0"/>
              <a:t>O(10km)</a:t>
            </a:r>
            <a:endParaRPr lang="en-US" sz="3200" dirty="0"/>
          </a:p>
        </p:txBody>
      </p:sp>
    </p:spTree>
    <p:extLst>
      <p:ext uri="{BB962C8B-B14F-4D97-AF65-F5344CB8AC3E}">
        <p14:creationId xmlns:p14="http://schemas.microsoft.com/office/powerpoint/2010/main" val="35758204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30" y="72848"/>
            <a:ext cx="8229600" cy="1143000"/>
          </a:xfrm>
        </p:spPr>
        <p:txBody>
          <a:bodyPr/>
          <a:lstStyle/>
          <a:p>
            <a:r>
              <a:rPr lang="en-US" dirty="0" smtClean="0">
                <a:solidFill>
                  <a:srgbClr val="FF0000"/>
                </a:solidFill>
              </a:rPr>
              <a:t>In 30 years</a:t>
            </a:r>
            <a:endParaRPr lang="en-US" dirty="0">
              <a:solidFill>
                <a:srgbClr val="FF0000"/>
              </a:solidFill>
            </a:endParaRPr>
          </a:p>
        </p:txBody>
      </p:sp>
      <p:cxnSp>
        <p:nvCxnSpPr>
          <p:cNvPr id="5" name="Straight Connector 4"/>
          <p:cNvCxnSpPr/>
          <p:nvPr/>
        </p:nvCxnSpPr>
        <p:spPr>
          <a:xfrm>
            <a:off x="4474839" y="1804268"/>
            <a:ext cx="0" cy="3905291"/>
          </a:xfrm>
          <a:prstGeom prst="line">
            <a:avLst/>
          </a:prstGeom>
          <a:ln>
            <a:solidFill>
              <a:schemeClr val="tx1">
                <a:alpha val="1000"/>
              </a:schemeClr>
            </a:solidFill>
          </a:ln>
          <a:effectLst>
            <a:glow rad="1905000">
              <a:schemeClr val="tx1">
                <a:alpha val="25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85477" y="3062508"/>
            <a:ext cx="1958475" cy="584776"/>
          </a:xfrm>
          <a:prstGeom prst="rect">
            <a:avLst/>
          </a:prstGeom>
          <a:noFill/>
        </p:spPr>
        <p:txBody>
          <a:bodyPr wrap="square" rtlCol="0">
            <a:spAutoFit/>
          </a:bodyPr>
          <a:lstStyle/>
          <a:p>
            <a:r>
              <a:rPr lang="en-US" sz="3200" dirty="0" smtClean="0"/>
              <a:t>Dynamics </a:t>
            </a:r>
            <a:endParaRPr lang="en-US" sz="3200" dirty="0"/>
          </a:p>
        </p:txBody>
      </p:sp>
      <p:sp>
        <p:nvSpPr>
          <p:cNvPr id="7" name="TextBox 6"/>
          <p:cNvSpPr txBox="1"/>
          <p:nvPr/>
        </p:nvSpPr>
        <p:spPr>
          <a:xfrm>
            <a:off x="5385165" y="3098118"/>
            <a:ext cx="3301635" cy="584776"/>
          </a:xfrm>
          <a:prstGeom prst="rect">
            <a:avLst/>
          </a:prstGeom>
          <a:noFill/>
        </p:spPr>
        <p:txBody>
          <a:bodyPr wrap="square" rtlCol="0">
            <a:spAutoFit/>
          </a:bodyPr>
          <a:lstStyle/>
          <a:p>
            <a:r>
              <a:rPr lang="en-US" sz="3200" dirty="0" err="1" smtClean="0"/>
              <a:t>Parametrisation</a:t>
            </a:r>
            <a:r>
              <a:rPr lang="en-US" sz="3200" dirty="0" smtClean="0"/>
              <a:t> </a:t>
            </a:r>
            <a:endParaRPr lang="en-US" sz="3200" dirty="0"/>
          </a:p>
        </p:txBody>
      </p:sp>
      <p:sp>
        <p:nvSpPr>
          <p:cNvPr id="8" name="TextBox 7"/>
          <p:cNvSpPr txBox="1"/>
          <p:nvPr/>
        </p:nvSpPr>
        <p:spPr>
          <a:xfrm>
            <a:off x="3828467" y="5799240"/>
            <a:ext cx="1820868" cy="584776"/>
          </a:xfrm>
          <a:prstGeom prst="rect">
            <a:avLst/>
          </a:prstGeom>
          <a:noFill/>
        </p:spPr>
        <p:txBody>
          <a:bodyPr wrap="square" rtlCol="0">
            <a:spAutoFit/>
          </a:bodyPr>
          <a:lstStyle/>
          <a:p>
            <a:r>
              <a:rPr lang="en-US" sz="3200" dirty="0" smtClean="0"/>
              <a:t>O(1km)</a:t>
            </a:r>
            <a:endParaRPr lang="en-US" sz="3200" dirty="0"/>
          </a:p>
        </p:txBody>
      </p:sp>
      <p:pic>
        <p:nvPicPr>
          <p:cNvPr id="9" name="Picture 2"/>
          <p:cNvPicPr>
            <a:picLocks noChangeAspect="1" noChangeArrowheads="1"/>
          </p:cNvPicPr>
          <p:nvPr/>
        </p:nvPicPr>
        <p:blipFill>
          <a:blip r:embed="rId2" cstate="print"/>
          <a:srcRect/>
          <a:stretch>
            <a:fillRect/>
          </a:stretch>
        </p:blipFill>
        <p:spPr bwMode="auto">
          <a:xfrm>
            <a:off x="238538" y="207086"/>
            <a:ext cx="1856245" cy="2260678"/>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35758204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Three parts to this talk</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Why we need to focus on ensemble forecast techniques and improve our representations of model uncertainty</a:t>
            </a:r>
          </a:p>
          <a:p>
            <a:r>
              <a:rPr lang="en-US" dirty="0" smtClean="0"/>
              <a:t>We we need higher resolution models</a:t>
            </a:r>
          </a:p>
          <a:p>
            <a:r>
              <a:rPr lang="en-US" dirty="0" smtClean="0"/>
              <a:t>How to reconcile these two needs</a:t>
            </a:r>
            <a:endParaRPr lang="en-US" dirty="0"/>
          </a:p>
        </p:txBody>
      </p:sp>
    </p:spTree>
    <p:extLst>
      <p:ext uri="{BB962C8B-B14F-4D97-AF65-F5344CB8AC3E}">
        <p14:creationId xmlns:p14="http://schemas.microsoft.com/office/powerpoint/2010/main" val="25426986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GB" dirty="0" smtClean="0"/>
              <a:t>Edward Norton Lorenz </a:t>
            </a:r>
            <a:r>
              <a:rPr lang="en-GB" sz="2400" b="1" dirty="0">
                <a:latin typeface="Times New Roman" pitchFamily="18" charset="0"/>
              </a:rPr>
              <a:t>(</a:t>
            </a:r>
            <a:r>
              <a:rPr lang="en-GB" sz="2400" b="1" dirty="0" smtClean="0">
                <a:latin typeface="Times New Roman" pitchFamily="18" charset="0"/>
              </a:rPr>
              <a:t>1917-2008)</a:t>
            </a:r>
            <a:endParaRPr lang="en-GB" sz="2400" b="1" dirty="0">
              <a:latin typeface="Times New Roman" pitchFamily="18" charset="0"/>
            </a:endParaRPr>
          </a:p>
        </p:txBody>
      </p:sp>
      <p:sp>
        <p:nvSpPr>
          <p:cNvPr id="463876" name="Text Box 4"/>
          <p:cNvSpPr txBox="1">
            <a:spLocks noChangeArrowheads="1"/>
          </p:cNvSpPr>
          <p:nvPr/>
        </p:nvSpPr>
        <p:spPr bwMode="auto">
          <a:xfrm>
            <a:off x="4644008" y="1617762"/>
            <a:ext cx="3463062" cy="3539430"/>
          </a:xfrm>
          <a:prstGeom prst="rect">
            <a:avLst/>
          </a:prstGeom>
          <a:noFill/>
          <a:ln w="12700">
            <a:noFill/>
            <a:miter lim="800000"/>
            <a:headEnd/>
            <a:tailEnd/>
          </a:ln>
          <a:effectLst/>
        </p:spPr>
        <p:txBody>
          <a:bodyPr wrap="square">
            <a:spAutoFit/>
          </a:bodyPr>
          <a:lstStyle/>
          <a:p>
            <a:pPr algn="ctr" defTabSz="914400"/>
            <a:r>
              <a:rPr lang="en-US" sz="2800" dirty="0" smtClean="0">
                <a:solidFill>
                  <a:srgbClr val="000000"/>
                </a:solidFill>
                <a:latin typeface="Times New Roman"/>
              </a:rPr>
              <a:t>I believe that the ultimate climate models..will be stochastic, </a:t>
            </a:r>
            <a:r>
              <a:rPr lang="en-US" sz="2800" dirty="0" err="1" smtClean="0">
                <a:solidFill>
                  <a:srgbClr val="000000"/>
                </a:solidFill>
                <a:latin typeface="Times New Roman"/>
              </a:rPr>
              <a:t>ie</a:t>
            </a:r>
            <a:r>
              <a:rPr lang="en-US" sz="2800" dirty="0" smtClean="0">
                <a:solidFill>
                  <a:srgbClr val="000000"/>
                </a:solidFill>
                <a:latin typeface="Times New Roman"/>
              </a:rPr>
              <a:t> random numbers will</a:t>
            </a:r>
          </a:p>
          <a:p>
            <a:pPr algn="ctr" defTabSz="914400"/>
            <a:r>
              <a:rPr lang="en-US" sz="2800" dirty="0" smtClean="0">
                <a:solidFill>
                  <a:srgbClr val="000000"/>
                </a:solidFill>
                <a:latin typeface="Times New Roman"/>
              </a:rPr>
              <a:t>appear somewhere in the time derivatives Lorenz (1975).</a:t>
            </a:r>
            <a:endParaRPr lang="en-GB" sz="2800" dirty="0" smtClean="0">
              <a:solidFill>
                <a:srgbClr val="000000"/>
              </a:solidFill>
              <a:latin typeface="Times New Roman"/>
            </a:endParaRPr>
          </a:p>
        </p:txBody>
      </p:sp>
      <p:pic>
        <p:nvPicPr>
          <p:cNvPr id="6" name="Picture 4"/>
          <p:cNvPicPr>
            <a:picLocks noChangeAspect="1" noChangeArrowheads="1"/>
          </p:cNvPicPr>
          <p:nvPr/>
        </p:nvPicPr>
        <p:blipFill>
          <a:blip r:embed="rId2" cstate="print"/>
          <a:srcRect/>
          <a:stretch>
            <a:fillRect/>
          </a:stretch>
        </p:blipFill>
        <p:spPr bwMode="auto">
          <a:xfrm>
            <a:off x="899592" y="1484784"/>
            <a:ext cx="3092550" cy="3816424"/>
          </a:xfrm>
          <a:prstGeom prst="rect">
            <a:avLst/>
          </a:prstGeom>
          <a:noFill/>
        </p:spPr>
      </p:pic>
    </p:spTree>
    <p:extLst>
      <p:ext uri="{BB962C8B-B14F-4D97-AF65-F5344CB8AC3E}">
        <p14:creationId xmlns:p14="http://schemas.microsoft.com/office/powerpoint/2010/main" val="14925207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620688"/>
            <a:ext cx="7812360" cy="4738266"/>
          </a:xfrm>
          <a:prstGeom prst="rect">
            <a:avLst/>
          </a:prstGeom>
        </p:spPr>
      </p:pic>
      <p:pic>
        <p:nvPicPr>
          <p:cNvPr id="6" name="Picture 5"/>
          <p:cNvPicPr>
            <a:picLocks noChangeAspect="1"/>
          </p:cNvPicPr>
          <p:nvPr/>
        </p:nvPicPr>
        <p:blipFill>
          <a:blip r:embed="rId3"/>
          <a:stretch>
            <a:fillRect/>
          </a:stretch>
        </p:blipFill>
        <p:spPr>
          <a:xfrm>
            <a:off x="5941024" y="2401044"/>
            <a:ext cx="2951456" cy="1964060"/>
          </a:xfrm>
          <a:prstGeom prst="rect">
            <a:avLst/>
          </a:prstGeom>
        </p:spPr>
      </p:pic>
      <p:sp>
        <p:nvSpPr>
          <p:cNvPr id="2" name="TextBox 1"/>
          <p:cNvSpPr txBox="1"/>
          <p:nvPr/>
        </p:nvSpPr>
        <p:spPr>
          <a:xfrm>
            <a:off x="1043608" y="260648"/>
            <a:ext cx="7344816" cy="584776"/>
          </a:xfrm>
          <a:prstGeom prst="rect">
            <a:avLst/>
          </a:prstGeom>
          <a:noFill/>
        </p:spPr>
        <p:txBody>
          <a:bodyPr wrap="square" rtlCol="0">
            <a:spAutoFit/>
          </a:bodyPr>
          <a:lstStyle/>
          <a:p>
            <a:r>
              <a:rPr lang="en-US" sz="3200" dirty="0" smtClean="0">
                <a:solidFill>
                  <a:srgbClr val="FF0000"/>
                </a:solidFill>
              </a:rPr>
              <a:t>Electricity Production </a:t>
            </a:r>
            <a:r>
              <a:rPr lang="en-US" sz="3200" dirty="0" err="1" smtClean="0">
                <a:solidFill>
                  <a:srgbClr val="FF0000"/>
                </a:solidFill>
              </a:rPr>
              <a:t>vs</a:t>
            </a:r>
            <a:r>
              <a:rPr lang="en-US" sz="3200" dirty="0" smtClean="0">
                <a:solidFill>
                  <a:srgbClr val="FF0000"/>
                </a:solidFill>
              </a:rPr>
              <a:t> </a:t>
            </a:r>
            <a:r>
              <a:rPr lang="en-US" sz="3200" dirty="0" err="1" smtClean="0">
                <a:solidFill>
                  <a:srgbClr val="FF0000"/>
                </a:solidFill>
              </a:rPr>
              <a:t>Windspeed</a:t>
            </a:r>
            <a:endParaRPr lang="en-US" sz="3200" dirty="0">
              <a:solidFill>
                <a:srgbClr val="FF0000"/>
              </a:solidFill>
            </a:endParaRPr>
          </a:p>
        </p:txBody>
      </p:sp>
    </p:spTree>
    <p:extLst>
      <p:ext uri="{BB962C8B-B14F-4D97-AF65-F5344CB8AC3E}">
        <p14:creationId xmlns:p14="http://schemas.microsoft.com/office/powerpoint/2010/main" val="35530412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73" t="7014" r="7471" b="3307"/>
          <a:stretch/>
        </p:blipFill>
        <p:spPr>
          <a:xfrm>
            <a:off x="971600" y="476672"/>
            <a:ext cx="5112568" cy="2840316"/>
          </a:xfrm>
          <a:prstGeom prst="rect">
            <a:avLst/>
          </a:prstGeom>
        </p:spPr>
      </p:pic>
      <p:pic>
        <p:nvPicPr>
          <p:cNvPr id="5" name="Picture 4"/>
          <p:cNvPicPr>
            <a:picLocks noChangeAspect="1"/>
          </p:cNvPicPr>
          <p:nvPr/>
        </p:nvPicPr>
        <p:blipFill rotWithShape="1">
          <a:blip r:embed="rId3"/>
          <a:srcRect l="4630" t="4942" r="13519" b="6632"/>
          <a:stretch/>
        </p:blipFill>
        <p:spPr>
          <a:xfrm>
            <a:off x="971600" y="3429000"/>
            <a:ext cx="5089572" cy="2936292"/>
          </a:xfrm>
          <a:prstGeom prst="rect">
            <a:avLst/>
          </a:prstGeom>
        </p:spPr>
      </p:pic>
      <p:sp>
        <p:nvSpPr>
          <p:cNvPr id="2" name="TextBox 1"/>
          <p:cNvSpPr txBox="1"/>
          <p:nvPr/>
        </p:nvSpPr>
        <p:spPr>
          <a:xfrm>
            <a:off x="6300192" y="1700808"/>
            <a:ext cx="2376264" cy="646331"/>
          </a:xfrm>
          <a:prstGeom prst="rect">
            <a:avLst/>
          </a:prstGeom>
          <a:noFill/>
        </p:spPr>
        <p:txBody>
          <a:bodyPr wrap="square" rtlCol="0">
            <a:spAutoFit/>
          </a:bodyPr>
          <a:lstStyle/>
          <a:p>
            <a:r>
              <a:rPr lang="en-US" dirty="0" smtClean="0"/>
              <a:t>Forecast </a:t>
            </a:r>
            <a:r>
              <a:rPr lang="en-US" dirty="0" err="1" smtClean="0"/>
              <a:t>windspeed</a:t>
            </a:r>
            <a:r>
              <a:rPr lang="en-US" dirty="0" smtClean="0"/>
              <a:t>. Small uncertainty</a:t>
            </a:r>
            <a:endParaRPr lang="en-US" dirty="0"/>
          </a:p>
        </p:txBody>
      </p:sp>
      <p:sp>
        <p:nvSpPr>
          <p:cNvPr id="6" name="TextBox 5"/>
          <p:cNvSpPr txBox="1"/>
          <p:nvPr/>
        </p:nvSpPr>
        <p:spPr>
          <a:xfrm>
            <a:off x="6300192" y="4941168"/>
            <a:ext cx="2376264" cy="646331"/>
          </a:xfrm>
          <a:prstGeom prst="rect">
            <a:avLst/>
          </a:prstGeom>
          <a:noFill/>
        </p:spPr>
        <p:txBody>
          <a:bodyPr wrap="square" rtlCol="0">
            <a:spAutoFit/>
          </a:bodyPr>
          <a:lstStyle/>
          <a:p>
            <a:r>
              <a:rPr lang="en-US" dirty="0" smtClean="0"/>
              <a:t>Forecast </a:t>
            </a:r>
            <a:r>
              <a:rPr lang="en-US" dirty="0" err="1" smtClean="0"/>
              <a:t>windspeed</a:t>
            </a:r>
            <a:r>
              <a:rPr lang="en-US" dirty="0" smtClean="0"/>
              <a:t>. Large uncertainty</a:t>
            </a:r>
            <a:endParaRPr lang="en-US" dirty="0"/>
          </a:p>
        </p:txBody>
      </p:sp>
      <p:cxnSp>
        <p:nvCxnSpPr>
          <p:cNvPr id="7" name="Straight Arrow Connector 6"/>
          <p:cNvCxnSpPr/>
          <p:nvPr/>
        </p:nvCxnSpPr>
        <p:spPr>
          <a:xfrm flipH="1">
            <a:off x="5652120" y="5373216"/>
            <a:ext cx="57606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2" idx="1"/>
          </p:cNvCxnSpPr>
          <p:nvPr/>
        </p:nvCxnSpPr>
        <p:spPr>
          <a:xfrm flipH="1">
            <a:off x="5220072" y="2023974"/>
            <a:ext cx="1080120" cy="540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663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sz="3200" dirty="0" smtClean="0">
                <a:solidFill>
                  <a:srgbClr val="FF0000"/>
                </a:solidFill>
              </a:rPr>
              <a:t>“ I don’t care about uncertainty. I need to make a decision. Just give me the most likely forecast!”</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3200" dirty="0" smtClean="0">
                <a:solidFill>
                  <a:srgbClr val="FF0000"/>
                </a:solidFill>
              </a:rPr>
              <a:t>NO!! </a:t>
            </a:r>
            <a:endParaRPr lang="en-US" sz="3200" dirty="0">
              <a:solidFill>
                <a:srgbClr val="FF0000"/>
              </a:solidFill>
            </a:endParaRPr>
          </a:p>
        </p:txBody>
      </p:sp>
      <p:graphicFrame>
        <p:nvGraphicFramePr>
          <p:cNvPr id="4" name="Object 7"/>
          <p:cNvGraphicFramePr>
            <a:graphicFrameLocks noChangeAspect="1"/>
          </p:cNvGraphicFramePr>
          <p:nvPr>
            <p:extLst>
              <p:ext uri="{D42A27DB-BD31-4B8C-83A1-F6EECF244321}">
                <p14:modId xmlns:p14="http://schemas.microsoft.com/office/powerpoint/2010/main" val="2168933134"/>
              </p:ext>
            </p:extLst>
          </p:nvPr>
        </p:nvGraphicFramePr>
        <p:xfrm>
          <a:off x="1338263" y="2846388"/>
          <a:ext cx="6583362" cy="1201737"/>
        </p:xfrm>
        <a:graphic>
          <a:graphicData uri="http://schemas.openxmlformats.org/presentationml/2006/ole">
            <mc:AlternateContent xmlns:mc="http://schemas.openxmlformats.org/markup-compatibility/2006">
              <mc:Choice xmlns:v="urn:schemas-microsoft-com:vml" Requires="v">
                <p:oleObj spid="_x0000_s27656" name="Equation" r:id="rId3" imgW="2082800" imgH="381000" progId="Equation.DSMT4">
                  <p:embed/>
                </p:oleObj>
              </mc:Choice>
              <mc:Fallback>
                <p:oleObj name="Equation" r:id="rId3" imgW="2082800" imgH="381000" progId="Equation.DSMT4">
                  <p:embed/>
                  <p:pic>
                    <p:nvPicPr>
                      <p:cNvPr id="0" name=""/>
                      <p:cNvPicPr>
                        <a:picLocks noChangeAspect="1" noChangeArrowheads="1"/>
                      </p:cNvPicPr>
                      <p:nvPr/>
                    </p:nvPicPr>
                    <p:blipFill>
                      <a:blip r:embed="rId4"/>
                      <a:srcRect/>
                      <a:stretch>
                        <a:fillRect/>
                      </a:stretch>
                    </p:blipFill>
                    <p:spPr bwMode="auto">
                      <a:xfrm>
                        <a:off x="1338263" y="2846388"/>
                        <a:ext cx="6583362" cy="1201737"/>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7" name="Straight Arrow Connector 6"/>
          <p:cNvCxnSpPr/>
          <p:nvPr/>
        </p:nvCxnSpPr>
        <p:spPr>
          <a:xfrm flipH="1" flipV="1">
            <a:off x="3846798" y="3645024"/>
            <a:ext cx="365162"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31840" y="4571836"/>
            <a:ext cx="2376264" cy="369332"/>
          </a:xfrm>
          <a:prstGeom prst="rect">
            <a:avLst/>
          </a:prstGeom>
          <a:noFill/>
        </p:spPr>
        <p:txBody>
          <a:bodyPr wrap="square" rtlCol="0">
            <a:spAutoFit/>
          </a:bodyPr>
          <a:lstStyle/>
          <a:p>
            <a:pPr defTabSz="457200"/>
            <a:r>
              <a:rPr lang="en-US" dirty="0" smtClean="0">
                <a:solidFill>
                  <a:srgbClr val="000000"/>
                </a:solidFill>
                <a:latin typeface="Arial"/>
              </a:rPr>
              <a:t>Utility Function</a:t>
            </a:r>
            <a:endParaRPr lang="en-US" dirty="0">
              <a:solidFill>
                <a:srgbClr val="000000"/>
              </a:solidFill>
              <a:latin typeface="Arial"/>
            </a:endParaRPr>
          </a:p>
        </p:txBody>
      </p:sp>
      <p:cxnSp>
        <p:nvCxnSpPr>
          <p:cNvPr id="9" name="Straight Arrow Connector 8"/>
          <p:cNvCxnSpPr/>
          <p:nvPr/>
        </p:nvCxnSpPr>
        <p:spPr>
          <a:xfrm flipH="1" flipV="1">
            <a:off x="4283968" y="3573016"/>
            <a:ext cx="720079"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55976" y="5229200"/>
            <a:ext cx="3456384" cy="369332"/>
          </a:xfrm>
          <a:prstGeom prst="rect">
            <a:avLst/>
          </a:prstGeom>
          <a:noFill/>
        </p:spPr>
        <p:txBody>
          <a:bodyPr wrap="square" rtlCol="0">
            <a:spAutoFit/>
          </a:bodyPr>
          <a:lstStyle/>
          <a:p>
            <a:pPr defTabSz="457200"/>
            <a:r>
              <a:rPr lang="en-US" dirty="0" smtClean="0">
                <a:solidFill>
                  <a:srgbClr val="000000"/>
                </a:solidFill>
                <a:latin typeface="Arial"/>
              </a:rPr>
              <a:t>Meteorological  Variables</a:t>
            </a:r>
            <a:endParaRPr lang="en-US" dirty="0">
              <a:solidFill>
                <a:srgbClr val="000000"/>
              </a:solidFill>
              <a:latin typeface="Arial"/>
            </a:endParaRPr>
          </a:p>
        </p:txBody>
      </p:sp>
      <p:cxnSp>
        <p:nvCxnSpPr>
          <p:cNvPr id="14" name="Straight Arrow Connector 13"/>
          <p:cNvCxnSpPr/>
          <p:nvPr/>
        </p:nvCxnSpPr>
        <p:spPr>
          <a:xfrm flipV="1">
            <a:off x="2195736" y="4221088"/>
            <a:ext cx="0"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ight Brace 17"/>
          <p:cNvSpPr/>
          <p:nvPr/>
        </p:nvSpPr>
        <p:spPr>
          <a:xfrm rot="5400000">
            <a:off x="1967136" y="3225552"/>
            <a:ext cx="313184" cy="1296144"/>
          </a:xfrm>
          <a:prstGeom prst="rightBrace">
            <a:avLst>
              <a:gd name="adj1" fmla="val 8333"/>
              <a:gd name="adj2" fmla="val 4748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971600" y="5435932"/>
            <a:ext cx="2592288" cy="1200329"/>
          </a:xfrm>
          <a:prstGeom prst="rect">
            <a:avLst/>
          </a:prstGeom>
          <a:noFill/>
        </p:spPr>
        <p:txBody>
          <a:bodyPr wrap="square" rtlCol="0">
            <a:spAutoFit/>
          </a:bodyPr>
          <a:lstStyle/>
          <a:p>
            <a:pPr algn="ctr" defTabSz="457200"/>
            <a:r>
              <a:rPr lang="en-US" dirty="0" smtClean="0">
                <a:solidFill>
                  <a:srgbClr val="000000"/>
                </a:solidFill>
                <a:latin typeface="Arial"/>
              </a:rPr>
              <a:t>Expected utility – this is what decision makers should use to make decisions!</a:t>
            </a:r>
            <a:endParaRPr lang="en-US" dirty="0">
              <a:solidFill>
                <a:srgbClr val="000000"/>
              </a:solidFill>
              <a:latin typeface="Arial"/>
            </a:endParaRPr>
          </a:p>
        </p:txBody>
      </p:sp>
    </p:spTree>
    <p:extLst>
      <p:ext uri="{BB962C8B-B14F-4D97-AF65-F5344CB8AC3E}">
        <p14:creationId xmlns:p14="http://schemas.microsoft.com/office/powerpoint/2010/main" val="34371005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Line 2"/>
          <p:cNvSpPr>
            <a:spLocks noChangeShapeType="1"/>
          </p:cNvSpPr>
          <p:nvPr/>
        </p:nvSpPr>
        <p:spPr bwMode="auto">
          <a:xfrm>
            <a:off x="1820863" y="3633788"/>
            <a:ext cx="4476750" cy="0"/>
          </a:xfrm>
          <a:prstGeom prst="line">
            <a:avLst/>
          </a:prstGeom>
          <a:noFill/>
          <a:ln w="9525">
            <a:solidFill>
              <a:schemeClr val="bg1"/>
            </a:solidFill>
            <a:round/>
            <a:headEnd/>
            <a:tailEnd/>
          </a:ln>
        </p:spPr>
        <p:txBody>
          <a:bodyPr wrap="none">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1" name="Line 3"/>
          <p:cNvSpPr>
            <a:spLocks noChangeShapeType="1"/>
          </p:cNvSpPr>
          <p:nvPr/>
        </p:nvSpPr>
        <p:spPr bwMode="auto">
          <a:xfrm flipH="1">
            <a:off x="1820863" y="313848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2" name="Line 4"/>
          <p:cNvSpPr>
            <a:spLocks noChangeShapeType="1"/>
          </p:cNvSpPr>
          <p:nvPr/>
        </p:nvSpPr>
        <p:spPr bwMode="auto">
          <a:xfrm flipH="1">
            <a:off x="2278063" y="311943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3" name="Line 5"/>
          <p:cNvSpPr>
            <a:spLocks noChangeShapeType="1"/>
          </p:cNvSpPr>
          <p:nvPr/>
        </p:nvSpPr>
        <p:spPr bwMode="auto">
          <a:xfrm flipH="1">
            <a:off x="3402013" y="313848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4" name="Line 6"/>
          <p:cNvSpPr>
            <a:spLocks noChangeShapeType="1"/>
          </p:cNvSpPr>
          <p:nvPr/>
        </p:nvSpPr>
        <p:spPr bwMode="auto">
          <a:xfrm flipH="1">
            <a:off x="4525963" y="310038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5" name="Line 7"/>
          <p:cNvSpPr>
            <a:spLocks noChangeShapeType="1"/>
          </p:cNvSpPr>
          <p:nvPr/>
        </p:nvSpPr>
        <p:spPr bwMode="auto">
          <a:xfrm flipH="1">
            <a:off x="5649913" y="310038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6" name="Line 8"/>
          <p:cNvSpPr>
            <a:spLocks noChangeShapeType="1"/>
          </p:cNvSpPr>
          <p:nvPr/>
        </p:nvSpPr>
        <p:spPr bwMode="auto">
          <a:xfrm flipH="1">
            <a:off x="5078413" y="311943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7" name="Line 9"/>
          <p:cNvSpPr>
            <a:spLocks noChangeShapeType="1"/>
          </p:cNvSpPr>
          <p:nvPr/>
        </p:nvSpPr>
        <p:spPr bwMode="auto">
          <a:xfrm flipH="1">
            <a:off x="2811463" y="313848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8" name="Line 10"/>
          <p:cNvSpPr>
            <a:spLocks noChangeShapeType="1"/>
          </p:cNvSpPr>
          <p:nvPr/>
        </p:nvSpPr>
        <p:spPr bwMode="auto">
          <a:xfrm flipH="1">
            <a:off x="3935413" y="311943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39" name="Line 11"/>
          <p:cNvSpPr>
            <a:spLocks noChangeShapeType="1"/>
          </p:cNvSpPr>
          <p:nvPr/>
        </p:nvSpPr>
        <p:spPr bwMode="auto">
          <a:xfrm flipH="1">
            <a:off x="6259513" y="3100388"/>
            <a:ext cx="0" cy="495300"/>
          </a:xfrm>
          <a:prstGeom prst="line">
            <a:avLst/>
          </a:prstGeom>
          <a:noFill/>
          <a:ln w="9525">
            <a:solidFill>
              <a:schemeClr val="bg1"/>
            </a:solidFill>
            <a:round/>
            <a:headEnd/>
            <a:tailEn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40" name="Text Box 12"/>
          <p:cNvSpPr txBox="1">
            <a:spLocks noChangeArrowheads="1"/>
          </p:cNvSpPr>
          <p:nvPr/>
        </p:nvSpPr>
        <p:spPr bwMode="auto">
          <a:xfrm>
            <a:off x="-180975" y="106363"/>
            <a:ext cx="9393238" cy="954107"/>
          </a:xfrm>
          <a:prstGeom prst="rect">
            <a:avLst/>
          </a:prstGeom>
          <a:noFill/>
          <a:ln w="9525">
            <a:noFill/>
            <a:miter lim="800000"/>
            <a:headEnd/>
            <a:tailEnd/>
          </a:ln>
        </p:spPr>
        <p:txBody>
          <a:bodyPr>
            <a:spAutoFit/>
          </a:bodyPr>
          <a:lstStyle/>
          <a:p>
            <a:pPr algn="ctr" defTabSz="914400" fontAlgn="base">
              <a:spcBef>
                <a:spcPct val="50000"/>
              </a:spcBef>
              <a:spcAft>
                <a:spcPct val="0"/>
              </a:spcAft>
              <a:buClr>
                <a:srgbClr val="00CC99"/>
              </a:buClr>
            </a:pPr>
            <a:r>
              <a:rPr lang="en-GB" sz="2800" dirty="0" smtClean="0">
                <a:solidFill>
                  <a:srgbClr val="FFFFFF"/>
                </a:solidFill>
                <a:latin typeface="AvantGarde Md BT" pitchFamily="34" charset="0"/>
                <a:cs typeface="Times New Roman"/>
              </a:rPr>
              <a:t>Traditional computational ansatz </a:t>
            </a:r>
            <a:r>
              <a:rPr lang="en-GB" sz="2800" dirty="0">
                <a:solidFill>
                  <a:srgbClr val="FFFFFF"/>
                </a:solidFill>
                <a:latin typeface="AvantGarde Md BT" pitchFamily="34" charset="0"/>
                <a:cs typeface="Times New Roman"/>
              </a:rPr>
              <a:t>for </a:t>
            </a:r>
            <a:r>
              <a:rPr lang="en-GB" sz="2800" dirty="0" smtClean="0">
                <a:solidFill>
                  <a:srgbClr val="FFFFFF"/>
                </a:solidFill>
                <a:latin typeface="AvantGarde Md BT" pitchFamily="34" charset="0"/>
                <a:cs typeface="Times New Roman"/>
              </a:rPr>
              <a:t>weather/climate simulators  </a:t>
            </a:r>
            <a:endParaRPr lang="en-GB" sz="2800" dirty="0">
              <a:solidFill>
                <a:srgbClr val="FFFFFF"/>
              </a:solidFill>
              <a:latin typeface="AvantGarde Md BT" pitchFamily="34" charset="0"/>
              <a:cs typeface="Times New Roman"/>
            </a:endParaRPr>
          </a:p>
        </p:txBody>
      </p:sp>
      <p:sp>
        <p:nvSpPr>
          <p:cNvPr id="5141" name="Text Box 13"/>
          <p:cNvSpPr txBox="1">
            <a:spLocks noChangeArrowheads="1"/>
          </p:cNvSpPr>
          <p:nvPr/>
        </p:nvSpPr>
        <p:spPr bwMode="auto">
          <a:xfrm>
            <a:off x="5173663" y="4624388"/>
            <a:ext cx="3143250" cy="1744662"/>
          </a:xfrm>
          <a:prstGeom prst="rect">
            <a:avLst/>
          </a:prstGeom>
          <a:noFill/>
          <a:ln w="9525">
            <a:solidFill>
              <a:schemeClr val="bg1"/>
            </a:solidFill>
            <a:miter lim="800000"/>
            <a:headEnd/>
            <a:tailEnd/>
          </a:ln>
        </p:spPr>
        <p:txBody>
          <a:bodyPr>
            <a:spAutoFit/>
          </a:bodyPr>
          <a:lstStyle/>
          <a:p>
            <a:pPr defTabSz="914400" fontAlgn="base">
              <a:spcBef>
                <a:spcPct val="50000"/>
              </a:spcBef>
              <a:spcAft>
                <a:spcPct val="0"/>
              </a:spcAft>
              <a:buClr>
                <a:srgbClr val="00CC99"/>
              </a:buClr>
            </a:pPr>
            <a:r>
              <a:rPr lang="en-GB" sz="2400">
                <a:solidFill>
                  <a:srgbClr val="FFFFFF"/>
                </a:solidFill>
                <a:latin typeface="AvantGarde Md BT" pitchFamily="34" charset="0"/>
                <a:cs typeface="Times New Roman"/>
              </a:rPr>
              <a:t>Deterministic  local bulk-formula parametrisation </a:t>
            </a:r>
          </a:p>
          <a:p>
            <a:pPr defTabSz="914400" fontAlgn="base">
              <a:spcBef>
                <a:spcPct val="50000"/>
              </a:spcBef>
              <a:spcAft>
                <a:spcPct val="0"/>
              </a:spcAft>
              <a:buClr>
                <a:srgbClr val="00CC99"/>
              </a:buClr>
            </a:pPr>
            <a:endParaRPr lang="en-GB" sz="2400">
              <a:solidFill>
                <a:srgbClr val="FFFFFF"/>
              </a:solidFill>
              <a:latin typeface="AvantGarde Md BT" pitchFamily="34" charset="0"/>
              <a:cs typeface="Times New Roman"/>
            </a:endParaRPr>
          </a:p>
        </p:txBody>
      </p:sp>
      <p:sp>
        <p:nvSpPr>
          <p:cNvPr id="5142" name="Line 14"/>
          <p:cNvSpPr>
            <a:spLocks noChangeShapeType="1"/>
          </p:cNvSpPr>
          <p:nvPr/>
        </p:nvSpPr>
        <p:spPr bwMode="auto">
          <a:xfrm flipH="1">
            <a:off x="2413000" y="3860800"/>
            <a:ext cx="2343150" cy="0"/>
          </a:xfrm>
          <a:prstGeom prst="line">
            <a:avLst/>
          </a:prstGeom>
          <a:noFill/>
          <a:ln w="9525">
            <a:solidFill>
              <a:srgbClr val="FF9933"/>
            </a:solidFill>
            <a:round/>
            <a:headEnd/>
            <a:tailEnd type="triangle" w="med" len="med"/>
          </a:ln>
        </p:spPr>
        <p:txBody>
          <a:bodyPr wrap="none">
            <a:spAutoFit/>
          </a:bodyP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43" name="Text Box 15"/>
          <p:cNvSpPr txBox="1">
            <a:spLocks noChangeArrowheads="1"/>
          </p:cNvSpPr>
          <p:nvPr/>
        </p:nvSpPr>
        <p:spPr bwMode="auto">
          <a:xfrm>
            <a:off x="2274888" y="3862388"/>
            <a:ext cx="3162300" cy="519112"/>
          </a:xfrm>
          <a:prstGeom prst="rect">
            <a:avLst/>
          </a:prstGeom>
          <a:noFill/>
          <a:ln w="9525">
            <a:noFill/>
            <a:miter lim="800000"/>
            <a:headEnd/>
            <a:tailEnd/>
          </a:ln>
        </p:spPr>
        <p:txBody>
          <a:bodyPr>
            <a:spAutoFit/>
          </a:bodyPr>
          <a:lstStyle/>
          <a:p>
            <a:pPr defTabSz="914400" fontAlgn="base">
              <a:spcBef>
                <a:spcPct val="50000"/>
              </a:spcBef>
              <a:spcAft>
                <a:spcPct val="0"/>
              </a:spcAft>
              <a:buClr>
                <a:srgbClr val="00CC99"/>
              </a:buClr>
            </a:pPr>
            <a:r>
              <a:rPr lang="en-GB" sz="2800">
                <a:solidFill>
                  <a:srgbClr val="FF9933"/>
                </a:solidFill>
                <a:latin typeface="AvantGarde Md BT" pitchFamily="34" charset="0"/>
                <a:cs typeface="Times New Roman"/>
              </a:rPr>
              <a:t>Increasing scale</a:t>
            </a:r>
          </a:p>
        </p:txBody>
      </p:sp>
      <p:sp>
        <p:nvSpPr>
          <p:cNvPr id="5144" name="Line 16"/>
          <p:cNvSpPr>
            <a:spLocks noChangeShapeType="1"/>
          </p:cNvSpPr>
          <p:nvPr/>
        </p:nvSpPr>
        <p:spPr bwMode="auto">
          <a:xfrm flipH="1" flipV="1">
            <a:off x="6297613" y="3709988"/>
            <a:ext cx="0" cy="914400"/>
          </a:xfrm>
          <a:prstGeom prst="line">
            <a:avLst/>
          </a:prstGeom>
          <a:noFill/>
          <a:ln w="9525">
            <a:solidFill>
              <a:schemeClr val="bg1"/>
            </a:solidFill>
            <a:round/>
            <a:headEnd/>
            <a:tailEnd type="triangle" w="med" len="med"/>
          </a:ln>
        </p:spPr>
        <p:txBody>
          <a:bodyPr>
            <a:spAutoFit/>
          </a:bodyPr>
          <a:lstStyle/>
          <a:p>
            <a:pPr defTabSz="914400" fontAlgn="base">
              <a:spcBef>
                <a:spcPct val="0"/>
              </a:spcBef>
              <a:spcAft>
                <a:spcPct val="0"/>
              </a:spcAft>
            </a:pPr>
            <a:endParaRPr lang="en-US">
              <a:solidFill>
                <a:srgbClr val="000000"/>
              </a:solidFill>
              <a:latin typeface="Arial" charset="0"/>
              <a:cs typeface="Times New Roman"/>
            </a:endParaRPr>
          </a:p>
        </p:txBody>
      </p:sp>
      <p:graphicFrame>
        <p:nvGraphicFramePr>
          <p:cNvPr id="5122" name="Object 2"/>
          <p:cNvGraphicFramePr>
            <a:graphicFrameLocks noChangeAspect="1"/>
          </p:cNvGraphicFramePr>
          <p:nvPr/>
        </p:nvGraphicFramePr>
        <p:xfrm>
          <a:off x="5645150" y="5697538"/>
          <a:ext cx="1852613" cy="755650"/>
        </p:xfrm>
        <a:graphic>
          <a:graphicData uri="http://schemas.openxmlformats.org/presentationml/2006/ole">
            <mc:AlternateContent xmlns:mc="http://schemas.openxmlformats.org/markup-compatibility/2006">
              <mc:Choice xmlns:v="urn:schemas-microsoft-com:vml" Requires="v">
                <p:oleObj spid="_x0000_s6630" name="Equation" r:id="rId3" imgW="622080" imgH="253800" progId="Equation.DSMT4">
                  <p:embed/>
                </p:oleObj>
              </mc:Choice>
              <mc:Fallback>
                <p:oleObj name="Equation" r:id="rId3" imgW="6220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5697538"/>
                        <a:ext cx="185261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5" name="Text Box 18"/>
          <p:cNvSpPr txBox="1">
            <a:spLocks noChangeArrowheads="1"/>
          </p:cNvSpPr>
          <p:nvPr/>
        </p:nvSpPr>
        <p:spPr bwMode="auto">
          <a:xfrm>
            <a:off x="538163" y="4508500"/>
            <a:ext cx="3097212" cy="2154238"/>
          </a:xfrm>
          <a:prstGeom prst="rect">
            <a:avLst/>
          </a:prstGeom>
          <a:noFill/>
          <a:ln w="9525">
            <a:noFill/>
            <a:miter lim="800000"/>
            <a:headEnd/>
            <a:tailEnd/>
          </a:ln>
        </p:spPr>
        <p:txBody>
          <a:bodyPr>
            <a:spAutoFit/>
          </a:bodyPr>
          <a:lstStyle/>
          <a:p>
            <a:pPr defTabSz="914400" fontAlgn="base">
              <a:spcBef>
                <a:spcPct val="50000"/>
              </a:spcBef>
              <a:spcAft>
                <a:spcPct val="0"/>
              </a:spcAft>
              <a:buClr>
                <a:srgbClr val="00CC99"/>
              </a:buClr>
            </a:pPr>
            <a:r>
              <a:rPr lang="en-GB">
                <a:solidFill>
                  <a:srgbClr val="FFFFFF"/>
                </a:solidFill>
                <a:latin typeface="AvantGarde Md BT" pitchFamily="34" charset="0"/>
                <a:cs typeface="Times New Roman"/>
              </a:rPr>
              <a:t>Eg momentum“transport” by:</a:t>
            </a:r>
          </a:p>
          <a:p>
            <a:pPr defTabSz="914400" fontAlgn="base">
              <a:spcBef>
                <a:spcPct val="50000"/>
              </a:spcBef>
              <a:spcAft>
                <a:spcPct val="0"/>
              </a:spcAft>
              <a:buClr>
                <a:srgbClr val="00CC99"/>
              </a:buClr>
              <a:buFontTx/>
              <a:buChar char="•"/>
            </a:pPr>
            <a:r>
              <a:rPr lang="en-GB">
                <a:solidFill>
                  <a:srgbClr val="FFFFFF"/>
                </a:solidFill>
                <a:latin typeface="AvantGarde Md BT" pitchFamily="34" charset="0"/>
                <a:cs typeface="Times New Roman"/>
              </a:rPr>
              <a:t>Turbulent eddies in boundary layer</a:t>
            </a:r>
          </a:p>
          <a:p>
            <a:pPr defTabSz="914400" fontAlgn="base">
              <a:spcBef>
                <a:spcPct val="50000"/>
              </a:spcBef>
              <a:spcAft>
                <a:spcPct val="0"/>
              </a:spcAft>
              <a:buClr>
                <a:srgbClr val="00CC99"/>
              </a:buClr>
              <a:buFontTx/>
              <a:buChar char="•"/>
            </a:pPr>
            <a:r>
              <a:rPr lang="en-GB">
                <a:solidFill>
                  <a:srgbClr val="FFFFFF"/>
                </a:solidFill>
                <a:latin typeface="AvantGarde Md BT" pitchFamily="34" charset="0"/>
                <a:cs typeface="Times New Roman"/>
              </a:rPr>
              <a:t>Orographic gravity wave drag.  </a:t>
            </a:r>
          </a:p>
          <a:p>
            <a:pPr defTabSz="914400" fontAlgn="base">
              <a:spcBef>
                <a:spcPct val="50000"/>
              </a:spcBef>
              <a:spcAft>
                <a:spcPct val="0"/>
              </a:spcAft>
              <a:buClr>
                <a:srgbClr val="00CC99"/>
              </a:buClr>
              <a:buFontTx/>
              <a:buChar char="•"/>
            </a:pPr>
            <a:r>
              <a:rPr lang="en-GB">
                <a:solidFill>
                  <a:srgbClr val="FFFFFF"/>
                </a:solidFill>
                <a:latin typeface="AvantGarde Md BT" pitchFamily="34" charset="0"/>
                <a:cs typeface="Times New Roman"/>
              </a:rPr>
              <a:t>Convective clouds</a:t>
            </a:r>
          </a:p>
        </p:txBody>
      </p:sp>
      <p:graphicFrame>
        <p:nvGraphicFramePr>
          <p:cNvPr id="5123" name="Object 3"/>
          <p:cNvGraphicFramePr>
            <a:graphicFrameLocks noChangeAspect="1"/>
          </p:cNvGraphicFramePr>
          <p:nvPr/>
        </p:nvGraphicFramePr>
        <p:xfrm>
          <a:off x="1470025" y="2635250"/>
          <a:ext cx="511175" cy="576263"/>
        </p:xfrm>
        <a:graphic>
          <a:graphicData uri="http://schemas.openxmlformats.org/presentationml/2006/ole">
            <mc:AlternateContent xmlns:mc="http://schemas.openxmlformats.org/markup-compatibility/2006">
              <mc:Choice xmlns:v="urn:schemas-microsoft-com:vml" Requires="v">
                <p:oleObj spid="_x0000_s6631" name="Equation" r:id="rId5" imgW="203040" imgH="228600" progId="Equation.DSMT4">
                  <p:embed/>
                </p:oleObj>
              </mc:Choice>
              <mc:Fallback>
                <p:oleObj name="Equation" r:id="rId5" imgW="2030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0025" y="2635250"/>
                        <a:ext cx="5111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2036763" y="2635250"/>
          <a:ext cx="542925" cy="576263"/>
        </p:xfrm>
        <a:graphic>
          <a:graphicData uri="http://schemas.openxmlformats.org/presentationml/2006/ole">
            <mc:AlternateContent xmlns:mc="http://schemas.openxmlformats.org/markup-compatibility/2006">
              <mc:Choice xmlns:v="urn:schemas-microsoft-com:vml" Requires="v">
                <p:oleObj spid="_x0000_s6632" name="Equation" r:id="rId7" imgW="215640" imgH="228600" progId="Equation.DSMT4">
                  <p:embed/>
                </p:oleObj>
              </mc:Choice>
              <mc:Fallback>
                <p:oleObj name="Equation" r:id="rId7" imgW="21564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6763" y="2635250"/>
                        <a:ext cx="5429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2613025" y="2635250"/>
          <a:ext cx="542925" cy="576263"/>
        </p:xfrm>
        <a:graphic>
          <a:graphicData uri="http://schemas.openxmlformats.org/presentationml/2006/ole">
            <mc:AlternateContent xmlns:mc="http://schemas.openxmlformats.org/markup-compatibility/2006">
              <mc:Choice xmlns:v="urn:schemas-microsoft-com:vml" Requires="v">
                <p:oleObj spid="_x0000_s6633"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3025" y="2635250"/>
                        <a:ext cx="5429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6" name="Object 6"/>
          <p:cNvGraphicFramePr>
            <a:graphicFrameLocks noChangeAspect="1"/>
          </p:cNvGraphicFramePr>
          <p:nvPr/>
        </p:nvGraphicFramePr>
        <p:xfrm>
          <a:off x="6062663" y="2635250"/>
          <a:ext cx="544512" cy="576263"/>
        </p:xfrm>
        <a:graphic>
          <a:graphicData uri="http://schemas.openxmlformats.org/presentationml/2006/ole">
            <mc:AlternateContent xmlns:mc="http://schemas.openxmlformats.org/markup-compatibility/2006">
              <mc:Choice xmlns:v="urn:schemas-microsoft-com:vml" Requires="v">
                <p:oleObj spid="_x0000_s6634" name="Equation" r:id="rId11" imgW="215640" imgH="228600" progId="Equation.DSMT4">
                  <p:embed/>
                </p:oleObj>
              </mc:Choice>
              <mc:Fallback>
                <p:oleObj name="Equation" r:id="rId11" imgW="21564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2663" y="2635250"/>
                        <a:ext cx="544512"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7" name="Object 7"/>
          <p:cNvGraphicFramePr>
            <a:graphicFrameLocks noChangeAspect="1"/>
          </p:cNvGraphicFramePr>
          <p:nvPr/>
        </p:nvGraphicFramePr>
        <p:xfrm>
          <a:off x="3205163" y="2924175"/>
          <a:ext cx="350837" cy="192088"/>
        </p:xfrm>
        <a:graphic>
          <a:graphicData uri="http://schemas.openxmlformats.org/presentationml/2006/ole">
            <mc:AlternateContent xmlns:mc="http://schemas.openxmlformats.org/markup-compatibility/2006">
              <mc:Choice xmlns:v="urn:schemas-microsoft-com:vml" Requires="v">
                <p:oleObj spid="_x0000_s6635" name="Equation" r:id="rId13" imgW="139680" imgH="75960" progId="Equation.DSMT4">
                  <p:embed/>
                </p:oleObj>
              </mc:Choice>
              <mc:Fallback>
                <p:oleObj name="Equation" r:id="rId13" imgW="139680" imgH="759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5163" y="2924175"/>
                        <a:ext cx="350837"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8" name="Object 8"/>
          <p:cNvGraphicFramePr>
            <a:graphicFrameLocks noChangeAspect="1"/>
          </p:cNvGraphicFramePr>
          <p:nvPr/>
        </p:nvGraphicFramePr>
        <p:xfrm>
          <a:off x="5508625" y="2924175"/>
          <a:ext cx="350838" cy="192088"/>
        </p:xfrm>
        <a:graphic>
          <a:graphicData uri="http://schemas.openxmlformats.org/presentationml/2006/ole">
            <mc:AlternateContent xmlns:mc="http://schemas.openxmlformats.org/markup-compatibility/2006">
              <mc:Choice xmlns:v="urn:schemas-microsoft-com:vml" Requires="v">
                <p:oleObj spid="_x0000_s6636" name="Equation" r:id="rId15" imgW="139680" imgH="75960" progId="Equation.DSMT4">
                  <p:embed/>
                </p:oleObj>
              </mc:Choice>
              <mc:Fallback>
                <p:oleObj name="Equation" r:id="rId15" imgW="139680" imgH="759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625" y="2924175"/>
                        <a:ext cx="350838"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9" name="Object 9"/>
          <p:cNvGraphicFramePr>
            <a:graphicFrameLocks noChangeAspect="1"/>
          </p:cNvGraphicFramePr>
          <p:nvPr/>
        </p:nvGraphicFramePr>
        <p:xfrm>
          <a:off x="1547813" y="985838"/>
          <a:ext cx="5183187" cy="1074737"/>
        </p:xfrm>
        <a:graphic>
          <a:graphicData uri="http://schemas.openxmlformats.org/presentationml/2006/ole">
            <mc:AlternateContent xmlns:mc="http://schemas.openxmlformats.org/markup-compatibility/2006">
              <mc:Choice xmlns:v="urn:schemas-microsoft-com:vml" Requires="v">
                <p:oleObj spid="_x0000_s6637" name="Equation" r:id="rId16" imgW="2082600" imgH="431640" progId="Equation.DSMT4">
                  <p:embed/>
                </p:oleObj>
              </mc:Choice>
              <mc:Fallback>
                <p:oleObj name="Equation" r:id="rId16" imgW="2082600" imgH="4316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47813" y="985838"/>
                        <a:ext cx="5183187" cy="1074737"/>
                      </a:xfrm>
                      <a:prstGeom prst="rect">
                        <a:avLst/>
                      </a:prstGeom>
                      <a:solidFill>
                        <a:schemeClr val="bg1"/>
                      </a:solidFill>
                      <a:ln w="9525">
                        <a:solidFill>
                          <a:srgbClr val="FF0000"/>
                        </a:solidFill>
                        <a:miter lim="800000"/>
                        <a:headEnd/>
                        <a:tailEnd/>
                      </a:ln>
                    </p:spPr>
                  </p:pic>
                </p:oleObj>
              </mc:Fallback>
            </mc:AlternateContent>
          </a:graphicData>
        </a:graphic>
      </p:graphicFrame>
      <p:sp>
        <p:nvSpPr>
          <p:cNvPr id="5146" name="AutoShape 26"/>
          <p:cNvSpPr>
            <a:spLocks noChangeArrowheads="1"/>
          </p:cNvSpPr>
          <p:nvPr/>
        </p:nvSpPr>
        <p:spPr bwMode="auto">
          <a:xfrm>
            <a:off x="3779838" y="2165350"/>
            <a:ext cx="647700" cy="61595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47" name="AutoShape 27"/>
          <p:cNvSpPr>
            <a:spLocks noChangeArrowheads="1"/>
          </p:cNvSpPr>
          <p:nvPr/>
        </p:nvSpPr>
        <p:spPr bwMode="auto">
          <a:xfrm>
            <a:off x="3563938" y="5319713"/>
            <a:ext cx="976312"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Arial" charset="0"/>
              <a:cs typeface="Times New Roman"/>
            </a:endParaRPr>
          </a:p>
        </p:txBody>
      </p:sp>
      <p:sp>
        <p:nvSpPr>
          <p:cNvPr id="5148" name="Text Box 28"/>
          <p:cNvSpPr txBox="1">
            <a:spLocks noChangeArrowheads="1"/>
          </p:cNvSpPr>
          <p:nvPr/>
        </p:nvSpPr>
        <p:spPr bwMode="auto">
          <a:xfrm>
            <a:off x="539750" y="1333500"/>
            <a:ext cx="647700" cy="457200"/>
          </a:xfrm>
          <a:prstGeom prst="rect">
            <a:avLst/>
          </a:prstGeom>
          <a:noFill/>
          <a:ln w="9525">
            <a:noFill/>
            <a:miter lim="800000"/>
            <a:headEnd/>
            <a:tailEnd/>
          </a:ln>
        </p:spPr>
        <p:txBody>
          <a:bodyPr>
            <a:spAutoFit/>
          </a:bodyPr>
          <a:lstStyle/>
          <a:p>
            <a:pPr defTabSz="914400" fontAlgn="base">
              <a:spcBef>
                <a:spcPct val="50000"/>
              </a:spcBef>
              <a:spcAft>
                <a:spcPct val="0"/>
              </a:spcAft>
            </a:pPr>
            <a:r>
              <a:rPr lang="en-GB" sz="2400">
                <a:solidFill>
                  <a:srgbClr val="000000"/>
                </a:solidFill>
                <a:latin typeface="Arial" charset="0"/>
                <a:cs typeface="Times New Roman"/>
              </a:rPr>
              <a:t>Eg</a:t>
            </a:r>
            <a:endParaRPr lang="en-US" sz="2400">
              <a:solidFill>
                <a:srgbClr val="000000"/>
              </a:solidFill>
              <a:latin typeface="Arial" charset="0"/>
              <a:cs typeface="Times New Roman"/>
            </a:endParaRPr>
          </a:p>
        </p:txBody>
      </p:sp>
    </p:spTree>
    <p:extLst>
      <p:ext uri="{BB962C8B-B14F-4D97-AF65-F5344CB8AC3E}">
        <p14:creationId xmlns:p14="http://schemas.microsoft.com/office/powerpoint/2010/main" val="1668349649"/>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cstate="print"/>
          <a:srcRect/>
          <a:stretch>
            <a:fillRect/>
          </a:stretch>
        </p:blipFill>
        <p:spPr bwMode="auto">
          <a:xfrm>
            <a:off x="2246660" y="1116112"/>
            <a:ext cx="4043516" cy="4924505"/>
          </a:xfrm>
          <a:prstGeom prst="rect">
            <a:avLst/>
          </a:prstGeom>
          <a:noFill/>
          <a:ln w="19050">
            <a:solidFill>
              <a:schemeClr val="tx1"/>
            </a:solidFill>
            <a:miter lim="800000"/>
            <a:headEnd/>
            <a:tailEnd/>
          </a:ln>
        </p:spPr>
      </p:pic>
      <p:sp>
        <p:nvSpPr>
          <p:cNvPr id="2" name="TextBox 1"/>
          <p:cNvSpPr txBox="1"/>
          <p:nvPr/>
        </p:nvSpPr>
        <p:spPr>
          <a:xfrm>
            <a:off x="1803400" y="431800"/>
            <a:ext cx="2819400" cy="369332"/>
          </a:xfrm>
          <a:prstGeom prst="rect">
            <a:avLst/>
          </a:prstGeom>
          <a:noFill/>
        </p:spPr>
        <p:txBody>
          <a:bodyPr wrap="square" rtlCol="0">
            <a:spAutoFit/>
          </a:bodyPr>
          <a:lstStyle/>
          <a:p>
            <a:r>
              <a:rPr lang="en-US" dirty="0" smtClean="0">
                <a:solidFill>
                  <a:schemeClr val="bg1"/>
                </a:solidFill>
              </a:rPr>
              <a:t>is clearly inconsistent with </a:t>
            </a:r>
            <a:endParaRPr lang="en-US" dirty="0">
              <a:solidFill>
                <a:schemeClr val="bg1"/>
              </a:solidFill>
            </a:endParaRPr>
          </a:p>
        </p:txBody>
      </p:sp>
      <p:sp>
        <p:nvSpPr>
          <p:cNvPr id="4" name="TextBox 3"/>
          <p:cNvSpPr txBox="1"/>
          <p:nvPr/>
        </p:nvSpPr>
        <p:spPr>
          <a:xfrm>
            <a:off x="1905000" y="6197600"/>
            <a:ext cx="2819400" cy="369332"/>
          </a:xfrm>
          <a:prstGeom prst="rect">
            <a:avLst/>
          </a:prstGeom>
          <a:noFill/>
        </p:spPr>
        <p:txBody>
          <a:bodyPr wrap="square" rtlCol="0">
            <a:spAutoFit/>
          </a:bodyPr>
          <a:lstStyle/>
          <a:p>
            <a:r>
              <a:rPr lang="en-US" dirty="0">
                <a:solidFill>
                  <a:schemeClr val="bg1"/>
                </a:solidFill>
              </a:rPr>
              <a:t>h</a:t>
            </a:r>
            <a:r>
              <a:rPr lang="en-US" dirty="0" smtClean="0">
                <a:solidFill>
                  <a:schemeClr val="bg1"/>
                </a:solidFill>
              </a:rPr>
              <a:t>ence model uncertainty </a:t>
            </a:r>
            <a:endParaRPr lang="en-US" dirty="0">
              <a:solidFill>
                <a:schemeClr val="bg1"/>
              </a:solidFill>
            </a:endParaRPr>
          </a:p>
        </p:txBody>
      </p:sp>
    </p:spTree>
    <p:extLst>
      <p:ext uri="{BB962C8B-B14F-4D97-AF65-F5344CB8AC3E}">
        <p14:creationId xmlns:p14="http://schemas.microsoft.com/office/powerpoint/2010/main" val="1016754934"/>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powerpoint">
  <a:themeElements>
    <a:clrScheme name="powerpoint 2">
      <a:dk1>
        <a:srgbClr val="666666"/>
      </a:dk1>
      <a:lt1>
        <a:srgbClr val="FFFFFF"/>
      </a:lt1>
      <a:dk2>
        <a:srgbClr val="000000"/>
      </a:dk2>
      <a:lt2>
        <a:srgbClr val="CC0000"/>
      </a:lt2>
      <a:accent1>
        <a:srgbClr val="009999"/>
      </a:accent1>
      <a:accent2>
        <a:srgbClr val="999999"/>
      </a:accent2>
      <a:accent3>
        <a:srgbClr val="AAAAAA"/>
      </a:accent3>
      <a:accent4>
        <a:srgbClr val="DADADA"/>
      </a:accent4>
      <a:accent5>
        <a:srgbClr val="AACACA"/>
      </a:accent5>
      <a:accent6>
        <a:srgbClr val="8A8A8A"/>
      </a:accent6>
      <a:hlink>
        <a:srgbClr val="FF9900"/>
      </a:hlink>
      <a:folHlink>
        <a:srgbClr val="3366CC"/>
      </a:folHlink>
    </a:clrScheme>
    <a:fontScheme name="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1">
        <a:dk1>
          <a:srgbClr val="000000"/>
        </a:dk1>
        <a:lt1>
          <a:srgbClr val="FFFFFF"/>
        </a:lt1>
        <a:dk2>
          <a:srgbClr val="CC0000"/>
        </a:dk2>
        <a:lt2>
          <a:srgbClr val="666666"/>
        </a:lt2>
        <a:accent1>
          <a:srgbClr val="009999"/>
        </a:accent1>
        <a:accent2>
          <a:srgbClr val="999999"/>
        </a:accent2>
        <a:accent3>
          <a:srgbClr val="FFFFFF"/>
        </a:accent3>
        <a:accent4>
          <a:srgbClr val="000000"/>
        </a:accent4>
        <a:accent5>
          <a:srgbClr val="AACACA"/>
        </a:accent5>
        <a:accent6>
          <a:srgbClr val="8A8A8A"/>
        </a:accent6>
        <a:hlink>
          <a:srgbClr val="FF9900"/>
        </a:hlink>
        <a:folHlink>
          <a:srgbClr val="3366CC"/>
        </a:folHlink>
      </a:clrScheme>
      <a:clrMap bg1="lt1" tx1="dk1" bg2="lt2" tx2="dk2" accent1="accent1" accent2="accent2" accent3="accent3" accent4="accent4" accent5="accent5" accent6="accent6" hlink="hlink" folHlink="folHlink"/>
    </a:extraClrScheme>
    <a:extraClrScheme>
      <a:clrScheme name="powerpoint 2">
        <a:dk1>
          <a:srgbClr val="666666"/>
        </a:dk1>
        <a:lt1>
          <a:srgbClr val="FFFFFF"/>
        </a:lt1>
        <a:dk2>
          <a:srgbClr val="000000"/>
        </a:dk2>
        <a:lt2>
          <a:srgbClr val="CC0000"/>
        </a:lt2>
        <a:accent1>
          <a:srgbClr val="009999"/>
        </a:accent1>
        <a:accent2>
          <a:srgbClr val="999999"/>
        </a:accent2>
        <a:accent3>
          <a:srgbClr val="AAAAAA"/>
        </a:accent3>
        <a:accent4>
          <a:srgbClr val="DADADA"/>
        </a:accent4>
        <a:accent5>
          <a:srgbClr val="AACACA"/>
        </a:accent5>
        <a:accent6>
          <a:srgbClr val="8A8A8A"/>
        </a:accent6>
        <a:hlink>
          <a:srgbClr val="FF9900"/>
        </a:hlink>
        <a:folHlink>
          <a:srgbClr val="3366C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_Palmer_ca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_Palmer_cas">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_Palmer_c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_Palmer_c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_Palmer_c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_Palmer_c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_Palmer_c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_Palmer_c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_Palmer_c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Default Design">
  <a:themeElements>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Default Design">
  <a:themeElements>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rgbClr val="FF3300"/>
          </a:solidFill>
          <a:miter lim="800000"/>
          <a:headEnd/>
          <a:tailEnd/>
        </a:ln>
      </a:spPr>
      <a:bodyPr wrap="none" anchor="ctr"/>
      <a:lstStyle>
        <a:defPPr fontAlgn="base">
          <a:spcBef>
            <a:spcPct val="0"/>
          </a:spcBef>
          <a:spcAft>
            <a:spcPct val="0"/>
          </a:spcAft>
          <a:defRPr>
            <a:solidFill>
              <a:srgbClr val="FF3300"/>
            </a:solidFill>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33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rgbClr val="FF3300"/>
            </a:solidFill>
            <a:effectLst/>
            <a:latin typeface="Arial" charset="0"/>
          </a:defRPr>
        </a:defPPr>
      </a:lstStyle>
    </a:lnDef>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powerpoint">
  <a:themeElements>
    <a:clrScheme name="powerpoint 2">
      <a:dk1>
        <a:srgbClr val="666666"/>
      </a:dk1>
      <a:lt1>
        <a:srgbClr val="FFFFFF"/>
      </a:lt1>
      <a:dk2>
        <a:srgbClr val="000000"/>
      </a:dk2>
      <a:lt2>
        <a:srgbClr val="CC0000"/>
      </a:lt2>
      <a:accent1>
        <a:srgbClr val="009999"/>
      </a:accent1>
      <a:accent2>
        <a:srgbClr val="999999"/>
      </a:accent2>
      <a:accent3>
        <a:srgbClr val="AAAAAA"/>
      </a:accent3>
      <a:accent4>
        <a:srgbClr val="DADADA"/>
      </a:accent4>
      <a:accent5>
        <a:srgbClr val="AACACA"/>
      </a:accent5>
      <a:accent6>
        <a:srgbClr val="8A8A8A"/>
      </a:accent6>
      <a:hlink>
        <a:srgbClr val="FF9900"/>
      </a:hlink>
      <a:folHlink>
        <a:srgbClr val="3366CC"/>
      </a:folHlink>
    </a:clrScheme>
    <a:fontScheme name="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1">
        <a:dk1>
          <a:srgbClr val="000000"/>
        </a:dk1>
        <a:lt1>
          <a:srgbClr val="FFFFFF"/>
        </a:lt1>
        <a:dk2>
          <a:srgbClr val="CC0000"/>
        </a:dk2>
        <a:lt2>
          <a:srgbClr val="666666"/>
        </a:lt2>
        <a:accent1>
          <a:srgbClr val="009999"/>
        </a:accent1>
        <a:accent2>
          <a:srgbClr val="999999"/>
        </a:accent2>
        <a:accent3>
          <a:srgbClr val="FFFFFF"/>
        </a:accent3>
        <a:accent4>
          <a:srgbClr val="000000"/>
        </a:accent4>
        <a:accent5>
          <a:srgbClr val="AACACA"/>
        </a:accent5>
        <a:accent6>
          <a:srgbClr val="8A8A8A"/>
        </a:accent6>
        <a:hlink>
          <a:srgbClr val="FF9900"/>
        </a:hlink>
        <a:folHlink>
          <a:srgbClr val="3366CC"/>
        </a:folHlink>
      </a:clrScheme>
      <a:clrMap bg1="lt1" tx1="dk1" bg2="lt2" tx2="dk2" accent1="accent1" accent2="accent2" accent3="accent3" accent4="accent4" accent5="accent5" accent6="accent6" hlink="hlink" folHlink="folHlink"/>
    </a:extraClrScheme>
    <a:extraClrScheme>
      <a:clrScheme name="powerpoint 2">
        <a:dk1>
          <a:srgbClr val="666666"/>
        </a:dk1>
        <a:lt1>
          <a:srgbClr val="FFFFFF"/>
        </a:lt1>
        <a:dk2>
          <a:srgbClr val="000000"/>
        </a:dk2>
        <a:lt2>
          <a:srgbClr val="CC0000"/>
        </a:lt2>
        <a:accent1>
          <a:srgbClr val="009999"/>
        </a:accent1>
        <a:accent2>
          <a:srgbClr val="999999"/>
        </a:accent2>
        <a:accent3>
          <a:srgbClr val="AAAAAA"/>
        </a:accent3>
        <a:accent4>
          <a:srgbClr val="DADADA"/>
        </a:accent4>
        <a:accent5>
          <a:srgbClr val="AACACA"/>
        </a:accent5>
        <a:accent6>
          <a:srgbClr val="8A8A8A"/>
        </a:accent6>
        <a:hlink>
          <a:srgbClr val="FF9900"/>
        </a:hlink>
        <a:folHlink>
          <a:srgbClr val="3366C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3578</TotalTime>
  <Words>1125</Words>
  <Application>Microsoft Macintosh PowerPoint</Application>
  <PresentationFormat>On-screen Show (4:3)</PresentationFormat>
  <Paragraphs>182</Paragraphs>
  <Slides>40</Slides>
  <Notes>0</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40</vt:i4>
      </vt:variant>
    </vt:vector>
  </HeadingPairs>
  <TitlesOfParts>
    <vt:vector size="54" baseType="lpstr">
      <vt:lpstr>Office Theme</vt:lpstr>
      <vt:lpstr>1_Office Theme</vt:lpstr>
      <vt:lpstr>8_Default Design</vt:lpstr>
      <vt:lpstr>24_Default Design</vt:lpstr>
      <vt:lpstr>3_Office Theme</vt:lpstr>
      <vt:lpstr>5_Office Theme</vt:lpstr>
      <vt:lpstr>9_Default Design</vt:lpstr>
      <vt:lpstr>4_Office Theme</vt:lpstr>
      <vt:lpstr>1_powerpoint</vt:lpstr>
      <vt:lpstr>2_powerpoint</vt:lpstr>
      <vt:lpstr>6_Office Theme</vt:lpstr>
      <vt:lpstr>T_Palmer_cas</vt:lpstr>
      <vt:lpstr>1_Default Design</vt:lpstr>
      <vt:lpstr>Equation</vt:lpstr>
      <vt:lpstr>Towards the Probabilistic Earth-System Simulator:  A Vision for the Future of Weather and Climate Prediction  </vt:lpstr>
      <vt:lpstr>PowerPoint Presentation</vt:lpstr>
      <vt:lpstr>How Can We Improve our Forecasts?</vt:lpstr>
      <vt:lpstr>Three parts to this talk</vt:lpstr>
      <vt:lpstr>PowerPoint Presentation</vt:lpstr>
      <vt:lpstr>PowerPoint Presentation</vt:lpstr>
      <vt:lpstr>“ I don’t care about uncertainty. I need to make a decision. Just give me the most likely forecast!”  NO!! </vt:lpstr>
      <vt:lpstr>PowerPoint Presentation</vt:lpstr>
      <vt:lpstr>PowerPoint Presentation</vt:lpstr>
      <vt:lpstr>PowerPoint Presentation</vt:lpstr>
      <vt:lpstr>PowerPoint Presentation</vt:lpstr>
      <vt:lpstr>PowerPoint Presentation</vt:lpstr>
      <vt:lpstr>Experiments with the Lorenz ‘96 System  </vt:lpstr>
      <vt:lpstr>Experiments with the Lorenz ‘96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Improve our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Spectral Dynamical Core</vt:lpstr>
      <vt:lpstr>PowerPoint Presentation</vt:lpstr>
      <vt:lpstr>Superefficient inexact chips </vt:lpstr>
      <vt:lpstr>Towards the Stochastic Dynamical Core </vt:lpstr>
      <vt:lpstr>PowerPoint Presentation</vt:lpstr>
      <vt:lpstr>Suppose you had enough dollars to buy either  Computer A: Bit reproducible, double precision, allows 10km resolution. Parametrised convection.  Computer B: 1000 faster, but 90% of processors are probabilistic (errors in mantissa of all floating point numbers). Variable precision arithmetic. Potential for 1km resolution with explicit convection. </vt:lpstr>
      <vt:lpstr>30 Years Ago</vt:lpstr>
      <vt:lpstr>Now</vt:lpstr>
      <vt:lpstr>In 30 years</vt:lpstr>
      <vt:lpstr>Edward Norton Lorenz (1917-2008)</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Stochastic Physics and Reliable Forecasts</dc:title>
  <dc:creator>Tim Palmer</dc:creator>
  <cp:lastModifiedBy>Tim Palmer</cp:lastModifiedBy>
  <cp:revision>77</cp:revision>
  <dcterms:created xsi:type="dcterms:W3CDTF">2012-08-28T08:31:49Z</dcterms:created>
  <dcterms:modified xsi:type="dcterms:W3CDTF">2012-10-30T17:10:32Z</dcterms:modified>
</cp:coreProperties>
</file>