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20" r:id="rId5"/>
    <p:sldMasterId id="2147483732" r:id="rId6"/>
    <p:sldMasterId id="2147483744" r:id="rId7"/>
    <p:sldMasterId id="2147483756" r:id="rId8"/>
  </p:sldMasterIdLst>
  <p:notesMasterIdLst>
    <p:notesMasterId r:id="rId48"/>
  </p:notesMasterIdLst>
  <p:sldIdLst>
    <p:sldId id="263" r:id="rId9"/>
    <p:sldId id="264" r:id="rId10"/>
    <p:sldId id="327" r:id="rId11"/>
    <p:sldId id="329" r:id="rId12"/>
    <p:sldId id="332" r:id="rId13"/>
    <p:sldId id="330" r:id="rId14"/>
    <p:sldId id="268" r:id="rId15"/>
    <p:sldId id="333" r:id="rId16"/>
    <p:sldId id="336" r:id="rId17"/>
    <p:sldId id="337" r:id="rId18"/>
    <p:sldId id="338" r:id="rId19"/>
    <p:sldId id="339" r:id="rId20"/>
    <p:sldId id="340" r:id="rId21"/>
    <p:sldId id="274" r:id="rId22"/>
    <p:sldId id="275" r:id="rId23"/>
    <p:sldId id="276" r:id="rId24"/>
    <p:sldId id="277" r:id="rId25"/>
    <p:sldId id="341" r:id="rId26"/>
    <p:sldId id="342" r:id="rId27"/>
    <p:sldId id="343" r:id="rId28"/>
    <p:sldId id="344" r:id="rId29"/>
    <p:sldId id="345" r:id="rId30"/>
    <p:sldId id="346" r:id="rId31"/>
    <p:sldId id="278" r:id="rId32"/>
    <p:sldId id="279" r:id="rId33"/>
    <p:sldId id="347" r:id="rId34"/>
    <p:sldId id="284" r:id="rId35"/>
    <p:sldId id="348" r:id="rId36"/>
    <p:sldId id="349" r:id="rId37"/>
    <p:sldId id="287" r:id="rId38"/>
    <p:sldId id="301" r:id="rId39"/>
    <p:sldId id="350" r:id="rId40"/>
    <p:sldId id="352" r:id="rId41"/>
    <p:sldId id="351" r:id="rId42"/>
    <p:sldId id="308" r:id="rId43"/>
    <p:sldId id="309" r:id="rId44"/>
    <p:sldId id="305" r:id="rId45"/>
    <p:sldId id="353" r:id="rId46"/>
    <p:sldId id="35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83797" autoAdjust="0"/>
  </p:normalViewPr>
  <p:slideViewPr>
    <p:cSldViewPr snapToGrid="0">
      <p:cViewPr varScale="1">
        <p:scale>
          <a:sx n="75" d="100"/>
          <a:sy n="75" d="100"/>
        </p:scale>
        <p:origin x="1694"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FB9AA-08D5-4CBE-B547-897FA77CA8B7}" type="datetimeFigureOut">
              <a:rPr lang="en-US" smtClean="0"/>
              <a:t>2/20/2014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B48AC-F0A4-4B58-A67F-C05AC42687FF}" type="slidenum">
              <a:rPr lang="en-US" smtClean="0"/>
              <a:t>‹#›</a:t>
            </a:fld>
            <a:endParaRPr lang="en-US"/>
          </a:p>
        </p:txBody>
      </p:sp>
    </p:spTree>
    <p:extLst>
      <p:ext uri="{BB962C8B-B14F-4D97-AF65-F5344CB8AC3E}">
        <p14:creationId xmlns:p14="http://schemas.microsoft.com/office/powerpoint/2010/main" val="133202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51D6359-36F8-49E8-AFAC-A919C8338286}" type="slidenum">
              <a:rPr lang="en-US" smtClean="0">
                <a:solidFill>
                  <a:srgbClr val="000000"/>
                </a:solidFill>
              </a:rPr>
              <a:pPr/>
              <a:t>5</a:t>
            </a:fld>
            <a:endParaRPr lang="en-US" dirty="0" smtClean="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7407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22</a:t>
            </a:fld>
            <a:endParaRPr lang="en-US"/>
          </a:p>
        </p:txBody>
      </p:sp>
    </p:spTree>
    <p:extLst>
      <p:ext uri="{BB962C8B-B14F-4D97-AF65-F5344CB8AC3E}">
        <p14:creationId xmlns:p14="http://schemas.microsoft.com/office/powerpoint/2010/main" val="376209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Re-drafted by K. Emanuel</a:t>
            </a:r>
            <a:endParaRPr lang="en-US" dirty="0"/>
          </a:p>
        </p:txBody>
      </p:sp>
      <p:sp>
        <p:nvSpPr>
          <p:cNvPr id="4" name="Slide Number Placeholder 3"/>
          <p:cNvSpPr>
            <a:spLocks noGrp="1"/>
          </p:cNvSpPr>
          <p:nvPr>
            <p:ph type="sldNum" sz="quarter" idx="10"/>
          </p:nvPr>
        </p:nvSpPr>
        <p:spPr/>
        <p:txBody>
          <a:bodyPr/>
          <a:lstStyle/>
          <a:p>
            <a:fld id="{1C0ACD85-8B60-4059-B4E8-5D2CD707CDF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433637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http://www.skepticalscience.com/graphics.php?g=46</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31</a:t>
            </a:fld>
            <a:endParaRPr lang="en-US"/>
          </a:p>
        </p:txBody>
      </p:sp>
    </p:spTree>
    <p:extLst>
      <p:ext uri="{BB962C8B-B14F-4D97-AF65-F5344CB8AC3E}">
        <p14:creationId xmlns:p14="http://schemas.microsoft.com/office/powerpoint/2010/main" val="757855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prstClr val="black"/>
                </a:solidFill>
                <a:latin typeface="Arial" panose="020B0604020202020204" pitchFamily="34" charset="0"/>
                <a:cs typeface="Arial" panose="020B0604020202020204" pitchFamily="34" charset="0"/>
              </a:rPr>
              <a:t>Time evolution of RF due to aerosol-radiation interaction and BC on snow and ice. Multi-model results for</a:t>
            </a:r>
          </a:p>
          <a:p>
            <a:r>
              <a:rPr lang="en-US" sz="1200" dirty="0" smtClean="0">
                <a:solidFill>
                  <a:prstClr val="black"/>
                </a:solidFill>
                <a:latin typeface="Arial" panose="020B0604020202020204" pitchFamily="34" charset="0"/>
                <a:cs typeface="Arial" panose="020B0604020202020204" pitchFamily="34" charset="0"/>
              </a:rPr>
              <a:t>1850, 1930, 1980, and 2000 from ACCMIP for aerosol-radiation interaction (</a:t>
            </a:r>
            <a:r>
              <a:rPr lang="en-US" sz="1200" dirty="0" err="1" smtClean="0">
                <a:solidFill>
                  <a:prstClr val="black"/>
                </a:solidFill>
                <a:latin typeface="Arial" panose="020B0604020202020204" pitchFamily="34" charset="0"/>
                <a:cs typeface="Arial" panose="020B0604020202020204" pitchFamily="34" charset="0"/>
              </a:rPr>
              <a:t>Shindell</a:t>
            </a:r>
            <a:r>
              <a:rPr lang="en-US" sz="1200" dirty="0" smtClean="0">
                <a:solidFill>
                  <a:prstClr val="black"/>
                </a:solidFill>
                <a:latin typeface="Arial" panose="020B0604020202020204" pitchFamily="34" charset="0"/>
                <a:cs typeface="Arial" panose="020B0604020202020204" pitchFamily="34" charset="0"/>
              </a:rPr>
              <a:t> et al., 2013c) and BC on snow and ice (Lee et al., 2013) are combined with higher temporal-resolution results from the GISS-E2 and Oslo-CTM2 models (aerosol-radiation interaction) and Oslo-CTM2 (BC on snow and ice). Uncertainty ranges (5–95%) for year 2010 are shown with vertical lines. Values next to the uncertainty lines are for cases where uncertainties go beyond the scale. The total includes the RF due to aerosol-radiation interaction for six aerosol components and RF due to BC on snow and ice.</a:t>
            </a:r>
          </a:p>
          <a:p>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33</a:t>
            </a:fld>
            <a:endParaRPr lang="en-US"/>
          </a:p>
        </p:txBody>
      </p:sp>
    </p:spTree>
    <p:extLst>
      <p:ext uri="{BB962C8B-B14F-4D97-AF65-F5344CB8AC3E}">
        <p14:creationId xmlns:p14="http://schemas.microsoft.com/office/powerpoint/2010/main" val="11541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Reflects</a:t>
            </a:r>
            <a:r>
              <a:rPr lang="en-GB" baseline="0" smtClean="0"/>
              <a:t> </a:t>
            </a:r>
            <a:r>
              <a:rPr lang="en-GB" baseline="0" dirty="0" smtClean="0"/>
              <a:t>post-IPCC knowledge as well as IPCC AR4.</a:t>
            </a:r>
            <a:endParaRPr lang="en-GB" dirty="0"/>
          </a:p>
        </p:txBody>
      </p:sp>
      <p:sp>
        <p:nvSpPr>
          <p:cNvPr id="4" name="Slide Number Placeholder 3"/>
          <p:cNvSpPr>
            <a:spLocks noGrp="1"/>
          </p:cNvSpPr>
          <p:nvPr>
            <p:ph type="sldNum" sz="quarter" idx="10"/>
          </p:nvPr>
        </p:nvSpPr>
        <p:spPr/>
        <p:txBody>
          <a:bodyPr/>
          <a:lstStyle/>
          <a:p>
            <a:pPr>
              <a:defRPr/>
            </a:pPr>
            <a:fld id="{FF44F763-4979-444B-93C0-8B2420FBB9FA}" type="slidenum">
              <a:rPr lang="en-GB">
                <a:solidFill>
                  <a:prstClr val="black"/>
                </a:solidFill>
              </a:rPr>
              <a:pPr>
                <a:defRPr/>
              </a:pPr>
              <a:t>35</a:t>
            </a:fld>
            <a:endParaRPr lang="en-GB">
              <a:solidFill>
                <a:prstClr val="black"/>
              </a:solidFill>
            </a:endParaRPr>
          </a:p>
        </p:txBody>
      </p:sp>
    </p:spTree>
    <p:extLst>
      <p:ext uri="{BB962C8B-B14F-4D97-AF65-F5344CB8AC3E}">
        <p14:creationId xmlns:p14="http://schemas.microsoft.com/office/powerpoint/2010/main" val="105805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2C32065-6C2F-4763-A1AA-ED4B38693156}" type="slidenum">
              <a:rPr lang="en-US" smtClean="0">
                <a:solidFill>
                  <a:prstClr val="black"/>
                </a:solidFill>
              </a:rPr>
              <a:pPr/>
              <a:t>39</a:t>
            </a:fld>
            <a:endParaRPr lang="en-US" smtClean="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smtClean="0"/>
              <a:t>Right-side figure: S. </a:t>
            </a:r>
            <a:r>
              <a:rPr lang="en-US" dirty="0" err="1" smtClean="0"/>
              <a:t>Rahmstorf</a:t>
            </a:r>
            <a:r>
              <a:rPr lang="en-US" dirty="0" smtClean="0"/>
              <a:t>/H. J. </a:t>
            </a:r>
            <a:r>
              <a:rPr lang="en-US" dirty="0" err="1" smtClean="0"/>
              <a:t>Schellnhuber</a:t>
            </a:r>
            <a:r>
              <a:rPr lang="en-US" dirty="0" smtClean="0"/>
              <a:t>:</a:t>
            </a:r>
            <a:br>
              <a:rPr lang="en-US" dirty="0" smtClean="0"/>
            </a:br>
            <a:r>
              <a:rPr lang="en-US" b="1" dirty="0" smtClean="0"/>
              <a:t>Der </a:t>
            </a:r>
            <a:r>
              <a:rPr lang="en-US" b="1" dirty="0" err="1" smtClean="0"/>
              <a:t>Klimawandel</a:t>
            </a:r>
            <a:r>
              <a:rPr lang="en-US" b="1" dirty="0" smtClean="0"/>
              <a:t> – Diagnose, </a:t>
            </a:r>
            <a:r>
              <a:rPr lang="en-US" b="1" dirty="0" err="1" smtClean="0"/>
              <a:t>Prognose</a:t>
            </a:r>
            <a:r>
              <a:rPr lang="en-US" b="1" dirty="0" smtClean="0"/>
              <a:t>, </a:t>
            </a:r>
            <a:r>
              <a:rPr lang="en-US" b="1" dirty="0" err="1" smtClean="0"/>
              <a:t>Therapie</a:t>
            </a:r>
            <a:r>
              <a:rPr lang="en-US" dirty="0" smtClean="0"/>
              <a:t/>
            </a:r>
            <a:br>
              <a:rPr lang="en-US" dirty="0" smtClean="0"/>
            </a:br>
            <a:r>
              <a:rPr lang="en-US" dirty="0" smtClean="0"/>
              <a:t>2006. 144 S., 7,90 Euro</a:t>
            </a:r>
            <a:br>
              <a:rPr lang="en-US" dirty="0" smtClean="0"/>
            </a:br>
            <a:r>
              <a:rPr lang="en-US" dirty="0" smtClean="0"/>
              <a:t>ISBN 3-406-50866-9</a:t>
            </a:r>
            <a:br>
              <a:rPr lang="en-US" dirty="0" smtClean="0"/>
            </a:br>
            <a:r>
              <a:rPr lang="en-US" dirty="0" smtClean="0"/>
              <a:t>C.H. Beck, </a:t>
            </a:r>
            <a:r>
              <a:rPr lang="en-US" dirty="0" err="1" smtClean="0"/>
              <a:t>München</a:t>
            </a:r>
            <a:endParaRPr lang="en-US" dirty="0" smtClean="0"/>
          </a:p>
          <a:p>
            <a:pPr eaLnBrk="1" hangingPunct="1"/>
            <a:endParaRPr lang="en-US" dirty="0" smtClean="0"/>
          </a:p>
          <a:p>
            <a:pPr eaLnBrk="1" hangingPunct="1"/>
            <a:r>
              <a:rPr lang="en-US" dirty="0" smtClean="0"/>
              <a:t>http://www.pik-potsdam.de/~stefan/klimawandel.html </a:t>
            </a:r>
          </a:p>
          <a:p>
            <a:pPr eaLnBrk="1" hangingPunct="1"/>
            <a:endParaRPr lang="en-US" dirty="0" smtClean="0"/>
          </a:p>
          <a:p>
            <a:pPr eaLnBrk="1" hangingPunct="1"/>
            <a:r>
              <a:rPr lang="en-US" dirty="0" smtClean="0"/>
              <a:t>Also printed in IPCC AR4</a:t>
            </a:r>
          </a:p>
        </p:txBody>
      </p:sp>
    </p:spTree>
    <p:extLst>
      <p:ext uri="{BB962C8B-B14F-4D97-AF65-F5344CB8AC3E}">
        <p14:creationId xmlns:p14="http://schemas.microsoft.com/office/powerpoint/2010/main" val="36813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Consistency</a:t>
            </a:r>
          </a:p>
          <a:p>
            <a:r>
              <a:rPr lang="en-US" dirty="0" err="1" smtClean="0"/>
              <a:t>Sawtooth</a:t>
            </a:r>
            <a:endParaRPr lang="en-US" dirty="0" smtClean="0"/>
          </a:p>
          <a:p>
            <a:r>
              <a:rPr lang="en-US" dirty="0" smtClean="0"/>
              <a:t>Modern day values</a:t>
            </a:r>
            <a:endParaRPr lang="en-US" dirty="0"/>
          </a:p>
        </p:txBody>
      </p:sp>
      <p:sp>
        <p:nvSpPr>
          <p:cNvPr id="4" name="Slide Number Placeholder 3"/>
          <p:cNvSpPr>
            <a:spLocks noGrp="1"/>
          </p:cNvSpPr>
          <p:nvPr>
            <p:ph type="sldNum" sz="quarter" idx="10"/>
          </p:nvPr>
        </p:nvSpPr>
        <p:spPr/>
        <p:txBody>
          <a:bodyPr/>
          <a:lstStyle/>
          <a:p>
            <a:fld id="{E3D03F05-642A-7948-9E5A-3B93B0D55BA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87848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00D8039-63E1-48B0-A8F1-1A9D2B235D88}" type="slidenum">
              <a:rPr lang="en-US" smtClean="0"/>
              <a:pPr/>
              <a:t>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8811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2C32065-6C2F-4763-A1AA-ED4B38693156}" type="slidenum">
              <a:rPr lang="en-US" smtClean="0">
                <a:solidFill>
                  <a:prstClr val="black"/>
                </a:solidFill>
              </a:rPr>
              <a:pPr/>
              <a:t>9</a:t>
            </a:fld>
            <a:endParaRPr lang="en-US" smtClean="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smtClean="0"/>
              <a:t>Right-side figure: S. </a:t>
            </a:r>
            <a:r>
              <a:rPr lang="en-US" dirty="0" err="1" smtClean="0"/>
              <a:t>Rahmstorf</a:t>
            </a:r>
            <a:r>
              <a:rPr lang="en-US" dirty="0" smtClean="0"/>
              <a:t>/H. J. </a:t>
            </a:r>
            <a:r>
              <a:rPr lang="en-US" dirty="0" err="1" smtClean="0"/>
              <a:t>Schellnhuber</a:t>
            </a:r>
            <a:r>
              <a:rPr lang="en-US" dirty="0" smtClean="0"/>
              <a:t>:</a:t>
            </a:r>
            <a:br>
              <a:rPr lang="en-US" dirty="0" smtClean="0"/>
            </a:br>
            <a:r>
              <a:rPr lang="en-US" b="1" dirty="0" smtClean="0"/>
              <a:t>Der </a:t>
            </a:r>
            <a:r>
              <a:rPr lang="en-US" b="1" dirty="0" err="1" smtClean="0"/>
              <a:t>Klimawandel</a:t>
            </a:r>
            <a:r>
              <a:rPr lang="en-US" b="1" dirty="0" smtClean="0"/>
              <a:t> – Diagnose, </a:t>
            </a:r>
            <a:r>
              <a:rPr lang="en-US" b="1" dirty="0" err="1" smtClean="0"/>
              <a:t>Prognose</a:t>
            </a:r>
            <a:r>
              <a:rPr lang="en-US" b="1" dirty="0" smtClean="0"/>
              <a:t>, </a:t>
            </a:r>
            <a:r>
              <a:rPr lang="en-US" b="1" dirty="0" err="1" smtClean="0"/>
              <a:t>Therapie</a:t>
            </a:r>
            <a:r>
              <a:rPr lang="en-US" dirty="0" smtClean="0"/>
              <a:t/>
            </a:r>
            <a:br>
              <a:rPr lang="en-US" dirty="0" smtClean="0"/>
            </a:br>
            <a:r>
              <a:rPr lang="en-US" dirty="0" smtClean="0"/>
              <a:t>2006. 144 S., 7,90 Euro</a:t>
            </a:r>
            <a:br>
              <a:rPr lang="en-US" dirty="0" smtClean="0"/>
            </a:br>
            <a:r>
              <a:rPr lang="en-US" dirty="0" smtClean="0"/>
              <a:t>ISBN 3-406-50866-9</a:t>
            </a:r>
            <a:br>
              <a:rPr lang="en-US" dirty="0" smtClean="0"/>
            </a:br>
            <a:r>
              <a:rPr lang="en-US" dirty="0" smtClean="0"/>
              <a:t>C.H. Beck, </a:t>
            </a:r>
            <a:r>
              <a:rPr lang="en-US" dirty="0" err="1" smtClean="0"/>
              <a:t>München</a:t>
            </a:r>
            <a:endParaRPr lang="en-US" dirty="0" smtClean="0"/>
          </a:p>
          <a:p>
            <a:pPr eaLnBrk="1" hangingPunct="1"/>
            <a:endParaRPr lang="en-US" dirty="0" smtClean="0"/>
          </a:p>
          <a:p>
            <a:pPr eaLnBrk="1" hangingPunct="1"/>
            <a:r>
              <a:rPr lang="en-US" dirty="0" smtClean="0"/>
              <a:t>http://www.pik-potsdam.de/~stefan/klimawandel.html </a:t>
            </a:r>
          </a:p>
          <a:p>
            <a:pPr eaLnBrk="1" hangingPunct="1"/>
            <a:endParaRPr lang="en-US" dirty="0" smtClean="0"/>
          </a:p>
          <a:p>
            <a:pPr eaLnBrk="1" hangingPunct="1"/>
            <a:r>
              <a:rPr lang="en-US" dirty="0" smtClean="0"/>
              <a:t>Also printed in IPCC AR4</a:t>
            </a:r>
          </a:p>
        </p:txBody>
      </p:sp>
    </p:spTree>
    <p:extLst>
      <p:ext uri="{BB962C8B-B14F-4D97-AF65-F5344CB8AC3E}">
        <p14:creationId xmlns:p14="http://schemas.microsoft.com/office/powerpoint/2010/main" val="267793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BAB5D63-49F3-415C-B1C0-766EB7DA5C28}" type="slidenum">
              <a:rPr lang="en-US" smtClean="0">
                <a:solidFill>
                  <a:prstClr val="black"/>
                </a:solidFill>
              </a:rPr>
              <a:pPr/>
              <a:t>10</a:t>
            </a:fld>
            <a:endParaRPr lang="en-US" smtClean="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85630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http://commons.wikimedia.org/wiki/File:Temp-sunspot-co2.svg </a:t>
            </a:r>
            <a:endParaRPr lang="en-US" dirty="0"/>
          </a:p>
        </p:txBody>
      </p:sp>
      <p:sp>
        <p:nvSpPr>
          <p:cNvPr id="4" name="Slide Number Placeholder 3"/>
          <p:cNvSpPr>
            <a:spLocks noGrp="1"/>
          </p:cNvSpPr>
          <p:nvPr>
            <p:ph type="sldNum" sz="quarter" idx="10"/>
          </p:nvPr>
        </p:nvSpPr>
        <p:spPr/>
        <p:txBody>
          <a:bodyPr/>
          <a:lstStyle/>
          <a:p>
            <a:fld id="{397CE0FA-B8D1-4628-A8FD-6B36E02810F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8786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http://berkeleyearth.org/volcanoes/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12</a:t>
            </a:fld>
            <a:endParaRPr lang="en-US"/>
          </a:p>
        </p:txBody>
      </p:sp>
    </p:spTree>
    <p:extLst>
      <p:ext uri="{BB962C8B-B14F-4D97-AF65-F5344CB8AC3E}">
        <p14:creationId xmlns:p14="http://schemas.microsoft.com/office/powerpoint/2010/main" val="202053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CA9F3D-3340-4DB1-A4F8-28003B37011B}" type="slidenum">
              <a:rPr lang="en-US" smtClean="0"/>
              <a:pPr/>
              <a:t>14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50914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http://commons.wikimedia.org/wiki/File:Atmospheric_Transmission.png which shows CC BY-SA, along with link</a:t>
            </a:r>
            <a:r>
              <a:rPr lang="en-US" baseline="0" dirty="0" smtClean="0"/>
              <a:t> for more detailed terms to</a:t>
            </a:r>
          </a:p>
          <a:p>
            <a:r>
              <a:rPr lang="en-US" dirty="0" smtClean="0"/>
              <a:t>http://www.globalwarmingart.com/wiki/File:Atmospheric_Transmission_png</a:t>
            </a:r>
          </a:p>
          <a:p>
            <a:r>
              <a:rPr lang="en-US" dirty="0" smtClean="0"/>
              <a:t>Which specifies use is fine, along with credit line now</a:t>
            </a:r>
            <a:r>
              <a:rPr lang="en-US" baseline="0" dirty="0" smtClean="0"/>
              <a:t> added to slide.</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B85133-713F-4EB0-9FBF-6ACC5740375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5115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03AD73-09BE-7B4C-81DD-CFD7EBC06DF1}"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D8BB46-5000-194A-814A-AD490187DA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642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3AD73-09BE-7B4C-81DD-CFD7EBC06DF1}"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D8BB46-5000-194A-814A-AD490187DA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319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03AD73-09BE-7B4C-81DD-CFD7EBC06DF1}"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D8BB46-5000-194A-814A-AD490187DA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034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03AD73-09BE-7B4C-81DD-CFD7EBC06DF1}"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D8BB46-5000-194A-814A-AD490187DA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96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03AD73-09BE-7B4C-81DD-CFD7EBC06DF1}" type="datetimeFigureOut">
              <a:rPr lang="en-US" smtClean="0">
                <a:solidFill>
                  <a:prstClr val="black">
                    <a:tint val="75000"/>
                  </a:prstClr>
                </a:solidFill>
              </a:rPr>
              <a:pPr/>
              <a:t>2/20/2014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D8BB46-5000-194A-814A-AD490187DA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779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03AD73-09BE-7B4C-81DD-CFD7EBC06DF1}" type="datetimeFigureOut">
              <a:rPr lang="en-US" smtClean="0">
                <a:solidFill>
                  <a:prstClr val="black">
                    <a:tint val="75000"/>
                  </a:prstClr>
                </a:solidFill>
              </a:rPr>
              <a:pPr/>
              <a:t>2/20/2014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D8BB46-5000-194A-814A-AD490187DA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862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3AD73-09BE-7B4C-81DD-CFD7EBC06DF1}" type="datetimeFigureOut">
              <a:rPr lang="en-US" smtClean="0">
                <a:solidFill>
                  <a:prstClr val="black">
                    <a:tint val="75000"/>
                  </a:prstClr>
                </a:solidFill>
              </a:rPr>
              <a:pPr/>
              <a:t>2/20/2014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D8BB46-5000-194A-814A-AD490187DA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112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3AD73-09BE-7B4C-81DD-CFD7EBC06DF1}"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D8BB46-5000-194A-814A-AD490187DA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25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3AD73-09BE-7B4C-81DD-CFD7EBC06DF1}"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D8BB46-5000-194A-814A-AD490187DA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73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3AD73-09BE-7B4C-81DD-CFD7EBC06DF1}"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D8BB46-5000-194A-814A-AD490187DA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815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3AD73-09BE-7B4C-81DD-CFD7EBC06DF1}"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D8BB46-5000-194A-814A-AD490187DA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768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20B64E-8B5A-47B2-9D5D-D9748CBAB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2390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7B559F-F28F-4541-9A93-0B915925F4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2420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729871-B11E-47EB-8EF4-44A79D4C2E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4999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B62C8D-1335-46E5-A070-31B2227122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4593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B125E6-E3CC-42DD-8EB5-95C618E0D2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0097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B648F7-B24A-46A2-ADD5-3E775D1E4F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7906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AEE252-4A16-45E3-8005-FD965ADB4C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4604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39BF5C-E5C2-4566-8533-7E2B235F65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6217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02F1E0-E33C-45CC-A1E8-9DEEA5F38E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567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1A0ED3-AB98-42BD-8C8E-87DAAD1C19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406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06D701-A081-49F9-99A5-3160999AAE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2853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959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121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514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897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549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43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881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069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580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109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675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606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910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7755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558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59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7783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415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3774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5541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4574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6581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33C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5916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CC"/>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Aft>
                <a:spcPts val="600"/>
              </a:spcAft>
              <a:buSzPct val="70000"/>
              <a:buFontTx/>
              <a:buBlip>
                <a:blip r:embed="rId2"/>
              </a:buBlip>
              <a:defRPr>
                <a:solidFill>
                  <a:srgbClr val="0033CC"/>
                </a:solidFill>
              </a:defRPr>
            </a:lvl1pPr>
            <a:lvl2pPr>
              <a:spcAft>
                <a:spcPts val="600"/>
              </a:spcAft>
              <a:defRPr>
                <a:solidFill>
                  <a:srgbClr val="0033CC"/>
                </a:solidFill>
              </a:defRPr>
            </a:lvl2pPr>
            <a:lvl3pPr>
              <a:spcAft>
                <a:spcPts val="600"/>
              </a:spcAft>
              <a:buSzPct val="50000"/>
              <a:buFontTx/>
              <a:buBlip>
                <a:blip r:embed="rId2"/>
              </a:buBlip>
              <a:defRPr>
                <a:solidFill>
                  <a:srgbClr val="0033CC"/>
                </a:solidFill>
              </a:defRPr>
            </a:lvl3pPr>
            <a:lvl4pPr>
              <a:spcAft>
                <a:spcPts val="600"/>
              </a:spcAft>
              <a:defRPr>
                <a:solidFill>
                  <a:srgbClr val="0033CC"/>
                </a:solidFill>
              </a:defRPr>
            </a:lvl4pPr>
            <a:lvl5pPr>
              <a:spcAft>
                <a:spcPts val="600"/>
              </a:spcAft>
              <a:defRPr>
                <a:solidFill>
                  <a:srgbClr val="0033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0704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305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7315F2-13BA-478B-9B7B-600BB2D17F61}"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33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7315F2-13BA-478B-9B7B-600BB2D17F61}" type="datetimeFigureOut">
              <a:rPr lang="en-US" smtClean="0">
                <a:solidFill>
                  <a:prstClr val="black">
                    <a:tint val="75000"/>
                  </a:prstClr>
                </a:solidFill>
              </a:rPr>
              <a:pPr/>
              <a:t>2/20/2014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1611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7315F2-13BA-478B-9B7B-600BB2D17F61}" type="datetimeFigureOut">
              <a:rPr lang="en-US" smtClean="0">
                <a:solidFill>
                  <a:prstClr val="black">
                    <a:tint val="75000"/>
                  </a:prstClr>
                </a:solidFill>
              </a:rPr>
              <a:pPr/>
              <a:t>2/20/2014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32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315F2-13BA-478B-9B7B-600BB2D17F61}" type="datetimeFigureOut">
              <a:rPr lang="en-US" smtClean="0">
                <a:solidFill>
                  <a:prstClr val="black">
                    <a:tint val="75000"/>
                  </a:prstClr>
                </a:solidFill>
              </a:rPr>
              <a:pPr/>
              <a:t>2/20/2014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9054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315F2-13BA-478B-9B7B-600BB2D17F61}"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254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315F2-13BA-478B-9B7B-600BB2D17F61}"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945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9574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315F2-13BA-478B-9B7B-600BB2D17F61}"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85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9739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4535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48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0454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88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1369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0180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274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1394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6444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4500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112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68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945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2591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2566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6834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1911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2545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015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056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49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2/20/2014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A03AD73-09BE-7B4C-81DD-CFD7EBC06DF1}" type="datetimeFigureOut">
              <a:rPr lang="en-US" smtClean="0">
                <a:solidFill>
                  <a:prstClr val="black">
                    <a:tint val="75000"/>
                  </a:prstClr>
                </a:solidFill>
              </a:rPr>
              <a:pPr defTabSz="457200"/>
              <a:t>2/20/2014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D8BB46-5000-194A-814A-AD490187DA3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866066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sz="140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fontAlgn="base">
              <a:spcBef>
                <a:spcPct val="0"/>
              </a:spcBef>
              <a:spcAft>
                <a:spcPct val="0"/>
              </a:spcAft>
              <a:defRPr/>
            </a:pPr>
            <a:endParaRPr lang="en-US" sz="140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defRPr/>
            </a:pPr>
            <a:fld id="{0093EE00-D08E-49FC-86CE-B63A8B0C79FE}" type="slidenum">
              <a:rPr lang="en-US" sz="1400">
                <a:solidFill>
                  <a:srgbClr val="000000"/>
                </a:solidFill>
              </a:rPr>
              <a:pPr fontAlgn="base">
                <a:spcBef>
                  <a:spcPct val="0"/>
                </a:spcBef>
                <a:spcAft>
                  <a:spcPct val="0"/>
                </a:spcAft>
                <a:defRPr/>
              </a:pPr>
              <a:t>‹#›</a:t>
            </a:fld>
            <a:endParaRPr lang="en-US" sz="1400">
              <a:solidFill>
                <a:srgbClr val="000000"/>
              </a:solidFill>
            </a:endParaRPr>
          </a:p>
        </p:txBody>
      </p:sp>
    </p:spTree>
    <p:extLst>
      <p:ext uri="{BB962C8B-B14F-4D97-AF65-F5344CB8AC3E}">
        <p14:creationId xmlns:p14="http://schemas.microsoft.com/office/powerpoint/2010/main" val="20737326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5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5619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315F2-13BA-478B-9B7B-600BB2D17F61}"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AEEE9-66C9-4F10-BE9D-5193EC1E1D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5069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0033CC"/>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SzPct val="70000"/>
        <a:buFontTx/>
        <a:buBlip>
          <a:blip r:embed="rId13"/>
        </a:buBlip>
        <a:defRPr sz="3200" kern="1200">
          <a:solidFill>
            <a:srgbClr val="0033C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3CC"/>
          </a:solidFill>
          <a:latin typeface="+mn-lt"/>
          <a:ea typeface="+mn-ea"/>
          <a:cs typeface="+mn-cs"/>
        </a:defRPr>
      </a:lvl2pPr>
      <a:lvl3pPr marL="1143000" indent="-228600" algn="l" defTabSz="914400" rtl="0" eaLnBrk="1" latinLnBrk="0" hangingPunct="1">
        <a:spcBef>
          <a:spcPct val="20000"/>
        </a:spcBef>
        <a:buSzPct val="50000"/>
        <a:buFontTx/>
        <a:buBlip>
          <a:blip r:embed="rId13"/>
        </a:buBlip>
        <a:defRPr sz="2400" kern="1200">
          <a:solidFill>
            <a:srgbClr val="0033C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3C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3C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3078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956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Image:John_Tyndall_(scientist).jp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6/6c/Arrhenius2.jpg"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commons/1/1d/Post-Glacial_Sea_Level.p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1720" y="1183322"/>
            <a:ext cx="6858000" cy="3459797"/>
          </a:xfrm>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12.340x</a:t>
            </a:r>
            <a:b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r>
            <a:b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dirty="0" smtClean="0">
                <a:solidFill>
                  <a:srgbClr val="0033CC"/>
                </a:solidFill>
                <a:effectLst>
                  <a:outerShdw blurRad="38100" dist="38100" dir="2700000" algn="tl">
                    <a:srgbClr val="000000">
                      <a:alpha val="43137"/>
                    </a:srgbClr>
                  </a:outerShdw>
                </a:effectLst>
              </a:rPr>
              <a:t>Global Warming Science</a:t>
            </a:r>
            <a:br>
              <a:rPr lang="en-US" dirty="0" smtClean="0">
                <a:solidFill>
                  <a:srgbClr val="0033CC"/>
                </a:solidFill>
                <a:effectLst>
                  <a:outerShdw blurRad="38100" dist="38100" dir="2700000" algn="tl">
                    <a:srgbClr val="000000">
                      <a:alpha val="43137"/>
                    </a:srgbClr>
                  </a:outerShdw>
                </a:effectLst>
              </a:rPr>
            </a:br>
            <a:r>
              <a:rPr lang="en-US" dirty="0" smtClean="0">
                <a:solidFill>
                  <a:srgbClr val="0033CC"/>
                </a:solidFill>
                <a:effectLst>
                  <a:outerShdw blurRad="38100" dist="38100" dir="2700000" algn="tl">
                    <a:srgbClr val="000000">
                      <a:alpha val="43137"/>
                    </a:srgbClr>
                  </a:outerShdw>
                </a:effectLst>
              </a:rPr>
              <a:t/>
            </a:r>
            <a:br>
              <a:rPr lang="en-US" dirty="0" smtClean="0">
                <a:solidFill>
                  <a:srgbClr val="0033CC"/>
                </a:solidFill>
                <a:effectLst>
                  <a:outerShdw blurRad="38100" dist="38100" dir="2700000" algn="tl">
                    <a:srgbClr val="000000">
                      <a:alpha val="43137"/>
                    </a:srgbClr>
                  </a:outerShdw>
                </a:effectLst>
              </a:rPr>
            </a:br>
            <a:r>
              <a:rPr lang="en-US" dirty="0" smtClean="0">
                <a:solidFill>
                  <a:srgbClr val="0033CC"/>
                </a:solidFill>
                <a:effectLst>
                  <a:outerShdw blurRad="38100" dist="38100" dir="2700000" algn="tl">
                    <a:srgbClr val="000000">
                      <a:alpha val="43137"/>
                    </a:srgbClr>
                  </a:outerShdw>
                </a:effectLst>
              </a:rPr>
              <a:t>Wrap-Up</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8949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313_508_F2"/>
          <p:cNvPicPr>
            <a:picLocks noChangeAspect="1" noChangeArrowheads="1"/>
          </p:cNvPicPr>
          <p:nvPr/>
        </p:nvPicPr>
        <p:blipFill>
          <a:blip r:embed="rId3" cstate="print"/>
          <a:srcRect t="66206" r="21001"/>
          <a:stretch>
            <a:fillRect/>
          </a:stretch>
        </p:blipFill>
        <p:spPr bwMode="auto">
          <a:xfrm>
            <a:off x="152400" y="1071880"/>
            <a:ext cx="8610600" cy="2922588"/>
          </a:xfrm>
          <a:prstGeom prst="rect">
            <a:avLst/>
          </a:prstGeom>
          <a:noFill/>
          <a:ln w="9525">
            <a:noFill/>
            <a:miter lim="800000"/>
            <a:headEnd/>
            <a:tailEnd/>
          </a:ln>
        </p:spPr>
      </p:pic>
      <p:sp>
        <p:nvSpPr>
          <p:cNvPr id="198662" name="Text Box 6"/>
          <p:cNvSpPr txBox="1">
            <a:spLocks noChangeArrowheads="1"/>
          </p:cNvSpPr>
          <p:nvPr/>
        </p:nvSpPr>
        <p:spPr bwMode="auto">
          <a:xfrm>
            <a:off x="1295400" y="4080362"/>
            <a:ext cx="6629400" cy="1004888"/>
          </a:xfrm>
          <a:prstGeom prst="rect">
            <a:avLst/>
          </a:prstGeom>
          <a:noFill/>
          <a:ln w="9525">
            <a:noFill/>
            <a:miter lim="800000"/>
            <a:headEnd/>
            <a:tailEnd/>
          </a:ln>
          <a:effectLst/>
        </p:spPr>
        <p:txBody>
          <a:bodyPr>
            <a:spAutoFit/>
          </a:bodyPr>
          <a:lstStyle/>
          <a:p>
            <a:pPr>
              <a:spcBef>
                <a:spcPct val="50000"/>
              </a:spcBef>
              <a:defRPr/>
            </a:pPr>
            <a:r>
              <a:rPr lang="en-US" sz="2400" dirty="0">
                <a:solidFill>
                  <a:prstClr val="black"/>
                </a:solidFill>
                <a:effectLst>
                  <a:outerShdw blurRad="38100" dist="38100" dir="2700000" algn="tl">
                    <a:srgbClr val="C0C0C0"/>
                  </a:outerShdw>
                </a:effectLst>
              </a:rPr>
              <a:t>Black:  Time rate of change of ice volume</a:t>
            </a:r>
          </a:p>
          <a:p>
            <a:pPr>
              <a:spcBef>
                <a:spcPct val="50000"/>
              </a:spcBef>
              <a:defRPr/>
            </a:pPr>
            <a:r>
              <a:rPr lang="en-US" sz="2400" dirty="0">
                <a:solidFill>
                  <a:srgbClr val="C82004"/>
                </a:solidFill>
                <a:effectLst>
                  <a:outerShdw blurRad="38100" dist="38100" dir="2700000" algn="tl">
                    <a:srgbClr val="C0C0C0"/>
                  </a:outerShdw>
                </a:effectLst>
              </a:rPr>
              <a:t>Red:    Summer high latitude sunlight</a:t>
            </a:r>
          </a:p>
        </p:txBody>
      </p:sp>
      <p:sp>
        <p:nvSpPr>
          <p:cNvPr id="198663" name="Text Box 7"/>
          <p:cNvSpPr txBox="1">
            <a:spLocks noChangeArrowheads="1"/>
          </p:cNvSpPr>
          <p:nvPr/>
        </p:nvSpPr>
        <p:spPr bwMode="auto">
          <a:xfrm>
            <a:off x="457200" y="360789"/>
            <a:ext cx="8305800" cy="830997"/>
          </a:xfrm>
          <a:prstGeom prst="rect">
            <a:avLst/>
          </a:prstGeom>
          <a:noFill/>
          <a:ln w="9525">
            <a:noFill/>
            <a:miter lim="800000"/>
            <a:headEnd/>
            <a:tailEnd/>
          </a:ln>
          <a:effectLst/>
        </p:spPr>
        <p:txBody>
          <a:bodyPr>
            <a:spAutoFit/>
          </a:bodyPr>
          <a:lstStyle/>
          <a:p>
            <a:pPr algn="ctr">
              <a:spcBef>
                <a:spcPct val="50000"/>
              </a:spcBef>
              <a:defRPr/>
            </a:pPr>
            <a:r>
              <a:rPr lang="en-US" sz="2400" b="1" dirty="0">
                <a:solidFill>
                  <a:srgbClr val="0070C0"/>
                </a:solidFill>
                <a:effectLst>
                  <a:outerShdw blurRad="38100" dist="38100" dir="2700000" algn="tl">
                    <a:srgbClr val="C0C0C0"/>
                  </a:outerShdw>
                </a:effectLst>
              </a:rPr>
              <a:t>Strong Correlation between High Latitude Summer Insolation and Ice Volume</a:t>
            </a:r>
          </a:p>
        </p:txBody>
      </p:sp>
      <p:sp>
        <p:nvSpPr>
          <p:cNvPr id="6" name="Rectangle 5"/>
          <p:cNvSpPr/>
          <p:nvPr/>
        </p:nvSpPr>
        <p:spPr>
          <a:xfrm>
            <a:off x="662152" y="6176033"/>
            <a:ext cx="8187557" cy="646331"/>
          </a:xfrm>
          <a:prstGeom prst="rect">
            <a:avLst/>
          </a:prstGeom>
        </p:spPr>
        <p:txBody>
          <a:bodyPr wrap="square">
            <a:spAutoFit/>
          </a:bodyPr>
          <a:lstStyle/>
          <a:p>
            <a:r>
              <a:rPr lang="en-US" dirty="0" err="1" smtClean="0">
                <a:solidFill>
                  <a:prstClr val="black"/>
                </a:solidFill>
              </a:rPr>
              <a:t>Huybers</a:t>
            </a:r>
            <a:r>
              <a:rPr lang="en-US" dirty="0" smtClean="0">
                <a:solidFill>
                  <a:prstClr val="black"/>
                </a:solidFill>
              </a:rPr>
              <a:t>, P., Science </a:t>
            </a:r>
            <a:r>
              <a:rPr lang="en-US" dirty="0">
                <a:solidFill>
                  <a:prstClr val="black"/>
                </a:solidFill>
              </a:rPr>
              <a:t>28 July </a:t>
            </a:r>
            <a:r>
              <a:rPr lang="en-US" dirty="0" smtClean="0">
                <a:solidFill>
                  <a:prstClr val="black"/>
                </a:solidFill>
              </a:rPr>
              <a:t>2006, Vol</a:t>
            </a:r>
            <a:r>
              <a:rPr lang="en-US" dirty="0">
                <a:solidFill>
                  <a:prstClr val="black"/>
                </a:solidFill>
              </a:rPr>
              <a:t>. 313 no. 5786 pp. </a:t>
            </a:r>
            <a:r>
              <a:rPr lang="en-US" dirty="0" smtClean="0">
                <a:solidFill>
                  <a:prstClr val="black"/>
                </a:solidFill>
              </a:rPr>
              <a:t>508-511, DOI</a:t>
            </a:r>
            <a:r>
              <a:rPr lang="en-US" dirty="0">
                <a:solidFill>
                  <a:prstClr val="black"/>
                </a:solidFill>
              </a:rPr>
              <a:t>: 10.1126/science.1125249 </a:t>
            </a:r>
          </a:p>
        </p:txBody>
      </p:sp>
      <p:pic>
        <p:nvPicPr>
          <p:cNvPr id="2" name="Picture 1"/>
          <p:cNvPicPr>
            <a:picLocks noChangeAspect="1"/>
          </p:cNvPicPr>
          <p:nvPr/>
        </p:nvPicPr>
        <p:blipFill>
          <a:blip r:embed="rId4"/>
          <a:stretch>
            <a:fillRect/>
          </a:stretch>
        </p:blipFill>
        <p:spPr>
          <a:xfrm>
            <a:off x="1295400" y="5074794"/>
            <a:ext cx="7231584" cy="955416"/>
          </a:xfrm>
          <a:prstGeom prst="rect">
            <a:avLst/>
          </a:prstGeom>
        </p:spPr>
      </p:pic>
    </p:spTree>
    <p:extLst>
      <p:ext uri="{BB962C8B-B14F-4D97-AF65-F5344CB8AC3E}">
        <p14:creationId xmlns:p14="http://schemas.microsoft.com/office/powerpoint/2010/main" val="363103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Temp-sunspot-co2.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882" y="470190"/>
            <a:ext cx="7046227" cy="53111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9788" y="5709687"/>
            <a:ext cx="8416413" cy="523220"/>
          </a:xfrm>
          <a:prstGeom prst="rect">
            <a:avLst/>
          </a:prstGeom>
        </p:spPr>
        <p:txBody>
          <a:bodyPr wrap="square">
            <a:spAutoFit/>
          </a:bodyPr>
          <a:lstStyle/>
          <a:p>
            <a:pPr algn="ctr"/>
            <a:r>
              <a:rPr lang="en-US" sz="1400" dirty="0">
                <a:solidFill>
                  <a:prstClr val="black"/>
                </a:solidFill>
                <a:latin typeface="Arial" panose="020B0604020202020204" pitchFamily="34" charset="0"/>
                <a:cs typeface="Arial" panose="020B0604020202020204" pitchFamily="34" charset="0"/>
              </a:rPr>
              <a:t>Global average temperature, atmospheric CO</a:t>
            </a:r>
            <a:r>
              <a:rPr lang="en-US" sz="1400" baseline="-25000" dirty="0">
                <a:solidFill>
                  <a:prstClr val="black"/>
                </a:solidFill>
                <a:latin typeface="Arial" panose="020B0604020202020204" pitchFamily="34" charset="0"/>
                <a:cs typeface="Arial" panose="020B0604020202020204" pitchFamily="34" charset="0"/>
              </a:rPr>
              <a:t>2</a:t>
            </a:r>
            <a:r>
              <a:rPr lang="en-US" sz="1400" dirty="0">
                <a:solidFill>
                  <a:prstClr val="black"/>
                </a:solidFill>
                <a:latin typeface="Arial" panose="020B0604020202020204" pitchFamily="34" charset="0"/>
                <a:cs typeface="Arial" panose="020B0604020202020204" pitchFamily="34" charset="0"/>
              </a:rPr>
              <a:t>, and sunspot activity since 1850. Thick lines for temperature and sunspots represent a 25 year moving average smoothing of the raw data.</a:t>
            </a:r>
          </a:p>
        </p:txBody>
      </p:sp>
      <p:sp>
        <p:nvSpPr>
          <p:cNvPr id="5" name="TextBox 4"/>
          <p:cNvSpPr txBox="1"/>
          <p:nvPr/>
        </p:nvSpPr>
        <p:spPr bwMode="auto">
          <a:xfrm>
            <a:off x="5093110" y="6361471"/>
            <a:ext cx="3637935" cy="307777"/>
          </a:xfrm>
          <a:prstGeom prst="rect">
            <a:avLst/>
          </a:prstGeom>
          <a:noFill/>
          <a:ln w="9525">
            <a:noFill/>
            <a:miter lim="800000"/>
            <a:headEnd/>
            <a:tailEnd/>
          </a:ln>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a:solidFill>
                  <a:prstClr val="black"/>
                </a:solidFill>
                <a:latin typeface="Arial" panose="020B0604020202020204" pitchFamily="34" charset="0"/>
                <a:cs typeface="Arial" panose="020B0604020202020204" pitchFamily="34" charset="0"/>
              </a:rPr>
              <a:t>Leland </a:t>
            </a:r>
            <a:r>
              <a:rPr lang="en-US" sz="1400" i="1" dirty="0" err="1">
                <a:solidFill>
                  <a:prstClr val="black"/>
                </a:solidFill>
                <a:latin typeface="Arial" panose="020B0604020202020204" pitchFamily="34" charset="0"/>
                <a:cs typeface="Arial" panose="020B0604020202020204" pitchFamily="34" charset="0"/>
              </a:rPr>
              <a:t>McInnes</a:t>
            </a:r>
            <a:r>
              <a:rPr lang="en-US" sz="1400" i="1" dirty="0" smtClean="0">
                <a:solidFill>
                  <a:prstClr val="black"/>
                </a:solidFill>
                <a:latin typeface="Arial" panose="020B0604020202020204" pitchFamily="34" charset="0"/>
                <a:cs typeface="Arial" panose="020B0604020202020204" pitchFamily="34" charset="0"/>
              </a:rPr>
              <a:t>, Wikipedia</a:t>
            </a:r>
            <a:endParaRPr lang="en-US" sz="14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800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s 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1" y="608868"/>
            <a:ext cx="6548332" cy="5263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bwMode="auto">
          <a:xfrm>
            <a:off x="6217920" y="6299200"/>
            <a:ext cx="2661920"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Berkeley Earth</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102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effectLst>
                  <a:outerShdw blurRad="38100" dist="38100" dir="2700000" algn="tl">
                    <a:srgbClr val="000000">
                      <a:alpha val="43137"/>
                    </a:srgbClr>
                  </a:outerShdw>
                </a:effectLst>
              </a:rPr>
              <a:t>Some Key Points</a:t>
            </a:r>
            <a:endParaRPr lang="en-US"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10080"/>
            <a:ext cx="7886700" cy="4734559"/>
          </a:xfrm>
        </p:spPr>
        <p:txBody>
          <a:bodyPr>
            <a:normAutofit/>
          </a:bodyPr>
          <a:lstStyle/>
          <a:p>
            <a:r>
              <a:rPr lang="en-US" sz="2400" dirty="0" smtClean="0"/>
              <a:t>  </a:t>
            </a:r>
            <a:r>
              <a:rPr lang="en-US" sz="2400" dirty="0" smtClean="0">
                <a:solidFill>
                  <a:schemeClr val="bg1">
                    <a:lumMod val="85000"/>
                  </a:schemeClr>
                </a:solidFill>
              </a:rPr>
              <a:t>Climate has changed on many different time scales throughout the history of our planet</a:t>
            </a:r>
          </a:p>
          <a:p>
            <a:r>
              <a:rPr lang="en-US" sz="2400" dirty="0"/>
              <a:t> </a:t>
            </a:r>
            <a:r>
              <a:rPr lang="en-US" sz="2400" dirty="0" smtClean="0"/>
              <a:t> </a:t>
            </a:r>
            <a:r>
              <a:rPr lang="en-US" sz="2400" dirty="0" smtClean="0">
                <a:solidFill>
                  <a:schemeClr val="bg1">
                    <a:lumMod val="85000"/>
                  </a:schemeClr>
                </a:solidFill>
              </a:rPr>
              <a:t>Such climate change is thought to have been caused by variations in absorbed sunlight (solar and orbital variability, and volcanoes), changing concentrations of key greenhouse gases, and changing continental configuration</a:t>
            </a:r>
          </a:p>
          <a:p>
            <a:r>
              <a:rPr lang="en-US" sz="2400" dirty="0">
                <a:solidFill>
                  <a:schemeClr val="bg1">
                    <a:lumMod val="85000"/>
                  </a:schemeClr>
                </a:solidFill>
              </a:rPr>
              <a:t> </a:t>
            </a:r>
            <a:r>
              <a:rPr lang="en-US" sz="2400" dirty="0" smtClean="0">
                <a:solidFill>
                  <a:schemeClr val="bg1">
                    <a:lumMod val="85000"/>
                  </a:schemeClr>
                </a:solidFill>
              </a:rPr>
              <a:t> </a:t>
            </a:r>
            <a:r>
              <a:rPr lang="en-US" sz="2400" dirty="0" smtClean="0"/>
              <a:t>Transfer of radiation through the atmosphere is affected primarily by clouds and by trace quantities of greenhouse gases</a:t>
            </a:r>
          </a:p>
          <a:p>
            <a:r>
              <a:rPr lang="en-US" sz="2400" dirty="0">
                <a:solidFill>
                  <a:schemeClr val="bg1">
                    <a:lumMod val="85000"/>
                  </a:schemeClr>
                </a:solidFill>
              </a:rPr>
              <a:t> </a:t>
            </a:r>
            <a:r>
              <a:rPr lang="en-US" sz="2400" dirty="0" smtClean="0">
                <a:solidFill>
                  <a:schemeClr val="bg1">
                    <a:lumMod val="85000"/>
                  </a:schemeClr>
                </a:solidFill>
              </a:rPr>
              <a:t> Of these, carbon dioxide is the most important on long times scales, owing to its long lifetime in the atmosphere</a:t>
            </a:r>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712258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John Tyndall.">
            <a:hlinkClick r:id="rId3" tooltip="John Tyndall."/>
          </p:cNvPr>
          <p:cNvPicPr>
            <a:picLocks noChangeAspect="1" noChangeArrowheads="1"/>
          </p:cNvPicPr>
          <p:nvPr/>
        </p:nvPicPr>
        <p:blipFill>
          <a:blip r:embed="rId4" cstate="print"/>
          <a:srcRect/>
          <a:stretch>
            <a:fillRect/>
          </a:stretch>
        </p:blipFill>
        <p:spPr bwMode="auto">
          <a:xfrm>
            <a:off x="6486337" y="681228"/>
            <a:ext cx="2352863" cy="2976372"/>
          </a:xfrm>
          <a:prstGeom prst="rect">
            <a:avLst/>
          </a:prstGeom>
          <a:noFill/>
          <a:ln w="9525">
            <a:noFill/>
            <a:miter lim="800000"/>
            <a:headEnd/>
            <a:tailEnd/>
          </a:ln>
        </p:spPr>
      </p:pic>
      <p:pic>
        <p:nvPicPr>
          <p:cNvPr id="17411" name="Picture 6" descr="tyndall2"/>
          <p:cNvPicPr>
            <a:picLocks noChangeAspect="1" noChangeArrowheads="1"/>
          </p:cNvPicPr>
          <p:nvPr/>
        </p:nvPicPr>
        <p:blipFill>
          <a:blip r:embed="rId5" cstate="print"/>
          <a:srcRect/>
          <a:stretch>
            <a:fillRect/>
          </a:stretch>
        </p:blipFill>
        <p:spPr bwMode="auto">
          <a:xfrm>
            <a:off x="228600" y="1447800"/>
            <a:ext cx="6172200" cy="3917950"/>
          </a:xfrm>
          <a:prstGeom prst="rect">
            <a:avLst/>
          </a:prstGeom>
          <a:noFill/>
          <a:ln w="9525">
            <a:noFill/>
            <a:miter lim="800000"/>
            <a:headEnd/>
            <a:tailEnd/>
          </a:ln>
        </p:spPr>
      </p:pic>
      <p:sp>
        <p:nvSpPr>
          <p:cNvPr id="17412" name="Text Box 7"/>
          <p:cNvSpPr txBox="1">
            <a:spLocks noChangeArrowheads="1"/>
          </p:cNvSpPr>
          <p:nvPr/>
        </p:nvSpPr>
        <p:spPr bwMode="auto">
          <a:xfrm>
            <a:off x="6858000" y="4114800"/>
            <a:ext cx="1676400" cy="641350"/>
          </a:xfrm>
          <a:prstGeom prst="rect">
            <a:avLst/>
          </a:prstGeom>
          <a:noFill/>
          <a:ln w="9525">
            <a:noFill/>
            <a:miter lim="800000"/>
            <a:headEnd/>
            <a:tailEnd/>
          </a:ln>
        </p:spPr>
        <p:txBody>
          <a:bodyPr>
            <a:spAutoFit/>
          </a:bodyPr>
          <a:lstStyle/>
          <a:p>
            <a:pPr algn="ctr">
              <a:spcBef>
                <a:spcPct val="50000"/>
              </a:spcBef>
            </a:pPr>
            <a:r>
              <a:rPr lang="en-US" sz="1800" b="1" dirty="0">
                <a:solidFill>
                  <a:srgbClr val="002162"/>
                </a:solidFill>
              </a:rPr>
              <a:t>John Tyndall (1820-1893)</a:t>
            </a:r>
          </a:p>
        </p:txBody>
      </p:sp>
    </p:spTree>
    <p:extLst>
      <p:ext uri="{BB962C8B-B14F-4D97-AF65-F5344CB8AC3E}">
        <p14:creationId xmlns:p14="http://schemas.microsoft.com/office/powerpoint/2010/main" val="2441686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rPr>
              <a:t>Tyndall’s Essential Results:</a:t>
            </a:r>
            <a:endParaRPr lang="en-US" dirty="0">
              <a:solidFill>
                <a:srgbClr val="0033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800600"/>
          </a:xfrm>
        </p:spPr>
        <p:txBody>
          <a:bodyPr>
            <a:normAutofit fontScale="92500" lnSpcReduction="10000"/>
          </a:bodyPr>
          <a:lstStyle/>
          <a:p>
            <a:pPr>
              <a:buSzPct val="70000"/>
              <a:buBlip>
                <a:blip r:embed="rId2"/>
              </a:buBlip>
            </a:pPr>
            <a:r>
              <a:rPr lang="en-US" sz="2800" b="1" dirty="0" smtClean="0">
                <a:solidFill>
                  <a:srgbClr val="0033CC"/>
                </a:solidFill>
              </a:rPr>
              <a:t>Oxygen (O</a:t>
            </a:r>
            <a:r>
              <a:rPr lang="en-US" sz="2800" b="1" baseline="-25000" dirty="0" smtClean="0">
                <a:solidFill>
                  <a:srgbClr val="0033CC"/>
                </a:solidFill>
              </a:rPr>
              <a:t>2</a:t>
            </a:r>
            <a:r>
              <a:rPr lang="en-US" sz="2800" b="1" dirty="0" smtClean="0">
                <a:solidFill>
                  <a:srgbClr val="0033CC"/>
                </a:solidFill>
              </a:rPr>
              <a:t> ), nitrogen (N</a:t>
            </a:r>
            <a:r>
              <a:rPr lang="en-US" sz="2800" b="1" baseline="-25000" dirty="0" smtClean="0">
                <a:solidFill>
                  <a:srgbClr val="0033CC"/>
                </a:solidFill>
              </a:rPr>
              <a:t>2</a:t>
            </a:r>
            <a:r>
              <a:rPr lang="en-US" sz="2800" b="1" dirty="0" smtClean="0">
                <a:solidFill>
                  <a:srgbClr val="0033CC"/>
                </a:solidFill>
              </a:rPr>
              <a:t>), and argon (</a:t>
            </a:r>
            <a:r>
              <a:rPr lang="en-US" sz="2800" b="1" dirty="0" err="1" smtClean="0">
                <a:solidFill>
                  <a:srgbClr val="0033CC"/>
                </a:solidFill>
              </a:rPr>
              <a:t>Ar</a:t>
            </a:r>
            <a:r>
              <a:rPr lang="en-US" sz="2800" b="1" dirty="0" smtClean="0">
                <a:solidFill>
                  <a:srgbClr val="0033CC"/>
                </a:solidFill>
              </a:rPr>
              <a:t>), though they make up ~99% of the atmosphere, are almost entirely transparent to solar and terrestrial radiation</a:t>
            </a:r>
          </a:p>
          <a:p>
            <a:pPr>
              <a:buSzPct val="70000"/>
              <a:buNone/>
            </a:pPr>
            <a:endParaRPr lang="en-US" sz="2800" b="1" dirty="0" smtClean="0">
              <a:solidFill>
                <a:srgbClr val="0033CC"/>
              </a:solidFill>
            </a:endParaRPr>
          </a:p>
          <a:p>
            <a:pPr>
              <a:buSzPct val="70000"/>
              <a:buBlip>
                <a:blip r:embed="rId2"/>
              </a:buBlip>
            </a:pPr>
            <a:r>
              <a:rPr lang="en-US" sz="2800" b="1" dirty="0" smtClean="0">
                <a:solidFill>
                  <a:srgbClr val="0033CC"/>
                </a:solidFill>
              </a:rPr>
              <a:t>Water vapor (H</a:t>
            </a:r>
            <a:r>
              <a:rPr lang="en-US" sz="2800" b="1" baseline="-25000" dirty="0" smtClean="0">
                <a:solidFill>
                  <a:srgbClr val="0033CC"/>
                </a:solidFill>
              </a:rPr>
              <a:t>2</a:t>
            </a:r>
            <a:r>
              <a:rPr lang="en-US" sz="2800" b="1" dirty="0" smtClean="0">
                <a:solidFill>
                  <a:srgbClr val="0033CC"/>
                </a:solidFill>
              </a:rPr>
              <a:t>O), carbon dioxide (CO</a:t>
            </a:r>
            <a:r>
              <a:rPr lang="en-US" sz="2800" b="1" baseline="-25000" dirty="0" smtClean="0">
                <a:solidFill>
                  <a:srgbClr val="0033CC"/>
                </a:solidFill>
              </a:rPr>
              <a:t>2</a:t>
            </a:r>
            <a:r>
              <a:rPr lang="en-US" sz="2800" b="1" dirty="0" smtClean="0">
                <a:solidFill>
                  <a:srgbClr val="0033CC"/>
                </a:solidFill>
              </a:rPr>
              <a:t>), nitrous oxide (N</a:t>
            </a:r>
            <a:r>
              <a:rPr lang="en-US" sz="2800" b="1" baseline="-25000" dirty="0" smtClean="0">
                <a:solidFill>
                  <a:srgbClr val="0033CC"/>
                </a:solidFill>
              </a:rPr>
              <a:t>2</a:t>
            </a:r>
            <a:r>
              <a:rPr lang="en-US" sz="2800" b="1" dirty="0" smtClean="0">
                <a:solidFill>
                  <a:srgbClr val="0033CC"/>
                </a:solidFill>
              </a:rPr>
              <a:t>O), and a handful of other trace gases make the lower atmosphere nearly opaque to infrared radiation, though still largely transparent to solar radiation (but clouds have strong effects on radiation at all wavelengths). Together they increase the Earth’s surface temperature from about -18</a:t>
            </a:r>
            <a:r>
              <a:rPr lang="en-US" sz="2800" b="1" baseline="30000" dirty="0" smtClean="0">
                <a:solidFill>
                  <a:srgbClr val="0033CC"/>
                </a:solidFill>
              </a:rPr>
              <a:t>o</a:t>
            </a:r>
            <a:r>
              <a:rPr lang="en-US" sz="2800" b="1" dirty="0">
                <a:solidFill>
                  <a:srgbClr val="0033CC"/>
                </a:solidFill>
              </a:rPr>
              <a:t>C</a:t>
            </a:r>
            <a:r>
              <a:rPr lang="en-US" sz="2800" b="1" dirty="0" smtClean="0">
                <a:solidFill>
                  <a:srgbClr val="0033CC"/>
                </a:solidFill>
              </a:rPr>
              <a:t> to around 15</a:t>
            </a:r>
            <a:r>
              <a:rPr lang="en-US" sz="2800" b="1" baseline="30000" dirty="0" smtClean="0">
                <a:solidFill>
                  <a:srgbClr val="0033CC"/>
                </a:solidFill>
              </a:rPr>
              <a:t>o</a:t>
            </a:r>
            <a:r>
              <a:rPr lang="en-US" sz="2800" b="1" dirty="0">
                <a:solidFill>
                  <a:srgbClr val="0033CC"/>
                </a:solidFill>
              </a:rPr>
              <a:t>C</a:t>
            </a:r>
            <a:r>
              <a:rPr lang="en-US" sz="2800" b="1" dirty="0" smtClean="0">
                <a:solidFill>
                  <a:srgbClr val="0033CC"/>
                </a:solidFill>
              </a:rPr>
              <a:t>.  </a:t>
            </a:r>
            <a:endParaRPr lang="en-US" sz="2800" b="1" dirty="0">
              <a:solidFill>
                <a:srgbClr val="0033CC"/>
              </a:solidFill>
            </a:endParaRPr>
          </a:p>
        </p:txBody>
      </p:sp>
    </p:spTree>
    <p:extLst>
      <p:ext uri="{BB962C8B-B14F-4D97-AF65-F5344CB8AC3E}">
        <p14:creationId xmlns:p14="http://schemas.microsoft.com/office/powerpoint/2010/main" val="279722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erry\Documents\Graphics\atmos_pie.tif"/>
          <p:cNvPicPr>
            <a:picLocks noChangeAspect="1" noChangeArrowheads="1"/>
          </p:cNvPicPr>
          <p:nvPr/>
        </p:nvPicPr>
        <p:blipFill>
          <a:blip r:embed="rId2" cstate="print"/>
          <a:srcRect/>
          <a:stretch>
            <a:fillRect/>
          </a:stretch>
        </p:blipFill>
        <p:spPr bwMode="auto">
          <a:xfrm>
            <a:off x="0" y="0"/>
            <a:ext cx="9146740" cy="6858000"/>
          </a:xfrm>
          <a:prstGeom prst="rect">
            <a:avLst/>
          </a:prstGeom>
          <a:noFill/>
        </p:spPr>
      </p:pic>
      <p:sp>
        <p:nvSpPr>
          <p:cNvPr id="5" name="TextBox 4"/>
          <p:cNvSpPr txBox="1"/>
          <p:nvPr/>
        </p:nvSpPr>
        <p:spPr>
          <a:xfrm>
            <a:off x="533400" y="228600"/>
            <a:ext cx="8001000" cy="584775"/>
          </a:xfrm>
          <a:prstGeom prst="rect">
            <a:avLst/>
          </a:prstGeom>
          <a:noFill/>
        </p:spPr>
        <p:txBody>
          <a:bodyPr wrap="square" rtlCol="0">
            <a:spAutoFit/>
          </a:bodyPr>
          <a:lstStyle/>
          <a:p>
            <a:pPr algn="ctr"/>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Atmospheric Composition</a:t>
            </a:r>
            <a:endParaRPr lang="en-US"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267419" y="5313872"/>
            <a:ext cx="8471139" cy="707886"/>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The orange sliver (can you see it?) makes the difference between a mean surface temperature of -18</a:t>
            </a:r>
            <a:r>
              <a:rPr lang="en-US" sz="2000" baseline="30000" dirty="0" smtClean="0">
                <a:solidFill>
                  <a:srgbClr val="0000FF"/>
                </a:solidFill>
                <a:latin typeface="Arial" panose="020B0604020202020204" pitchFamily="34" charset="0"/>
                <a:cs typeface="Arial" panose="020B0604020202020204" pitchFamily="34" charset="0"/>
              </a:rPr>
              <a:t>o</a:t>
            </a:r>
            <a:r>
              <a:rPr lang="en-US" sz="2000" dirty="0">
                <a:solidFill>
                  <a:srgbClr val="0000FF"/>
                </a:solidFill>
                <a:latin typeface="Arial" panose="020B0604020202020204" pitchFamily="34" charset="0"/>
                <a:cs typeface="Arial" panose="020B0604020202020204" pitchFamily="34" charset="0"/>
              </a:rPr>
              <a:t>C</a:t>
            </a:r>
            <a:r>
              <a:rPr lang="en-US" sz="2000" dirty="0" smtClean="0">
                <a:solidFill>
                  <a:srgbClr val="0000FF"/>
                </a:solidFill>
                <a:latin typeface="Arial" panose="020B0604020202020204" pitchFamily="34" charset="0"/>
                <a:cs typeface="Arial" panose="020B0604020202020204" pitchFamily="34" charset="0"/>
              </a:rPr>
              <a:t> and of 15</a:t>
            </a:r>
            <a:r>
              <a:rPr lang="en-US" sz="2000" baseline="30000" dirty="0" smtClean="0">
                <a:solidFill>
                  <a:srgbClr val="0000FF"/>
                </a:solidFill>
                <a:latin typeface="Arial" panose="020B0604020202020204" pitchFamily="34" charset="0"/>
                <a:cs typeface="Arial" panose="020B0604020202020204" pitchFamily="34" charset="0"/>
              </a:rPr>
              <a:t>o</a:t>
            </a:r>
            <a:r>
              <a:rPr lang="en-US" sz="2000" dirty="0">
                <a:solidFill>
                  <a:srgbClr val="0000FF"/>
                </a:solidFill>
                <a:latin typeface="Arial" panose="020B0604020202020204" pitchFamily="34" charset="0"/>
                <a:cs typeface="Arial" panose="020B0604020202020204" pitchFamily="34" charset="0"/>
              </a:rPr>
              <a:t>C</a:t>
            </a:r>
            <a:r>
              <a:rPr lang="en-US" sz="2000" dirty="0" smtClean="0">
                <a:solidFill>
                  <a:srgbClr val="0000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923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525963"/>
          </a:xfrm>
        </p:spPr>
        <p:txBody>
          <a:bodyPr>
            <a:normAutofit lnSpcReduction="10000"/>
          </a:bodyPr>
          <a:lstStyle/>
          <a:p>
            <a:pPr>
              <a:buSzPct val="70000"/>
              <a:buBlip>
                <a:blip r:embed="rId2"/>
              </a:buBlip>
            </a:pPr>
            <a:r>
              <a:rPr lang="en-US" sz="2800" b="1" dirty="0" smtClean="0">
                <a:solidFill>
                  <a:srgbClr val="0033CC"/>
                </a:solidFill>
                <a:cs typeface="Arial" pitchFamily="34" charset="0"/>
              </a:rPr>
              <a:t>Water Vapor (H</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O), about 0.25% of the mass of the atmosphere, is the most important greenhouse gas, but responds to atmospheric temperature change on a time scale of about 2 weeks</a:t>
            </a:r>
          </a:p>
          <a:p>
            <a:pPr>
              <a:buSzPct val="70000"/>
              <a:buBlip>
                <a:blip r:embed="rId2"/>
              </a:buBlip>
            </a:pPr>
            <a:endParaRPr lang="en-US" sz="2800" b="1" dirty="0" smtClean="0">
              <a:solidFill>
                <a:srgbClr val="0033CC"/>
              </a:solidFill>
              <a:cs typeface="Arial" pitchFamily="34" charset="0"/>
            </a:endParaRPr>
          </a:p>
          <a:p>
            <a:pPr>
              <a:buSzPct val="70000"/>
              <a:buBlip>
                <a:blip r:embed="rId2"/>
              </a:buBlip>
            </a:pPr>
            <a:r>
              <a:rPr lang="en-US" sz="2800" b="1" dirty="0" smtClean="0">
                <a:solidFill>
                  <a:srgbClr val="0033CC"/>
                </a:solidFill>
                <a:cs typeface="Arial" pitchFamily="34" charset="0"/>
              </a:rPr>
              <a:t>Climate is therefore strongly influenced by long-lived greenhouse gases (e.g. CO</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 CH</a:t>
            </a:r>
            <a:r>
              <a:rPr lang="en-US" sz="2800" b="1" baseline="-25000" dirty="0" smtClean="0">
                <a:solidFill>
                  <a:srgbClr val="0033CC"/>
                </a:solidFill>
                <a:cs typeface="Arial" pitchFamily="34" charset="0"/>
              </a:rPr>
              <a:t>4</a:t>
            </a:r>
            <a:r>
              <a:rPr lang="en-US" sz="2800" b="1" dirty="0" smtClean="0">
                <a:solidFill>
                  <a:srgbClr val="0033CC"/>
                </a:solidFill>
                <a:cs typeface="Arial" pitchFamily="34" charset="0"/>
              </a:rPr>
              <a:t>, N</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O) that together comprise about </a:t>
            </a:r>
            <a:r>
              <a:rPr lang="en-US" sz="2800" b="1" dirty="0" smtClean="0">
                <a:solidFill>
                  <a:srgbClr val="FF0000"/>
                </a:solidFill>
                <a:cs typeface="Arial" pitchFamily="34" charset="0"/>
              </a:rPr>
              <a:t>0.04%</a:t>
            </a:r>
            <a:r>
              <a:rPr lang="en-US" sz="2800" b="1" dirty="0" smtClean="0">
                <a:solidFill>
                  <a:srgbClr val="0033CC"/>
                </a:solidFill>
                <a:cs typeface="Arial" pitchFamily="34" charset="0"/>
              </a:rPr>
              <a:t> of the mass of the atmosphere. Concentration of CO</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 has increased by 43% since the dawn of the industrial revolution</a:t>
            </a:r>
            <a:endParaRPr lang="en-US" sz="2800" b="1" dirty="0">
              <a:solidFill>
                <a:srgbClr val="0033CC"/>
              </a:solidFill>
              <a:cs typeface="Arial" pitchFamily="34" charset="0"/>
            </a:endParaRPr>
          </a:p>
        </p:txBody>
      </p:sp>
    </p:spTree>
    <p:extLst>
      <p:ext uri="{BB962C8B-B14F-4D97-AF65-F5344CB8AC3E}">
        <p14:creationId xmlns:p14="http://schemas.microsoft.com/office/powerpoint/2010/main" val="297799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36000"/>
          </a:schemeClr>
        </a:solidFill>
        <a:effectLst/>
      </p:bgPr>
    </p:bg>
    <p:spTree>
      <p:nvGrpSpPr>
        <p:cNvPr id="1" name=""/>
        <p:cNvGrpSpPr/>
        <p:nvPr/>
      </p:nvGrpSpPr>
      <p:grpSpPr>
        <a:xfrm>
          <a:off x="0" y="0"/>
          <a:ext cx="0" cy="0"/>
          <a:chOff x="0" y="0"/>
          <a:chExt cx="0" cy="0"/>
        </a:xfrm>
      </p:grpSpPr>
      <p:pic>
        <p:nvPicPr>
          <p:cNvPr id="2050" name="Picture 2" descr="C:\Users\Kerry Emaanuel\Class\12.340\graphics\Atmospheric_Transmission.png"/>
          <p:cNvPicPr>
            <a:picLocks noChangeAspect="1" noChangeArrowheads="1"/>
          </p:cNvPicPr>
          <p:nvPr/>
        </p:nvPicPr>
        <p:blipFill>
          <a:blip r:embed="rId3" cstate="print"/>
          <a:srcRect/>
          <a:stretch>
            <a:fillRect/>
          </a:stretch>
        </p:blipFill>
        <p:spPr bwMode="auto">
          <a:xfrm>
            <a:off x="1524000" y="228600"/>
            <a:ext cx="6272940" cy="6324600"/>
          </a:xfrm>
          <a:prstGeom prst="rect">
            <a:avLst/>
          </a:prstGeom>
          <a:noFill/>
        </p:spPr>
      </p:pic>
      <p:sp>
        <p:nvSpPr>
          <p:cNvPr id="3" name="TextBox 2"/>
          <p:cNvSpPr txBox="1"/>
          <p:nvPr/>
        </p:nvSpPr>
        <p:spPr>
          <a:xfrm>
            <a:off x="5105400" y="6581001"/>
            <a:ext cx="4038600" cy="276999"/>
          </a:xfrm>
          <a:prstGeom prst="rect">
            <a:avLst/>
          </a:prstGeom>
          <a:noFill/>
        </p:spPr>
        <p:txBody>
          <a:bodyPr wrap="square" rtlCol="0">
            <a:spAutoFit/>
          </a:bodyPr>
          <a:lstStyle/>
          <a:p>
            <a:r>
              <a:rPr lang="en-US" sz="1200" dirty="0" smtClean="0">
                <a:solidFill>
                  <a:prstClr val="black"/>
                </a:solidFill>
              </a:rPr>
              <a:t>Image created by Robert A. Rohde / Global Warming Art</a:t>
            </a:r>
            <a:endParaRPr lang="en-US" sz="1200" i="1" dirty="0">
              <a:solidFill>
                <a:prstClr val="black"/>
              </a:solidFill>
            </a:endParaRPr>
          </a:p>
        </p:txBody>
      </p:sp>
    </p:spTree>
    <p:extLst>
      <p:ext uri="{BB962C8B-B14F-4D97-AF65-F5344CB8AC3E}">
        <p14:creationId xmlns:p14="http://schemas.microsoft.com/office/powerpoint/2010/main" val="1353311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effectLst>
                  <a:outerShdw blurRad="38100" dist="38100" dir="2700000" algn="tl">
                    <a:srgbClr val="000000">
                      <a:alpha val="43137"/>
                    </a:srgbClr>
                  </a:outerShdw>
                </a:effectLst>
              </a:rPr>
              <a:t>Some Key Points</a:t>
            </a:r>
            <a:endParaRPr lang="en-US"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10080"/>
            <a:ext cx="7886700" cy="4734559"/>
          </a:xfrm>
        </p:spPr>
        <p:txBody>
          <a:bodyPr>
            <a:normAutofit/>
          </a:bodyPr>
          <a:lstStyle/>
          <a:p>
            <a:r>
              <a:rPr lang="en-US" sz="2400" dirty="0" smtClean="0"/>
              <a:t>  </a:t>
            </a:r>
            <a:r>
              <a:rPr lang="en-US" sz="2400" dirty="0" smtClean="0">
                <a:solidFill>
                  <a:schemeClr val="bg1">
                    <a:lumMod val="85000"/>
                  </a:schemeClr>
                </a:solidFill>
              </a:rPr>
              <a:t>Climate has changed on many different time scales throughout the history of our planet</a:t>
            </a:r>
          </a:p>
          <a:p>
            <a:r>
              <a:rPr lang="en-US" sz="2400" dirty="0"/>
              <a:t> </a:t>
            </a:r>
            <a:r>
              <a:rPr lang="en-US" sz="2400" dirty="0" smtClean="0"/>
              <a:t> </a:t>
            </a:r>
            <a:r>
              <a:rPr lang="en-US" sz="2400" dirty="0" smtClean="0">
                <a:solidFill>
                  <a:schemeClr val="bg1">
                    <a:lumMod val="85000"/>
                  </a:schemeClr>
                </a:solidFill>
              </a:rPr>
              <a:t>Such climate change is thought to have been caused by variations in </a:t>
            </a:r>
            <a:r>
              <a:rPr lang="en-US" sz="2400" dirty="0">
                <a:solidFill>
                  <a:schemeClr val="bg1">
                    <a:lumMod val="85000"/>
                  </a:schemeClr>
                </a:solidFill>
              </a:rPr>
              <a:t>absorbed sunlight </a:t>
            </a:r>
            <a:r>
              <a:rPr lang="en-US" sz="2400" dirty="0" smtClean="0">
                <a:solidFill>
                  <a:schemeClr val="bg1">
                    <a:lumMod val="85000"/>
                  </a:schemeClr>
                </a:solidFill>
              </a:rPr>
              <a:t>(solar and orbital variability, and volcanoes), changing concentrations of key greenhouse gases, and changing continental configuration</a:t>
            </a:r>
          </a:p>
          <a:p>
            <a:r>
              <a:rPr lang="en-US" sz="2400" dirty="0">
                <a:solidFill>
                  <a:schemeClr val="bg1">
                    <a:lumMod val="85000"/>
                  </a:schemeClr>
                </a:solidFill>
              </a:rPr>
              <a:t> </a:t>
            </a:r>
            <a:r>
              <a:rPr lang="en-US" sz="2400" dirty="0" smtClean="0">
                <a:solidFill>
                  <a:schemeClr val="bg1">
                    <a:lumMod val="85000"/>
                  </a:schemeClr>
                </a:solidFill>
              </a:rPr>
              <a:t> Transfer of radiation through the atmosphere is affected primarily by clouds and by trace quantities of greenhouse gases</a:t>
            </a:r>
          </a:p>
          <a:p>
            <a:r>
              <a:rPr lang="en-US" sz="2400" dirty="0">
                <a:solidFill>
                  <a:schemeClr val="bg1">
                    <a:lumMod val="85000"/>
                  </a:schemeClr>
                </a:solidFill>
              </a:rPr>
              <a:t> </a:t>
            </a:r>
            <a:r>
              <a:rPr lang="en-US" sz="2400" dirty="0" smtClean="0">
                <a:solidFill>
                  <a:schemeClr val="bg1">
                    <a:lumMod val="85000"/>
                  </a:schemeClr>
                </a:solidFill>
              </a:rPr>
              <a:t> </a:t>
            </a:r>
            <a:r>
              <a:rPr lang="en-US" sz="2400" dirty="0" smtClean="0"/>
              <a:t>Of these, carbon dioxide is the most important on long times scales, owing to its long lifetime in the atmosphere</a:t>
            </a:r>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2899735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effectLst>
                  <a:outerShdw blurRad="38100" dist="38100" dir="2700000" algn="tl">
                    <a:srgbClr val="000000">
                      <a:alpha val="43137"/>
                    </a:srgbClr>
                  </a:outerShdw>
                </a:effectLst>
              </a:rPr>
              <a:t>Some Key Points</a:t>
            </a:r>
            <a:endParaRPr lang="en-US"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10080"/>
            <a:ext cx="7886700" cy="4734559"/>
          </a:xfrm>
        </p:spPr>
        <p:txBody>
          <a:bodyPr>
            <a:normAutofit/>
          </a:bodyPr>
          <a:lstStyle/>
          <a:p>
            <a:r>
              <a:rPr lang="en-US" sz="2400" dirty="0" smtClean="0"/>
              <a:t> Climate has changed on many different time scales throughout the history of our planet</a:t>
            </a:r>
          </a:p>
          <a:p>
            <a:r>
              <a:rPr lang="en-US" sz="2400" dirty="0"/>
              <a:t> </a:t>
            </a:r>
            <a:r>
              <a:rPr lang="en-US" sz="2400" dirty="0" smtClean="0"/>
              <a:t> Such climate change is thought to have been caused by variations in absorbed sunlight (solar and orbital variability, and volcanoes), changing concentrations of key greenhouse gases, and changing continental configuration</a:t>
            </a:r>
          </a:p>
          <a:p>
            <a:r>
              <a:rPr lang="en-US" sz="2400" dirty="0"/>
              <a:t> </a:t>
            </a:r>
            <a:r>
              <a:rPr lang="en-US" sz="2400" dirty="0" smtClean="0"/>
              <a:t> Transfer of radiation through the atmosphere is affected primarily by clouds and by trace quantities of greenhouse gases</a:t>
            </a:r>
          </a:p>
          <a:p>
            <a:r>
              <a:rPr lang="en-US" sz="2400" dirty="0"/>
              <a:t> </a:t>
            </a:r>
            <a:r>
              <a:rPr lang="en-US" sz="2400" dirty="0" smtClean="0"/>
              <a:t> Of these, carbon dioxide is the most important on long times scales, owing to its long lifetime in the atmosphere</a:t>
            </a:r>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77168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srcRect r="4286" b="48182"/>
          <a:stretch/>
        </p:blipFill>
        <p:spPr bwMode="auto">
          <a:xfrm>
            <a:off x="1214120" y="1356360"/>
            <a:ext cx="6670756" cy="4272280"/>
          </a:xfrm>
          <a:prstGeom prst="rect">
            <a:avLst/>
          </a:prstGeom>
          <a:noFill/>
          <a:ln w="9525">
            <a:noFill/>
            <a:miter lim="800000"/>
            <a:headEnd/>
            <a:tailEnd/>
          </a:ln>
        </p:spPr>
      </p:pic>
      <p:sp>
        <p:nvSpPr>
          <p:cNvPr id="3" name="TextBox 2"/>
          <p:cNvSpPr txBox="1"/>
          <p:nvPr/>
        </p:nvSpPr>
        <p:spPr>
          <a:xfrm>
            <a:off x="2712720" y="878840"/>
            <a:ext cx="4338320" cy="646331"/>
          </a:xfrm>
          <a:prstGeom prst="rect">
            <a:avLst/>
          </a:prstGeom>
          <a:noFill/>
        </p:spPr>
        <p:txBody>
          <a:bodyPr wrap="square" rtlCol="0">
            <a:spAutoFit/>
          </a:bodyPr>
          <a:lstStyle/>
          <a:p>
            <a:pPr algn="ctr"/>
            <a:r>
              <a:rPr lang="en-US" dirty="0" smtClean="0">
                <a:solidFill>
                  <a:srgbClr val="0033CC"/>
                </a:solidFill>
              </a:rPr>
              <a:t>Atmospheric CO</a:t>
            </a:r>
            <a:r>
              <a:rPr lang="en-US" baseline="-25000" dirty="0" smtClean="0">
                <a:solidFill>
                  <a:srgbClr val="0033CC"/>
                </a:solidFill>
              </a:rPr>
              <a:t>2</a:t>
            </a:r>
            <a:r>
              <a:rPr lang="en-US" dirty="0" smtClean="0">
                <a:solidFill>
                  <a:srgbClr val="0033CC"/>
                </a:solidFill>
              </a:rPr>
              <a:t> assuming that emissions stop altogether after peak concentrations</a:t>
            </a:r>
            <a:endParaRPr lang="en-US" dirty="0">
              <a:solidFill>
                <a:srgbClr val="0033CC"/>
              </a:solidFill>
            </a:endParaRPr>
          </a:p>
        </p:txBody>
      </p:sp>
      <p:sp>
        <p:nvSpPr>
          <p:cNvPr id="5" name="TextBox 4"/>
          <p:cNvSpPr txBox="1"/>
          <p:nvPr/>
        </p:nvSpPr>
        <p:spPr>
          <a:xfrm>
            <a:off x="5336540" y="5984240"/>
            <a:ext cx="3429000" cy="73866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Image source:  Solomon, S., G.-K. </a:t>
            </a:r>
            <a:r>
              <a:rPr lang="en-US" sz="1400" dirty="0" err="1" smtClean="0">
                <a:latin typeface="Arial" panose="020B0604020202020204" pitchFamily="34" charset="0"/>
                <a:cs typeface="Arial" panose="020B0604020202020204" pitchFamily="34" charset="0"/>
              </a:rPr>
              <a:t>Plattner</a:t>
            </a:r>
            <a:r>
              <a:rPr lang="en-US" sz="1400" dirty="0" smtClean="0">
                <a:latin typeface="Arial" panose="020B0604020202020204" pitchFamily="34" charset="0"/>
                <a:cs typeface="Arial" panose="020B0604020202020204" pitchFamily="34" charset="0"/>
              </a:rPr>
              <a:t>, R. </a:t>
            </a:r>
            <a:r>
              <a:rPr lang="en-US" sz="1400" dirty="0" err="1" smtClean="0">
                <a:latin typeface="Arial" panose="020B0604020202020204" pitchFamily="34" charset="0"/>
                <a:cs typeface="Arial" panose="020B0604020202020204" pitchFamily="34" charset="0"/>
              </a:rPr>
              <a:t>Knutti</a:t>
            </a:r>
            <a:r>
              <a:rPr lang="en-US" sz="1400" dirty="0" smtClean="0">
                <a:latin typeface="Arial" panose="020B0604020202020204" pitchFamily="34" charset="0"/>
                <a:cs typeface="Arial" panose="020B0604020202020204" pitchFamily="34" charset="0"/>
              </a:rPr>
              <a:t>, and P. </a:t>
            </a:r>
            <a:r>
              <a:rPr lang="en-US" sz="1400" dirty="0" err="1" smtClean="0">
                <a:latin typeface="Arial" panose="020B0604020202020204" pitchFamily="34" charset="0"/>
                <a:cs typeface="Arial" panose="020B0604020202020204" pitchFamily="34" charset="0"/>
              </a:rPr>
              <a:t>Friedlingstein</a:t>
            </a:r>
            <a:r>
              <a:rPr lang="en-US" sz="1400" dirty="0" smtClean="0">
                <a:latin typeface="Arial" panose="020B0604020202020204" pitchFamily="34" charset="0"/>
                <a:cs typeface="Arial" panose="020B0604020202020204" pitchFamily="34" charset="0"/>
              </a:rPr>
              <a:t>, 2009, </a:t>
            </a:r>
            <a:r>
              <a:rPr lang="en-US" sz="1400" i="1" dirty="0" smtClean="0">
                <a:latin typeface="Arial" panose="020B0604020202020204" pitchFamily="34" charset="0"/>
                <a:cs typeface="Arial" panose="020B0604020202020204" pitchFamily="34" charset="0"/>
              </a:rPr>
              <a:t>PNAS</a:t>
            </a:r>
            <a:r>
              <a:rPr lang="en-US" sz="1400"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106,</a:t>
            </a:r>
            <a:r>
              <a:rPr lang="en-US" sz="1400" dirty="0" smtClean="0">
                <a:latin typeface="Arial" panose="020B0604020202020204" pitchFamily="34" charset="0"/>
                <a:cs typeface="Arial" panose="020B0604020202020204" pitchFamily="34" charset="0"/>
              </a:rPr>
              <a:t> 1704-1709</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885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117"/>
            <a:ext cx="7886700" cy="858203"/>
          </a:xfrm>
        </p:spPr>
        <p:txBody>
          <a:bodyPr/>
          <a:lstStyle/>
          <a:p>
            <a:r>
              <a:rPr lang="en-US" dirty="0" smtClean="0">
                <a:solidFill>
                  <a:srgbClr val="0000FF"/>
                </a:solidFill>
                <a:effectLst>
                  <a:outerShdw blurRad="38100" dist="38100" dir="2700000" algn="tl">
                    <a:srgbClr val="000000">
                      <a:alpha val="43137"/>
                    </a:srgbClr>
                  </a:outerShdw>
                </a:effectLst>
              </a:rPr>
              <a:t>Some Key Points (2)</a:t>
            </a:r>
            <a:endParaRPr lang="en-US"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036320"/>
            <a:ext cx="7886700" cy="5740400"/>
          </a:xfrm>
        </p:spPr>
        <p:txBody>
          <a:bodyPr>
            <a:normAutofit/>
          </a:bodyPr>
          <a:lstStyle/>
          <a:p>
            <a:r>
              <a:rPr lang="en-US" sz="2400" dirty="0"/>
              <a:t> CO</a:t>
            </a:r>
            <a:r>
              <a:rPr lang="en-US" sz="2400" baseline="-25000" dirty="0"/>
              <a:t>2</a:t>
            </a:r>
            <a:r>
              <a:rPr lang="en-US" sz="2400" dirty="0"/>
              <a:t> is increasing owing to industrial processes and changes in land use  </a:t>
            </a:r>
            <a:r>
              <a:rPr lang="en-US" sz="2400" dirty="0" smtClean="0"/>
              <a:t>  </a:t>
            </a:r>
          </a:p>
          <a:p>
            <a:r>
              <a:rPr lang="en-US" sz="2400" dirty="0" smtClean="0"/>
              <a:t> </a:t>
            </a:r>
            <a:r>
              <a:rPr lang="en-US" sz="2400" dirty="0" smtClean="0">
                <a:solidFill>
                  <a:schemeClr val="bg1">
                    <a:lumMod val="85000"/>
                  </a:schemeClr>
                </a:solidFill>
              </a:rPr>
              <a:t>The basic response of surface temperature to increasing concentrations of CO</a:t>
            </a:r>
            <a:r>
              <a:rPr lang="en-US" sz="2400" baseline="-25000" dirty="0" smtClean="0">
                <a:solidFill>
                  <a:schemeClr val="bg1">
                    <a:lumMod val="85000"/>
                  </a:schemeClr>
                </a:solidFill>
              </a:rPr>
              <a:t>2</a:t>
            </a:r>
            <a:r>
              <a:rPr lang="en-US" sz="2400" dirty="0" smtClean="0">
                <a:solidFill>
                  <a:schemeClr val="bg1">
                    <a:lumMod val="85000"/>
                  </a:schemeClr>
                </a:solidFill>
              </a:rPr>
              <a:t> was predicted more than 100 years ago</a:t>
            </a:r>
          </a:p>
          <a:p>
            <a:r>
              <a:rPr lang="en-US" sz="2400" dirty="0">
                <a:solidFill>
                  <a:schemeClr val="bg1">
                    <a:lumMod val="85000"/>
                  </a:schemeClr>
                </a:solidFill>
              </a:rPr>
              <a:t> </a:t>
            </a:r>
            <a:r>
              <a:rPr lang="en-US" sz="2400" dirty="0" smtClean="0">
                <a:solidFill>
                  <a:schemeClr val="bg1">
                    <a:lumMod val="85000"/>
                  </a:schemeClr>
                </a:solidFill>
              </a:rPr>
              <a:t> The global mean response to changing </a:t>
            </a:r>
            <a:r>
              <a:rPr lang="en-US" sz="2400" dirty="0">
                <a:solidFill>
                  <a:schemeClr val="bg1">
                    <a:lumMod val="85000"/>
                  </a:schemeClr>
                </a:solidFill>
              </a:rPr>
              <a:t>CO</a:t>
            </a:r>
            <a:r>
              <a:rPr lang="en-US" sz="2400" baseline="-25000" dirty="0">
                <a:solidFill>
                  <a:schemeClr val="bg1">
                    <a:lumMod val="85000"/>
                  </a:schemeClr>
                </a:solidFill>
              </a:rPr>
              <a:t>2 </a:t>
            </a:r>
            <a:r>
              <a:rPr lang="en-US" sz="2400" baseline="-25000" dirty="0" smtClean="0">
                <a:solidFill>
                  <a:schemeClr val="bg1">
                    <a:lumMod val="85000"/>
                  </a:schemeClr>
                </a:solidFill>
              </a:rPr>
              <a:t> </a:t>
            </a:r>
            <a:r>
              <a:rPr lang="en-US" sz="2400" dirty="0" smtClean="0">
                <a:solidFill>
                  <a:schemeClr val="bg1">
                    <a:lumMod val="85000"/>
                  </a:schemeClr>
                </a:solidFill>
              </a:rPr>
              <a:t>appears to be well captured by radiative-convective models</a:t>
            </a:r>
          </a:p>
          <a:p>
            <a:r>
              <a:rPr lang="en-US" sz="2400" dirty="0">
                <a:solidFill>
                  <a:schemeClr val="bg1">
                    <a:lumMod val="85000"/>
                  </a:schemeClr>
                </a:solidFill>
              </a:rPr>
              <a:t> </a:t>
            </a:r>
            <a:r>
              <a:rPr lang="en-US" sz="2400" dirty="0" smtClean="0">
                <a:solidFill>
                  <a:schemeClr val="bg1">
                    <a:lumMod val="85000"/>
                  </a:schemeClr>
                </a:solidFill>
              </a:rPr>
              <a:t> Circulation of the atmosphere and oceans redistributes energy and strongly affects the distributions of water vapor, clouds, and aerosols</a:t>
            </a:r>
          </a:p>
          <a:p>
            <a:r>
              <a:rPr lang="en-US" sz="2400" dirty="0">
                <a:solidFill>
                  <a:schemeClr val="bg1">
                    <a:lumMod val="85000"/>
                  </a:schemeClr>
                </a:solidFill>
              </a:rPr>
              <a:t> </a:t>
            </a:r>
            <a:r>
              <a:rPr lang="en-US" sz="2400" dirty="0" smtClean="0">
                <a:solidFill>
                  <a:schemeClr val="bg1">
                    <a:lumMod val="85000"/>
                  </a:schemeClr>
                </a:solidFill>
              </a:rPr>
              <a:t> Aerosols can have strong direct and indirect effects on climate</a:t>
            </a:r>
          </a:p>
          <a:p>
            <a:r>
              <a:rPr lang="en-US" sz="2400" dirty="0">
                <a:solidFill>
                  <a:schemeClr val="bg1">
                    <a:lumMod val="85000"/>
                  </a:schemeClr>
                </a:solidFill>
              </a:rPr>
              <a:t> </a:t>
            </a:r>
            <a:r>
              <a:rPr lang="en-US" sz="2400" dirty="0" smtClean="0">
                <a:solidFill>
                  <a:schemeClr val="bg1">
                    <a:lumMod val="85000"/>
                  </a:schemeClr>
                </a:solidFill>
              </a:rPr>
              <a:t> Simple and complex climate models indicate a possibility of substantial climate change in response to </a:t>
            </a:r>
            <a:r>
              <a:rPr lang="en-US" sz="2400" dirty="0">
                <a:solidFill>
                  <a:schemeClr val="bg1">
                    <a:lumMod val="85000"/>
                  </a:schemeClr>
                </a:solidFill>
              </a:rPr>
              <a:t>increasing CO</a:t>
            </a:r>
            <a:r>
              <a:rPr lang="en-US" sz="2400" baseline="-25000" dirty="0">
                <a:solidFill>
                  <a:schemeClr val="bg1">
                    <a:lumMod val="85000"/>
                  </a:schemeClr>
                </a:solidFill>
              </a:rPr>
              <a:t>2 </a:t>
            </a:r>
            <a:r>
              <a:rPr lang="en-US" sz="2400" dirty="0" smtClean="0">
                <a:solidFill>
                  <a:schemeClr val="bg1">
                    <a:lumMod val="85000"/>
                  </a:schemeClr>
                </a:solidFill>
              </a:rPr>
              <a:t>concentrations</a:t>
            </a:r>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1826830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521977"/>
            <a:ext cx="9015365" cy="2361436"/>
          </a:xfrm>
          <a:prstGeom prst="rect">
            <a:avLst/>
          </a:prstGeom>
        </p:spPr>
      </p:pic>
      <p:pic>
        <p:nvPicPr>
          <p:cNvPr id="6" name="Picture 5"/>
          <p:cNvPicPr>
            <a:picLocks noChangeAspect="1"/>
          </p:cNvPicPr>
          <p:nvPr/>
        </p:nvPicPr>
        <p:blipFill>
          <a:blip r:embed="rId4"/>
          <a:stretch>
            <a:fillRect/>
          </a:stretch>
        </p:blipFill>
        <p:spPr>
          <a:xfrm>
            <a:off x="804916" y="3883412"/>
            <a:ext cx="8210449" cy="536878"/>
          </a:xfrm>
          <a:prstGeom prst="rect">
            <a:avLst/>
          </a:prstGeom>
        </p:spPr>
      </p:pic>
      <p:sp>
        <p:nvSpPr>
          <p:cNvPr id="7" name="TextBox 6"/>
          <p:cNvSpPr txBox="1"/>
          <p:nvPr/>
        </p:nvSpPr>
        <p:spPr>
          <a:xfrm>
            <a:off x="528320" y="4541520"/>
            <a:ext cx="8280400" cy="707886"/>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Carbon dioxide concentrations from ice cores (green dots) and direct measurements (blue curve) </a:t>
            </a:r>
          </a:p>
        </p:txBody>
      </p:sp>
      <p:sp>
        <p:nvSpPr>
          <p:cNvPr id="8" name="TextBox 7"/>
          <p:cNvSpPr txBox="1"/>
          <p:nvPr/>
        </p:nvSpPr>
        <p:spPr>
          <a:xfrm>
            <a:off x="4880245" y="6339840"/>
            <a:ext cx="413512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Source: </a:t>
            </a:r>
            <a:r>
              <a:rPr lang="en-US" sz="1400" i="1" dirty="0" smtClean="0">
                <a:latin typeface="Arial" panose="020B0604020202020204" pitchFamily="34" charset="0"/>
                <a:cs typeface="Arial" panose="020B0604020202020204" pitchFamily="34" charset="0"/>
              </a:rPr>
              <a:t>IPCC Assessment Report 5 (Chapter 6)</a:t>
            </a:r>
          </a:p>
        </p:txBody>
      </p:sp>
    </p:spTree>
    <p:extLst>
      <p:ext uri="{BB962C8B-B14F-4D97-AF65-F5344CB8AC3E}">
        <p14:creationId xmlns:p14="http://schemas.microsoft.com/office/powerpoint/2010/main" val="2704516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117"/>
            <a:ext cx="7886700" cy="858203"/>
          </a:xfrm>
        </p:spPr>
        <p:txBody>
          <a:bodyPr/>
          <a:lstStyle/>
          <a:p>
            <a:r>
              <a:rPr lang="en-US" dirty="0" smtClean="0">
                <a:solidFill>
                  <a:srgbClr val="0000FF"/>
                </a:solidFill>
                <a:effectLst>
                  <a:outerShdw blurRad="38100" dist="38100" dir="2700000" algn="tl">
                    <a:srgbClr val="000000">
                      <a:alpha val="43137"/>
                    </a:srgbClr>
                  </a:outerShdw>
                </a:effectLst>
              </a:rPr>
              <a:t>Some Key Points (2)</a:t>
            </a:r>
            <a:endParaRPr lang="en-US"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036320"/>
            <a:ext cx="7886700" cy="5740400"/>
          </a:xfrm>
        </p:spPr>
        <p:txBody>
          <a:bodyPr>
            <a:normAutofit/>
          </a:bodyPr>
          <a:lstStyle/>
          <a:p>
            <a:r>
              <a:rPr lang="en-US" sz="2400" dirty="0"/>
              <a:t> </a:t>
            </a:r>
            <a:r>
              <a:rPr lang="en-US" sz="2400" dirty="0">
                <a:solidFill>
                  <a:schemeClr val="bg1">
                    <a:lumMod val="85000"/>
                  </a:schemeClr>
                </a:solidFill>
              </a:rPr>
              <a:t>CO</a:t>
            </a:r>
            <a:r>
              <a:rPr lang="en-US" sz="2400" baseline="-25000" dirty="0">
                <a:solidFill>
                  <a:schemeClr val="bg1">
                    <a:lumMod val="85000"/>
                  </a:schemeClr>
                </a:solidFill>
              </a:rPr>
              <a:t>2</a:t>
            </a:r>
            <a:r>
              <a:rPr lang="en-US" sz="2400" dirty="0">
                <a:solidFill>
                  <a:schemeClr val="bg1">
                    <a:lumMod val="85000"/>
                  </a:schemeClr>
                </a:solidFill>
              </a:rPr>
              <a:t> is increasing owing to industrial processes and changes in land use  </a:t>
            </a:r>
            <a:r>
              <a:rPr lang="en-US" sz="2400" dirty="0" smtClean="0">
                <a:solidFill>
                  <a:schemeClr val="bg1">
                    <a:lumMod val="85000"/>
                  </a:schemeClr>
                </a:solidFill>
              </a:rPr>
              <a:t>  </a:t>
            </a:r>
          </a:p>
          <a:p>
            <a:r>
              <a:rPr lang="en-US" sz="2400" dirty="0" smtClean="0"/>
              <a:t> The basic response of surface temperature to increasing concentrations of CO</a:t>
            </a:r>
            <a:r>
              <a:rPr lang="en-US" sz="2400" baseline="-25000" dirty="0" smtClean="0"/>
              <a:t>2</a:t>
            </a:r>
            <a:r>
              <a:rPr lang="en-US" sz="2400" dirty="0" smtClean="0"/>
              <a:t> was predicted more than 100 years ago</a:t>
            </a:r>
          </a:p>
          <a:p>
            <a:r>
              <a:rPr lang="en-US" sz="2400" dirty="0">
                <a:solidFill>
                  <a:schemeClr val="bg1">
                    <a:lumMod val="85000"/>
                  </a:schemeClr>
                </a:solidFill>
              </a:rPr>
              <a:t> </a:t>
            </a:r>
            <a:r>
              <a:rPr lang="en-US" sz="2400" dirty="0" smtClean="0">
                <a:solidFill>
                  <a:schemeClr val="bg1">
                    <a:lumMod val="85000"/>
                  </a:schemeClr>
                </a:solidFill>
              </a:rPr>
              <a:t> The global mean response to changing </a:t>
            </a:r>
            <a:r>
              <a:rPr lang="en-US" sz="2400" dirty="0">
                <a:solidFill>
                  <a:schemeClr val="bg1">
                    <a:lumMod val="85000"/>
                  </a:schemeClr>
                </a:solidFill>
              </a:rPr>
              <a:t>CO</a:t>
            </a:r>
            <a:r>
              <a:rPr lang="en-US" sz="2400" baseline="-25000" dirty="0">
                <a:solidFill>
                  <a:schemeClr val="bg1">
                    <a:lumMod val="85000"/>
                  </a:schemeClr>
                </a:solidFill>
              </a:rPr>
              <a:t>2 </a:t>
            </a:r>
            <a:r>
              <a:rPr lang="en-US" sz="2400" baseline="-25000" dirty="0" smtClean="0">
                <a:solidFill>
                  <a:schemeClr val="bg1">
                    <a:lumMod val="85000"/>
                  </a:schemeClr>
                </a:solidFill>
              </a:rPr>
              <a:t> </a:t>
            </a:r>
            <a:r>
              <a:rPr lang="en-US" sz="2400" dirty="0" smtClean="0">
                <a:solidFill>
                  <a:schemeClr val="bg1">
                    <a:lumMod val="85000"/>
                  </a:schemeClr>
                </a:solidFill>
              </a:rPr>
              <a:t>appears to be well captured by radiative-convective models</a:t>
            </a:r>
          </a:p>
          <a:p>
            <a:r>
              <a:rPr lang="en-US" sz="2400" dirty="0">
                <a:solidFill>
                  <a:schemeClr val="bg1">
                    <a:lumMod val="85000"/>
                  </a:schemeClr>
                </a:solidFill>
              </a:rPr>
              <a:t> </a:t>
            </a:r>
            <a:r>
              <a:rPr lang="en-US" sz="2400" dirty="0" smtClean="0">
                <a:solidFill>
                  <a:schemeClr val="bg1">
                    <a:lumMod val="85000"/>
                  </a:schemeClr>
                </a:solidFill>
              </a:rPr>
              <a:t> Circulation of the atmosphere and oceans redistributes energy and strongly affects the distributions of water vapor, clouds, and aerosols</a:t>
            </a:r>
          </a:p>
          <a:p>
            <a:r>
              <a:rPr lang="en-US" sz="2400" dirty="0">
                <a:solidFill>
                  <a:schemeClr val="bg1">
                    <a:lumMod val="85000"/>
                  </a:schemeClr>
                </a:solidFill>
              </a:rPr>
              <a:t> </a:t>
            </a:r>
            <a:r>
              <a:rPr lang="en-US" sz="2400" dirty="0" smtClean="0">
                <a:solidFill>
                  <a:schemeClr val="bg1">
                    <a:lumMod val="85000"/>
                  </a:schemeClr>
                </a:solidFill>
              </a:rPr>
              <a:t> Aerosols can have strong direct and indirect effects on climate</a:t>
            </a:r>
          </a:p>
          <a:p>
            <a:r>
              <a:rPr lang="en-US" sz="2400" dirty="0">
                <a:solidFill>
                  <a:schemeClr val="bg1">
                    <a:lumMod val="85000"/>
                  </a:schemeClr>
                </a:solidFill>
              </a:rPr>
              <a:t> </a:t>
            </a:r>
            <a:r>
              <a:rPr lang="en-US" sz="2400" dirty="0" smtClean="0">
                <a:solidFill>
                  <a:schemeClr val="bg1">
                    <a:lumMod val="85000"/>
                  </a:schemeClr>
                </a:solidFill>
              </a:rPr>
              <a:t> Simple and complex climate models indicate a possibility of substantial climate change in response to </a:t>
            </a:r>
            <a:r>
              <a:rPr lang="en-US" sz="2400" dirty="0">
                <a:solidFill>
                  <a:schemeClr val="bg1">
                    <a:lumMod val="85000"/>
                  </a:schemeClr>
                </a:solidFill>
              </a:rPr>
              <a:t>increasing CO</a:t>
            </a:r>
            <a:r>
              <a:rPr lang="en-US" sz="2400" baseline="-25000" dirty="0">
                <a:solidFill>
                  <a:schemeClr val="bg1">
                    <a:lumMod val="85000"/>
                  </a:schemeClr>
                </a:solidFill>
              </a:rPr>
              <a:t>2 </a:t>
            </a:r>
            <a:r>
              <a:rPr lang="en-US" sz="2400" dirty="0" smtClean="0">
                <a:solidFill>
                  <a:schemeClr val="bg1">
                    <a:lumMod val="85000"/>
                  </a:schemeClr>
                </a:solidFill>
              </a:rPr>
              <a:t>concentrations</a:t>
            </a:r>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3931450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2544762"/>
          </a:xfrm>
        </p:spPr>
        <p:txBody>
          <a:bodyPr/>
          <a:lstStyle/>
          <a:p>
            <a:r>
              <a:rPr lang="en-US" sz="4000" dirty="0" err="1" smtClean="0">
                <a:solidFill>
                  <a:srgbClr val="0033CC"/>
                </a:solidFill>
                <a:effectLst>
                  <a:outerShdw blurRad="38100" dist="38100" dir="2700000" algn="tl">
                    <a:srgbClr val="000000">
                      <a:alpha val="43137"/>
                    </a:srgbClr>
                  </a:outerShdw>
                </a:effectLst>
              </a:rPr>
              <a:t>Svante</a:t>
            </a:r>
            <a:r>
              <a:rPr lang="en-US" sz="4000" dirty="0" smtClean="0">
                <a:solidFill>
                  <a:srgbClr val="0033CC"/>
                </a:solidFill>
                <a:effectLst>
                  <a:outerShdw blurRad="38100" dist="38100" dir="2700000" algn="tl">
                    <a:srgbClr val="000000">
                      <a:alpha val="43137"/>
                    </a:srgbClr>
                  </a:outerShdw>
                </a:effectLst>
              </a:rPr>
              <a:t> Arrhenius, 1859-1927</a:t>
            </a:r>
            <a:endParaRPr lang="en-US" sz="4000" dirty="0">
              <a:solidFill>
                <a:srgbClr val="0033CC"/>
              </a:solidFill>
              <a:effectLst>
                <a:outerShdw blurRad="38100" dist="38100" dir="2700000" algn="tl">
                  <a:srgbClr val="000000">
                    <a:alpha val="43137"/>
                  </a:srgbClr>
                </a:outerShdw>
              </a:effectLst>
            </a:endParaRPr>
          </a:p>
        </p:txBody>
      </p:sp>
      <p:pic>
        <p:nvPicPr>
          <p:cNvPr id="46082" name="Picture 2" descr="File:Arrhenius2.jpg">
            <a:hlinkClick r:id="rId2"/>
          </p:cNvPr>
          <p:cNvPicPr>
            <a:picLocks noChangeAspect="1" noChangeArrowheads="1"/>
          </p:cNvPicPr>
          <p:nvPr/>
        </p:nvPicPr>
        <p:blipFill>
          <a:blip r:embed="rId3" cstate="print"/>
          <a:srcRect/>
          <a:stretch>
            <a:fillRect/>
          </a:stretch>
        </p:blipFill>
        <p:spPr bwMode="auto">
          <a:xfrm>
            <a:off x="5513959" y="228600"/>
            <a:ext cx="3163316" cy="3962400"/>
          </a:xfrm>
          <a:prstGeom prst="rect">
            <a:avLst/>
          </a:prstGeom>
          <a:noFill/>
          <a:ln w="38100" cmpd="thickThin">
            <a:solidFill>
              <a:schemeClr val="accent1"/>
            </a:solidFill>
          </a:ln>
        </p:spPr>
      </p:pic>
      <p:sp>
        <p:nvSpPr>
          <p:cNvPr id="4" name="TextBox 3"/>
          <p:cNvSpPr txBox="1"/>
          <p:nvPr/>
        </p:nvSpPr>
        <p:spPr>
          <a:xfrm>
            <a:off x="762000" y="4495800"/>
            <a:ext cx="8077200" cy="1938992"/>
          </a:xfrm>
          <a:prstGeom prst="rect">
            <a:avLst/>
          </a:prstGeom>
          <a:noFill/>
        </p:spPr>
        <p:txBody>
          <a:bodyPr wrap="square" rtlCol="0">
            <a:spAutoFit/>
          </a:bodyPr>
          <a:lstStyle/>
          <a:p>
            <a:r>
              <a:rPr lang="en-US" sz="2400" i="1" dirty="0" smtClean="0">
                <a:solidFill>
                  <a:srgbClr val="0033CC"/>
                </a:solidFill>
              </a:rPr>
              <a:t>“Any doubling of the percentage of carbon dioxide in the air would raise the temperature of the earth's surface by 4°; and if the carbon dioxide were increased fourfold, the temperature would rise by 8°.” </a:t>
            </a:r>
            <a:r>
              <a:rPr lang="en-US" sz="2400" dirty="0" smtClean="0"/>
              <a:t>– </a:t>
            </a:r>
            <a:r>
              <a:rPr lang="en-US" sz="2400" i="1" dirty="0" err="1" smtClean="0"/>
              <a:t>Världarnas</a:t>
            </a:r>
            <a:r>
              <a:rPr lang="en-US" sz="2400" i="1" dirty="0" smtClean="0"/>
              <a:t> </a:t>
            </a:r>
            <a:r>
              <a:rPr lang="en-US" sz="2400" i="1" dirty="0" err="1" smtClean="0"/>
              <a:t>utveckling</a:t>
            </a:r>
            <a:r>
              <a:rPr lang="en-US" sz="2400" i="1" dirty="0" smtClean="0"/>
              <a:t> (</a:t>
            </a:r>
            <a:r>
              <a:rPr lang="en-US" sz="2400" dirty="0" smtClean="0"/>
              <a:t>Worlds in the Making), 1906</a:t>
            </a:r>
            <a:endParaRPr lang="en-US" sz="2400" dirty="0">
              <a:solidFill>
                <a:srgbClr val="002060"/>
              </a:solidFill>
            </a:endParaRPr>
          </a:p>
        </p:txBody>
      </p:sp>
    </p:spTree>
    <p:extLst>
      <p:ext uri="{BB962C8B-B14F-4D97-AF65-F5344CB8AC3E}">
        <p14:creationId xmlns:p14="http://schemas.microsoft.com/office/powerpoint/2010/main" val="9295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Documents\GlobalT\CO2_versus_T.png"/>
          <p:cNvPicPr>
            <a:picLocks noChangeAspect="1" noChangeArrowheads="1"/>
          </p:cNvPicPr>
          <p:nvPr/>
        </p:nvPicPr>
        <p:blipFill>
          <a:blip r:embed="rId2" cstate="print"/>
          <a:srcRect/>
          <a:stretch>
            <a:fillRect/>
          </a:stretch>
        </p:blipFill>
        <p:spPr bwMode="auto">
          <a:xfrm>
            <a:off x="712334" y="533400"/>
            <a:ext cx="7819293" cy="5867399"/>
          </a:xfrm>
          <a:prstGeom prst="rect">
            <a:avLst/>
          </a:prstGeom>
          <a:noFill/>
        </p:spPr>
      </p:pic>
    </p:spTree>
    <p:extLst>
      <p:ext uri="{BB962C8B-B14F-4D97-AF65-F5344CB8AC3E}">
        <p14:creationId xmlns:p14="http://schemas.microsoft.com/office/powerpoint/2010/main" val="3760829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117"/>
            <a:ext cx="7886700" cy="858203"/>
          </a:xfrm>
        </p:spPr>
        <p:txBody>
          <a:bodyPr/>
          <a:lstStyle/>
          <a:p>
            <a:r>
              <a:rPr lang="en-US" dirty="0" smtClean="0">
                <a:solidFill>
                  <a:srgbClr val="0000FF"/>
                </a:solidFill>
                <a:effectLst>
                  <a:outerShdw blurRad="38100" dist="38100" dir="2700000" algn="tl">
                    <a:srgbClr val="000000">
                      <a:alpha val="43137"/>
                    </a:srgbClr>
                  </a:outerShdw>
                </a:effectLst>
              </a:rPr>
              <a:t>Some Key Points (2)</a:t>
            </a:r>
            <a:endParaRPr lang="en-US"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036320"/>
            <a:ext cx="7886700" cy="5740400"/>
          </a:xfrm>
        </p:spPr>
        <p:txBody>
          <a:bodyPr>
            <a:normAutofit/>
          </a:bodyPr>
          <a:lstStyle/>
          <a:p>
            <a:r>
              <a:rPr lang="en-US" sz="2400" dirty="0"/>
              <a:t> </a:t>
            </a:r>
            <a:r>
              <a:rPr lang="en-US" sz="2400" dirty="0">
                <a:solidFill>
                  <a:schemeClr val="bg1">
                    <a:lumMod val="85000"/>
                  </a:schemeClr>
                </a:solidFill>
              </a:rPr>
              <a:t>CO</a:t>
            </a:r>
            <a:r>
              <a:rPr lang="en-US" sz="2400" baseline="-25000" dirty="0">
                <a:solidFill>
                  <a:schemeClr val="bg1">
                    <a:lumMod val="85000"/>
                  </a:schemeClr>
                </a:solidFill>
              </a:rPr>
              <a:t>2</a:t>
            </a:r>
            <a:r>
              <a:rPr lang="en-US" sz="2400" dirty="0">
                <a:solidFill>
                  <a:schemeClr val="bg1">
                    <a:lumMod val="85000"/>
                  </a:schemeClr>
                </a:solidFill>
              </a:rPr>
              <a:t> is increasing owing to industrial processes and changes in land use  </a:t>
            </a:r>
            <a:r>
              <a:rPr lang="en-US" sz="2400" dirty="0" smtClean="0">
                <a:solidFill>
                  <a:schemeClr val="bg1">
                    <a:lumMod val="85000"/>
                  </a:schemeClr>
                </a:solidFill>
              </a:rPr>
              <a:t>  </a:t>
            </a:r>
          </a:p>
          <a:p>
            <a:r>
              <a:rPr lang="en-US" sz="2400" dirty="0" smtClean="0"/>
              <a:t> </a:t>
            </a:r>
            <a:r>
              <a:rPr lang="en-US" sz="2400" dirty="0" smtClean="0">
                <a:solidFill>
                  <a:schemeClr val="bg1">
                    <a:lumMod val="85000"/>
                  </a:schemeClr>
                </a:solidFill>
              </a:rPr>
              <a:t>The basic response of surface temperature to increasing concentrations of CO</a:t>
            </a:r>
            <a:r>
              <a:rPr lang="en-US" sz="2400" baseline="-25000" dirty="0" smtClean="0">
                <a:solidFill>
                  <a:schemeClr val="bg1">
                    <a:lumMod val="85000"/>
                  </a:schemeClr>
                </a:solidFill>
              </a:rPr>
              <a:t>2</a:t>
            </a:r>
            <a:r>
              <a:rPr lang="en-US" sz="2400" dirty="0" smtClean="0">
                <a:solidFill>
                  <a:schemeClr val="bg1">
                    <a:lumMod val="85000"/>
                  </a:schemeClr>
                </a:solidFill>
              </a:rPr>
              <a:t> was predicted more than 100 years ago</a:t>
            </a:r>
          </a:p>
          <a:p>
            <a:r>
              <a:rPr lang="en-US" sz="2400" dirty="0">
                <a:solidFill>
                  <a:schemeClr val="bg1">
                    <a:lumMod val="85000"/>
                  </a:schemeClr>
                </a:solidFill>
              </a:rPr>
              <a:t> </a:t>
            </a:r>
            <a:r>
              <a:rPr lang="en-US" sz="2400" dirty="0" smtClean="0">
                <a:solidFill>
                  <a:schemeClr val="bg1">
                    <a:lumMod val="85000"/>
                  </a:schemeClr>
                </a:solidFill>
              </a:rPr>
              <a:t> </a:t>
            </a:r>
            <a:r>
              <a:rPr lang="en-US" sz="2400" dirty="0" smtClean="0"/>
              <a:t>The global mean response to changing </a:t>
            </a:r>
            <a:r>
              <a:rPr lang="en-US" sz="2400" dirty="0"/>
              <a:t>CO</a:t>
            </a:r>
            <a:r>
              <a:rPr lang="en-US" sz="2400" baseline="-25000" dirty="0"/>
              <a:t>2 </a:t>
            </a:r>
            <a:r>
              <a:rPr lang="en-US" sz="2400" baseline="-25000" dirty="0" smtClean="0"/>
              <a:t> </a:t>
            </a:r>
            <a:r>
              <a:rPr lang="en-US" sz="2400" dirty="0" smtClean="0"/>
              <a:t>appears to be well captured by radiative-convective models</a:t>
            </a:r>
          </a:p>
          <a:p>
            <a:r>
              <a:rPr lang="en-US" sz="2400" dirty="0">
                <a:solidFill>
                  <a:schemeClr val="bg1">
                    <a:lumMod val="85000"/>
                  </a:schemeClr>
                </a:solidFill>
              </a:rPr>
              <a:t> </a:t>
            </a:r>
            <a:r>
              <a:rPr lang="en-US" sz="2400" dirty="0" smtClean="0">
                <a:solidFill>
                  <a:schemeClr val="bg1">
                    <a:lumMod val="85000"/>
                  </a:schemeClr>
                </a:solidFill>
              </a:rPr>
              <a:t> Circulation of the atmosphere and oceans redistributes energy and strongly affects the distributions of water vapor, clouds, and aerosols</a:t>
            </a:r>
          </a:p>
          <a:p>
            <a:r>
              <a:rPr lang="en-US" sz="2400" dirty="0">
                <a:solidFill>
                  <a:schemeClr val="bg1">
                    <a:lumMod val="85000"/>
                  </a:schemeClr>
                </a:solidFill>
              </a:rPr>
              <a:t> </a:t>
            </a:r>
            <a:r>
              <a:rPr lang="en-US" sz="2400" dirty="0" smtClean="0">
                <a:solidFill>
                  <a:schemeClr val="bg1">
                    <a:lumMod val="85000"/>
                  </a:schemeClr>
                </a:solidFill>
              </a:rPr>
              <a:t> Aerosols can have strong direct and indirect effects on climate</a:t>
            </a:r>
          </a:p>
          <a:p>
            <a:r>
              <a:rPr lang="en-US" sz="2400" dirty="0">
                <a:solidFill>
                  <a:schemeClr val="bg1">
                    <a:lumMod val="85000"/>
                  </a:schemeClr>
                </a:solidFill>
              </a:rPr>
              <a:t> </a:t>
            </a:r>
            <a:r>
              <a:rPr lang="en-US" sz="2400" dirty="0" smtClean="0">
                <a:solidFill>
                  <a:schemeClr val="bg1">
                    <a:lumMod val="85000"/>
                  </a:schemeClr>
                </a:solidFill>
              </a:rPr>
              <a:t> Simple and complex climate models indicate a possibility of substantial climate change in response to </a:t>
            </a:r>
            <a:r>
              <a:rPr lang="en-US" sz="2400" dirty="0">
                <a:solidFill>
                  <a:schemeClr val="bg1">
                    <a:lumMod val="85000"/>
                  </a:schemeClr>
                </a:solidFill>
              </a:rPr>
              <a:t>increasing CO</a:t>
            </a:r>
            <a:r>
              <a:rPr lang="en-US" sz="2400" baseline="-25000" dirty="0">
                <a:solidFill>
                  <a:schemeClr val="bg1">
                    <a:lumMod val="85000"/>
                  </a:schemeClr>
                </a:solidFill>
              </a:rPr>
              <a:t>2 </a:t>
            </a:r>
            <a:r>
              <a:rPr lang="en-US" sz="2400" dirty="0" smtClean="0">
                <a:solidFill>
                  <a:schemeClr val="bg1">
                    <a:lumMod val="85000"/>
                  </a:schemeClr>
                </a:solidFill>
              </a:rPr>
              <a:t>concentrations</a:t>
            </a:r>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1632970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Kerry\Documents\Convect\RCnew\fifteen_doublings.png"/>
          <p:cNvPicPr>
            <a:picLocks noChangeAspect="1" noChangeArrowheads="1"/>
          </p:cNvPicPr>
          <p:nvPr/>
        </p:nvPicPr>
        <p:blipFill>
          <a:blip r:embed="rId2" cstate="print"/>
          <a:srcRect/>
          <a:stretch>
            <a:fillRect/>
          </a:stretch>
        </p:blipFill>
        <p:spPr bwMode="auto">
          <a:xfrm>
            <a:off x="609600" y="988521"/>
            <a:ext cx="7822065" cy="5869479"/>
          </a:xfrm>
          <a:prstGeom prst="rect">
            <a:avLst/>
          </a:prstGeom>
          <a:noFill/>
        </p:spPr>
      </p:pic>
      <p:sp>
        <p:nvSpPr>
          <p:cNvPr id="4" name="Title 3"/>
          <p:cNvSpPr>
            <a:spLocks noGrp="1"/>
          </p:cNvSpPr>
          <p:nvPr>
            <p:ph type="title"/>
          </p:nvPr>
        </p:nvSpPr>
        <p:spPr>
          <a:xfrm>
            <a:off x="457200" y="274638"/>
            <a:ext cx="8229600" cy="715962"/>
          </a:xfrm>
        </p:spPr>
        <p:txBody>
          <a:bodyPr>
            <a:normAutofit/>
          </a:bodyPr>
          <a:lstStyle/>
          <a:p>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MIT Single Column Model</a:t>
            </a:r>
            <a:endParaRPr lang="en-US"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7848600" y="2514600"/>
            <a:ext cx="1143000" cy="923330"/>
          </a:xfrm>
          <a:prstGeom prst="rect">
            <a:avLst/>
          </a:prstGeom>
          <a:noFill/>
        </p:spPr>
        <p:txBody>
          <a:bodyPr wrap="square" rtlCol="0">
            <a:spAutoFit/>
          </a:bodyPr>
          <a:lstStyle/>
          <a:p>
            <a:r>
              <a:rPr lang="en-US" b="1" dirty="0" smtClean="0"/>
              <a:t>IPCC Estimate:</a:t>
            </a:r>
          </a:p>
          <a:p>
            <a:r>
              <a:rPr lang="en-US" b="1" dirty="0" smtClean="0"/>
              <a:t>1.5-4.5 </a:t>
            </a:r>
            <a:r>
              <a:rPr lang="en-US" b="1" baseline="30000" dirty="0" err="1" smtClean="0"/>
              <a:t>o</a:t>
            </a:r>
            <a:r>
              <a:rPr lang="en-US" b="1" dirty="0" err="1" smtClean="0"/>
              <a:t>C</a:t>
            </a:r>
            <a:endParaRPr lang="en-US" b="1" dirty="0"/>
          </a:p>
        </p:txBody>
      </p:sp>
    </p:spTree>
    <p:extLst>
      <p:ext uri="{BB962C8B-B14F-4D97-AF65-F5344CB8AC3E}">
        <p14:creationId xmlns:p14="http://schemas.microsoft.com/office/powerpoint/2010/main" val="2028203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117"/>
            <a:ext cx="7886700" cy="858203"/>
          </a:xfrm>
        </p:spPr>
        <p:txBody>
          <a:bodyPr/>
          <a:lstStyle/>
          <a:p>
            <a:r>
              <a:rPr lang="en-US" dirty="0" smtClean="0">
                <a:solidFill>
                  <a:srgbClr val="0000FF"/>
                </a:solidFill>
                <a:effectLst>
                  <a:outerShdw blurRad="38100" dist="38100" dir="2700000" algn="tl">
                    <a:srgbClr val="000000">
                      <a:alpha val="43137"/>
                    </a:srgbClr>
                  </a:outerShdw>
                </a:effectLst>
              </a:rPr>
              <a:t>Some Key Points (2)</a:t>
            </a:r>
            <a:endParaRPr lang="en-US"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036320"/>
            <a:ext cx="7886700" cy="5740400"/>
          </a:xfrm>
        </p:spPr>
        <p:txBody>
          <a:bodyPr>
            <a:normAutofit/>
          </a:bodyPr>
          <a:lstStyle/>
          <a:p>
            <a:r>
              <a:rPr lang="en-US" sz="2400" dirty="0"/>
              <a:t> </a:t>
            </a:r>
            <a:r>
              <a:rPr lang="en-US" sz="2400" dirty="0">
                <a:solidFill>
                  <a:schemeClr val="bg1">
                    <a:lumMod val="85000"/>
                  </a:schemeClr>
                </a:solidFill>
              </a:rPr>
              <a:t>CO</a:t>
            </a:r>
            <a:r>
              <a:rPr lang="en-US" sz="2400" baseline="-25000" dirty="0">
                <a:solidFill>
                  <a:schemeClr val="bg1">
                    <a:lumMod val="85000"/>
                  </a:schemeClr>
                </a:solidFill>
              </a:rPr>
              <a:t>2</a:t>
            </a:r>
            <a:r>
              <a:rPr lang="en-US" sz="2400" dirty="0">
                <a:solidFill>
                  <a:schemeClr val="bg1">
                    <a:lumMod val="85000"/>
                  </a:schemeClr>
                </a:solidFill>
              </a:rPr>
              <a:t> is increasing owing to industrial processes and changes in land use  </a:t>
            </a:r>
            <a:r>
              <a:rPr lang="en-US" sz="2400" dirty="0" smtClean="0">
                <a:solidFill>
                  <a:schemeClr val="bg1">
                    <a:lumMod val="85000"/>
                  </a:schemeClr>
                </a:solidFill>
              </a:rPr>
              <a:t>  </a:t>
            </a:r>
          </a:p>
          <a:p>
            <a:r>
              <a:rPr lang="en-US" sz="2400" dirty="0" smtClean="0"/>
              <a:t> </a:t>
            </a:r>
            <a:r>
              <a:rPr lang="en-US" sz="2400" dirty="0" smtClean="0">
                <a:solidFill>
                  <a:schemeClr val="bg1">
                    <a:lumMod val="85000"/>
                  </a:schemeClr>
                </a:solidFill>
              </a:rPr>
              <a:t>The basic response of surface temperature to increasing concentrations of CO</a:t>
            </a:r>
            <a:r>
              <a:rPr lang="en-US" sz="2400" baseline="-25000" dirty="0" smtClean="0">
                <a:solidFill>
                  <a:schemeClr val="bg1">
                    <a:lumMod val="85000"/>
                  </a:schemeClr>
                </a:solidFill>
              </a:rPr>
              <a:t>2</a:t>
            </a:r>
            <a:r>
              <a:rPr lang="en-US" sz="2400" dirty="0" smtClean="0">
                <a:solidFill>
                  <a:schemeClr val="bg1">
                    <a:lumMod val="85000"/>
                  </a:schemeClr>
                </a:solidFill>
              </a:rPr>
              <a:t> was predicted more than 100 years ago</a:t>
            </a:r>
          </a:p>
          <a:p>
            <a:r>
              <a:rPr lang="en-US" sz="2400" dirty="0">
                <a:solidFill>
                  <a:schemeClr val="bg1">
                    <a:lumMod val="85000"/>
                  </a:schemeClr>
                </a:solidFill>
              </a:rPr>
              <a:t> </a:t>
            </a:r>
            <a:r>
              <a:rPr lang="en-US" sz="2400" dirty="0" smtClean="0">
                <a:solidFill>
                  <a:schemeClr val="bg1">
                    <a:lumMod val="85000"/>
                  </a:schemeClr>
                </a:solidFill>
              </a:rPr>
              <a:t> The global mean response to changing </a:t>
            </a:r>
            <a:r>
              <a:rPr lang="en-US" sz="2400" dirty="0">
                <a:solidFill>
                  <a:schemeClr val="bg1">
                    <a:lumMod val="85000"/>
                  </a:schemeClr>
                </a:solidFill>
              </a:rPr>
              <a:t>CO</a:t>
            </a:r>
            <a:r>
              <a:rPr lang="en-US" sz="2400" baseline="-25000" dirty="0">
                <a:solidFill>
                  <a:schemeClr val="bg1">
                    <a:lumMod val="85000"/>
                  </a:schemeClr>
                </a:solidFill>
              </a:rPr>
              <a:t>2 </a:t>
            </a:r>
            <a:r>
              <a:rPr lang="en-US" sz="2400" baseline="-25000" dirty="0" smtClean="0">
                <a:solidFill>
                  <a:schemeClr val="bg1">
                    <a:lumMod val="85000"/>
                  </a:schemeClr>
                </a:solidFill>
              </a:rPr>
              <a:t> </a:t>
            </a:r>
            <a:r>
              <a:rPr lang="en-US" sz="2400" dirty="0" smtClean="0">
                <a:solidFill>
                  <a:schemeClr val="bg1">
                    <a:lumMod val="85000"/>
                  </a:schemeClr>
                </a:solidFill>
              </a:rPr>
              <a:t>appears to be well captured by radiative-convective models</a:t>
            </a:r>
          </a:p>
          <a:p>
            <a:r>
              <a:rPr lang="en-US" sz="2400" dirty="0">
                <a:solidFill>
                  <a:schemeClr val="bg1">
                    <a:lumMod val="85000"/>
                  </a:schemeClr>
                </a:solidFill>
              </a:rPr>
              <a:t> </a:t>
            </a:r>
            <a:r>
              <a:rPr lang="en-US" sz="2400" dirty="0" smtClean="0">
                <a:solidFill>
                  <a:schemeClr val="bg1">
                    <a:lumMod val="85000"/>
                  </a:schemeClr>
                </a:solidFill>
              </a:rPr>
              <a:t> </a:t>
            </a:r>
            <a:r>
              <a:rPr lang="en-US" sz="2400" dirty="0" smtClean="0"/>
              <a:t>Circulation of the atmosphere and oceans redistributes energy and strongly affects the distributions of water vapor, clouds, and aerosols</a:t>
            </a:r>
          </a:p>
          <a:p>
            <a:r>
              <a:rPr lang="en-US" sz="2400" dirty="0">
                <a:solidFill>
                  <a:schemeClr val="bg1">
                    <a:lumMod val="85000"/>
                  </a:schemeClr>
                </a:solidFill>
              </a:rPr>
              <a:t> </a:t>
            </a:r>
            <a:r>
              <a:rPr lang="en-US" sz="2400" dirty="0" smtClean="0">
                <a:solidFill>
                  <a:schemeClr val="bg1">
                    <a:lumMod val="85000"/>
                  </a:schemeClr>
                </a:solidFill>
              </a:rPr>
              <a:t> Aerosols can have strong direct and indirect effects on climate</a:t>
            </a:r>
          </a:p>
          <a:p>
            <a:r>
              <a:rPr lang="en-US" sz="2400" dirty="0">
                <a:solidFill>
                  <a:schemeClr val="bg1">
                    <a:lumMod val="85000"/>
                  </a:schemeClr>
                </a:solidFill>
              </a:rPr>
              <a:t> </a:t>
            </a:r>
            <a:r>
              <a:rPr lang="en-US" sz="2400" dirty="0" smtClean="0">
                <a:solidFill>
                  <a:schemeClr val="bg1">
                    <a:lumMod val="85000"/>
                  </a:schemeClr>
                </a:solidFill>
              </a:rPr>
              <a:t> Simple and complex climate models indicate a possibility of substantial climate change in response to </a:t>
            </a:r>
            <a:r>
              <a:rPr lang="en-US" sz="2400" dirty="0">
                <a:solidFill>
                  <a:schemeClr val="bg1">
                    <a:lumMod val="85000"/>
                  </a:schemeClr>
                </a:solidFill>
              </a:rPr>
              <a:t>increasing CO</a:t>
            </a:r>
            <a:r>
              <a:rPr lang="en-US" sz="2400" baseline="-25000" dirty="0">
                <a:solidFill>
                  <a:schemeClr val="bg1">
                    <a:lumMod val="85000"/>
                  </a:schemeClr>
                </a:solidFill>
              </a:rPr>
              <a:t>2 </a:t>
            </a:r>
            <a:r>
              <a:rPr lang="en-US" sz="2400" dirty="0" smtClean="0">
                <a:solidFill>
                  <a:schemeClr val="bg1">
                    <a:lumMod val="85000"/>
                  </a:schemeClr>
                </a:solidFill>
              </a:rPr>
              <a:t>concentrations</a:t>
            </a:r>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1271747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274638"/>
            <a:ext cx="8229600" cy="1173162"/>
          </a:xfrm>
        </p:spPr>
        <p:txBody>
          <a:bodyPr>
            <a:normAutofit/>
          </a:bodyPr>
          <a:lstStyle/>
          <a:p>
            <a:pPr eaLnBrk="1" hangingPunct="1"/>
            <a:r>
              <a:rPr lang="en-US" dirty="0" smtClean="0">
                <a:solidFill>
                  <a:srgbClr val="0000FF"/>
                </a:solidFill>
                <a:effectLst>
                  <a:outerShdw blurRad="38100" dist="38100" dir="2700000" algn="tl">
                    <a:srgbClr val="000000">
                      <a:alpha val="43137"/>
                    </a:srgbClr>
                  </a:outerShdw>
                </a:effectLst>
              </a:rPr>
              <a:t>Lateral Heat Transport by Atmosphere and Oceans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414" y="1421219"/>
            <a:ext cx="7708408" cy="4779274"/>
          </a:xfrm>
          <a:prstGeom prst="rect">
            <a:avLst/>
          </a:prstGeom>
        </p:spPr>
      </p:pic>
      <p:sp>
        <p:nvSpPr>
          <p:cNvPr id="3" name="Rectangle 2"/>
          <p:cNvSpPr/>
          <p:nvPr/>
        </p:nvSpPr>
        <p:spPr>
          <a:xfrm>
            <a:off x="914400" y="6323619"/>
            <a:ext cx="7620000" cy="461665"/>
          </a:xfrm>
          <a:prstGeom prst="rect">
            <a:avLst/>
          </a:prstGeom>
        </p:spPr>
        <p:txBody>
          <a:bodyPr wrap="square">
            <a:spAutoFit/>
          </a:bodyPr>
          <a:lstStyle/>
          <a:p>
            <a:r>
              <a:rPr lang="en-US" sz="1200" dirty="0" smtClean="0">
                <a:solidFill>
                  <a:prstClr val="black"/>
                </a:solidFill>
                <a:latin typeface="Arial" panose="020B0604020202020204" pitchFamily="34" charset="0"/>
                <a:cs typeface="Arial" panose="020B0604020202020204" pitchFamily="34" charset="0"/>
              </a:rPr>
              <a:t>Image credit: After </a:t>
            </a:r>
            <a:r>
              <a:rPr lang="en-US" sz="1200" dirty="0" err="1" smtClean="0">
                <a:solidFill>
                  <a:prstClr val="black"/>
                </a:solidFill>
                <a:latin typeface="Arial" panose="020B0604020202020204" pitchFamily="34" charset="0"/>
                <a:cs typeface="Arial" panose="020B0604020202020204" pitchFamily="34" charset="0"/>
              </a:rPr>
              <a:t>Fasullo</a:t>
            </a:r>
            <a:r>
              <a:rPr lang="en-US" sz="1200" dirty="0">
                <a:solidFill>
                  <a:prstClr val="black"/>
                </a:solidFill>
                <a:latin typeface="Arial" panose="020B0604020202020204" pitchFamily="34" charset="0"/>
                <a:cs typeface="Arial" panose="020B0604020202020204" pitchFamily="34" charset="0"/>
              </a:rPr>
              <a:t>, John T., Kevin E. </a:t>
            </a:r>
            <a:r>
              <a:rPr lang="en-US" sz="1200" dirty="0" err="1">
                <a:solidFill>
                  <a:prstClr val="black"/>
                </a:solidFill>
                <a:latin typeface="Arial" panose="020B0604020202020204" pitchFamily="34" charset="0"/>
                <a:cs typeface="Arial" panose="020B0604020202020204" pitchFamily="34" charset="0"/>
              </a:rPr>
              <a:t>Trenberth</a:t>
            </a:r>
            <a:r>
              <a:rPr lang="en-US" sz="1200" dirty="0">
                <a:solidFill>
                  <a:prstClr val="black"/>
                </a:solidFill>
                <a:latin typeface="Arial" panose="020B0604020202020204" pitchFamily="34" charset="0"/>
                <a:cs typeface="Arial" panose="020B0604020202020204" pitchFamily="34" charset="0"/>
              </a:rPr>
              <a:t>, 2008: The Annual Cycle of the Energy Budget. Part II: </a:t>
            </a:r>
            <a:r>
              <a:rPr lang="en-US" sz="1200" dirty="0" err="1">
                <a:solidFill>
                  <a:prstClr val="black"/>
                </a:solidFill>
                <a:latin typeface="Arial" panose="020B0604020202020204" pitchFamily="34" charset="0"/>
                <a:cs typeface="Arial" panose="020B0604020202020204" pitchFamily="34" charset="0"/>
              </a:rPr>
              <a:t>Meridional</a:t>
            </a:r>
            <a:r>
              <a:rPr lang="en-US" sz="1200" dirty="0">
                <a:solidFill>
                  <a:prstClr val="black"/>
                </a:solidFill>
                <a:latin typeface="Arial" panose="020B0604020202020204" pitchFamily="34" charset="0"/>
                <a:cs typeface="Arial" panose="020B0604020202020204" pitchFamily="34" charset="0"/>
              </a:rPr>
              <a:t> Structures and Poleward Transports. </a:t>
            </a:r>
            <a:r>
              <a:rPr lang="en-US" sz="1200" i="1" dirty="0">
                <a:solidFill>
                  <a:prstClr val="black"/>
                </a:solidFill>
                <a:latin typeface="Arial" panose="020B0604020202020204" pitchFamily="34" charset="0"/>
                <a:cs typeface="Arial" panose="020B0604020202020204" pitchFamily="34" charset="0"/>
              </a:rPr>
              <a:t>J. Climate</a:t>
            </a:r>
            <a:r>
              <a:rPr lang="en-US" sz="1200"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21</a:t>
            </a:r>
            <a:r>
              <a:rPr lang="en-US" sz="1200" dirty="0">
                <a:solidFill>
                  <a:prstClr val="black"/>
                </a:solidFill>
                <a:latin typeface="Arial" panose="020B0604020202020204" pitchFamily="34" charset="0"/>
                <a:cs typeface="Arial" panose="020B0604020202020204" pitchFamily="34" charset="0"/>
              </a:rPr>
              <a:t>, 2313–2325. </a:t>
            </a:r>
          </a:p>
        </p:txBody>
      </p:sp>
    </p:spTree>
    <p:extLst>
      <p:ext uri="{BB962C8B-B14F-4D97-AF65-F5344CB8AC3E}">
        <p14:creationId xmlns:p14="http://schemas.microsoft.com/office/powerpoint/2010/main" val="3571148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117"/>
            <a:ext cx="7886700" cy="858203"/>
          </a:xfrm>
        </p:spPr>
        <p:txBody>
          <a:bodyPr/>
          <a:lstStyle/>
          <a:p>
            <a:r>
              <a:rPr lang="en-US" dirty="0" smtClean="0">
                <a:solidFill>
                  <a:srgbClr val="0000FF"/>
                </a:solidFill>
                <a:effectLst>
                  <a:outerShdw blurRad="38100" dist="38100" dir="2700000" algn="tl">
                    <a:srgbClr val="000000">
                      <a:alpha val="43137"/>
                    </a:srgbClr>
                  </a:outerShdw>
                </a:effectLst>
              </a:rPr>
              <a:t>Some Key Points (2)</a:t>
            </a:r>
            <a:endParaRPr lang="en-US"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036320"/>
            <a:ext cx="7886700" cy="5740400"/>
          </a:xfrm>
        </p:spPr>
        <p:txBody>
          <a:bodyPr>
            <a:normAutofit/>
          </a:bodyPr>
          <a:lstStyle/>
          <a:p>
            <a:r>
              <a:rPr lang="en-US" sz="2400" dirty="0"/>
              <a:t> CO</a:t>
            </a:r>
            <a:r>
              <a:rPr lang="en-US" sz="2400" baseline="-25000" dirty="0"/>
              <a:t>2</a:t>
            </a:r>
            <a:r>
              <a:rPr lang="en-US" sz="2400" dirty="0"/>
              <a:t> is increasing owing to industrial processes and changes in land use  </a:t>
            </a:r>
            <a:r>
              <a:rPr lang="en-US" sz="2400" dirty="0" smtClean="0"/>
              <a:t>  </a:t>
            </a:r>
          </a:p>
          <a:p>
            <a:r>
              <a:rPr lang="en-US" sz="2400" dirty="0" smtClean="0"/>
              <a:t> The basic response of surface temperature to increasing concentrations of CO</a:t>
            </a:r>
            <a:r>
              <a:rPr lang="en-US" sz="2400" baseline="-25000" dirty="0" smtClean="0"/>
              <a:t>2</a:t>
            </a:r>
            <a:r>
              <a:rPr lang="en-US" sz="2400" dirty="0" smtClean="0"/>
              <a:t> was predicted more than 100 years ago</a:t>
            </a:r>
          </a:p>
          <a:p>
            <a:r>
              <a:rPr lang="en-US" sz="2400" dirty="0"/>
              <a:t> </a:t>
            </a:r>
            <a:r>
              <a:rPr lang="en-US" sz="2400" dirty="0" smtClean="0"/>
              <a:t> The global mean response to changing </a:t>
            </a:r>
            <a:r>
              <a:rPr lang="en-US" sz="2400" dirty="0"/>
              <a:t>CO</a:t>
            </a:r>
            <a:r>
              <a:rPr lang="en-US" sz="2400" baseline="-25000" dirty="0"/>
              <a:t>2 </a:t>
            </a:r>
            <a:r>
              <a:rPr lang="en-US" sz="2400" baseline="-25000" dirty="0" smtClean="0"/>
              <a:t> </a:t>
            </a:r>
            <a:r>
              <a:rPr lang="en-US" sz="2400" dirty="0" smtClean="0"/>
              <a:t>appears to be well captured by radiative-convective models</a:t>
            </a:r>
          </a:p>
          <a:p>
            <a:r>
              <a:rPr lang="en-US" sz="2400" dirty="0"/>
              <a:t> </a:t>
            </a:r>
            <a:r>
              <a:rPr lang="en-US" sz="2400" dirty="0" smtClean="0"/>
              <a:t> Circulation of the atmosphere and oceans redistributes energy and strongly affects the distributions of water vapor, clouds, and aerosols</a:t>
            </a:r>
          </a:p>
          <a:p>
            <a:r>
              <a:rPr lang="en-US" sz="2400" dirty="0"/>
              <a:t> </a:t>
            </a:r>
            <a:r>
              <a:rPr lang="en-US" sz="2400" dirty="0" smtClean="0"/>
              <a:t> Aerosols can have strong direct and indirect effects on climate</a:t>
            </a:r>
          </a:p>
          <a:p>
            <a:r>
              <a:rPr lang="en-US" sz="2400" dirty="0"/>
              <a:t> </a:t>
            </a:r>
            <a:r>
              <a:rPr lang="en-US" sz="2400" dirty="0" smtClean="0"/>
              <a:t> Simple and complex climate models indicate </a:t>
            </a:r>
            <a:r>
              <a:rPr lang="en-US" sz="2400" dirty="0" smtClean="0"/>
              <a:t>the </a:t>
            </a:r>
            <a:r>
              <a:rPr lang="en-US" sz="2400" dirty="0" smtClean="0"/>
              <a:t>possibility of substantial climate change in response to </a:t>
            </a:r>
            <a:r>
              <a:rPr lang="en-US" sz="2400" dirty="0"/>
              <a:t>increasing CO</a:t>
            </a:r>
            <a:r>
              <a:rPr lang="en-US" sz="2400" baseline="-25000" dirty="0"/>
              <a:t>2 </a:t>
            </a:r>
            <a:r>
              <a:rPr lang="en-US" sz="2400" dirty="0" smtClean="0"/>
              <a:t>concentrations</a:t>
            </a:r>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146625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16" y="1000059"/>
            <a:ext cx="7555727" cy="5072750"/>
          </a:xfrm>
          <a:prstGeom prst="rect">
            <a:avLst/>
          </a:prstGeom>
        </p:spPr>
      </p:pic>
      <p:sp>
        <p:nvSpPr>
          <p:cNvPr id="5" name="TextBox 4"/>
          <p:cNvSpPr txBox="1"/>
          <p:nvPr/>
        </p:nvSpPr>
        <p:spPr>
          <a:xfrm>
            <a:off x="556591" y="6192078"/>
            <a:ext cx="5466522" cy="338554"/>
          </a:xfrm>
          <a:prstGeom prst="rect">
            <a:avLst/>
          </a:prstGeom>
          <a:noFill/>
        </p:spPr>
        <p:txBody>
          <a:bodyPr wrap="square" rtlCol="0">
            <a:spAutoFit/>
          </a:bodyPr>
          <a:lstStyle/>
          <a:p>
            <a:r>
              <a:rPr lang="en-US" sz="1600" dirty="0" smtClean="0">
                <a:solidFill>
                  <a:prstClr val="black"/>
                </a:solidFill>
                <a:latin typeface="Arial" panose="020B0604020202020204" pitchFamily="34" charset="0"/>
                <a:cs typeface="Arial" panose="020B0604020202020204" pitchFamily="34" charset="0"/>
              </a:rPr>
              <a:t>Based on bathythermograph and ARGO (post-2004) data</a:t>
            </a:r>
          </a:p>
        </p:txBody>
      </p:sp>
      <p:sp>
        <p:nvSpPr>
          <p:cNvPr id="6" name="TextBox 5"/>
          <p:cNvSpPr txBox="1"/>
          <p:nvPr/>
        </p:nvSpPr>
        <p:spPr>
          <a:xfrm>
            <a:off x="6621635" y="6376743"/>
            <a:ext cx="2045287" cy="307777"/>
          </a:xfrm>
          <a:prstGeom prst="rect">
            <a:avLst/>
          </a:prstGeom>
          <a:noFill/>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smtClean="0">
                <a:solidFill>
                  <a:prstClr val="black"/>
                </a:solidFill>
                <a:latin typeface="Arial" panose="020B0604020202020204" pitchFamily="34" charset="0"/>
                <a:cs typeface="Arial" panose="020B0604020202020204" pitchFamily="34" charset="0"/>
              </a:rPr>
              <a:t>NOAA</a:t>
            </a:r>
          </a:p>
        </p:txBody>
      </p:sp>
    </p:spTree>
    <p:extLst>
      <p:ext uri="{BB962C8B-B14F-4D97-AF65-F5344CB8AC3E}">
        <p14:creationId xmlns:p14="http://schemas.microsoft.com/office/powerpoint/2010/main" val="1773084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0" y="5657671"/>
            <a:ext cx="8707120" cy="923330"/>
          </a:xfrm>
          <a:prstGeom prst="rect">
            <a:avLst/>
          </a:prstGeom>
        </p:spPr>
        <p:txBody>
          <a:bodyPr wrap="square">
            <a:spAutoFit/>
          </a:bodyPr>
          <a:lstStyle/>
          <a:p>
            <a:r>
              <a:rPr lang="en-US" dirty="0"/>
              <a:t>Total amount of heat from global warming that has accumulated in Earth's climate system since 1961, from Church et al. (2011) (many thanks to Neil White from the CSIRO for sharing their data).  </a:t>
            </a:r>
          </a:p>
        </p:txBody>
      </p:sp>
      <p:pic>
        <p:nvPicPr>
          <p:cNvPr id="3076" name="Picture 4" descr="http://www.skepticalscience.com/graphics/Total_Heat_Content_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2139" y="569466"/>
            <a:ext cx="6547962" cy="490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91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117"/>
            <a:ext cx="7886700" cy="858203"/>
          </a:xfrm>
        </p:spPr>
        <p:txBody>
          <a:bodyPr/>
          <a:lstStyle/>
          <a:p>
            <a:r>
              <a:rPr lang="en-US" dirty="0" smtClean="0">
                <a:solidFill>
                  <a:srgbClr val="0000FF"/>
                </a:solidFill>
                <a:effectLst>
                  <a:outerShdw blurRad="38100" dist="38100" dir="2700000" algn="tl">
                    <a:srgbClr val="000000">
                      <a:alpha val="43137"/>
                    </a:srgbClr>
                  </a:outerShdw>
                </a:effectLst>
              </a:rPr>
              <a:t>Some Key Points (2)</a:t>
            </a:r>
            <a:endParaRPr lang="en-US"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036320"/>
            <a:ext cx="7886700" cy="5740400"/>
          </a:xfrm>
        </p:spPr>
        <p:txBody>
          <a:bodyPr>
            <a:normAutofit/>
          </a:bodyPr>
          <a:lstStyle/>
          <a:p>
            <a:r>
              <a:rPr lang="en-US" sz="2400" dirty="0"/>
              <a:t> </a:t>
            </a:r>
            <a:r>
              <a:rPr lang="en-US" sz="2400" dirty="0">
                <a:solidFill>
                  <a:schemeClr val="bg1">
                    <a:lumMod val="85000"/>
                  </a:schemeClr>
                </a:solidFill>
              </a:rPr>
              <a:t>CO</a:t>
            </a:r>
            <a:r>
              <a:rPr lang="en-US" sz="2400" baseline="-25000" dirty="0">
                <a:solidFill>
                  <a:schemeClr val="bg1">
                    <a:lumMod val="85000"/>
                  </a:schemeClr>
                </a:solidFill>
              </a:rPr>
              <a:t>2</a:t>
            </a:r>
            <a:r>
              <a:rPr lang="en-US" sz="2400" dirty="0">
                <a:solidFill>
                  <a:schemeClr val="bg1">
                    <a:lumMod val="85000"/>
                  </a:schemeClr>
                </a:solidFill>
              </a:rPr>
              <a:t> is increasing owing to industrial processes and changes in land use  </a:t>
            </a:r>
            <a:r>
              <a:rPr lang="en-US" sz="2400" dirty="0" smtClean="0">
                <a:solidFill>
                  <a:schemeClr val="bg1">
                    <a:lumMod val="85000"/>
                  </a:schemeClr>
                </a:solidFill>
              </a:rPr>
              <a:t>  </a:t>
            </a:r>
          </a:p>
          <a:p>
            <a:r>
              <a:rPr lang="en-US" sz="2400" dirty="0" smtClean="0"/>
              <a:t> </a:t>
            </a:r>
            <a:r>
              <a:rPr lang="en-US" sz="2400" dirty="0" smtClean="0">
                <a:solidFill>
                  <a:schemeClr val="bg1">
                    <a:lumMod val="85000"/>
                  </a:schemeClr>
                </a:solidFill>
              </a:rPr>
              <a:t>The basic response of surface temperature to increasing concentrations of CO</a:t>
            </a:r>
            <a:r>
              <a:rPr lang="en-US" sz="2400" baseline="-25000" dirty="0" smtClean="0">
                <a:solidFill>
                  <a:schemeClr val="bg1">
                    <a:lumMod val="85000"/>
                  </a:schemeClr>
                </a:solidFill>
              </a:rPr>
              <a:t>2</a:t>
            </a:r>
            <a:r>
              <a:rPr lang="en-US" sz="2400" dirty="0" smtClean="0">
                <a:solidFill>
                  <a:schemeClr val="bg1">
                    <a:lumMod val="85000"/>
                  </a:schemeClr>
                </a:solidFill>
              </a:rPr>
              <a:t> was predicted more than 100 years ago</a:t>
            </a:r>
          </a:p>
          <a:p>
            <a:r>
              <a:rPr lang="en-US" sz="2400" dirty="0">
                <a:solidFill>
                  <a:schemeClr val="bg1">
                    <a:lumMod val="85000"/>
                  </a:schemeClr>
                </a:solidFill>
              </a:rPr>
              <a:t> </a:t>
            </a:r>
            <a:r>
              <a:rPr lang="en-US" sz="2400" dirty="0" smtClean="0">
                <a:solidFill>
                  <a:schemeClr val="bg1">
                    <a:lumMod val="85000"/>
                  </a:schemeClr>
                </a:solidFill>
              </a:rPr>
              <a:t> The global mean response to changing </a:t>
            </a:r>
            <a:r>
              <a:rPr lang="en-US" sz="2400" dirty="0">
                <a:solidFill>
                  <a:schemeClr val="bg1">
                    <a:lumMod val="85000"/>
                  </a:schemeClr>
                </a:solidFill>
              </a:rPr>
              <a:t>CO</a:t>
            </a:r>
            <a:r>
              <a:rPr lang="en-US" sz="2400" baseline="-25000" dirty="0">
                <a:solidFill>
                  <a:schemeClr val="bg1">
                    <a:lumMod val="85000"/>
                  </a:schemeClr>
                </a:solidFill>
              </a:rPr>
              <a:t>2 </a:t>
            </a:r>
            <a:r>
              <a:rPr lang="en-US" sz="2400" baseline="-25000" dirty="0" smtClean="0">
                <a:solidFill>
                  <a:schemeClr val="bg1">
                    <a:lumMod val="85000"/>
                  </a:schemeClr>
                </a:solidFill>
              </a:rPr>
              <a:t> </a:t>
            </a:r>
            <a:r>
              <a:rPr lang="en-US" sz="2400" dirty="0" smtClean="0">
                <a:solidFill>
                  <a:schemeClr val="bg1">
                    <a:lumMod val="85000"/>
                  </a:schemeClr>
                </a:solidFill>
              </a:rPr>
              <a:t>appears to be well captured by radiative-convective models</a:t>
            </a:r>
          </a:p>
          <a:p>
            <a:r>
              <a:rPr lang="en-US" sz="2400" dirty="0">
                <a:solidFill>
                  <a:schemeClr val="bg1">
                    <a:lumMod val="85000"/>
                  </a:schemeClr>
                </a:solidFill>
              </a:rPr>
              <a:t> </a:t>
            </a:r>
            <a:r>
              <a:rPr lang="en-US" sz="2400" dirty="0" smtClean="0">
                <a:solidFill>
                  <a:schemeClr val="bg1">
                    <a:lumMod val="85000"/>
                  </a:schemeClr>
                </a:solidFill>
              </a:rPr>
              <a:t> Circulation of the atmosphere and oceans redistributes energy and strongly affects the distributions of water vapor, clouds, and aerosols</a:t>
            </a:r>
          </a:p>
          <a:p>
            <a:r>
              <a:rPr lang="en-US" sz="2400" dirty="0">
                <a:solidFill>
                  <a:schemeClr val="bg1">
                    <a:lumMod val="85000"/>
                  </a:schemeClr>
                </a:solidFill>
              </a:rPr>
              <a:t> </a:t>
            </a:r>
            <a:r>
              <a:rPr lang="en-US" sz="2400" dirty="0" smtClean="0">
                <a:solidFill>
                  <a:schemeClr val="bg1">
                    <a:lumMod val="85000"/>
                  </a:schemeClr>
                </a:solidFill>
              </a:rPr>
              <a:t> </a:t>
            </a:r>
            <a:r>
              <a:rPr lang="en-US" sz="2400" dirty="0" smtClean="0"/>
              <a:t>Aerosols can have strong direct and indirect effects on climate</a:t>
            </a:r>
          </a:p>
          <a:p>
            <a:r>
              <a:rPr lang="en-US" sz="2400" dirty="0">
                <a:solidFill>
                  <a:schemeClr val="bg1">
                    <a:lumMod val="85000"/>
                  </a:schemeClr>
                </a:solidFill>
              </a:rPr>
              <a:t> </a:t>
            </a:r>
            <a:r>
              <a:rPr lang="en-US" sz="2400" dirty="0" smtClean="0">
                <a:solidFill>
                  <a:schemeClr val="bg1">
                    <a:lumMod val="85000"/>
                  </a:schemeClr>
                </a:solidFill>
              </a:rPr>
              <a:t> Simple and complex climate models indicate a possibility of substantial climate change in response to </a:t>
            </a:r>
            <a:r>
              <a:rPr lang="en-US" sz="2400" dirty="0">
                <a:solidFill>
                  <a:schemeClr val="bg1">
                    <a:lumMod val="85000"/>
                  </a:schemeClr>
                </a:solidFill>
              </a:rPr>
              <a:t>increasing CO</a:t>
            </a:r>
            <a:r>
              <a:rPr lang="en-US" sz="2400" baseline="-25000" dirty="0">
                <a:solidFill>
                  <a:schemeClr val="bg1">
                    <a:lumMod val="85000"/>
                  </a:schemeClr>
                </a:solidFill>
              </a:rPr>
              <a:t>2 </a:t>
            </a:r>
            <a:r>
              <a:rPr lang="en-US" sz="2400" dirty="0" smtClean="0">
                <a:solidFill>
                  <a:schemeClr val="bg1">
                    <a:lumMod val="85000"/>
                  </a:schemeClr>
                </a:solidFill>
              </a:rPr>
              <a:t>concentrations</a:t>
            </a:r>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2886501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2867" y="579539"/>
            <a:ext cx="7541267" cy="5276193"/>
          </a:xfrm>
          <a:prstGeom prst="rect">
            <a:avLst/>
          </a:prstGeom>
        </p:spPr>
      </p:pic>
      <p:sp>
        <p:nvSpPr>
          <p:cNvPr id="4" name="Rectangle 3"/>
          <p:cNvSpPr/>
          <p:nvPr/>
        </p:nvSpPr>
        <p:spPr>
          <a:xfrm>
            <a:off x="4388215" y="6503369"/>
            <a:ext cx="4624551" cy="307777"/>
          </a:xfrm>
          <a:prstGeom prst="rect">
            <a:avLst/>
          </a:prstGeom>
        </p:spPr>
        <p:txBody>
          <a:bodyPr wrap="square">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smtClean="0">
                <a:solidFill>
                  <a:prstClr val="black"/>
                </a:solidFill>
                <a:latin typeface="Arial" panose="020B0604020202020204" pitchFamily="34" charset="0"/>
                <a:cs typeface="Arial" panose="020B0604020202020204" pitchFamily="34" charset="0"/>
              </a:rPr>
              <a:t>IPCC </a:t>
            </a:r>
            <a:r>
              <a:rPr lang="en-US" sz="1400" i="1" dirty="0">
                <a:solidFill>
                  <a:prstClr val="black"/>
                </a:solidFill>
                <a:latin typeface="Arial" panose="020B0604020202020204" pitchFamily="34" charset="0"/>
                <a:cs typeface="Arial" panose="020B0604020202020204" pitchFamily="34" charset="0"/>
              </a:rPr>
              <a:t>WGI Fifth Assessment Report</a:t>
            </a:r>
          </a:p>
        </p:txBody>
      </p:sp>
      <p:sp>
        <p:nvSpPr>
          <p:cNvPr id="5" name="TextBox 4"/>
          <p:cNvSpPr txBox="1"/>
          <p:nvPr/>
        </p:nvSpPr>
        <p:spPr bwMode="auto">
          <a:xfrm>
            <a:off x="7115503" y="210207"/>
            <a:ext cx="1897263" cy="738664"/>
          </a:xfrm>
          <a:prstGeom prst="rect">
            <a:avLst/>
          </a:prstGeom>
          <a:noFill/>
          <a:ln w="9525">
            <a:noFill/>
            <a:miter lim="800000"/>
            <a:headEnd/>
            <a:tailEnd/>
          </a:ln>
        </p:spPr>
        <p:txBody>
          <a:bodyPr wrap="square" rtlCol="0">
            <a:spAutoFit/>
          </a:bodyPr>
          <a:lstStyle/>
          <a:p>
            <a:r>
              <a:rPr lang="en-US" sz="1400" dirty="0" smtClean="0">
                <a:solidFill>
                  <a:srgbClr val="002060"/>
                </a:solidFill>
                <a:latin typeface="Arial" panose="020B0604020202020204" pitchFamily="34" charset="0"/>
                <a:cs typeface="Arial" panose="020B0604020202020204" pitchFamily="34" charset="0"/>
              </a:rPr>
              <a:t>SOA=secondary organic aerosols</a:t>
            </a:r>
          </a:p>
          <a:p>
            <a:r>
              <a:rPr lang="en-US" sz="1400" dirty="0" smtClean="0">
                <a:solidFill>
                  <a:srgbClr val="002060"/>
                </a:solidFill>
                <a:latin typeface="Arial" panose="020B0604020202020204" pitchFamily="34" charset="0"/>
                <a:cs typeface="Arial" panose="020B0604020202020204" pitchFamily="34" charset="0"/>
              </a:rPr>
              <a:t>OC= Organic carbon</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069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117"/>
            <a:ext cx="7886700" cy="858203"/>
          </a:xfrm>
        </p:spPr>
        <p:txBody>
          <a:bodyPr/>
          <a:lstStyle/>
          <a:p>
            <a:r>
              <a:rPr lang="en-US" dirty="0" smtClean="0">
                <a:solidFill>
                  <a:srgbClr val="0000FF"/>
                </a:solidFill>
                <a:effectLst>
                  <a:outerShdw blurRad="38100" dist="38100" dir="2700000" algn="tl">
                    <a:srgbClr val="000000">
                      <a:alpha val="43137"/>
                    </a:srgbClr>
                  </a:outerShdw>
                </a:effectLst>
              </a:rPr>
              <a:t>Some Key Points (2)</a:t>
            </a:r>
            <a:endParaRPr lang="en-US"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036320"/>
            <a:ext cx="7886700" cy="5740400"/>
          </a:xfrm>
        </p:spPr>
        <p:txBody>
          <a:bodyPr>
            <a:normAutofit/>
          </a:bodyPr>
          <a:lstStyle/>
          <a:p>
            <a:r>
              <a:rPr lang="en-US" sz="2400" dirty="0"/>
              <a:t> </a:t>
            </a:r>
            <a:r>
              <a:rPr lang="en-US" sz="2400" dirty="0">
                <a:solidFill>
                  <a:schemeClr val="bg1">
                    <a:lumMod val="85000"/>
                  </a:schemeClr>
                </a:solidFill>
              </a:rPr>
              <a:t>CO</a:t>
            </a:r>
            <a:r>
              <a:rPr lang="en-US" sz="2400" baseline="-25000" dirty="0">
                <a:solidFill>
                  <a:schemeClr val="bg1">
                    <a:lumMod val="85000"/>
                  </a:schemeClr>
                </a:solidFill>
              </a:rPr>
              <a:t>2</a:t>
            </a:r>
            <a:r>
              <a:rPr lang="en-US" sz="2400" dirty="0">
                <a:solidFill>
                  <a:schemeClr val="bg1">
                    <a:lumMod val="85000"/>
                  </a:schemeClr>
                </a:solidFill>
              </a:rPr>
              <a:t> is increasing owing to industrial processes and changes in land use  </a:t>
            </a:r>
            <a:r>
              <a:rPr lang="en-US" sz="2400" dirty="0" smtClean="0">
                <a:solidFill>
                  <a:schemeClr val="bg1">
                    <a:lumMod val="85000"/>
                  </a:schemeClr>
                </a:solidFill>
              </a:rPr>
              <a:t>  </a:t>
            </a:r>
          </a:p>
          <a:p>
            <a:r>
              <a:rPr lang="en-US" sz="2400" dirty="0" smtClean="0"/>
              <a:t> </a:t>
            </a:r>
            <a:r>
              <a:rPr lang="en-US" sz="2400" dirty="0" smtClean="0">
                <a:solidFill>
                  <a:schemeClr val="bg1">
                    <a:lumMod val="85000"/>
                  </a:schemeClr>
                </a:solidFill>
              </a:rPr>
              <a:t>The basic response of surface temperature to increasing concentrations of CO</a:t>
            </a:r>
            <a:r>
              <a:rPr lang="en-US" sz="2400" baseline="-25000" dirty="0" smtClean="0">
                <a:solidFill>
                  <a:schemeClr val="bg1">
                    <a:lumMod val="85000"/>
                  </a:schemeClr>
                </a:solidFill>
              </a:rPr>
              <a:t>2</a:t>
            </a:r>
            <a:r>
              <a:rPr lang="en-US" sz="2400" dirty="0" smtClean="0">
                <a:solidFill>
                  <a:schemeClr val="bg1">
                    <a:lumMod val="85000"/>
                  </a:schemeClr>
                </a:solidFill>
              </a:rPr>
              <a:t> was predicted more than 100 years ago</a:t>
            </a:r>
          </a:p>
          <a:p>
            <a:r>
              <a:rPr lang="en-US" sz="2400" dirty="0">
                <a:solidFill>
                  <a:schemeClr val="bg1">
                    <a:lumMod val="85000"/>
                  </a:schemeClr>
                </a:solidFill>
              </a:rPr>
              <a:t> </a:t>
            </a:r>
            <a:r>
              <a:rPr lang="en-US" sz="2400" dirty="0" smtClean="0">
                <a:solidFill>
                  <a:schemeClr val="bg1">
                    <a:lumMod val="85000"/>
                  </a:schemeClr>
                </a:solidFill>
              </a:rPr>
              <a:t> The global mean response to changing </a:t>
            </a:r>
            <a:r>
              <a:rPr lang="en-US" sz="2400" dirty="0">
                <a:solidFill>
                  <a:schemeClr val="bg1">
                    <a:lumMod val="85000"/>
                  </a:schemeClr>
                </a:solidFill>
              </a:rPr>
              <a:t>CO</a:t>
            </a:r>
            <a:r>
              <a:rPr lang="en-US" sz="2400" baseline="-25000" dirty="0">
                <a:solidFill>
                  <a:schemeClr val="bg1">
                    <a:lumMod val="85000"/>
                  </a:schemeClr>
                </a:solidFill>
              </a:rPr>
              <a:t>2 </a:t>
            </a:r>
            <a:r>
              <a:rPr lang="en-US" sz="2400" baseline="-25000" dirty="0" smtClean="0">
                <a:solidFill>
                  <a:schemeClr val="bg1">
                    <a:lumMod val="85000"/>
                  </a:schemeClr>
                </a:solidFill>
              </a:rPr>
              <a:t> </a:t>
            </a:r>
            <a:r>
              <a:rPr lang="en-US" sz="2400" dirty="0" smtClean="0">
                <a:solidFill>
                  <a:schemeClr val="bg1">
                    <a:lumMod val="85000"/>
                  </a:schemeClr>
                </a:solidFill>
              </a:rPr>
              <a:t>appears to be well captured by radiative-convective models</a:t>
            </a:r>
          </a:p>
          <a:p>
            <a:r>
              <a:rPr lang="en-US" sz="2400" dirty="0">
                <a:solidFill>
                  <a:schemeClr val="bg1">
                    <a:lumMod val="85000"/>
                  </a:schemeClr>
                </a:solidFill>
              </a:rPr>
              <a:t> </a:t>
            </a:r>
            <a:r>
              <a:rPr lang="en-US" sz="2400" dirty="0" smtClean="0">
                <a:solidFill>
                  <a:schemeClr val="bg1">
                    <a:lumMod val="85000"/>
                  </a:schemeClr>
                </a:solidFill>
              </a:rPr>
              <a:t> Circulation of the atmosphere and oceans redistributes energy and strongly affects the distributions of water vapor, clouds, and aerosols</a:t>
            </a:r>
          </a:p>
          <a:p>
            <a:r>
              <a:rPr lang="en-US" sz="2400" dirty="0">
                <a:solidFill>
                  <a:schemeClr val="bg1">
                    <a:lumMod val="85000"/>
                  </a:schemeClr>
                </a:solidFill>
              </a:rPr>
              <a:t> </a:t>
            </a:r>
            <a:r>
              <a:rPr lang="en-US" sz="2400" dirty="0" smtClean="0">
                <a:solidFill>
                  <a:schemeClr val="bg1">
                    <a:lumMod val="85000"/>
                  </a:schemeClr>
                </a:solidFill>
              </a:rPr>
              <a:t> Aerosols can have strong direct and indirect effects on climate</a:t>
            </a:r>
          </a:p>
          <a:p>
            <a:r>
              <a:rPr lang="en-US" sz="2400" dirty="0">
                <a:solidFill>
                  <a:schemeClr val="bg1">
                    <a:lumMod val="85000"/>
                  </a:schemeClr>
                </a:solidFill>
              </a:rPr>
              <a:t> </a:t>
            </a:r>
            <a:r>
              <a:rPr lang="en-US" sz="2400" dirty="0" smtClean="0">
                <a:solidFill>
                  <a:schemeClr val="bg1">
                    <a:lumMod val="85000"/>
                  </a:schemeClr>
                </a:solidFill>
              </a:rPr>
              <a:t> </a:t>
            </a:r>
            <a:r>
              <a:rPr lang="en-US" sz="2400" dirty="0" smtClean="0"/>
              <a:t>Simple and complex climate models indicate a possibility of substantial climate change in response to </a:t>
            </a:r>
            <a:r>
              <a:rPr lang="en-US" sz="2400" dirty="0"/>
              <a:t>increasing CO</a:t>
            </a:r>
            <a:r>
              <a:rPr lang="en-US" sz="2400" baseline="-25000" dirty="0"/>
              <a:t>2 </a:t>
            </a:r>
            <a:r>
              <a:rPr lang="en-US" sz="2400" dirty="0" smtClean="0"/>
              <a:t>concentrations</a:t>
            </a:r>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2770929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072" y="980728"/>
            <a:ext cx="8615928" cy="489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2880" y="5522976"/>
            <a:ext cx="6336792" cy="338554"/>
          </a:xfrm>
          <a:prstGeom prst="rect">
            <a:avLst/>
          </a:prstGeom>
          <a:noFill/>
        </p:spPr>
        <p:txBody>
          <a:bodyPr wrap="square" rtlCol="0">
            <a:spAutoFit/>
          </a:bodyPr>
          <a:lstStyle/>
          <a:p>
            <a:pPr fontAlgn="base">
              <a:spcBef>
                <a:spcPct val="0"/>
              </a:spcBef>
              <a:spcAft>
                <a:spcPct val="0"/>
              </a:spcAft>
            </a:pPr>
            <a:r>
              <a:rPr lang="en-GB" sz="1600" i="1" dirty="0">
                <a:solidFill>
                  <a:srgbClr val="000000"/>
                </a:solidFill>
                <a:latin typeface="Arial" pitchFamily="34" charset="0"/>
                <a:cs typeface="Arial" pitchFamily="34" charset="0"/>
              </a:rPr>
              <a:t>Source: </a:t>
            </a:r>
            <a:r>
              <a:rPr lang="en-GB" sz="1600" i="1" dirty="0" smtClean="0">
                <a:solidFill>
                  <a:srgbClr val="000000"/>
                </a:solidFill>
                <a:latin typeface="Arial" pitchFamily="34" charset="0"/>
                <a:cs typeface="Arial" pitchFamily="34" charset="0"/>
              </a:rPr>
              <a:t>100000 </a:t>
            </a:r>
            <a:r>
              <a:rPr lang="en-GB" sz="1600" i="1" dirty="0">
                <a:solidFill>
                  <a:srgbClr val="000000"/>
                </a:solidFill>
                <a:latin typeface="Arial" pitchFamily="34" charset="0"/>
                <a:cs typeface="Arial" pitchFamily="34" charset="0"/>
              </a:rPr>
              <a:t>PAGE09 runs</a:t>
            </a:r>
          </a:p>
        </p:txBody>
      </p:sp>
      <p:grpSp>
        <p:nvGrpSpPr>
          <p:cNvPr id="2" name="Group 5"/>
          <p:cNvGrpSpPr/>
          <p:nvPr/>
        </p:nvGrpSpPr>
        <p:grpSpPr>
          <a:xfrm>
            <a:off x="124786" y="6225215"/>
            <a:ext cx="4941473" cy="523057"/>
            <a:chOff x="124786" y="6225215"/>
            <a:chExt cx="4941473" cy="523057"/>
          </a:xfrm>
        </p:grpSpPr>
        <p:pic>
          <p:nvPicPr>
            <p:cNvPr id="7" name="Picture 6" descr="SEILogosmall.JPG"/>
            <p:cNvPicPr>
              <a:picLocks noChangeAspect="1"/>
            </p:cNvPicPr>
            <p:nvPr/>
          </p:nvPicPr>
          <p:blipFill>
            <a:blip r:embed="rId5" cstate="print"/>
            <a:stretch>
              <a:fillRect/>
            </a:stretch>
          </p:blipFill>
          <p:spPr>
            <a:xfrm>
              <a:off x="124786" y="6225215"/>
              <a:ext cx="1201094" cy="523057"/>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3097759" y="6282856"/>
              <a:ext cx="1968500" cy="309563"/>
            </a:xfrm>
            <a:prstGeom prst="rect">
              <a:avLst/>
            </a:prstGeom>
            <a:noFill/>
            <a:ln w="12700">
              <a:noFill/>
              <a:miter lim="800000"/>
              <a:headEnd/>
              <a:tailEnd/>
            </a:ln>
          </p:spPr>
        </p:pic>
      </p:grpSp>
      <p:sp>
        <p:nvSpPr>
          <p:cNvPr id="15" name="Title 1"/>
          <p:cNvSpPr>
            <a:spLocks noGrp="1"/>
          </p:cNvSpPr>
          <p:nvPr>
            <p:ph type="title"/>
          </p:nvPr>
        </p:nvSpPr>
        <p:spPr>
          <a:xfrm>
            <a:off x="467544" y="115094"/>
            <a:ext cx="8226425" cy="1009650"/>
          </a:xfrm>
        </p:spPr>
        <p:txBody>
          <a:bodyPr/>
          <a:lstStyle/>
          <a:p>
            <a:r>
              <a:rPr lang="en-GB" sz="2400" b="0" dirty="0" smtClean="0"/>
              <a:t> </a:t>
            </a:r>
            <a:r>
              <a:rPr lang="en-GB" sz="2400" b="0" dirty="0" smtClean="0">
                <a:solidFill>
                  <a:srgbClr val="0033CC"/>
                </a:solidFill>
                <a:latin typeface="Arial" pitchFamily="34" charset="0"/>
                <a:cs typeface="Arial" pitchFamily="34" charset="0"/>
              </a:rPr>
              <a:t>Estimate of how </a:t>
            </a:r>
            <a:r>
              <a:rPr lang="en-GB" sz="2400" dirty="0" smtClean="0">
                <a:solidFill>
                  <a:srgbClr val="0033CC"/>
                </a:solidFill>
                <a:latin typeface="Arial" pitchFamily="34" charset="0"/>
                <a:cs typeface="Arial" pitchFamily="34" charset="0"/>
              </a:rPr>
              <a:t>much global climate will warm as a result of doubling CO</a:t>
            </a:r>
            <a:r>
              <a:rPr lang="en-GB" sz="2400" baseline="-25000" dirty="0" smtClean="0">
                <a:solidFill>
                  <a:srgbClr val="0033CC"/>
                </a:solidFill>
                <a:latin typeface="Arial" pitchFamily="34" charset="0"/>
                <a:cs typeface="Arial" pitchFamily="34" charset="0"/>
              </a:rPr>
              <a:t>2</a:t>
            </a:r>
            <a:r>
              <a:rPr lang="en-GB" sz="2400" dirty="0" smtClean="0">
                <a:solidFill>
                  <a:srgbClr val="0033CC"/>
                </a:solidFill>
                <a:latin typeface="Arial" pitchFamily="34" charset="0"/>
                <a:cs typeface="Arial" pitchFamily="34" charset="0"/>
              </a:rPr>
              <a:t>: a </a:t>
            </a:r>
            <a:r>
              <a:rPr lang="en-GB" sz="2400" b="0" dirty="0" smtClean="0">
                <a:solidFill>
                  <a:srgbClr val="0033CC"/>
                </a:solidFill>
                <a:latin typeface="Arial" pitchFamily="34" charset="0"/>
                <a:cs typeface="Arial" pitchFamily="34" charset="0"/>
              </a:rPr>
              <a:t>probability distribution</a:t>
            </a:r>
            <a:endParaRPr lang="en-GB" sz="2400" b="0" dirty="0">
              <a:solidFill>
                <a:srgbClr val="0033CC"/>
              </a:solidFill>
              <a:latin typeface="Arial" pitchFamily="34" charset="0"/>
              <a:cs typeface="Arial" pitchFamily="34" charset="0"/>
            </a:endParaRPr>
          </a:p>
        </p:txBody>
      </p:sp>
      <p:sp>
        <p:nvSpPr>
          <p:cNvPr id="8" name="TextBox 7"/>
          <p:cNvSpPr txBox="1"/>
          <p:nvPr/>
        </p:nvSpPr>
        <p:spPr>
          <a:xfrm>
            <a:off x="5292080" y="6093296"/>
            <a:ext cx="3268216" cy="646331"/>
          </a:xfrm>
          <a:prstGeom prst="rect">
            <a:avLst/>
          </a:prstGeom>
          <a:noFill/>
        </p:spPr>
        <p:txBody>
          <a:bodyPr wrap="square" rtlCol="0">
            <a:spAutoFit/>
          </a:bodyPr>
          <a:lstStyle/>
          <a:p>
            <a:pPr defTabSz="457200"/>
            <a:r>
              <a:rPr lang="en-US" dirty="0" smtClean="0">
                <a:solidFill>
                  <a:srgbClr val="FF0000"/>
                </a:solidFill>
                <a:latin typeface="Arial"/>
                <a:cs typeface="Arial"/>
              </a:rPr>
              <a:t>Chris Hope, U. Cambridge</a:t>
            </a:r>
          </a:p>
          <a:p>
            <a:pPr defTabSz="457200"/>
            <a:r>
              <a:rPr lang="en-US" dirty="0" smtClean="0">
                <a:solidFill>
                  <a:srgbClr val="FF0000"/>
                </a:solidFill>
                <a:latin typeface="Arial"/>
                <a:cs typeface="Arial"/>
              </a:rPr>
              <a:t>courtesy Tim Palmer</a:t>
            </a:r>
            <a:endParaRPr lang="en-US" dirty="0">
              <a:solidFill>
                <a:srgbClr val="FF0000"/>
              </a:solidFill>
              <a:latin typeface="Arial"/>
              <a:cs typeface="Arial"/>
            </a:endParaRPr>
          </a:p>
        </p:txBody>
      </p:sp>
      <p:sp>
        <p:nvSpPr>
          <p:cNvPr id="3" name="TextBox 2"/>
          <p:cNvSpPr txBox="1"/>
          <p:nvPr/>
        </p:nvSpPr>
        <p:spPr>
          <a:xfrm>
            <a:off x="3830320" y="5559927"/>
            <a:ext cx="1461760" cy="307777"/>
          </a:xfrm>
          <a:prstGeom prst="rect">
            <a:avLst/>
          </a:prstGeom>
          <a:solidFill>
            <a:schemeClr val="bg1"/>
          </a:solidFill>
        </p:spPr>
        <p:txBody>
          <a:bodyPr wrap="square" rtlCol="0">
            <a:spAutoFit/>
          </a:bodyPr>
          <a:lstStyle/>
          <a:p>
            <a:r>
              <a:rPr lang="en-US" sz="1400" dirty="0" smtClean="0">
                <a:latin typeface="Arial" panose="020B0604020202020204" pitchFamily="34" charset="0"/>
                <a:cs typeface="Arial" panose="020B0604020202020204" pitchFamily="34" charset="0"/>
              </a:rPr>
              <a:t>Degrees C</a:t>
            </a:r>
          </a:p>
        </p:txBody>
      </p:sp>
    </p:spTree>
    <p:custDataLst>
      <p:tags r:id="rId1"/>
    </p:custDataLst>
    <p:extLst>
      <p:ext uri="{BB962C8B-B14F-4D97-AF65-F5344CB8AC3E}">
        <p14:creationId xmlns:p14="http://schemas.microsoft.com/office/powerpoint/2010/main" val="149966694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00FF"/>
                </a:solidFill>
              </a:rPr>
              <a:t>CO</a:t>
            </a:r>
            <a:r>
              <a:rPr lang="en-US" baseline="-25000" dirty="0" smtClean="0">
                <a:solidFill>
                  <a:srgbClr val="0000FF"/>
                </a:solidFill>
              </a:rPr>
              <a:t>2</a:t>
            </a:r>
            <a:r>
              <a:rPr lang="en-US" dirty="0" smtClean="0">
                <a:solidFill>
                  <a:srgbClr val="0000FF"/>
                </a:solidFill>
              </a:rPr>
              <a:t> Will Likely Go Well Beyond Doubling</a:t>
            </a:r>
            <a:endParaRPr lang="en-US" dirty="0">
              <a:solidFill>
                <a:srgbClr val="0000FF"/>
              </a:solidFill>
            </a:endParaRPr>
          </a:p>
        </p:txBody>
      </p:sp>
      <p:pic>
        <p:nvPicPr>
          <p:cNvPr id="1026" name="Picture 2" descr="http://www.skepticalscience.com/images/CO2_emission_scenario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75" y="1739676"/>
            <a:ext cx="7287128" cy="42556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1567814" y="3657600"/>
            <a:ext cx="5902661" cy="1725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00590" y="3288268"/>
            <a:ext cx="1095555" cy="738664"/>
          </a:xfrm>
          <a:prstGeom prst="rect">
            <a:avLst/>
          </a:prstGeom>
          <a:noFill/>
        </p:spPr>
        <p:txBody>
          <a:bodyPr wrap="square" rtlCol="0">
            <a:spAutoFit/>
          </a:bodyPr>
          <a:lstStyle/>
          <a:p>
            <a:r>
              <a:rPr lang="en-US" sz="1400" dirty="0" smtClean="0">
                <a:solidFill>
                  <a:srgbClr val="0000FF"/>
                </a:solidFill>
                <a:latin typeface="Arial" panose="020B0604020202020204" pitchFamily="34" charset="0"/>
                <a:cs typeface="Arial" panose="020B0604020202020204" pitchFamily="34" charset="0"/>
              </a:rPr>
              <a:t>Double Pre-Industrial</a:t>
            </a:r>
          </a:p>
        </p:txBody>
      </p:sp>
    </p:spTree>
    <p:extLst>
      <p:ext uri="{BB962C8B-B14F-4D97-AF65-F5344CB8AC3E}">
        <p14:creationId xmlns:p14="http://schemas.microsoft.com/office/powerpoint/2010/main" val="3050936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352799" y="152401"/>
            <a:ext cx="5668403" cy="6705600"/>
          </a:xfrm>
          <a:prstGeom prst="rect">
            <a:avLst/>
          </a:prstGeom>
          <a:noFill/>
          <a:ln w="9525">
            <a:noFill/>
            <a:miter lim="800000"/>
            <a:headEnd/>
            <a:tailEnd/>
          </a:ln>
        </p:spPr>
      </p:pic>
      <p:sp>
        <p:nvSpPr>
          <p:cNvPr id="3" name="TextBox 2"/>
          <p:cNvSpPr txBox="1"/>
          <p:nvPr/>
        </p:nvSpPr>
        <p:spPr>
          <a:xfrm>
            <a:off x="304800" y="1600200"/>
            <a:ext cx="3124200" cy="1200329"/>
          </a:xfrm>
          <a:prstGeom prst="rect">
            <a:avLst/>
          </a:prstGeom>
          <a:noFill/>
        </p:spPr>
        <p:txBody>
          <a:bodyPr wrap="square" rtlCol="0">
            <a:spAutoFit/>
          </a:bodyPr>
          <a:lstStyle/>
          <a:p>
            <a:pPr algn="ctr"/>
            <a:r>
              <a:rPr lang="en-US" dirty="0" smtClean="0">
                <a:solidFill>
                  <a:srgbClr val="0033CC"/>
                </a:solidFill>
              </a:rPr>
              <a:t>Atmospheric CO</a:t>
            </a:r>
            <a:r>
              <a:rPr lang="en-US" baseline="-25000" dirty="0" smtClean="0">
                <a:solidFill>
                  <a:srgbClr val="0033CC"/>
                </a:solidFill>
              </a:rPr>
              <a:t>2</a:t>
            </a:r>
            <a:r>
              <a:rPr lang="en-US" dirty="0" smtClean="0">
                <a:solidFill>
                  <a:srgbClr val="0033CC"/>
                </a:solidFill>
              </a:rPr>
              <a:t> assuming that emissions stop altogether after peak concentrations</a:t>
            </a:r>
            <a:endParaRPr lang="en-US" dirty="0">
              <a:solidFill>
                <a:srgbClr val="0033CC"/>
              </a:solidFill>
            </a:endParaRPr>
          </a:p>
        </p:txBody>
      </p:sp>
      <p:sp>
        <p:nvSpPr>
          <p:cNvPr id="4" name="TextBox 3"/>
          <p:cNvSpPr txBox="1"/>
          <p:nvPr/>
        </p:nvSpPr>
        <p:spPr>
          <a:xfrm>
            <a:off x="381000" y="4419600"/>
            <a:ext cx="2971800" cy="923330"/>
          </a:xfrm>
          <a:prstGeom prst="rect">
            <a:avLst/>
          </a:prstGeom>
          <a:noFill/>
        </p:spPr>
        <p:txBody>
          <a:bodyPr wrap="square" rtlCol="0">
            <a:spAutoFit/>
          </a:bodyPr>
          <a:lstStyle/>
          <a:p>
            <a:pPr algn="ctr"/>
            <a:r>
              <a:rPr lang="en-US" dirty="0" smtClean="0">
                <a:solidFill>
                  <a:srgbClr val="0033CC"/>
                </a:solidFill>
              </a:rPr>
              <a:t>Global mean surface temperature corresponding to atmospheric CO</a:t>
            </a:r>
            <a:r>
              <a:rPr lang="en-US" baseline="-25000" dirty="0" smtClean="0">
                <a:solidFill>
                  <a:srgbClr val="0033CC"/>
                </a:solidFill>
              </a:rPr>
              <a:t>2</a:t>
            </a:r>
            <a:r>
              <a:rPr lang="en-US" dirty="0" smtClean="0">
                <a:solidFill>
                  <a:srgbClr val="0033CC"/>
                </a:solidFill>
              </a:rPr>
              <a:t> above</a:t>
            </a:r>
            <a:endParaRPr lang="en-US" dirty="0">
              <a:solidFill>
                <a:srgbClr val="0033CC"/>
              </a:solidFill>
            </a:endParaRPr>
          </a:p>
        </p:txBody>
      </p:sp>
      <p:sp>
        <p:nvSpPr>
          <p:cNvPr id="5" name="TextBox 4"/>
          <p:cNvSpPr txBox="1"/>
          <p:nvPr/>
        </p:nvSpPr>
        <p:spPr>
          <a:xfrm>
            <a:off x="0" y="152400"/>
            <a:ext cx="3733800" cy="923330"/>
          </a:xfrm>
          <a:prstGeom prst="rect">
            <a:avLst/>
          </a:prstGeom>
          <a:noFill/>
        </p:spPr>
        <p:txBody>
          <a:bodyPr wrap="square" rtlCol="0">
            <a:spAutoFit/>
          </a:bodyPr>
          <a:lstStyle/>
          <a:p>
            <a:pPr algn="ctr"/>
            <a:r>
              <a:rPr lang="en-US" dirty="0" smtClean="0"/>
              <a:t>IPCC 2007: Doubling CO</a:t>
            </a:r>
            <a:r>
              <a:rPr lang="en-US" baseline="-25000" dirty="0" smtClean="0"/>
              <a:t>2</a:t>
            </a:r>
            <a:r>
              <a:rPr lang="en-US" dirty="0" smtClean="0"/>
              <a:t> will lead to an increase in mean global surface temperature of 2 to 4.5 </a:t>
            </a:r>
            <a:r>
              <a:rPr lang="en-US" baseline="30000" dirty="0" err="1" smtClean="0"/>
              <a:t>o</a:t>
            </a:r>
            <a:r>
              <a:rPr lang="en-US" dirty="0" err="1" smtClean="0"/>
              <a:t>C.</a:t>
            </a:r>
            <a:r>
              <a:rPr lang="en-US" dirty="0" smtClean="0"/>
              <a:t> </a:t>
            </a:r>
            <a:endParaRPr lang="en-US" dirty="0"/>
          </a:p>
        </p:txBody>
      </p:sp>
      <p:sp>
        <p:nvSpPr>
          <p:cNvPr id="6" name="TextBox 5"/>
          <p:cNvSpPr txBox="1"/>
          <p:nvPr/>
        </p:nvSpPr>
        <p:spPr>
          <a:xfrm>
            <a:off x="228600" y="6096000"/>
            <a:ext cx="3429000" cy="73866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Image source:  Solomon, S., G.-K. </a:t>
            </a:r>
            <a:r>
              <a:rPr lang="en-US" sz="1400" dirty="0" err="1" smtClean="0">
                <a:latin typeface="Arial" panose="020B0604020202020204" pitchFamily="34" charset="0"/>
                <a:cs typeface="Arial" panose="020B0604020202020204" pitchFamily="34" charset="0"/>
              </a:rPr>
              <a:t>Plattner</a:t>
            </a:r>
            <a:r>
              <a:rPr lang="en-US" sz="1400" dirty="0" smtClean="0">
                <a:latin typeface="Arial" panose="020B0604020202020204" pitchFamily="34" charset="0"/>
                <a:cs typeface="Arial" panose="020B0604020202020204" pitchFamily="34" charset="0"/>
              </a:rPr>
              <a:t>, R. </a:t>
            </a:r>
            <a:r>
              <a:rPr lang="en-US" sz="1400" dirty="0" err="1" smtClean="0">
                <a:latin typeface="Arial" panose="020B0604020202020204" pitchFamily="34" charset="0"/>
                <a:cs typeface="Arial" panose="020B0604020202020204" pitchFamily="34" charset="0"/>
              </a:rPr>
              <a:t>Knutti</a:t>
            </a:r>
            <a:r>
              <a:rPr lang="en-US" sz="1400" dirty="0" smtClean="0">
                <a:latin typeface="Arial" panose="020B0604020202020204" pitchFamily="34" charset="0"/>
                <a:cs typeface="Arial" panose="020B0604020202020204" pitchFamily="34" charset="0"/>
              </a:rPr>
              <a:t>, and P. </a:t>
            </a:r>
            <a:r>
              <a:rPr lang="en-US" sz="1400" dirty="0" err="1" smtClean="0">
                <a:latin typeface="Arial" panose="020B0604020202020204" pitchFamily="34" charset="0"/>
                <a:cs typeface="Arial" panose="020B0604020202020204" pitchFamily="34" charset="0"/>
              </a:rPr>
              <a:t>Friedlingstein</a:t>
            </a:r>
            <a:r>
              <a:rPr lang="en-US" sz="1400" dirty="0" smtClean="0">
                <a:latin typeface="Arial" panose="020B0604020202020204" pitchFamily="34" charset="0"/>
                <a:cs typeface="Arial" panose="020B0604020202020204" pitchFamily="34" charset="0"/>
              </a:rPr>
              <a:t>, 2009, </a:t>
            </a:r>
            <a:r>
              <a:rPr lang="en-US" sz="1400" i="1" dirty="0" smtClean="0">
                <a:latin typeface="Arial" panose="020B0604020202020204" pitchFamily="34" charset="0"/>
                <a:cs typeface="Arial" panose="020B0604020202020204" pitchFamily="34" charset="0"/>
              </a:rPr>
              <a:t>PNAS</a:t>
            </a:r>
            <a:r>
              <a:rPr lang="en-US" sz="1400"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106,</a:t>
            </a:r>
            <a:r>
              <a:rPr lang="en-US" sz="1400" dirty="0" smtClean="0">
                <a:latin typeface="Arial" panose="020B0604020202020204" pitchFamily="34" charset="0"/>
                <a:cs typeface="Arial" panose="020B0604020202020204" pitchFamily="34" charset="0"/>
              </a:rPr>
              <a:t> 1704-1709</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624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 y="1828166"/>
            <a:ext cx="7886700" cy="1325563"/>
          </a:xfrm>
        </p:spPr>
        <p:txBody>
          <a:bodyPr/>
          <a:lstStyle/>
          <a:p>
            <a:r>
              <a:rPr lang="en-US" dirty="0" smtClean="0">
                <a:solidFill>
                  <a:srgbClr val="0000FF"/>
                </a:solidFill>
              </a:rPr>
              <a:t>Thanks!</a:t>
            </a:r>
            <a:endParaRPr lang="en-US" dirty="0">
              <a:solidFill>
                <a:srgbClr val="0000FF"/>
              </a:solidFill>
            </a:endParaRPr>
          </a:p>
        </p:txBody>
      </p:sp>
    </p:spTree>
    <p:extLst>
      <p:ext uri="{BB962C8B-B14F-4D97-AF65-F5344CB8AC3E}">
        <p14:creationId xmlns:p14="http://schemas.microsoft.com/office/powerpoint/2010/main" val="2336218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2514600" cy="2773362"/>
          </a:xfrm>
        </p:spPr>
        <p:txBody>
          <a:bodyPr>
            <a:normAutofit/>
          </a:bodyPr>
          <a:lstStyle/>
          <a:p>
            <a:pPr eaLnBrk="1" hangingPunct="1">
              <a:defRPr/>
            </a:pPr>
            <a:r>
              <a:rPr lang="en-US" sz="32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Climate Forcing by Orbital Variations</a:t>
            </a:r>
          </a:p>
        </p:txBody>
      </p:sp>
      <p:pic>
        <p:nvPicPr>
          <p:cNvPr id="23556" name="Picture 3" descr="C:\Users\Kerry Emaanuel\Class\CLIMATE\280px-MilutinMilankovic.png"/>
          <p:cNvPicPr>
            <a:picLocks noChangeAspect="1" noChangeArrowheads="1"/>
          </p:cNvPicPr>
          <p:nvPr/>
        </p:nvPicPr>
        <p:blipFill>
          <a:blip r:embed="rId3" cstate="print"/>
          <a:srcRect/>
          <a:stretch>
            <a:fillRect/>
          </a:stretch>
        </p:blipFill>
        <p:spPr bwMode="auto">
          <a:xfrm>
            <a:off x="549165" y="2848303"/>
            <a:ext cx="2062163" cy="3019425"/>
          </a:xfrm>
          <a:prstGeom prst="rect">
            <a:avLst/>
          </a:prstGeom>
          <a:noFill/>
          <a:ln w="9525">
            <a:noFill/>
            <a:miter lim="800000"/>
            <a:headEnd/>
            <a:tailEnd/>
          </a:ln>
        </p:spPr>
      </p:pic>
      <p:sp>
        <p:nvSpPr>
          <p:cNvPr id="23557" name="TextBox 4"/>
          <p:cNvSpPr txBox="1">
            <a:spLocks noChangeArrowheads="1"/>
          </p:cNvSpPr>
          <p:nvPr/>
        </p:nvSpPr>
        <p:spPr bwMode="auto">
          <a:xfrm>
            <a:off x="152400" y="5985641"/>
            <a:ext cx="3200400" cy="366713"/>
          </a:xfrm>
          <a:prstGeom prst="rect">
            <a:avLst/>
          </a:prstGeom>
          <a:noFill/>
          <a:ln w="9525">
            <a:noFill/>
            <a:miter lim="800000"/>
            <a:headEnd/>
            <a:tailEnd/>
          </a:ln>
        </p:spPr>
        <p:txBody>
          <a:bodyPr>
            <a:spAutoFit/>
          </a:bodyPr>
          <a:lstStyle/>
          <a:p>
            <a:r>
              <a:rPr lang="en-US" b="1" dirty="0" err="1">
                <a:solidFill>
                  <a:schemeClr val="bg1">
                    <a:lumMod val="95000"/>
                  </a:schemeClr>
                </a:solidFill>
              </a:rPr>
              <a:t>Milutin</a:t>
            </a:r>
            <a:r>
              <a:rPr lang="en-US" b="1" dirty="0">
                <a:solidFill>
                  <a:schemeClr val="bg1">
                    <a:lumMod val="95000"/>
                  </a:schemeClr>
                </a:solidFill>
              </a:rPr>
              <a:t> </a:t>
            </a:r>
            <a:r>
              <a:rPr lang="en-US" b="1" dirty="0" err="1">
                <a:solidFill>
                  <a:schemeClr val="bg1">
                    <a:lumMod val="95000"/>
                  </a:schemeClr>
                </a:solidFill>
              </a:rPr>
              <a:t>Milanković</a:t>
            </a:r>
            <a:r>
              <a:rPr lang="en-US" b="1" dirty="0">
                <a:solidFill>
                  <a:schemeClr val="bg1">
                    <a:lumMod val="95000"/>
                  </a:schemeClr>
                </a:solidFill>
              </a:rPr>
              <a:t>, 1879-1958</a:t>
            </a:r>
            <a:endParaRPr lang="en-US" dirty="0">
              <a:solidFill>
                <a:schemeClr val="bg1">
                  <a:lumMod val="95000"/>
                </a:schemeClr>
              </a:solidFill>
            </a:endParaRPr>
          </a:p>
        </p:txBody>
      </p:sp>
      <p:sp>
        <p:nvSpPr>
          <p:cNvPr id="3" name="Rectangle 2"/>
          <p:cNvSpPr/>
          <p:nvPr/>
        </p:nvSpPr>
        <p:spPr>
          <a:xfrm>
            <a:off x="-38100" y="6352354"/>
            <a:ext cx="3505200" cy="307777"/>
          </a:xfrm>
          <a:prstGeom prst="rect">
            <a:avLst/>
          </a:prstGeom>
        </p:spPr>
        <p:txBody>
          <a:bodyPr wrap="square">
            <a:spAutoFit/>
          </a:bodyPr>
          <a:lstStyle/>
          <a:p>
            <a:pPr algn="ctr"/>
            <a:r>
              <a:rPr lang="en-US" sz="1400" dirty="0">
                <a:solidFill>
                  <a:schemeClr val="bg1">
                    <a:lumMod val="95000"/>
                  </a:schemeClr>
                </a:solidFill>
                <a:latin typeface="Arial" panose="020B0604020202020204" pitchFamily="34" charset="0"/>
                <a:cs typeface="Arial" panose="020B0604020202020204" pitchFamily="34" charset="0"/>
              </a:rPr>
              <a:t>Portrait </a:t>
            </a:r>
            <a:r>
              <a:rPr lang="en-US" sz="1400" dirty="0" smtClean="0">
                <a:solidFill>
                  <a:schemeClr val="bg1">
                    <a:lumMod val="95000"/>
                  </a:schemeClr>
                </a:solidFill>
                <a:latin typeface="Arial" panose="020B0604020202020204" pitchFamily="34" charset="0"/>
                <a:cs typeface="Arial" panose="020B0604020202020204" pitchFamily="34" charset="0"/>
              </a:rPr>
              <a:t>by </a:t>
            </a:r>
            <a:r>
              <a:rPr lang="en-US" sz="1400" dirty="0" err="1">
                <a:solidFill>
                  <a:schemeClr val="bg1">
                    <a:lumMod val="95000"/>
                  </a:schemeClr>
                </a:solidFill>
                <a:latin typeface="Arial" panose="020B0604020202020204" pitchFamily="34" charset="0"/>
                <a:cs typeface="Arial" panose="020B0604020202020204" pitchFamily="34" charset="0"/>
              </a:rPr>
              <a:t>Paja</a:t>
            </a:r>
            <a:r>
              <a:rPr lang="en-US" sz="1400" dirty="0">
                <a:solidFill>
                  <a:schemeClr val="bg1">
                    <a:lumMod val="95000"/>
                  </a:schemeClr>
                </a:solidFill>
                <a:latin typeface="Arial" panose="020B0604020202020204" pitchFamily="34" charset="0"/>
                <a:cs typeface="Arial" panose="020B0604020202020204" pitchFamily="34" charset="0"/>
              </a:rPr>
              <a:t> </a:t>
            </a:r>
            <a:r>
              <a:rPr lang="en-US" sz="1400" dirty="0" err="1">
                <a:solidFill>
                  <a:schemeClr val="bg1">
                    <a:lumMod val="95000"/>
                  </a:schemeClr>
                </a:solidFill>
                <a:latin typeface="Arial" panose="020B0604020202020204" pitchFamily="34" charset="0"/>
                <a:cs typeface="Arial" panose="020B0604020202020204" pitchFamily="34" charset="0"/>
              </a:rPr>
              <a:t>Jovanović</a:t>
            </a:r>
            <a:r>
              <a:rPr lang="en-US" sz="1400" dirty="0">
                <a:solidFill>
                  <a:schemeClr val="bg1">
                    <a:lumMod val="95000"/>
                  </a:schemeClr>
                </a:solidFill>
                <a:latin typeface="Arial" panose="020B0604020202020204" pitchFamily="34" charset="0"/>
                <a:cs typeface="Arial" panose="020B0604020202020204" pitchFamily="34" charset="0"/>
              </a:rPr>
              <a:t> (1859-1957)</a:t>
            </a:r>
          </a:p>
        </p:txBody>
      </p:sp>
      <p:pic>
        <p:nvPicPr>
          <p:cNvPr id="1026" name="Picture 2" descr="File:Earth obliquity range.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801" y="382620"/>
            <a:ext cx="2499360" cy="23984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Earth precession.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8076" y="382620"/>
            <a:ext cx="2070862"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7382" y="3128141"/>
            <a:ext cx="3772218" cy="3280190"/>
          </a:xfrm>
          <a:prstGeom prst="rect">
            <a:avLst/>
          </a:prstGeom>
        </p:spPr>
      </p:pic>
    </p:spTree>
    <p:extLst>
      <p:ext uri="{BB962C8B-B14F-4D97-AF65-F5344CB8AC3E}">
        <p14:creationId xmlns:p14="http://schemas.microsoft.com/office/powerpoint/2010/main" val="3116035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effectLst>
                  <a:outerShdw blurRad="38100" dist="38100" dir="2700000" algn="tl">
                    <a:srgbClr val="000000">
                      <a:alpha val="43137"/>
                    </a:srgbClr>
                  </a:outerShdw>
                </a:effectLst>
              </a:rPr>
              <a:t>Some Key Points</a:t>
            </a:r>
            <a:endParaRPr lang="en-US"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10080"/>
            <a:ext cx="7886700" cy="4734559"/>
          </a:xfrm>
        </p:spPr>
        <p:txBody>
          <a:bodyPr>
            <a:normAutofit/>
          </a:bodyPr>
          <a:lstStyle/>
          <a:p>
            <a:r>
              <a:rPr lang="en-US" sz="2400" dirty="0" smtClean="0"/>
              <a:t>  Climate has changed on many different time scales throughout the history of our planet</a:t>
            </a:r>
          </a:p>
          <a:p>
            <a:r>
              <a:rPr lang="en-US" sz="2400" dirty="0"/>
              <a:t> </a:t>
            </a:r>
            <a:r>
              <a:rPr lang="en-US" sz="2400" dirty="0" smtClean="0"/>
              <a:t> </a:t>
            </a:r>
            <a:r>
              <a:rPr lang="en-US" sz="2400" dirty="0" smtClean="0">
                <a:solidFill>
                  <a:schemeClr val="bg1">
                    <a:lumMod val="85000"/>
                  </a:schemeClr>
                </a:solidFill>
              </a:rPr>
              <a:t>Such climate change is thought to have been caused by variations in </a:t>
            </a:r>
            <a:r>
              <a:rPr lang="en-US" sz="2400" dirty="0">
                <a:solidFill>
                  <a:schemeClr val="bg1">
                    <a:lumMod val="85000"/>
                  </a:schemeClr>
                </a:solidFill>
              </a:rPr>
              <a:t>absorbed sunlight </a:t>
            </a:r>
            <a:r>
              <a:rPr lang="en-US" sz="2400" dirty="0" err="1" smtClean="0">
                <a:solidFill>
                  <a:schemeClr val="bg1">
                    <a:lumMod val="85000"/>
                  </a:schemeClr>
                </a:solidFill>
              </a:rPr>
              <a:t>sunlight</a:t>
            </a:r>
            <a:r>
              <a:rPr lang="en-US" sz="2400" dirty="0" smtClean="0">
                <a:solidFill>
                  <a:schemeClr val="bg1">
                    <a:lumMod val="85000"/>
                  </a:schemeClr>
                </a:solidFill>
              </a:rPr>
              <a:t> (solar and orbital variability, and volcanoes), changing concentrations of key greenhouse gases, and changing continental configuration</a:t>
            </a:r>
          </a:p>
          <a:p>
            <a:r>
              <a:rPr lang="en-US" sz="2400" dirty="0">
                <a:solidFill>
                  <a:schemeClr val="bg1">
                    <a:lumMod val="85000"/>
                  </a:schemeClr>
                </a:solidFill>
              </a:rPr>
              <a:t> </a:t>
            </a:r>
            <a:r>
              <a:rPr lang="en-US" sz="2400" dirty="0" smtClean="0">
                <a:solidFill>
                  <a:schemeClr val="bg1">
                    <a:lumMod val="85000"/>
                  </a:schemeClr>
                </a:solidFill>
              </a:rPr>
              <a:t> Transfer of radiation through the atmosphere is affected primarily by clouds and by trace quantities of greenhouse gases</a:t>
            </a:r>
          </a:p>
          <a:p>
            <a:r>
              <a:rPr lang="en-US" sz="2400" dirty="0">
                <a:solidFill>
                  <a:schemeClr val="bg1">
                    <a:lumMod val="85000"/>
                  </a:schemeClr>
                </a:solidFill>
              </a:rPr>
              <a:t> </a:t>
            </a:r>
            <a:r>
              <a:rPr lang="en-US" sz="2400" dirty="0" smtClean="0">
                <a:solidFill>
                  <a:schemeClr val="bg1">
                    <a:lumMod val="85000"/>
                  </a:schemeClr>
                </a:solidFill>
              </a:rPr>
              <a:t> Of these, carbon dioxide is the most important on long times scales, owing to its long lifetime in the atmosphere</a:t>
            </a:r>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1685265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9746" name="Title 1"/>
          <p:cNvSpPr>
            <a:spLocks noGrp="1"/>
          </p:cNvSpPr>
          <p:nvPr>
            <p:ph type="title" idx="4294967295"/>
          </p:nvPr>
        </p:nvSpPr>
        <p:spPr>
          <a:xfrm>
            <a:off x="457200" y="274638"/>
            <a:ext cx="8229600" cy="802322"/>
          </a:xfrm>
        </p:spPr>
        <p:txBody>
          <a:bodyPr/>
          <a:lstStyle/>
          <a:p>
            <a:pPr eaLnBrk="1" hangingPunct="1">
              <a:defRPr/>
            </a:pPr>
            <a:r>
              <a:rPr lang="en-US" dirty="0" smtClean="0">
                <a:solidFill>
                  <a:srgbClr val="00B0F0"/>
                </a:solidFill>
                <a:effectLst>
                  <a:outerShdw blurRad="38100" dist="38100" dir="2700000" algn="tl">
                    <a:srgbClr val="C0C0C0"/>
                  </a:outerShdw>
                </a:effectLst>
              </a:rPr>
              <a:t>The Snowball Earth</a:t>
            </a:r>
          </a:p>
        </p:txBody>
      </p:sp>
      <p:pic>
        <p:nvPicPr>
          <p:cNvPr id="8195" name="Picture 2" descr="C:\Users\Kerry Emaanuel\Class\CLIMATE\snowball.gif"/>
          <p:cNvPicPr>
            <a:picLocks noChangeAspect="1" noChangeArrowheads="1"/>
          </p:cNvPicPr>
          <p:nvPr/>
        </p:nvPicPr>
        <p:blipFill rotWithShape="1">
          <a:blip r:embed="rId3" cstate="print"/>
          <a:srcRect l="1400" t="1598"/>
          <a:stretch/>
        </p:blipFill>
        <p:spPr bwMode="auto">
          <a:xfrm>
            <a:off x="2214880" y="1188720"/>
            <a:ext cx="4582160" cy="5542108"/>
          </a:xfrm>
          <a:prstGeom prst="rect">
            <a:avLst/>
          </a:prstGeom>
          <a:noFill/>
          <a:ln w="9525">
            <a:noFill/>
            <a:miter lim="800000"/>
            <a:headEnd/>
            <a:tailEnd/>
          </a:ln>
        </p:spPr>
      </p:pic>
      <p:sp>
        <p:nvSpPr>
          <p:cNvPr id="2" name="TextBox 1"/>
          <p:cNvSpPr txBox="1"/>
          <p:nvPr/>
        </p:nvSpPr>
        <p:spPr>
          <a:xfrm>
            <a:off x="6949440" y="6187440"/>
            <a:ext cx="2011680" cy="307777"/>
          </a:xfrm>
          <a:prstGeom prst="rect">
            <a:avLst/>
          </a:prstGeom>
          <a:noFill/>
        </p:spPr>
        <p:txBody>
          <a:bodyPr wrap="square" rtlCol="0">
            <a:spAutoFit/>
          </a:bodyPr>
          <a:lstStyle/>
          <a:p>
            <a:r>
              <a:rPr lang="en-US" sz="1400" dirty="0" smtClean="0">
                <a:solidFill>
                  <a:srgbClr val="00B0F0"/>
                </a:solidFill>
              </a:rPr>
              <a:t>Image credit: </a:t>
            </a:r>
            <a:r>
              <a:rPr lang="en-US" sz="1400" i="1" dirty="0" smtClean="0">
                <a:solidFill>
                  <a:srgbClr val="00B0F0"/>
                </a:solidFill>
              </a:rPr>
              <a:t>NASA</a:t>
            </a:r>
            <a:endParaRPr lang="en-US" sz="1400" i="1" dirty="0">
              <a:solidFill>
                <a:srgbClr val="00B0F0"/>
              </a:solidFill>
            </a:endParaRPr>
          </a:p>
        </p:txBody>
      </p:sp>
    </p:spTree>
    <p:extLst>
      <p:ext uri="{BB962C8B-B14F-4D97-AF65-F5344CB8AC3E}">
        <p14:creationId xmlns:p14="http://schemas.microsoft.com/office/powerpoint/2010/main" val="1256741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4727" y="116841"/>
            <a:ext cx="7772400" cy="811597"/>
          </a:xfrm>
        </p:spPr>
        <p:txBody>
          <a:bodyPr>
            <a:normAutofit/>
          </a:bodyPr>
          <a:lstStyle/>
          <a:p>
            <a:r>
              <a:rPr lang="en-US" sz="2800" dirty="0" smtClean="0">
                <a:solidFill>
                  <a:srgbClr val="00B0F0"/>
                </a:solidFill>
                <a:latin typeface="Helvetica Neue Light"/>
                <a:cs typeface="Helvetica Neue Light"/>
              </a:rPr>
              <a:t>Last Glacial Maximum, ~22,000 years ago</a:t>
            </a:r>
            <a:endParaRPr lang="en-US" sz="2800" dirty="0">
              <a:solidFill>
                <a:srgbClr val="00B0F0"/>
              </a:solidFill>
              <a:latin typeface="Helvetica Neue Light"/>
              <a:cs typeface="Helvetica Neue Light"/>
            </a:endParaRPr>
          </a:p>
        </p:txBody>
      </p:sp>
      <p:pic>
        <p:nvPicPr>
          <p:cNvPr id="5" name="Picture 4" descr="testlgm3.pdf"/>
          <p:cNvPicPr>
            <a:picLocks noChangeAspect="1"/>
          </p:cNvPicPr>
          <p:nvPr/>
        </p:nvPicPr>
        <p:blipFill rotWithShape="1">
          <a:blip r:embed="rId3">
            <a:extLst>
              <a:ext uri="{28A0092B-C50C-407E-A947-70E740481C1C}">
                <a14:useLocalDpi xmlns:a14="http://schemas.microsoft.com/office/drawing/2010/main" val="0"/>
              </a:ext>
            </a:extLst>
          </a:blip>
          <a:srcRect l="5581" t="4233" r="5178" b="45679"/>
          <a:stretch/>
        </p:blipFill>
        <p:spPr>
          <a:xfrm>
            <a:off x="464727" y="928438"/>
            <a:ext cx="8091714" cy="5877357"/>
          </a:xfrm>
          <a:prstGeom prst="rect">
            <a:avLst/>
          </a:prstGeom>
        </p:spPr>
      </p:pic>
      <p:sp>
        <p:nvSpPr>
          <p:cNvPr id="13" name="Rectangle 12"/>
          <p:cNvSpPr/>
          <p:nvPr/>
        </p:nvSpPr>
        <p:spPr>
          <a:xfrm>
            <a:off x="576553" y="6396450"/>
            <a:ext cx="2646878" cy="338554"/>
          </a:xfrm>
          <a:prstGeom prst="rect">
            <a:avLst/>
          </a:prstGeom>
        </p:spPr>
        <p:txBody>
          <a:bodyPr wrap="none">
            <a:spAutoFit/>
          </a:bodyPr>
          <a:lstStyle/>
          <a:p>
            <a:pPr algn="r" defTabSz="457200"/>
            <a:r>
              <a:rPr lang="en-US" sz="1600" dirty="0" smtClean="0">
                <a:solidFill>
                  <a:prstClr val="white"/>
                </a:solidFill>
                <a:latin typeface="Helvetica Neue Light"/>
                <a:cs typeface="Helvetica Neue Light"/>
              </a:rPr>
              <a:t>NOAA/Science on a Sphere</a:t>
            </a:r>
          </a:p>
        </p:txBody>
      </p:sp>
    </p:spTree>
    <p:extLst>
      <p:ext uri="{BB962C8B-B14F-4D97-AF65-F5344CB8AC3E}">
        <p14:creationId xmlns:p14="http://schemas.microsoft.com/office/powerpoint/2010/main" val="2353721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Image:Post-Glacial Sea Level.png">
            <a:hlinkClick r:id="rId3"/>
          </p:cNvPr>
          <p:cNvPicPr>
            <a:picLocks noChangeAspect="1" noChangeArrowheads="1"/>
          </p:cNvPicPr>
          <p:nvPr/>
        </p:nvPicPr>
        <p:blipFill>
          <a:blip r:embed="rId4" cstate="print"/>
          <a:srcRect/>
          <a:stretch>
            <a:fillRect/>
          </a:stretch>
        </p:blipFill>
        <p:spPr bwMode="auto">
          <a:xfrm>
            <a:off x="594360" y="264161"/>
            <a:ext cx="7621519" cy="5201920"/>
          </a:xfrm>
          <a:prstGeom prst="rect">
            <a:avLst/>
          </a:prstGeom>
          <a:noFill/>
          <a:ln w="9525">
            <a:noFill/>
            <a:miter lim="800000"/>
            <a:headEnd/>
            <a:tailEnd/>
          </a:ln>
        </p:spPr>
      </p:pic>
      <p:sp>
        <p:nvSpPr>
          <p:cNvPr id="3" name="Content Placeholder 2"/>
          <p:cNvSpPr>
            <a:spLocks noGrp="1"/>
          </p:cNvSpPr>
          <p:nvPr>
            <p:ph idx="1"/>
          </p:nvPr>
        </p:nvSpPr>
        <p:spPr>
          <a:xfrm>
            <a:off x="679450" y="5761039"/>
            <a:ext cx="7886700" cy="944562"/>
          </a:xfrm>
        </p:spPr>
        <p:txBody>
          <a:bodyPr/>
          <a:lstStyle/>
          <a:p>
            <a:r>
              <a:rPr lang="en-US" dirty="0" smtClean="0"/>
              <a:t>  Polar radiative forcing:  10 W/m</a:t>
            </a:r>
            <a:r>
              <a:rPr lang="en-US" sz="2000" baseline="30000" dirty="0" smtClean="0"/>
              <a:t>2</a:t>
            </a:r>
          </a:p>
          <a:p>
            <a:r>
              <a:rPr lang="en-US" sz="2000" baseline="30000" dirty="0"/>
              <a:t> </a:t>
            </a:r>
            <a:r>
              <a:rPr lang="en-US" sz="2000" baseline="30000" dirty="0" smtClean="0"/>
              <a:t>  </a:t>
            </a:r>
            <a:r>
              <a:rPr lang="en-US" sz="2000" dirty="0" smtClean="0"/>
              <a:t>Global mean temperature fluctuation:  ~5 C</a:t>
            </a:r>
            <a:endParaRPr lang="en-US" sz="2000" dirty="0"/>
          </a:p>
        </p:txBody>
      </p:sp>
      <p:sp>
        <p:nvSpPr>
          <p:cNvPr id="4" name="Rectangle 3"/>
          <p:cNvSpPr/>
          <p:nvPr/>
        </p:nvSpPr>
        <p:spPr>
          <a:xfrm>
            <a:off x="4368205" y="6519446"/>
            <a:ext cx="4775795" cy="33855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a:latin typeface="Helvetica Neue Light"/>
                <a:cs typeface="Helvetica Neue Light"/>
              </a:rPr>
              <a:t>Image </a:t>
            </a:r>
            <a:r>
              <a:rPr lang="en-US" sz="1600" dirty="0" smtClean="0">
                <a:latin typeface="Helvetica Neue Light"/>
                <a:cs typeface="Helvetica Neue Light"/>
              </a:rPr>
              <a:t>credit: </a:t>
            </a:r>
            <a:r>
              <a:rPr lang="en-US" sz="1600" i="1" dirty="0">
                <a:latin typeface="Helvetica Neue Light"/>
                <a:cs typeface="Helvetica Neue Light"/>
              </a:rPr>
              <a:t>Robert A. </a:t>
            </a:r>
            <a:r>
              <a:rPr lang="en-US" sz="1600" i="1" dirty="0" smtClean="0">
                <a:latin typeface="Helvetica Neue Light"/>
                <a:cs typeface="Helvetica Neue Light"/>
              </a:rPr>
              <a:t>Rohde/Global Warming Art</a:t>
            </a:r>
          </a:p>
        </p:txBody>
      </p:sp>
    </p:spTree>
    <p:extLst>
      <p:ext uri="{BB962C8B-B14F-4D97-AF65-F5344CB8AC3E}">
        <p14:creationId xmlns:p14="http://schemas.microsoft.com/office/powerpoint/2010/main" val="203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effectLst>
                  <a:outerShdw blurRad="38100" dist="38100" dir="2700000" algn="tl">
                    <a:srgbClr val="000000">
                      <a:alpha val="43137"/>
                    </a:srgbClr>
                  </a:outerShdw>
                </a:effectLst>
              </a:rPr>
              <a:t>Some Key Points</a:t>
            </a:r>
            <a:endParaRPr lang="en-US"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10080"/>
            <a:ext cx="7886700" cy="4734559"/>
          </a:xfrm>
        </p:spPr>
        <p:txBody>
          <a:bodyPr>
            <a:normAutofit/>
          </a:bodyPr>
          <a:lstStyle/>
          <a:p>
            <a:r>
              <a:rPr lang="en-US" sz="2400" dirty="0" smtClean="0"/>
              <a:t>  </a:t>
            </a:r>
            <a:r>
              <a:rPr lang="en-US" sz="2400" dirty="0" smtClean="0">
                <a:solidFill>
                  <a:schemeClr val="bg1">
                    <a:lumMod val="85000"/>
                  </a:schemeClr>
                </a:solidFill>
              </a:rPr>
              <a:t>Climate has changed on many different time scales throughout the history of our planet</a:t>
            </a:r>
          </a:p>
          <a:p>
            <a:r>
              <a:rPr lang="en-US" sz="2400" dirty="0"/>
              <a:t> </a:t>
            </a:r>
            <a:r>
              <a:rPr lang="en-US" sz="2400" dirty="0" smtClean="0"/>
              <a:t> Such climate change is thought to have been caused by variations in </a:t>
            </a:r>
            <a:r>
              <a:rPr lang="en-US" sz="2400" dirty="0"/>
              <a:t>absorbed sunlight </a:t>
            </a:r>
            <a:r>
              <a:rPr lang="en-US" sz="2400" dirty="0" err="1"/>
              <a:t>sunlight</a:t>
            </a:r>
            <a:r>
              <a:rPr lang="en-US" sz="2400" dirty="0"/>
              <a:t> </a:t>
            </a:r>
            <a:r>
              <a:rPr lang="en-US" sz="2400" dirty="0" smtClean="0"/>
              <a:t>(solar and orbital variability, and volcanoes), changing concentrations of key greenhouse gases, and changing continental configuration</a:t>
            </a:r>
          </a:p>
          <a:p>
            <a:r>
              <a:rPr lang="en-US" sz="2400" dirty="0">
                <a:solidFill>
                  <a:schemeClr val="bg1">
                    <a:lumMod val="85000"/>
                  </a:schemeClr>
                </a:solidFill>
              </a:rPr>
              <a:t> </a:t>
            </a:r>
            <a:r>
              <a:rPr lang="en-US" sz="2400" dirty="0" smtClean="0">
                <a:solidFill>
                  <a:schemeClr val="bg1">
                    <a:lumMod val="85000"/>
                  </a:schemeClr>
                </a:solidFill>
              </a:rPr>
              <a:t> Transfer of radiation through the atmosphere is affected primarily by clouds and by trace quantities of greenhouse gases</a:t>
            </a:r>
          </a:p>
          <a:p>
            <a:r>
              <a:rPr lang="en-US" sz="2400" dirty="0">
                <a:solidFill>
                  <a:schemeClr val="bg1">
                    <a:lumMod val="85000"/>
                  </a:schemeClr>
                </a:solidFill>
              </a:rPr>
              <a:t> </a:t>
            </a:r>
            <a:r>
              <a:rPr lang="en-US" sz="2400" dirty="0" smtClean="0">
                <a:solidFill>
                  <a:schemeClr val="bg1">
                    <a:lumMod val="85000"/>
                  </a:schemeClr>
                </a:solidFill>
              </a:rPr>
              <a:t> Of these, carbon dioxide is the most important on long times scales, owing to its long lifetime in the atmosphere</a:t>
            </a:r>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1935879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2514600" cy="2773362"/>
          </a:xfrm>
        </p:spPr>
        <p:txBody>
          <a:bodyPr>
            <a:normAutofit/>
          </a:bodyPr>
          <a:lstStyle/>
          <a:p>
            <a:pPr eaLnBrk="1" hangingPunct="1">
              <a:defRPr/>
            </a:pPr>
            <a:r>
              <a:rPr lang="en-US" sz="4000" dirty="0" smtClean="0">
                <a:solidFill>
                  <a:srgbClr val="002060"/>
                </a:solidFill>
                <a:effectLst>
                  <a:outerShdw blurRad="38100" dist="38100" dir="2700000" algn="tl">
                    <a:srgbClr val="000000">
                      <a:alpha val="43137"/>
                    </a:srgbClr>
                  </a:outerShdw>
                </a:effectLst>
              </a:rPr>
              <a:t>Climate Forcing by Orbital Variations</a:t>
            </a:r>
          </a:p>
        </p:txBody>
      </p:sp>
      <p:pic>
        <p:nvPicPr>
          <p:cNvPr id="23556" name="Picture 3" descr="C:\Users\Kerry Emaanuel\Class\CLIMATE\280px-MilutinMilankovic.png"/>
          <p:cNvPicPr>
            <a:picLocks noChangeAspect="1" noChangeArrowheads="1"/>
          </p:cNvPicPr>
          <p:nvPr/>
        </p:nvPicPr>
        <p:blipFill>
          <a:blip r:embed="rId3" cstate="print"/>
          <a:srcRect/>
          <a:stretch>
            <a:fillRect/>
          </a:stretch>
        </p:blipFill>
        <p:spPr bwMode="auto">
          <a:xfrm>
            <a:off x="549165" y="2848303"/>
            <a:ext cx="2062163" cy="3019425"/>
          </a:xfrm>
          <a:prstGeom prst="rect">
            <a:avLst/>
          </a:prstGeom>
          <a:noFill/>
          <a:ln w="9525">
            <a:noFill/>
            <a:miter lim="800000"/>
            <a:headEnd/>
            <a:tailEnd/>
          </a:ln>
        </p:spPr>
      </p:pic>
      <p:sp>
        <p:nvSpPr>
          <p:cNvPr id="23557" name="TextBox 4"/>
          <p:cNvSpPr txBox="1">
            <a:spLocks noChangeArrowheads="1"/>
          </p:cNvSpPr>
          <p:nvPr/>
        </p:nvSpPr>
        <p:spPr bwMode="auto">
          <a:xfrm>
            <a:off x="152400" y="5985641"/>
            <a:ext cx="3200400" cy="366713"/>
          </a:xfrm>
          <a:prstGeom prst="rect">
            <a:avLst/>
          </a:prstGeom>
          <a:noFill/>
          <a:ln w="9525">
            <a:noFill/>
            <a:miter lim="800000"/>
            <a:headEnd/>
            <a:tailEnd/>
          </a:ln>
        </p:spPr>
        <p:txBody>
          <a:bodyPr>
            <a:spAutoFit/>
          </a:bodyPr>
          <a:lstStyle/>
          <a:p>
            <a:r>
              <a:rPr lang="en-US" b="1" dirty="0" err="1">
                <a:solidFill>
                  <a:prstClr val="black"/>
                </a:solidFill>
              </a:rPr>
              <a:t>Milutin</a:t>
            </a:r>
            <a:r>
              <a:rPr lang="en-US" b="1" dirty="0">
                <a:solidFill>
                  <a:prstClr val="black"/>
                </a:solidFill>
              </a:rPr>
              <a:t> </a:t>
            </a:r>
            <a:r>
              <a:rPr lang="en-US" b="1" dirty="0" err="1">
                <a:solidFill>
                  <a:prstClr val="black"/>
                </a:solidFill>
              </a:rPr>
              <a:t>Milanković</a:t>
            </a:r>
            <a:r>
              <a:rPr lang="en-US" b="1" dirty="0">
                <a:solidFill>
                  <a:prstClr val="black"/>
                </a:solidFill>
              </a:rPr>
              <a:t>, 1879-1958</a:t>
            </a:r>
            <a:endParaRPr lang="en-US" dirty="0">
              <a:solidFill>
                <a:prstClr val="black"/>
              </a:solidFill>
            </a:endParaRPr>
          </a:p>
        </p:txBody>
      </p:sp>
      <p:sp>
        <p:nvSpPr>
          <p:cNvPr id="3" name="Rectangle 2"/>
          <p:cNvSpPr/>
          <p:nvPr/>
        </p:nvSpPr>
        <p:spPr>
          <a:xfrm>
            <a:off x="-38100" y="6352354"/>
            <a:ext cx="3505200" cy="307777"/>
          </a:xfrm>
          <a:prstGeom prst="rect">
            <a:avLst/>
          </a:prstGeom>
        </p:spPr>
        <p:txBody>
          <a:bodyPr wrap="square">
            <a:spAutoFit/>
          </a:bodyPr>
          <a:lstStyle/>
          <a:p>
            <a:pPr algn="ctr"/>
            <a:r>
              <a:rPr lang="en-US" sz="1400" dirty="0">
                <a:solidFill>
                  <a:prstClr val="black"/>
                </a:solidFill>
                <a:latin typeface="Arial" panose="020B0604020202020204" pitchFamily="34" charset="0"/>
                <a:cs typeface="Arial" panose="020B0604020202020204" pitchFamily="34" charset="0"/>
              </a:rPr>
              <a:t>Portrait </a:t>
            </a:r>
            <a:r>
              <a:rPr lang="en-US" sz="1400" dirty="0" smtClean="0">
                <a:solidFill>
                  <a:prstClr val="black"/>
                </a:solidFill>
                <a:latin typeface="Arial" panose="020B0604020202020204" pitchFamily="34" charset="0"/>
                <a:cs typeface="Arial" panose="020B0604020202020204" pitchFamily="34" charset="0"/>
              </a:rPr>
              <a:t>by </a:t>
            </a:r>
            <a:r>
              <a:rPr lang="en-US" sz="1400" dirty="0" err="1">
                <a:solidFill>
                  <a:prstClr val="black"/>
                </a:solidFill>
                <a:latin typeface="Arial" panose="020B0604020202020204" pitchFamily="34" charset="0"/>
                <a:cs typeface="Arial" panose="020B0604020202020204" pitchFamily="34" charset="0"/>
              </a:rPr>
              <a:t>Paja</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Jovanović</a:t>
            </a:r>
            <a:r>
              <a:rPr lang="en-US" sz="1400" dirty="0">
                <a:solidFill>
                  <a:prstClr val="black"/>
                </a:solidFill>
                <a:latin typeface="Arial" panose="020B0604020202020204" pitchFamily="34" charset="0"/>
                <a:cs typeface="Arial" panose="020B0604020202020204" pitchFamily="34" charset="0"/>
              </a:rPr>
              <a:t> (1859-1957)</a:t>
            </a:r>
          </a:p>
        </p:txBody>
      </p:sp>
      <p:pic>
        <p:nvPicPr>
          <p:cNvPr id="6146" name="Picture 2" descr="http://www.ipcc.ch/publications_and_data/ar4/wg1/en/fig/faq-6-1-figure-1-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7820" y="564807"/>
            <a:ext cx="5162476" cy="32723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33058" y="3837150"/>
            <a:ext cx="4572000" cy="2554545"/>
          </a:xfrm>
          <a:prstGeom prst="rect">
            <a:avLst/>
          </a:prstGeom>
        </p:spPr>
        <p:txBody>
          <a:bodyPr>
            <a:spAutoFit/>
          </a:bodyPr>
          <a:lstStyle/>
          <a:p>
            <a:r>
              <a:rPr lang="en-US" sz="1600" dirty="0" smtClean="0">
                <a:solidFill>
                  <a:prstClr val="black"/>
                </a:solidFill>
                <a:latin typeface="Arial" panose="020B0604020202020204" pitchFamily="34" charset="0"/>
                <a:cs typeface="Arial" panose="020B0604020202020204" pitchFamily="34" charset="0"/>
              </a:rPr>
              <a:t>‘</a:t>
            </a:r>
            <a:r>
              <a:rPr lang="en-US" sz="1600" dirty="0">
                <a:solidFill>
                  <a:prstClr val="black"/>
                </a:solidFill>
                <a:latin typeface="Arial" panose="020B0604020202020204" pitchFamily="34" charset="0"/>
                <a:cs typeface="Arial" panose="020B0604020202020204" pitchFamily="34" charset="0"/>
              </a:rPr>
              <a:t>T’ denotes </a:t>
            </a:r>
            <a:r>
              <a:rPr lang="en-US" sz="1600" dirty="0" smtClean="0">
                <a:solidFill>
                  <a:prstClr val="black"/>
                </a:solidFill>
                <a:latin typeface="Arial" panose="020B0604020202020204" pitchFamily="34" charset="0"/>
                <a:cs typeface="Arial" panose="020B0604020202020204" pitchFamily="34" charset="0"/>
              </a:rPr>
              <a:t>tilt </a:t>
            </a:r>
            <a:r>
              <a:rPr lang="en-US" sz="1600" dirty="0">
                <a:solidFill>
                  <a:prstClr val="black"/>
                </a:solidFill>
                <a:latin typeface="Arial" panose="020B0604020202020204" pitchFamily="34" charset="0"/>
                <a:cs typeface="Arial" panose="020B0604020202020204" pitchFamily="34" charset="0"/>
              </a:rPr>
              <a:t>(or obliquity) of the Earth’s axis, ‘E’ denotes </a:t>
            </a:r>
            <a:r>
              <a:rPr lang="en-US" sz="1600" dirty="0" smtClean="0">
                <a:solidFill>
                  <a:prstClr val="black"/>
                </a:solidFill>
                <a:latin typeface="Arial" panose="020B0604020202020204" pitchFamily="34" charset="0"/>
                <a:cs typeface="Arial" panose="020B0604020202020204" pitchFamily="34" charset="0"/>
              </a:rPr>
              <a:t>eccentricity </a:t>
            </a:r>
            <a:r>
              <a:rPr lang="en-US" sz="1600" dirty="0">
                <a:solidFill>
                  <a:prstClr val="black"/>
                </a:solidFill>
                <a:latin typeface="Arial" panose="020B0604020202020204" pitchFamily="34" charset="0"/>
                <a:cs typeface="Arial" panose="020B0604020202020204" pitchFamily="34" charset="0"/>
              </a:rPr>
              <a:t>of the </a:t>
            </a:r>
            <a:r>
              <a:rPr lang="en-US" sz="1600" dirty="0" smtClean="0">
                <a:solidFill>
                  <a:prstClr val="black"/>
                </a:solidFill>
                <a:latin typeface="Arial" panose="020B0604020202020204" pitchFamily="34" charset="0"/>
                <a:cs typeface="Arial" panose="020B0604020202020204" pitchFamily="34" charset="0"/>
              </a:rPr>
              <a:t>orbit, and </a:t>
            </a:r>
            <a:r>
              <a:rPr lang="en-US" sz="1600" dirty="0">
                <a:solidFill>
                  <a:prstClr val="black"/>
                </a:solidFill>
                <a:latin typeface="Arial" panose="020B0604020202020204" pitchFamily="34" charset="0"/>
                <a:cs typeface="Arial" panose="020B0604020202020204" pitchFamily="34" charset="0"/>
              </a:rPr>
              <a:t>‘P’ denotes precession, that is, </a:t>
            </a:r>
            <a:r>
              <a:rPr lang="en-US" sz="1600" dirty="0" smtClean="0">
                <a:solidFill>
                  <a:prstClr val="black"/>
                </a:solidFill>
                <a:latin typeface="Arial" panose="020B0604020202020204" pitchFamily="34" charset="0"/>
                <a:cs typeface="Arial" panose="020B0604020202020204" pitchFamily="34" charset="0"/>
              </a:rPr>
              <a:t>the </a:t>
            </a:r>
            <a:r>
              <a:rPr lang="en-US" sz="1600" dirty="0">
                <a:solidFill>
                  <a:prstClr val="black"/>
                </a:solidFill>
                <a:latin typeface="Arial" panose="020B0604020202020204" pitchFamily="34" charset="0"/>
                <a:cs typeface="Arial" panose="020B0604020202020204" pitchFamily="34" charset="0"/>
              </a:rPr>
              <a:t>direction of the axis tilt at a given point of the orbit. </a:t>
            </a:r>
            <a:endParaRPr lang="en-US" sz="1600" dirty="0" smtClean="0">
              <a:solidFill>
                <a:prstClr val="black"/>
              </a:solidFill>
              <a:latin typeface="Arial" panose="020B0604020202020204" pitchFamily="34" charset="0"/>
              <a:cs typeface="Arial" panose="020B0604020202020204" pitchFamily="34" charset="0"/>
            </a:endParaRPr>
          </a:p>
          <a:p>
            <a:endParaRPr lang="en-US" sz="1600" i="1" dirty="0">
              <a:solidFill>
                <a:prstClr val="black"/>
              </a:solidFill>
              <a:latin typeface="Arial" panose="020B0604020202020204" pitchFamily="34" charset="0"/>
              <a:cs typeface="Arial" panose="020B0604020202020204" pitchFamily="34" charset="0"/>
            </a:endParaRPr>
          </a:p>
          <a:p>
            <a:endParaRPr lang="en-US" sz="1600" i="1" dirty="0" smtClean="0">
              <a:solidFill>
                <a:prstClr val="black"/>
              </a:solidFill>
              <a:latin typeface="Arial" panose="020B0604020202020204" pitchFamily="34" charset="0"/>
              <a:cs typeface="Arial" panose="020B0604020202020204" pitchFamily="34" charset="0"/>
            </a:endParaRPr>
          </a:p>
          <a:p>
            <a:r>
              <a:rPr lang="en-US" sz="1600" i="1" dirty="0" smtClean="0">
                <a:solidFill>
                  <a:prstClr val="black"/>
                </a:solidFill>
                <a:latin typeface="Arial" panose="020B0604020202020204" pitchFamily="34" charset="0"/>
                <a:cs typeface="Arial" panose="020B0604020202020204" pitchFamily="34" charset="0"/>
              </a:rPr>
              <a:t>Source</a:t>
            </a:r>
            <a:r>
              <a:rPr lang="en-US" sz="1600" i="1" dirty="0">
                <a:solidFill>
                  <a:prstClr val="black"/>
                </a:solidFill>
                <a:latin typeface="Arial" panose="020B0604020202020204" pitchFamily="34" charset="0"/>
                <a:cs typeface="Arial" panose="020B0604020202020204" pitchFamily="34" charset="0"/>
              </a:rPr>
              <a:t>: </a:t>
            </a:r>
            <a:r>
              <a:rPr lang="en-US" sz="1600" i="1" dirty="0" err="1">
                <a:solidFill>
                  <a:prstClr val="black"/>
                </a:solidFill>
                <a:latin typeface="Arial" panose="020B0604020202020204" pitchFamily="34" charset="0"/>
                <a:cs typeface="Arial" panose="020B0604020202020204" pitchFamily="34" charset="0"/>
              </a:rPr>
              <a:t>Rahmstorf</a:t>
            </a:r>
            <a:r>
              <a:rPr lang="en-US" sz="1600" i="1" dirty="0">
                <a:solidFill>
                  <a:prstClr val="black"/>
                </a:solidFill>
                <a:latin typeface="Arial" panose="020B0604020202020204" pitchFamily="34" charset="0"/>
                <a:cs typeface="Arial" panose="020B0604020202020204" pitchFamily="34" charset="0"/>
              </a:rPr>
              <a:t> and </a:t>
            </a:r>
            <a:r>
              <a:rPr lang="en-US" sz="1600" i="1" dirty="0" err="1">
                <a:solidFill>
                  <a:prstClr val="black"/>
                </a:solidFill>
                <a:latin typeface="Arial" panose="020B0604020202020204" pitchFamily="34" charset="0"/>
                <a:cs typeface="Arial" panose="020B0604020202020204" pitchFamily="34" charset="0"/>
              </a:rPr>
              <a:t>Schellnhuber</a:t>
            </a:r>
            <a:r>
              <a:rPr lang="en-US" sz="1600" i="1" dirty="0">
                <a:solidFill>
                  <a:prstClr val="black"/>
                </a:solidFill>
                <a:latin typeface="Arial" panose="020B0604020202020204" pitchFamily="34" charset="0"/>
                <a:cs typeface="Arial" panose="020B0604020202020204" pitchFamily="34" charset="0"/>
              </a:rPr>
              <a:t> (2006</a:t>
            </a:r>
            <a:r>
              <a:rPr lang="en-US" sz="1600" i="1" dirty="0" smtClean="0">
                <a:solidFill>
                  <a:prstClr val="black"/>
                </a:solidFill>
                <a:latin typeface="Arial" panose="020B0604020202020204" pitchFamily="34" charset="0"/>
                <a:cs typeface="Arial" panose="020B0604020202020204" pitchFamily="34" charset="0"/>
              </a:rPr>
              <a:t>): </a:t>
            </a:r>
            <a:r>
              <a:rPr lang="en-US" sz="1600" i="1" dirty="0">
                <a:solidFill>
                  <a:prstClr val="black"/>
                </a:solidFill>
                <a:latin typeface="Arial" panose="020B0604020202020204" pitchFamily="34" charset="0"/>
                <a:cs typeface="Arial" panose="020B0604020202020204" pitchFamily="34" charset="0"/>
              </a:rPr>
              <a:t>Der </a:t>
            </a:r>
            <a:r>
              <a:rPr lang="en-US" sz="1600" i="1" dirty="0" err="1">
                <a:solidFill>
                  <a:prstClr val="black"/>
                </a:solidFill>
                <a:latin typeface="Arial" panose="020B0604020202020204" pitchFamily="34" charset="0"/>
                <a:cs typeface="Arial" panose="020B0604020202020204" pitchFamily="34" charset="0"/>
              </a:rPr>
              <a:t>Klimawandel</a:t>
            </a:r>
            <a:r>
              <a:rPr lang="en-US" sz="1600" i="1" dirty="0">
                <a:solidFill>
                  <a:prstClr val="black"/>
                </a:solidFill>
                <a:latin typeface="Arial" panose="020B0604020202020204" pitchFamily="34" charset="0"/>
                <a:cs typeface="Arial" panose="020B0604020202020204" pitchFamily="34" charset="0"/>
              </a:rPr>
              <a:t> – Diagnose, </a:t>
            </a:r>
            <a:r>
              <a:rPr lang="en-US" sz="1600" i="1" dirty="0" err="1">
                <a:solidFill>
                  <a:prstClr val="black"/>
                </a:solidFill>
                <a:latin typeface="Arial" panose="020B0604020202020204" pitchFamily="34" charset="0"/>
                <a:cs typeface="Arial" panose="020B0604020202020204" pitchFamily="34" charset="0"/>
              </a:rPr>
              <a:t>Prognose</a:t>
            </a:r>
            <a:r>
              <a:rPr lang="en-US" sz="1600" i="1" dirty="0">
                <a:solidFill>
                  <a:prstClr val="black"/>
                </a:solidFill>
                <a:latin typeface="Arial" panose="020B0604020202020204" pitchFamily="34" charset="0"/>
                <a:cs typeface="Arial" panose="020B0604020202020204" pitchFamily="34" charset="0"/>
              </a:rPr>
              <a:t>, </a:t>
            </a:r>
            <a:r>
              <a:rPr lang="en-US" sz="1600" i="1" dirty="0" err="1" smtClean="0">
                <a:solidFill>
                  <a:prstClr val="black"/>
                </a:solidFill>
                <a:latin typeface="Arial" panose="020B0604020202020204" pitchFamily="34" charset="0"/>
                <a:cs typeface="Arial" panose="020B0604020202020204" pitchFamily="34" charset="0"/>
              </a:rPr>
              <a:t>Therapie</a:t>
            </a:r>
            <a:r>
              <a:rPr lang="en-US" sz="1600" i="1" dirty="0" smtClean="0">
                <a:solidFill>
                  <a:prstClr val="black"/>
                </a:solidFill>
                <a:latin typeface="Arial" panose="020B0604020202020204" pitchFamily="34" charset="0"/>
                <a:cs typeface="Arial" panose="020B0604020202020204" pitchFamily="34" charset="0"/>
              </a:rPr>
              <a:t>, C. H. Beck, Munich</a:t>
            </a:r>
            <a:r>
              <a:rPr lang="en-US" sz="1600" dirty="0">
                <a:solidFill>
                  <a:prstClr val="black"/>
                </a:solidFill>
                <a:latin typeface="Arial" panose="020B0604020202020204" pitchFamily="34" charset="0"/>
                <a:cs typeface="Arial" panose="020B0604020202020204" pitchFamily="34" charset="0"/>
              </a:rPr>
              <a:t/>
            </a:r>
            <a:br>
              <a:rPr lang="en-US" sz="1600" dirty="0">
                <a:solidFill>
                  <a:prstClr val="black"/>
                </a:solidFill>
                <a:latin typeface="Arial" panose="020B0604020202020204" pitchFamily="34" charset="0"/>
                <a:cs typeface="Arial" panose="020B0604020202020204" pitchFamily="34" charset="0"/>
              </a:rPr>
            </a:b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1039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9525">
          <a:noFill/>
          <a:miter lim="800000"/>
          <a:headEnd/>
          <a:tailEnd/>
        </a:ln>
      </a:spPr>
      <a:bodyPr>
        <a:spAutoFit/>
      </a:bodyPr>
      <a:lstStyle>
        <a:defPPr>
          <a:defRPr sz="2400" dirty="0">
            <a:solidFill>
              <a:srgbClr val="00206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9525">
          <a:noFill/>
          <a:miter lim="800000"/>
          <a:headEnd/>
          <a:tailEnd/>
        </a:ln>
      </a:spPr>
      <a:bodyPr>
        <a:spAutoFit/>
      </a:bodyPr>
      <a:lstStyle>
        <a:defPPr>
          <a:defRPr sz="2400" dirty="0">
            <a:solidFill>
              <a:srgbClr val="00206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6.xml><?xml version="1.0" encoding="utf-8"?>
<a:theme xmlns:a="http://schemas.openxmlformats.org/drawingml/2006/main" name="A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A3F6CE7F-051D-4097-99B8-BFB0C10834C8}" vid="{1027D983-5421-4602-A5EE-9989E9207A50}"/>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9525">
          <a:noFill/>
          <a:miter lim="800000"/>
          <a:headEnd/>
          <a:tailEnd/>
        </a:ln>
      </a:spPr>
      <a:bodyPr>
        <a:spAutoFit/>
      </a:bodyPr>
      <a:lstStyle>
        <a:defPPr>
          <a:defRPr sz="2400" dirty="0">
            <a:solidFill>
              <a:srgbClr val="00206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890</TotalTime>
  <Words>2271</Words>
  <Application>Microsoft Office PowerPoint</Application>
  <PresentationFormat>On-screen Show (4:3)</PresentationFormat>
  <Paragraphs>201</Paragraphs>
  <Slides>39</Slides>
  <Notes>15</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39</vt:i4>
      </vt:variant>
    </vt:vector>
  </HeadingPairs>
  <TitlesOfParts>
    <vt:vector size="51" baseType="lpstr">
      <vt:lpstr>Arial</vt:lpstr>
      <vt:lpstr>Calibri</vt:lpstr>
      <vt:lpstr>Calibri Light</vt:lpstr>
      <vt:lpstr>Helvetica Neue Light</vt:lpstr>
      <vt:lpstr>Office Theme</vt:lpstr>
      <vt:lpstr>3_Office Theme</vt:lpstr>
      <vt:lpstr>Default Design</vt:lpstr>
      <vt:lpstr>4_Office Theme</vt:lpstr>
      <vt:lpstr>5_Office Theme</vt:lpstr>
      <vt:lpstr>Ariel</vt:lpstr>
      <vt:lpstr>6_Office Theme</vt:lpstr>
      <vt:lpstr>1_Office Theme</vt:lpstr>
      <vt:lpstr>12.340x  Global Warming Science  Wrap-Up</vt:lpstr>
      <vt:lpstr>Some Key Points</vt:lpstr>
      <vt:lpstr>Some Key Points (2)</vt:lpstr>
      <vt:lpstr>Some Key Points</vt:lpstr>
      <vt:lpstr>The Snowball Earth</vt:lpstr>
      <vt:lpstr>Last Glacial Maximum, ~22,000 years ago</vt:lpstr>
      <vt:lpstr>PowerPoint Presentation</vt:lpstr>
      <vt:lpstr>Some Key Points</vt:lpstr>
      <vt:lpstr>Climate Forcing by Orbital Variations</vt:lpstr>
      <vt:lpstr>PowerPoint Presentation</vt:lpstr>
      <vt:lpstr>PowerPoint Presentation</vt:lpstr>
      <vt:lpstr>PowerPoint Presentation</vt:lpstr>
      <vt:lpstr>Some Key Points</vt:lpstr>
      <vt:lpstr>PowerPoint Presentation</vt:lpstr>
      <vt:lpstr>Tyndall’s Essential Results:</vt:lpstr>
      <vt:lpstr>PowerPoint Presentation</vt:lpstr>
      <vt:lpstr>PowerPoint Presentation</vt:lpstr>
      <vt:lpstr>PowerPoint Presentation</vt:lpstr>
      <vt:lpstr>Some Key Points</vt:lpstr>
      <vt:lpstr>PowerPoint Presentation</vt:lpstr>
      <vt:lpstr>Some Key Points (2)</vt:lpstr>
      <vt:lpstr>PowerPoint Presentation</vt:lpstr>
      <vt:lpstr>Some Key Points (2)</vt:lpstr>
      <vt:lpstr>Svante Arrhenius, 1859-1927</vt:lpstr>
      <vt:lpstr>PowerPoint Presentation</vt:lpstr>
      <vt:lpstr>Some Key Points (2)</vt:lpstr>
      <vt:lpstr>MIT Single Column Model</vt:lpstr>
      <vt:lpstr>Some Key Points (2)</vt:lpstr>
      <vt:lpstr>Lateral Heat Transport by Atmosphere and Oceans</vt:lpstr>
      <vt:lpstr>PowerPoint Presentation</vt:lpstr>
      <vt:lpstr>PowerPoint Presentation</vt:lpstr>
      <vt:lpstr>Some Key Points (2)</vt:lpstr>
      <vt:lpstr>PowerPoint Presentation</vt:lpstr>
      <vt:lpstr>Some Key Points (2)</vt:lpstr>
      <vt:lpstr> Estimate of how much global climate will warm as a result of doubling CO2: a probability distribution</vt:lpstr>
      <vt:lpstr>CO2 Will Likely Go Well Beyond Doubling</vt:lpstr>
      <vt:lpstr>PowerPoint Presentation</vt:lpstr>
      <vt:lpstr>Thanks!</vt:lpstr>
      <vt:lpstr>Climate Forcing by Orbital Variations</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Emanuel</dc:creator>
  <cp:lastModifiedBy>Kerry Emanuel</cp:lastModifiedBy>
  <cp:revision>59</cp:revision>
  <dcterms:created xsi:type="dcterms:W3CDTF">2014-01-27T00:55:57Z</dcterms:created>
  <dcterms:modified xsi:type="dcterms:W3CDTF">2014-02-20T12:46:00Z</dcterms:modified>
</cp:coreProperties>
</file>