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66" r:id="rId3"/>
    <p:sldId id="274" r:id="rId4"/>
    <p:sldId id="278" r:id="rId5"/>
    <p:sldId id="276" r:id="rId6"/>
    <p:sldId id="277" r:id="rId7"/>
    <p:sldId id="279" r:id="rId8"/>
    <p:sldId id="280" r:id="rId9"/>
    <p:sldId id="258" r:id="rId10"/>
    <p:sldId id="267" r:id="rId11"/>
    <p:sldId id="272" r:id="rId12"/>
    <p:sldId id="268" r:id="rId13"/>
    <p:sldId id="269" r:id="rId14"/>
    <p:sldId id="270" r:id="rId15"/>
    <p:sldId id="273" r:id="rId16"/>
    <p:sldId id="271" r:id="rId17"/>
    <p:sldId id="259" r:id="rId18"/>
    <p:sldId id="281" r:id="rId19"/>
    <p:sldId id="301" r:id="rId20"/>
    <p:sldId id="302" r:id="rId21"/>
    <p:sldId id="285" r:id="rId22"/>
    <p:sldId id="284" r:id="rId23"/>
    <p:sldId id="260" r:id="rId24"/>
    <p:sldId id="282" r:id="rId25"/>
    <p:sldId id="283" r:id="rId26"/>
    <p:sldId id="286" r:id="rId27"/>
    <p:sldId id="287" r:id="rId28"/>
    <p:sldId id="288" r:id="rId29"/>
    <p:sldId id="289" r:id="rId30"/>
    <p:sldId id="292" r:id="rId31"/>
    <p:sldId id="262" r:id="rId32"/>
    <p:sldId id="290" r:id="rId33"/>
    <p:sldId id="263" r:id="rId34"/>
    <p:sldId id="264" r:id="rId35"/>
    <p:sldId id="291" r:id="rId36"/>
    <p:sldId id="295" r:id="rId37"/>
    <p:sldId id="265" r:id="rId38"/>
    <p:sldId id="293" r:id="rId39"/>
    <p:sldId id="294" r:id="rId40"/>
    <p:sldId id="296" r:id="rId41"/>
    <p:sldId id="298" r:id="rId42"/>
    <p:sldId id="299" r:id="rId43"/>
    <p:sldId id="300"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0" autoAdjust="0"/>
    <p:restoredTop sz="85356" autoAdjust="0"/>
  </p:normalViewPr>
  <p:slideViewPr>
    <p:cSldViewPr>
      <p:cViewPr varScale="1">
        <p:scale>
          <a:sx n="46" d="100"/>
          <a:sy n="46" d="100"/>
        </p:scale>
        <p:origin x="-13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57AE5F-DEB2-4361-A789-19452C5727FA}" type="datetimeFigureOut">
              <a:rPr lang="en-US" smtClean="0"/>
              <a:pPr/>
              <a:t>11/14/2013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E75363-32D9-40B1-BD26-C7004A2F05D7}" type="slidenum">
              <a:rPr lang="en-US" smtClean="0"/>
              <a:pPr/>
              <a:t>‹#›</a:t>
            </a:fld>
            <a:endParaRPr lang="en-US"/>
          </a:p>
        </p:txBody>
      </p:sp>
    </p:spTree>
    <p:extLst>
      <p:ext uri="{BB962C8B-B14F-4D97-AF65-F5344CB8AC3E}">
        <p14:creationId xmlns:p14="http://schemas.microsoft.com/office/powerpoint/2010/main" val="140521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public_domai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usgs.gov/visual-id/credit_usgs.html" TargetMode="External"/><Relationship Id="rId5" Type="http://schemas.openxmlformats.org/officeDocument/2006/relationships/hyperlink" Target="http://en.wikipedia.org/wiki/United_States_Department_of_the_Interior" TargetMode="External"/><Relationship Id="rId4" Type="http://schemas.openxmlformats.org/officeDocument/2006/relationships/hyperlink" Target="http://en.wikipedia.org/wiki/United_States_Geological_Survey"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Public_domai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Copyright" TargetMode="External"/><Relationship Id="rId5" Type="http://schemas.openxmlformats.org/officeDocument/2006/relationships/hyperlink" Target="http://en.wikipedia.org/wiki/United_States_Code" TargetMode="External"/><Relationship Id="rId4" Type="http://schemas.openxmlformats.org/officeDocument/2006/relationships/hyperlink" Target="http://en.wikipedia.org/wiki/Copyright_status_of_work_by_the_U.S._government"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public_domai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en.wikipedia.org/wiki/NASA"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en:GNU_Free_Documentation_License"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commons.wikimedia.org/wiki/Commons:GNU_Free_Documentation_License_1.2" TargetMode="External"/><Relationship Id="rId4" Type="http://schemas.openxmlformats.org/officeDocument/2006/relationships/hyperlink" Target="http://en.wikipedia.org/wiki/en:Free_Software_Foundation"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en:public_domain"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en.wikipedia.org/wiki/" TargetMode="External"/><Relationship Id="rId4" Type="http://schemas.openxmlformats.org/officeDocument/2006/relationships/hyperlink" Target="http://en.wikipedia.org/wiki/User:David-i98"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en:public_domai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en:Creative_Common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creativecommons.org/licenses/by-sa/3.0/deed.en"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en:public_domai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en:Creative_Commons"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creativecommons.org/licenses/by-sa/3.0/deed.e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en:public_domai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75363-32D9-40B1-BD26-C7004A2F05D7}" type="slidenum">
              <a:rPr lang="en-US" smtClean="0"/>
              <a:pPr/>
              <a:t>1</a:t>
            </a:fld>
            <a:endParaRPr lang="en-US"/>
          </a:p>
        </p:txBody>
      </p:sp>
    </p:spTree>
    <p:extLst>
      <p:ext uri="{BB962C8B-B14F-4D97-AF65-F5344CB8AC3E}">
        <p14:creationId xmlns:p14="http://schemas.microsoft.com/office/powerpoint/2010/main" val="226714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image is in the </a:t>
            </a:r>
            <a:r>
              <a:rPr lang="en-US" b="1" i="1" dirty="0" smtClean="0">
                <a:hlinkClick r:id="rId3" tooltip="w:public domain"/>
              </a:rPr>
              <a:t>public domain</a:t>
            </a:r>
            <a:r>
              <a:rPr lang="en-US" i="1" dirty="0" smtClean="0"/>
              <a:t> because it contains materials that originally came from the </a:t>
            </a:r>
            <a:r>
              <a:rPr lang="en-US" i="1" dirty="0" smtClean="0">
                <a:hlinkClick r:id="rId4" tooltip="w:United States Geological Survey"/>
              </a:rPr>
              <a:t>United States Geological Survey</a:t>
            </a:r>
            <a:r>
              <a:rPr lang="en-US" i="1" dirty="0" smtClean="0"/>
              <a:t>, an agency of the </a:t>
            </a:r>
            <a:r>
              <a:rPr lang="en-US" i="1" dirty="0" smtClean="0">
                <a:hlinkClick r:id="rId5" tooltip="w:United States Department of the Interior"/>
              </a:rPr>
              <a:t>United States Department of the Interior</a:t>
            </a:r>
            <a:r>
              <a:rPr lang="en-US" i="1" dirty="0" smtClean="0"/>
              <a:t>. For more information, see </a:t>
            </a:r>
            <a:r>
              <a:rPr lang="en-US" i="1" dirty="0" smtClean="0">
                <a:hlinkClick r:id="rId6"/>
              </a:rPr>
              <a:t>the official USGS copyright policy</a:t>
            </a:r>
            <a:r>
              <a:rPr lang="en-US" dirty="0" smtClean="0"/>
              <a:t>. </a:t>
            </a:r>
            <a:endParaRPr lang="en-US" dirty="0"/>
          </a:p>
        </p:txBody>
      </p:sp>
      <p:sp>
        <p:nvSpPr>
          <p:cNvPr id="4" name="Slide Number Placeholder 3"/>
          <p:cNvSpPr>
            <a:spLocks noGrp="1"/>
          </p:cNvSpPr>
          <p:nvPr>
            <p:ph type="sldNum" sz="quarter" idx="10"/>
          </p:nvPr>
        </p:nvSpPr>
        <p:spPr/>
        <p:txBody>
          <a:bodyPr/>
          <a:lstStyle/>
          <a:p>
            <a:fld id="{ECE75363-32D9-40B1-BD26-C7004A2F05D7}" type="slidenum">
              <a:rPr lang="en-US" smtClean="0"/>
              <a:pPr/>
              <a:t>12</a:t>
            </a:fld>
            <a:endParaRPr lang="en-US"/>
          </a:p>
        </p:txBody>
      </p:sp>
    </p:spTree>
    <p:extLst>
      <p:ext uri="{BB962C8B-B14F-4D97-AF65-F5344CB8AC3E}">
        <p14:creationId xmlns:p14="http://schemas.microsoft.com/office/powerpoint/2010/main" val="270369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Wikipedia. </a:t>
            </a:r>
            <a:r>
              <a:rPr lang="en-US" i="1" dirty="0" smtClean="0"/>
              <a:t>This work is in the </a:t>
            </a:r>
            <a:r>
              <a:rPr lang="en-US" b="1" i="1" dirty="0" smtClean="0">
                <a:hlinkClick r:id="rId3" tooltip="w:Public domain"/>
              </a:rPr>
              <a:t>public domain</a:t>
            </a:r>
            <a:r>
              <a:rPr lang="en-US" i="1" dirty="0" smtClean="0"/>
              <a:t> in the United States because it is a </a:t>
            </a:r>
            <a:r>
              <a:rPr lang="en-US" i="1" dirty="0" smtClean="0">
                <a:hlinkClick r:id="rId4" tooltip="en:Copyright status of work by the U.S. government"/>
              </a:rPr>
              <a:t>work prepared by an officer or employee of the United States Government as part of that person’s official duties</a:t>
            </a:r>
            <a:r>
              <a:rPr lang="en-US" i="1" dirty="0" smtClean="0"/>
              <a:t> under the terms of</a:t>
            </a:r>
            <a:r>
              <a:rPr lang="en-US" dirty="0" smtClean="0"/>
              <a:t> Title 17, Chapter 1, Section 105 of the </a:t>
            </a:r>
            <a:r>
              <a:rPr lang="en-US" dirty="0" smtClean="0">
                <a:hlinkClick r:id="rId5" tooltip="w:United States Code"/>
              </a:rPr>
              <a:t>US Code</a:t>
            </a:r>
            <a:r>
              <a:rPr lang="en-US" i="1" dirty="0" smtClean="0"/>
              <a:t>. See </a:t>
            </a:r>
            <a:r>
              <a:rPr lang="en-US" i="1" dirty="0" smtClean="0">
                <a:hlinkClick r:id="rId6" tooltip="en:Copyright"/>
              </a:rPr>
              <a:t>Copyright</a:t>
            </a:r>
            <a:r>
              <a:rPr lang="en-US" i="1" dirty="0" smtClean="0"/>
              <a:t>.</a:t>
            </a:r>
            <a:endParaRPr lang="en-US" dirty="0"/>
          </a:p>
        </p:txBody>
      </p:sp>
      <p:sp>
        <p:nvSpPr>
          <p:cNvPr id="4" name="Slide Number Placeholder 3"/>
          <p:cNvSpPr>
            <a:spLocks noGrp="1"/>
          </p:cNvSpPr>
          <p:nvPr>
            <p:ph type="sldNum" sz="quarter" idx="10"/>
          </p:nvPr>
        </p:nvSpPr>
        <p:spPr/>
        <p:txBody>
          <a:bodyPr/>
          <a:lstStyle/>
          <a:p>
            <a:fld id="{ECE75363-32D9-40B1-BD26-C7004A2F05D7}" type="slidenum">
              <a:rPr lang="en-US" smtClean="0"/>
              <a:pPr/>
              <a:t>13</a:t>
            </a:fld>
            <a:endParaRPr lang="en-US"/>
          </a:p>
        </p:txBody>
      </p:sp>
    </p:spTree>
    <p:extLst>
      <p:ext uri="{BB962C8B-B14F-4D97-AF65-F5344CB8AC3E}">
        <p14:creationId xmlns:p14="http://schemas.microsoft.com/office/powerpoint/2010/main" val="3056267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file is in the </a:t>
            </a:r>
            <a:r>
              <a:rPr lang="en-US" b="1" i="1" dirty="0" smtClean="0">
                <a:hlinkClick r:id="rId3" tooltip="w:public domain"/>
              </a:rPr>
              <a:t>public domain</a:t>
            </a:r>
            <a:r>
              <a:rPr lang="en-US" i="1" dirty="0" smtClean="0"/>
              <a:t> because it was solely created by </a:t>
            </a:r>
            <a:r>
              <a:rPr lang="en-US" i="1" dirty="0" smtClean="0">
                <a:hlinkClick r:id="rId4" tooltip="w:NASA"/>
              </a:rPr>
              <a:t>NASA</a:t>
            </a:r>
            <a:r>
              <a:rPr lang="en-US" i="1" dirty="0" smtClean="0"/>
              <a:t>. NASA copyright policy states that "NASA material is not protected by copyright </a:t>
            </a:r>
            <a:r>
              <a:rPr lang="en-US" b="1" i="1" dirty="0" smtClean="0"/>
              <a:t>unless noted</a:t>
            </a:r>
            <a:r>
              <a:rPr lang="en-US" i="1" dirty="0" smtClean="0"/>
              <a:t>". (</a:t>
            </a:r>
            <a:endParaRPr lang="en-US" dirty="0"/>
          </a:p>
        </p:txBody>
      </p:sp>
      <p:sp>
        <p:nvSpPr>
          <p:cNvPr id="4" name="Slide Number Placeholder 3"/>
          <p:cNvSpPr>
            <a:spLocks noGrp="1"/>
          </p:cNvSpPr>
          <p:nvPr>
            <p:ph type="sldNum" sz="quarter" idx="10"/>
          </p:nvPr>
        </p:nvSpPr>
        <p:spPr/>
        <p:txBody>
          <a:bodyPr/>
          <a:lstStyle/>
          <a:p>
            <a:fld id="{ECE75363-32D9-40B1-BD26-C7004A2F05D7}" type="slidenum">
              <a:rPr lang="en-US" smtClean="0"/>
              <a:pPr/>
              <a:t>14</a:t>
            </a:fld>
            <a:endParaRPr lang="en-US"/>
          </a:p>
        </p:txBody>
      </p:sp>
    </p:spTree>
    <p:extLst>
      <p:ext uri="{BB962C8B-B14F-4D97-AF65-F5344CB8AC3E}">
        <p14:creationId xmlns:p14="http://schemas.microsoft.com/office/powerpoint/2010/main" val="78302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Permission is granted to copy, distribute and/or modify this document under the terms of the </a:t>
            </a:r>
            <a:r>
              <a:rPr lang="en-US" b="1" dirty="0" smtClean="0">
                <a:hlinkClick r:id="rId3" tooltip="w:en:GNU Free Documentation License"/>
              </a:rPr>
              <a:t>GNU Free Documentation License</a:t>
            </a:r>
            <a:r>
              <a:rPr lang="en-US" dirty="0" smtClean="0"/>
              <a:t>, Version 1.2 or any later version published by the </a:t>
            </a:r>
            <a:r>
              <a:rPr lang="en-US" dirty="0" smtClean="0">
                <a:hlinkClick r:id="rId4" tooltip="w:en:Free Software Foundation"/>
              </a:rPr>
              <a:t>Free Software Foundation</a:t>
            </a:r>
            <a:r>
              <a:rPr lang="en-US" dirty="0" smtClean="0"/>
              <a:t>; with no Invariant Sections, no Front-Cover Texts, and no Back-Cover Texts. A copy of the license is included in the section entitled </a:t>
            </a:r>
            <a:r>
              <a:rPr lang="en-US" i="1" dirty="0" smtClean="0">
                <a:hlinkClick r:id="rId5" tooltip="Commons:GNU Free Documentation License 1.2"/>
              </a:rPr>
              <a:t>GNU Free Documentation License</a:t>
            </a:r>
            <a:r>
              <a:rPr lang="en-US" dirty="0" smtClean="0"/>
              <a:t>. </a:t>
            </a:r>
          </a:p>
          <a:p>
            <a:endParaRPr lang="en-US" dirty="0" smtClean="0"/>
          </a:p>
          <a:p>
            <a:r>
              <a:rPr lang="en-US" dirty="0" smtClean="0"/>
              <a:t>http://commons.wikimedia.org/wiki/File:Bohr_model_Balmer_32.png</a:t>
            </a:r>
            <a:endParaRPr lang="en-US" dirty="0"/>
          </a:p>
        </p:txBody>
      </p:sp>
      <p:sp>
        <p:nvSpPr>
          <p:cNvPr id="4" name="Slide Number Placeholder 3"/>
          <p:cNvSpPr>
            <a:spLocks noGrp="1"/>
          </p:cNvSpPr>
          <p:nvPr>
            <p:ph type="sldNum" sz="quarter" idx="10"/>
          </p:nvPr>
        </p:nvSpPr>
        <p:spPr/>
        <p:txBody>
          <a:bodyPr/>
          <a:lstStyle/>
          <a:p>
            <a:fld id="{ECE75363-32D9-40B1-BD26-C7004A2F05D7}" type="slidenum">
              <a:rPr lang="en-US" smtClean="0"/>
              <a:pPr/>
              <a:t>22</a:t>
            </a:fld>
            <a:endParaRPr lang="en-US"/>
          </a:p>
        </p:txBody>
      </p:sp>
    </p:spTree>
    <p:extLst>
      <p:ext uri="{BB962C8B-B14F-4D97-AF65-F5344CB8AC3E}">
        <p14:creationId xmlns:p14="http://schemas.microsoft.com/office/powerpoint/2010/main" val="4064828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work has been released into the </a:t>
            </a:r>
            <a:r>
              <a:rPr lang="en-US" b="1" dirty="0" smtClean="0">
                <a:hlinkClick r:id="rId3" tooltip="w:en:public domain"/>
              </a:rPr>
              <a:t>public domain</a:t>
            </a:r>
            <a:r>
              <a:rPr lang="en-US" dirty="0" smtClean="0"/>
              <a:t> by its author, </a:t>
            </a:r>
            <a:r>
              <a:rPr lang="en-US" b="1" dirty="0" smtClean="0">
                <a:hlinkClick r:id="rId4" tooltip="en:User:David-i98"/>
              </a:rPr>
              <a:t>David-i98</a:t>
            </a:r>
            <a:r>
              <a:rPr lang="en-US" b="1" dirty="0" smtClean="0"/>
              <a:t> at the </a:t>
            </a:r>
            <a:r>
              <a:rPr lang="en-US" b="1" dirty="0" err="1" smtClean="0">
                <a:hlinkClick r:id="rId5" tooltip="en:"/>
              </a:rPr>
              <a:t>wikipedia</a:t>
            </a:r>
            <a:r>
              <a:rPr lang="en-US" b="1" dirty="0" smtClean="0"/>
              <a:t> project</a:t>
            </a:r>
            <a:r>
              <a:rPr lang="en-US" dirty="0" smtClean="0"/>
              <a:t>. This applies worldwide.</a:t>
            </a:r>
            <a:br>
              <a:rPr lang="en-US" dirty="0" smtClean="0"/>
            </a:br>
            <a:r>
              <a:rPr lang="en-US" dirty="0" smtClean="0"/>
              <a:t>In case this is not legally possible:</a:t>
            </a:r>
            <a:br>
              <a:rPr lang="en-US" dirty="0" smtClean="0"/>
            </a:br>
            <a:r>
              <a:rPr lang="en-US" dirty="0" smtClean="0">
                <a:hlinkClick r:id="rId4" tooltip="en:User:David-i98"/>
              </a:rPr>
              <a:t>David-i98</a:t>
            </a:r>
            <a:r>
              <a:rPr lang="en-US" dirty="0" smtClean="0"/>
              <a:t> grants anyone the right to use this work </a:t>
            </a:r>
            <a:r>
              <a:rPr lang="en-US" b="1" dirty="0" smtClean="0"/>
              <a:t>for any purpose</a:t>
            </a:r>
            <a:r>
              <a:rPr lang="en-US" dirty="0" smtClean="0"/>
              <a:t>, without any conditions, unless such conditions are required by law.</a:t>
            </a:r>
          </a:p>
          <a:p>
            <a:endParaRPr lang="en-US" dirty="0" smtClean="0"/>
          </a:p>
          <a:p>
            <a:r>
              <a:rPr lang="en-US" dirty="0" smtClean="0"/>
              <a:t>http://en.wikipedia.org/wiki/File:Vibrationrotationenergy.svg </a:t>
            </a:r>
            <a:endParaRPr lang="en-US" dirty="0"/>
          </a:p>
        </p:txBody>
      </p:sp>
      <p:sp>
        <p:nvSpPr>
          <p:cNvPr id="4" name="Slide Number Placeholder 3"/>
          <p:cNvSpPr>
            <a:spLocks noGrp="1"/>
          </p:cNvSpPr>
          <p:nvPr>
            <p:ph type="sldNum" sz="quarter" idx="10"/>
          </p:nvPr>
        </p:nvSpPr>
        <p:spPr/>
        <p:txBody>
          <a:bodyPr/>
          <a:lstStyle/>
          <a:p>
            <a:fld id="{ECE75363-32D9-40B1-BD26-C7004A2F05D7}" type="slidenum">
              <a:rPr lang="en-US" smtClean="0"/>
              <a:pPr/>
              <a:t>26</a:t>
            </a:fld>
            <a:endParaRPr lang="en-US"/>
          </a:p>
        </p:txBody>
      </p:sp>
    </p:spTree>
    <p:extLst>
      <p:ext uri="{BB962C8B-B14F-4D97-AF65-F5344CB8AC3E}">
        <p14:creationId xmlns:p14="http://schemas.microsoft.com/office/powerpoint/2010/main" val="62755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http://en.wikipedia.org/wiki/File:Symmetrical_stretching.gif </a:t>
            </a:r>
          </a:p>
          <a:p>
            <a:r>
              <a:rPr lang="en-US" dirty="0" smtClean="0"/>
              <a:t>I, the copyright holder of this work, release this work into the </a:t>
            </a:r>
            <a:r>
              <a:rPr lang="en-US" b="1" dirty="0" smtClean="0">
                <a:hlinkClick r:id="rId3" tooltip="w:en:public domain"/>
              </a:rPr>
              <a:t>public domain</a:t>
            </a:r>
            <a:r>
              <a:rPr lang="en-US" dirty="0" smtClean="0"/>
              <a:t>. This applies worldwide.</a:t>
            </a:r>
            <a:br>
              <a:rPr lang="en-US" dirty="0" smtClean="0"/>
            </a:br>
            <a:r>
              <a:rPr lang="en-US" dirty="0" smtClean="0"/>
              <a:t>In some countries this may not be legally possible; if so:</a:t>
            </a:r>
            <a:br>
              <a:rPr lang="en-US" dirty="0" smtClean="0"/>
            </a:br>
            <a:r>
              <a:rPr lang="en-US" i="1" dirty="0" smtClean="0"/>
              <a:t>I grant anyone the right to use this work </a:t>
            </a:r>
            <a:r>
              <a:rPr lang="en-US" b="1" i="1" dirty="0" smtClean="0"/>
              <a:t>for any purpose</a:t>
            </a:r>
            <a:r>
              <a:rPr lang="en-US" i="1" dirty="0" smtClean="0"/>
              <a:t>, without any conditions, unless such conditions are required by law.</a:t>
            </a:r>
            <a:endParaRPr lang="en-US" dirty="0"/>
          </a:p>
        </p:txBody>
      </p:sp>
      <p:sp>
        <p:nvSpPr>
          <p:cNvPr id="4" name="Slide Number Placeholder 3"/>
          <p:cNvSpPr>
            <a:spLocks noGrp="1"/>
          </p:cNvSpPr>
          <p:nvPr>
            <p:ph type="sldNum" sz="quarter" idx="10"/>
          </p:nvPr>
        </p:nvSpPr>
        <p:spPr/>
        <p:txBody>
          <a:bodyPr/>
          <a:lstStyle/>
          <a:p>
            <a:fld id="{ECE75363-32D9-40B1-BD26-C7004A2F05D7}" type="slidenum">
              <a:rPr lang="en-US" smtClean="0"/>
              <a:pPr/>
              <a:t>28</a:t>
            </a:fld>
            <a:endParaRPr lang="en-US"/>
          </a:p>
        </p:txBody>
      </p:sp>
    </p:spTree>
    <p:extLst>
      <p:ext uri="{BB962C8B-B14F-4D97-AF65-F5344CB8AC3E}">
        <p14:creationId xmlns:p14="http://schemas.microsoft.com/office/powerpoint/2010/main" val="37875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http://en.wikipedia.org/wiki/File:Water_infrared_absorption_coefficient_large.gif </a:t>
            </a:r>
          </a:p>
          <a:p>
            <a:r>
              <a:rPr lang="en-US" dirty="0" smtClean="0"/>
              <a:t>This file is licensed under the </a:t>
            </a:r>
            <a:r>
              <a:rPr lang="en-US" dirty="0" smtClean="0">
                <a:hlinkClick r:id="rId3" tooltip="w:en:Creative Commons"/>
              </a:rPr>
              <a:t>Creative Commons</a:t>
            </a:r>
            <a:r>
              <a:rPr lang="en-US" dirty="0" smtClean="0"/>
              <a:t> </a:t>
            </a:r>
            <a:r>
              <a:rPr lang="en-US" dirty="0" smtClean="0">
                <a:hlinkClick r:id="rId4"/>
              </a:rPr>
              <a:t>Attribution-Share Alike 3.0 </a:t>
            </a:r>
            <a:r>
              <a:rPr lang="en-US" dirty="0" err="1" smtClean="0">
                <a:hlinkClick r:id="rId4"/>
              </a:rPr>
              <a:t>Unported</a:t>
            </a:r>
            <a:r>
              <a:rPr lang="en-US" dirty="0" smtClean="0"/>
              <a:t> license. You are free: </a:t>
            </a:r>
            <a:r>
              <a:rPr lang="en-US" b="1" dirty="0" smtClean="0"/>
              <a:t>to share</a:t>
            </a:r>
            <a:r>
              <a:rPr lang="en-US" dirty="0" smtClean="0"/>
              <a:t> – to copy, distribute and transmit the work</a:t>
            </a:r>
          </a:p>
          <a:p>
            <a:r>
              <a:rPr lang="en-US" b="1" dirty="0" smtClean="0"/>
              <a:t>to remix</a:t>
            </a:r>
            <a:r>
              <a:rPr lang="en-US" dirty="0" smtClean="0"/>
              <a:t> – to adapt the work</a:t>
            </a:r>
          </a:p>
          <a:p>
            <a:r>
              <a:rPr lang="en-US" dirty="0" smtClean="0"/>
              <a:t>Under the following conditions: </a:t>
            </a:r>
            <a:r>
              <a:rPr lang="en-US" b="1" dirty="0" smtClean="0"/>
              <a:t>attribution</a:t>
            </a:r>
            <a:r>
              <a:rPr lang="en-US" dirty="0" smtClean="0"/>
              <a:t> – You must attribute the work in the manner specified by the author or licensor (but not in any way that suggests that they endorse you or your use of the work).</a:t>
            </a:r>
          </a:p>
          <a:p>
            <a:r>
              <a:rPr lang="en-US" b="1" dirty="0" smtClean="0"/>
              <a:t>share alike</a:t>
            </a:r>
            <a:r>
              <a:rPr lang="en-US" dirty="0" smtClean="0"/>
              <a:t> – If you alter, transform, or build upon this work, you may distribute the resulting work only under the same or similar license to this one.</a:t>
            </a:r>
          </a:p>
          <a:p>
            <a:endParaRPr lang="en-US" dirty="0"/>
          </a:p>
        </p:txBody>
      </p:sp>
      <p:sp>
        <p:nvSpPr>
          <p:cNvPr id="4" name="Slide Number Placeholder 3"/>
          <p:cNvSpPr>
            <a:spLocks noGrp="1"/>
          </p:cNvSpPr>
          <p:nvPr>
            <p:ph type="sldNum" sz="quarter" idx="10"/>
          </p:nvPr>
        </p:nvSpPr>
        <p:spPr/>
        <p:txBody>
          <a:bodyPr/>
          <a:lstStyle/>
          <a:p>
            <a:fld id="{ECE75363-32D9-40B1-BD26-C7004A2F05D7}" type="slidenum">
              <a:rPr lang="en-US" smtClean="0"/>
              <a:pPr/>
              <a:t>29</a:t>
            </a:fld>
            <a:endParaRPr lang="en-US"/>
          </a:p>
        </p:txBody>
      </p:sp>
    </p:spTree>
    <p:extLst>
      <p:ext uri="{BB962C8B-B14F-4D97-AF65-F5344CB8AC3E}">
        <p14:creationId xmlns:p14="http://schemas.microsoft.com/office/powerpoint/2010/main" val="232357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http://en.wikipedia.org/wiki/File:Gauss_and_Lorentz_lineshapes.png</a:t>
            </a:r>
          </a:p>
          <a:p>
            <a:r>
              <a:rPr lang="en-US" dirty="0" smtClean="0"/>
              <a:t>I, the copyright holder of this work, release this work into the </a:t>
            </a:r>
            <a:r>
              <a:rPr lang="en-US" b="1" dirty="0" smtClean="0">
                <a:hlinkClick r:id="rId3" tooltip="w:en:public domain"/>
              </a:rPr>
              <a:t>public domain</a:t>
            </a:r>
            <a:r>
              <a:rPr lang="en-US" dirty="0" smtClean="0"/>
              <a:t>. This applies worldwide.</a:t>
            </a:r>
            <a:br>
              <a:rPr lang="en-US" dirty="0" smtClean="0"/>
            </a:br>
            <a:r>
              <a:rPr lang="en-US" dirty="0" smtClean="0"/>
              <a:t>In some countries this may not be legally possible; if so:</a:t>
            </a:r>
            <a:br>
              <a:rPr lang="en-US" dirty="0" smtClean="0"/>
            </a:br>
            <a:r>
              <a:rPr lang="en-US" i="1" dirty="0" smtClean="0"/>
              <a:t>I grant anyone the right to use this work </a:t>
            </a:r>
            <a:r>
              <a:rPr lang="en-US" b="1" i="1" dirty="0" smtClean="0"/>
              <a:t>for any purpose</a:t>
            </a:r>
            <a:r>
              <a:rPr lang="en-US" i="1" dirty="0" smtClean="0"/>
              <a:t>, without any conditions, unless such conditions are required by law.</a:t>
            </a:r>
            <a:endParaRPr lang="en-US" dirty="0"/>
          </a:p>
        </p:txBody>
      </p:sp>
      <p:sp>
        <p:nvSpPr>
          <p:cNvPr id="4" name="Slide Number Placeholder 3"/>
          <p:cNvSpPr>
            <a:spLocks noGrp="1"/>
          </p:cNvSpPr>
          <p:nvPr>
            <p:ph type="sldNum" sz="quarter" idx="10"/>
          </p:nvPr>
        </p:nvSpPr>
        <p:spPr/>
        <p:txBody>
          <a:bodyPr/>
          <a:lstStyle/>
          <a:p>
            <a:fld id="{ECE75363-32D9-40B1-BD26-C7004A2F05D7}" type="slidenum">
              <a:rPr lang="en-US" smtClean="0"/>
              <a:pPr/>
              <a:t>33</a:t>
            </a:fld>
            <a:endParaRPr lang="en-US"/>
          </a:p>
        </p:txBody>
      </p:sp>
    </p:spTree>
    <p:extLst>
      <p:ext uri="{BB962C8B-B14F-4D97-AF65-F5344CB8AC3E}">
        <p14:creationId xmlns:p14="http://schemas.microsoft.com/office/powerpoint/2010/main" val="941546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http://www.giss.nasa.gov/research/briefs/schmidt_05/ </a:t>
            </a:r>
            <a:endParaRPr lang="en-US" dirty="0"/>
          </a:p>
        </p:txBody>
      </p:sp>
      <p:sp>
        <p:nvSpPr>
          <p:cNvPr id="4" name="Slide Number Placeholder 3"/>
          <p:cNvSpPr>
            <a:spLocks noGrp="1"/>
          </p:cNvSpPr>
          <p:nvPr>
            <p:ph type="sldNum" sz="quarter" idx="10"/>
          </p:nvPr>
        </p:nvSpPr>
        <p:spPr/>
        <p:txBody>
          <a:bodyPr/>
          <a:lstStyle/>
          <a:p>
            <a:fld id="{ECE75363-32D9-40B1-BD26-C7004A2F05D7}" type="slidenum">
              <a:rPr lang="en-US" smtClean="0"/>
              <a:pPr/>
              <a:t>36</a:t>
            </a:fld>
            <a:endParaRPr lang="en-US"/>
          </a:p>
        </p:txBody>
      </p:sp>
    </p:spTree>
    <p:extLst>
      <p:ext uri="{BB962C8B-B14F-4D97-AF65-F5344CB8AC3E}">
        <p14:creationId xmlns:p14="http://schemas.microsoft.com/office/powerpoint/2010/main" val="2128916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http://en.wikipedia.org/wiki/File:Atmospheric_Transmission.png </a:t>
            </a:r>
          </a:p>
          <a:p>
            <a:endParaRPr lang="en-US" dirty="0"/>
          </a:p>
        </p:txBody>
      </p:sp>
      <p:sp>
        <p:nvSpPr>
          <p:cNvPr id="4" name="Slide Number Placeholder 3"/>
          <p:cNvSpPr>
            <a:spLocks noGrp="1"/>
          </p:cNvSpPr>
          <p:nvPr>
            <p:ph type="sldNum" sz="quarter" idx="10"/>
          </p:nvPr>
        </p:nvSpPr>
        <p:spPr/>
        <p:txBody>
          <a:bodyPr/>
          <a:lstStyle/>
          <a:p>
            <a:fld id="{ECE75363-32D9-40B1-BD26-C7004A2F05D7}" type="slidenum">
              <a:rPr lang="en-US" smtClean="0"/>
              <a:pPr/>
              <a:t>37</a:t>
            </a:fld>
            <a:endParaRPr lang="en-US"/>
          </a:p>
        </p:txBody>
      </p:sp>
    </p:spTree>
    <p:extLst>
      <p:ext uri="{BB962C8B-B14F-4D97-AF65-F5344CB8AC3E}">
        <p14:creationId xmlns:p14="http://schemas.microsoft.com/office/powerpoint/2010/main" val="62425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75363-32D9-40B1-BD26-C7004A2F05D7}" type="slidenum">
              <a:rPr lang="en-US" smtClean="0"/>
              <a:pPr/>
              <a:t>2</a:t>
            </a:fld>
            <a:endParaRPr lang="en-US"/>
          </a:p>
        </p:txBody>
      </p:sp>
    </p:spTree>
    <p:extLst>
      <p:ext uri="{BB962C8B-B14F-4D97-AF65-F5344CB8AC3E}">
        <p14:creationId xmlns:p14="http://schemas.microsoft.com/office/powerpoint/2010/main" val="1212239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http://commons.wikimedia.org/wiki/File:Mie_scattering.svg</a:t>
            </a:r>
          </a:p>
          <a:p>
            <a:r>
              <a:rPr lang="en-US" dirty="0" smtClean="0"/>
              <a:t>This file is licensed under the </a:t>
            </a:r>
            <a:r>
              <a:rPr lang="en-US" dirty="0" smtClean="0">
                <a:hlinkClick r:id="rId3" tooltip="w:en:Creative Commons"/>
              </a:rPr>
              <a:t>Creative Commons</a:t>
            </a:r>
            <a:r>
              <a:rPr lang="en-US" dirty="0" smtClean="0"/>
              <a:t> </a:t>
            </a:r>
            <a:r>
              <a:rPr lang="en-US" dirty="0" smtClean="0">
                <a:hlinkClick r:id="rId4"/>
              </a:rPr>
              <a:t>Attribution-Share Alike 3.0 </a:t>
            </a:r>
            <a:r>
              <a:rPr lang="en-US" dirty="0" err="1" smtClean="0">
                <a:hlinkClick r:id="rId4"/>
              </a:rPr>
              <a:t>Unported</a:t>
            </a:r>
            <a:r>
              <a:rPr lang="en-US" dirty="0" smtClean="0"/>
              <a:t> license. You are free: </a:t>
            </a:r>
            <a:r>
              <a:rPr lang="en-US" b="1" dirty="0" smtClean="0"/>
              <a:t>to share</a:t>
            </a:r>
            <a:r>
              <a:rPr lang="en-US" dirty="0" smtClean="0"/>
              <a:t> – to copy, distribute and transmit the work</a:t>
            </a:r>
          </a:p>
          <a:p>
            <a:r>
              <a:rPr lang="en-US" b="1" dirty="0" smtClean="0"/>
              <a:t>to remix</a:t>
            </a:r>
            <a:r>
              <a:rPr lang="en-US" dirty="0" smtClean="0"/>
              <a:t> – to adapt the work</a:t>
            </a:r>
          </a:p>
          <a:p>
            <a:r>
              <a:rPr lang="en-US" dirty="0" smtClean="0"/>
              <a:t>Under the following conditions: </a:t>
            </a:r>
            <a:r>
              <a:rPr lang="en-US" b="1" dirty="0" smtClean="0"/>
              <a:t>attribution</a:t>
            </a:r>
            <a:r>
              <a:rPr lang="en-US" dirty="0" smtClean="0"/>
              <a:t> – You must attribute the work in the manner specified by the author or licensor (but not in any way that suggests that they endorse you or your use of the work).</a:t>
            </a:r>
          </a:p>
          <a:p>
            <a:r>
              <a:rPr lang="en-US" b="1" dirty="0" smtClean="0"/>
              <a:t>share alike</a:t>
            </a:r>
            <a:r>
              <a:rPr lang="en-US" dirty="0" smtClean="0"/>
              <a:t> – If you alter, transform, or build upon this work, you may distribute the resulting work only under the same or similar license to this one.</a:t>
            </a:r>
          </a:p>
          <a:p>
            <a:endParaRPr lang="en-US" dirty="0"/>
          </a:p>
        </p:txBody>
      </p:sp>
      <p:sp>
        <p:nvSpPr>
          <p:cNvPr id="4" name="Slide Number Placeholder 3"/>
          <p:cNvSpPr>
            <a:spLocks noGrp="1"/>
          </p:cNvSpPr>
          <p:nvPr>
            <p:ph type="sldNum" sz="quarter" idx="10"/>
          </p:nvPr>
        </p:nvSpPr>
        <p:spPr/>
        <p:txBody>
          <a:bodyPr/>
          <a:lstStyle/>
          <a:p>
            <a:fld id="{ECE75363-32D9-40B1-BD26-C7004A2F05D7}" type="slidenum">
              <a:rPr lang="en-US" smtClean="0"/>
              <a:pPr/>
              <a:t>41</a:t>
            </a:fld>
            <a:endParaRPr lang="en-US"/>
          </a:p>
        </p:txBody>
      </p:sp>
    </p:spTree>
    <p:extLst>
      <p:ext uri="{BB962C8B-B14F-4D97-AF65-F5344CB8AC3E}">
        <p14:creationId xmlns:p14="http://schemas.microsoft.com/office/powerpoint/2010/main" val="2421055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E6C646F-9441-4727-95DB-84F64721D1B9}" type="slidenum">
              <a:rPr lang="en-US" smtClean="0"/>
              <a:pPr/>
              <a:t>44</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dirty="0" smtClean="0"/>
              <a:t>Full citation </a:t>
            </a:r>
            <a:r>
              <a:rPr lang="en-US" baseline="0" dirty="0" smtClean="0"/>
              <a:t>follows this format – note Cambridge U Press.</a:t>
            </a:r>
          </a:p>
          <a:p>
            <a:pPr eaLnBrk="1" hangingPunct="1"/>
            <a:r>
              <a:rPr lang="en-US" sz="1200" kern="1200" dirty="0" smtClean="0">
                <a:solidFill>
                  <a:schemeClr val="tx1"/>
                </a:solidFill>
                <a:latin typeface="+mn-lt"/>
                <a:ea typeface="+mn-ea"/>
                <a:cs typeface="+mn-cs"/>
              </a:rPr>
              <a:t>Climate Change 2007: The Physical Science Basis. Working Group I Contribution to the Fourth Assessment Report of the Intergovernmental Panel on Climate Change, Figure X.Y. Cambridge University Press. Used with permission.</a:t>
            </a:r>
            <a:endParaRPr lang="en-US" dirty="0" smtClean="0"/>
          </a:p>
        </p:txBody>
      </p:sp>
    </p:spTree>
    <p:extLst>
      <p:ext uri="{BB962C8B-B14F-4D97-AF65-F5344CB8AC3E}">
        <p14:creationId xmlns:p14="http://schemas.microsoft.com/office/powerpoint/2010/main" val="103849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75363-32D9-40B1-BD26-C7004A2F05D7}" type="slidenum">
              <a:rPr lang="en-US" smtClean="0"/>
              <a:pPr/>
              <a:t>3</a:t>
            </a:fld>
            <a:endParaRPr lang="en-US"/>
          </a:p>
        </p:txBody>
      </p:sp>
    </p:spTree>
    <p:extLst>
      <p:ext uri="{BB962C8B-B14F-4D97-AF65-F5344CB8AC3E}">
        <p14:creationId xmlns:p14="http://schemas.microsoft.com/office/powerpoint/2010/main" val="126127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75363-32D9-40B1-BD26-C7004A2F05D7}" type="slidenum">
              <a:rPr lang="en-US" smtClean="0"/>
              <a:pPr/>
              <a:t>5</a:t>
            </a:fld>
            <a:endParaRPr lang="en-US"/>
          </a:p>
        </p:txBody>
      </p:sp>
    </p:spTree>
    <p:extLst>
      <p:ext uri="{BB962C8B-B14F-4D97-AF65-F5344CB8AC3E}">
        <p14:creationId xmlns:p14="http://schemas.microsoft.com/office/powerpoint/2010/main" val="335089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75363-32D9-40B1-BD26-C7004A2F05D7}" type="slidenum">
              <a:rPr lang="en-US" smtClean="0"/>
              <a:pPr/>
              <a:t>6</a:t>
            </a:fld>
            <a:endParaRPr lang="en-US"/>
          </a:p>
        </p:txBody>
      </p:sp>
    </p:spTree>
    <p:extLst>
      <p:ext uri="{BB962C8B-B14F-4D97-AF65-F5344CB8AC3E}">
        <p14:creationId xmlns:p14="http://schemas.microsoft.com/office/powerpoint/2010/main" val="321556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75363-32D9-40B1-BD26-C7004A2F05D7}" type="slidenum">
              <a:rPr lang="en-US" smtClean="0"/>
              <a:pPr/>
              <a:t>7</a:t>
            </a:fld>
            <a:endParaRPr lang="en-US"/>
          </a:p>
        </p:txBody>
      </p:sp>
    </p:spTree>
    <p:extLst>
      <p:ext uri="{BB962C8B-B14F-4D97-AF65-F5344CB8AC3E}">
        <p14:creationId xmlns:p14="http://schemas.microsoft.com/office/powerpoint/2010/main" val="173557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75363-32D9-40B1-BD26-C7004A2F05D7}" type="slidenum">
              <a:rPr lang="en-US" smtClean="0"/>
              <a:pPr/>
              <a:t>8</a:t>
            </a:fld>
            <a:endParaRPr lang="en-US"/>
          </a:p>
        </p:txBody>
      </p:sp>
    </p:spTree>
    <p:extLst>
      <p:ext uri="{BB962C8B-B14F-4D97-AF65-F5344CB8AC3E}">
        <p14:creationId xmlns:p14="http://schemas.microsoft.com/office/powerpoint/2010/main" val="2610370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E75363-32D9-40B1-BD26-C7004A2F05D7}" type="slidenum">
              <a:rPr lang="en-US" smtClean="0"/>
              <a:pPr/>
              <a:t>9</a:t>
            </a:fld>
            <a:endParaRPr lang="en-US"/>
          </a:p>
        </p:txBody>
      </p:sp>
    </p:spTree>
    <p:extLst>
      <p:ext uri="{BB962C8B-B14F-4D97-AF65-F5344CB8AC3E}">
        <p14:creationId xmlns:p14="http://schemas.microsoft.com/office/powerpoint/2010/main" val="1863834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Wikimedia commons.</a:t>
            </a:r>
            <a:r>
              <a:rPr lang="en-US" baseline="0" dirty="0" smtClean="0"/>
              <a:t> “</a:t>
            </a:r>
            <a:r>
              <a:rPr lang="en-US" dirty="0" smtClean="0"/>
              <a:t>I, the copyright holder of this work, release this work into the </a:t>
            </a:r>
            <a:r>
              <a:rPr lang="en-US" b="1" dirty="0" smtClean="0">
                <a:hlinkClick r:id="rId3" tooltip="w:en:public domain"/>
              </a:rPr>
              <a:t>public domain</a:t>
            </a:r>
            <a:r>
              <a:rPr lang="en-US" dirty="0" smtClean="0"/>
              <a:t>. This applies </a:t>
            </a:r>
            <a:r>
              <a:rPr lang="en-US" dirty="0" err="1" smtClean="0"/>
              <a:t>worldwide.In</a:t>
            </a:r>
            <a:r>
              <a:rPr lang="en-US" dirty="0" smtClean="0"/>
              <a:t> some countries this may not be legally possible; if so: </a:t>
            </a:r>
            <a:r>
              <a:rPr lang="en-US" i="1" dirty="0" smtClean="0"/>
              <a:t>I grant anyone the right to use this work </a:t>
            </a:r>
            <a:r>
              <a:rPr lang="en-US" b="1" i="1" dirty="0" smtClean="0"/>
              <a:t>for any purpose</a:t>
            </a:r>
            <a:r>
              <a:rPr lang="en-US" i="1" dirty="0" smtClean="0"/>
              <a:t>, without any conditions, unless such conditions are required by law.”</a:t>
            </a:r>
            <a:endParaRPr lang="en-US" dirty="0"/>
          </a:p>
        </p:txBody>
      </p:sp>
      <p:sp>
        <p:nvSpPr>
          <p:cNvPr id="4" name="Slide Number Placeholder 3"/>
          <p:cNvSpPr>
            <a:spLocks noGrp="1"/>
          </p:cNvSpPr>
          <p:nvPr>
            <p:ph type="sldNum" sz="quarter" idx="10"/>
          </p:nvPr>
        </p:nvSpPr>
        <p:spPr/>
        <p:txBody>
          <a:bodyPr/>
          <a:lstStyle/>
          <a:p>
            <a:fld id="{ECE75363-32D9-40B1-BD26-C7004A2F05D7}" type="slidenum">
              <a:rPr lang="en-US" smtClean="0"/>
              <a:pPr/>
              <a:t>10</a:t>
            </a:fld>
            <a:endParaRPr lang="en-US"/>
          </a:p>
        </p:txBody>
      </p:sp>
    </p:spTree>
    <p:extLst>
      <p:ext uri="{BB962C8B-B14F-4D97-AF65-F5344CB8AC3E}">
        <p14:creationId xmlns:p14="http://schemas.microsoft.com/office/powerpoint/2010/main" val="2654266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33C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7315F2-13BA-478B-9B7B-600BB2D17F61}"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315F2-13BA-478B-9B7B-600BB2D17F61}"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315F2-13BA-478B-9B7B-600BB2D17F61}"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CC"/>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Aft>
                <a:spcPts val="600"/>
              </a:spcAft>
              <a:buSzPct val="70000"/>
              <a:buFontTx/>
              <a:buBlip>
                <a:blip r:embed="rId2"/>
              </a:buBlip>
              <a:defRPr>
                <a:solidFill>
                  <a:srgbClr val="0033CC"/>
                </a:solidFill>
              </a:defRPr>
            </a:lvl1pPr>
            <a:lvl2pPr>
              <a:spcAft>
                <a:spcPts val="600"/>
              </a:spcAft>
              <a:defRPr>
                <a:solidFill>
                  <a:srgbClr val="0033CC"/>
                </a:solidFill>
              </a:defRPr>
            </a:lvl2pPr>
            <a:lvl3pPr>
              <a:spcAft>
                <a:spcPts val="600"/>
              </a:spcAft>
              <a:buSzPct val="50000"/>
              <a:buFontTx/>
              <a:buBlip>
                <a:blip r:embed="rId2"/>
              </a:buBlip>
              <a:defRPr>
                <a:solidFill>
                  <a:srgbClr val="0033CC"/>
                </a:solidFill>
              </a:defRPr>
            </a:lvl3pPr>
            <a:lvl4pPr>
              <a:spcAft>
                <a:spcPts val="600"/>
              </a:spcAft>
              <a:defRPr>
                <a:solidFill>
                  <a:srgbClr val="0033CC"/>
                </a:solidFill>
              </a:defRPr>
            </a:lvl4pPr>
            <a:lvl5pPr>
              <a:spcAft>
                <a:spcPts val="600"/>
              </a:spcAft>
              <a:defRPr>
                <a:solidFill>
                  <a:srgbClr val="0033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7315F2-13BA-478B-9B7B-600BB2D17F61}"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315F2-13BA-478B-9B7B-600BB2D17F61}"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7315F2-13BA-478B-9B7B-600BB2D17F61}"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7315F2-13BA-478B-9B7B-600BB2D17F61}" type="datetimeFigureOut">
              <a:rPr lang="en-US" smtClean="0"/>
              <a:pPr/>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7315F2-13BA-478B-9B7B-600BB2D17F61}" type="datetimeFigureOut">
              <a:rPr lang="en-US" smtClean="0"/>
              <a:pPr/>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315F2-13BA-478B-9B7B-600BB2D17F61}" type="datetimeFigureOut">
              <a:rPr lang="en-US" smtClean="0"/>
              <a:pPr/>
              <a:t>11/14/2013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315F2-13BA-478B-9B7B-600BB2D17F61}"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315F2-13BA-478B-9B7B-600BB2D17F61}"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AEEE9-66C9-4F10-BE9D-5193EC1E1D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315F2-13BA-478B-9B7B-600BB2D17F61}" type="datetimeFigureOut">
              <a:rPr lang="en-US" smtClean="0"/>
              <a:pPr/>
              <a:t>11/14/2013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AEEE9-66C9-4F10-BE9D-5193EC1E1D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33CC"/>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SzPct val="70000"/>
        <a:buFontTx/>
        <a:buBlip>
          <a:blip r:embed="rId13"/>
        </a:buBlip>
        <a:defRPr sz="3200" kern="1200">
          <a:solidFill>
            <a:srgbClr val="0033C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3CC"/>
          </a:solidFill>
          <a:latin typeface="+mn-lt"/>
          <a:ea typeface="+mn-ea"/>
          <a:cs typeface="+mn-cs"/>
        </a:defRPr>
      </a:lvl2pPr>
      <a:lvl3pPr marL="1143000" indent="-228600" algn="l" defTabSz="914400" rtl="0" eaLnBrk="1" latinLnBrk="0" hangingPunct="1">
        <a:spcBef>
          <a:spcPct val="20000"/>
        </a:spcBef>
        <a:buSzPct val="50000"/>
        <a:buFontTx/>
        <a:buBlip>
          <a:blip r:embed="rId13"/>
        </a:buBlip>
        <a:defRPr sz="2400" kern="1200">
          <a:solidFill>
            <a:srgbClr val="0033C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3C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3C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9.wmf"/><Relationship Id="rId5" Type="http://schemas.openxmlformats.org/officeDocument/2006/relationships/oleObject" Target="../embeddings/oleObject10.bin"/><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19.wmf"/></Relationships>
</file>

<file path=ppt/slides/_rels/slide24.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6.gif"/><Relationship Id="rId4" Type="http://schemas.openxmlformats.org/officeDocument/2006/relationships/image" Target="../media/image25.gif"/></Relationships>
</file>

<file path=ppt/slides/_rels/slide2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2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0.jpg"/><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17.xml"/><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1.wmf"/><Relationship Id="rId5" Type="http://schemas.openxmlformats.org/officeDocument/2006/relationships/oleObject" Target="../embeddings/oleObject16.bin"/><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37.wmf"/></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39.wmf"/><Relationship Id="rId5" Type="http://schemas.openxmlformats.org/officeDocument/2006/relationships/oleObject" Target="../embeddings/oleObject19.bin"/><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5.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2087562"/>
          </a:xfrm>
        </p:spPr>
        <p:txBody>
          <a:bodyPr>
            <a:normAutofit fontScale="90000"/>
          </a:bodyPr>
          <a:lstStyle/>
          <a:p>
            <a:pPr eaLnBrk="1" hangingPunct="1"/>
            <a:r>
              <a:rPr lang="en-US" dirty="0" smtClean="0"/>
              <a:t>Radiative Transfer Through the Atmosphere</a:t>
            </a:r>
            <a:br>
              <a:rPr lang="en-US" dirty="0" smtClean="0"/>
            </a:br>
            <a:r>
              <a:rPr lang="en-US" dirty="0" smtClean="0"/>
              <a:t/>
            </a:r>
            <a:br>
              <a:rPr lang="en-US" dirty="0" smtClean="0"/>
            </a:br>
            <a:r>
              <a:rPr lang="en-US" sz="3600" dirty="0" smtClean="0"/>
              <a:t>Importance for Climate:</a:t>
            </a:r>
            <a:r>
              <a:rPr lang="en-US" dirty="0" smtClean="0"/>
              <a:t/>
            </a:r>
            <a:br>
              <a:rPr lang="en-US" dirty="0" smtClean="0"/>
            </a:br>
            <a:endParaRPr lang="en-US" sz="3200" dirty="0" smtClean="0"/>
          </a:p>
        </p:txBody>
      </p:sp>
      <p:sp>
        <p:nvSpPr>
          <p:cNvPr id="84995" name="Rectangle 3"/>
          <p:cNvSpPr>
            <a:spLocks noGrp="1" noChangeArrowheads="1"/>
          </p:cNvSpPr>
          <p:nvPr>
            <p:ph type="body" idx="1"/>
          </p:nvPr>
        </p:nvSpPr>
        <p:spPr>
          <a:xfrm>
            <a:off x="533400" y="2514600"/>
            <a:ext cx="8229600" cy="3581400"/>
          </a:xfrm>
        </p:spPr>
        <p:txBody>
          <a:bodyPr>
            <a:normAutofit lnSpcReduction="10000"/>
          </a:bodyPr>
          <a:lstStyle/>
          <a:p>
            <a:pPr eaLnBrk="1" hangingPunct="1"/>
            <a:r>
              <a:rPr lang="en-US" dirty="0" smtClean="0"/>
              <a:t>Shortwave Absorption:</a:t>
            </a:r>
          </a:p>
          <a:p>
            <a:pPr lvl="1" eaLnBrk="1" hangingPunct="1"/>
            <a:r>
              <a:rPr lang="en-US" dirty="0" smtClean="0"/>
              <a:t>Clouds, H</a:t>
            </a:r>
            <a:r>
              <a:rPr lang="en-US" baseline="-25000" dirty="0" smtClean="0"/>
              <a:t>2</a:t>
            </a:r>
            <a:r>
              <a:rPr lang="en-US" dirty="0" smtClean="0"/>
              <a:t>O, O</a:t>
            </a:r>
            <a:r>
              <a:rPr lang="en-US" baseline="-25000" dirty="0" smtClean="0"/>
              <a:t>3</a:t>
            </a:r>
            <a:r>
              <a:rPr lang="en-US" dirty="0" smtClean="0"/>
              <a:t>, some CO</a:t>
            </a:r>
            <a:r>
              <a:rPr lang="en-US" baseline="-25000" dirty="0" smtClean="0"/>
              <a:t>2</a:t>
            </a:r>
          </a:p>
          <a:p>
            <a:pPr eaLnBrk="1" hangingPunct="1"/>
            <a:r>
              <a:rPr lang="en-US" dirty="0" smtClean="0"/>
              <a:t>Shortwave Reflection:</a:t>
            </a:r>
          </a:p>
          <a:p>
            <a:pPr lvl="1" eaLnBrk="1" hangingPunct="1"/>
            <a:r>
              <a:rPr lang="en-US" dirty="0" smtClean="0"/>
              <a:t>Clouds, surface, atmosphere</a:t>
            </a:r>
          </a:p>
          <a:p>
            <a:pPr eaLnBrk="1" hangingPunct="1"/>
            <a:r>
              <a:rPr lang="en-US" dirty="0" smtClean="0"/>
              <a:t>Longwave Absorption:</a:t>
            </a:r>
          </a:p>
          <a:p>
            <a:pPr lvl="1" eaLnBrk="1" hangingPunct="1"/>
            <a:r>
              <a:rPr lang="en-US" dirty="0" smtClean="0"/>
              <a:t>Clouds, H</a:t>
            </a:r>
            <a:r>
              <a:rPr lang="en-US" baseline="-25000" dirty="0" smtClean="0"/>
              <a:t>2</a:t>
            </a:r>
            <a:r>
              <a:rPr lang="en-US" dirty="0" smtClean="0"/>
              <a:t>O, CO</a:t>
            </a:r>
            <a:r>
              <a:rPr lang="en-US" baseline="-25000" dirty="0" smtClean="0"/>
              <a:t>2</a:t>
            </a:r>
            <a:r>
              <a:rPr lang="en-US" dirty="0" smtClean="0"/>
              <a:t>, CH</a:t>
            </a:r>
            <a:r>
              <a:rPr lang="en-US" baseline="-25000" dirty="0" smtClean="0"/>
              <a:t>4</a:t>
            </a:r>
            <a:r>
              <a:rPr lang="en-US" dirty="0" smtClean="0"/>
              <a:t>, N</a:t>
            </a:r>
            <a:r>
              <a:rPr lang="en-US" baseline="-25000" dirty="0" smtClean="0"/>
              <a:t>2</a:t>
            </a:r>
            <a:r>
              <a:rPr lang="en-US" dirty="0" smtClean="0"/>
              <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blinds(horizontal)">
                                      <p:cBhvr>
                                        <p:cTn id="7" dur="500"/>
                                        <p:tgtEl>
                                          <p:spTgt spid="849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blinds(horizontal)">
                                      <p:cBhvr>
                                        <p:cTn id="12" dur="500"/>
                                        <p:tgtEl>
                                          <p:spTgt spid="8499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4995">
                                            <p:txEl>
                                              <p:pRg st="1" end="1"/>
                                            </p:txEl>
                                          </p:spTgt>
                                        </p:tgtEl>
                                        <p:attrNameLst>
                                          <p:attrName>style.visibility</p:attrName>
                                        </p:attrNameLst>
                                      </p:cBhvr>
                                      <p:to>
                                        <p:strVal val="visible"/>
                                      </p:to>
                                    </p:set>
                                    <p:animEffect transition="in" filter="blinds(horizontal)">
                                      <p:cBhvr>
                                        <p:cTn id="15" dur="500"/>
                                        <p:tgtEl>
                                          <p:spTgt spid="8499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4995">
                                            <p:txEl>
                                              <p:pRg st="2" end="2"/>
                                            </p:txEl>
                                          </p:spTgt>
                                        </p:tgtEl>
                                        <p:attrNameLst>
                                          <p:attrName>style.visibility</p:attrName>
                                        </p:attrNameLst>
                                      </p:cBhvr>
                                      <p:to>
                                        <p:strVal val="visible"/>
                                      </p:to>
                                    </p:set>
                                    <p:animEffect transition="in" filter="blinds(horizontal)">
                                      <p:cBhvr>
                                        <p:cTn id="20" dur="500"/>
                                        <p:tgtEl>
                                          <p:spTgt spid="84995">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4995">
                                            <p:txEl>
                                              <p:pRg st="3" end="3"/>
                                            </p:txEl>
                                          </p:spTgt>
                                        </p:tgtEl>
                                        <p:attrNameLst>
                                          <p:attrName>style.visibility</p:attrName>
                                        </p:attrNameLst>
                                      </p:cBhvr>
                                      <p:to>
                                        <p:strVal val="visible"/>
                                      </p:to>
                                    </p:set>
                                    <p:animEffect transition="in" filter="blinds(horizontal)">
                                      <p:cBhvr>
                                        <p:cTn id="23" dur="500"/>
                                        <p:tgtEl>
                                          <p:spTgt spid="8499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4995">
                                            <p:txEl>
                                              <p:pRg st="4" end="4"/>
                                            </p:txEl>
                                          </p:spTgt>
                                        </p:tgtEl>
                                        <p:attrNameLst>
                                          <p:attrName>style.visibility</p:attrName>
                                        </p:attrNameLst>
                                      </p:cBhvr>
                                      <p:to>
                                        <p:strVal val="visible"/>
                                      </p:to>
                                    </p:set>
                                    <p:animEffect transition="in" filter="blinds(horizontal)">
                                      <p:cBhvr>
                                        <p:cTn id="28" dur="500"/>
                                        <p:tgtEl>
                                          <p:spTgt spid="84995">
                                            <p:txEl>
                                              <p:pRg st="4" end="4"/>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84995">
                                            <p:txEl>
                                              <p:pRg st="5" end="5"/>
                                            </p:txEl>
                                          </p:spTgt>
                                        </p:tgtEl>
                                        <p:attrNameLst>
                                          <p:attrName>style.visibility</p:attrName>
                                        </p:attrNameLst>
                                      </p:cBhvr>
                                      <p:to>
                                        <p:strVal val="visible"/>
                                      </p:to>
                                    </p:set>
                                    <p:animEffect transition="in" filter="blinds(horizontal)">
                                      <p:cBhvr>
                                        <p:cTn id="31" dur="500"/>
                                        <p:tgtEl>
                                          <p:spTgt spid="84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thumb/1/19/Black_body.svg/1000px-Black_body.svg.png"/>
          <p:cNvPicPr>
            <a:picLocks noChangeAspect="1" noChangeArrowheads="1"/>
          </p:cNvPicPr>
          <p:nvPr/>
        </p:nvPicPr>
        <p:blipFill>
          <a:blip r:embed="rId3" cstate="print"/>
          <a:srcRect/>
          <a:stretch>
            <a:fillRect/>
          </a:stretch>
        </p:blipFill>
        <p:spPr bwMode="auto">
          <a:xfrm>
            <a:off x="838200" y="304800"/>
            <a:ext cx="7391400" cy="5904564"/>
          </a:xfrm>
          <a:prstGeom prst="rect">
            <a:avLst/>
          </a:prstGeom>
          <a:noFill/>
        </p:spPr>
      </p:pic>
      <p:sp>
        <p:nvSpPr>
          <p:cNvPr id="5" name="TextBox 4"/>
          <p:cNvSpPr txBox="1"/>
          <p:nvPr/>
        </p:nvSpPr>
        <p:spPr>
          <a:xfrm>
            <a:off x="6019800" y="6248400"/>
            <a:ext cx="2743200" cy="338554"/>
          </a:xfrm>
          <a:prstGeom prst="rect">
            <a:avLst/>
          </a:prstGeom>
          <a:noFill/>
        </p:spPr>
        <p:txBody>
          <a:bodyPr wrap="square" rtlCol="0">
            <a:spAutoFit/>
          </a:bodyPr>
          <a:lstStyle/>
          <a:p>
            <a:r>
              <a:rPr lang="en-US" sz="1600" dirty="0" smtClean="0"/>
              <a:t>Image credit: </a:t>
            </a:r>
            <a:r>
              <a:rPr lang="en-US" sz="1600" i="1" dirty="0" smtClean="0"/>
              <a:t>Darth </a:t>
            </a:r>
            <a:r>
              <a:rPr lang="en-US" sz="1600" i="1" dirty="0" err="1" smtClean="0"/>
              <a:t>Kule</a:t>
            </a:r>
            <a:endParaRPr lang="en-US" sz="16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Wien’s Displacement Law</a:t>
            </a:r>
            <a:endParaRPr lang="en-US" dirty="0"/>
          </a:p>
        </p:txBody>
      </p:sp>
      <p:graphicFrame>
        <p:nvGraphicFramePr>
          <p:cNvPr id="3" name="Object 2"/>
          <p:cNvGraphicFramePr>
            <a:graphicFrameLocks noChangeAspect="1"/>
          </p:cNvGraphicFramePr>
          <p:nvPr/>
        </p:nvGraphicFramePr>
        <p:xfrm>
          <a:off x="2924072" y="1671638"/>
          <a:ext cx="2551009" cy="1757362"/>
        </p:xfrm>
        <a:graphic>
          <a:graphicData uri="http://schemas.openxmlformats.org/presentationml/2006/ole">
            <mc:AlternateContent xmlns:mc="http://schemas.openxmlformats.org/markup-compatibility/2006">
              <mc:Choice xmlns:v="urn:schemas-microsoft-com:vml" Requires="v">
                <p:oleObj spid="_x0000_s33887" name="Equation" r:id="rId3" imgW="571320" imgH="393480" progId="Equation.DSMT4">
                  <p:embed/>
                </p:oleObj>
              </mc:Choice>
              <mc:Fallback>
                <p:oleObj name="Equation" r:id="rId3" imgW="57132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072" y="1671638"/>
                        <a:ext cx="2551009" cy="175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600200" y="3733800"/>
            <a:ext cx="6172200" cy="461665"/>
          </a:xfrm>
          <a:prstGeom prst="rect">
            <a:avLst/>
          </a:prstGeom>
          <a:noFill/>
        </p:spPr>
        <p:txBody>
          <a:bodyPr wrap="square" rtlCol="0">
            <a:spAutoFit/>
          </a:bodyPr>
          <a:lstStyle/>
          <a:p>
            <a:r>
              <a:rPr lang="en-US" sz="2400" dirty="0" smtClean="0"/>
              <a:t>Wavelength of maximum emission </a:t>
            </a:r>
            <a:endParaRPr lang="en-US" sz="2400" dirty="0"/>
          </a:p>
        </p:txBody>
      </p:sp>
      <p:graphicFrame>
        <p:nvGraphicFramePr>
          <p:cNvPr id="5" name="Object 4"/>
          <p:cNvGraphicFramePr>
            <a:graphicFrameLocks noChangeAspect="1"/>
          </p:cNvGraphicFramePr>
          <p:nvPr/>
        </p:nvGraphicFramePr>
        <p:xfrm>
          <a:off x="330200" y="3581400"/>
          <a:ext cx="1257300" cy="685800"/>
        </p:xfrm>
        <a:graphic>
          <a:graphicData uri="http://schemas.openxmlformats.org/presentationml/2006/ole">
            <mc:AlternateContent xmlns:mc="http://schemas.openxmlformats.org/markup-compatibility/2006">
              <mc:Choice xmlns:v="urn:schemas-microsoft-com:vml" Requires="v">
                <p:oleObj spid="_x0000_s33888" name="Equation" r:id="rId5" imgW="419040" imgH="228600" progId="Equation.DSMT4">
                  <p:embed/>
                </p:oleObj>
              </mc:Choice>
              <mc:Fallback>
                <p:oleObj name="Equation" r:id="rId5" imgW="41904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 y="3581400"/>
                        <a:ext cx="12573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533400" y="4572000"/>
          <a:ext cx="3352800" cy="670560"/>
        </p:xfrm>
        <a:graphic>
          <a:graphicData uri="http://schemas.openxmlformats.org/presentationml/2006/ole">
            <mc:AlternateContent xmlns:mc="http://schemas.openxmlformats.org/markup-compatibility/2006">
              <mc:Choice xmlns:v="urn:schemas-microsoft-com:vml" Requires="v">
                <p:oleObj spid="_x0000_s33889" name="Equation" r:id="rId7" imgW="1143000" imgH="228600" progId="Equation.DSMT4">
                  <p:embed/>
                </p:oleObj>
              </mc:Choice>
              <mc:Fallback>
                <p:oleObj name="Equation" r:id="rId7" imgW="114300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572000"/>
                        <a:ext cx="3352800" cy="670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2" descr="File:Pahoehoe toe.jpg"/>
          <p:cNvPicPr>
            <a:picLocks noChangeAspect="1" noChangeArrowheads="1"/>
          </p:cNvPicPr>
          <p:nvPr/>
        </p:nvPicPr>
        <p:blipFill>
          <a:blip r:embed="rId3" cstate="print"/>
          <a:srcRect/>
          <a:stretch>
            <a:fillRect/>
          </a:stretch>
        </p:blipFill>
        <p:spPr bwMode="auto">
          <a:xfrm>
            <a:off x="381000" y="381000"/>
            <a:ext cx="8290560" cy="5181600"/>
          </a:xfrm>
          <a:prstGeom prst="rect">
            <a:avLst/>
          </a:prstGeom>
          <a:noFill/>
        </p:spPr>
      </p:pic>
      <p:sp>
        <p:nvSpPr>
          <p:cNvPr id="3" name="TextBox 2"/>
          <p:cNvSpPr txBox="1"/>
          <p:nvPr/>
        </p:nvSpPr>
        <p:spPr>
          <a:xfrm>
            <a:off x="4953000" y="6519446"/>
            <a:ext cx="4191000" cy="338554"/>
          </a:xfrm>
          <a:prstGeom prst="rect">
            <a:avLst/>
          </a:prstGeom>
          <a:noFill/>
        </p:spPr>
        <p:txBody>
          <a:bodyPr wrap="square" rtlCol="0">
            <a:spAutoFit/>
          </a:bodyPr>
          <a:lstStyle/>
          <a:p>
            <a:r>
              <a:rPr lang="en-US" sz="1600" dirty="0" smtClean="0">
                <a:solidFill>
                  <a:schemeClr val="bg1"/>
                </a:solidFill>
              </a:rPr>
              <a:t>Image credit: </a:t>
            </a:r>
            <a:r>
              <a:rPr lang="en-US" sz="1600" i="1" dirty="0" smtClean="0">
                <a:solidFill>
                  <a:schemeClr val="bg1"/>
                </a:solidFill>
              </a:rPr>
              <a:t>Hawaii Volcano Observatory</a:t>
            </a:r>
            <a:endParaRPr lang="en-US" sz="1600" i="1" dirty="0">
              <a:solidFill>
                <a:schemeClr val="bg1"/>
              </a:solidFill>
            </a:endParaRPr>
          </a:p>
        </p:txBody>
      </p:sp>
      <p:sp>
        <p:nvSpPr>
          <p:cNvPr id="4" name="Rectangle 3"/>
          <p:cNvSpPr/>
          <p:nvPr/>
        </p:nvSpPr>
        <p:spPr>
          <a:xfrm>
            <a:off x="3352800" y="5638800"/>
            <a:ext cx="3124200" cy="369332"/>
          </a:xfrm>
          <a:prstGeom prst="rect">
            <a:avLst/>
          </a:prstGeom>
        </p:spPr>
        <p:txBody>
          <a:bodyPr wrap="square">
            <a:spAutoFit/>
          </a:bodyPr>
          <a:lstStyle/>
          <a:p>
            <a:r>
              <a:rPr lang="en-US" b="1" dirty="0" err="1" smtClean="0">
                <a:solidFill>
                  <a:schemeClr val="bg1"/>
                </a:solidFill>
              </a:rPr>
              <a:t>Pāhoehoe</a:t>
            </a:r>
            <a:r>
              <a:rPr lang="en-US" b="1" dirty="0" smtClean="0">
                <a:solidFill>
                  <a:schemeClr val="bg1"/>
                </a:solidFill>
              </a:rPr>
              <a:t> Lava, Hawaii</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http://upload.wikimedia.org/wikipedia/commons/4/44/Human-Infrared.jpg"/>
          <p:cNvPicPr>
            <a:picLocks noChangeAspect="1" noChangeArrowheads="1"/>
          </p:cNvPicPr>
          <p:nvPr/>
        </p:nvPicPr>
        <p:blipFill>
          <a:blip r:embed="rId3" cstate="print"/>
          <a:srcRect/>
          <a:stretch>
            <a:fillRect/>
          </a:stretch>
        </p:blipFill>
        <p:spPr bwMode="auto">
          <a:xfrm>
            <a:off x="360349" y="762000"/>
            <a:ext cx="8469238" cy="5105400"/>
          </a:xfrm>
          <a:prstGeom prst="rect">
            <a:avLst/>
          </a:prstGeom>
          <a:noFill/>
        </p:spPr>
      </p:pic>
      <p:sp>
        <p:nvSpPr>
          <p:cNvPr id="3" name="TextBox 2"/>
          <p:cNvSpPr txBox="1"/>
          <p:nvPr/>
        </p:nvSpPr>
        <p:spPr>
          <a:xfrm>
            <a:off x="6248400" y="6519446"/>
            <a:ext cx="2743200" cy="338554"/>
          </a:xfrm>
          <a:prstGeom prst="rect">
            <a:avLst/>
          </a:prstGeom>
          <a:noFill/>
        </p:spPr>
        <p:txBody>
          <a:bodyPr wrap="square" rtlCol="0">
            <a:spAutoFit/>
          </a:bodyPr>
          <a:lstStyle/>
          <a:p>
            <a:r>
              <a:rPr lang="en-US" sz="1600" dirty="0" smtClean="0">
                <a:solidFill>
                  <a:schemeClr val="bg1"/>
                </a:solidFill>
              </a:rPr>
              <a:t>Image credit: </a:t>
            </a:r>
            <a:r>
              <a:rPr lang="en-US" sz="1600" i="1" dirty="0" smtClean="0">
                <a:solidFill>
                  <a:schemeClr val="bg1"/>
                </a:solidFill>
              </a:rPr>
              <a:t>NASA/IPAC</a:t>
            </a:r>
            <a:endParaRPr lang="en-US" sz="1600" i="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le:Ilc 9yr moll4096.png"/>
          <p:cNvPicPr>
            <a:picLocks noChangeAspect="1" noChangeArrowheads="1"/>
          </p:cNvPicPr>
          <p:nvPr/>
        </p:nvPicPr>
        <p:blipFill>
          <a:blip r:embed="rId3" cstate="print"/>
          <a:srcRect/>
          <a:stretch>
            <a:fillRect/>
          </a:stretch>
        </p:blipFill>
        <p:spPr bwMode="auto">
          <a:xfrm>
            <a:off x="381000" y="609600"/>
            <a:ext cx="8229600" cy="4114800"/>
          </a:xfrm>
          <a:prstGeom prst="rect">
            <a:avLst/>
          </a:prstGeom>
          <a:noFill/>
        </p:spPr>
      </p:pic>
      <p:sp>
        <p:nvSpPr>
          <p:cNvPr id="3" name="TextBox 2"/>
          <p:cNvSpPr txBox="1"/>
          <p:nvPr/>
        </p:nvSpPr>
        <p:spPr>
          <a:xfrm>
            <a:off x="4648200" y="6519446"/>
            <a:ext cx="4343400" cy="338554"/>
          </a:xfrm>
          <a:prstGeom prst="rect">
            <a:avLst/>
          </a:prstGeom>
          <a:noFill/>
        </p:spPr>
        <p:txBody>
          <a:bodyPr wrap="square" rtlCol="0">
            <a:spAutoFit/>
          </a:bodyPr>
          <a:lstStyle/>
          <a:p>
            <a:r>
              <a:rPr lang="en-US" sz="1600" dirty="0" smtClean="0"/>
              <a:t>Image credit: </a:t>
            </a:r>
            <a:r>
              <a:rPr lang="en-US" sz="1600" i="1" dirty="0" smtClean="0"/>
              <a:t>NASA/WMAP Science Team</a:t>
            </a:r>
            <a:endParaRPr lang="en-US" sz="1600" i="1" dirty="0"/>
          </a:p>
        </p:txBody>
      </p:sp>
      <p:sp>
        <p:nvSpPr>
          <p:cNvPr id="4" name="Rectangle 3"/>
          <p:cNvSpPr/>
          <p:nvPr/>
        </p:nvSpPr>
        <p:spPr>
          <a:xfrm>
            <a:off x="2209800" y="5410200"/>
            <a:ext cx="5334000" cy="369332"/>
          </a:xfrm>
          <a:prstGeom prst="rect">
            <a:avLst/>
          </a:prstGeom>
        </p:spPr>
        <p:txBody>
          <a:bodyPr wrap="square">
            <a:spAutoFit/>
          </a:bodyPr>
          <a:lstStyle/>
          <a:p>
            <a:r>
              <a:rPr lang="en-US" dirty="0" smtClean="0"/>
              <a:t>9 year image of background cosmic radiation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cstate="print"/>
          <a:srcRect/>
          <a:stretch>
            <a:fillRect/>
          </a:stretch>
        </p:blipFill>
        <p:spPr bwMode="auto">
          <a:xfrm>
            <a:off x="609600" y="990600"/>
            <a:ext cx="7696199" cy="5199070"/>
          </a:xfrm>
          <a:prstGeom prst="rect">
            <a:avLst/>
          </a:prstGeom>
          <a:noFill/>
          <a:ln w="9525">
            <a:noFill/>
            <a:miter lim="800000"/>
            <a:headEnd/>
            <a:tailEnd/>
          </a:ln>
        </p:spPr>
      </p:pic>
      <p:sp>
        <p:nvSpPr>
          <p:cNvPr id="4" name="Title 3"/>
          <p:cNvSpPr>
            <a:spLocks noGrp="1"/>
          </p:cNvSpPr>
          <p:nvPr>
            <p:ph type="title"/>
          </p:nvPr>
        </p:nvSpPr>
        <p:spPr>
          <a:xfrm>
            <a:off x="457200" y="274638"/>
            <a:ext cx="8382000" cy="639762"/>
          </a:xfrm>
        </p:spPr>
        <p:txBody>
          <a:bodyPr>
            <a:normAutofit/>
          </a:bodyPr>
          <a:lstStyle/>
          <a:p>
            <a:r>
              <a:rPr lang="en-US" sz="2800" dirty="0" smtClean="0">
                <a:effectLst/>
              </a:rPr>
              <a:t>Comparison of Black-body Curves of Earth and Sun</a:t>
            </a:r>
            <a:endParaRPr lang="en-US" sz="2800" dirty="0">
              <a:effectLst/>
            </a:endParaRPr>
          </a:p>
        </p:txBody>
      </p:sp>
      <p:sp>
        <p:nvSpPr>
          <p:cNvPr id="5" name="TextBox 4"/>
          <p:cNvSpPr txBox="1"/>
          <p:nvPr/>
        </p:nvSpPr>
        <p:spPr>
          <a:xfrm>
            <a:off x="5867400" y="6519446"/>
            <a:ext cx="3276600" cy="338554"/>
          </a:xfrm>
          <a:prstGeom prst="rect">
            <a:avLst/>
          </a:prstGeom>
          <a:noFill/>
        </p:spPr>
        <p:txBody>
          <a:bodyPr wrap="square" rtlCol="0">
            <a:spAutoFit/>
          </a:bodyPr>
          <a:lstStyle/>
          <a:p>
            <a:r>
              <a:rPr lang="en-US" sz="1600" dirty="0" smtClean="0"/>
              <a:t>Image credit: </a:t>
            </a:r>
            <a:r>
              <a:rPr lang="en-US" sz="1600" i="1" dirty="0" smtClean="0"/>
              <a:t>Kerry Emanuel</a:t>
            </a:r>
            <a:endParaRPr lang="en-US" sz="16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6" name="Picture 2" descr="File:Erbe.gif"/>
          <p:cNvPicPr>
            <a:picLocks noChangeAspect="1" noChangeArrowheads="1"/>
          </p:cNvPicPr>
          <p:nvPr/>
        </p:nvPicPr>
        <p:blipFill>
          <a:blip r:embed="rId2" cstate="print"/>
          <a:srcRect/>
          <a:stretch>
            <a:fillRect/>
          </a:stretch>
        </p:blipFill>
        <p:spPr bwMode="auto">
          <a:xfrm>
            <a:off x="533400" y="152400"/>
            <a:ext cx="7848600" cy="5774841"/>
          </a:xfrm>
          <a:prstGeom prst="rect">
            <a:avLst/>
          </a:prstGeom>
          <a:noFill/>
        </p:spPr>
      </p:pic>
      <p:sp>
        <p:nvSpPr>
          <p:cNvPr id="3" name="TextBox 2"/>
          <p:cNvSpPr txBox="1"/>
          <p:nvPr/>
        </p:nvSpPr>
        <p:spPr>
          <a:xfrm>
            <a:off x="6248400" y="6519446"/>
            <a:ext cx="2743200" cy="338554"/>
          </a:xfrm>
          <a:prstGeom prst="rect">
            <a:avLst/>
          </a:prstGeom>
          <a:noFill/>
        </p:spPr>
        <p:txBody>
          <a:bodyPr wrap="square" rtlCol="0">
            <a:spAutoFit/>
          </a:bodyPr>
          <a:lstStyle/>
          <a:p>
            <a:r>
              <a:rPr lang="en-US" sz="1600" dirty="0" smtClean="0">
                <a:solidFill>
                  <a:schemeClr val="bg1"/>
                </a:solidFill>
              </a:rPr>
              <a:t>Image credit: </a:t>
            </a:r>
            <a:r>
              <a:rPr lang="en-US" sz="1600" i="1" dirty="0" smtClean="0">
                <a:solidFill>
                  <a:schemeClr val="bg1"/>
                </a:solidFill>
              </a:rPr>
              <a:t>NASA</a:t>
            </a:r>
            <a:endParaRPr lang="en-US" sz="1600" i="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74638"/>
            <a:ext cx="8229600" cy="1477962"/>
          </a:xfrm>
        </p:spPr>
        <p:txBody>
          <a:bodyPr/>
          <a:lstStyle/>
          <a:p>
            <a:pPr eaLnBrk="1" hangingPunct="1"/>
            <a:r>
              <a:rPr lang="en-US" sz="2800" dirty="0" smtClean="0">
                <a:effectLst/>
              </a:rPr>
              <a:t>The </a:t>
            </a:r>
            <a:r>
              <a:rPr lang="en-US" sz="2800" b="1" dirty="0" smtClean="0">
                <a:effectLst/>
              </a:rPr>
              <a:t>Stefan-Boltzmann</a:t>
            </a:r>
            <a:r>
              <a:rPr lang="en-US" sz="2800" dirty="0" smtClean="0">
                <a:effectLst/>
              </a:rPr>
              <a:t> Law is the integral of the Planck function over all frequencies and all angles in a hemisphere:</a:t>
            </a:r>
          </a:p>
        </p:txBody>
      </p:sp>
      <p:graphicFrame>
        <p:nvGraphicFramePr>
          <p:cNvPr id="7170" name="Object 4"/>
          <p:cNvGraphicFramePr>
            <a:graphicFrameLocks noChangeAspect="1"/>
          </p:cNvGraphicFramePr>
          <p:nvPr/>
        </p:nvGraphicFramePr>
        <p:xfrm>
          <a:off x="304800" y="2514600"/>
          <a:ext cx="8101013" cy="2103913"/>
        </p:xfrm>
        <a:graphic>
          <a:graphicData uri="http://schemas.openxmlformats.org/presentationml/2006/ole">
            <mc:AlternateContent xmlns:mc="http://schemas.openxmlformats.org/markup-compatibility/2006">
              <mc:Choice xmlns:v="urn:schemas-microsoft-com:vml" Requires="v">
                <p:oleObj spid="_x0000_s2081" name="Equation" r:id="rId3" imgW="2933640" imgH="761760" progId="Equation.DSMT4">
                  <p:embed/>
                </p:oleObj>
              </mc:Choice>
              <mc:Fallback>
                <p:oleObj name="Equation" r:id="rId3" imgW="2933640" imgH="7617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14600"/>
                        <a:ext cx="8101013" cy="210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544" y="152400"/>
            <a:ext cx="8229600" cy="1143000"/>
          </a:xfrm>
        </p:spPr>
        <p:txBody>
          <a:bodyPr>
            <a:normAutofit/>
          </a:bodyPr>
          <a:lstStyle/>
          <a:p>
            <a:r>
              <a:rPr lang="en-US" sz="3600" dirty="0" smtClean="0"/>
              <a:t>Emission and Absorption Spectra</a:t>
            </a: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799" y="1143000"/>
            <a:ext cx="8577089" cy="4922530"/>
          </a:xfrm>
          <a:prstGeom prst="rect">
            <a:avLst/>
          </a:prstGeom>
        </p:spPr>
      </p:pic>
      <p:sp>
        <p:nvSpPr>
          <p:cNvPr id="6" name="TextBox 5"/>
          <p:cNvSpPr txBox="1"/>
          <p:nvPr/>
        </p:nvSpPr>
        <p:spPr>
          <a:xfrm>
            <a:off x="5791200" y="6324600"/>
            <a:ext cx="3200400" cy="307777"/>
          </a:xfrm>
          <a:prstGeom prst="rect">
            <a:avLst/>
          </a:prstGeom>
          <a:noFill/>
        </p:spPr>
        <p:txBody>
          <a:bodyPr wrap="square" rtlCol="0">
            <a:spAutoFit/>
          </a:bodyPr>
          <a:lstStyle/>
          <a:p>
            <a:r>
              <a:rPr lang="en-US" sz="1400" dirty="0" smtClean="0"/>
              <a:t>Image source</a:t>
            </a:r>
            <a:r>
              <a:rPr lang="en-US" sz="1400" i="1" dirty="0" smtClean="0"/>
              <a:t>: Kerry Emanuel</a:t>
            </a:r>
            <a:endParaRPr lang="en-US" sz="1400" i="1" dirty="0"/>
          </a:p>
        </p:txBody>
      </p:sp>
      <p:sp>
        <p:nvSpPr>
          <p:cNvPr id="2" name="Rectangle 1"/>
          <p:cNvSpPr/>
          <p:nvPr/>
        </p:nvSpPr>
        <p:spPr>
          <a:xfrm>
            <a:off x="152400" y="2971800"/>
            <a:ext cx="8839200" cy="3093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47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544" y="152400"/>
            <a:ext cx="8229600" cy="1143000"/>
          </a:xfrm>
        </p:spPr>
        <p:txBody>
          <a:bodyPr>
            <a:normAutofit/>
          </a:bodyPr>
          <a:lstStyle/>
          <a:p>
            <a:r>
              <a:rPr lang="en-US" sz="3600" dirty="0" smtClean="0"/>
              <a:t>Emission and Absorption Spectra</a:t>
            </a: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799" y="1143000"/>
            <a:ext cx="8577089" cy="4922530"/>
          </a:xfrm>
          <a:prstGeom prst="rect">
            <a:avLst/>
          </a:prstGeom>
        </p:spPr>
      </p:pic>
      <p:sp>
        <p:nvSpPr>
          <p:cNvPr id="6" name="TextBox 5"/>
          <p:cNvSpPr txBox="1"/>
          <p:nvPr/>
        </p:nvSpPr>
        <p:spPr>
          <a:xfrm>
            <a:off x="5791200" y="6324600"/>
            <a:ext cx="3200400" cy="307777"/>
          </a:xfrm>
          <a:prstGeom prst="rect">
            <a:avLst/>
          </a:prstGeom>
          <a:noFill/>
        </p:spPr>
        <p:txBody>
          <a:bodyPr wrap="square" rtlCol="0">
            <a:spAutoFit/>
          </a:bodyPr>
          <a:lstStyle/>
          <a:p>
            <a:r>
              <a:rPr lang="en-US" sz="1400" dirty="0" smtClean="0"/>
              <a:t>Image source</a:t>
            </a:r>
            <a:r>
              <a:rPr lang="en-US" sz="1400" i="1" dirty="0" smtClean="0"/>
              <a:t>: Kerry Emanuel</a:t>
            </a:r>
            <a:endParaRPr lang="en-US" sz="1400" i="1" dirty="0"/>
          </a:p>
        </p:txBody>
      </p:sp>
      <p:sp>
        <p:nvSpPr>
          <p:cNvPr id="2" name="Rectangle 1"/>
          <p:cNvSpPr/>
          <p:nvPr/>
        </p:nvSpPr>
        <p:spPr>
          <a:xfrm>
            <a:off x="152400" y="4572000"/>
            <a:ext cx="8839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074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a:t>
            </a:r>
            <a:endParaRPr lang="en-US" dirty="0"/>
          </a:p>
        </p:txBody>
      </p:sp>
      <p:sp>
        <p:nvSpPr>
          <p:cNvPr id="3" name="Content Placeholder 2"/>
          <p:cNvSpPr>
            <a:spLocks noGrp="1"/>
          </p:cNvSpPr>
          <p:nvPr>
            <p:ph idx="1"/>
          </p:nvPr>
        </p:nvSpPr>
        <p:spPr/>
        <p:txBody>
          <a:bodyPr/>
          <a:lstStyle/>
          <a:p>
            <a:r>
              <a:rPr lang="en-US" dirty="0" smtClean="0"/>
              <a:t>Black-body radiation</a:t>
            </a:r>
          </a:p>
          <a:p>
            <a:endParaRPr lang="en-US" dirty="0" smtClean="0"/>
          </a:p>
          <a:p>
            <a:r>
              <a:rPr lang="en-US" dirty="0" smtClean="0"/>
              <a:t>Interaction of radiation with gases</a:t>
            </a:r>
          </a:p>
          <a:p>
            <a:endParaRPr lang="en-US" dirty="0" smtClean="0"/>
          </a:p>
          <a:p>
            <a:r>
              <a:rPr lang="en-US" dirty="0" smtClean="0"/>
              <a:t>Interaction of radiation with clouds and aerosols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544" y="152400"/>
            <a:ext cx="8229600" cy="1143000"/>
          </a:xfrm>
        </p:spPr>
        <p:txBody>
          <a:bodyPr>
            <a:normAutofit/>
          </a:bodyPr>
          <a:lstStyle/>
          <a:p>
            <a:r>
              <a:rPr lang="en-US" sz="3600" dirty="0" smtClean="0"/>
              <a:t>Emission and Absorption Spectra</a:t>
            </a: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799" y="1143000"/>
            <a:ext cx="8577089" cy="4922530"/>
          </a:xfrm>
          <a:prstGeom prst="rect">
            <a:avLst/>
          </a:prstGeom>
        </p:spPr>
      </p:pic>
      <p:sp>
        <p:nvSpPr>
          <p:cNvPr id="6" name="TextBox 5"/>
          <p:cNvSpPr txBox="1"/>
          <p:nvPr/>
        </p:nvSpPr>
        <p:spPr>
          <a:xfrm>
            <a:off x="5791200" y="6324600"/>
            <a:ext cx="3200400" cy="307777"/>
          </a:xfrm>
          <a:prstGeom prst="rect">
            <a:avLst/>
          </a:prstGeom>
          <a:noFill/>
        </p:spPr>
        <p:txBody>
          <a:bodyPr wrap="square" rtlCol="0">
            <a:spAutoFit/>
          </a:bodyPr>
          <a:lstStyle/>
          <a:p>
            <a:r>
              <a:rPr lang="en-US" sz="1400" dirty="0" smtClean="0"/>
              <a:t>Image source</a:t>
            </a:r>
            <a:r>
              <a:rPr lang="en-US" sz="1400" i="1" dirty="0" smtClean="0"/>
              <a:t>: Kerry Emanuel</a:t>
            </a:r>
            <a:endParaRPr lang="en-US" sz="1400" i="1" dirty="0"/>
          </a:p>
        </p:txBody>
      </p:sp>
    </p:spTree>
    <p:extLst>
      <p:ext uri="{BB962C8B-B14F-4D97-AF65-F5344CB8AC3E}">
        <p14:creationId xmlns:p14="http://schemas.microsoft.com/office/powerpoint/2010/main" val="2814074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1600200"/>
            <a:ext cx="8229600" cy="1143000"/>
          </a:xfrm>
        </p:spPr>
        <p:txBody>
          <a:bodyPr>
            <a:normAutofit fontScale="90000"/>
          </a:bodyPr>
          <a:lstStyle/>
          <a:p>
            <a:pPr eaLnBrk="1" hangingPunct="1"/>
            <a:r>
              <a:rPr lang="en-US" dirty="0" smtClean="0"/>
              <a:t>Absorption and Emission in a Gas</a:t>
            </a:r>
          </a:p>
        </p:txBody>
      </p:sp>
    </p:spTree>
    <p:extLst>
      <p:ext uri="{BB962C8B-B14F-4D97-AF65-F5344CB8AC3E}">
        <p14:creationId xmlns:p14="http://schemas.microsoft.com/office/powerpoint/2010/main" val="1450151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Electronic Transitions</a:t>
            </a:r>
            <a:endParaRPr lang="en-US" sz="3600" dirty="0"/>
          </a:p>
        </p:txBody>
      </p:sp>
      <p:sp>
        <p:nvSpPr>
          <p:cNvPr id="3" name="Rectangle 2"/>
          <p:cNvSpPr/>
          <p:nvPr/>
        </p:nvSpPr>
        <p:spPr>
          <a:xfrm>
            <a:off x="2362200" y="5486400"/>
            <a:ext cx="4572000" cy="923330"/>
          </a:xfrm>
          <a:prstGeom prst="rect">
            <a:avLst/>
          </a:prstGeom>
        </p:spPr>
        <p:txBody>
          <a:bodyPr>
            <a:spAutoFit/>
          </a:bodyPr>
          <a:lstStyle/>
          <a:p>
            <a:pPr algn="ctr"/>
            <a:r>
              <a:rPr lang="en-US" dirty="0" smtClean="0"/>
              <a:t>Electric </a:t>
            </a:r>
            <a:r>
              <a:rPr lang="en-US" dirty="0"/>
              <a:t>transition in the quantum energy states of an atom resulting in the emission of a </a:t>
            </a:r>
            <a:r>
              <a:rPr lang="en-US" dirty="0" smtClean="0"/>
              <a:t>photon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516328"/>
            <a:ext cx="4677920" cy="3871382"/>
          </a:xfrm>
          <a:prstGeom prst="rect">
            <a:avLst/>
          </a:prstGeom>
        </p:spPr>
      </p:pic>
      <p:sp>
        <p:nvSpPr>
          <p:cNvPr id="6" name="TextBox 5"/>
          <p:cNvSpPr txBox="1"/>
          <p:nvPr/>
        </p:nvSpPr>
        <p:spPr>
          <a:xfrm>
            <a:off x="6163820" y="6557387"/>
            <a:ext cx="2819400" cy="304800"/>
          </a:xfrm>
          <a:prstGeom prst="rect">
            <a:avLst/>
          </a:prstGeom>
          <a:noFill/>
        </p:spPr>
        <p:txBody>
          <a:bodyPr wrap="square" rtlCol="0">
            <a:spAutoFit/>
          </a:bodyPr>
          <a:lstStyle/>
          <a:p>
            <a:r>
              <a:rPr lang="en-US" sz="1400" dirty="0" smtClean="0"/>
              <a:t>Image credit: </a:t>
            </a:r>
            <a:r>
              <a:rPr lang="en-US" sz="1400" i="1" dirty="0" smtClean="0"/>
              <a:t>Willow</a:t>
            </a:r>
            <a:r>
              <a:rPr lang="en-US" sz="1400" dirty="0" smtClean="0"/>
              <a:t>, Wikipedia</a:t>
            </a:r>
            <a:endParaRPr lang="en-US" sz="1400" dirty="0"/>
          </a:p>
        </p:txBody>
      </p:sp>
    </p:spTree>
    <p:extLst>
      <p:ext uri="{BB962C8B-B14F-4D97-AF65-F5344CB8AC3E}">
        <p14:creationId xmlns:p14="http://schemas.microsoft.com/office/powerpoint/2010/main" val="3501886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3"/>
          <p:cNvGraphicFramePr>
            <a:graphicFrameLocks noChangeAspect="1"/>
          </p:cNvGraphicFramePr>
          <p:nvPr/>
        </p:nvGraphicFramePr>
        <p:xfrm>
          <a:off x="515938" y="1563688"/>
          <a:ext cx="8272462" cy="1803400"/>
        </p:xfrm>
        <a:graphic>
          <a:graphicData uri="http://schemas.openxmlformats.org/presentationml/2006/ole">
            <mc:AlternateContent xmlns:mc="http://schemas.openxmlformats.org/markup-compatibility/2006">
              <mc:Choice xmlns:v="urn:schemas-microsoft-com:vml" Requires="v">
                <p:oleObj spid="_x0000_s3106" name="Equation" r:id="rId3" imgW="2971800" imgH="647640" progId="Equation.DSMT4">
                  <p:embed/>
                </p:oleObj>
              </mc:Choice>
              <mc:Fallback>
                <p:oleObj name="Equation" r:id="rId3" imgW="2971800" imgH="6476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1563688"/>
                        <a:ext cx="8272462" cy="180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Text Box 4"/>
          <p:cNvSpPr txBox="1">
            <a:spLocks noChangeArrowheads="1"/>
          </p:cNvSpPr>
          <p:nvPr/>
        </p:nvSpPr>
        <p:spPr bwMode="auto">
          <a:xfrm>
            <a:off x="609600" y="5486400"/>
            <a:ext cx="7543800" cy="519113"/>
          </a:xfrm>
          <a:prstGeom prst="rect">
            <a:avLst/>
          </a:prstGeom>
          <a:noFill/>
          <a:ln w="9525">
            <a:noFill/>
            <a:miter lim="800000"/>
            <a:headEnd/>
            <a:tailEnd/>
          </a:ln>
        </p:spPr>
        <p:txBody>
          <a:bodyPr>
            <a:spAutoFit/>
          </a:bodyPr>
          <a:lstStyle/>
          <a:p>
            <a:pPr>
              <a:spcBef>
                <a:spcPct val="50000"/>
              </a:spcBef>
            </a:pPr>
            <a:r>
              <a:rPr lang="en-US" sz="2800" dirty="0"/>
              <a:t>Molecules have additional energy levels:</a:t>
            </a:r>
          </a:p>
        </p:txBody>
      </p:sp>
      <p:sp>
        <p:nvSpPr>
          <p:cNvPr id="8197" name="Text Box 5"/>
          <p:cNvSpPr txBox="1">
            <a:spLocks noChangeArrowheads="1"/>
          </p:cNvSpPr>
          <p:nvPr/>
        </p:nvSpPr>
        <p:spPr bwMode="auto">
          <a:xfrm>
            <a:off x="517525" y="3389313"/>
            <a:ext cx="4968875" cy="366712"/>
          </a:xfrm>
          <a:prstGeom prst="rect">
            <a:avLst/>
          </a:prstGeom>
          <a:noFill/>
          <a:ln w="9525">
            <a:noFill/>
            <a:miter lim="800000"/>
            <a:headEnd/>
            <a:tailEnd/>
          </a:ln>
        </p:spPr>
        <p:txBody>
          <a:bodyPr>
            <a:spAutoFit/>
          </a:bodyPr>
          <a:lstStyle/>
          <a:p>
            <a:endParaRPr lang="en-US" sz="1800"/>
          </a:p>
        </p:txBody>
      </p:sp>
      <p:sp>
        <p:nvSpPr>
          <p:cNvPr id="8198" name="Text Box 6"/>
          <p:cNvSpPr txBox="1">
            <a:spLocks noChangeArrowheads="1"/>
          </p:cNvSpPr>
          <p:nvPr/>
        </p:nvSpPr>
        <p:spPr bwMode="auto">
          <a:xfrm>
            <a:off x="609600" y="3581400"/>
            <a:ext cx="7239000" cy="1569660"/>
          </a:xfrm>
          <a:prstGeom prst="rect">
            <a:avLst/>
          </a:prstGeom>
          <a:noFill/>
          <a:ln w="9525">
            <a:noFill/>
            <a:miter lim="800000"/>
            <a:headEnd/>
            <a:tailEnd/>
          </a:ln>
        </p:spPr>
        <p:txBody>
          <a:bodyPr>
            <a:spAutoFit/>
          </a:bodyPr>
          <a:lstStyle/>
          <a:p>
            <a:pPr>
              <a:spcBef>
                <a:spcPct val="50000"/>
              </a:spcBef>
            </a:pPr>
            <a:r>
              <a:rPr lang="en-US" sz="2400" dirty="0" smtClean="0">
                <a:solidFill>
                  <a:srgbClr val="0033CC"/>
                </a:solidFill>
              </a:rPr>
              <a:t>An </a:t>
            </a:r>
            <a:r>
              <a:rPr lang="en-US" sz="2400" dirty="0">
                <a:solidFill>
                  <a:srgbClr val="0033CC"/>
                </a:solidFill>
              </a:rPr>
              <a:t>isolated atom can absorb only those photons whose energy is equal to the difference between two atomic energy </a:t>
            </a:r>
            <a:r>
              <a:rPr lang="en-US" sz="2400" dirty="0" smtClean="0">
                <a:solidFill>
                  <a:srgbClr val="0033CC"/>
                </a:solidFill>
              </a:rPr>
              <a:t>levels. Mostly involves ultraviolet and visible parts of solar spectrum. </a:t>
            </a:r>
            <a:endParaRPr lang="en-US" sz="2400" dirty="0">
              <a:solidFill>
                <a:srgbClr val="0033CC"/>
              </a:solidFill>
            </a:endParaRPr>
          </a:p>
        </p:txBody>
      </p:sp>
      <p:sp>
        <p:nvSpPr>
          <p:cNvPr id="8" name="Title 1"/>
          <p:cNvSpPr>
            <a:spLocks noGrp="1"/>
          </p:cNvSpPr>
          <p:nvPr>
            <p:ph type="title"/>
          </p:nvPr>
        </p:nvSpPr>
        <p:spPr/>
        <p:txBody>
          <a:bodyPr>
            <a:normAutofit/>
          </a:bodyPr>
          <a:lstStyle/>
          <a:p>
            <a:r>
              <a:rPr lang="en-US" sz="3600" dirty="0" smtClean="0"/>
              <a:t>Electronic Transitions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198">
                                            <p:txEl>
                                              <p:pRg st="0" end="0"/>
                                            </p:txEl>
                                          </p:spTgt>
                                        </p:tgtEl>
                                        <p:attrNameLst>
                                          <p:attrName>style.visibility</p:attrName>
                                        </p:attrNameLst>
                                      </p:cBhvr>
                                      <p:to>
                                        <p:strVal val="visible"/>
                                      </p:to>
                                    </p:set>
                                    <p:animEffect transition="in" filter="fade">
                                      <p:cBhvr>
                                        <p:cTn id="11" dur="500"/>
                                        <p:tgtEl>
                                          <p:spTgt spid="819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196">
                                            <p:txEl>
                                              <p:pRg st="0" end="0"/>
                                            </p:txEl>
                                          </p:spTgt>
                                        </p:tgtEl>
                                        <p:attrNameLst>
                                          <p:attrName>style.visibility</p:attrName>
                                        </p:attrNameLst>
                                      </p:cBhvr>
                                      <p:to>
                                        <p:strVal val="visible"/>
                                      </p:to>
                                    </p:set>
                                    <p:animEffect transition="in" filter="fade">
                                      <p:cBhvr>
                                        <p:cTn id="16" dur="500"/>
                                        <p:tgtEl>
                                          <p:spTgt spid="8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Rotational and Vibrational Transitions</a:t>
            </a:r>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752600"/>
            <a:ext cx="3636285" cy="3922142"/>
          </a:xfrm>
          <a:prstGeom prst="rect">
            <a:avLst/>
          </a:prstGeom>
        </p:spPr>
      </p:pic>
      <p:sp>
        <p:nvSpPr>
          <p:cNvPr id="4" name="TextBox 3"/>
          <p:cNvSpPr txBox="1"/>
          <p:nvPr/>
        </p:nvSpPr>
        <p:spPr>
          <a:xfrm>
            <a:off x="457200" y="1676400"/>
            <a:ext cx="3733800" cy="707886"/>
          </a:xfrm>
          <a:prstGeom prst="rect">
            <a:avLst/>
          </a:prstGeom>
          <a:noFill/>
        </p:spPr>
        <p:txBody>
          <a:bodyPr wrap="square" rtlCol="0">
            <a:spAutoFit/>
          </a:bodyPr>
          <a:lstStyle/>
          <a:p>
            <a:pPr algn="ctr"/>
            <a:r>
              <a:rPr lang="en-US" sz="2000" dirty="0" smtClean="0"/>
              <a:t>Simple homonuclear diatomic molecule (e.g. N</a:t>
            </a:r>
            <a:r>
              <a:rPr lang="en-US" sz="2000" baseline="-25000" dirty="0" smtClean="0"/>
              <a:t>2</a:t>
            </a:r>
            <a:r>
              <a:rPr lang="en-US" sz="2000" dirty="0" smtClean="0"/>
              <a:t>, O</a:t>
            </a:r>
            <a:r>
              <a:rPr lang="en-US" sz="2000" baseline="-25000" dirty="0" smtClean="0"/>
              <a:t>2</a:t>
            </a:r>
            <a:r>
              <a:rPr lang="en-US" sz="2000" dirty="0" smtClean="0"/>
              <a:t>):</a:t>
            </a:r>
            <a:endParaRPr lang="en-US" sz="2000" dirty="0"/>
          </a:p>
        </p:txBody>
      </p:sp>
      <p:sp>
        <p:nvSpPr>
          <p:cNvPr id="5" name="TextBox 4"/>
          <p:cNvSpPr txBox="1"/>
          <p:nvPr/>
        </p:nvSpPr>
        <p:spPr>
          <a:xfrm>
            <a:off x="457200" y="2819400"/>
            <a:ext cx="3581400" cy="923330"/>
          </a:xfrm>
          <a:prstGeom prst="rect">
            <a:avLst/>
          </a:prstGeom>
          <a:noFill/>
        </p:spPr>
        <p:txBody>
          <a:bodyPr wrap="square" rtlCol="0">
            <a:spAutoFit/>
          </a:bodyPr>
          <a:lstStyle/>
          <a:p>
            <a:r>
              <a:rPr lang="en-US" dirty="0" smtClean="0"/>
              <a:t>No electric dipole moment (difference between center of mass and center of charge):</a:t>
            </a:r>
            <a:endParaRPr lang="en-US" dirty="0"/>
          </a:p>
        </p:txBody>
      </p:sp>
      <p:sp>
        <p:nvSpPr>
          <p:cNvPr id="6" name="TextBox 5"/>
          <p:cNvSpPr txBox="1"/>
          <p:nvPr/>
        </p:nvSpPr>
        <p:spPr>
          <a:xfrm>
            <a:off x="304800" y="4267200"/>
            <a:ext cx="3581400" cy="1200329"/>
          </a:xfrm>
          <a:prstGeom prst="rect">
            <a:avLst/>
          </a:prstGeom>
          <a:noFill/>
        </p:spPr>
        <p:txBody>
          <a:bodyPr wrap="square" rtlCol="0">
            <a:spAutoFit/>
          </a:bodyPr>
          <a:lstStyle/>
          <a:p>
            <a:pPr algn="ctr"/>
            <a:r>
              <a:rPr lang="en-US" sz="2400" dirty="0" smtClean="0">
                <a:solidFill>
                  <a:srgbClr val="0033CC"/>
                </a:solidFill>
              </a:rPr>
              <a:t>No interaction with electromagnetic radiation</a:t>
            </a:r>
            <a:endParaRPr lang="en-US" sz="2400" dirty="0">
              <a:solidFill>
                <a:srgbClr val="0033CC"/>
              </a:solidFill>
            </a:endParaRPr>
          </a:p>
        </p:txBody>
      </p:sp>
      <p:sp>
        <p:nvSpPr>
          <p:cNvPr id="7" name="TextBox 6"/>
          <p:cNvSpPr txBox="1"/>
          <p:nvPr/>
        </p:nvSpPr>
        <p:spPr>
          <a:xfrm>
            <a:off x="6019800" y="6400800"/>
            <a:ext cx="2743200" cy="304800"/>
          </a:xfrm>
          <a:prstGeom prst="rect">
            <a:avLst/>
          </a:prstGeom>
          <a:noFill/>
        </p:spPr>
        <p:txBody>
          <a:bodyPr wrap="square" rtlCol="0">
            <a:spAutoFit/>
          </a:bodyPr>
          <a:lstStyle/>
          <a:p>
            <a:r>
              <a:rPr lang="en-US" sz="1400" dirty="0" smtClean="0"/>
              <a:t>Image credit</a:t>
            </a:r>
            <a:r>
              <a:rPr lang="en-US" sz="1400" i="1" dirty="0" smtClean="0"/>
              <a:t>:  Kerry Emanuel</a:t>
            </a:r>
            <a:endParaRPr lang="en-US" sz="1400" i="1" dirty="0"/>
          </a:p>
        </p:txBody>
      </p:sp>
      <p:cxnSp>
        <p:nvCxnSpPr>
          <p:cNvPr id="9" name="Straight Arrow Connector 8"/>
          <p:cNvCxnSpPr/>
          <p:nvPr/>
        </p:nvCxnSpPr>
        <p:spPr>
          <a:xfrm>
            <a:off x="228600" y="4953000"/>
            <a:ext cx="609600" cy="0"/>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96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Rotational and Vibrational Transitions</a:t>
            </a:r>
            <a:endParaRPr lang="en-US" sz="3600" dirty="0"/>
          </a:p>
        </p:txBody>
      </p:sp>
      <p:sp>
        <p:nvSpPr>
          <p:cNvPr id="4" name="TextBox 3"/>
          <p:cNvSpPr txBox="1"/>
          <p:nvPr/>
        </p:nvSpPr>
        <p:spPr>
          <a:xfrm>
            <a:off x="457200" y="1676400"/>
            <a:ext cx="3733800" cy="707886"/>
          </a:xfrm>
          <a:prstGeom prst="rect">
            <a:avLst/>
          </a:prstGeom>
          <a:noFill/>
        </p:spPr>
        <p:txBody>
          <a:bodyPr wrap="square" rtlCol="0">
            <a:spAutoFit/>
          </a:bodyPr>
          <a:lstStyle/>
          <a:p>
            <a:pPr algn="ctr"/>
            <a:r>
              <a:rPr lang="en-US" sz="2000" dirty="0" smtClean="0"/>
              <a:t>Heteronuclear  diatomic molecule (e.g. CO):</a:t>
            </a:r>
            <a:endParaRPr lang="en-US" sz="2000" dirty="0"/>
          </a:p>
        </p:txBody>
      </p:sp>
      <p:sp>
        <p:nvSpPr>
          <p:cNvPr id="5" name="TextBox 4"/>
          <p:cNvSpPr txBox="1"/>
          <p:nvPr/>
        </p:nvSpPr>
        <p:spPr>
          <a:xfrm>
            <a:off x="457200" y="2819400"/>
            <a:ext cx="3581400" cy="646331"/>
          </a:xfrm>
          <a:prstGeom prst="rect">
            <a:avLst/>
          </a:prstGeom>
          <a:noFill/>
        </p:spPr>
        <p:txBody>
          <a:bodyPr wrap="square" rtlCol="0">
            <a:spAutoFit/>
          </a:bodyPr>
          <a:lstStyle/>
          <a:p>
            <a:pPr algn="ctr"/>
            <a:r>
              <a:rPr lang="en-US" dirty="0" smtClean="0"/>
              <a:t>Electric </a:t>
            </a:r>
            <a:r>
              <a:rPr lang="en-US" dirty="0" smtClean="0"/>
              <a:t>dipole moment, rotational modes</a:t>
            </a:r>
            <a:endParaRPr lang="en-US" dirty="0"/>
          </a:p>
        </p:txBody>
      </p:sp>
      <p:sp>
        <p:nvSpPr>
          <p:cNvPr id="7" name="TextBox 6"/>
          <p:cNvSpPr txBox="1"/>
          <p:nvPr/>
        </p:nvSpPr>
        <p:spPr>
          <a:xfrm>
            <a:off x="6019800" y="6400800"/>
            <a:ext cx="2743200" cy="304800"/>
          </a:xfrm>
          <a:prstGeom prst="rect">
            <a:avLst/>
          </a:prstGeom>
          <a:noFill/>
        </p:spPr>
        <p:txBody>
          <a:bodyPr wrap="square" rtlCol="0">
            <a:spAutoFit/>
          </a:bodyPr>
          <a:lstStyle/>
          <a:p>
            <a:r>
              <a:rPr lang="en-US" sz="1400" dirty="0" smtClean="0"/>
              <a:t>Image credit</a:t>
            </a:r>
            <a:r>
              <a:rPr lang="en-US" sz="1400" i="1" dirty="0" smtClean="0"/>
              <a:t>:  Kerry Emanuel</a:t>
            </a:r>
            <a:endParaRPr lang="en-US" sz="1400" i="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723430"/>
            <a:ext cx="3744256" cy="4038600"/>
          </a:xfrm>
          <a:prstGeom prst="rect">
            <a:avLst/>
          </a:prstGeom>
        </p:spPr>
      </p:pic>
    </p:spTree>
    <p:extLst>
      <p:ext uri="{BB962C8B-B14F-4D97-AF65-F5344CB8AC3E}">
        <p14:creationId xmlns:p14="http://schemas.microsoft.com/office/powerpoint/2010/main" val="276737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04800"/>
            <a:ext cx="4381500" cy="5705475"/>
          </a:xfrm>
          <a:prstGeom prst="rect">
            <a:avLst/>
          </a:prstGeom>
        </p:spPr>
      </p:pic>
      <p:sp>
        <p:nvSpPr>
          <p:cNvPr id="4" name="TextBox 3"/>
          <p:cNvSpPr txBox="1"/>
          <p:nvPr/>
        </p:nvSpPr>
        <p:spPr>
          <a:xfrm>
            <a:off x="304800" y="1600200"/>
            <a:ext cx="2590800" cy="923330"/>
          </a:xfrm>
          <a:prstGeom prst="rect">
            <a:avLst/>
          </a:prstGeom>
          <a:noFill/>
        </p:spPr>
        <p:txBody>
          <a:bodyPr wrap="square" rtlCol="0">
            <a:spAutoFit/>
          </a:bodyPr>
          <a:lstStyle/>
          <a:p>
            <a:pPr algn="ctr"/>
            <a:r>
              <a:rPr lang="en-US" dirty="0" smtClean="0">
                <a:solidFill>
                  <a:srgbClr val="0033CC"/>
                </a:solidFill>
              </a:rPr>
              <a:t>Energy level diagram for rotational-vibrational transitions</a:t>
            </a:r>
            <a:endParaRPr lang="en-US" dirty="0">
              <a:solidFill>
                <a:srgbClr val="0033CC"/>
              </a:solidFill>
            </a:endParaRPr>
          </a:p>
        </p:txBody>
      </p:sp>
      <p:sp>
        <p:nvSpPr>
          <p:cNvPr id="5" name="TextBox 4"/>
          <p:cNvSpPr txBox="1"/>
          <p:nvPr/>
        </p:nvSpPr>
        <p:spPr>
          <a:xfrm>
            <a:off x="6019800" y="6557387"/>
            <a:ext cx="2963420" cy="307777"/>
          </a:xfrm>
          <a:prstGeom prst="rect">
            <a:avLst/>
          </a:prstGeom>
          <a:noFill/>
        </p:spPr>
        <p:txBody>
          <a:bodyPr wrap="square" rtlCol="0">
            <a:spAutoFit/>
          </a:bodyPr>
          <a:lstStyle/>
          <a:p>
            <a:r>
              <a:rPr lang="en-US" sz="1400" dirty="0" smtClean="0"/>
              <a:t>Image credit: </a:t>
            </a:r>
            <a:r>
              <a:rPr lang="en-US" sz="1400" i="1" dirty="0" smtClean="0"/>
              <a:t>David-i98</a:t>
            </a:r>
            <a:r>
              <a:rPr lang="en-US" sz="1400" dirty="0" smtClean="0"/>
              <a:t>, Wikipedia</a:t>
            </a:r>
            <a:endParaRPr lang="en-US" sz="1400" dirty="0"/>
          </a:p>
        </p:txBody>
      </p:sp>
    </p:spTree>
    <p:extLst>
      <p:ext uri="{BB962C8B-B14F-4D97-AF65-F5344CB8AC3E}">
        <p14:creationId xmlns:p14="http://schemas.microsoft.com/office/powerpoint/2010/main" val="1928296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1524000"/>
            <a:ext cx="4863567" cy="3962400"/>
          </a:xfrm>
          <a:prstGeom prst="rect">
            <a:avLst/>
          </a:prstGeom>
        </p:spPr>
      </p:pic>
      <p:sp>
        <p:nvSpPr>
          <p:cNvPr id="3" name="Title 2"/>
          <p:cNvSpPr>
            <a:spLocks noGrp="1"/>
          </p:cNvSpPr>
          <p:nvPr>
            <p:ph type="title"/>
          </p:nvPr>
        </p:nvSpPr>
        <p:spPr/>
        <p:txBody>
          <a:bodyPr/>
          <a:lstStyle/>
          <a:p>
            <a:r>
              <a:rPr lang="en-US" dirty="0" smtClean="0"/>
              <a:t>Polyatomic Molecules</a:t>
            </a:r>
            <a:endParaRPr lang="en-US" dirty="0"/>
          </a:p>
        </p:txBody>
      </p:sp>
      <p:sp>
        <p:nvSpPr>
          <p:cNvPr id="4" name="TextBox 3"/>
          <p:cNvSpPr txBox="1"/>
          <p:nvPr/>
        </p:nvSpPr>
        <p:spPr>
          <a:xfrm>
            <a:off x="304800" y="2057400"/>
            <a:ext cx="2667000" cy="2308324"/>
          </a:xfrm>
          <a:prstGeom prst="rect">
            <a:avLst/>
          </a:prstGeom>
          <a:noFill/>
        </p:spPr>
        <p:txBody>
          <a:bodyPr wrap="square" rtlCol="0">
            <a:spAutoFit/>
          </a:bodyPr>
          <a:lstStyle/>
          <a:p>
            <a:pPr algn="ctr"/>
            <a:r>
              <a:rPr lang="en-US" sz="2400" dirty="0" smtClean="0">
                <a:solidFill>
                  <a:srgbClr val="0033CC"/>
                </a:solidFill>
              </a:rPr>
              <a:t>3N-6 </a:t>
            </a:r>
            <a:r>
              <a:rPr lang="en-US" sz="2400" dirty="0">
                <a:solidFill>
                  <a:srgbClr val="0033CC"/>
                </a:solidFill>
              </a:rPr>
              <a:t>v</a:t>
            </a:r>
            <a:r>
              <a:rPr lang="en-US" sz="2400" dirty="0" smtClean="0">
                <a:solidFill>
                  <a:srgbClr val="0033CC"/>
                </a:solidFill>
              </a:rPr>
              <a:t>ibrational modes and numerous rotational and rotational-vibrational modes</a:t>
            </a:r>
            <a:endParaRPr lang="en-US" sz="2400" dirty="0">
              <a:solidFill>
                <a:srgbClr val="0033CC"/>
              </a:solidFill>
            </a:endParaRPr>
          </a:p>
        </p:txBody>
      </p:sp>
      <p:sp>
        <p:nvSpPr>
          <p:cNvPr id="5" name="TextBox 4"/>
          <p:cNvSpPr txBox="1"/>
          <p:nvPr/>
        </p:nvSpPr>
        <p:spPr>
          <a:xfrm>
            <a:off x="6019800" y="6400800"/>
            <a:ext cx="2743200" cy="304800"/>
          </a:xfrm>
          <a:prstGeom prst="rect">
            <a:avLst/>
          </a:prstGeom>
          <a:noFill/>
        </p:spPr>
        <p:txBody>
          <a:bodyPr wrap="square" rtlCol="0">
            <a:spAutoFit/>
          </a:bodyPr>
          <a:lstStyle/>
          <a:p>
            <a:r>
              <a:rPr lang="en-US" sz="1400" dirty="0" smtClean="0"/>
              <a:t>Image credit</a:t>
            </a:r>
            <a:r>
              <a:rPr lang="en-US" sz="1400" i="1" dirty="0" smtClean="0"/>
              <a:t>:  Kerry Emanuel</a:t>
            </a:r>
            <a:endParaRPr lang="en-US" sz="1400" i="1" dirty="0"/>
          </a:p>
        </p:txBody>
      </p:sp>
    </p:spTree>
    <p:extLst>
      <p:ext uri="{BB962C8B-B14F-4D97-AF65-F5344CB8AC3E}">
        <p14:creationId xmlns:p14="http://schemas.microsoft.com/office/powerpoint/2010/main" val="258251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three fundamental modes of a water molecule</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57400"/>
            <a:ext cx="2506980" cy="17907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1850" y="2111829"/>
            <a:ext cx="2400300" cy="17145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133600"/>
            <a:ext cx="2400300" cy="1714500"/>
          </a:xfrm>
          <a:prstGeom prst="rect">
            <a:avLst/>
          </a:prstGeom>
        </p:spPr>
      </p:pic>
      <p:sp>
        <p:nvSpPr>
          <p:cNvPr id="6" name="Rectangle 5"/>
          <p:cNvSpPr/>
          <p:nvPr/>
        </p:nvSpPr>
        <p:spPr>
          <a:xfrm>
            <a:off x="457200" y="3986833"/>
            <a:ext cx="3124200" cy="523220"/>
          </a:xfrm>
          <a:prstGeom prst="rect">
            <a:avLst/>
          </a:prstGeom>
        </p:spPr>
        <p:txBody>
          <a:bodyPr wrap="square">
            <a:spAutoFit/>
          </a:bodyPr>
          <a:lstStyle/>
          <a:p>
            <a:pPr algn="ctr"/>
            <a:r>
              <a:rPr lang="el-GR" sz="1400" dirty="0"/>
              <a:t>ν</a:t>
            </a:r>
            <a:r>
              <a:rPr lang="el-GR" sz="1400" baseline="-25000" dirty="0"/>
              <a:t>1</a:t>
            </a:r>
            <a:r>
              <a:rPr lang="el-GR" sz="1400" dirty="0"/>
              <a:t>,</a:t>
            </a:r>
            <a:r>
              <a:rPr lang="en-US" sz="1400" dirty="0"/>
              <a:t>O-H symmetric stretching</a:t>
            </a:r>
            <a:br>
              <a:rPr lang="en-US" sz="1400" dirty="0"/>
            </a:br>
            <a:r>
              <a:rPr lang="en-US" sz="1400" dirty="0"/>
              <a:t>3657 cm</a:t>
            </a:r>
            <a:r>
              <a:rPr lang="en-US" sz="1400" baseline="30000" dirty="0"/>
              <a:t>−1</a:t>
            </a:r>
            <a:r>
              <a:rPr lang="en-US" sz="1400" dirty="0"/>
              <a:t> (2.734 </a:t>
            </a:r>
            <a:r>
              <a:rPr lang="el-GR" sz="1400" dirty="0"/>
              <a:t>μ</a:t>
            </a:r>
            <a:r>
              <a:rPr lang="en-US" sz="1400" dirty="0"/>
              <a:t>m)</a:t>
            </a:r>
          </a:p>
        </p:txBody>
      </p:sp>
      <p:sp>
        <p:nvSpPr>
          <p:cNvPr id="7" name="Rectangle 6"/>
          <p:cNvSpPr/>
          <p:nvPr/>
        </p:nvSpPr>
        <p:spPr>
          <a:xfrm>
            <a:off x="3409950" y="3986833"/>
            <a:ext cx="2362200" cy="523220"/>
          </a:xfrm>
          <a:prstGeom prst="rect">
            <a:avLst/>
          </a:prstGeom>
        </p:spPr>
        <p:txBody>
          <a:bodyPr wrap="square">
            <a:spAutoFit/>
          </a:bodyPr>
          <a:lstStyle/>
          <a:p>
            <a:pPr algn="ctr"/>
            <a:r>
              <a:rPr lang="pt-BR" sz="1400" dirty="0"/>
              <a:t>ν</a:t>
            </a:r>
            <a:r>
              <a:rPr lang="pt-BR" sz="1400" baseline="-25000" dirty="0"/>
              <a:t>2</a:t>
            </a:r>
            <a:r>
              <a:rPr lang="pt-BR" sz="1400" dirty="0"/>
              <a:t>, H-O-H bending</a:t>
            </a:r>
            <a:br>
              <a:rPr lang="pt-BR" sz="1400" dirty="0"/>
            </a:br>
            <a:r>
              <a:rPr lang="pt-BR" sz="1400" dirty="0"/>
              <a:t>1595 cm</a:t>
            </a:r>
            <a:r>
              <a:rPr lang="pt-BR" sz="1400" baseline="30000" dirty="0"/>
              <a:t>−1</a:t>
            </a:r>
            <a:r>
              <a:rPr lang="pt-BR" sz="1400" dirty="0"/>
              <a:t> (6.269 μm)</a:t>
            </a:r>
            <a:endParaRPr lang="en-US" sz="1400" dirty="0"/>
          </a:p>
        </p:txBody>
      </p:sp>
      <p:sp>
        <p:nvSpPr>
          <p:cNvPr id="8" name="Rectangle 7"/>
          <p:cNvSpPr/>
          <p:nvPr/>
        </p:nvSpPr>
        <p:spPr>
          <a:xfrm>
            <a:off x="5991225" y="3986833"/>
            <a:ext cx="2609850" cy="523220"/>
          </a:xfrm>
          <a:prstGeom prst="rect">
            <a:avLst/>
          </a:prstGeom>
        </p:spPr>
        <p:txBody>
          <a:bodyPr wrap="square">
            <a:spAutoFit/>
          </a:bodyPr>
          <a:lstStyle/>
          <a:p>
            <a:pPr algn="ctr"/>
            <a:r>
              <a:rPr lang="el-GR" sz="1400" dirty="0"/>
              <a:t>ν</a:t>
            </a:r>
            <a:r>
              <a:rPr lang="el-GR" sz="1400" baseline="-25000" dirty="0"/>
              <a:t>3</a:t>
            </a:r>
            <a:r>
              <a:rPr lang="el-GR" sz="1400" dirty="0"/>
              <a:t>, </a:t>
            </a:r>
            <a:r>
              <a:rPr lang="en-US" sz="1400" dirty="0"/>
              <a:t>O-H asymmetric stretching</a:t>
            </a:r>
            <a:br>
              <a:rPr lang="en-US" sz="1400" dirty="0"/>
            </a:br>
            <a:r>
              <a:rPr lang="en-US" sz="1400" dirty="0"/>
              <a:t>3756 cm</a:t>
            </a:r>
            <a:r>
              <a:rPr lang="en-US" sz="1400" baseline="30000" dirty="0"/>
              <a:t>−1</a:t>
            </a:r>
            <a:r>
              <a:rPr lang="en-US" sz="1400" dirty="0"/>
              <a:t> (2.662 </a:t>
            </a:r>
            <a:r>
              <a:rPr lang="el-GR" sz="1400" dirty="0"/>
              <a:t>μ</a:t>
            </a:r>
            <a:r>
              <a:rPr lang="en-US" sz="1400" dirty="0"/>
              <a:t>m)</a:t>
            </a:r>
          </a:p>
        </p:txBody>
      </p:sp>
      <p:sp>
        <p:nvSpPr>
          <p:cNvPr id="9" name="TextBox 8"/>
          <p:cNvSpPr txBox="1"/>
          <p:nvPr/>
        </p:nvSpPr>
        <p:spPr>
          <a:xfrm>
            <a:off x="4953000" y="6557387"/>
            <a:ext cx="4030220" cy="307777"/>
          </a:xfrm>
          <a:prstGeom prst="rect">
            <a:avLst/>
          </a:prstGeom>
          <a:noFill/>
        </p:spPr>
        <p:txBody>
          <a:bodyPr wrap="square" rtlCol="0">
            <a:spAutoFit/>
          </a:bodyPr>
          <a:lstStyle/>
          <a:p>
            <a:r>
              <a:rPr lang="en-US" sz="1400" dirty="0" smtClean="0"/>
              <a:t>Image credit</a:t>
            </a:r>
            <a:r>
              <a:rPr lang="en-US" sz="1400" dirty="0"/>
              <a:t>: </a:t>
            </a:r>
            <a:r>
              <a:rPr lang="en-US" sz="1400" i="1" dirty="0"/>
              <a:t>Tiago Becerra </a:t>
            </a:r>
            <a:r>
              <a:rPr lang="en-US" sz="1400" i="1" dirty="0" err="1"/>
              <a:t>Paolini</a:t>
            </a:r>
            <a:r>
              <a:rPr lang="en-US" sz="1400" dirty="0"/>
              <a:t>, </a:t>
            </a:r>
            <a:r>
              <a:rPr lang="en-US" sz="1400" dirty="0" smtClean="0"/>
              <a:t>Wikipedia</a:t>
            </a:r>
            <a:endParaRPr lang="en-US" sz="1400" dirty="0"/>
          </a:p>
        </p:txBody>
      </p:sp>
    </p:spTree>
    <p:extLst>
      <p:ext uri="{BB962C8B-B14F-4D97-AF65-F5344CB8AC3E}">
        <p14:creationId xmlns:p14="http://schemas.microsoft.com/office/powerpoint/2010/main" val="325380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Water infrared absorption coefficient</a:t>
            </a:r>
            <a:endParaRPr lang="en-US" sz="3200" dirty="0"/>
          </a:p>
        </p:txBody>
      </p:sp>
      <p:pic>
        <p:nvPicPr>
          <p:cNvPr id="78850" name="Picture 2" descr="File:Water infrared absorption coefficient la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6172200" cy="4629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76800" y="1185633"/>
            <a:ext cx="1143000" cy="369332"/>
          </a:xfrm>
          <a:prstGeom prst="rect">
            <a:avLst/>
          </a:prstGeom>
          <a:noFill/>
        </p:spPr>
        <p:txBody>
          <a:bodyPr wrap="square" rtlCol="0">
            <a:spAutoFit/>
          </a:bodyPr>
          <a:lstStyle/>
          <a:p>
            <a:r>
              <a:rPr lang="en-US" dirty="0" smtClean="0">
                <a:solidFill>
                  <a:srgbClr val="FF0000"/>
                </a:solidFill>
              </a:rPr>
              <a:t>Liquid</a:t>
            </a:r>
            <a:endParaRPr lang="en-US" dirty="0">
              <a:solidFill>
                <a:srgbClr val="FF0000"/>
              </a:solidFill>
            </a:endParaRPr>
          </a:p>
        </p:txBody>
      </p:sp>
      <p:cxnSp>
        <p:nvCxnSpPr>
          <p:cNvPr id="5" name="Straight Arrow Connector 4"/>
          <p:cNvCxnSpPr/>
          <p:nvPr/>
        </p:nvCxnSpPr>
        <p:spPr>
          <a:xfrm flipH="1">
            <a:off x="5105400" y="1524000"/>
            <a:ext cx="76200" cy="457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05600" y="3048000"/>
            <a:ext cx="990600" cy="381000"/>
          </a:xfrm>
          <a:prstGeom prst="rect">
            <a:avLst/>
          </a:prstGeom>
          <a:noFill/>
        </p:spPr>
        <p:txBody>
          <a:bodyPr wrap="square" rtlCol="0">
            <a:spAutoFit/>
          </a:bodyPr>
          <a:lstStyle/>
          <a:p>
            <a:r>
              <a:rPr lang="en-US" dirty="0" smtClean="0">
                <a:solidFill>
                  <a:srgbClr val="0033CC"/>
                </a:solidFill>
              </a:rPr>
              <a:t>Ice</a:t>
            </a:r>
            <a:endParaRPr lang="en-US" dirty="0">
              <a:solidFill>
                <a:srgbClr val="0033CC"/>
              </a:solidFill>
            </a:endParaRPr>
          </a:p>
        </p:txBody>
      </p:sp>
      <p:cxnSp>
        <p:nvCxnSpPr>
          <p:cNvPr id="8" name="Straight Arrow Connector 7"/>
          <p:cNvCxnSpPr/>
          <p:nvPr/>
        </p:nvCxnSpPr>
        <p:spPr>
          <a:xfrm flipV="1">
            <a:off x="6934200" y="2819400"/>
            <a:ext cx="266700" cy="228600"/>
          </a:xfrm>
          <a:prstGeom prst="straightConnector1">
            <a:avLst/>
          </a:prstGeom>
          <a:ln w="254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29250" y="3653909"/>
            <a:ext cx="1181100" cy="369332"/>
          </a:xfrm>
          <a:prstGeom prst="rect">
            <a:avLst/>
          </a:prstGeom>
          <a:noFill/>
        </p:spPr>
        <p:txBody>
          <a:bodyPr wrap="square" rtlCol="0">
            <a:spAutoFit/>
          </a:bodyPr>
          <a:lstStyle/>
          <a:p>
            <a:r>
              <a:rPr lang="en-US" dirty="0" smtClean="0">
                <a:solidFill>
                  <a:srgbClr val="00B050"/>
                </a:solidFill>
              </a:rPr>
              <a:t>Vapor</a:t>
            </a:r>
            <a:endParaRPr lang="en-US" dirty="0">
              <a:solidFill>
                <a:srgbClr val="00B050"/>
              </a:solidFill>
            </a:endParaRPr>
          </a:p>
        </p:txBody>
      </p:sp>
      <p:cxnSp>
        <p:nvCxnSpPr>
          <p:cNvPr id="11" name="Straight Arrow Connector 10"/>
          <p:cNvCxnSpPr/>
          <p:nvPr/>
        </p:nvCxnSpPr>
        <p:spPr>
          <a:xfrm flipH="1" flipV="1">
            <a:off x="5429250" y="3238500"/>
            <a:ext cx="285750" cy="3429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88418" y="6259512"/>
            <a:ext cx="3200400" cy="369332"/>
          </a:xfrm>
          <a:prstGeom prst="rect">
            <a:avLst/>
          </a:prstGeom>
          <a:noFill/>
        </p:spPr>
        <p:txBody>
          <a:bodyPr wrap="square" rtlCol="0">
            <a:spAutoFit/>
          </a:bodyPr>
          <a:lstStyle/>
          <a:p>
            <a:pPr algn="ctr"/>
            <a:r>
              <a:rPr lang="en-US" dirty="0" smtClean="0">
                <a:solidFill>
                  <a:srgbClr val="0033CC"/>
                </a:solidFill>
              </a:rPr>
              <a:t>Wavelength</a:t>
            </a:r>
            <a:endParaRPr lang="en-US" dirty="0">
              <a:solidFill>
                <a:srgbClr val="0033CC"/>
              </a:solidFill>
            </a:endParaRPr>
          </a:p>
        </p:txBody>
      </p:sp>
      <p:cxnSp>
        <p:nvCxnSpPr>
          <p:cNvPr id="14" name="Straight Arrow Connector 13"/>
          <p:cNvCxnSpPr/>
          <p:nvPr/>
        </p:nvCxnSpPr>
        <p:spPr>
          <a:xfrm>
            <a:off x="5257800" y="6444178"/>
            <a:ext cx="1143000" cy="0"/>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3238500"/>
            <a:ext cx="1371600" cy="369332"/>
          </a:xfrm>
          <a:prstGeom prst="rect">
            <a:avLst/>
          </a:prstGeom>
          <a:noFill/>
        </p:spPr>
        <p:txBody>
          <a:bodyPr wrap="square" rtlCol="0">
            <a:spAutoFit/>
          </a:bodyPr>
          <a:lstStyle/>
          <a:p>
            <a:r>
              <a:rPr lang="en-US" dirty="0" smtClean="0">
                <a:solidFill>
                  <a:srgbClr val="0033CC"/>
                </a:solidFill>
              </a:rPr>
              <a:t>Absorption</a:t>
            </a:r>
            <a:endParaRPr lang="en-US" dirty="0">
              <a:solidFill>
                <a:srgbClr val="0033CC"/>
              </a:solidFill>
            </a:endParaRPr>
          </a:p>
        </p:txBody>
      </p:sp>
      <p:cxnSp>
        <p:nvCxnSpPr>
          <p:cNvPr id="17" name="Straight Arrow Connector 16"/>
          <p:cNvCxnSpPr/>
          <p:nvPr/>
        </p:nvCxnSpPr>
        <p:spPr>
          <a:xfrm flipV="1">
            <a:off x="609600" y="1905000"/>
            <a:ext cx="0" cy="1143000"/>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19800" y="6557387"/>
            <a:ext cx="2963420" cy="307777"/>
          </a:xfrm>
          <a:prstGeom prst="rect">
            <a:avLst/>
          </a:prstGeom>
          <a:noFill/>
        </p:spPr>
        <p:txBody>
          <a:bodyPr wrap="square" rtlCol="0">
            <a:spAutoFit/>
          </a:bodyPr>
          <a:lstStyle/>
          <a:p>
            <a:r>
              <a:rPr lang="en-US" sz="1400" dirty="0" smtClean="0"/>
              <a:t>Image credit: </a:t>
            </a:r>
            <a:r>
              <a:rPr lang="en-US" sz="1400" i="1" dirty="0" smtClean="0"/>
              <a:t>Darekk2</a:t>
            </a:r>
            <a:r>
              <a:rPr lang="en-US" sz="1400" dirty="0" smtClean="0"/>
              <a:t>, Wikipedia</a:t>
            </a:r>
            <a:endParaRPr lang="en-US" sz="1400" dirty="0"/>
          </a:p>
        </p:txBody>
      </p:sp>
    </p:spTree>
    <p:extLst>
      <p:ext uri="{BB962C8B-B14F-4D97-AF65-F5344CB8AC3E}">
        <p14:creationId xmlns:p14="http://schemas.microsoft.com/office/powerpoint/2010/main" val="4250814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Kerry\Documents\Class\12.340_EdX\Powerpoint\Radiation\radiation.png"/>
          <p:cNvPicPr>
            <a:picLocks noChangeAspect="1" noChangeArrowheads="1"/>
          </p:cNvPicPr>
          <p:nvPr/>
        </p:nvPicPr>
        <p:blipFill>
          <a:blip r:embed="rId4" cstate="print"/>
          <a:srcRect/>
          <a:stretch>
            <a:fillRect/>
          </a:stretch>
        </p:blipFill>
        <p:spPr bwMode="auto">
          <a:xfrm>
            <a:off x="1752600" y="762000"/>
            <a:ext cx="5867400" cy="3806623"/>
          </a:xfrm>
          <a:prstGeom prst="rect">
            <a:avLst/>
          </a:prstGeom>
          <a:noFill/>
        </p:spPr>
      </p:pic>
      <p:sp>
        <p:nvSpPr>
          <p:cNvPr id="6" name="TextBox 5"/>
          <p:cNvSpPr txBox="1"/>
          <p:nvPr/>
        </p:nvSpPr>
        <p:spPr>
          <a:xfrm>
            <a:off x="6019800" y="6519446"/>
            <a:ext cx="3124200" cy="338554"/>
          </a:xfrm>
          <a:prstGeom prst="rect">
            <a:avLst/>
          </a:prstGeom>
          <a:noFill/>
        </p:spPr>
        <p:txBody>
          <a:bodyPr wrap="square" rtlCol="0">
            <a:spAutoFit/>
          </a:bodyPr>
          <a:lstStyle/>
          <a:p>
            <a:r>
              <a:rPr lang="en-US" sz="1600" dirty="0" smtClean="0"/>
              <a:t>Image credit: </a:t>
            </a:r>
            <a:r>
              <a:rPr lang="en-US" sz="1600" i="1" dirty="0" smtClean="0"/>
              <a:t>Kerry Emanuel</a:t>
            </a:r>
            <a:endParaRPr lang="en-US" sz="1600" i="1" dirty="0"/>
          </a:p>
        </p:txBody>
      </p:sp>
      <p:sp>
        <p:nvSpPr>
          <p:cNvPr id="7" name="TextBox 6"/>
          <p:cNvSpPr txBox="1"/>
          <p:nvPr/>
        </p:nvSpPr>
        <p:spPr>
          <a:xfrm>
            <a:off x="1066800" y="0"/>
            <a:ext cx="6324600" cy="646331"/>
          </a:xfrm>
          <a:prstGeom prst="rect">
            <a:avLst/>
          </a:prstGeom>
          <a:noFill/>
        </p:spPr>
        <p:txBody>
          <a:bodyPr wrap="square" rtlCol="0">
            <a:spAutoFit/>
          </a:bodyPr>
          <a:lstStyle/>
          <a:p>
            <a:pPr algn="ctr"/>
            <a:r>
              <a:rPr lang="en-US" sz="3600" dirty="0" smtClean="0">
                <a:solidFill>
                  <a:srgbClr val="0033CC"/>
                </a:solidFill>
              </a:rPr>
              <a:t>Intensity</a:t>
            </a:r>
            <a:endParaRPr lang="en-US" sz="3600" dirty="0">
              <a:solidFill>
                <a:srgbClr val="0033CC"/>
              </a:solidFill>
            </a:endParaRPr>
          </a:p>
        </p:txBody>
      </p:sp>
      <p:graphicFrame>
        <p:nvGraphicFramePr>
          <p:cNvPr id="8" name="Object 7"/>
          <p:cNvGraphicFramePr>
            <a:graphicFrameLocks noChangeAspect="1"/>
          </p:cNvGraphicFramePr>
          <p:nvPr/>
        </p:nvGraphicFramePr>
        <p:xfrm>
          <a:off x="2209800" y="4724400"/>
          <a:ext cx="4191001" cy="608371"/>
        </p:xfrm>
        <a:graphic>
          <a:graphicData uri="http://schemas.openxmlformats.org/presentationml/2006/ole">
            <mc:AlternateContent xmlns:mc="http://schemas.openxmlformats.org/markup-compatibility/2006">
              <mc:Choice xmlns:v="urn:schemas-microsoft-com:vml" Requires="v">
                <p:oleObj spid="_x0000_s45123" name="Equation" r:id="rId5" imgW="1574640" imgH="228600" progId="Equation.DSMT4">
                  <p:embed/>
                </p:oleObj>
              </mc:Choice>
              <mc:Fallback>
                <p:oleObj name="Equation" r:id="rId5" imgW="157464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724400"/>
                        <a:ext cx="4191001" cy="6083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1371600" y="5334000"/>
          <a:ext cx="6339840" cy="1219200"/>
        </p:xfrm>
        <a:graphic>
          <a:graphicData uri="http://schemas.openxmlformats.org/presentationml/2006/ole">
            <mc:AlternateContent xmlns:mc="http://schemas.openxmlformats.org/markup-compatibility/2006">
              <mc:Choice xmlns:v="urn:schemas-microsoft-com:vml" Requires="v">
                <p:oleObj spid="_x0000_s45124" name="Equation" r:id="rId7" imgW="3632040" imgH="698400" progId="Equation.DSMT4">
                  <p:embed/>
                </p:oleObj>
              </mc:Choice>
              <mc:Fallback>
                <p:oleObj name="Equation" r:id="rId7" imgW="3632040" imgH="698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334000"/>
                        <a:ext cx="633984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Kirchoff’s</a:t>
            </a:r>
            <a:r>
              <a:rPr lang="en-US" dirty="0" smtClean="0"/>
              <a:t> Law</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282730098"/>
              </p:ext>
            </p:extLst>
          </p:nvPr>
        </p:nvGraphicFramePr>
        <p:xfrm>
          <a:off x="3581400" y="1752600"/>
          <a:ext cx="1608667" cy="762000"/>
        </p:xfrm>
        <a:graphic>
          <a:graphicData uri="http://schemas.openxmlformats.org/presentationml/2006/ole">
            <mc:AlternateContent xmlns:mc="http://schemas.openxmlformats.org/markup-compatibility/2006">
              <mc:Choice xmlns:v="urn:schemas-microsoft-com:vml" Requires="v">
                <p:oleObj spid="_x0000_s82959" name="Equation" r:id="rId3" imgW="482400" imgH="228600" progId="Equation.DSMT4">
                  <p:embed/>
                </p:oleObj>
              </mc:Choice>
              <mc:Fallback>
                <p:oleObj name="Equation" r:id="rId3" imgW="482400" imgH="228600" progId="Equation.DSMT4">
                  <p:embed/>
                  <p:pic>
                    <p:nvPicPr>
                      <p:cNvPr id="0" name=""/>
                      <p:cNvPicPr/>
                      <p:nvPr/>
                    </p:nvPicPr>
                    <p:blipFill>
                      <a:blip r:embed="rId4"/>
                      <a:stretch>
                        <a:fillRect/>
                      </a:stretch>
                    </p:blipFill>
                    <p:spPr>
                      <a:xfrm>
                        <a:off x="3581400" y="1752600"/>
                        <a:ext cx="1608667" cy="762000"/>
                      </a:xfrm>
                      <a:prstGeom prst="rect">
                        <a:avLst/>
                      </a:prstGeom>
                    </p:spPr>
                  </p:pic>
                </p:oleObj>
              </mc:Fallback>
            </mc:AlternateContent>
          </a:graphicData>
        </a:graphic>
      </p:graphicFrame>
      <p:sp>
        <p:nvSpPr>
          <p:cNvPr id="4" name="TextBox 3"/>
          <p:cNvSpPr txBox="1"/>
          <p:nvPr/>
        </p:nvSpPr>
        <p:spPr>
          <a:xfrm>
            <a:off x="1409700" y="2849562"/>
            <a:ext cx="6324600" cy="461665"/>
          </a:xfrm>
          <a:prstGeom prst="rect">
            <a:avLst/>
          </a:prstGeom>
          <a:noFill/>
        </p:spPr>
        <p:txBody>
          <a:bodyPr wrap="square" rtlCol="0">
            <a:spAutoFit/>
          </a:bodyPr>
          <a:lstStyle/>
          <a:p>
            <a:pPr algn="ctr"/>
            <a:r>
              <a:rPr lang="en-US" sz="2400" dirty="0" smtClean="0">
                <a:solidFill>
                  <a:srgbClr val="0033CC"/>
                </a:solidFill>
              </a:rPr>
              <a:t>Absorptivity = Emissivity</a:t>
            </a:r>
            <a:endParaRPr lang="en-US" sz="2400" dirty="0">
              <a:solidFill>
                <a:srgbClr val="0033CC"/>
              </a:solidFill>
            </a:endParaRPr>
          </a:p>
        </p:txBody>
      </p:sp>
    </p:spTree>
    <p:extLst>
      <p:ext uri="{BB962C8B-B14F-4D97-AF65-F5344CB8AC3E}">
        <p14:creationId xmlns:p14="http://schemas.microsoft.com/office/powerpoint/2010/main" val="460431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304800" y="457200"/>
            <a:ext cx="6019800" cy="523220"/>
          </a:xfrm>
          <a:prstGeom prst="rect">
            <a:avLst/>
          </a:prstGeom>
          <a:noFill/>
          <a:ln w="9525">
            <a:noFill/>
            <a:miter lim="800000"/>
            <a:headEnd/>
            <a:tailEnd/>
          </a:ln>
        </p:spPr>
        <p:txBody>
          <a:bodyPr>
            <a:spAutoFit/>
          </a:bodyPr>
          <a:lstStyle/>
          <a:p>
            <a:pPr>
              <a:spcBef>
                <a:spcPct val="50000"/>
              </a:spcBef>
            </a:pPr>
            <a:r>
              <a:rPr lang="en-US" sz="2800" dirty="0">
                <a:solidFill>
                  <a:srgbClr val="0033CC"/>
                </a:solidFill>
              </a:rPr>
              <a:t>For molecules in a gas:</a:t>
            </a:r>
          </a:p>
        </p:txBody>
      </p:sp>
      <p:graphicFrame>
        <p:nvGraphicFramePr>
          <p:cNvPr id="9218" name="Object 3"/>
          <p:cNvGraphicFramePr>
            <a:graphicFrameLocks noChangeAspect="1"/>
          </p:cNvGraphicFramePr>
          <p:nvPr/>
        </p:nvGraphicFramePr>
        <p:xfrm>
          <a:off x="609600" y="1143000"/>
          <a:ext cx="8077200" cy="663575"/>
        </p:xfrm>
        <a:graphic>
          <a:graphicData uri="http://schemas.openxmlformats.org/presentationml/2006/ole">
            <mc:AlternateContent xmlns:mc="http://schemas.openxmlformats.org/markup-compatibility/2006">
              <mc:Choice xmlns:v="urn:schemas-microsoft-com:vml" Requires="v">
                <p:oleObj spid="_x0000_s4131" name="Equation" r:id="rId3" imgW="2781000" imgH="228600" progId="Equation.DSMT4">
                  <p:embed/>
                </p:oleObj>
              </mc:Choice>
              <mc:Fallback>
                <p:oleObj name="Equation" r:id="rId3" imgW="2781000" imgH="228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43000"/>
                        <a:ext cx="8077200"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Text Box 4"/>
          <p:cNvSpPr txBox="1">
            <a:spLocks noChangeArrowheads="1"/>
          </p:cNvSpPr>
          <p:nvPr/>
        </p:nvSpPr>
        <p:spPr bwMode="auto">
          <a:xfrm>
            <a:off x="457200" y="2286000"/>
            <a:ext cx="75438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9221" name="Text Box 5"/>
          <p:cNvSpPr txBox="1">
            <a:spLocks noChangeArrowheads="1"/>
          </p:cNvSpPr>
          <p:nvPr/>
        </p:nvSpPr>
        <p:spPr bwMode="auto">
          <a:xfrm>
            <a:off x="609600" y="1981200"/>
            <a:ext cx="7543800" cy="3416320"/>
          </a:xfrm>
          <a:prstGeom prst="rect">
            <a:avLst/>
          </a:prstGeom>
          <a:noFill/>
          <a:ln w="9525">
            <a:noFill/>
            <a:miter lim="800000"/>
            <a:headEnd/>
            <a:tailEnd/>
          </a:ln>
        </p:spPr>
        <p:txBody>
          <a:bodyPr>
            <a:spAutoFit/>
          </a:bodyPr>
          <a:lstStyle/>
          <a:p>
            <a:pPr marL="342900" indent="-342900">
              <a:spcBef>
                <a:spcPct val="50000"/>
              </a:spcBef>
              <a:buSzPct val="70000"/>
              <a:buBlip>
                <a:blip r:embed="rId5"/>
              </a:buBlip>
            </a:pPr>
            <a:r>
              <a:rPr lang="en-US" sz="2400" dirty="0" smtClean="0"/>
              <a:t>Translational </a:t>
            </a:r>
            <a:r>
              <a:rPr lang="en-US" sz="2400" dirty="0"/>
              <a:t>energy is the kinetic energy of molecular motions in a gas, proportional to the gas temperature. Not quantized.	</a:t>
            </a:r>
          </a:p>
          <a:p>
            <a:pPr marL="342900" indent="-342900">
              <a:spcBef>
                <a:spcPct val="50000"/>
              </a:spcBef>
              <a:buSzPct val="70000"/>
              <a:buBlip>
                <a:blip r:embed="rId5"/>
              </a:buBlip>
            </a:pPr>
            <a:r>
              <a:rPr lang="en-US" sz="2400" dirty="0" smtClean="0"/>
              <a:t>Molecules </a:t>
            </a:r>
            <a:r>
              <a:rPr lang="en-US" sz="2400" dirty="0"/>
              <a:t>in a gas can absorb more frequencies than isolated atoms.</a:t>
            </a:r>
          </a:p>
          <a:p>
            <a:pPr marL="342900" indent="-342900">
              <a:spcBef>
                <a:spcPct val="50000"/>
              </a:spcBef>
              <a:buSzPct val="70000"/>
              <a:buBlip>
                <a:blip r:embed="rId5"/>
              </a:buBlip>
            </a:pPr>
            <a:r>
              <a:rPr lang="en-US" sz="2400" dirty="0" smtClean="0"/>
              <a:t>Collisions </a:t>
            </a:r>
            <a:r>
              <a:rPr lang="en-US" sz="2400" dirty="0"/>
              <a:t>between molecules can carry away energy or supply energy to interactions between matter and photons</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fade">
                                      <p:cBhvr>
                                        <p:cTn id="7" dur="500"/>
                                        <p:tgtEl>
                                          <p:spTgt spid="9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1">
                                            <p:txEl>
                                              <p:pRg st="1" end="1"/>
                                            </p:txEl>
                                          </p:spTgt>
                                        </p:tgtEl>
                                        <p:attrNameLst>
                                          <p:attrName>style.visibility</p:attrName>
                                        </p:attrNameLst>
                                      </p:cBhvr>
                                      <p:to>
                                        <p:strVal val="visible"/>
                                      </p:to>
                                    </p:set>
                                    <p:animEffect transition="in" filter="fade">
                                      <p:cBhvr>
                                        <p:cTn id="12" dur="500"/>
                                        <p:tgtEl>
                                          <p:spTgt spid="92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1">
                                            <p:txEl>
                                              <p:pRg st="2" end="2"/>
                                            </p:txEl>
                                          </p:spTgt>
                                        </p:tgtEl>
                                        <p:attrNameLst>
                                          <p:attrName>style.visibility</p:attrName>
                                        </p:attrNameLst>
                                      </p:cBhvr>
                                      <p:to>
                                        <p:strVal val="visible"/>
                                      </p:to>
                                    </p:set>
                                    <p:animEffect transition="in" filter="fade">
                                      <p:cBhvr>
                                        <p:cTn id="17" dur="500"/>
                                        <p:tgtEl>
                                          <p:spTgt spid="92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8896" y="457200"/>
            <a:ext cx="6986208" cy="523220"/>
          </a:xfrm>
          <a:prstGeom prst="rect">
            <a:avLst/>
          </a:prstGeom>
        </p:spPr>
        <p:txBody>
          <a:bodyPr wrap="none">
            <a:spAutoFit/>
          </a:bodyPr>
          <a:lstStyle/>
          <a:p>
            <a:pPr>
              <a:spcBef>
                <a:spcPct val="50000"/>
              </a:spcBef>
            </a:pPr>
            <a:r>
              <a:rPr lang="en-US" sz="2800" dirty="0">
                <a:solidFill>
                  <a:srgbClr val="0033CC"/>
                </a:solidFill>
                <a:effectLst>
                  <a:outerShdw blurRad="38100" dist="38100" dir="2700000" algn="tl">
                    <a:srgbClr val="000000">
                      <a:alpha val="43137"/>
                    </a:srgbClr>
                  </a:outerShdw>
                </a:effectLst>
              </a:rPr>
              <a:t>Natural, </a:t>
            </a:r>
            <a:r>
              <a:rPr lang="en-US" sz="2800" dirty="0" smtClean="0">
                <a:solidFill>
                  <a:srgbClr val="0033CC"/>
                </a:solidFill>
                <a:effectLst>
                  <a:outerShdw blurRad="38100" dist="38100" dir="2700000" algn="tl">
                    <a:srgbClr val="000000">
                      <a:alpha val="43137"/>
                    </a:srgbClr>
                  </a:outerShdw>
                </a:effectLst>
              </a:rPr>
              <a:t>Pressure </a:t>
            </a:r>
            <a:r>
              <a:rPr lang="en-US" sz="2800" dirty="0">
                <a:solidFill>
                  <a:srgbClr val="0033CC"/>
                </a:solidFill>
                <a:effectLst>
                  <a:outerShdw blurRad="38100" dist="38100" dir="2700000" algn="tl">
                    <a:srgbClr val="000000">
                      <a:alpha val="43137"/>
                    </a:srgbClr>
                  </a:outerShdw>
                </a:effectLst>
              </a:rPr>
              <a:t>and Doppler </a:t>
            </a:r>
            <a:r>
              <a:rPr lang="en-US" sz="2800" dirty="0" smtClean="0">
                <a:solidFill>
                  <a:srgbClr val="0033CC"/>
                </a:solidFill>
                <a:effectLst>
                  <a:outerShdw blurRad="38100" dist="38100" dir="2700000" algn="tl">
                    <a:srgbClr val="000000">
                      <a:alpha val="43137"/>
                    </a:srgbClr>
                  </a:outerShdw>
                </a:effectLst>
              </a:rPr>
              <a:t>Broadening</a:t>
            </a:r>
            <a:endParaRPr lang="en-US" sz="2800" dirty="0">
              <a:solidFill>
                <a:srgbClr val="0033CC"/>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267692"/>
            <a:ext cx="8229600" cy="5182251"/>
          </a:xfrm>
        </p:spPr>
        <p:txBody>
          <a:bodyPr>
            <a:normAutofit lnSpcReduction="10000"/>
          </a:bodyPr>
          <a:lstStyle/>
          <a:p>
            <a:r>
              <a:rPr lang="en-US" sz="2400" b="1" dirty="0" smtClean="0"/>
              <a:t>Natural broadening:</a:t>
            </a:r>
            <a:r>
              <a:rPr lang="en-US" sz="2400" dirty="0" smtClean="0"/>
              <a:t> Heisenberg’s uncertainty principle places a lower bound on actual line width</a:t>
            </a:r>
          </a:p>
          <a:p>
            <a:r>
              <a:rPr lang="en-US" sz="2400" b="1" dirty="0" smtClean="0"/>
              <a:t>Doppler broadening</a:t>
            </a:r>
            <a:r>
              <a:rPr lang="en-US" sz="2400" b="1" dirty="0"/>
              <a:t>: </a:t>
            </a:r>
            <a:r>
              <a:rPr lang="en-US" sz="2400" dirty="0"/>
              <a:t>Caused by </a:t>
            </a:r>
            <a:r>
              <a:rPr lang="en-US" sz="2400" dirty="0" smtClean="0"/>
              <a:t>the </a:t>
            </a:r>
            <a:r>
              <a:rPr lang="en-US" sz="2400" dirty="0"/>
              <a:t>fact that the velocity of atoms or molecules relative to the observer follows </a:t>
            </a:r>
            <a:r>
              <a:rPr lang="en-US" sz="2400" dirty="0" smtClean="0"/>
              <a:t>a Maxwell Distribution, </a:t>
            </a:r>
            <a:r>
              <a:rPr lang="en-US" sz="2400" dirty="0"/>
              <a:t>so the effect is dependent on </a:t>
            </a:r>
            <a:r>
              <a:rPr lang="en-US" sz="2400" dirty="0" smtClean="0"/>
              <a:t>temperature. Produces a Gaussian line shape.</a:t>
            </a:r>
          </a:p>
          <a:p>
            <a:r>
              <a:rPr lang="en-US" sz="2400" b="1" dirty="0" smtClean="0"/>
              <a:t>Pressure broadening</a:t>
            </a:r>
            <a:r>
              <a:rPr lang="en-US" sz="2400" b="1" dirty="0"/>
              <a:t>: </a:t>
            </a:r>
            <a:r>
              <a:rPr lang="en-US" sz="2400" dirty="0"/>
              <a:t>Collisions between </a:t>
            </a:r>
            <a:r>
              <a:rPr lang="en-US" sz="2400" dirty="0" smtClean="0"/>
              <a:t>molecules affect absorption and emission. This </a:t>
            </a:r>
            <a:r>
              <a:rPr lang="en-US" sz="2400" dirty="0"/>
              <a:t>effect depends on </a:t>
            </a:r>
            <a:r>
              <a:rPr lang="en-US" sz="2400" dirty="0" smtClean="0"/>
              <a:t>mostly on pressure, </a:t>
            </a:r>
            <a:r>
              <a:rPr lang="en-US" sz="2400" dirty="0"/>
              <a:t>which </a:t>
            </a:r>
            <a:r>
              <a:rPr lang="en-US" sz="2400" dirty="0" smtClean="0"/>
              <a:t>is proportional to </a:t>
            </a:r>
            <a:r>
              <a:rPr lang="en-US" sz="2400" dirty="0"/>
              <a:t>the rate of collisions. The broadening effect is described by a </a:t>
            </a:r>
            <a:r>
              <a:rPr lang="en-US" sz="2400" dirty="0" err="1"/>
              <a:t>Lorentzian</a:t>
            </a:r>
            <a:r>
              <a:rPr lang="en-US" sz="2400" dirty="0"/>
              <a:t> profile in most </a:t>
            </a:r>
            <a:r>
              <a:rPr lang="en-US" sz="2400" dirty="0" smtClean="0"/>
              <a:t>cases</a:t>
            </a:r>
          </a:p>
          <a:p>
            <a:r>
              <a:rPr lang="en-US" sz="2400" dirty="0"/>
              <a:t>There are other broadening mechanisms, but they are less important in our </a:t>
            </a:r>
            <a:r>
              <a:rPr lang="en-US" sz="2400" dirty="0" smtClean="0"/>
              <a:t>atmosphere</a:t>
            </a:r>
          </a:p>
          <a:p>
            <a:endParaRPr lang="en-US" sz="2400" dirty="0" smtClean="0"/>
          </a:p>
          <a:p>
            <a:endParaRPr lang="en-US" dirty="0"/>
          </a:p>
        </p:txBody>
      </p:sp>
    </p:spTree>
    <p:extLst>
      <p:ext uri="{BB962C8B-B14F-4D97-AF65-F5344CB8AC3E}">
        <p14:creationId xmlns:p14="http://schemas.microsoft.com/office/powerpoint/2010/main" val="323841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File:Gauss and Lorentz lineshap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021" y="990600"/>
            <a:ext cx="7180665"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228600"/>
            <a:ext cx="7354086" cy="461665"/>
          </a:xfrm>
          <a:prstGeom prst="rect">
            <a:avLst/>
          </a:prstGeom>
          <a:noFill/>
        </p:spPr>
        <p:txBody>
          <a:bodyPr wrap="square" rtlCol="0">
            <a:spAutoFit/>
          </a:bodyPr>
          <a:lstStyle/>
          <a:p>
            <a:pPr algn="ctr"/>
            <a:r>
              <a:rPr lang="en-US" sz="2400" dirty="0" smtClean="0">
                <a:solidFill>
                  <a:srgbClr val="0033CC"/>
                </a:solidFill>
              </a:rPr>
              <a:t>Doppler and Pressure Broadening</a:t>
            </a:r>
            <a:endParaRPr lang="en-US" sz="2400" dirty="0">
              <a:solidFill>
                <a:srgbClr val="0033CC"/>
              </a:solidFill>
            </a:endParaRPr>
          </a:p>
        </p:txBody>
      </p:sp>
      <p:sp>
        <p:nvSpPr>
          <p:cNvPr id="3" name="TextBox 2"/>
          <p:cNvSpPr txBox="1"/>
          <p:nvPr/>
        </p:nvSpPr>
        <p:spPr>
          <a:xfrm>
            <a:off x="5943600" y="3352800"/>
            <a:ext cx="2020086" cy="369332"/>
          </a:xfrm>
          <a:prstGeom prst="rect">
            <a:avLst/>
          </a:prstGeom>
          <a:noFill/>
        </p:spPr>
        <p:txBody>
          <a:bodyPr wrap="square" rtlCol="0">
            <a:spAutoFit/>
          </a:bodyPr>
          <a:lstStyle/>
          <a:p>
            <a:r>
              <a:rPr lang="en-US" dirty="0" err="1" smtClean="0">
                <a:solidFill>
                  <a:srgbClr val="0033CC"/>
                </a:solidFill>
              </a:rPr>
              <a:t>Lorentzian</a:t>
            </a:r>
            <a:r>
              <a:rPr lang="en-US" dirty="0" smtClean="0">
                <a:solidFill>
                  <a:srgbClr val="0033CC"/>
                </a:solidFill>
              </a:rPr>
              <a:t> </a:t>
            </a:r>
            <a:endParaRPr lang="en-US" dirty="0">
              <a:solidFill>
                <a:srgbClr val="0033CC"/>
              </a:solidFill>
            </a:endParaRPr>
          </a:p>
        </p:txBody>
      </p:sp>
      <p:cxnSp>
        <p:nvCxnSpPr>
          <p:cNvPr id="5" name="Straight Arrow Connector 4"/>
          <p:cNvCxnSpPr/>
          <p:nvPr/>
        </p:nvCxnSpPr>
        <p:spPr>
          <a:xfrm flipH="1">
            <a:off x="6324600" y="3722132"/>
            <a:ext cx="457200" cy="316468"/>
          </a:xfrm>
          <a:prstGeom prst="straightConnector1">
            <a:avLst/>
          </a:prstGeom>
          <a:ln w="254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25653" y="3940130"/>
            <a:ext cx="1295400" cy="369332"/>
          </a:xfrm>
          <a:prstGeom prst="rect">
            <a:avLst/>
          </a:prstGeom>
          <a:noFill/>
        </p:spPr>
        <p:txBody>
          <a:bodyPr wrap="square" rtlCol="0">
            <a:spAutoFit/>
          </a:bodyPr>
          <a:lstStyle/>
          <a:p>
            <a:r>
              <a:rPr lang="en-US" dirty="0" smtClean="0">
                <a:solidFill>
                  <a:srgbClr val="FF66FF"/>
                </a:solidFill>
              </a:rPr>
              <a:t>Gaussian</a:t>
            </a:r>
            <a:endParaRPr lang="en-US" dirty="0">
              <a:solidFill>
                <a:srgbClr val="FF66FF"/>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225968651"/>
              </p:ext>
            </p:extLst>
          </p:nvPr>
        </p:nvGraphicFramePr>
        <p:xfrm>
          <a:off x="7144378" y="3205281"/>
          <a:ext cx="685800" cy="664369"/>
        </p:xfrm>
        <a:graphic>
          <a:graphicData uri="http://schemas.openxmlformats.org/presentationml/2006/ole">
            <mc:AlternateContent xmlns:mc="http://schemas.openxmlformats.org/markup-compatibility/2006">
              <mc:Choice xmlns:v="urn:schemas-microsoft-com:vml" Requires="v">
                <p:oleObj spid="_x0000_s81965" name="Equation" r:id="rId5" imgW="406080" imgH="393480" progId="Equation.DSMT4">
                  <p:embed/>
                </p:oleObj>
              </mc:Choice>
              <mc:Fallback>
                <p:oleObj name="Equation" r:id="rId5" imgW="406080" imgH="393480" progId="Equation.DSMT4">
                  <p:embed/>
                  <p:pic>
                    <p:nvPicPr>
                      <p:cNvPr id="0" name=""/>
                      <p:cNvPicPr/>
                      <p:nvPr/>
                    </p:nvPicPr>
                    <p:blipFill>
                      <a:blip r:embed="rId6"/>
                      <a:stretch>
                        <a:fillRect/>
                      </a:stretch>
                    </p:blipFill>
                    <p:spPr>
                      <a:xfrm>
                        <a:off x="7144378" y="3205281"/>
                        <a:ext cx="685800" cy="66436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36537327"/>
              </p:ext>
            </p:extLst>
          </p:nvPr>
        </p:nvGraphicFramePr>
        <p:xfrm>
          <a:off x="4851667" y="3869428"/>
          <a:ext cx="472281" cy="404812"/>
        </p:xfrm>
        <a:graphic>
          <a:graphicData uri="http://schemas.openxmlformats.org/presentationml/2006/ole">
            <mc:AlternateContent xmlns:mc="http://schemas.openxmlformats.org/markup-compatibility/2006">
              <mc:Choice xmlns:v="urn:schemas-microsoft-com:vml" Requires="v">
                <p:oleObj spid="_x0000_s81966" name="Equation" r:id="rId7" imgW="266400" imgH="228600" progId="Equation.DSMT4">
                  <p:embed/>
                </p:oleObj>
              </mc:Choice>
              <mc:Fallback>
                <p:oleObj name="Equation" r:id="rId7" imgW="266400" imgH="228600" progId="Equation.DSMT4">
                  <p:embed/>
                  <p:pic>
                    <p:nvPicPr>
                      <p:cNvPr id="0" name=""/>
                      <p:cNvPicPr/>
                      <p:nvPr/>
                    </p:nvPicPr>
                    <p:blipFill>
                      <a:blip r:embed="rId8"/>
                      <a:stretch>
                        <a:fillRect/>
                      </a:stretch>
                    </p:blipFill>
                    <p:spPr>
                      <a:xfrm>
                        <a:off x="4851667" y="3869428"/>
                        <a:ext cx="472281" cy="404812"/>
                      </a:xfrm>
                      <a:prstGeom prst="rect">
                        <a:avLst/>
                      </a:prstGeom>
                    </p:spPr>
                  </p:pic>
                </p:oleObj>
              </mc:Fallback>
            </mc:AlternateContent>
          </a:graphicData>
        </a:graphic>
      </p:graphicFrame>
      <p:cxnSp>
        <p:nvCxnSpPr>
          <p:cNvPr id="10" name="Straight Arrow Connector 9"/>
          <p:cNvCxnSpPr/>
          <p:nvPr/>
        </p:nvCxnSpPr>
        <p:spPr>
          <a:xfrm flipV="1">
            <a:off x="5257800" y="3940130"/>
            <a:ext cx="381000" cy="184666"/>
          </a:xfrm>
          <a:prstGeom prst="straightConnector1">
            <a:avLst/>
          </a:prstGeom>
          <a:ln w="25400">
            <a:solidFill>
              <a:srgbClr val="FF66FF"/>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19800" y="6557387"/>
            <a:ext cx="2963420" cy="307777"/>
          </a:xfrm>
          <a:prstGeom prst="rect">
            <a:avLst/>
          </a:prstGeom>
          <a:noFill/>
        </p:spPr>
        <p:txBody>
          <a:bodyPr wrap="square" rtlCol="0">
            <a:spAutoFit/>
          </a:bodyPr>
          <a:lstStyle/>
          <a:p>
            <a:r>
              <a:rPr lang="en-US" sz="1400" dirty="0" smtClean="0"/>
              <a:t>Image credit: </a:t>
            </a:r>
            <a:r>
              <a:rPr lang="en-US" sz="1400" i="1" dirty="0" err="1" smtClean="0"/>
              <a:t>Petergans</a:t>
            </a:r>
            <a:r>
              <a:rPr lang="en-US" sz="1400" dirty="0" smtClean="0"/>
              <a:t>, Wikipedia</a:t>
            </a:r>
            <a:endParaRPr lang="en-US"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title"/>
          </p:nvPr>
        </p:nvSpPr>
        <p:spPr/>
        <p:txBody>
          <a:bodyPr>
            <a:normAutofit fontScale="90000"/>
          </a:bodyPr>
          <a:lstStyle/>
          <a:p>
            <a:pPr eaLnBrk="1" hangingPunct="1"/>
            <a:r>
              <a:rPr lang="en-US" smtClean="0"/>
              <a:t>Principal Atmospheric Absorbers</a:t>
            </a:r>
          </a:p>
        </p:txBody>
      </p:sp>
      <p:sp>
        <p:nvSpPr>
          <p:cNvPr id="88067" name="Rectangle 4"/>
          <p:cNvSpPr>
            <a:spLocks noGrp="1" noChangeArrowheads="1"/>
          </p:cNvSpPr>
          <p:nvPr>
            <p:ph type="body" idx="1"/>
          </p:nvPr>
        </p:nvSpPr>
        <p:spPr/>
        <p:txBody>
          <a:bodyPr>
            <a:normAutofit lnSpcReduction="10000"/>
          </a:bodyPr>
          <a:lstStyle/>
          <a:p>
            <a:pPr eaLnBrk="1" hangingPunct="1">
              <a:lnSpc>
                <a:spcPct val="90000"/>
              </a:lnSpc>
            </a:pPr>
            <a:r>
              <a:rPr lang="en-US" dirty="0" smtClean="0"/>
              <a:t>H</a:t>
            </a:r>
            <a:r>
              <a:rPr lang="en-US" baseline="-25000" dirty="0" smtClean="0"/>
              <a:t>2</a:t>
            </a:r>
            <a:r>
              <a:rPr lang="en-US" dirty="0" smtClean="0"/>
              <a:t>O: Bent triatomic, with permanent dipole moment and pure rotational bands as well as rotation-vibration transitions</a:t>
            </a:r>
          </a:p>
          <a:p>
            <a:pPr eaLnBrk="1" hangingPunct="1">
              <a:lnSpc>
                <a:spcPct val="90000"/>
              </a:lnSpc>
            </a:pPr>
            <a:r>
              <a:rPr lang="en-US" dirty="0" smtClean="0"/>
              <a:t>O</a:t>
            </a:r>
            <a:r>
              <a:rPr lang="en-US" baseline="-25000" dirty="0" smtClean="0"/>
              <a:t>3</a:t>
            </a:r>
            <a:r>
              <a:rPr lang="en-US" dirty="0" smtClean="0"/>
              <a:t>: Like water, but also involved in </a:t>
            </a:r>
            <a:r>
              <a:rPr lang="en-US" dirty="0" err="1" smtClean="0"/>
              <a:t>photodissociation</a:t>
            </a:r>
            <a:endParaRPr lang="en-US" dirty="0" smtClean="0"/>
          </a:p>
          <a:p>
            <a:pPr eaLnBrk="1" hangingPunct="1">
              <a:lnSpc>
                <a:spcPct val="90000"/>
              </a:lnSpc>
            </a:pPr>
            <a:r>
              <a:rPr lang="en-US" dirty="0" smtClean="0"/>
              <a:t>CO</a:t>
            </a:r>
            <a:r>
              <a:rPr lang="en-US" baseline="-25000" dirty="0" smtClean="0"/>
              <a:t>2</a:t>
            </a:r>
            <a:r>
              <a:rPr lang="en-US" dirty="0" smtClean="0"/>
              <a:t>: No permanent dipole moment, so no pure rotational transitions, but temporary dipole during vibrational transitions</a:t>
            </a:r>
          </a:p>
          <a:p>
            <a:pPr eaLnBrk="1" hangingPunct="1">
              <a:lnSpc>
                <a:spcPct val="90000"/>
              </a:lnSpc>
            </a:pPr>
            <a:r>
              <a:rPr lang="en-US" dirty="0" smtClean="0"/>
              <a:t>Other gases: N</a:t>
            </a:r>
            <a:r>
              <a:rPr lang="en-US" baseline="-25000" dirty="0" smtClean="0"/>
              <a:t>2</a:t>
            </a:r>
            <a:r>
              <a:rPr lang="en-US" dirty="0" smtClean="0"/>
              <a:t>O, CH</a:t>
            </a:r>
            <a:r>
              <a:rPr lang="en-US" baseline="-25000" dirty="0" smtClean="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fade">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fade">
                                      <p:cBhvr>
                                        <p:cTn id="17" dur="500"/>
                                        <p:tgtEl>
                                          <p:spTgt spid="88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fade">
                                      <p:cBhvr>
                                        <p:cTn id="22" dur="5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00800" y="6510921"/>
            <a:ext cx="2743200" cy="304800"/>
          </a:xfrm>
          <a:prstGeom prst="rect">
            <a:avLst/>
          </a:prstGeom>
          <a:noFill/>
        </p:spPr>
        <p:txBody>
          <a:bodyPr wrap="square" rtlCol="0">
            <a:spAutoFit/>
          </a:bodyPr>
          <a:lstStyle/>
          <a:p>
            <a:r>
              <a:rPr lang="en-US" sz="1400" dirty="0" smtClean="0"/>
              <a:t>Image credit</a:t>
            </a:r>
            <a:r>
              <a:rPr lang="en-US" sz="1400" i="1" dirty="0" smtClean="0"/>
              <a:t>:  Kerry Emanuel</a:t>
            </a:r>
            <a:endParaRPr lang="en-US" sz="1400"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868" y="367946"/>
            <a:ext cx="8104731" cy="6142975"/>
          </a:xfrm>
          <a:prstGeom prst="rect">
            <a:avLst/>
          </a:prstGeom>
        </p:spPr>
      </p:pic>
    </p:spTree>
    <p:extLst>
      <p:ext uri="{BB962C8B-B14F-4D97-AF65-F5344CB8AC3E}">
        <p14:creationId xmlns:p14="http://schemas.microsoft.com/office/powerpoint/2010/main" val="377746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
            <a:ext cx="7248172" cy="5811932"/>
          </a:xfrm>
          <a:prstGeom prst="rect">
            <a:avLst/>
          </a:prstGeom>
        </p:spPr>
      </p:pic>
      <p:sp>
        <p:nvSpPr>
          <p:cNvPr id="3" name="TextBox 2"/>
          <p:cNvSpPr txBox="1"/>
          <p:nvPr/>
        </p:nvSpPr>
        <p:spPr>
          <a:xfrm>
            <a:off x="6400800" y="6510921"/>
            <a:ext cx="2743200" cy="304800"/>
          </a:xfrm>
          <a:prstGeom prst="rect">
            <a:avLst/>
          </a:prstGeom>
          <a:noFill/>
        </p:spPr>
        <p:txBody>
          <a:bodyPr wrap="square" rtlCol="0">
            <a:spAutoFit/>
          </a:bodyPr>
          <a:lstStyle/>
          <a:p>
            <a:r>
              <a:rPr lang="en-US" sz="1400" dirty="0" smtClean="0"/>
              <a:t>Image credit</a:t>
            </a:r>
            <a:r>
              <a:rPr lang="en-US" sz="1400" i="1" dirty="0" smtClean="0"/>
              <a:t>:  NASA</a:t>
            </a:r>
            <a:endParaRPr lang="en-US" sz="1400" i="1" dirty="0"/>
          </a:p>
        </p:txBody>
      </p:sp>
    </p:spTree>
    <p:extLst>
      <p:ext uri="{BB962C8B-B14F-4D97-AF65-F5344CB8AC3E}">
        <p14:creationId xmlns:p14="http://schemas.microsoft.com/office/powerpoint/2010/main" val="33168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22000"/>
          </a:schemeClr>
        </a:solidFill>
        <a:effectLst/>
      </p:bgPr>
    </p:bg>
    <p:spTree>
      <p:nvGrpSpPr>
        <p:cNvPr id="1" name=""/>
        <p:cNvGrpSpPr/>
        <p:nvPr/>
      </p:nvGrpSpPr>
      <p:grpSpPr>
        <a:xfrm>
          <a:off x="0" y="0"/>
          <a:ext cx="0" cy="0"/>
          <a:chOff x="0" y="0"/>
          <a:chExt cx="0" cy="0"/>
        </a:xfrm>
      </p:grpSpPr>
      <p:pic>
        <p:nvPicPr>
          <p:cNvPr id="24578" name="Picture 2" descr="C:\Users\Kerry Emaanuel\Class\12.340\graphics\Atmospheric_Transmission.png"/>
          <p:cNvPicPr>
            <a:picLocks noChangeAspect="1" noChangeArrowheads="1"/>
          </p:cNvPicPr>
          <p:nvPr/>
        </p:nvPicPr>
        <p:blipFill>
          <a:blip r:embed="rId3" cstate="print"/>
          <a:srcRect/>
          <a:stretch>
            <a:fillRect/>
          </a:stretch>
        </p:blipFill>
        <p:spPr bwMode="auto">
          <a:xfrm>
            <a:off x="1219200" y="228600"/>
            <a:ext cx="6272213" cy="6324600"/>
          </a:xfrm>
          <a:prstGeom prst="rect">
            <a:avLst/>
          </a:prstGeom>
          <a:noFill/>
          <a:ln w="9525">
            <a:noFill/>
            <a:miter lim="800000"/>
            <a:headEnd/>
            <a:tailEnd/>
          </a:ln>
        </p:spPr>
      </p:pic>
      <p:sp>
        <p:nvSpPr>
          <p:cNvPr id="3" name="TextBox 2"/>
          <p:cNvSpPr txBox="1"/>
          <p:nvPr/>
        </p:nvSpPr>
        <p:spPr>
          <a:xfrm>
            <a:off x="5181600" y="6557387"/>
            <a:ext cx="3801620" cy="307777"/>
          </a:xfrm>
          <a:prstGeom prst="rect">
            <a:avLst/>
          </a:prstGeom>
          <a:noFill/>
        </p:spPr>
        <p:txBody>
          <a:bodyPr wrap="square" rtlCol="0">
            <a:spAutoFit/>
          </a:bodyPr>
          <a:lstStyle/>
          <a:p>
            <a:r>
              <a:rPr lang="en-US" sz="1400" dirty="0" smtClean="0"/>
              <a:t>Image credit: </a:t>
            </a:r>
            <a:r>
              <a:rPr lang="en-US" sz="1400" i="1" dirty="0" smtClean="0"/>
              <a:t>Robert A. Rohde</a:t>
            </a:r>
            <a:r>
              <a:rPr lang="en-US" sz="1400" dirty="0" smtClean="0"/>
              <a:t>, Wikipedia</a:t>
            </a:r>
            <a:endParaRPr lang="en-US"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165427833"/>
              </p:ext>
            </p:extLst>
          </p:nvPr>
        </p:nvGraphicFramePr>
        <p:xfrm>
          <a:off x="3090863" y="1905000"/>
          <a:ext cx="2962275" cy="1066800"/>
        </p:xfrm>
        <a:graphic>
          <a:graphicData uri="http://schemas.openxmlformats.org/presentationml/2006/ole">
            <mc:AlternateContent xmlns:mc="http://schemas.openxmlformats.org/markup-compatibility/2006">
              <mc:Choice xmlns:v="urn:schemas-microsoft-com:vml" Requires="v">
                <p:oleObj spid="_x0000_s83984" name="Equation" r:id="rId3" imgW="1269720" imgH="457200" progId="Equation.DSMT4">
                  <p:embed/>
                </p:oleObj>
              </mc:Choice>
              <mc:Fallback>
                <p:oleObj name="Equation" r:id="rId3" imgW="1269720" imgH="457200" progId="Equation.DSMT4">
                  <p:embed/>
                  <p:pic>
                    <p:nvPicPr>
                      <p:cNvPr id="0" name=""/>
                      <p:cNvPicPr/>
                      <p:nvPr/>
                    </p:nvPicPr>
                    <p:blipFill>
                      <a:blip r:embed="rId4"/>
                      <a:stretch>
                        <a:fillRect/>
                      </a:stretch>
                    </p:blipFill>
                    <p:spPr>
                      <a:xfrm>
                        <a:off x="3090863" y="1905000"/>
                        <a:ext cx="2962275" cy="1066800"/>
                      </a:xfrm>
                      <a:prstGeom prst="rect">
                        <a:avLst/>
                      </a:prstGeom>
                    </p:spPr>
                  </p:pic>
                </p:oleObj>
              </mc:Fallback>
            </mc:AlternateContent>
          </a:graphicData>
        </a:graphic>
      </p:graphicFrame>
      <p:sp>
        <p:nvSpPr>
          <p:cNvPr id="4" name="Title 3"/>
          <p:cNvSpPr>
            <a:spLocks noGrp="1"/>
          </p:cNvSpPr>
          <p:nvPr>
            <p:ph type="title"/>
          </p:nvPr>
        </p:nvSpPr>
        <p:spPr/>
        <p:txBody>
          <a:bodyPr>
            <a:normAutofit/>
          </a:bodyPr>
          <a:lstStyle/>
          <a:p>
            <a:r>
              <a:rPr lang="en-US" sz="2800" dirty="0" smtClean="0"/>
              <a:t>Mean Surface Temperature in the Absence of Greenhouse Gases</a:t>
            </a:r>
            <a:endParaRPr lang="en-US" sz="2800" dirty="0"/>
          </a:p>
        </p:txBody>
      </p:sp>
      <p:sp>
        <p:nvSpPr>
          <p:cNvPr id="5" name="TextBox 4"/>
          <p:cNvSpPr txBox="1"/>
          <p:nvPr/>
        </p:nvSpPr>
        <p:spPr>
          <a:xfrm>
            <a:off x="4800600" y="1544042"/>
            <a:ext cx="1981200" cy="369332"/>
          </a:xfrm>
          <a:prstGeom prst="rect">
            <a:avLst/>
          </a:prstGeom>
          <a:noFill/>
        </p:spPr>
        <p:txBody>
          <a:bodyPr wrap="square" rtlCol="0">
            <a:spAutoFit/>
          </a:bodyPr>
          <a:lstStyle/>
          <a:p>
            <a:r>
              <a:rPr lang="en-US" dirty="0" smtClean="0">
                <a:solidFill>
                  <a:srgbClr val="0033CC"/>
                </a:solidFill>
              </a:rPr>
              <a:t>Solar constant</a:t>
            </a:r>
            <a:endParaRPr lang="en-US" dirty="0">
              <a:solidFill>
                <a:srgbClr val="0033CC"/>
              </a:solidFill>
            </a:endParaRPr>
          </a:p>
        </p:txBody>
      </p:sp>
      <p:cxnSp>
        <p:nvCxnSpPr>
          <p:cNvPr id="7" name="Straight Arrow Connector 6"/>
          <p:cNvCxnSpPr/>
          <p:nvPr/>
        </p:nvCxnSpPr>
        <p:spPr>
          <a:xfrm flipH="1">
            <a:off x="4648200" y="1913374"/>
            <a:ext cx="914400" cy="144026"/>
          </a:xfrm>
          <a:prstGeom prst="straightConnector1">
            <a:avLst/>
          </a:prstGeom>
          <a:ln w="254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57800" y="3124200"/>
            <a:ext cx="2133600" cy="369332"/>
          </a:xfrm>
          <a:prstGeom prst="rect">
            <a:avLst/>
          </a:prstGeom>
          <a:noFill/>
        </p:spPr>
        <p:txBody>
          <a:bodyPr wrap="square" rtlCol="0">
            <a:spAutoFit/>
          </a:bodyPr>
          <a:lstStyle/>
          <a:p>
            <a:r>
              <a:rPr lang="en-US" dirty="0" smtClean="0">
                <a:solidFill>
                  <a:srgbClr val="0033CC"/>
                </a:solidFill>
              </a:rPr>
              <a:t>Planetary albedo</a:t>
            </a:r>
            <a:endParaRPr lang="en-US" dirty="0">
              <a:solidFill>
                <a:srgbClr val="0033CC"/>
              </a:solidFill>
            </a:endParaRPr>
          </a:p>
        </p:txBody>
      </p:sp>
      <p:cxnSp>
        <p:nvCxnSpPr>
          <p:cNvPr id="10" name="Straight Arrow Connector 9"/>
          <p:cNvCxnSpPr/>
          <p:nvPr/>
        </p:nvCxnSpPr>
        <p:spPr>
          <a:xfrm flipH="1" flipV="1">
            <a:off x="5715000" y="2895600"/>
            <a:ext cx="152400" cy="228600"/>
          </a:xfrm>
          <a:prstGeom prst="straightConnector1">
            <a:avLst/>
          </a:prstGeom>
          <a:ln w="254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600" y="3200400"/>
            <a:ext cx="3429000" cy="369332"/>
          </a:xfrm>
          <a:prstGeom prst="rect">
            <a:avLst/>
          </a:prstGeom>
          <a:noFill/>
        </p:spPr>
        <p:txBody>
          <a:bodyPr wrap="square" rtlCol="0">
            <a:spAutoFit/>
          </a:bodyPr>
          <a:lstStyle/>
          <a:p>
            <a:r>
              <a:rPr lang="en-US" dirty="0" smtClean="0">
                <a:solidFill>
                  <a:srgbClr val="0033CC"/>
                </a:solidFill>
              </a:rPr>
              <a:t>Effective emission temperature</a:t>
            </a:r>
            <a:endParaRPr lang="en-US" dirty="0">
              <a:solidFill>
                <a:srgbClr val="0033CC"/>
              </a:solidFill>
            </a:endParaRPr>
          </a:p>
        </p:txBody>
      </p:sp>
      <p:cxnSp>
        <p:nvCxnSpPr>
          <p:cNvPr id="13" name="Straight Arrow Connector 12"/>
          <p:cNvCxnSpPr/>
          <p:nvPr/>
        </p:nvCxnSpPr>
        <p:spPr>
          <a:xfrm flipV="1">
            <a:off x="2057400" y="2667000"/>
            <a:ext cx="1371600" cy="457200"/>
          </a:xfrm>
          <a:prstGeom prst="straightConnector1">
            <a:avLst/>
          </a:prstGeom>
          <a:ln w="254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2116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Effective emission temperatures of three planets</a:t>
            </a:r>
            <a:endParaRPr lang="en-US" sz="2800" dirty="0"/>
          </a:p>
        </p:txBody>
      </p:sp>
      <p:pic>
        <p:nvPicPr>
          <p:cNvPr id="3" name="Picture 2"/>
          <p:cNvPicPr>
            <a:picLocks noChangeAspect="1"/>
          </p:cNvPicPr>
          <p:nvPr/>
        </p:nvPicPr>
        <p:blipFill>
          <a:blip r:embed="rId2"/>
          <a:stretch>
            <a:fillRect/>
          </a:stretch>
        </p:blipFill>
        <p:spPr>
          <a:xfrm>
            <a:off x="524374" y="1981200"/>
            <a:ext cx="7933345" cy="3733800"/>
          </a:xfrm>
          <a:prstGeom prst="rect">
            <a:avLst/>
          </a:prstGeom>
        </p:spPr>
      </p:pic>
    </p:spTree>
    <p:extLst>
      <p:ext uri="{BB962C8B-B14F-4D97-AF65-F5344CB8AC3E}">
        <p14:creationId xmlns:p14="http://schemas.microsoft.com/office/powerpoint/2010/main" val="4121777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458200" cy="523220"/>
          </a:xfrm>
          <a:prstGeom prst="rect">
            <a:avLst/>
          </a:prstGeom>
          <a:noFill/>
        </p:spPr>
        <p:txBody>
          <a:bodyPr wrap="square" rtlCol="0">
            <a:spAutoFit/>
          </a:bodyPr>
          <a:lstStyle/>
          <a:p>
            <a:pPr algn="ctr"/>
            <a:r>
              <a:rPr lang="en-US" sz="2800" dirty="0" smtClean="0">
                <a:solidFill>
                  <a:srgbClr val="0033CC"/>
                </a:solidFill>
                <a:effectLst>
                  <a:outerShdw blurRad="38100" dist="38100" dir="2700000" algn="tl">
                    <a:srgbClr val="000000">
                      <a:alpha val="43137"/>
                    </a:srgbClr>
                  </a:outerShdw>
                </a:effectLst>
              </a:rPr>
              <a:t>Intensity, Flux Density, Total  Flux Density, Total Flux </a:t>
            </a:r>
            <a:endParaRPr lang="en-US" sz="2800" dirty="0">
              <a:solidFill>
                <a:srgbClr val="0033CC"/>
              </a:solidFill>
              <a:effectLst>
                <a:outerShdw blurRad="38100" dist="38100" dir="2700000" algn="tl">
                  <a:srgbClr val="000000">
                    <a:alpha val="43137"/>
                  </a:srgbClr>
                </a:outerShdw>
              </a:effectLst>
            </a:endParaRPr>
          </a:p>
        </p:txBody>
      </p:sp>
      <p:graphicFrame>
        <p:nvGraphicFramePr>
          <p:cNvPr id="3" name="Object 2"/>
          <p:cNvGraphicFramePr>
            <a:graphicFrameLocks noChangeAspect="1"/>
          </p:cNvGraphicFramePr>
          <p:nvPr/>
        </p:nvGraphicFramePr>
        <p:xfrm>
          <a:off x="838200" y="1600200"/>
          <a:ext cx="3770230" cy="4125912"/>
        </p:xfrm>
        <a:graphic>
          <a:graphicData uri="http://schemas.openxmlformats.org/presentationml/2006/ole">
            <mc:AlternateContent xmlns:mc="http://schemas.openxmlformats.org/markup-compatibility/2006">
              <mc:Choice xmlns:v="urn:schemas-microsoft-com:vml" Requires="v">
                <p:oleObj spid="_x0000_s75809" name="Equation" r:id="rId3" imgW="1346040" imgH="1473120" progId="Equation.DSMT4">
                  <p:embed/>
                </p:oleObj>
              </mc:Choice>
              <mc:Fallback>
                <p:oleObj name="Equation" r:id="rId3" imgW="1346040" imgH="14731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3770230" cy="412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257800" y="1981200"/>
            <a:ext cx="2667000" cy="400110"/>
          </a:xfrm>
          <a:prstGeom prst="rect">
            <a:avLst/>
          </a:prstGeom>
          <a:noFill/>
        </p:spPr>
        <p:txBody>
          <a:bodyPr wrap="square" rtlCol="0">
            <a:spAutoFit/>
          </a:bodyPr>
          <a:lstStyle/>
          <a:p>
            <a:r>
              <a:rPr lang="en-US" sz="2000" dirty="0" smtClean="0"/>
              <a:t>Intensity</a:t>
            </a:r>
            <a:endParaRPr lang="en-US" sz="2000" dirty="0"/>
          </a:p>
        </p:txBody>
      </p:sp>
      <p:sp>
        <p:nvSpPr>
          <p:cNvPr id="5" name="TextBox 4"/>
          <p:cNvSpPr txBox="1"/>
          <p:nvPr/>
        </p:nvSpPr>
        <p:spPr>
          <a:xfrm>
            <a:off x="4343400" y="2819400"/>
            <a:ext cx="4495800" cy="646331"/>
          </a:xfrm>
          <a:prstGeom prst="rect">
            <a:avLst/>
          </a:prstGeom>
          <a:noFill/>
        </p:spPr>
        <p:txBody>
          <a:bodyPr wrap="square" rtlCol="0">
            <a:spAutoFit/>
          </a:bodyPr>
          <a:lstStyle/>
          <a:p>
            <a:r>
              <a:rPr lang="en-US" dirty="0" smtClean="0"/>
              <a:t>Flux density is the normal component of intensity integrated over all solid angles</a:t>
            </a:r>
            <a:endParaRPr lang="en-US" dirty="0"/>
          </a:p>
        </p:txBody>
      </p:sp>
      <p:sp>
        <p:nvSpPr>
          <p:cNvPr id="6" name="TextBox 5"/>
          <p:cNvSpPr txBox="1"/>
          <p:nvPr/>
        </p:nvSpPr>
        <p:spPr>
          <a:xfrm>
            <a:off x="3886200" y="4114800"/>
            <a:ext cx="4800600" cy="646331"/>
          </a:xfrm>
          <a:prstGeom prst="rect">
            <a:avLst/>
          </a:prstGeom>
          <a:noFill/>
        </p:spPr>
        <p:txBody>
          <a:bodyPr wrap="square" rtlCol="0">
            <a:spAutoFit/>
          </a:bodyPr>
          <a:lstStyle/>
          <a:p>
            <a:pPr algn="ctr"/>
            <a:r>
              <a:rPr lang="en-US" dirty="0" smtClean="0"/>
              <a:t>Total flux density is the flux density integrated over all wavelengths</a:t>
            </a:r>
            <a:endParaRPr lang="en-US" dirty="0"/>
          </a:p>
        </p:txBody>
      </p:sp>
      <p:sp>
        <p:nvSpPr>
          <p:cNvPr id="7" name="TextBox 6"/>
          <p:cNvSpPr txBox="1"/>
          <p:nvPr/>
        </p:nvSpPr>
        <p:spPr>
          <a:xfrm>
            <a:off x="3657600" y="5105400"/>
            <a:ext cx="4876800" cy="646331"/>
          </a:xfrm>
          <a:prstGeom prst="rect">
            <a:avLst/>
          </a:prstGeom>
          <a:noFill/>
        </p:spPr>
        <p:txBody>
          <a:bodyPr wrap="square" rtlCol="0">
            <a:spAutoFit/>
          </a:bodyPr>
          <a:lstStyle/>
          <a:p>
            <a:pPr algn="ctr"/>
            <a:r>
              <a:rPr lang="en-US" dirty="0" smtClean="0"/>
              <a:t>Total flux is the integral of the total flux density over area and is the radiant power in Watts</a:t>
            </a:r>
            <a:endParaRPr lang="en-US" dirty="0"/>
          </a:p>
        </p:txBody>
      </p:sp>
      <p:sp>
        <p:nvSpPr>
          <p:cNvPr id="8" name="Rectangle 7"/>
          <p:cNvSpPr/>
          <p:nvPr/>
        </p:nvSpPr>
        <p:spPr>
          <a:xfrm>
            <a:off x="304800" y="1371600"/>
            <a:ext cx="86106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Aerosols, Clouds and Radiation</a:t>
            </a:r>
            <a:endParaRPr lang="en-US" dirty="0"/>
          </a:p>
        </p:txBody>
      </p:sp>
      <p:sp>
        <p:nvSpPr>
          <p:cNvPr id="3" name="Content Placeholder 2"/>
          <p:cNvSpPr>
            <a:spLocks noGrp="1"/>
          </p:cNvSpPr>
          <p:nvPr>
            <p:ph idx="1"/>
          </p:nvPr>
        </p:nvSpPr>
        <p:spPr>
          <a:xfrm>
            <a:off x="457200" y="2362200"/>
            <a:ext cx="8229600" cy="2743200"/>
          </a:xfrm>
        </p:spPr>
        <p:txBody>
          <a:bodyPr/>
          <a:lstStyle/>
          <a:p>
            <a:r>
              <a:rPr lang="en-US" dirty="0" smtClean="0"/>
              <a:t>Scattering</a:t>
            </a:r>
          </a:p>
          <a:p>
            <a:endParaRPr lang="en-US" dirty="0" smtClean="0"/>
          </a:p>
          <a:p>
            <a:r>
              <a:rPr lang="en-US" dirty="0" smtClean="0"/>
              <a:t>Absorption and Emission</a:t>
            </a:r>
            <a:endParaRPr lang="en-US" dirty="0"/>
          </a:p>
        </p:txBody>
      </p:sp>
    </p:spTree>
    <p:extLst>
      <p:ext uri="{BB962C8B-B14F-4D97-AF65-F5344CB8AC3E}">
        <p14:creationId xmlns:p14="http://schemas.microsoft.com/office/powerpoint/2010/main" val="372863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Scattering</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27148"/>
            <a:ext cx="9144000" cy="2203704"/>
          </a:xfrm>
          <a:prstGeom prst="rect">
            <a:avLst/>
          </a:prstGeom>
        </p:spPr>
      </p:pic>
      <p:sp>
        <p:nvSpPr>
          <p:cNvPr id="6" name="TextBox 5"/>
          <p:cNvSpPr txBox="1"/>
          <p:nvPr/>
        </p:nvSpPr>
        <p:spPr>
          <a:xfrm>
            <a:off x="304800" y="4530852"/>
            <a:ext cx="2514600" cy="369332"/>
          </a:xfrm>
          <a:prstGeom prst="rect">
            <a:avLst/>
          </a:prstGeom>
          <a:noFill/>
        </p:spPr>
        <p:txBody>
          <a:bodyPr wrap="square" rtlCol="0">
            <a:spAutoFit/>
          </a:bodyPr>
          <a:lstStyle/>
          <a:p>
            <a:pPr algn="ctr"/>
            <a:r>
              <a:rPr lang="en-US" dirty="0" smtClean="0">
                <a:solidFill>
                  <a:srgbClr val="0033CC"/>
                </a:solidFill>
              </a:rPr>
              <a:t>Rayleigh Scattering</a:t>
            </a:r>
            <a:endParaRPr lang="en-US" dirty="0">
              <a:solidFill>
                <a:srgbClr val="0033CC"/>
              </a:solidFill>
            </a:endParaRPr>
          </a:p>
        </p:txBody>
      </p:sp>
      <p:sp>
        <p:nvSpPr>
          <p:cNvPr id="7" name="TextBox 6"/>
          <p:cNvSpPr txBox="1"/>
          <p:nvPr/>
        </p:nvSpPr>
        <p:spPr>
          <a:xfrm>
            <a:off x="3924300" y="4530852"/>
            <a:ext cx="2057400" cy="646331"/>
          </a:xfrm>
          <a:prstGeom prst="rect">
            <a:avLst/>
          </a:prstGeom>
          <a:noFill/>
        </p:spPr>
        <p:txBody>
          <a:bodyPr wrap="square" rtlCol="0">
            <a:spAutoFit/>
          </a:bodyPr>
          <a:lstStyle/>
          <a:p>
            <a:pPr algn="ctr"/>
            <a:r>
              <a:rPr lang="en-US" dirty="0" smtClean="0">
                <a:solidFill>
                  <a:srgbClr val="0033CC"/>
                </a:solidFill>
              </a:rPr>
              <a:t> Mie Scattering,</a:t>
            </a:r>
          </a:p>
          <a:p>
            <a:pPr algn="ctr"/>
            <a:r>
              <a:rPr lang="en-US" dirty="0" smtClean="0">
                <a:solidFill>
                  <a:srgbClr val="0033CC"/>
                </a:solidFill>
              </a:rPr>
              <a:t>Small Particles</a:t>
            </a:r>
            <a:endParaRPr lang="en-US" dirty="0">
              <a:solidFill>
                <a:srgbClr val="0033CC"/>
              </a:solidFill>
            </a:endParaRPr>
          </a:p>
        </p:txBody>
      </p:sp>
      <p:sp>
        <p:nvSpPr>
          <p:cNvPr id="8" name="TextBox 7"/>
          <p:cNvSpPr txBox="1"/>
          <p:nvPr/>
        </p:nvSpPr>
        <p:spPr>
          <a:xfrm>
            <a:off x="6781800" y="4530852"/>
            <a:ext cx="2057400" cy="646331"/>
          </a:xfrm>
          <a:prstGeom prst="rect">
            <a:avLst/>
          </a:prstGeom>
          <a:noFill/>
        </p:spPr>
        <p:txBody>
          <a:bodyPr wrap="square" rtlCol="0">
            <a:spAutoFit/>
          </a:bodyPr>
          <a:lstStyle/>
          <a:p>
            <a:pPr algn="ctr"/>
            <a:r>
              <a:rPr lang="en-US" dirty="0" smtClean="0">
                <a:solidFill>
                  <a:srgbClr val="0033CC"/>
                </a:solidFill>
              </a:rPr>
              <a:t> Mie Scattering,</a:t>
            </a:r>
          </a:p>
          <a:p>
            <a:pPr algn="ctr"/>
            <a:r>
              <a:rPr lang="en-US" dirty="0" smtClean="0">
                <a:solidFill>
                  <a:srgbClr val="0033CC"/>
                </a:solidFill>
              </a:rPr>
              <a:t>Large Particles</a:t>
            </a:r>
            <a:endParaRPr lang="en-US" dirty="0">
              <a:solidFill>
                <a:srgbClr val="0033CC"/>
              </a:solidFill>
            </a:endParaRPr>
          </a:p>
        </p:txBody>
      </p:sp>
      <p:sp>
        <p:nvSpPr>
          <p:cNvPr id="9" name="TextBox 8"/>
          <p:cNvSpPr txBox="1"/>
          <p:nvPr/>
        </p:nvSpPr>
        <p:spPr>
          <a:xfrm>
            <a:off x="5715000" y="6557387"/>
            <a:ext cx="3268220" cy="307777"/>
          </a:xfrm>
          <a:prstGeom prst="rect">
            <a:avLst/>
          </a:prstGeom>
          <a:noFill/>
        </p:spPr>
        <p:txBody>
          <a:bodyPr wrap="square" rtlCol="0">
            <a:spAutoFit/>
          </a:bodyPr>
          <a:lstStyle/>
          <a:p>
            <a:r>
              <a:rPr lang="en-US" sz="1400" dirty="0" smtClean="0"/>
              <a:t>Image credit: </a:t>
            </a:r>
            <a:r>
              <a:rPr lang="en-US" sz="1400" i="1" dirty="0" err="1" smtClean="0"/>
              <a:t>Sharayanan</a:t>
            </a:r>
            <a:r>
              <a:rPr lang="en-US" sz="1400" dirty="0" smtClean="0"/>
              <a:t>, Wikipedia</a:t>
            </a:r>
            <a:endParaRPr lang="en-US" sz="1400" dirty="0"/>
          </a:p>
        </p:txBody>
      </p:sp>
      <p:cxnSp>
        <p:nvCxnSpPr>
          <p:cNvPr id="11" name="Straight Arrow Connector 10"/>
          <p:cNvCxnSpPr/>
          <p:nvPr/>
        </p:nvCxnSpPr>
        <p:spPr>
          <a:xfrm>
            <a:off x="3048000" y="2438400"/>
            <a:ext cx="2933700" cy="0"/>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62200" y="1905000"/>
            <a:ext cx="4191000" cy="369332"/>
          </a:xfrm>
          <a:prstGeom prst="rect">
            <a:avLst/>
          </a:prstGeom>
          <a:noFill/>
        </p:spPr>
        <p:txBody>
          <a:bodyPr wrap="square" rtlCol="0">
            <a:spAutoFit/>
          </a:bodyPr>
          <a:lstStyle/>
          <a:p>
            <a:pPr algn="ctr"/>
            <a:r>
              <a:rPr lang="en-US" dirty="0" smtClean="0"/>
              <a:t>Direction of Incident Radiation</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1870033302"/>
              </p:ext>
            </p:extLst>
          </p:nvPr>
        </p:nvGraphicFramePr>
        <p:xfrm>
          <a:off x="1104900" y="5177182"/>
          <a:ext cx="800100" cy="688975"/>
        </p:xfrm>
        <a:graphic>
          <a:graphicData uri="http://schemas.openxmlformats.org/presentationml/2006/ole">
            <mc:AlternateContent xmlns:mc="http://schemas.openxmlformats.org/markup-compatibility/2006">
              <mc:Choice xmlns:v="urn:schemas-microsoft-com:vml" Requires="v">
                <p:oleObj spid="_x0000_s85003" name="Equation" r:id="rId5" imgW="457200" imgH="393480" progId="Equation.DSMT4">
                  <p:embed/>
                </p:oleObj>
              </mc:Choice>
              <mc:Fallback>
                <p:oleObj name="Equation" r:id="rId5" imgW="457200" imgH="393480" progId="Equation.DSMT4">
                  <p:embed/>
                  <p:pic>
                    <p:nvPicPr>
                      <p:cNvPr id="0" name=""/>
                      <p:cNvPicPr/>
                      <p:nvPr/>
                    </p:nvPicPr>
                    <p:blipFill>
                      <a:blip r:embed="rId6"/>
                      <a:stretch>
                        <a:fillRect/>
                      </a:stretch>
                    </p:blipFill>
                    <p:spPr>
                      <a:xfrm>
                        <a:off x="1104900" y="5177182"/>
                        <a:ext cx="800100" cy="688975"/>
                      </a:xfrm>
                      <a:prstGeom prst="rect">
                        <a:avLst/>
                      </a:prstGeom>
                    </p:spPr>
                  </p:pic>
                </p:oleObj>
              </mc:Fallback>
            </mc:AlternateContent>
          </a:graphicData>
        </a:graphic>
      </p:graphicFrame>
      <p:sp>
        <p:nvSpPr>
          <p:cNvPr id="14" name="TextBox 13"/>
          <p:cNvSpPr txBox="1"/>
          <p:nvPr/>
        </p:nvSpPr>
        <p:spPr>
          <a:xfrm>
            <a:off x="4114800" y="5410200"/>
            <a:ext cx="3962400" cy="338554"/>
          </a:xfrm>
          <a:prstGeom prst="rect">
            <a:avLst/>
          </a:prstGeom>
          <a:noFill/>
        </p:spPr>
        <p:txBody>
          <a:bodyPr wrap="square" rtlCol="0">
            <a:spAutoFit/>
          </a:bodyPr>
          <a:lstStyle/>
          <a:p>
            <a:pPr algn="ctr"/>
            <a:r>
              <a:rPr lang="en-US" sz="1600" dirty="0" smtClean="0"/>
              <a:t>Less wavelength dependence</a:t>
            </a:r>
            <a:endParaRPr lang="en-US" sz="1600" dirty="0"/>
          </a:p>
        </p:txBody>
      </p:sp>
    </p:spTree>
    <p:extLst>
      <p:ext uri="{BB962C8B-B14F-4D97-AF65-F5344CB8AC3E}">
        <p14:creationId xmlns:p14="http://schemas.microsoft.com/office/powerpoint/2010/main" val="999143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C:\Documents and Settings\Kerry Emanuel\My Documents\CLASS\CLIMATE\cloud_path.tif"/>
          <p:cNvPicPr>
            <a:picLocks noChangeAspect="1" noChangeArrowheads="1"/>
          </p:cNvPicPr>
          <p:nvPr/>
        </p:nvPicPr>
        <p:blipFill>
          <a:blip r:embed="rId2" cstate="print"/>
          <a:srcRect/>
          <a:stretch>
            <a:fillRect/>
          </a:stretch>
        </p:blipFill>
        <p:spPr bwMode="auto">
          <a:xfrm>
            <a:off x="0" y="665163"/>
            <a:ext cx="9144000" cy="5526087"/>
          </a:xfrm>
          <a:prstGeom prst="rect">
            <a:avLst/>
          </a:prstGeom>
          <a:noFill/>
          <a:ln w="9525">
            <a:noFill/>
            <a:miter lim="800000"/>
            <a:headEnd/>
            <a:tailEnd/>
          </a:ln>
        </p:spPr>
      </p:pic>
      <p:sp>
        <p:nvSpPr>
          <p:cNvPr id="2" name="Rectangle 1"/>
          <p:cNvSpPr/>
          <p:nvPr/>
        </p:nvSpPr>
        <p:spPr>
          <a:xfrm>
            <a:off x="0" y="5105400"/>
            <a:ext cx="8991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6557387"/>
            <a:ext cx="8983220" cy="307777"/>
          </a:xfrm>
          <a:prstGeom prst="rect">
            <a:avLst/>
          </a:prstGeom>
          <a:noFill/>
        </p:spPr>
        <p:txBody>
          <a:bodyPr wrap="square" rtlCol="0">
            <a:spAutoFit/>
          </a:bodyPr>
          <a:lstStyle/>
          <a:p>
            <a:r>
              <a:rPr lang="en-US" sz="1400" dirty="0" smtClean="0"/>
              <a:t>Image credit: </a:t>
            </a:r>
            <a:r>
              <a:rPr lang="en-US" sz="1400" i="1" dirty="0" smtClean="0"/>
              <a:t>Stephens, G.L., 1978: Radiation profiles in extended water clouds. J. Atmos. Sci., 35,  2123-2132</a:t>
            </a:r>
            <a:endParaRPr lang="en-US" sz="1400" dirty="0"/>
          </a:p>
        </p:txBody>
      </p:sp>
    </p:spTree>
    <p:extLst>
      <p:ext uri="{BB962C8B-B14F-4D97-AF65-F5344CB8AC3E}">
        <p14:creationId xmlns:p14="http://schemas.microsoft.com/office/powerpoint/2010/main" val="1177236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and Aerosol Effects</a:t>
            </a:r>
            <a:endParaRPr lang="en-US" dirty="0"/>
          </a:p>
        </p:txBody>
      </p:sp>
      <p:sp>
        <p:nvSpPr>
          <p:cNvPr id="3" name="Content Placeholder 2"/>
          <p:cNvSpPr>
            <a:spLocks noGrp="1"/>
          </p:cNvSpPr>
          <p:nvPr>
            <p:ph idx="1"/>
          </p:nvPr>
        </p:nvSpPr>
        <p:spPr/>
        <p:txBody>
          <a:bodyPr/>
          <a:lstStyle/>
          <a:p>
            <a:r>
              <a:rPr lang="en-US" dirty="0" smtClean="0"/>
              <a:t>Air:  Rayleigh scattering principally of shorter wavelengths (blue and ultraviolet)</a:t>
            </a:r>
          </a:p>
          <a:p>
            <a:r>
              <a:rPr lang="en-US" dirty="0" smtClean="0"/>
              <a:t>Aerosols: Mostly Mie scattering; some absorption depending on composition</a:t>
            </a:r>
          </a:p>
          <a:p>
            <a:r>
              <a:rPr lang="en-US" dirty="0" smtClean="0"/>
              <a:t>Cloud droplets and ice crystals: Mie scattering and absorption</a:t>
            </a:r>
          </a:p>
          <a:p>
            <a:r>
              <a:rPr lang="en-US" dirty="0" smtClean="0"/>
              <a:t>Rain drops: Geometric optics in visible spectrum (rainbows)</a:t>
            </a:r>
            <a:endParaRPr lang="en-US" dirty="0"/>
          </a:p>
        </p:txBody>
      </p:sp>
    </p:spTree>
    <p:extLst>
      <p:ext uri="{BB962C8B-B14F-4D97-AF65-F5344CB8AC3E}">
        <p14:creationId xmlns:p14="http://schemas.microsoft.com/office/powerpoint/2010/main" val="27020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a:stretch>
            <a:fillRect/>
          </a:stretch>
        </p:blipFill>
        <p:spPr bwMode="auto">
          <a:xfrm>
            <a:off x="228600" y="1488676"/>
            <a:ext cx="8610600" cy="4780362"/>
          </a:xfrm>
          <a:prstGeom prst="rect">
            <a:avLst/>
          </a:prstGeom>
          <a:noFill/>
          <a:ln w="9525">
            <a:noFill/>
            <a:miter lim="800000"/>
            <a:headEnd/>
            <a:tailEnd/>
          </a:ln>
        </p:spPr>
      </p:pic>
      <p:sp>
        <p:nvSpPr>
          <p:cNvPr id="3077" name="Text Box 5"/>
          <p:cNvSpPr txBox="1">
            <a:spLocks noChangeArrowheads="1"/>
          </p:cNvSpPr>
          <p:nvPr/>
        </p:nvSpPr>
        <p:spPr bwMode="auto">
          <a:xfrm>
            <a:off x="2209800" y="609600"/>
            <a:ext cx="5257800" cy="457200"/>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0033CC"/>
                </a:solidFill>
                <a:effectLst>
                  <a:outerShdw blurRad="38100" dist="38100" dir="2700000" algn="tl">
                    <a:srgbClr val="C0C0C0"/>
                  </a:outerShdw>
                </a:effectLst>
              </a:rPr>
              <a:t>Elements of the Greenhouse Effect</a:t>
            </a:r>
          </a:p>
        </p:txBody>
      </p:sp>
      <p:sp>
        <p:nvSpPr>
          <p:cNvPr id="4" name="TextBox 3"/>
          <p:cNvSpPr txBox="1"/>
          <p:nvPr/>
        </p:nvSpPr>
        <p:spPr>
          <a:xfrm>
            <a:off x="5334000" y="6477000"/>
            <a:ext cx="3657600" cy="381000"/>
          </a:xfrm>
          <a:prstGeom prst="rect">
            <a:avLst/>
          </a:prstGeom>
          <a:noFill/>
        </p:spPr>
        <p:txBody>
          <a:bodyPr wrap="square" rtlCol="0">
            <a:spAutoFit/>
          </a:bodyPr>
          <a:lstStyle/>
          <a:p>
            <a:r>
              <a:rPr lang="en-US" dirty="0" smtClean="0"/>
              <a:t>from </a:t>
            </a:r>
            <a:r>
              <a:rPr lang="en-US" i="1" dirty="0" smtClean="0"/>
              <a:t>IPCC AR4</a:t>
            </a:r>
            <a:endParaRPr lang="en-US" i="1" dirty="0"/>
          </a:p>
        </p:txBody>
      </p:sp>
    </p:spTree>
    <p:extLst>
      <p:ext uri="{BB962C8B-B14F-4D97-AF65-F5344CB8AC3E}">
        <p14:creationId xmlns:p14="http://schemas.microsoft.com/office/powerpoint/2010/main" val="429927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458200" cy="523220"/>
          </a:xfrm>
          <a:prstGeom prst="rect">
            <a:avLst/>
          </a:prstGeom>
          <a:noFill/>
        </p:spPr>
        <p:txBody>
          <a:bodyPr wrap="square" rtlCol="0">
            <a:spAutoFit/>
          </a:bodyPr>
          <a:lstStyle/>
          <a:p>
            <a:pPr algn="ctr"/>
            <a:r>
              <a:rPr lang="en-US" sz="2800" dirty="0" smtClean="0">
                <a:solidFill>
                  <a:srgbClr val="0033CC"/>
                </a:solidFill>
                <a:effectLst>
                  <a:outerShdw blurRad="38100" dist="38100" dir="2700000" algn="tl">
                    <a:srgbClr val="000000">
                      <a:alpha val="43137"/>
                    </a:srgbClr>
                  </a:outerShdw>
                </a:effectLst>
              </a:rPr>
              <a:t>Intensity, Flux Density, Total  Flux Density, Total Flux </a:t>
            </a:r>
            <a:endParaRPr lang="en-US" sz="2800" dirty="0">
              <a:solidFill>
                <a:srgbClr val="0033CC"/>
              </a:solidFill>
              <a:effectLst>
                <a:outerShdw blurRad="38100" dist="38100" dir="2700000" algn="tl">
                  <a:srgbClr val="000000">
                    <a:alpha val="43137"/>
                  </a:srgbClr>
                </a:outerShdw>
              </a:effectLst>
            </a:endParaRPr>
          </a:p>
        </p:txBody>
      </p:sp>
      <p:graphicFrame>
        <p:nvGraphicFramePr>
          <p:cNvPr id="3" name="Object 2"/>
          <p:cNvGraphicFramePr>
            <a:graphicFrameLocks noChangeAspect="1"/>
          </p:cNvGraphicFramePr>
          <p:nvPr/>
        </p:nvGraphicFramePr>
        <p:xfrm>
          <a:off x="838200" y="1600200"/>
          <a:ext cx="3770230" cy="4125912"/>
        </p:xfrm>
        <a:graphic>
          <a:graphicData uri="http://schemas.openxmlformats.org/presentationml/2006/ole">
            <mc:AlternateContent xmlns:mc="http://schemas.openxmlformats.org/markup-compatibility/2006">
              <mc:Choice xmlns:v="urn:schemas-microsoft-com:vml" Requires="v">
                <p:oleObj spid="_x0000_s73762" name="Equation" r:id="rId4" imgW="1346040" imgH="1473120" progId="Equation.DSMT4">
                  <p:embed/>
                </p:oleObj>
              </mc:Choice>
              <mc:Fallback>
                <p:oleObj name="Equation" r:id="rId4" imgW="1346040" imgH="14731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0200"/>
                        <a:ext cx="3770230" cy="412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257800" y="1981200"/>
            <a:ext cx="2667000" cy="400110"/>
          </a:xfrm>
          <a:prstGeom prst="rect">
            <a:avLst/>
          </a:prstGeom>
          <a:noFill/>
        </p:spPr>
        <p:txBody>
          <a:bodyPr wrap="square" rtlCol="0">
            <a:spAutoFit/>
          </a:bodyPr>
          <a:lstStyle/>
          <a:p>
            <a:r>
              <a:rPr lang="en-US" sz="2000" dirty="0" smtClean="0"/>
              <a:t>Intensity</a:t>
            </a:r>
            <a:endParaRPr lang="en-US" sz="2000" dirty="0"/>
          </a:p>
        </p:txBody>
      </p:sp>
      <p:sp>
        <p:nvSpPr>
          <p:cNvPr id="5" name="TextBox 4"/>
          <p:cNvSpPr txBox="1"/>
          <p:nvPr/>
        </p:nvSpPr>
        <p:spPr>
          <a:xfrm>
            <a:off x="4343400" y="2819400"/>
            <a:ext cx="4495800" cy="646331"/>
          </a:xfrm>
          <a:prstGeom prst="rect">
            <a:avLst/>
          </a:prstGeom>
          <a:noFill/>
        </p:spPr>
        <p:txBody>
          <a:bodyPr wrap="square" rtlCol="0">
            <a:spAutoFit/>
          </a:bodyPr>
          <a:lstStyle/>
          <a:p>
            <a:r>
              <a:rPr lang="en-US" dirty="0" smtClean="0"/>
              <a:t>Flux density is the normal component of intensity integrated over all solid angles</a:t>
            </a:r>
            <a:endParaRPr lang="en-US" dirty="0"/>
          </a:p>
        </p:txBody>
      </p:sp>
      <p:sp>
        <p:nvSpPr>
          <p:cNvPr id="6" name="TextBox 5"/>
          <p:cNvSpPr txBox="1"/>
          <p:nvPr/>
        </p:nvSpPr>
        <p:spPr>
          <a:xfrm>
            <a:off x="3886200" y="4114800"/>
            <a:ext cx="4800600" cy="646331"/>
          </a:xfrm>
          <a:prstGeom prst="rect">
            <a:avLst/>
          </a:prstGeom>
          <a:noFill/>
        </p:spPr>
        <p:txBody>
          <a:bodyPr wrap="square" rtlCol="0">
            <a:spAutoFit/>
          </a:bodyPr>
          <a:lstStyle/>
          <a:p>
            <a:pPr algn="ctr"/>
            <a:r>
              <a:rPr lang="en-US" dirty="0" smtClean="0"/>
              <a:t>Total flux density is the flux density integrated over all wavelengths</a:t>
            </a:r>
            <a:endParaRPr lang="en-US" dirty="0"/>
          </a:p>
        </p:txBody>
      </p:sp>
      <p:sp>
        <p:nvSpPr>
          <p:cNvPr id="7" name="TextBox 6"/>
          <p:cNvSpPr txBox="1"/>
          <p:nvPr/>
        </p:nvSpPr>
        <p:spPr>
          <a:xfrm>
            <a:off x="3657600" y="5105400"/>
            <a:ext cx="4876800" cy="646331"/>
          </a:xfrm>
          <a:prstGeom prst="rect">
            <a:avLst/>
          </a:prstGeom>
          <a:noFill/>
        </p:spPr>
        <p:txBody>
          <a:bodyPr wrap="square" rtlCol="0">
            <a:spAutoFit/>
          </a:bodyPr>
          <a:lstStyle/>
          <a:p>
            <a:pPr algn="ctr"/>
            <a:r>
              <a:rPr lang="en-US" dirty="0" smtClean="0"/>
              <a:t>Total flux is the integral of the total flux density over area and is the radiant power in Watts</a:t>
            </a:r>
            <a:endParaRPr lang="en-US" dirty="0"/>
          </a:p>
        </p:txBody>
      </p:sp>
      <p:sp>
        <p:nvSpPr>
          <p:cNvPr id="8" name="Rectangle 7"/>
          <p:cNvSpPr/>
          <p:nvPr/>
        </p:nvSpPr>
        <p:spPr>
          <a:xfrm>
            <a:off x="304800" y="2743200"/>
            <a:ext cx="86106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458200" cy="523220"/>
          </a:xfrm>
          <a:prstGeom prst="rect">
            <a:avLst/>
          </a:prstGeom>
          <a:noFill/>
        </p:spPr>
        <p:txBody>
          <a:bodyPr wrap="square" rtlCol="0">
            <a:spAutoFit/>
          </a:bodyPr>
          <a:lstStyle/>
          <a:p>
            <a:pPr algn="ctr"/>
            <a:r>
              <a:rPr lang="en-US" sz="2800" dirty="0" smtClean="0">
                <a:solidFill>
                  <a:srgbClr val="0033CC"/>
                </a:solidFill>
                <a:effectLst>
                  <a:outerShdw blurRad="38100" dist="38100" dir="2700000" algn="tl">
                    <a:srgbClr val="000000">
                      <a:alpha val="43137"/>
                    </a:srgbClr>
                  </a:outerShdw>
                </a:effectLst>
              </a:rPr>
              <a:t>Intensity, Flux Density, Total  Flux Density, Total Flux </a:t>
            </a:r>
            <a:endParaRPr lang="en-US" sz="2800" dirty="0">
              <a:solidFill>
                <a:srgbClr val="0033CC"/>
              </a:solidFill>
              <a:effectLst>
                <a:outerShdw blurRad="38100" dist="38100" dir="2700000" algn="tl">
                  <a:srgbClr val="000000">
                    <a:alpha val="43137"/>
                  </a:srgbClr>
                </a:outerShdw>
              </a:effectLst>
            </a:endParaRPr>
          </a:p>
        </p:txBody>
      </p:sp>
      <p:graphicFrame>
        <p:nvGraphicFramePr>
          <p:cNvPr id="3" name="Object 2"/>
          <p:cNvGraphicFramePr>
            <a:graphicFrameLocks noChangeAspect="1"/>
          </p:cNvGraphicFramePr>
          <p:nvPr/>
        </p:nvGraphicFramePr>
        <p:xfrm>
          <a:off x="838200" y="1600200"/>
          <a:ext cx="3770230" cy="4125912"/>
        </p:xfrm>
        <a:graphic>
          <a:graphicData uri="http://schemas.openxmlformats.org/presentationml/2006/ole">
            <mc:AlternateContent xmlns:mc="http://schemas.openxmlformats.org/markup-compatibility/2006">
              <mc:Choice xmlns:v="urn:schemas-microsoft-com:vml" Requires="v">
                <p:oleObj spid="_x0000_s74786" name="Equation" r:id="rId4" imgW="1346040" imgH="1473120" progId="Equation.DSMT4">
                  <p:embed/>
                </p:oleObj>
              </mc:Choice>
              <mc:Fallback>
                <p:oleObj name="Equation" r:id="rId4" imgW="1346040" imgH="14731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0200"/>
                        <a:ext cx="3770230" cy="412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257800" y="1981200"/>
            <a:ext cx="2667000" cy="400110"/>
          </a:xfrm>
          <a:prstGeom prst="rect">
            <a:avLst/>
          </a:prstGeom>
          <a:noFill/>
        </p:spPr>
        <p:txBody>
          <a:bodyPr wrap="square" rtlCol="0">
            <a:spAutoFit/>
          </a:bodyPr>
          <a:lstStyle/>
          <a:p>
            <a:r>
              <a:rPr lang="en-US" sz="2000" dirty="0" smtClean="0"/>
              <a:t>Intensity</a:t>
            </a:r>
            <a:endParaRPr lang="en-US" sz="2000" dirty="0"/>
          </a:p>
        </p:txBody>
      </p:sp>
      <p:sp>
        <p:nvSpPr>
          <p:cNvPr id="5" name="TextBox 4"/>
          <p:cNvSpPr txBox="1"/>
          <p:nvPr/>
        </p:nvSpPr>
        <p:spPr>
          <a:xfrm>
            <a:off x="4343400" y="2819400"/>
            <a:ext cx="4495800" cy="646331"/>
          </a:xfrm>
          <a:prstGeom prst="rect">
            <a:avLst/>
          </a:prstGeom>
          <a:noFill/>
        </p:spPr>
        <p:txBody>
          <a:bodyPr wrap="square" rtlCol="0">
            <a:spAutoFit/>
          </a:bodyPr>
          <a:lstStyle/>
          <a:p>
            <a:r>
              <a:rPr lang="en-US" dirty="0" smtClean="0"/>
              <a:t>Flux density is the normal component of intensity integrated over all solid angles</a:t>
            </a:r>
            <a:endParaRPr lang="en-US" dirty="0"/>
          </a:p>
        </p:txBody>
      </p:sp>
      <p:sp>
        <p:nvSpPr>
          <p:cNvPr id="6" name="TextBox 5"/>
          <p:cNvSpPr txBox="1"/>
          <p:nvPr/>
        </p:nvSpPr>
        <p:spPr>
          <a:xfrm>
            <a:off x="3886200" y="4114800"/>
            <a:ext cx="4800600" cy="646331"/>
          </a:xfrm>
          <a:prstGeom prst="rect">
            <a:avLst/>
          </a:prstGeom>
          <a:noFill/>
        </p:spPr>
        <p:txBody>
          <a:bodyPr wrap="square" rtlCol="0">
            <a:spAutoFit/>
          </a:bodyPr>
          <a:lstStyle/>
          <a:p>
            <a:pPr algn="ctr"/>
            <a:r>
              <a:rPr lang="en-US" dirty="0" smtClean="0"/>
              <a:t>Total flux density is the flux density integrated over all wavelengths</a:t>
            </a:r>
            <a:endParaRPr lang="en-US" dirty="0"/>
          </a:p>
        </p:txBody>
      </p:sp>
      <p:sp>
        <p:nvSpPr>
          <p:cNvPr id="7" name="TextBox 6"/>
          <p:cNvSpPr txBox="1"/>
          <p:nvPr/>
        </p:nvSpPr>
        <p:spPr>
          <a:xfrm>
            <a:off x="3657600" y="5105400"/>
            <a:ext cx="4876800" cy="646331"/>
          </a:xfrm>
          <a:prstGeom prst="rect">
            <a:avLst/>
          </a:prstGeom>
          <a:noFill/>
        </p:spPr>
        <p:txBody>
          <a:bodyPr wrap="square" rtlCol="0">
            <a:spAutoFit/>
          </a:bodyPr>
          <a:lstStyle/>
          <a:p>
            <a:pPr algn="ctr"/>
            <a:r>
              <a:rPr lang="en-US" dirty="0" smtClean="0"/>
              <a:t>Total flux is the integral of the total flux density over area and is the radiant power in Watts</a:t>
            </a:r>
            <a:endParaRPr lang="en-US" dirty="0"/>
          </a:p>
        </p:txBody>
      </p:sp>
      <p:sp>
        <p:nvSpPr>
          <p:cNvPr id="8" name="Rectangle 7"/>
          <p:cNvSpPr/>
          <p:nvPr/>
        </p:nvSpPr>
        <p:spPr>
          <a:xfrm>
            <a:off x="304800" y="3810000"/>
            <a:ext cx="86106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458200" cy="523220"/>
          </a:xfrm>
          <a:prstGeom prst="rect">
            <a:avLst/>
          </a:prstGeom>
          <a:noFill/>
        </p:spPr>
        <p:txBody>
          <a:bodyPr wrap="square" rtlCol="0">
            <a:spAutoFit/>
          </a:bodyPr>
          <a:lstStyle/>
          <a:p>
            <a:pPr algn="ctr"/>
            <a:r>
              <a:rPr lang="en-US" sz="2800" dirty="0" smtClean="0">
                <a:solidFill>
                  <a:srgbClr val="0033CC"/>
                </a:solidFill>
                <a:effectLst>
                  <a:outerShdw blurRad="38100" dist="38100" dir="2700000" algn="tl">
                    <a:srgbClr val="000000">
                      <a:alpha val="43137"/>
                    </a:srgbClr>
                  </a:outerShdw>
                </a:effectLst>
              </a:rPr>
              <a:t>Intensity, Flux Density, Total  Flux Density, Total Flux </a:t>
            </a:r>
            <a:endParaRPr lang="en-US" sz="2800" dirty="0">
              <a:solidFill>
                <a:srgbClr val="0033CC"/>
              </a:solidFill>
              <a:effectLst>
                <a:outerShdw blurRad="38100" dist="38100" dir="2700000" algn="tl">
                  <a:srgbClr val="000000">
                    <a:alpha val="43137"/>
                  </a:srgbClr>
                </a:outerShdw>
              </a:effectLst>
            </a:endParaRPr>
          </a:p>
        </p:txBody>
      </p:sp>
      <p:graphicFrame>
        <p:nvGraphicFramePr>
          <p:cNvPr id="3" name="Object 2"/>
          <p:cNvGraphicFramePr>
            <a:graphicFrameLocks noChangeAspect="1"/>
          </p:cNvGraphicFramePr>
          <p:nvPr/>
        </p:nvGraphicFramePr>
        <p:xfrm>
          <a:off x="838200" y="1600200"/>
          <a:ext cx="3770230" cy="4125912"/>
        </p:xfrm>
        <a:graphic>
          <a:graphicData uri="http://schemas.openxmlformats.org/presentationml/2006/ole">
            <mc:AlternateContent xmlns:mc="http://schemas.openxmlformats.org/markup-compatibility/2006">
              <mc:Choice xmlns:v="urn:schemas-microsoft-com:vml" Requires="v">
                <p:oleObj spid="_x0000_s76834" name="Equation" r:id="rId4" imgW="1346040" imgH="1473120" progId="Equation.DSMT4">
                  <p:embed/>
                </p:oleObj>
              </mc:Choice>
              <mc:Fallback>
                <p:oleObj name="Equation" r:id="rId4" imgW="1346040" imgH="14731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0200"/>
                        <a:ext cx="3770230" cy="412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257800" y="1981200"/>
            <a:ext cx="2667000" cy="400110"/>
          </a:xfrm>
          <a:prstGeom prst="rect">
            <a:avLst/>
          </a:prstGeom>
          <a:noFill/>
        </p:spPr>
        <p:txBody>
          <a:bodyPr wrap="square" rtlCol="0">
            <a:spAutoFit/>
          </a:bodyPr>
          <a:lstStyle/>
          <a:p>
            <a:r>
              <a:rPr lang="en-US" sz="2000" dirty="0" smtClean="0"/>
              <a:t>Intensity</a:t>
            </a:r>
            <a:endParaRPr lang="en-US" sz="2000" dirty="0"/>
          </a:p>
        </p:txBody>
      </p:sp>
      <p:sp>
        <p:nvSpPr>
          <p:cNvPr id="5" name="TextBox 4"/>
          <p:cNvSpPr txBox="1"/>
          <p:nvPr/>
        </p:nvSpPr>
        <p:spPr>
          <a:xfrm>
            <a:off x="4343400" y="2819400"/>
            <a:ext cx="4495800" cy="646331"/>
          </a:xfrm>
          <a:prstGeom prst="rect">
            <a:avLst/>
          </a:prstGeom>
          <a:noFill/>
        </p:spPr>
        <p:txBody>
          <a:bodyPr wrap="square" rtlCol="0">
            <a:spAutoFit/>
          </a:bodyPr>
          <a:lstStyle/>
          <a:p>
            <a:r>
              <a:rPr lang="en-US" dirty="0" smtClean="0"/>
              <a:t>Flux density is the normal component of intensity integrated over all solid angles</a:t>
            </a:r>
            <a:endParaRPr lang="en-US" dirty="0"/>
          </a:p>
        </p:txBody>
      </p:sp>
      <p:sp>
        <p:nvSpPr>
          <p:cNvPr id="6" name="TextBox 5"/>
          <p:cNvSpPr txBox="1"/>
          <p:nvPr/>
        </p:nvSpPr>
        <p:spPr>
          <a:xfrm>
            <a:off x="3886200" y="4114800"/>
            <a:ext cx="4800600" cy="646331"/>
          </a:xfrm>
          <a:prstGeom prst="rect">
            <a:avLst/>
          </a:prstGeom>
          <a:noFill/>
        </p:spPr>
        <p:txBody>
          <a:bodyPr wrap="square" rtlCol="0">
            <a:spAutoFit/>
          </a:bodyPr>
          <a:lstStyle/>
          <a:p>
            <a:pPr algn="ctr"/>
            <a:r>
              <a:rPr lang="en-US" dirty="0" smtClean="0"/>
              <a:t>Total flux density is the flux density integrated over all wavelengths</a:t>
            </a:r>
            <a:endParaRPr lang="en-US" dirty="0"/>
          </a:p>
        </p:txBody>
      </p:sp>
      <p:sp>
        <p:nvSpPr>
          <p:cNvPr id="7" name="TextBox 6"/>
          <p:cNvSpPr txBox="1"/>
          <p:nvPr/>
        </p:nvSpPr>
        <p:spPr>
          <a:xfrm>
            <a:off x="3657600" y="5105400"/>
            <a:ext cx="4876800" cy="646331"/>
          </a:xfrm>
          <a:prstGeom prst="rect">
            <a:avLst/>
          </a:prstGeom>
          <a:noFill/>
        </p:spPr>
        <p:txBody>
          <a:bodyPr wrap="square" rtlCol="0">
            <a:spAutoFit/>
          </a:bodyPr>
          <a:lstStyle/>
          <a:p>
            <a:pPr algn="ctr"/>
            <a:r>
              <a:rPr lang="en-US" dirty="0" smtClean="0"/>
              <a:t>Total flux is the integral of the total flux density over area and is the radiant power in Watts</a:t>
            </a:r>
            <a:endParaRPr lang="en-US" dirty="0"/>
          </a:p>
        </p:txBody>
      </p:sp>
      <p:sp>
        <p:nvSpPr>
          <p:cNvPr id="8" name="Rectangle 7"/>
          <p:cNvSpPr/>
          <p:nvPr/>
        </p:nvSpPr>
        <p:spPr>
          <a:xfrm>
            <a:off x="304800" y="4953000"/>
            <a:ext cx="86106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458200" cy="523220"/>
          </a:xfrm>
          <a:prstGeom prst="rect">
            <a:avLst/>
          </a:prstGeom>
          <a:noFill/>
        </p:spPr>
        <p:txBody>
          <a:bodyPr wrap="square" rtlCol="0">
            <a:spAutoFit/>
          </a:bodyPr>
          <a:lstStyle/>
          <a:p>
            <a:pPr algn="ctr"/>
            <a:r>
              <a:rPr lang="en-US" sz="2800" dirty="0" smtClean="0">
                <a:solidFill>
                  <a:srgbClr val="0033CC"/>
                </a:solidFill>
                <a:effectLst>
                  <a:outerShdw blurRad="38100" dist="38100" dir="2700000" algn="tl">
                    <a:srgbClr val="000000">
                      <a:alpha val="43137"/>
                    </a:srgbClr>
                  </a:outerShdw>
                </a:effectLst>
              </a:rPr>
              <a:t>Intensity, Flux Density, Total  Flux Density, Total Flux </a:t>
            </a:r>
            <a:endParaRPr lang="en-US" sz="2800" dirty="0">
              <a:solidFill>
                <a:srgbClr val="0033CC"/>
              </a:solidFill>
              <a:effectLst>
                <a:outerShdw blurRad="38100" dist="38100" dir="2700000" algn="tl">
                  <a:srgbClr val="000000">
                    <a:alpha val="43137"/>
                  </a:srgbClr>
                </a:outerShdw>
              </a:effectLst>
            </a:endParaRPr>
          </a:p>
        </p:txBody>
      </p:sp>
      <p:graphicFrame>
        <p:nvGraphicFramePr>
          <p:cNvPr id="3" name="Object 2"/>
          <p:cNvGraphicFramePr>
            <a:graphicFrameLocks noChangeAspect="1"/>
          </p:cNvGraphicFramePr>
          <p:nvPr/>
        </p:nvGraphicFramePr>
        <p:xfrm>
          <a:off x="838200" y="1600200"/>
          <a:ext cx="3770230" cy="4125912"/>
        </p:xfrm>
        <a:graphic>
          <a:graphicData uri="http://schemas.openxmlformats.org/presentationml/2006/ole">
            <mc:AlternateContent xmlns:mc="http://schemas.openxmlformats.org/markup-compatibility/2006">
              <mc:Choice xmlns:v="urn:schemas-microsoft-com:vml" Requires="v">
                <p:oleObj spid="_x0000_s77858" name="Equation" r:id="rId4" imgW="1346040" imgH="1473120" progId="Equation.DSMT4">
                  <p:embed/>
                </p:oleObj>
              </mc:Choice>
              <mc:Fallback>
                <p:oleObj name="Equation" r:id="rId4" imgW="1346040" imgH="14731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0200"/>
                        <a:ext cx="3770230" cy="412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257800" y="1981200"/>
            <a:ext cx="2667000" cy="400110"/>
          </a:xfrm>
          <a:prstGeom prst="rect">
            <a:avLst/>
          </a:prstGeom>
          <a:noFill/>
        </p:spPr>
        <p:txBody>
          <a:bodyPr wrap="square" rtlCol="0">
            <a:spAutoFit/>
          </a:bodyPr>
          <a:lstStyle/>
          <a:p>
            <a:r>
              <a:rPr lang="en-US" sz="2000" dirty="0" smtClean="0"/>
              <a:t>Intensity</a:t>
            </a:r>
            <a:endParaRPr lang="en-US" sz="2000" dirty="0"/>
          </a:p>
        </p:txBody>
      </p:sp>
      <p:sp>
        <p:nvSpPr>
          <p:cNvPr id="5" name="TextBox 4"/>
          <p:cNvSpPr txBox="1"/>
          <p:nvPr/>
        </p:nvSpPr>
        <p:spPr>
          <a:xfrm>
            <a:off x="4343400" y="2819400"/>
            <a:ext cx="4495800" cy="646331"/>
          </a:xfrm>
          <a:prstGeom prst="rect">
            <a:avLst/>
          </a:prstGeom>
          <a:noFill/>
        </p:spPr>
        <p:txBody>
          <a:bodyPr wrap="square" rtlCol="0">
            <a:spAutoFit/>
          </a:bodyPr>
          <a:lstStyle/>
          <a:p>
            <a:r>
              <a:rPr lang="en-US" dirty="0" smtClean="0"/>
              <a:t>Flux density is the normal component of intensity integrated over all solid angles</a:t>
            </a:r>
            <a:endParaRPr lang="en-US" dirty="0"/>
          </a:p>
        </p:txBody>
      </p:sp>
      <p:sp>
        <p:nvSpPr>
          <p:cNvPr id="6" name="TextBox 5"/>
          <p:cNvSpPr txBox="1"/>
          <p:nvPr/>
        </p:nvSpPr>
        <p:spPr>
          <a:xfrm>
            <a:off x="3886200" y="4114800"/>
            <a:ext cx="4800600" cy="646331"/>
          </a:xfrm>
          <a:prstGeom prst="rect">
            <a:avLst/>
          </a:prstGeom>
          <a:noFill/>
        </p:spPr>
        <p:txBody>
          <a:bodyPr wrap="square" rtlCol="0">
            <a:spAutoFit/>
          </a:bodyPr>
          <a:lstStyle/>
          <a:p>
            <a:pPr algn="ctr"/>
            <a:r>
              <a:rPr lang="en-US" dirty="0" smtClean="0"/>
              <a:t>Total flux density is the flux density integrated over all wavelengths</a:t>
            </a:r>
            <a:endParaRPr lang="en-US" dirty="0"/>
          </a:p>
        </p:txBody>
      </p:sp>
      <p:sp>
        <p:nvSpPr>
          <p:cNvPr id="7" name="TextBox 6"/>
          <p:cNvSpPr txBox="1"/>
          <p:nvPr/>
        </p:nvSpPr>
        <p:spPr>
          <a:xfrm>
            <a:off x="3657600" y="5105400"/>
            <a:ext cx="4876800" cy="646331"/>
          </a:xfrm>
          <a:prstGeom prst="rect">
            <a:avLst/>
          </a:prstGeom>
          <a:noFill/>
        </p:spPr>
        <p:txBody>
          <a:bodyPr wrap="square" rtlCol="0">
            <a:spAutoFit/>
          </a:bodyPr>
          <a:lstStyle/>
          <a:p>
            <a:pPr algn="ctr"/>
            <a:r>
              <a:rPr lang="en-US" dirty="0" smtClean="0"/>
              <a:t>Total flux is the integral of the total flux density over area and is the radiant power in Watts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smtClean="0"/>
              <a:t>Black-body Radiation</a:t>
            </a:r>
          </a:p>
        </p:txBody>
      </p:sp>
      <p:sp>
        <p:nvSpPr>
          <p:cNvPr id="6148" name="Rectangle 3"/>
          <p:cNvSpPr>
            <a:spLocks noGrp="1" noChangeArrowheads="1"/>
          </p:cNvSpPr>
          <p:nvPr>
            <p:ph type="body" idx="1"/>
          </p:nvPr>
        </p:nvSpPr>
        <p:spPr>
          <a:xfrm>
            <a:off x="533400" y="1447800"/>
            <a:ext cx="8229600" cy="1371600"/>
          </a:xfrm>
        </p:spPr>
        <p:txBody>
          <a:bodyPr>
            <a:normAutofit fontScale="92500" lnSpcReduction="10000"/>
          </a:bodyPr>
          <a:lstStyle/>
          <a:p>
            <a:pPr eaLnBrk="1" hangingPunct="1"/>
            <a:r>
              <a:rPr lang="en-US" sz="2400" dirty="0" smtClean="0"/>
              <a:t>Planck’s Law</a:t>
            </a:r>
          </a:p>
          <a:p>
            <a:pPr eaLnBrk="1" hangingPunct="1"/>
            <a:r>
              <a:rPr lang="en-US" sz="2400" dirty="0" smtClean="0"/>
              <a:t>Based on assumption of local thermodynamic equilibrium</a:t>
            </a:r>
          </a:p>
          <a:p>
            <a:pPr lvl="1" eaLnBrk="1" hangingPunct="1"/>
            <a:r>
              <a:rPr lang="en-US" sz="2400" dirty="0" smtClean="0"/>
              <a:t>(Not valid at very high altitudes in atmosphere)</a:t>
            </a:r>
          </a:p>
        </p:txBody>
      </p:sp>
      <p:graphicFrame>
        <p:nvGraphicFramePr>
          <p:cNvPr id="6146" name="Object 4"/>
          <p:cNvGraphicFramePr>
            <a:graphicFrameLocks noChangeAspect="1"/>
          </p:cNvGraphicFramePr>
          <p:nvPr>
            <p:extLst>
              <p:ext uri="{D42A27DB-BD31-4B8C-83A1-F6EECF244321}">
                <p14:modId xmlns:p14="http://schemas.microsoft.com/office/powerpoint/2010/main" val="1396574473"/>
              </p:ext>
            </p:extLst>
          </p:nvPr>
        </p:nvGraphicFramePr>
        <p:xfrm>
          <a:off x="1676400" y="2667000"/>
          <a:ext cx="4495800" cy="4144963"/>
        </p:xfrm>
        <a:graphic>
          <a:graphicData uri="http://schemas.openxmlformats.org/presentationml/2006/ole">
            <mc:AlternateContent xmlns:mc="http://schemas.openxmlformats.org/markup-compatibility/2006">
              <mc:Choice xmlns:v="urn:schemas-microsoft-com:vml" Requires="v">
                <p:oleObj spid="_x0000_s1058" name="Equation" r:id="rId4" imgW="1625400" imgH="1498320" progId="Equation.DSMT4">
                  <p:embed/>
                </p:oleObj>
              </mc:Choice>
              <mc:Fallback>
                <p:oleObj name="Equation" r:id="rId4" imgW="1625400" imgH="1498320" progId="Equation.DSMT4">
                  <p:embed/>
                  <p:pic>
                    <p:nvPicPr>
                      <p:cNvPr id="0" name="Object 4"/>
                      <p:cNvPicPr>
                        <a:picLocks noChangeAspect="1" noChangeArrowheads="1"/>
                      </p:cNvPicPr>
                      <p:nvPr/>
                    </p:nvPicPr>
                    <p:blipFill>
                      <a:blip r:embed="rId5"/>
                      <a:srcRect/>
                      <a:stretch>
                        <a:fillRect/>
                      </a:stretch>
                    </p:blipFill>
                    <p:spPr bwMode="auto">
                      <a:xfrm>
                        <a:off x="1676400" y="2667000"/>
                        <a:ext cx="4495800" cy="414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5" dur="500"/>
                                        <p:tgtEl>
                                          <p:spTgt spid="614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blinds(horizontal)">
                                      <p:cBhvr>
                                        <p:cTn id="2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Ariel</Template>
  <TotalTime>3374</TotalTime>
  <Words>1662</Words>
  <Application>Microsoft Office PowerPoint</Application>
  <PresentationFormat>On-screen Show (4:3)</PresentationFormat>
  <Paragraphs>193</Paragraphs>
  <Slides>44</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Ariel</vt:lpstr>
      <vt:lpstr>Equation</vt:lpstr>
      <vt:lpstr>Radiative Transfer Through the Atmosphere  Importance for Climate: </vt:lpstr>
      <vt:lpstr>Program</vt:lpstr>
      <vt:lpstr>PowerPoint Presentation</vt:lpstr>
      <vt:lpstr>PowerPoint Presentation</vt:lpstr>
      <vt:lpstr>PowerPoint Presentation</vt:lpstr>
      <vt:lpstr>PowerPoint Presentation</vt:lpstr>
      <vt:lpstr>PowerPoint Presentation</vt:lpstr>
      <vt:lpstr>PowerPoint Presentation</vt:lpstr>
      <vt:lpstr>Black-body Radiation</vt:lpstr>
      <vt:lpstr>PowerPoint Presentation</vt:lpstr>
      <vt:lpstr>Wien’s Displacement Law</vt:lpstr>
      <vt:lpstr>PowerPoint Presentation</vt:lpstr>
      <vt:lpstr>PowerPoint Presentation</vt:lpstr>
      <vt:lpstr>PowerPoint Presentation</vt:lpstr>
      <vt:lpstr>Comparison of Black-body Curves of Earth and Sun</vt:lpstr>
      <vt:lpstr>PowerPoint Presentation</vt:lpstr>
      <vt:lpstr>The Stefan-Boltzmann Law is the integral of the Planck function over all frequencies and all angles in a hemisphere:</vt:lpstr>
      <vt:lpstr>Emission and Absorption Spectra</vt:lpstr>
      <vt:lpstr>Emission and Absorption Spectra</vt:lpstr>
      <vt:lpstr>Emission and Absorption Spectra</vt:lpstr>
      <vt:lpstr>Absorption and Emission in a Gas</vt:lpstr>
      <vt:lpstr>Electronic Transitions</vt:lpstr>
      <vt:lpstr>Electronic Transitions</vt:lpstr>
      <vt:lpstr>Rotational and Vibrational Transitions</vt:lpstr>
      <vt:lpstr>Rotational and Vibrational Transitions</vt:lpstr>
      <vt:lpstr>PowerPoint Presentation</vt:lpstr>
      <vt:lpstr>Polyatomic Molecules</vt:lpstr>
      <vt:lpstr>The three fundamental modes of a water molecule</vt:lpstr>
      <vt:lpstr>Water infrared absorption coefficient</vt:lpstr>
      <vt:lpstr>Kirchoff’s Law</vt:lpstr>
      <vt:lpstr>PowerPoint Presentation</vt:lpstr>
      <vt:lpstr>PowerPoint Presentation</vt:lpstr>
      <vt:lpstr>PowerPoint Presentation</vt:lpstr>
      <vt:lpstr>Principal Atmospheric Absorbers</vt:lpstr>
      <vt:lpstr>PowerPoint Presentation</vt:lpstr>
      <vt:lpstr>PowerPoint Presentation</vt:lpstr>
      <vt:lpstr>PowerPoint Presentation</vt:lpstr>
      <vt:lpstr>Mean Surface Temperature in the Absence of Greenhouse Gases</vt:lpstr>
      <vt:lpstr>Effective emission temperatures of three planets</vt:lpstr>
      <vt:lpstr>Aerosols, Clouds and Radiation</vt:lpstr>
      <vt:lpstr>Types of Scattering</vt:lpstr>
      <vt:lpstr>PowerPoint Presentation</vt:lpstr>
      <vt:lpstr>Cloud and Aerosol Effects</vt:lpstr>
      <vt:lpstr>PowerPoint Presentation</vt:lpstr>
    </vt:vector>
  </TitlesOfParts>
  <Company>Massachusetts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Radiative Transfer Through the Atmosphere  Importance for Climate: </dc:title>
  <dc:creator>Kerry Emanuel</dc:creator>
  <cp:lastModifiedBy>Brett</cp:lastModifiedBy>
  <cp:revision>53</cp:revision>
  <dcterms:created xsi:type="dcterms:W3CDTF">2013-10-23T14:22:41Z</dcterms:created>
  <dcterms:modified xsi:type="dcterms:W3CDTF">2013-11-14T22:30:24Z</dcterms:modified>
</cp:coreProperties>
</file>