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320" r:id="rId6"/>
    <p:sldId id="261" r:id="rId7"/>
    <p:sldId id="315" r:id="rId8"/>
    <p:sldId id="262" r:id="rId9"/>
    <p:sldId id="316" r:id="rId10"/>
    <p:sldId id="328" r:id="rId11"/>
    <p:sldId id="329" r:id="rId12"/>
    <p:sldId id="264" r:id="rId13"/>
    <p:sldId id="32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1" r:id="rId28"/>
    <p:sldId id="282" r:id="rId29"/>
    <p:sldId id="284" r:id="rId30"/>
    <p:sldId id="285" r:id="rId31"/>
    <p:sldId id="290" r:id="rId32"/>
    <p:sldId id="289" r:id="rId33"/>
    <p:sldId id="291" r:id="rId34"/>
    <p:sldId id="292" r:id="rId35"/>
    <p:sldId id="327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23" r:id="rId48"/>
    <p:sldId id="324" r:id="rId49"/>
    <p:sldId id="314" r:id="rId50"/>
    <p:sldId id="322" r:id="rId51"/>
    <p:sldId id="321" r:id="rId52"/>
    <p:sldId id="317" r:id="rId53"/>
    <p:sldId id="318" r:id="rId54"/>
    <p:sldId id="325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A9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599" autoAdjust="0"/>
  </p:normalViewPr>
  <p:slideViewPr>
    <p:cSldViewPr>
      <p:cViewPr varScale="1">
        <p:scale>
          <a:sx n="51" d="100"/>
          <a:sy n="51" d="100"/>
        </p:scale>
        <p:origin x="-11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95AE-EAA0-4E8C-BE7B-D00317EBF5B2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D1FA6-A0FC-47CF-8394-D9603280B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E78C9-31A5-44FD-85B4-416F9D212F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C646F-9441-4727-95DB-84F64721D1B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1FA6-A0FC-47CF-8394-D9603280B2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07E9-E029-4D1D-98F2-B07AF14CC47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955D-7CA5-438D-B63D-3A4CDBC54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Radiative Equilibrium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124200"/>
          </a:xfrm>
        </p:spPr>
        <p:txBody>
          <a:bodyPr/>
          <a:lstStyle/>
          <a:p>
            <a:pPr eaLnBrk="1" hangingPunct="1">
              <a:buSzPct val="70000"/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state of atmosphere and surface in the absence of non-radiative enthalpy fluxes</a:t>
            </a:r>
          </a:p>
          <a:p>
            <a:pPr eaLnBrk="1" hangingPunct="1">
              <a:buSzPct val="70000"/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Radiative heating drives actual state toward state of radiative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calculation of radiative equilibrium</a:t>
            </a:r>
          </a:p>
        </p:txBody>
      </p:sp>
      <p:pic>
        <p:nvPicPr>
          <p:cNvPr id="91139" name="Picture 5" descr="C:\Documents and Settings\Kerry Emanuel\My Documents\CLASS\CLIMATE\rad_equilibrium_pur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2149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 with radiative equilibrium solution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 hot at and near surface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 cold at a near tropopause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Lapse rate of temperature too large in the troposphere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(But stratosphere temperature close to observed)</a:t>
            </a:r>
          </a:p>
        </p:txBody>
      </p:sp>
    </p:spTree>
    <p:extLst>
      <p:ext uri="{BB962C8B-B14F-4D97-AF65-F5344CB8AC3E}">
        <p14:creationId xmlns:p14="http://schemas.microsoft.com/office/powerpoint/2010/main" val="1817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Missing ingredient: Convection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As important as radiation in transporting enthalpy in the vertical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Also controls distribution of water vapor and clouds, the two most important constituents in radiative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Users\Kerry\Documents\Class\12.340\Powerpoint\Conve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61340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fluid unstable to convection?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Pressure and hydrostatic equilibrium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Buoyancy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 equilibrium</a:t>
            </a:r>
          </a:p>
        </p:txBody>
      </p:sp>
      <p:pic>
        <p:nvPicPr>
          <p:cNvPr id="12292" name="Picture 4" descr="C:\Documents and Settings\Kerry Emanuel\My Documents\CLASS\CLIMATE\pressur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53054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593725" y="3505200"/>
          <a:ext cx="788035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3149280" imgH="1295280" progId="Equation.DSMT4">
                  <p:embed/>
                </p:oleObj>
              </mc:Choice>
              <mc:Fallback>
                <p:oleObj name="Equation" r:id="rId4" imgW="3149280" imgH="129528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505200"/>
                        <a:ext cx="7880350" cy="324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distribution in atmosphere at rest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304800" y="2438400"/>
          <a:ext cx="88392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3759120" imgH="1307880" progId="Equation.DSMT4">
                  <p:embed/>
                </p:oleObj>
              </mc:Choice>
              <mc:Fallback>
                <p:oleObj name="Equation" r:id="rId3" imgW="3759120" imgH="130788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8839200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29000" y="58674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Earth:  H~ 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Buoyancy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609600" y="2917825"/>
          <a:ext cx="7197725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3225600" imgH="1777680" progId="Equation.DSMT4">
                  <p:embed/>
                </p:oleObj>
              </mc:Choice>
              <mc:Fallback>
                <p:oleObj name="Equation" r:id="rId3" imgW="32256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17825"/>
                        <a:ext cx="7197725" cy="396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5" descr="C:\Documents and Settings\Kerry Emanuel\My Documents\CLASS\CLIMATE\buoyancy.t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00" y="685800"/>
            <a:ext cx="480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Buoyancy and Entropy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822325" y="2198688"/>
            <a:ext cx="224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Specific Volume: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191000" y="2057400"/>
          <a:ext cx="1295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295280" imgH="723600" progId="Equation.DSMT4">
                  <p:embed/>
                </p:oleObj>
              </mc:Choice>
              <mc:Fallback>
                <p:oleObj name="Equation" r:id="rId3" imgW="1295280" imgH="72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12954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Specific Entropy:     </a:t>
            </a:r>
            <a:r>
              <a:rPr lang="en-US" sz="2400" dirty="0" smtClean="0">
                <a:solidFill>
                  <a:srgbClr val="002060"/>
                </a:solidFill>
              </a:rPr>
              <a:t>               </a:t>
            </a:r>
            <a:r>
              <a:rPr lang="en-US" sz="2400" i="1" dirty="0" smtClean="0">
                <a:solidFill>
                  <a:srgbClr val="002060"/>
                </a:solidFill>
              </a:rPr>
              <a:t>s</a:t>
            </a:r>
            <a:endParaRPr lang="en-US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3657600" y="35052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879560" imgH="457200" progId="Equation.DSMT4">
                  <p:embed/>
                </p:oleObj>
              </mc:Choice>
              <mc:Fallback>
                <p:oleObj name="Equation" r:id="rId5" imgW="18795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1879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2286000" y="4191000"/>
          <a:ext cx="4927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4927320" imgH="1155600" progId="Equation.DSMT4">
                  <p:embed/>
                </p:oleObj>
              </mc:Choice>
              <mc:Fallback>
                <p:oleObj name="Equation" r:id="rId7" imgW="4927320" imgH="11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49276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914400" y="5334000"/>
          <a:ext cx="76327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7632360" imgH="1269720" progId="Equation.DSMT4">
                  <p:embed/>
                </p:oleObj>
              </mc:Choice>
              <mc:Fallback>
                <p:oleObj name="Equation" r:id="rId9" imgW="7632360" imgH="1269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76327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adiabatic lapse rate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438400" y="762000"/>
          <a:ext cx="4922838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2234880" imgH="2768400" progId="Equation.DSMT4">
                  <p:embed/>
                </p:oleObj>
              </mc:Choice>
              <mc:Fallback>
                <p:oleObj name="Equation" r:id="rId3" imgW="2234880" imgH="276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0"/>
                        <a:ext cx="4922838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Extended Layer Models</a:t>
            </a:r>
          </a:p>
        </p:txBody>
      </p:sp>
      <p:pic>
        <p:nvPicPr>
          <p:cNvPr id="10244" name="Picture 4" descr="C:\Documents and Settings\Kerry Emanuel\My Documents\CLASS\CLIMATE\rad_model.t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914400"/>
            <a:ext cx="6553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838200" y="4038600"/>
          <a:ext cx="7848600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111480" imgH="1041120" progId="Equation.DSMT4">
                  <p:embed/>
                </p:oleObj>
              </mc:Choice>
              <mc:Fallback>
                <p:oleObj name="Equation" r:id="rId5" imgW="311148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7848600" cy="262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191000" y="381000"/>
          <a:ext cx="1409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409400" imgH="850680" progId="Equation.DSMT4">
                  <p:embed/>
                </p:oleObj>
              </mc:Choice>
              <mc:Fallback>
                <p:oleObj name="Equation" r:id="rId3" imgW="140940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"/>
                        <a:ext cx="1409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268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Earth’s atmosphere: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267200" y="1524000"/>
          <a:ext cx="2273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2273040" imgH="812520" progId="Equation.DSMT4">
                  <p:embed/>
                </p:oleObj>
              </mc:Choice>
              <mc:Fallback>
                <p:oleObj name="Equation" r:id="rId5" imgW="22730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0"/>
                        <a:ext cx="22733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6" descr="stabil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590800"/>
            <a:ext cx="5145088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Aircraft Measurements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(Renno and Williams, 1995)</a:t>
            </a:r>
          </a:p>
        </p:txBody>
      </p:sp>
      <p:pic>
        <p:nvPicPr>
          <p:cNvPr id="97283" name="Picture 3" descr="rennopb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6172200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472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 equilibrium is unstable in the troposphere</a:t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Re-calculate equilibrium assuming that tropospheric stability is rendered neutral by convection: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Radiative-Convective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C:\Documents and Settings\Kerry Emanuel\My Documents\CLASS\CLIMATE\rad_equilibrium_dr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9436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Better, but still too hot at surface, too cold at tropopause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676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a thin boundary layer, most atmospheric convection involves phase change of water: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 Convection</a:t>
            </a:r>
          </a:p>
        </p:txBody>
      </p:sp>
      <p:pic>
        <p:nvPicPr>
          <p:cNvPr id="100355" name="Picture 3" descr="C:\Documents and Settings\Kerry Emanuel\My Documents\My Pictures\September 03, 2003\P100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104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 Convection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heating owing to phase changes of water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Redistribution of water vapor – most important greenhouse gas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contributor to stratiform cloudiness – albedo and longwave trapping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842125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Equilibria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Saturation Occurs…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Heterogeneous Nucleation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Supersaturations</a:t>
            </a:r>
            <a:r>
              <a:rPr lang="en-US" dirty="0" smtClean="0">
                <a:solidFill>
                  <a:srgbClr val="002060"/>
                </a:solidFill>
              </a:rPr>
              <a:t> very small in atmosphere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Drop size distribution sensitive to size distribution of cloud condensation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onicb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 Formation</a:t>
            </a:r>
            <a:endParaRPr lang="en-US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Stochastic coalescence (sensitive to drop size distributions)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Bergeron-</a:t>
            </a:r>
            <a:r>
              <a:rPr lang="en-US" dirty="0" err="1" smtClean="0">
                <a:solidFill>
                  <a:srgbClr val="002060"/>
                </a:solidFill>
              </a:rPr>
              <a:t>Findeisen</a:t>
            </a:r>
            <a:r>
              <a:rPr lang="en-US" dirty="0" smtClean="0">
                <a:solidFill>
                  <a:srgbClr val="002060"/>
                </a:solidFill>
              </a:rPr>
              <a:t> Process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Strongly nonlinear function of cloud water concentration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Time scale of precipitation formation ~10-30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emissivity&lt;1</a:t>
            </a:r>
          </a:p>
        </p:txBody>
      </p:sp>
      <p:pic>
        <p:nvPicPr>
          <p:cNvPr id="11268" name="Picture 3" descr="C:\Documents and Settings\Kerry Emanuel\My Documents\CLASS\CLIMATE\rad_model_emiss.t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95400" y="1066800"/>
            <a:ext cx="6096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209800" y="4114800"/>
          <a:ext cx="47244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2323800" imgH="1269720" progId="Equation.DSMT4">
                  <p:embed/>
                </p:oleObj>
              </mc:Choice>
              <mc:Fallback>
                <p:oleObj name="Equation" r:id="rId5" imgW="2323800" imgH="1269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14800"/>
                        <a:ext cx="47244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No simple criterion based on </a:t>
            </a:r>
            <a:r>
              <a:rPr lang="en-US" sz="2400" dirty="0" smtClean="0">
                <a:solidFill>
                  <a:srgbClr val="002060"/>
                </a:solidFill>
              </a:rPr>
              <a:t>entropy. But air inside ascending cumulus turrets has roughly the same density as that of it environment. It can be shown that neutral stability corresponds to the constancy of the </a:t>
            </a:r>
            <a:r>
              <a:rPr lang="en-US" sz="2400" i="1" dirty="0" smtClean="0">
                <a:solidFill>
                  <a:srgbClr val="002060"/>
                </a:solidFill>
              </a:rPr>
              <a:t>saturation entropy </a:t>
            </a:r>
            <a:r>
              <a:rPr lang="en-US" sz="2400" dirty="0" smtClean="0">
                <a:solidFill>
                  <a:srgbClr val="002060"/>
                </a:solidFill>
              </a:rPr>
              <a:t>s*: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581150" y="4191000"/>
          <a:ext cx="622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6222960" imgH="1295280" progId="Equation.DSMT4">
                  <p:embed/>
                </p:oleObj>
              </mc:Choice>
              <mc:Fallback>
                <p:oleObj name="Equation" r:id="rId3" imgW="6222960" imgH="1295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191000"/>
                        <a:ext cx="6223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tropicalsound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707363"/>
            <a:ext cx="5867400" cy="5922038"/>
          </a:xfrm>
          <a:noFill/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Soundings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Average density difference between reversibly lifted parcels and their environments, deep Tropics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08547" name="Picture 3" descr="tvrevkapjulj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90600"/>
            <a:ext cx="7543800" cy="56578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“Air-Mass” Showers:</a:t>
            </a:r>
          </a:p>
        </p:txBody>
      </p:sp>
      <p:pic>
        <p:nvPicPr>
          <p:cNvPr id="110595" name="Picture 4" descr="C:\Users\Kerry Emaanuel\hurrbook\FinalFinal\Figures\fig6.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264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gg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01613"/>
            <a:ext cx="892810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Kerry Emaanuel\Pictures\Seychelles\DSC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Precipitating Convection favors Widely Spaced Clouds (</a:t>
            </a:r>
            <a:r>
              <a:rPr lang="en-US" sz="3200" dirty="0" err="1" smtClean="0">
                <a:solidFill>
                  <a:srgbClr val="002060"/>
                </a:solidFill>
              </a:rPr>
              <a:t>Bjerknes</a:t>
            </a:r>
            <a:r>
              <a:rPr lang="en-US" sz="3200" dirty="0" smtClean="0">
                <a:solidFill>
                  <a:srgbClr val="002060"/>
                </a:solidFill>
              </a:rPr>
              <a:t>, 1938)</a:t>
            </a:r>
          </a:p>
        </p:txBody>
      </p:sp>
      <p:pic>
        <p:nvPicPr>
          <p:cNvPr id="113667" name="Picture 3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768475"/>
            <a:ext cx="7089775" cy="4187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C:\Documents and Settings\Kerry Emanuel\My Documents\My Pictures\September 03, 2003\P100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Moist Convection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Convective updrafts widely spaced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Surface enthalpy flux equal to vertically integrated radiative cooling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Precipitation = Evaporation = Radiative Cooling 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Radiation and convection </a:t>
            </a:r>
            <a:r>
              <a:rPr lang="en-US" i="1" dirty="0" smtClean="0">
                <a:solidFill>
                  <a:srgbClr val="002060"/>
                </a:solidFill>
              </a:rPr>
              <a:t>highly</a:t>
            </a:r>
            <a:r>
              <a:rPr lang="en-US" dirty="0" smtClean="0">
                <a:solidFill>
                  <a:srgbClr val="002060"/>
                </a:solidFill>
              </a:rPr>
              <a:t> interactive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600200" y="3124200"/>
          <a:ext cx="2171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2171520" imgH="876240" progId="Equation.DSMT4">
                  <p:embed/>
                </p:oleObj>
              </mc:Choice>
              <mc:Fallback>
                <p:oleObj name="Equation" r:id="rId3" imgW="2171520" imgH="876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21717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Radiative-Convective Model</a:t>
            </a:r>
          </a:p>
        </p:txBody>
      </p:sp>
      <p:pic>
        <p:nvPicPr>
          <p:cNvPr id="25604" name="Picture 4" descr="C:\Documents and Settings\Kerry Emanuel\My Documents\CLASS\CLIMATE\rad_con_simpl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0104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Enforce convective neutrality: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4495800" y="5181600"/>
          <a:ext cx="26670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863280" imgH="457200" progId="Equation.DSMT4">
                  <p:embed/>
                </p:oleObj>
              </mc:Choice>
              <mc:Fallback>
                <p:oleObj name="Equation" r:id="rId4" imgW="8632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81600"/>
                        <a:ext cx="2667000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calculation of radiative equilibrium</a:t>
            </a:r>
          </a:p>
        </p:txBody>
      </p:sp>
      <p:pic>
        <p:nvPicPr>
          <p:cNvPr id="91139" name="Picture 5" descr="C:\Documents and Settings\Kerry Emanuel\My Documents\CLASS\CLIMATE\rad_equilibrium_pur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2149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Kerry Emanuel\My Documents\CLASS\CLIMATE\rad_con_simpl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3434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0"/>
          <p:cNvGraphicFramePr>
            <a:graphicFrameLocks noChangeAspect="1"/>
          </p:cNvGraphicFramePr>
          <p:nvPr/>
        </p:nvGraphicFramePr>
        <p:xfrm>
          <a:off x="914400" y="2209800"/>
          <a:ext cx="731520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4" imgW="2844720" imgH="1752480" progId="Equation.DSMT4">
                  <p:embed/>
                </p:oleObj>
              </mc:Choice>
              <mc:Fallback>
                <p:oleObj name="Equation" r:id="rId4" imgW="2844720" imgH="175248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315200" cy="450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2800" smtClean="0"/>
              <a:t>Manabe and Strickler 1964 calculation:</a:t>
            </a:r>
          </a:p>
        </p:txBody>
      </p:sp>
      <p:pic>
        <p:nvPicPr>
          <p:cNvPr id="115715" name="Picture 3" descr="C:\Documents and Settings\Kerry Emanuel\My Documents\CLASS\CLIMATE\rad_equilibriu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31900"/>
            <a:ext cx="57880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Moist Convective Adjustment on Climate Sensitivity</a:t>
            </a:r>
          </a:p>
        </p:txBody>
      </p:sp>
      <p:pic>
        <p:nvPicPr>
          <p:cNvPr id="116739" name="Picture 1027" descr="C:\Documents and Settings\Kerry Emanuel\My Documents\PAPERS\Encgloch\fig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84325"/>
            <a:ext cx="62103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Flux of water by convection makes real problem complex</a:t>
            </a:r>
          </a:p>
        </p:txBody>
      </p:sp>
      <p:pic>
        <p:nvPicPr>
          <p:cNvPr id="117763" name="Picture 4" descr="C:\Documents and Settings\Kerry Emanuel\My Documents\CLASS\CLIMATE\water_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0531"/>
            <a:ext cx="6477000" cy="51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C:\Documents and Settings\Kerry Emanuel\My Documents\Graphics\Weather Photos\a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Kerry Emanuel\My Documents\PAPERS\RMS\globalva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1913"/>
            <a:ext cx="91440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63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Frequency histogram of rawindsonde relative humidities from 1600 ascents at the tropical Pacific islands of Yap, Koror, Ponape and Majuro, January-May, 1994-95. Spencer and Braswell, </a:t>
            </a:r>
            <a:r>
              <a:rPr lang="en-US" sz="1800" b="1" i="1"/>
              <a:t>Bull. Amer. Meteor. Soc.,</a:t>
            </a:r>
            <a:r>
              <a:rPr lang="en-US" sz="1800" b="1"/>
              <a:t>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Clouds on Radiative Transfer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Responsible for much of Earth’s albedo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Important greenhouse effect from longwave absorption and re-emission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272463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21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Globally Averaged Energy Balance</a:t>
            </a:r>
            <a:endParaRPr lang="en-US" sz="3600" b="1" dirty="0">
              <a:solidFill>
                <a:srgbClr val="00216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73113"/>
            <a:ext cx="723900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atmslay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50" y="0"/>
            <a:ext cx="595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atms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0"/>
            <a:ext cx="595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Kerry Emanuel\My Documents\CLASS\CLIMATE\humid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"/>
            <a:ext cx="89916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Radiative-Convective Model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Band-averaged radiation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Radiation interacts with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0, 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, O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, clouds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Two-stream approximation: radiation assumed to travel vertically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Moist convection whenever instability exists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Convection transports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0, enthalpy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Representation of layered clouds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Open MATLAB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Type “</a:t>
            </a:r>
            <a:r>
              <a:rPr lang="en-US" sz="2400" dirty="0" err="1" smtClean="0">
                <a:solidFill>
                  <a:srgbClr val="002060"/>
                </a:solidFill>
              </a:rPr>
              <a:t>run_model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2060"/>
                </a:solidFill>
              </a:rPr>
              <a:t>1) Restart from last run?      	   [n]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2) Interactive radiation?       	   [y]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3) Interactive clouds?            	   [y]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4) Interactive surface temp?   	   [n]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5) Time-dependent radiation?         [n]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6) Date-dependent radiation?         [n]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7) Diurnal-average radiation?          [n]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8) Annual-average radiation?           [y]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9) Surface albedo                             [0.32]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10) Amount of CO2                        [360 </a:t>
            </a:r>
            <a:r>
              <a:rPr lang="en-US" dirty="0" err="1" smtClean="0">
                <a:solidFill>
                  <a:srgbClr val="002060"/>
                </a:solidFill>
              </a:rPr>
              <a:t>ppm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11) End time of integration          [100 days]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12) Graphics averaging time          [1 days]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13) Frequency of radiation calls    [3 hours]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14) Frequency of graphics output [2 hours]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0) Run model with current configuration.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Experiments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Annual cycle: Average results over 365 days, run for 5x365=1825 days; repeat with double 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. Allow interactive surface temperature</a:t>
            </a:r>
            <a:endParaRPr lang="en-US" baseline="-250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Do same but without interactive clouds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Same as first bullet above, but test sensitivity to surface albedo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Same as above, but without interactive clouds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scale of approach to equilibrium</a:t>
            </a:r>
          </a:p>
        </p:txBody>
      </p:sp>
      <p:pic>
        <p:nvPicPr>
          <p:cNvPr id="19458" name="Picture 2" descr="C:\Users\Kerry Emaanuel\Convect\RCnew\radiative_relaxation_0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647" y="1219200"/>
            <a:ext cx="731810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erry Emaanuel\Convect\RCnew\radiative_relaxation_10_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02958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Contributions of various absorbers</a:t>
            </a:r>
          </a:p>
        </p:txBody>
      </p:sp>
      <p:pic>
        <p:nvPicPr>
          <p:cNvPr id="19457" name="Picture 1" descr="C:\Users\Kerry Emaanuel\Convect\RCnew\Gas_contribu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57367"/>
            <a:ext cx="7165310" cy="5371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4967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Note: All simulations have variable clouds interacting with radiation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Kerry Emaanuel\Convect\RCnew\Gas_contributions_log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23286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597</Words>
  <Application>Microsoft Office PowerPoint</Application>
  <PresentationFormat>On-screen Show (4:3)</PresentationFormat>
  <Paragraphs>115</Paragraphs>
  <Slides>54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Radiative Equilibrium</vt:lpstr>
      <vt:lpstr>Extended Layer Models</vt:lpstr>
      <vt:lpstr>Effects of emissivity&lt;1</vt:lpstr>
      <vt:lpstr>Full calculation of radiative equilibrium</vt:lpstr>
      <vt:lpstr>PowerPoint Presentation</vt:lpstr>
      <vt:lpstr>Time scale of approach to equilibrium</vt:lpstr>
      <vt:lpstr>PowerPoint Presentation</vt:lpstr>
      <vt:lpstr>Contributions of various absorbers</vt:lpstr>
      <vt:lpstr>PowerPoint Presentation</vt:lpstr>
      <vt:lpstr>Full calculation of radiative equilibrium</vt:lpstr>
      <vt:lpstr>Problems with radiative equilibrium solution</vt:lpstr>
      <vt:lpstr>Missing ingredient: Convection</vt:lpstr>
      <vt:lpstr>PowerPoint Presentation</vt:lpstr>
      <vt:lpstr>When is a fluid unstable to convection?</vt:lpstr>
      <vt:lpstr>Hydrostatic equilibrium</vt:lpstr>
      <vt:lpstr>Pressure distribution in atmosphere at rest</vt:lpstr>
      <vt:lpstr>Buoyancy</vt:lpstr>
      <vt:lpstr>Buoyancy and Entropy</vt:lpstr>
      <vt:lpstr>The adiabatic lapse rate</vt:lpstr>
      <vt:lpstr>PowerPoint Presentation</vt:lpstr>
      <vt:lpstr>Model Aircraft Measurements (Renno and Williams, 1995)</vt:lpstr>
      <vt:lpstr>Radiative equilibrium is unstable in the troposphere  Re-calculate equilibrium assuming that tropospheric stability is rendered neutral by convection:   Radiative-Convective Equilibrium</vt:lpstr>
      <vt:lpstr>PowerPoint Presentation</vt:lpstr>
      <vt:lpstr>Above a thin boundary layer, most atmospheric convection involves phase change of water: Moist Convection</vt:lpstr>
      <vt:lpstr>Moist Convection</vt:lpstr>
      <vt:lpstr>Phase Equilibria</vt:lpstr>
      <vt:lpstr>When Saturation Occurs…</vt:lpstr>
      <vt:lpstr>PowerPoint Presentation</vt:lpstr>
      <vt:lpstr>Precipitation Formation</vt:lpstr>
      <vt:lpstr>Stability</vt:lpstr>
      <vt:lpstr>Tropical Soundings</vt:lpstr>
      <vt:lpstr>Average density difference between reversibly lifted parcels and their environments, deep Tropics</vt:lpstr>
      <vt:lpstr>“Air-Mass” Showers:</vt:lpstr>
      <vt:lpstr>PowerPoint Presentation</vt:lpstr>
      <vt:lpstr>PowerPoint Presentation</vt:lpstr>
      <vt:lpstr>Precipitating Convection favors Widely Spaced Clouds (Bjerknes, 1938)</vt:lpstr>
      <vt:lpstr>PowerPoint Presentation</vt:lpstr>
      <vt:lpstr>Properties of Moist Convection</vt:lpstr>
      <vt:lpstr>Simple Radiative-Convective Model</vt:lpstr>
      <vt:lpstr>PowerPoint Presentation</vt:lpstr>
      <vt:lpstr>Manabe and Strickler 1964 calculation:</vt:lpstr>
      <vt:lpstr>Effect of Moist Convective Adjustment on Climate Sensitivity</vt:lpstr>
      <vt:lpstr>Flux of water by convection makes real problem complex</vt:lpstr>
      <vt:lpstr>PowerPoint Presentation</vt:lpstr>
      <vt:lpstr>PowerPoint Presentation</vt:lpstr>
      <vt:lpstr>PowerPoint Presentation</vt:lpstr>
      <vt:lpstr>Effects of Clouds on Radiative Transfer</vt:lpstr>
      <vt:lpstr>PowerPoint Presentation</vt:lpstr>
      <vt:lpstr>PowerPoint Presentation</vt:lpstr>
      <vt:lpstr>PowerPoint Presentation</vt:lpstr>
      <vt:lpstr>PowerPoint Presentation</vt:lpstr>
      <vt:lpstr>Radiative-Convective Model</vt:lpstr>
      <vt:lpstr>Open MATLAB Type “run_model”</vt:lpstr>
      <vt:lpstr>Suggested Experiments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Equilibrium</dc:title>
  <dc:creator>Kerry Emanuel</dc:creator>
  <cp:lastModifiedBy>Brett</cp:lastModifiedBy>
  <cp:revision>26</cp:revision>
  <dcterms:created xsi:type="dcterms:W3CDTF">2010-02-26T12:33:36Z</dcterms:created>
  <dcterms:modified xsi:type="dcterms:W3CDTF">2013-12-08T19:46:33Z</dcterms:modified>
</cp:coreProperties>
</file>