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sldIdLst>
    <p:sldId id="256" r:id="rId2"/>
    <p:sldId id="332" r:id="rId3"/>
    <p:sldId id="303" r:id="rId4"/>
    <p:sldId id="301" r:id="rId5"/>
    <p:sldId id="304" r:id="rId6"/>
    <p:sldId id="302" r:id="rId7"/>
    <p:sldId id="305" r:id="rId8"/>
    <p:sldId id="307" r:id="rId9"/>
    <p:sldId id="306" r:id="rId10"/>
    <p:sldId id="308" r:id="rId11"/>
    <p:sldId id="309" r:id="rId12"/>
    <p:sldId id="310" r:id="rId13"/>
    <p:sldId id="311" r:id="rId14"/>
    <p:sldId id="313" r:id="rId15"/>
    <p:sldId id="315" r:id="rId16"/>
    <p:sldId id="316" r:id="rId17"/>
    <p:sldId id="353" r:id="rId18"/>
    <p:sldId id="317" r:id="rId19"/>
    <p:sldId id="352" r:id="rId20"/>
    <p:sldId id="318" r:id="rId21"/>
    <p:sldId id="319" r:id="rId22"/>
    <p:sldId id="320" r:id="rId23"/>
    <p:sldId id="321" r:id="rId24"/>
    <p:sldId id="322" r:id="rId25"/>
    <p:sldId id="312" r:id="rId26"/>
    <p:sldId id="275" r:id="rId27"/>
    <p:sldId id="284" r:id="rId28"/>
    <p:sldId id="281" r:id="rId29"/>
    <p:sldId id="276" r:id="rId30"/>
    <p:sldId id="277" r:id="rId31"/>
    <p:sldId id="280" r:id="rId32"/>
    <p:sldId id="282" r:id="rId33"/>
    <p:sldId id="279" r:id="rId34"/>
    <p:sldId id="324" r:id="rId35"/>
    <p:sldId id="325" r:id="rId36"/>
    <p:sldId id="292" r:id="rId37"/>
    <p:sldId id="323" r:id="rId38"/>
    <p:sldId id="283" r:id="rId39"/>
    <p:sldId id="289" r:id="rId40"/>
    <p:sldId id="330" r:id="rId41"/>
    <p:sldId id="286" r:id="rId42"/>
    <p:sldId id="287" r:id="rId43"/>
    <p:sldId id="288" r:id="rId44"/>
    <p:sldId id="331" r:id="rId45"/>
    <p:sldId id="297" r:id="rId46"/>
    <p:sldId id="296" r:id="rId47"/>
    <p:sldId id="329" r:id="rId48"/>
    <p:sldId id="348" r:id="rId49"/>
    <p:sldId id="349" r:id="rId50"/>
    <p:sldId id="326" r:id="rId51"/>
    <p:sldId id="327" r:id="rId52"/>
    <p:sldId id="338" r:id="rId53"/>
    <p:sldId id="354" r:id="rId54"/>
    <p:sldId id="355" r:id="rId55"/>
    <p:sldId id="351" r:id="rId56"/>
    <p:sldId id="336" r:id="rId57"/>
    <p:sldId id="337" r:id="rId58"/>
    <p:sldId id="339" r:id="rId59"/>
    <p:sldId id="334" r:id="rId60"/>
    <p:sldId id="333" r:id="rId61"/>
    <p:sldId id="340" r:id="rId62"/>
    <p:sldId id="341" r:id="rId63"/>
    <p:sldId id="344" r:id="rId64"/>
    <p:sldId id="345" r:id="rId65"/>
    <p:sldId id="347" r:id="rId66"/>
    <p:sldId id="343" r:id="rId6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831" autoAdjust="0"/>
  </p:normalViewPr>
  <p:slideViewPr>
    <p:cSldViewPr snapToGrid="0" snapToObjects="1">
      <p:cViewPr>
        <p:scale>
          <a:sx n="105" d="100"/>
          <a:sy n="105" d="100"/>
        </p:scale>
        <p:origin x="-216" y="-4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1DF853-4AAC-9A4E-999A-DBE288D303F1}" type="datetimeFigureOut">
              <a:rPr lang="en-US" smtClean="0"/>
              <a:t>11/5/13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8EEF2C-A0B6-A146-98F8-3D286DC53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085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Absorption per</a:t>
            </a:r>
            <a:r>
              <a:rPr lang="en-US" baseline="0" dirty="0" smtClean="0"/>
              <a:t> unit area linearly related to solar constant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1EC35-B3D9-ED4B-BACC-80AC0BEEC67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83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</a:t>
            </a:r>
            <a:r>
              <a:rPr lang="en-US" baseline="0" dirty="0" smtClean="0"/>
              <a:t> about data – how are paleoCO2 levels estimated?</a:t>
            </a:r>
          </a:p>
          <a:p>
            <a:r>
              <a:rPr lang="en-US" baseline="0" dirty="0" smtClean="0"/>
              <a:t>What do you notice?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EEF2C-A0B6-A146-98F8-3D286DC537B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890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Consistency</a:t>
            </a:r>
          </a:p>
          <a:p>
            <a:r>
              <a:rPr lang="en-US" dirty="0" err="1" smtClean="0"/>
              <a:t>Sawtooth</a:t>
            </a:r>
            <a:endParaRPr lang="en-US" dirty="0" smtClean="0"/>
          </a:p>
          <a:p>
            <a:r>
              <a:rPr lang="en-US" dirty="0" smtClean="0"/>
              <a:t>Modern day values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03F05-642A-7948-9E5A-3B93B0D55BA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9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Consistency</a:t>
            </a:r>
          </a:p>
          <a:p>
            <a:r>
              <a:rPr lang="en-US" dirty="0" err="1" smtClean="0"/>
              <a:t>Sawtooth</a:t>
            </a:r>
            <a:endParaRPr lang="en-US" dirty="0" smtClean="0"/>
          </a:p>
          <a:p>
            <a:r>
              <a:rPr lang="en-US" dirty="0" smtClean="0"/>
              <a:t>Modern day values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03F05-642A-7948-9E5A-3B93B0D55BA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97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Consistency</a:t>
            </a:r>
          </a:p>
          <a:p>
            <a:r>
              <a:rPr lang="en-US" dirty="0" err="1" smtClean="0"/>
              <a:t>Sawtooth</a:t>
            </a:r>
            <a:endParaRPr lang="en-US" dirty="0" smtClean="0"/>
          </a:p>
          <a:p>
            <a:r>
              <a:rPr lang="en-US" dirty="0" smtClean="0"/>
              <a:t>Modern day values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03F05-642A-7948-9E5A-3B93B0D55BA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97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Consistency</a:t>
            </a:r>
          </a:p>
          <a:p>
            <a:r>
              <a:rPr lang="en-US" dirty="0" err="1" smtClean="0"/>
              <a:t>Sawtooth</a:t>
            </a:r>
            <a:endParaRPr lang="en-US" dirty="0" smtClean="0"/>
          </a:p>
          <a:p>
            <a:r>
              <a:rPr lang="en-US" dirty="0" smtClean="0"/>
              <a:t>Modern day values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03F05-642A-7948-9E5A-3B93B0D55BA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97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Consistency</a:t>
            </a:r>
          </a:p>
          <a:p>
            <a:r>
              <a:rPr lang="en-US" dirty="0" err="1" smtClean="0"/>
              <a:t>Sawtooth</a:t>
            </a:r>
            <a:endParaRPr lang="en-US" dirty="0" smtClean="0"/>
          </a:p>
          <a:p>
            <a:r>
              <a:rPr lang="en-US" dirty="0" smtClean="0"/>
              <a:t>Modern day values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03F05-642A-7948-9E5A-3B93B0D55BA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97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Consistency</a:t>
            </a:r>
          </a:p>
          <a:p>
            <a:r>
              <a:rPr lang="en-US" dirty="0" err="1" smtClean="0"/>
              <a:t>Sawtooth</a:t>
            </a:r>
            <a:endParaRPr lang="en-US" dirty="0" smtClean="0"/>
          </a:p>
          <a:p>
            <a:r>
              <a:rPr lang="en-US" dirty="0" smtClean="0"/>
              <a:t>Modern day values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03F05-642A-7948-9E5A-3B93B0D55BA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97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Consistency</a:t>
            </a:r>
          </a:p>
          <a:p>
            <a:r>
              <a:rPr lang="en-US" dirty="0" err="1" smtClean="0"/>
              <a:t>Sawtooth</a:t>
            </a:r>
            <a:endParaRPr lang="en-US" dirty="0" smtClean="0"/>
          </a:p>
          <a:p>
            <a:r>
              <a:rPr lang="en-US" dirty="0" smtClean="0"/>
              <a:t>Modern day values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03F05-642A-7948-9E5A-3B93B0D55BA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9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Absorption per</a:t>
            </a:r>
            <a:r>
              <a:rPr lang="en-US" baseline="0" dirty="0" smtClean="0"/>
              <a:t> unit area linearly related to solar constant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1EC35-B3D9-ED4B-BACC-80AC0BEEC67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83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Absorption per</a:t>
            </a:r>
            <a:r>
              <a:rPr lang="en-US" baseline="0" dirty="0" smtClean="0"/>
              <a:t> unit area linearly related to solar constant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1EC35-B3D9-ED4B-BACC-80AC0BEEC67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83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Temperature_eff</a:t>
            </a:r>
            <a:endParaRPr lang="en-US" dirty="0" smtClean="0"/>
          </a:p>
          <a:p>
            <a:r>
              <a:rPr lang="en-US" dirty="0" smtClean="0"/>
              <a:t>Temperature</a:t>
            </a:r>
            <a:r>
              <a:rPr lang="en-US" baseline="0" dirty="0" smtClean="0"/>
              <a:t> with GHG</a:t>
            </a:r>
          </a:p>
          <a:p>
            <a:r>
              <a:rPr lang="en-US" baseline="0" dirty="0" smtClean="0"/>
              <a:t>How can Earth’s temperature change? (Solar constant, albedo, GHGs)</a:t>
            </a:r>
          </a:p>
          <a:p>
            <a:r>
              <a:rPr lang="en-US" baseline="0" dirty="0" smtClean="0"/>
              <a:t>Faint Young Sun -</a:t>
            </a:r>
            <a:r>
              <a:rPr lang="en-US" baseline="0" smtClean="0"/>
              <a:t>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1EC35-B3D9-ED4B-BACC-80AC0BEEC67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83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Temperature_eff</a:t>
            </a:r>
            <a:endParaRPr lang="en-US" dirty="0" smtClean="0"/>
          </a:p>
          <a:p>
            <a:r>
              <a:rPr lang="en-US" dirty="0" smtClean="0"/>
              <a:t>Temperature</a:t>
            </a:r>
            <a:r>
              <a:rPr lang="en-US" baseline="0" dirty="0" smtClean="0"/>
              <a:t> with GHG</a:t>
            </a:r>
          </a:p>
          <a:p>
            <a:r>
              <a:rPr lang="en-US" baseline="0" dirty="0" smtClean="0"/>
              <a:t>How can Earth’s temperature change? (Solar constant, albedo, GHGs)</a:t>
            </a:r>
          </a:p>
          <a:p>
            <a:r>
              <a:rPr lang="en-US" baseline="0" dirty="0" smtClean="0"/>
              <a:t>Faint Young Sun -</a:t>
            </a:r>
            <a:r>
              <a:rPr lang="en-US" baseline="0" smtClean="0"/>
              <a:t>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1EC35-B3D9-ED4B-BACC-80AC0BEEC67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83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Temperature_eff</a:t>
            </a:r>
            <a:endParaRPr lang="en-US" dirty="0" smtClean="0"/>
          </a:p>
          <a:p>
            <a:r>
              <a:rPr lang="en-US" dirty="0" smtClean="0"/>
              <a:t>Temperature</a:t>
            </a:r>
            <a:r>
              <a:rPr lang="en-US" baseline="0" dirty="0" smtClean="0"/>
              <a:t> with GHG</a:t>
            </a:r>
          </a:p>
          <a:p>
            <a:r>
              <a:rPr lang="en-US" baseline="0" dirty="0" smtClean="0"/>
              <a:t>How can Earth’s temperature change? (Solar constant, albedo, GHGs)</a:t>
            </a:r>
          </a:p>
          <a:p>
            <a:r>
              <a:rPr lang="en-US" baseline="0" dirty="0" smtClean="0"/>
              <a:t>Faint Young Sun -</a:t>
            </a:r>
            <a:r>
              <a:rPr lang="en-US" baseline="0" smtClean="0"/>
              <a:t>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1EC35-B3D9-ED4B-BACC-80AC0BEEC67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83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Temperature_eff</a:t>
            </a:r>
            <a:endParaRPr lang="en-US" dirty="0" smtClean="0"/>
          </a:p>
          <a:p>
            <a:r>
              <a:rPr lang="en-US" dirty="0" smtClean="0"/>
              <a:t>Temperature</a:t>
            </a:r>
            <a:r>
              <a:rPr lang="en-US" baseline="0" dirty="0" smtClean="0"/>
              <a:t> with GHG</a:t>
            </a:r>
          </a:p>
          <a:p>
            <a:r>
              <a:rPr lang="en-US" baseline="0" dirty="0" smtClean="0"/>
              <a:t>How can Earth’s temperature change? (Solar constant, albedo, GHGs)</a:t>
            </a:r>
          </a:p>
          <a:p>
            <a:r>
              <a:rPr lang="en-US" baseline="0" dirty="0" smtClean="0"/>
              <a:t>Faint Young Sun -</a:t>
            </a:r>
            <a:r>
              <a:rPr lang="en-US" baseline="0" smtClean="0"/>
              <a:t>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1EC35-B3D9-ED4B-BACC-80AC0BEEC67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83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Temperature_eff</a:t>
            </a:r>
            <a:endParaRPr lang="en-US" dirty="0" smtClean="0"/>
          </a:p>
          <a:p>
            <a:r>
              <a:rPr lang="en-US" dirty="0" smtClean="0"/>
              <a:t>Temperature</a:t>
            </a:r>
            <a:r>
              <a:rPr lang="en-US" baseline="0" dirty="0" smtClean="0"/>
              <a:t> with GHG</a:t>
            </a:r>
          </a:p>
          <a:p>
            <a:r>
              <a:rPr lang="en-US" baseline="0" dirty="0" smtClean="0"/>
              <a:t>How can Earth’s temperature change? (Solar constant, albedo, GHGs)</a:t>
            </a:r>
          </a:p>
          <a:p>
            <a:r>
              <a:rPr lang="en-US" baseline="0" dirty="0" smtClean="0"/>
              <a:t>Faint Young Sun -</a:t>
            </a:r>
            <a:r>
              <a:rPr lang="en-US" baseline="0" smtClean="0"/>
              <a:t>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1EC35-B3D9-ED4B-BACC-80AC0BEEC67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83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Temperature_eff</a:t>
            </a:r>
            <a:endParaRPr lang="en-US" dirty="0" smtClean="0"/>
          </a:p>
          <a:p>
            <a:r>
              <a:rPr lang="en-US" dirty="0" smtClean="0"/>
              <a:t>Temperature</a:t>
            </a:r>
            <a:r>
              <a:rPr lang="en-US" baseline="0" dirty="0" smtClean="0"/>
              <a:t> with GHG</a:t>
            </a:r>
          </a:p>
          <a:p>
            <a:r>
              <a:rPr lang="en-US" baseline="0" dirty="0" smtClean="0"/>
              <a:t>How can Earth’s temperature change? (Solar constant, albedo, GHGs)</a:t>
            </a:r>
          </a:p>
          <a:p>
            <a:r>
              <a:rPr lang="en-US" baseline="0" dirty="0" smtClean="0"/>
              <a:t>Faint Young Sun -</a:t>
            </a:r>
            <a:r>
              <a:rPr lang="en-US" baseline="0" smtClean="0"/>
              <a:t>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1EC35-B3D9-ED4B-BACC-80AC0BEEC67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83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AD73-09BE-7B4C-81DD-CFD7EBC06DF1}" type="datetimeFigureOut">
              <a:rPr lang="en-US" smtClean="0"/>
              <a:t>11/5/13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8BB46-5000-194A-814A-AD490187D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7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AD73-09BE-7B4C-81DD-CFD7EBC06DF1}" type="datetimeFigureOut">
              <a:rPr lang="en-US" smtClean="0"/>
              <a:t>11/5/13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8BB46-5000-194A-814A-AD490187D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14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AD73-09BE-7B4C-81DD-CFD7EBC06DF1}" type="datetimeFigureOut">
              <a:rPr lang="en-US" smtClean="0"/>
              <a:t>11/5/13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8BB46-5000-194A-814A-AD490187D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55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AD73-09BE-7B4C-81DD-CFD7EBC06DF1}" type="datetimeFigureOut">
              <a:rPr lang="en-US" smtClean="0"/>
              <a:t>11/5/13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8BB46-5000-194A-814A-AD490187D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101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AD73-09BE-7B4C-81DD-CFD7EBC06DF1}" type="datetimeFigureOut">
              <a:rPr lang="en-US" smtClean="0"/>
              <a:t>11/5/13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8BB46-5000-194A-814A-AD490187D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239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AD73-09BE-7B4C-81DD-CFD7EBC06DF1}" type="datetimeFigureOut">
              <a:rPr lang="en-US" smtClean="0"/>
              <a:t>11/5/13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8BB46-5000-194A-814A-AD490187D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30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AD73-09BE-7B4C-81DD-CFD7EBC06DF1}" type="datetimeFigureOut">
              <a:rPr lang="en-US" smtClean="0"/>
              <a:t>11/5/13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8BB46-5000-194A-814A-AD490187D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1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AD73-09BE-7B4C-81DD-CFD7EBC06DF1}" type="datetimeFigureOut">
              <a:rPr lang="en-US" smtClean="0"/>
              <a:t>11/5/13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8BB46-5000-194A-814A-AD490187D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453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AD73-09BE-7B4C-81DD-CFD7EBC06DF1}" type="datetimeFigureOut">
              <a:rPr lang="en-US" smtClean="0"/>
              <a:t>11/5/13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8BB46-5000-194A-814A-AD490187D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995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AD73-09BE-7B4C-81DD-CFD7EBC06DF1}" type="datetimeFigureOut">
              <a:rPr lang="en-US" smtClean="0"/>
              <a:t>11/5/13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8BB46-5000-194A-814A-AD490187D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08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AD73-09BE-7B4C-81DD-CFD7EBC06DF1}" type="datetimeFigureOut">
              <a:rPr lang="en-US" smtClean="0"/>
              <a:t>11/5/13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8BB46-5000-194A-814A-AD490187D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92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3AD73-09BE-7B4C-81DD-CFD7EBC06DF1}" type="datetimeFigureOut">
              <a:rPr lang="en-US" smtClean="0"/>
              <a:t>11/5/13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8BB46-5000-194A-814A-AD490187D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164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01513" y="1131073"/>
            <a:ext cx="17923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Helvetica"/>
                <a:cs typeface="Helvetica"/>
              </a:rPr>
              <a:t>PART 1</a:t>
            </a:r>
            <a:endParaRPr lang="en-US" sz="36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053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62" y="767347"/>
            <a:ext cx="7642981" cy="57724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5438" y="6539809"/>
            <a:ext cx="3198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Helvetica"/>
                <a:cs typeface="Helvetica"/>
              </a:rPr>
              <a:t>Feulner</a:t>
            </a:r>
            <a:r>
              <a:rPr lang="en-US" sz="1400" dirty="0" smtClean="0">
                <a:latin typeface="Helvetica"/>
                <a:cs typeface="Helvetica"/>
              </a:rPr>
              <a:t>, Reviews of Geophysics 2012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43169" y="4563448"/>
            <a:ext cx="28690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Helvetica"/>
                <a:cs typeface="Helvetica"/>
              </a:rPr>
              <a:t>(CO</a:t>
            </a:r>
            <a:r>
              <a:rPr lang="en-US" sz="1400" baseline="-25000" dirty="0" smtClean="0">
                <a:latin typeface="Helvetica"/>
                <a:cs typeface="Helvetica"/>
              </a:rPr>
              <a:t>2</a:t>
            </a:r>
            <a:r>
              <a:rPr lang="en-US" sz="1400" dirty="0" smtClean="0">
                <a:latin typeface="Helvetica"/>
                <a:cs typeface="Helvetica"/>
              </a:rPr>
              <a:t> and albedo similar to today)</a:t>
            </a:r>
            <a:endParaRPr lang="en-US" sz="1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96212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1" y="865653"/>
            <a:ext cx="6764261" cy="56292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45438" y="6539809"/>
            <a:ext cx="3198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Helvetica"/>
                <a:cs typeface="Helvetica"/>
              </a:rPr>
              <a:t>Feulner</a:t>
            </a:r>
            <a:r>
              <a:rPr lang="en-US" sz="1400" dirty="0" smtClean="0">
                <a:latin typeface="Helvetica"/>
                <a:cs typeface="Helvetica"/>
              </a:rPr>
              <a:t>, Reviews of Geophysics 2012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68828" y="118255"/>
            <a:ext cx="8188981" cy="755115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/>
                <a:cs typeface="Helvetica"/>
              </a:rPr>
              <a:t>Empirical estimates of </a:t>
            </a:r>
            <a:r>
              <a:rPr lang="en-US" sz="2800" b="1" dirty="0" err="1" smtClean="0">
                <a:latin typeface="Helvetica"/>
                <a:cs typeface="Helvetica"/>
              </a:rPr>
              <a:t>Archean</a:t>
            </a:r>
            <a:r>
              <a:rPr lang="en-US" sz="2800" b="1" dirty="0" smtClean="0">
                <a:latin typeface="Helvetica"/>
                <a:cs typeface="Helvetica"/>
              </a:rPr>
              <a:t> CO</a:t>
            </a:r>
            <a:r>
              <a:rPr lang="en-US" sz="2800" b="1" baseline="-25000" dirty="0" smtClean="0">
                <a:latin typeface="Helvetica"/>
                <a:cs typeface="Helvetica"/>
              </a:rPr>
              <a:t>2</a:t>
            </a:r>
            <a:r>
              <a:rPr lang="en-US" sz="2800" b="1" dirty="0" smtClean="0">
                <a:latin typeface="Helvetica"/>
                <a:cs typeface="Helvetica"/>
              </a:rPr>
              <a:t> levels</a:t>
            </a:r>
            <a:endParaRPr lang="en-US" sz="28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60382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9123"/>
          <a:stretch/>
        </p:blipFill>
        <p:spPr>
          <a:xfrm>
            <a:off x="1066800" y="1874762"/>
            <a:ext cx="6613676" cy="44752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88010" y="6488668"/>
            <a:ext cx="1741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Helvetica"/>
                <a:cs typeface="Helvetica"/>
              </a:rPr>
              <a:t>Kump</a:t>
            </a:r>
            <a:r>
              <a:rPr lang="en-US" sz="1400" dirty="0" smtClean="0">
                <a:latin typeface="Helvetica"/>
                <a:cs typeface="Helvetica"/>
              </a:rPr>
              <a:t>, Nature 2008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2" name="Left Arrow 1"/>
          <p:cNvSpPr/>
          <p:nvPr/>
        </p:nvSpPr>
        <p:spPr>
          <a:xfrm rot="16200000">
            <a:off x="3749524" y="1796145"/>
            <a:ext cx="1100666" cy="399143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31828" y="1076051"/>
            <a:ext cx="450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Helvetica"/>
                <a:cs typeface="Helvetica"/>
              </a:rPr>
              <a:t>First evidence of low-latitude glaciation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359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01513" y="1131073"/>
            <a:ext cx="17923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Helvetica"/>
                <a:cs typeface="Helvetica"/>
              </a:rPr>
              <a:t>PART 2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65294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69282"/>
            <a:ext cx="7772400" cy="1470025"/>
          </a:xfrm>
        </p:spPr>
        <p:txBody>
          <a:bodyPr/>
          <a:lstStyle/>
          <a:p>
            <a:r>
              <a:rPr lang="en-US" b="1" dirty="0" smtClean="0">
                <a:latin typeface="Helvetica"/>
                <a:cs typeface="Helvetica"/>
              </a:rPr>
              <a:t>Snowball Earth glaciations</a:t>
            </a:r>
            <a:endParaRPr lang="en-US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73762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861608" y="6409326"/>
            <a:ext cx="2250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Budyko</a:t>
            </a:r>
            <a:r>
              <a:rPr lang="en-US" dirty="0" smtClean="0">
                <a:latin typeface="Helvetica"/>
                <a:cs typeface="Helvetica"/>
              </a:rPr>
              <a:t>, </a:t>
            </a:r>
            <a:r>
              <a:rPr lang="en-US" i="1" dirty="0" err="1" smtClean="0">
                <a:latin typeface="Helvetica"/>
                <a:cs typeface="Helvetica"/>
              </a:rPr>
              <a:t>Tellus</a:t>
            </a:r>
            <a:r>
              <a:rPr lang="en-US" i="1" dirty="0" smtClean="0">
                <a:latin typeface="Helvetica"/>
                <a:cs typeface="Helvetica"/>
              </a:rPr>
              <a:t> </a:t>
            </a:r>
            <a:r>
              <a:rPr lang="en-US" dirty="0" smtClean="0">
                <a:latin typeface="Helvetica"/>
                <a:cs typeface="Helvetica"/>
              </a:rPr>
              <a:t>1969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12" y="520700"/>
            <a:ext cx="7327900" cy="5816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64896" y="520700"/>
            <a:ext cx="3447762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latin typeface="Helvetica"/>
                <a:cs typeface="Helvetica"/>
              </a:rPr>
              <a:t>T</a:t>
            </a:r>
            <a:r>
              <a:rPr lang="en-US" sz="2800" baseline="-25000" dirty="0" err="1" smtClean="0">
                <a:latin typeface="Helvetica"/>
                <a:cs typeface="Helvetica"/>
              </a:rPr>
              <a:t>p</a:t>
            </a:r>
            <a:r>
              <a:rPr lang="en-US" sz="2800" dirty="0" smtClean="0">
                <a:latin typeface="Helvetica"/>
                <a:cs typeface="Helvetica"/>
              </a:rPr>
              <a:t> = planetary T (˚C)</a:t>
            </a:r>
          </a:p>
          <a:p>
            <a:r>
              <a:rPr lang="en-US" sz="2800" dirty="0" smtClean="0">
                <a:latin typeface="Helvetica"/>
                <a:cs typeface="Helvetica"/>
              </a:rPr>
              <a:t>ϕ</a:t>
            </a:r>
            <a:r>
              <a:rPr lang="en-US" sz="2800" baseline="-25000" dirty="0" smtClean="0">
                <a:latin typeface="Helvetica"/>
                <a:cs typeface="Helvetica"/>
              </a:rPr>
              <a:t>0</a:t>
            </a:r>
            <a:r>
              <a:rPr lang="en-US" sz="2800" dirty="0" smtClean="0">
                <a:latin typeface="Helvetica"/>
                <a:cs typeface="Helvetica"/>
              </a:rPr>
              <a:t>=ice-line latitude</a:t>
            </a:r>
          </a:p>
          <a:p>
            <a:r>
              <a:rPr lang="en-US" sz="2800" dirty="0" err="1" smtClean="0">
                <a:latin typeface="Helvetica"/>
                <a:cs typeface="Helvetica"/>
              </a:rPr>
              <a:t>Q</a:t>
            </a:r>
            <a:r>
              <a:rPr lang="en-US" sz="2800" baseline="-25000" dirty="0" err="1" smtClean="0">
                <a:latin typeface="Helvetica"/>
                <a:cs typeface="Helvetica"/>
              </a:rPr>
              <a:t>p</a:t>
            </a:r>
            <a:r>
              <a:rPr lang="en-US" sz="2800" dirty="0" smtClean="0">
                <a:latin typeface="Helvetica"/>
                <a:cs typeface="Helvetica"/>
              </a:rPr>
              <a:t>=insolation</a:t>
            </a:r>
          </a:p>
        </p:txBody>
      </p:sp>
    </p:spTree>
    <p:extLst>
      <p:ext uri="{BB962C8B-B14F-4D97-AF65-F5344CB8AC3E}">
        <p14:creationId xmlns:p14="http://schemas.microsoft.com/office/powerpoint/2010/main" val="577976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2265"/>
          <a:stretch/>
        </p:blipFill>
        <p:spPr>
          <a:xfrm>
            <a:off x="1606786" y="1234110"/>
            <a:ext cx="5422900" cy="51031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56493" y="6159562"/>
            <a:ext cx="3245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Pierrehumbert</a:t>
            </a:r>
            <a:r>
              <a:rPr lang="en-US" dirty="0" smtClean="0"/>
              <a:t> et al., </a:t>
            </a:r>
            <a:r>
              <a:rPr lang="en-US" i="1" dirty="0" smtClean="0"/>
              <a:t>Ann Rev Earth Planet </a:t>
            </a:r>
            <a:r>
              <a:rPr lang="en-US" i="1" dirty="0" err="1" smtClean="0"/>
              <a:t>Sci</a:t>
            </a:r>
            <a:r>
              <a:rPr lang="en-US" i="1" dirty="0" smtClean="0"/>
              <a:t> </a:t>
            </a:r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57972" y="2753154"/>
            <a:ext cx="461665" cy="1475186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US" b="1" dirty="0" smtClean="0"/>
              <a:t>Global mean T 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2786590" y="5844538"/>
            <a:ext cx="2390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Solar constant or pCO</a:t>
            </a:r>
            <a:r>
              <a:rPr lang="en-US" b="1" baseline="-25000" dirty="0" smtClean="0"/>
              <a:t>2</a:t>
            </a:r>
            <a:endParaRPr lang="en-US" b="1" baseline="-250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606786" y="2259882"/>
            <a:ext cx="0" cy="23423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V="1">
            <a:off x="3803517" y="4673358"/>
            <a:ext cx="0" cy="23423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401192" y="192751"/>
            <a:ext cx="7889208" cy="175260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  <a:latin typeface="Helvetica"/>
                <a:cs typeface="Helvetica"/>
              </a:rPr>
              <a:t>Bifurcation diagrams</a:t>
            </a:r>
            <a:r>
              <a:rPr lang="en-US" dirty="0" smtClean="0">
                <a:solidFill>
                  <a:schemeClr val="tx1"/>
                </a:solidFill>
                <a:latin typeface="Helvetica"/>
                <a:cs typeface="Helvetica"/>
              </a:rPr>
              <a:t>: a way of communicating thresholds/nonlinearities</a:t>
            </a:r>
          </a:p>
        </p:txBody>
      </p:sp>
    </p:spTree>
    <p:extLst>
      <p:ext uri="{BB962C8B-B14F-4D97-AF65-F5344CB8AC3E}">
        <p14:creationId xmlns:p14="http://schemas.microsoft.com/office/powerpoint/2010/main" val="1696466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9048" y="6482728"/>
            <a:ext cx="418495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Wikipedia Commons/Walter </a:t>
            </a:r>
            <a:r>
              <a:rPr lang="en-US" dirty="0" err="1" smtClean="0">
                <a:solidFill>
                  <a:srgbClr val="000000"/>
                </a:solidFill>
                <a:latin typeface="Helvetica"/>
                <a:cs typeface="Helvetica"/>
              </a:rPr>
              <a:t>Siegmund</a:t>
            </a:r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32783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28381" y="6482728"/>
            <a:ext cx="3873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Wikipedia Commons/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Diamictite</a:t>
            </a:r>
            <a:endParaRPr lang="en-US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11514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56493" y="6482728"/>
            <a:ext cx="3245566" cy="375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P. Hoffman; </a:t>
            </a:r>
            <a:r>
              <a:rPr lang="en-US" dirty="0" err="1" smtClean="0">
                <a:solidFill>
                  <a:schemeClr val="bg1"/>
                </a:solidFill>
              </a:rPr>
              <a:t>snowballearth.org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850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26777"/>
            <a:ext cx="6400800" cy="637419"/>
          </a:xfrm>
        </p:spPr>
        <p:txBody>
          <a:bodyPr>
            <a:normAutofit fontScale="92500"/>
          </a:bodyPr>
          <a:lstStyle/>
          <a:p>
            <a:r>
              <a:rPr lang="en-US" b="1" dirty="0" smtClean="0">
                <a:latin typeface="Helvetica"/>
                <a:cs typeface="Helvetica"/>
              </a:rPr>
              <a:t>12.340x Global Warming Science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3101513" y="1131073"/>
            <a:ext cx="30074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latin typeface="Helvetica"/>
                <a:cs typeface="Helvetica"/>
              </a:rPr>
              <a:t>Paleoclimate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80799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56493" y="6482728"/>
            <a:ext cx="3245566" cy="375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P. Hoffman; </a:t>
            </a:r>
            <a:r>
              <a:rPr lang="en-US" dirty="0" err="1" smtClean="0">
                <a:solidFill>
                  <a:schemeClr val="bg1"/>
                </a:solidFill>
              </a:rPr>
              <a:t>snowballearth.org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158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56493" y="6482728"/>
            <a:ext cx="3245566" cy="375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P. Hoffman; </a:t>
            </a:r>
            <a:r>
              <a:rPr lang="en-US" dirty="0" err="1" smtClean="0">
                <a:solidFill>
                  <a:schemeClr val="bg1"/>
                </a:solidFill>
              </a:rPr>
              <a:t>snowballearth.org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018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4986" y="4204306"/>
            <a:ext cx="1685933" cy="5912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37982" y="3502706"/>
            <a:ext cx="1685933" cy="5912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09982" y="3502706"/>
            <a:ext cx="1685933" cy="5912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909983" y="2835717"/>
            <a:ext cx="1424924" cy="436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77327" y="2606676"/>
            <a:ext cx="988751" cy="436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393409" y="2268149"/>
            <a:ext cx="470749" cy="436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781183" y="3207092"/>
            <a:ext cx="470749" cy="436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313335" y="3173364"/>
            <a:ext cx="470749" cy="436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214292" y="3909571"/>
            <a:ext cx="470749" cy="436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668"/>
            <a:ext cx="9144000" cy="61240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97641" y="5954898"/>
            <a:ext cx="2154291" cy="7550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86728" y="5954898"/>
            <a:ext cx="2154291" cy="7550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756493" y="6159562"/>
            <a:ext cx="3245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Pierrehumbert</a:t>
            </a:r>
            <a:r>
              <a:rPr lang="en-US" dirty="0" smtClean="0"/>
              <a:t> et al., </a:t>
            </a:r>
            <a:r>
              <a:rPr lang="en-US" i="1" dirty="0" smtClean="0"/>
              <a:t>Ann Rev Earth Planet </a:t>
            </a:r>
            <a:r>
              <a:rPr lang="en-US" i="1" dirty="0" err="1" smtClean="0"/>
              <a:t>Sci</a:t>
            </a:r>
            <a:r>
              <a:rPr lang="en-US" i="1" dirty="0" smtClean="0"/>
              <a:t> </a:t>
            </a:r>
            <a:r>
              <a:rPr lang="en-US" dirty="0" smtClean="0"/>
              <a:t>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737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4420" y="4567166"/>
            <a:ext cx="1685933" cy="5912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37982" y="3502706"/>
            <a:ext cx="1685933" cy="5912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09982" y="3502706"/>
            <a:ext cx="1685933" cy="5912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909983" y="2835717"/>
            <a:ext cx="1424924" cy="436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77327" y="2606676"/>
            <a:ext cx="988751" cy="436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393409" y="2268149"/>
            <a:ext cx="470749" cy="436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781183" y="3207092"/>
            <a:ext cx="470749" cy="436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313335" y="3173364"/>
            <a:ext cx="470749" cy="436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903726" y="4272431"/>
            <a:ext cx="470749" cy="436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70435" y="115493"/>
            <a:ext cx="86607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Hypothesized sequence of events in a snowball Earth episode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3694153" y="1703068"/>
            <a:ext cx="1787644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latin typeface="Helvetica"/>
                <a:cs typeface="Helvetica"/>
              </a:rPr>
              <a:t>Global cooling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469712" y="2600204"/>
            <a:ext cx="2262834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latin typeface="Helvetica"/>
                <a:cs typeface="Helvetica"/>
              </a:rPr>
              <a:t>Runaway icehouse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884121" y="3496707"/>
            <a:ext cx="5187350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latin typeface="Helvetica"/>
                <a:cs typeface="Helvetica"/>
              </a:rPr>
              <a:t>Slower weathering, less </a:t>
            </a:r>
            <a:r>
              <a:rPr lang="en-US" b="1" dirty="0" err="1" smtClean="0">
                <a:latin typeface="Helvetica"/>
                <a:cs typeface="Helvetica"/>
              </a:rPr>
              <a:t>Ca</a:t>
            </a:r>
            <a:r>
              <a:rPr lang="en-US" b="1" dirty="0" smtClean="0">
                <a:latin typeface="Helvetica"/>
                <a:cs typeface="Helvetica"/>
              </a:rPr>
              <a:t> supplied to ocean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757120" y="4357426"/>
            <a:ext cx="5469353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latin typeface="Helvetica"/>
                <a:cs typeface="Helvetica"/>
              </a:rPr>
              <a:t>CO</a:t>
            </a:r>
            <a:r>
              <a:rPr lang="en-US" b="1" baseline="-25000" dirty="0" smtClean="0">
                <a:latin typeface="Helvetica"/>
                <a:cs typeface="Helvetica"/>
              </a:rPr>
              <a:t>2</a:t>
            </a:r>
            <a:r>
              <a:rPr lang="en-US" b="1" dirty="0" smtClean="0">
                <a:latin typeface="Helvetica"/>
                <a:cs typeface="Helvetica"/>
              </a:rPr>
              <a:t> builds up to very high levels in atmosphere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924648" y="5262730"/>
            <a:ext cx="1557149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err="1" smtClean="0">
                <a:latin typeface="Helvetica"/>
                <a:cs typeface="Helvetica"/>
              </a:rPr>
              <a:t>Deglaciation</a:t>
            </a:r>
            <a:endParaRPr lang="en-US" b="1" dirty="0">
              <a:latin typeface="Helvetica"/>
              <a:cs typeface="Helvetica"/>
            </a:endParaRPr>
          </a:p>
        </p:txBody>
      </p:sp>
      <p:cxnSp>
        <p:nvCxnSpPr>
          <p:cNvPr id="22" name="Straight Arrow Connector 21"/>
          <p:cNvCxnSpPr>
            <a:stCxn id="7" idx="2"/>
            <a:endCxn id="17" idx="0"/>
          </p:cNvCxnSpPr>
          <p:nvPr/>
        </p:nvCxnSpPr>
        <p:spPr>
          <a:xfrm>
            <a:off x="4587975" y="2072400"/>
            <a:ext cx="13154" cy="5278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574823" y="2956260"/>
            <a:ext cx="13153" cy="5278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619819" y="3851092"/>
            <a:ext cx="13154" cy="5278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669259" y="4716193"/>
            <a:ext cx="13154" cy="5278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1281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4420" y="4567166"/>
            <a:ext cx="1685933" cy="5912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37982" y="3502706"/>
            <a:ext cx="1685933" cy="5912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09982" y="3502706"/>
            <a:ext cx="1685933" cy="5912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909983" y="2835717"/>
            <a:ext cx="1424924" cy="436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77327" y="2606676"/>
            <a:ext cx="988751" cy="436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393409" y="2268149"/>
            <a:ext cx="470749" cy="436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781183" y="3207092"/>
            <a:ext cx="470749" cy="436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313335" y="3173364"/>
            <a:ext cx="470749" cy="436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903726" y="4272431"/>
            <a:ext cx="470749" cy="436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70435" y="115493"/>
            <a:ext cx="8660741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Open questions about Snowball events</a:t>
            </a:r>
          </a:p>
          <a:p>
            <a:endParaRPr lang="en-US" sz="2800" b="1" dirty="0">
              <a:latin typeface="Helvetica"/>
              <a:cs typeface="Helvetica"/>
            </a:endParaRPr>
          </a:p>
          <a:p>
            <a:r>
              <a:rPr lang="en-US" sz="2800" dirty="0" smtClean="0">
                <a:latin typeface="Helvetica"/>
                <a:cs typeface="Helvetica"/>
              </a:rPr>
              <a:t>What caused them?</a:t>
            </a:r>
          </a:p>
          <a:p>
            <a:endParaRPr lang="en-US" sz="2800" dirty="0" smtClean="0">
              <a:latin typeface="Helvetica"/>
              <a:cs typeface="Helvetica"/>
            </a:endParaRPr>
          </a:p>
          <a:p>
            <a:r>
              <a:rPr lang="en-US" sz="2800" smtClean="0">
                <a:latin typeface="Helvetica"/>
                <a:cs typeface="Helvetica"/>
              </a:rPr>
              <a:t>Why </a:t>
            </a:r>
            <a:r>
              <a:rPr lang="en-US" sz="2800" dirty="0" smtClean="0">
                <a:latin typeface="Helvetica"/>
                <a:cs typeface="Helvetica"/>
              </a:rPr>
              <a:t>haven’t there been any in the last 600 Ma?</a:t>
            </a:r>
          </a:p>
          <a:p>
            <a:endParaRPr lang="en-US" sz="2800" dirty="0" smtClean="0">
              <a:latin typeface="Helvetica"/>
              <a:cs typeface="Helvetica"/>
            </a:endParaRPr>
          </a:p>
          <a:p>
            <a:r>
              <a:rPr lang="en-US" sz="2800" dirty="0" smtClean="0">
                <a:latin typeface="Helvetica"/>
                <a:cs typeface="Helvetica"/>
              </a:rPr>
              <a:t>Why are they correlated in time with the rise of complex life?</a:t>
            </a:r>
          </a:p>
        </p:txBody>
      </p:sp>
    </p:spTree>
    <p:extLst>
      <p:ext uri="{BB962C8B-B14F-4D97-AF65-F5344CB8AC3E}">
        <p14:creationId xmlns:p14="http://schemas.microsoft.com/office/powerpoint/2010/main" val="3310632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1513" y="1131073"/>
            <a:ext cx="17923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Helvetica"/>
                <a:cs typeface="Helvetica"/>
              </a:rPr>
              <a:t>PART 3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92813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182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How do we get information about climates of the more recent past?</a:t>
            </a:r>
            <a:endParaRPr lang="en-US" dirty="0">
              <a:solidFill>
                <a:srgbClr val="7F7F7F"/>
              </a:solidFill>
              <a:latin typeface="Helvetica Neue Light"/>
              <a:cs typeface="Helvetica Neue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9146" y="1324822"/>
            <a:ext cx="741513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Helvetica Neue Light"/>
                <a:cs typeface="Helvetica Neue Light"/>
              </a:rPr>
              <a:t>Climate archives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Helvetica Neue Light"/>
                <a:cs typeface="Helvetica Neue Light"/>
              </a:rPr>
              <a:t>ice cores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Helvetica Neue Light"/>
                <a:cs typeface="Helvetica Neue Light"/>
              </a:rPr>
              <a:t>tree rings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Helvetica Neue Light"/>
                <a:cs typeface="Helvetica Neue Light"/>
              </a:rPr>
              <a:t>ocean and lake sediments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Helvetica Neue Light"/>
                <a:cs typeface="Helvetica Neue Light"/>
              </a:rPr>
              <a:t>c</a:t>
            </a:r>
            <a:r>
              <a:rPr lang="en-US" sz="2400" dirty="0" smtClean="0">
                <a:latin typeface="Helvetica Neue Light"/>
                <a:cs typeface="Helvetica Neue Light"/>
              </a:rPr>
              <a:t>orals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Helvetica Neue Light"/>
                <a:cs typeface="Helvetica Neue Light"/>
              </a:rPr>
              <a:t>f</a:t>
            </a:r>
            <a:r>
              <a:rPr lang="en-US" sz="2400" dirty="0" smtClean="0">
                <a:latin typeface="Helvetica Neue Light"/>
                <a:cs typeface="Helvetica Neue Light"/>
              </a:rPr>
              <a:t>ossils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Helvetica Neue Light"/>
                <a:cs typeface="Helvetica Neue Light"/>
              </a:rPr>
              <a:t>glacial features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Helvetica Neue Light"/>
                <a:cs typeface="Helvetica Neue Light"/>
              </a:rPr>
              <a:t>b</a:t>
            </a:r>
            <a:r>
              <a:rPr lang="en-US" sz="2400" dirty="0" smtClean="0">
                <a:latin typeface="Helvetica Neue Light"/>
                <a:cs typeface="Helvetica Neue Light"/>
              </a:rPr>
              <a:t>oreholes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Helvetica Neue Light"/>
                <a:cs typeface="Helvetica Neue Light"/>
              </a:rPr>
              <a:t>stalagmites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6875" y="1537241"/>
            <a:ext cx="3829925" cy="31774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25362" y="6396450"/>
            <a:ext cx="25186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 err="1">
                <a:latin typeface="Helvetica Neue Light"/>
                <a:cs typeface="Helvetica Neue Light"/>
              </a:rPr>
              <a:t>e</a:t>
            </a:r>
            <a:r>
              <a:rPr lang="en-US" sz="1600" dirty="0" err="1" smtClean="0">
                <a:latin typeface="Helvetica Neue Light"/>
                <a:cs typeface="Helvetica Neue Light"/>
              </a:rPr>
              <a:t>arthobservatory.nasa.gov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969" y="2827802"/>
            <a:ext cx="2515809" cy="18868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52" y="4826381"/>
            <a:ext cx="2184400" cy="1638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0762" y="4968864"/>
            <a:ext cx="3344332" cy="7865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8467" y="4826381"/>
            <a:ext cx="21844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90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978796" y="6469020"/>
            <a:ext cx="41652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 err="1" smtClean="0">
                <a:latin typeface="Helvetica Neue Light"/>
                <a:cs typeface="Helvetica Neue Light"/>
              </a:rPr>
              <a:t>Beerling</a:t>
            </a:r>
            <a:r>
              <a:rPr lang="en-US" sz="1600" dirty="0" smtClean="0">
                <a:latin typeface="Helvetica Neue Light"/>
                <a:cs typeface="Helvetica Neue Light"/>
              </a:rPr>
              <a:t> and Royer, Nature Geoscience 2011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04" y="147723"/>
            <a:ext cx="7577667" cy="621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02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754596" y="6396503"/>
            <a:ext cx="10856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 smtClean="0">
                <a:latin typeface="Helvetica Neue Light"/>
                <a:cs typeface="Helvetica Neue Light"/>
              </a:rPr>
              <a:t>IPCC AR4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358" r="16605" b="68430"/>
          <a:stretch/>
        </p:blipFill>
        <p:spPr>
          <a:xfrm>
            <a:off x="161359" y="1523996"/>
            <a:ext cx="8982641" cy="462038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4482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Helvetica Neue Light"/>
                <a:cs typeface="Helvetica Neue Light"/>
              </a:rPr>
              <a:t>Climate and CO</a:t>
            </a:r>
            <a:r>
              <a:rPr lang="en-US" sz="3600" baseline="-25000" dirty="0" smtClean="0">
                <a:latin typeface="Helvetica Neue Light"/>
                <a:cs typeface="Helvetica Neue Light"/>
              </a:rPr>
              <a:t>2</a:t>
            </a:r>
            <a:r>
              <a:rPr lang="en-US" sz="3600" dirty="0" smtClean="0">
                <a:latin typeface="Helvetica Neue Light"/>
                <a:cs typeface="Helvetica Neue Light"/>
              </a:rPr>
              <a:t> over the last 400 </a:t>
            </a:r>
            <a:r>
              <a:rPr lang="en-US" sz="3600" dirty="0" err="1" smtClean="0">
                <a:latin typeface="Helvetica Neue Light"/>
                <a:cs typeface="Helvetica Neue Light"/>
              </a:rPr>
              <a:t>Myr</a:t>
            </a:r>
            <a:endParaRPr lang="en-US" sz="3600" dirty="0">
              <a:solidFill>
                <a:srgbClr val="7F7F7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359451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81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Oxygen isotopes:</a:t>
            </a:r>
            <a:br>
              <a:rPr lang="en-US" dirty="0" smtClean="0">
                <a:latin typeface="Helvetica Neue Light"/>
                <a:cs typeface="Helvetica Neue Light"/>
              </a:rPr>
            </a:br>
            <a:r>
              <a:rPr lang="en-US" dirty="0" smtClean="0">
                <a:latin typeface="Helvetica Neue Light"/>
                <a:cs typeface="Helvetica Neue Light"/>
              </a:rPr>
              <a:t>Versatile recorders of </a:t>
            </a:r>
            <a:r>
              <a:rPr lang="en-US" dirty="0" err="1" smtClean="0">
                <a:latin typeface="Helvetica Neue Light"/>
                <a:cs typeface="Helvetica Neue Light"/>
              </a:rPr>
              <a:t>paleoclimatic</a:t>
            </a:r>
            <a:r>
              <a:rPr lang="en-US" dirty="0" smtClean="0">
                <a:latin typeface="Helvetica Neue Light"/>
                <a:cs typeface="Helvetica Neue Light"/>
              </a:rPr>
              <a:t> conditions</a:t>
            </a:r>
            <a:endParaRPr lang="en-US" dirty="0">
              <a:solidFill>
                <a:srgbClr val="7F7F7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0" y="2527300"/>
            <a:ext cx="4445000" cy="1803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1" y="4588407"/>
            <a:ext cx="8360229" cy="12214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25362" y="6396450"/>
            <a:ext cx="25186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 err="1">
                <a:latin typeface="Helvetica Neue Light"/>
                <a:cs typeface="Helvetica Neue Light"/>
              </a:rPr>
              <a:t>e</a:t>
            </a:r>
            <a:r>
              <a:rPr lang="en-US" sz="1600" dirty="0" err="1" smtClean="0">
                <a:latin typeface="Helvetica Neue Light"/>
                <a:cs typeface="Helvetica Neue Light"/>
              </a:rPr>
              <a:t>arthobservatory.nasa.gov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07154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686"/>
          <a:stretch/>
        </p:blipFill>
        <p:spPr>
          <a:xfrm>
            <a:off x="0" y="157237"/>
            <a:ext cx="9144000" cy="59594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87433" y="6470098"/>
            <a:ext cx="2569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Helvetica"/>
                <a:cs typeface="Helvetica"/>
              </a:rPr>
              <a:t>Geological Society of America</a:t>
            </a:r>
            <a:endParaRPr lang="en-US" sz="1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47304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Oxygen isotope fractionation</a:t>
            </a:r>
            <a:endParaRPr lang="en-US" dirty="0">
              <a:solidFill>
                <a:srgbClr val="7F7F7F"/>
              </a:solidFill>
              <a:latin typeface="Helvetica Neue Light"/>
              <a:cs typeface="Helvetica Neue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9146" y="1730765"/>
            <a:ext cx="741513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Helvetica Neue Light"/>
                <a:cs typeface="Helvetica Neue Light"/>
              </a:rPr>
              <a:t>As a general rule of thumb, </a:t>
            </a:r>
            <a:r>
              <a:rPr lang="en-US" sz="2400" baseline="30000" dirty="0" smtClean="0">
                <a:latin typeface="Helvetica Neue Light"/>
                <a:cs typeface="Helvetica Neue Light"/>
              </a:rPr>
              <a:t>18</a:t>
            </a:r>
            <a:r>
              <a:rPr lang="en-US" sz="2400" dirty="0" smtClean="0">
                <a:latin typeface="Helvetica Neue Light"/>
                <a:cs typeface="Helvetica Neue Light"/>
              </a:rPr>
              <a:t>O tends to be enriched relative to </a:t>
            </a:r>
            <a:r>
              <a:rPr lang="en-US" sz="2400" baseline="30000" dirty="0" smtClean="0">
                <a:latin typeface="Helvetica Neue Light"/>
                <a:cs typeface="Helvetica Neue Light"/>
              </a:rPr>
              <a:t>16</a:t>
            </a:r>
            <a:r>
              <a:rPr lang="en-US" sz="2400" dirty="0" smtClean="0">
                <a:latin typeface="Helvetica Neue Light"/>
                <a:cs typeface="Helvetica Neue Light"/>
              </a:rPr>
              <a:t>O in the most “immobile” state involved in a reaction or transformation</a:t>
            </a:r>
          </a:p>
          <a:p>
            <a:endParaRPr lang="en-US" sz="2400" dirty="0">
              <a:latin typeface="Helvetica Neue Light"/>
              <a:cs typeface="Helvetica Neue Light"/>
            </a:endParaRPr>
          </a:p>
          <a:p>
            <a:r>
              <a:rPr lang="en-US" sz="2400" dirty="0" smtClean="0">
                <a:latin typeface="Helvetica Neue Light"/>
                <a:cs typeface="Helvetica Neue Light"/>
              </a:rPr>
              <a:t>Figure: more energy is needed</a:t>
            </a:r>
          </a:p>
          <a:p>
            <a:r>
              <a:rPr lang="en-US" sz="2400" dirty="0">
                <a:latin typeface="Helvetica Neue Light"/>
                <a:cs typeface="Helvetica Neue Light"/>
              </a:rPr>
              <a:t>t</a:t>
            </a:r>
            <a:r>
              <a:rPr lang="en-US" sz="2400" dirty="0" smtClean="0">
                <a:latin typeface="Helvetica Neue Light"/>
                <a:cs typeface="Helvetica Neue Light"/>
              </a:rPr>
              <a:t>o break bonds involving </a:t>
            </a:r>
          </a:p>
          <a:p>
            <a:r>
              <a:rPr lang="en-US" sz="2400" dirty="0">
                <a:latin typeface="Helvetica Neue Light"/>
                <a:cs typeface="Helvetica Neue Light"/>
              </a:rPr>
              <a:t>h</a:t>
            </a:r>
            <a:r>
              <a:rPr lang="en-US" sz="2400" dirty="0" smtClean="0">
                <a:latin typeface="Helvetica Neue Light"/>
                <a:cs typeface="Helvetica Neue Light"/>
              </a:rPr>
              <a:t>eavier isotopes (in this case,</a:t>
            </a:r>
          </a:p>
          <a:p>
            <a:r>
              <a:rPr lang="en-US" sz="2400" dirty="0" smtClean="0">
                <a:latin typeface="Helvetica Neue Light"/>
                <a:cs typeface="Helvetica Neue Light"/>
              </a:rPr>
              <a:t>H-H vs. H-</a:t>
            </a:r>
            <a:r>
              <a:rPr lang="en-US" sz="2400" dirty="0">
                <a:latin typeface="Helvetica Neue Light"/>
                <a:cs typeface="Helvetica Neue Light"/>
              </a:rPr>
              <a:t>D</a:t>
            </a:r>
            <a:r>
              <a:rPr lang="en-US" sz="2400" dirty="0" smtClean="0">
                <a:latin typeface="Helvetica Neue Light"/>
                <a:cs typeface="Helvetica Neue Light"/>
              </a:rPr>
              <a:t> vs. D-D, where </a:t>
            </a:r>
          </a:p>
          <a:p>
            <a:r>
              <a:rPr lang="en-US" sz="2400" dirty="0" smtClean="0">
                <a:latin typeface="Helvetica Neue Light"/>
                <a:cs typeface="Helvetica Neue Light"/>
              </a:rPr>
              <a:t>D=</a:t>
            </a:r>
            <a:r>
              <a:rPr lang="en-US" sz="2400" baseline="30000" dirty="0" smtClean="0">
                <a:latin typeface="Helvetica Neue Light"/>
                <a:cs typeface="Helvetica Neue Light"/>
              </a:rPr>
              <a:t>2</a:t>
            </a:r>
            <a:r>
              <a:rPr lang="en-US" sz="2400" dirty="0" smtClean="0">
                <a:latin typeface="Helvetica Neue Light"/>
                <a:cs typeface="Helvetica Neue Light"/>
              </a:rPr>
              <a:t>H, H=</a:t>
            </a:r>
            <a:r>
              <a:rPr lang="en-US" sz="2400" baseline="30000" dirty="0" smtClean="0">
                <a:latin typeface="Helvetica Neue Light"/>
                <a:cs typeface="Helvetica Neue Light"/>
              </a:rPr>
              <a:t>1</a:t>
            </a:r>
            <a:r>
              <a:rPr lang="en-US" sz="2400" dirty="0" smtClean="0">
                <a:latin typeface="Helvetica Neue Light"/>
                <a:cs typeface="Helvetica Neue Light"/>
              </a:rPr>
              <a:t>H)</a:t>
            </a:r>
          </a:p>
          <a:p>
            <a:endParaRPr lang="en-US" sz="2400" dirty="0">
              <a:latin typeface="Helvetica Neue Light"/>
              <a:cs typeface="Helvetica Neue Light"/>
            </a:endParaRPr>
          </a:p>
          <a:p>
            <a:endParaRPr lang="en-US" sz="2400" dirty="0" smtClean="0">
              <a:latin typeface="Helvetica Neue Light"/>
              <a:cs typeface="Helvetica Neue Light"/>
            </a:endParaRPr>
          </a:p>
          <a:p>
            <a:endParaRPr lang="en-US" sz="2400" dirty="0" smtClean="0">
              <a:latin typeface="Helvetica Neue Light"/>
              <a:cs typeface="Helvetica Neue Light"/>
            </a:endParaRPr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536" y="2999618"/>
            <a:ext cx="3191749" cy="34610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063110" y="6396450"/>
            <a:ext cx="10567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 smtClean="0">
                <a:latin typeface="Helvetica Neue Light"/>
                <a:cs typeface="Helvetica Neue Light"/>
              </a:rPr>
              <a:t>MIT OCW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82422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55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Oxygen isotope fractionation</a:t>
            </a:r>
            <a:endParaRPr lang="en-US" dirty="0">
              <a:solidFill>
                <a:srgbClr val="7F7F7F"/>
              </a:solidFill>
              <a:latin typeface="Helvetica Neue Light"/>
              <a:cs typeface="Helvetica Neue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9146" y="1000790"/>
            <a:ext cx="74151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Helvetica Neue Light"/>
                <a:cs typeface="Helvetica Neue Light"/>
              </a:rPr>
              <a:t>Fractionation increases with decreasing temperature</a:t>
            </a:r>
          </a:p>
          <a:p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1236562" y="6241256"/>
            <a:ext cx="30572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 smtClean="0">
                <a:latin typeface="Helvetica Neue Light"/>
                <a:cs typeface="Helvetica Neue Light"/>
              </a:rPr>
              <a:t>MIT OCW, after </a:t>
            </a:r>
            <a:r>
              <a:rPr lang="en-US" sz="1600" dirty="0" err="1" smtClean="0">
                <a:latin typeface="Helvetica Neue Light"/>
                <a:cs typeface="Helvetica Neue Light"/>
              </a:rPr>
              <a:t>Erez</a:t>
            </a:r>
            <a:r>
              <a:rPr lang="en-US" sz="1600" dirty="0" smtClean="0">
                <a:latin typeface="Helvetica Neue Light"/>
                <a:cs typeface="Helvetica Neue Light"/>
              </a:rPr>
              <a:t> et al., 1983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22" y="1657048"/>
            <a:ext cx="5468813" cy="45072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611534" y="1705401"/>
            <a:ext cx="30752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Helvetica Neue Light"/>
                <a:cs typeface="Helvetica Neue Light"/>
              </a:rPr>
              <a:t>Figure: </a:t>
            </a:r>
            <a:r>
              <a:rPr lang="en-US" sz="2400" dirty="0" smtClean="0">
                <a:latin typeface="Helvetica Neue Light"/>
                <a:ea typeface="Lucida Grande"/>
                <a:cs typeface="Helvetica Neue Light"/>
              </a:rPr>
              <a:t>δ</a:t>
            </a:r>
            <a:r>
              <a:rPr lang="en-US" sz="2400" baseline="30000" dirty="0" smtClean="0">
                <a:latin typeface="Helvetica Neue Light"/>
                <a:cs typeface="Helvetica Neue Light"/>
              </a:rPr>
              <a:t>18</a:t>
            </a:r>
            <a:r>
              <a:rPr lang="en-US" sz="2400" dirty="0" smtClean="0">
                <a:latin typeface="Helvetica Neue Light"/>
                <a:cs typeface="Helvetica Neue Light"/>
              </a:rPr>
              <a:t>O enrichment in cultured foraminifera vs. temperature</a:t>
            </a:r>
          </a:p>
          <a:p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62740" t="46896" r="11881" b="21553"/>
          <a:stretch/>
        </p:blipFill>
        <p:spPr>
          <a:xfrm>
            <a:off x="5793617" y="3386666"/>
            <a:ext cx="1923143" cy="195942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78796" y="6210760"/>
            <a:ext cx="41652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 err="1" smtClean="0">
                <a:latin typeface="Helvetica Neue Light"/>
                <a:cs typeface="Helvetica Neue Light"/>
              </a:rPr>
              <a:t>Beerling</a:t>
            </a:r>
            <a:r>
              <a:rPr lang="en-US" sz="1600" dirty="0" smtClean="0">
                <a:latin typeface="Helvetica Neue Light"/>
                <a:cs typeface="Helvetica Neue Light"/>
              </a:rPr>
              <a:t> and Royer, Nature Geoscience 2011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31143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2774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Helvetica Neue Light"/>
                <a:cs typeface="Helvetica Neue Light"/>
              </a:rPr>
              <a:t>Climate over the last 65 </a:t>
            </a:r>
            <a:r>
              <a:rPr lang="en-US" sz="3600" dirty="0" err="1" smtClean="0">
                <a:latin typeface="Helvetica Neue Light"/>
                <a:cs typeface="Helvetica Neue Light"/>
              </a:rPr>
              <a:t>Myr</a:t>
            </a:r>
            <a:r>
              <a:rPr lang="en-US" sz="3600" dirty="0" smtClean="0">
                <a:latin typeface="Helvetica Neue Light"/>
                <a:cs typeface="Helvetica Neue Light"/>
              </a:rPr>
              <a:t/>
            </a:r>
            <a:br>
              <a:rPr lang="en-US" sz="3600" dirty="0" smtClean="0">
                <a:latin typeface="Helvetica Neue Light"/>
                <a:cs typeface="Helvetica Neue Light"/>
              </a:rPr>
            </a:b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latin typeface="Helvetica Neue Light"/>
                <a:cs typeface="Helvetica Neue Light"/>
              </a:rPr>
              <a:t>(beware the flipping x-axis…)</a:t>
            </a:r>
            <a:endParaRPr lang="en-US" sz="2200" dirty="0">
              <a:solidFill>
                <a:schemeClr val="bg1">
                  <a:lumMod val="50000"/>
                </a:schemeClr>
              </a:solidFill>
              <a:latin typeface="Helvetica Neue Light"/>
              <a:cs typeface="Helvetica Neue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72500" y="6396503"/>
            <a:ext cx="26481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err="1" smtClean="0">
                <a:latin typeface="Helvetica Neue Light"/>
                <a:cs typeface="Helvetica Neue Light"/>
              </a:rPr>
              <a:t>Zachos</a:t>
            </a:r>
            <a:r>
              <a:rPr lang="en-US" sz="1600" dirty="0" smtClean="0">
                <a:latin typeface="Helvetica Neue Light"/>
                <a:cs typeface="Helvetica Neue Light"/>
              </a:rPr>
              <a:t> et al., Nature 2008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80889"/>
            <a:ext cx="8188476" cy="480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58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82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Oxygen isotope fractionation</a:t>
            </a:r>
            <a:endParaRPr lang="en-US" dirty="0">
              <a:solidFill>
                <a:srgbClr val="7F7F7F"/>
              </a:solidFill>
              <a:latin typeface="Helvetica Neue Light"/>
              <a:cs typeface="Helvetica Neue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9146" y="1089717"/>
            <a:ext cx="74151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Helvetica Neue Light"/>
                <a:cs typeface="Helvetica Neue Light"/>
              </a:rPr>
              <a:t>W</a:t>
            </a:r>
            <a:r>
              <a:rPr lang="en-US" sz="2400" dirty="0" smtClean="0">
                <a:latin typeface="Helvetica Neue Light"/>
                <a:cs typeface="Helvetica Neue Light"/>
              </a:rPr>
              <a:t>ater vapor is depleted in </a:t>
            </a:r>
            <a:r>
              <a:rPr lang="en-US" sz="2400" baseline="30000" dirty="0" smtClean="0">
                <a:latin typeface="Helvetica Neue Light"/>
                <a:cs typeface="Helvetica Neue Light"/>
              </a:rPr>
              <a:t>18</a:t>
            </a:r>
            <a:r>
              <a:rPr lang="en-US" sz="2400" dirty="0" smtClean="0">
                <a:latin typeface="Helvetica Neue Light"/>
                <a:cs typeface="Helvetica Neue Light"/>
              </a:rPr>
              <a:t>O relative to liquid water due </a:t>
            </a:r>
            <a:r>
              <a:rPr lang="en-US" sz="2400" dirty="0">
                <a:latin typeface="Helvetica Neue Light"/>
                <a:cs typeface="Helvetica Neue Light"/>
              </a:rPr>
              <a:t>to the greater mass of H</a:t>
            </a:r>
            <a:r>
              <a:rPr lang="en-US" sz="2400" baseline="-25000" dirty="0">
                <a:latin typeface="Helvetica Neue Light"/>
                <a:cs typeface="Helvetica Neue Light"/>
              </a:rPr>
              <a:t>2</a:t>
            </a:r>
            <a:r>
              <a:rPr lang="en-US" sz="2400" baseline="30000" dirty="0">
                <a:latin typeface="Helvetica Neue Light"/>
                <a:cs typeface="Helvetica Neue Light"/>
              </a:rPr>
              <a:t>18</a:t>
            </a:r>
            <a:r>
              <a:rPr lang="en-US" sz="2400" dirty="0">
                <a:latin typeface="Helvetica Neue Light"/>
                <a:cs typeface="Helvetica Neue Light"/>
              </a:rPr>
              <a:t>O vs. </a:t>
            </a:r>
            <a:r>
              <a:rPr lang="en-US" sz="2400" dirty="0" smtClean="0">
                <a:latin typeface="Helvetica Neue Light"/>
                <a:cs typeface="Helvetica Neue Light"/>
              </a:rPr>
              <a:t>H</a:t>
            </a:r>
            <a:r>
              <a:rPr lang="en-US" sz="2400" baseline="-25000" dirty="0" smtClean="0">
                <a:latin typeface="Helvetica Neue Light"/>
                <a:cs typeface="Helvetica Neue Light"/>
              </a:rPr>
              <a:t>2</a:t>
            </a:r>
            <a:r>
              <a:rPr lang="en-US" sz="2400" baseline="30000" dirty="0" smtClean="0">
                <a:latin typeface="Helvetica Neue Light"/>
                <a:cs typeface="Helvetica Neue Light"/>
              </a:rPr>
              <a:t>16</a:t>
            </a:r>
            <a:r>
              <a:rPr lang="en-US" sz="2400" dirty="0" smtClean="0">
                <a:latin typeface="Helvetica Neue Light"/>
                <a:cs typeface="Helvetica Neue Light"/>
              </a:rPr>
              <a:t>O</a:t>
            </a:r>
          </a:p>
          <a:p>
            <a:endParaRPr lang="en-US" sz="2400" dirty="0">
              <a:latin typeface="Helvetica Neue Light"/>
              <a:cs typeface="Helvetica Neue Light"/>
            </a:endParaRPr>
          </a:p>
          <a:p>
            <a:r>
              <a:rPr lang="en-US" sz="2400" dirty="0" smtClean="0">
                <a:latin typeface="Helvetica Neue Light"/>
                <a:cs typeface="Helvetica Neue Light"/>
              </a:rPr>
              <a:t>Air masses become more </a:t>
            </a:r>
            <a:r>
              <a:rPr lang="en-US" sz="2400" baseline="30000" dirty="0" smtClean="0">
                <a:latin typeface="Helvetica Neue Light"/>
                <a:cs typeface="Helvetica Neue Light"/>
              </a:rPr>
              <a:t>18</a:t>
            </a:r>
            <a:r>
              <a:rPr lang="en-US" sz="2400" dirty="0" smtClean="0">
                <a:latin typeface="Helvetica Neue Light"/>
                <a:cs typeface="Helvetica Neue Light"/>
              </a:rPr>
              <a:t>O-depleted with increasing rain-out and decreasing temperatures 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81" y="3052046"/>
            <a:ext cx="6591905" cy="35816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25362" y="6565780"/>
            <a:ext cx="25186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 err="1">
                <a:latin typeface="Helvetica Neue Light"/>
                <a:cs typeface="Helvetica Neue Light"/>
              </a:rPr>
              <a:t>e</a:t>
            </a:r>
            <a:r>
              <a:rPr lang="en-US" sz="1600" dirty="0" err="1" smtClean="0">
                <a:latin typeface="Helvetica Neue Light"/>
                <a:cs typeface="Helvetica Neue Light"/>
              </a:rPr>
              <a:t>arthobservatory.nasa.gov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45181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r26_StableIsotopes.0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70421" y="5251791"/>
            <a:ext cx="6173579" cy="1606209"/>
          </a:xfrm>
          <a:prstGeom prst="rect">
            <a:avLst/>
          </a:prstGeom>
          <a:solidFill>
            <a:schemeClr val="bg2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344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26_StableIsotopes.0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488"/>
            <a:ext cx="9144000" cy="68580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rot="16200000" flipH="1">
            <a:off x="2781241" y="-272911"/>
            <a:ext cx="10496" cy="28611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615721" y="753460"/>
            <a:ext cx="2566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Decreasing temperature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848813" y="4471411"/>
            <a:ext cx="4295187" cy="5458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Light"/>
                <a:cs typeface="Helvetica Neue Light"/>
              </a:rPr>
              <a:t>temperature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094194" y="4669864"/>
            <a:ext cx="322627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Where </a:t>
            </a:r>
          </a:p>
          <a:p>
            <a:r>
              <a:rPr lang="en-US" dirty="0" err="1" smtClean="0">
                <a:latin typeface="Helvetica Neue Light"/>
                <a:cs typeface="Helvetica Neue Light"/>
              </a:rPr>
              <a:t>R</a:t>
            </a:r>
            <a:r>
              <a:rPr lang="en-US" baseline="-25000" dirty="0" err="1" smtClean="0">
                <a:latin typeface="Helvetica Neue Light"/>
                <a:cs typeface="Helvetica Neue Light"/>
              </a:rPr>
              <a:t>v</a:t>
            </a:r>
            <a:r>
              <a:rPr lang="en-US" dirty="0" smtClean="0">
                <a:latin typeface="Helvetica Neue Light"/>
                <a:cs typeface="Helvetica Neue Light"/>
              </a:rPr>
              <a:t> = </a:t>
            </a:r>
            <a:r>
              <a:rPr lang="en-US" baseline="30000" dirty="0" smtClean="0">
                <a:latin typeface="Helvetica Neue Light"/>
                <a:cs typeface="Helvetica Neue Light"/>
              </a:rPr>
              <a:t>18</a:t>
            </a:r>
            <a:r>
              <a:rPr lang="en-US" dirty="0" smtClean="0">
                <a:latin typeface="Helvetica Neue Light"/>
                <a:cs typeface="Helvetica Neue Light"/>
              </a:rPr>
              <a:t>O/</a:t>
            </a:r>
            <a:r>
              <a:rPr lang="en-US" baseline="30000" dirty="0" smtClean="0">
                <a:latin typeface="Helvetica Neue Light"/>
                <a:cs typeface="Helvetica Neue Light"/>
              </a:rPr>
              <a:t>16</a:t>
            </a:r>
            <a:r>
              <a:rPr lang="en-US" dirty="0" smtClean="0">
                <a:latin typeface="Helvetica Neue Light"/>
                <a:cs typeface="Helvetica Neue Light"/>
              </a:rPr>
              <a:t>O ratio</a:t>
            </a:r>
          </a:p>
          <a:p>
            <a:r>
              <a:rPr lang="en-US" dirty="0" smtClean="0">
                <a:latin typeface="Helvetica Neue Light"/>
                <a:cs typeface="Helvetica Neue Light"/>
              </a:rPr>
              <a:t>R</a:t>
            </a:r>
            <a:r>
              <a:rPr lang="en-US" baseline="-25000" dirty="0" smtClean="0">
                <a:latin typeface="Helvetica Neue Light"/>
                <a:cs typeface="Helvetica Neue Light"/>
              </a:rPr>
              <a:t>v</a:t>
            </a:r>
            <a:r>
              <a:rPr lang="en-US" baseline="30000" dirty="0" smtClean="0">
                <a:latin typeface="Helvetica Neue Light"/>
                <a:cs typeface="Helvetica Neue Light"/>
              </a:rPr>
              <a:t>0</a:t>
            </a:r>
            <a:r>
              <a:rPr lang="en-US" dirty="0" smtClean="0">
                <a:latin typeface="Helvetica Neue Light"/>
                <a:cs typeface="Helvetica Neue Light"/>
              </a:rPr>
              <a:t> = initial </a:t>
            </a:r>
            <a:r>
              <a:rPr lang="en-US" baseline="30000" dirty="0" smtClean="0">
                <a:latin typeface="Helvetica Neue Light"/>
                <a:cs typeface="Helvetica Neue Light"/>
              </a:rPr>
              <a:t>18</a:t>
            </a:r>
            <a:r>
              <a:rPr lang="en-US" dirty="0" smtClean="0">
                <a:latin typeface="Helvetica Neue Light"/>
                <a:cs typeface="Helvetica Neue Light"/>
              </a:rPr>
              <a:t>O/</a:t>
            </a:r>
            <a:r>
              <a:rPr lang="en-US" baseline="30000" dirty="0" smtClean="0">
                <a:latin typeface="Helvetica Neue Light"/>
                <a:cs typeface="Helvetica Neue Light"/>
              </a:rPr>
              <a:t>16</a:t>
            </a:r>
            <a:r>
              <a:rPr lang="en-US" dirty="0" smtClean="0">
                <a:latin typeface="Helvetica Neue Light"/>
                <a:cs typeface="Helvetica Neue Light"/>
              </a:rPr>
              <a:t>O ratio</a:t>
            </a:r>
          </a:p>
          <a:p>
            <a:r>
              <a:rPr lang="en-US" dirty="0" smtClean="0">
                <a:latin typeface="Helvetica Neue Light"/>
                <a:cs typeface="Helvetica Neue Light"/>
              </a:rPr>
              <a:t>f = fraction of vapor remaining</a:t>
            </a:r>
          </a:p>
          <a:p>
            <a:r>
              <a:rPr lang="en-US" dirty="0" smtClean="0">
                <a:latin typeface="Helvetica Neue Light"/>
                <a:ea typeface="Lucida Grande"/>
                <a:cs typeface="Helvetica Neue Light"/>
              </a:rPr>
              <a:t>α = fractionation factor (~1.01)</a:t>
            </a:r>
            <a:endParaRPr lang="en-US" dirty="0" smtClean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138472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82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Oxygen isotope fractionation</a:t>
            </a:r>
            <a:endParaRPr lang="en-US" dirty="0">
              <a:solidFill>
                <a:srgbClr val="7F7F7F"/>
              </a:solidFill>
              <a:latin typeface="Helvetica Neue Light"/>
              <a:cs typeface="Helvetica Neue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9146" y="1440479"/>
            <a:ext cx="741513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Helvetica Neue Light"/>
                <a:cs typeface="Helvetica Neue Light"/>
              </a:rPr>
              <a:t>Because ice sheets are made with </a:t>
            </a:r>
            <a:r>
              <a:rPr lang="en-US" sz="2400" baseline="30000" dirty="0" smtClean="0">
                <a:latin typeface="Helvetica Neue Light"/>
                <a:cs typeface="Helvetica Neue Light"/>
              </a:rPr>
              <a:t>18</a:t>
            </a:r>
            <a:r>
              <a:rPr lang="en-US" sz="2400" dirty="0" smtClean="0">
                <a:latin typeface="Helvetica Neue Light"/>
                <a:cs typeface="Helvetica Neue Light"/>
              </a:rPr>
              <a:t>O-depleted precipitation, ice sheet growth causes global oceans to be enriched in </a:t>
            </a:r>
            <a:r>
              <a:rPr lang="en-US" sz="2400" baseline="30000" dirty="0" smtClean="0">
                <a:latin typeface="Helvetica Neue Light"/>
                <a:cs typeface="Helvetica Neue Light"/>
              </a:rPr>
              <a:t>18</a:t>
            </a:r>
            <a:r>
              <a:rPr lang="en-US" sz="2400" dirty="0" smtClean="0">
                <a:latin typeface="Helvetica Neue Light"/>
                <a:cs typeface="Helvetica Neue Light"/>
              </a:rPr>
              <a:t>O. </a:t>
            </a:r>
          </a:p>
          <a:p>
            <a:endParaRPr lang="en-US" sz="2400" dirty="0">
              <a:latin typeface="Helvetica Neue Light"/>
              <a:cs typeface="Helvetica Neue Light"/>
            </a:endParaRPr>
          </a:p>
          <a:p>
            <a:r>
              <a:rPr lang="en-US" sz="2400" dirty="0" smtClean="0">
                <a:latin typeface="Helvetica Neue Light"/>
                <a:cs typeface="Helvetica Neue Light"/>
              </a:rPr>
              <a:t>As a result, global oceans at the peak of the last glacial period had </a:t>
            </a:r>
            <a:r>
              <a:rPr lang="en-US" sz="2400" dirty="0">
                <a:latin typeface="Helvetica Neue Light"/>
                <a:ea typeface="Lucida Grande"/>
                <a:cs typeface="Helvetica Neue Light"/>
              </a:rPr>
              <a:t>δ</a:t>
            </a:r>
            <a:r>
              <a:rPr lang="en-US" sz="2400" baseline="30000" dirty="0">
                <a:latin typeface="Helvetica Neue Light"/>
                <a:cs typeface="Helvetica Neue Light"/>
              </a:rPr>
              <a:t>18</a:t>
            </a:r>
            <a:r>
              <a:rPr lang="en-US" sz="2400" dirty="0">
                <a:latin typeface="Helvetica Neue Light"/>
                <a:cs typeface="Helvetica Neue Light"/>
              </a:rPr>
              <a:t>O</a:t>
            </a:r>
            <a:r>
              <a:rPr lang="en-US" sz="2400" dirty="0" smtClean="0">
                <a:latin typeface="Helvetica Neue Light"/>
                <a:cs typeface="Helvetica Neue Light"/>
              </a:rPr>
              <a:t> ~1</a:t>
            </a:r>
            <a:r>
              <a:rPr lang="en-US" sz="2400" dirty="0" smtClean="0"/>
              <a:t>‰ </a:t>
            </a:r>
            <a:r>
              <a:rPr lang="en-US" sz="2400" dirty="0" smtClean="0">
                <a:latin typeface="Helvetica Neue Light"/>
                <a:cs typeface="Helvetica Neue Light"/>
              </a:rPr>
              <a:t>more positive than at present</a:t>
            </a:r>
            <a:endParaRPr lang="en-US" sz="2400" dirty="0"/>
          </a:p>
          <a:p>
            <a:endParaRPr lang="en-US" sz="2400" dirty="0" smtClean="0">
              <a:latin typeface="Helvetica Neue Light"/>
              <a:cs typeface="Helvetica Neue Light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70230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2774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Helvetica Neue Light"/>
                <a:cs typeface="Helvetica Neue Light"/>
              </a:rPr>
              <a:t>Climate over the last 65 </a:t>
            </a:r>
            <a:r>
              <a:rPr lang="en-US" sz="3600" dirty="0" err="1" smtClean="0">
                <a:latin typeface="Helvetica Neue Light"/>
                <a:cs typeface="Helvetica Neue Light"/>
              </a:rPr>
              <a:t>Myr</a:t>
            </a:r>
            <a:r>
              <a:rPr lang="en-US" sz="3600" dirty="0" smtClean="0">
                <a:latin typeface="Helvetica Neue Light"/>
                <a:cs typeface="Helvetica Neue Light"/>
              </a:rPr>
              <a:t/>
            </a:r>
            <a:br>
              <a:rPr lang="en-US" sz="3600" dirty="0" smtClean="0">
                <a:latin typeface="Helvetica Neue Light"/>
                <a:cs typeface="Helvetica Neue Light"/>
              </a:rPr>
            </a:b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latin typeface="Helvetica Neue Light"/>
                <a:cs typeface="Helvetica Neue Light"/>
              </a:rPr>
              <a:t>(beware the flipping x-axis…)</a:t>
            </a:r>
            <a:endParaRPr lang="en-US" sz="2200" dirty="0">
              <a:solidFill>
                <a:schemeClr val="bg1">
                  <a:lumMod val="50000"/>
                </a:schemeClr>
              </a:solidFill>
              <a:latin typeface="Helvetica Neue Light"/>
              <a:cs typeface="Helvetica Neue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72500" y="6396503"/>
            <a:ext cx="26481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err="1" smtClean="0">
                <a:latin typeface="Helvetica Neue Light"/>
                <a:cs typeface="Helvetica Neue Light"/>
              </a:rPr>
              <a:t>Zachos</a:t>
            </a:r>
            <a:r>
              <a:rPr lang="en-US" sz="1600" dirty="0" smtClean="0">
                <a:latin typeface="Helvetica Neue Light"/>
                <a:cs typeface="Helvetica Neue Light"/>
              </a:rPr>
              <a:t> et al., Nature 2008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80889"/>
            <a:ext cx="8188476" cy="480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91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58190" y="6104115"/>
            <a:ext cx="362857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err="1" smtClean="0">
                <a:latin typeface="Helvetica Neue Light"/>
                <a:cs typeface="Helvetica Neue Light"/>
              </a:rPr>
              <a:t>Beerling</a:t>
            </a:r>
            <a:r>
              <a:rPr lang="en-US" sz="1600" dirty="0" smtClean="0">
                <a:latin typeface="Helvetica Neue Light"/>
                <a:cs typeface="Helvetica Neue Light"/>
              </a:rPr>
              <a:t> and Royer</a:t>
            </a:r>
          </a:p>
          <a:p>
            <a:pPr algn="r"/>
            <a:r>
              <a:rPr lang="en-US" sz="1600" dirty="0" smtClean="0">
                <a:latin typeface="Helvetica Neue Light"/>
                <a:cs typeface="Helvetica Neue Light"/>
              </a:rPr>
              <a:t>Nature Geoscience 2011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48" y="-27742"/>
            <a:ext cx="5654996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49944" y="652616"/>
            <a:ext cx="2936856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Helvetica Neue Light"/>
                <a:cs typeface="Helvetica Neue Light"/>
              </a:rPr>
              <a:t>Climate and CO</a:t>
            </a:r>
            <a:r>
              <a:rPr lang="en-US" sz="3600" baseline="-25000" dirty="0" smtClean="0">
                <a:latin typeface="Helvetica Neue Light"/>
                <a:cs typeface="Helvetica Neue Light"/>
              </a:rPr>
              <a:t>2</a:t>
            </a:r>
            <a:r>
              <a:rPr lang="en-US" sz="3600" dirty="0" smtClean="0">
                <a:latin typeface="Helvetica Neue Light"/>
                <a:cs typeface="Helvetica Neue Light"/>
              </a:rPr>
              <a:t> over the last 65 </a:t>
            </a:r>
            <a:r>
              <a:rPr lang="en-US" sz="3600" dirty="0" err="1" smtClean="0">
                <a:latin typeface="Helvetica Neue Light"/>
                <a:cs typeface="Helvetica Neue Light"/>
              </a:rPr>
              <a:t>Myr</a:t>
            </a:r>
            <a:endParaRPr lang="en-US" sz="2200" dirty="0">
              <a:solidFill>
                <a:schemeClr val="bg1">
                  <a:lumMod val="50000"/>
                </a:schemeClr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089563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01513" y="1131073"/>
            <a:ext cx="17923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Helvetica"/>
                <a:cs typeface="Helvetica"/>
              </a:rPr>
              <a:t>PART 4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27050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6824" y="281001"/>
            <a:ext cx="849278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Key determinants of Earth’s surface temperature</a:t>
            </a:r>
          </a:p>
          <a:p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4570" y="1240301"/>
            <a:ext cx="653142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b="1" dirty="0">
                <a:latin typeface="Helvetica"/>
                <a:cs typeface="Helvetica"/>
              </a:rPr>
              <a:t>Solar constant</a:t>
            </a:r>
          </a:p>
          <a:p>
            <a:endParaRPr lang="en-US" sz="2800" b="1" dirty="0">
              <a:latin typeface="Helvetica"/>
              <a:cs typeface="Helvetica"/>
            </a:endParaRPr>
          </a:p>
          <a:p>
            <a:pPr marL="457200" indent="-457200">
              <a:buFont typeface="Arial"/>
              <a:buChar char="•"/>
            </a:pPr>
            <a:r>
              <a:rPr lang="en-US" sz="2800" b="1" dirty="0">
                <a:latin typeface="Helvetica"/>
                <a:cs typeface="Helvetica"/>
              </a:rPr>
              <a:t>Albedo</a:t>
            </a:r>
          </a:p>
          <a:p>
            <a:pPr marL="457200" indent="-457200">
              <a:buFont typeface="Arial"/>
              <a:buChar char="•"/>
            </a:pPr>
            <a:endParaRPr lang="en-US" sz="2800" b="1" dirty="0">
              <a:latin typeface="Helvetica"/>
              <a:cs typeface="Helvetica"/>
            </a:endParaRPr>
          </a:p>
          <a:p>
            <a:pPr marL="457200" indent="-457200">
              <a:buFont typeface="Arial"/>
              <a:buChar char="•"/>
            </a:pPr>
            <a:r>
              <a:rPr lang="en-US" sz="2800" b="1" dirty="0">
                <a:latin typeface="Helvetica"/>
                <a:cs typeface="Helvetica"/>
              </a:rPr>
              <a:t>Greenhouse gas concentrations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71871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2774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Helvetica Neue Light"/>
                <a:cs typeface="Helvetica Neue Light"/>
              </a:rPr>
              <a:t>Climate over the last 65 </a:t>
            </a:r>
            <a:r>
              <a:rPr lang="en-US" sz="3600" dirty="0" err="1" smtClean="0">
                <a:latin typeface="Helvetica Neue Light"/>
                <a:cs typeface="Helvetica Neue Light"/>
              </a:rPr>
              <a:t>Myr</a:t>
            </a:r>
            <a:r>
              <a:rPr lang="en-US" sz="3600" dirty="0" smtClean="0">
                <a:latin typeface="Helvetica Neue Light"/>
                <a:cs typeface="Helvetica Neue Light"/>
              </a:rPr>
              <a:t/>
            </a:r>
            <a:br>
              <a:rPr lang="en-US" sz="3600" dirty="0" smtClean="0">
                <a:latin typeface="Helvetica Neue Light"/>
                <a:cs typeface="Helvetica Neue Light"/>
              </a:rPr>
            </a:br>
            <a:endParaRPr lang="en-US" sz="2200" dirty="0">
              <a:solidFill>
                <a:schemeClr val="bg1">
                  <a:lumMod val="50000"/>
                </a:schemeClr>
              </a:solidFill>
              <a:latin typeface="Helvetica Neue Light"/>
              <a:cs typeface="Helvetica Neue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72500" y="6396503"/>
            <a:ext cx="26481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err="1" smtClean="0">
                <a:latin typeface="Helvetica Neue Light"/>
                <a:cs typeface="Helvetica Neue Light"/>
              </a:rPr>
              <a:t>Zachos</a:t>
            </a:r>
            <a:r>
              <a:rPr lang="en-US" sz="1600" dirty="0" smtClean="0">
                <a:latin typeface="Helvetica Neue Light"/>
                <a:cs typeface="Helvetica Neue Light"/>
              </a:rPr>
              <a:t> et al., Nature 2008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80889"/>
            <a:ext cx="8188476" cy="480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9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277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Helvetica Neue Light"/>
                <a:cs typeface="Helvetica Neue Light"/>
              </a:rPr>
              <a:t>The Paleocene-Eocene Thermal Maximum (PETM), 55 </a:t>
            </a:r>
            <a:r>
              <a:rPr lang="en-US" sz="3600" dirty="0" err="1" smtClean="0">
                <a:latin typeface="Helvetica Neue Light"/>
                <a:cs typeface="Helvetica Neue Light"/>
              </a:rPr>
              <a:t>Myr</a:t>
            </a:r>
            <a:r>
              <a:rPr lang="en-US" sz="3600" dirty="0" smtClean="0">
                <a:latin typeface="Helvetica Neue Light"/>
                <a:cs typeface="Helvetica Neue Light"/>
              </a:rPr>
              <a:t> ago</a:t>
            </a:r>
            <a:endParaRPr lang="en-US" sz="2200" dirty="0">
              <a:solidFill>
                <a:schemeClr val="bg1">
                  <a:lumMod val="50000"/>
                </a:schemeClr>
              </a:solidFill>
              <a:latin typeface="Helvetica Neue Light"/>
              <a:cs typeface="Helvetica Neue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72500" y="6396503"/>
            <a:ext cx="26481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err="1" smtClean="0">
                <a:latin typeface="Helvetica Neue Light"/>
                <a:cs typeface="Helvetica Neue Light"/>
              </a:rPr>
              <a:t>Zachos</a:t>
            </a:r>
            <a:r>
              <a:rPr lang="en-US" sz="1600" dirty="0" smtClean="0">
                <a:latin typeface="Helvetica Neue Light"/>
                <a:cs typeface="Helvetica Neue Light"/>
              </a:rPr>
              <a:t> et al., Science 2001</a:t>
            </a:r>
            <a:endParaRPr lang="en-US" sz="1600" dirty="0"/>
          </a:p>
        </p:txBody>
      </p:sp>
      <p:pic>
        <p:nvPicPr>
          <p:cNvPr id="8" name="Picture 3" descr="ZachosPEB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141868"/>
            <a:ext cx="5984724" cy="5125471"/>
          </a:xfrm>
          <a:noFill/>
        </p:spPr>
      </p:pic>
      <p:sp>
        <p:nvSpPr>
          <p:cNvPr id="9" name="Rectangle 8"/>
          <p:cNvSpPr/>
          <p:nvPr/>
        </p:nvSpPr>
        <p:spPr>
          <a:xfrm>
            <a:off x="6531246" y="4514334"/>
            <a:ext cx="19717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Temperature rise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441924" y="1775973"/>
            <a:ext cx="19717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Addition of low-</a:t>
            </a:r>
            <a:r>
              <a:rPr lang="en-US" baseline="30000" dirty="0" smtClean="0">
                <a:latin typeface="Helvetica Neue Light"/>
                <a:cs typeface="Helvetica Neue Light"/>
              </a:rPr>
              <a:t>13</a:t>
            </a:r>
            <a:r>
              <a:rPr lang="en-US" dirty="0" smtClean="0">
                <a:latin typeface="Helvetica Neue Light"/>
                <a:cs typeface="Helvetica Neue Light"/>
              </a:rPr>
              <a:t>C carbon to the atmosphere and ocean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601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277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Helvetica Neue Light"/>
                <a:cs typeface="Helvetica Neue Light"/>
              </a:rPr>
              <a:t>The Paleocene-Eocene Thermal Maximum (PETM), 55 </a:t>
            </a:r>
            <a:r>
              <a:rPr lang="en-US" sz="3600" dirty="0" err="1" smtClean="0">
                <a:latin typeface="Helvetica Neue Light"/>
                <a:cs typeface="Helvetica Neue Light"/>
              </a:rPr>
              <a:t>Myr</a:t>
            </a:r>
            <a:r>
              <a:rPr lang="en-US" sz="3600" dirty="0" smtClean="0">
                <a:latin typeface="Helvetica Neue Light"/>
                <a:cs typeface="Helvetica Neue Light"/>
              </a:rPr>
              <a:t> ago</a:t>
            </a:r>
            <a:endParaRPr lang="en-US" sz="2200" dirty="0">
              <a:solidFill>
                <a:schemeClr val="bg1">
                  <a:lumMod val="50000"/>
                </a:schemeClr>
              </a:solidFill>
              <a:latin typeface="Helvetica Neue Light"/>
              <a:cs typeface="Helvetica Neue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72500" y="6396503"/>
            <a:ext cx="26481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err="1" smtClean="0">
                <a:latin typeface="Helvetica Neue Light"/>
                <a:cs typeface="Helvetica Neue Light"/>
              </a:rPr>
              <a:t>Zachos</a:t>
            </a:r>
            <a:r>
              <a:rPr lang="en-US" sz="1600" dirty="0" smtClean="0">
                <a:latin typeface="Helvetica Neue Light"/>
                <a:cs typeface="Helvetica Neue Light"/>
              </a:rPr>
              <a:t> et al., Science 2003</a:t>
            </a:r>
            <a:endParaRPr lang="en-US" sz="1600" dirty="0"/>
          </a:p>
        </p:txBody>
      </p:sp>
      <p:pic>
        <p:nvPicPr>
          <p:cNvPr id="8" name="Picture 5" descr="The image “http://www.sciencemag.org/content/vol302/issue5650/images/large/se4632062002.jpeg” cannot be displayed, because it contains error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94266"/>
            <a:ext cx="5181600" cy="520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70475" y="1115258"/>
            <a:ext cx="2007810" cy="49743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Light"/>
                <a:cs typeface="Helvetica Neue Light"/>
              </a:rPr>
              <a:t>55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366198" y="2107381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Global temps rose ~5-9˚C in 1-10 </a:t>
            </a:r>
            <a:r>
              <a:rPr lang="en-US" dirty="0" err="1" smtClean="0">
                <a:latin typeface="Helvetica Neue Light"/>
                <a:cs typeface="Helvetica Neue Light"/>
              </a:rPr>
              <a:t>kyr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385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072500" y="6396503"/>
            <a:ext cx="26481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err="1" smtClean="0">
                <a:latin typeface="Helvetica Neue Light"/>
                <a:cs typeface="Helvetica Neue Light"/>
              </a:rPr>
              <a:t>Zachos</a:t>
            </a:r>
            <a:r>
              <a:rPr lang="en-US" sz="1600" dirty="0" smtClean="0">
                <a:latin typeface="Helvetica Neue Light"/>
                <a:cs typeface="Helvetica Neue Light"/>
              </a:rPr>
              <a:t> et al., Science 2005</a:t>
            </a:r>
            <a:endParaRPr lang="en-US" sz="16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3" b="4050"/>
          <a:stretch>
            <a:fillRect/>
          </a:stretch>
        </p:blipFill>
        <p:spPr bwMode="auto">
          <a:xfrm>
            <a:off x="141666" y="754528"/>
            <a:ext cx="7629525" cy="56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277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Helvetica Neue Light"/>
                <a:cs typeface="Helvetica Neue Light"/>
              </a:rPr>
              <a:t>PETM ocean acidification consistent with large pCO</a:t>
            </a:r>
            <a:r>
              <a:rPr lang="en-US" sz="3600" baseline="-25000" dirty="0" smtClean="0">
                <a:latin typeface="Helvetica Neue Light"/>
                <a:cs typeface="Helvetica Neue Light"/>
              </a:rPr>
              <a:t>2</a:t>
            </a:r>
            <a:r>
              <a:rPr lang="en-US" sz="3600" dirty="0" smtClean="0">
                <a:latin typeface="Helvetica Neue Light"/>
                <a:cs typeface="Helvetica Neue Light"/>
              </a:rPr>
              <a:t> increase</a:t>
            </a:r>
            <a:endParaRPr lang="en-US" sz="2200" dirty="0">
              <a:solidFill>
                <a:schemeClr val="bg1">
                  <a:lumMod val="50000"/>
                </a:schemeClr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82466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2774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Helvetica Neue Light"/>
                <a:cs typeface="Helvetica Neue Light"/>
              </a:rPr>
              <a:t>Where did the carbon come from?</a:t>
            </a:r>
            <a:endParaRPr lang="en-US" sz="2200" dirty="0">
              <a:solidFill>
                <a:schemeClr val="bg1">
                  <a:lumMod val="50000"/>
                </a:schemeClr>
              </a:solidFill>
              <a:latin typeface="Helvetica Neue Light"/>
              <a:cs typeface="Helvetica Neue Ligh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898754"/>
            <a:ext cx="8229600" cy="46287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40000"/>
              </a:lnSpc>
            </a:pPr>
            <a:r>
              <a:rPr lang="en-US" sz="2800" dirty="0" smtClean="0">
                <a:latin typeface="Helvetica Neue Light"/>
                <a:cs typeface="Helvetica Neue Light"/>
              </a:rPr>
              <a:t>Hypothesized sources:</a:t>
            </a:r>
          </a:p>
          <a:p>
            <a:pPr marL="457200" indent="-457200" algn="l">
              <a:lnSpc>
                <a:spcPct val="140000"/>
              </a:lnSpc>
              <a:buFont typeface="Arial"/>
              <a:buChar char="•"/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Helvetica Neue Light"/>
                <a:cs typeface="Helvetica Neue Light"/>
              </a:rPr>
              <a:t>Methane hydrates</a:t>
            </a:r>
          </a:p>
          <a:p>
            <a:pPr marL="457200" indent="-457200" algn="l">
              <a:lnSpc>
                <a:spcPct val="140000"/>
              </a:lnSpc>
              <a:buFont typeface="Arial"/>
              <a:buChar char="•"/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Helvetica Neue Light"/>
                <a:cs typeface="Helvetica Neue Light"/>
              </a:rPr>
              <a:t>Volcanic intrusion into organic-rich sediments</a:t>
            </a:r>
          </a:p>
          <a:p>
            <a:pPr marL="457200" indent="-457200" algn="l">
              <a:lnSpc>
                <a:spcPct val="140000"/>
              </a:lnSpc>
              <a:buFont typeface="Arial"/>
              <a:buChar char="•"/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Helvetica Neue Light"/>
                <a:cs typeface="Helvetica Neue Light"/>
              </a:rPr>
              <a:t>Melting permafrost</a:t>
            </a:r>
          </a:p>
          <a:p>
            <a:pPr marL="457200" indent="-457200" algn="l">
              <a:lnSpc>
                <a:spcPct val="140000"/>
              </a:lnSpc>
              <a:buFont typeface="Arial"/>
              <a:buChar char="•"/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Helvetica Neue Light"/>
                <a:cs typeface="Helvetica Neue Light"/>
              </a:rPr>
              <a:t>Terrestrial biomass burning</a:t>
            </a:r>
          </a:p>
          <a:p>
            <a:pPr marL="457200" indent="-457200" algn="l">
              <a:lnSpc>
                <a:spcPct val="140000"/>
              </a:lnSpc>
              <a:buFont typeface="Arial"/>
              <a:buChar char="•"/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Helvetica Neue Light"/>
                <a:cs typeface="Helvetica Neue Light"/>
              </a:rPr>
              <a:t>Oxidation of organic carbon buried in shallow seas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999903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277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Helvetica Neue Light"/>
                <a:cs typeface="Helvetica Neue Light"/>
              </a:rPr>
              <a:t>How much carbon was added to the atmosphere?</a:t>
            </a:r>
            <a:endParaRPr lang="en-US" sz="2200" dirty="0">
              <a:solidFill>
                <a:schemeClr val="bg1">
                  <a:lumMod val="50000"/>
                </a:schemeClr>
              </a:solidFill>
              <a:latin typeface="Helvetica Neue Light"/>
              <a:cs typeface="Helvetica Neue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52" y="1115258"/>
            <a:ext cx="7007101" cy="51368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57041" y="6444883"/>
            <a:ext cx="73780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err="1" smtClean="0">
                <a:latin typeface="Helvetica Neue Light"/>
                <a:cs typeface="Helvetica Neue Light"/>
              </a:rPr>
              <a:t>McInerney</a:t>
            </a:r>
            <a:r>
              <a:rPr lang="en-US" sz="1600" dirty="0" smtClean="0">
                <a:latin typeface="Helvetica Neue Light"/>
                <a:cs typeface="Helvetica Neue Light"/>
              </a:rPr>
              <a:t> and Wing, Annual Review of Earth and Planetary Sciences, 2011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2803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2774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Helvetica Neue Light"/>
                <a:cs typeface="Helvetica Neue Light"/>
              </a:rPr>
              <a:t>Duration of perturbation ~200 </a:t>
            </a:r>
            <a:r>
              <a:rPr lang="en-US" sz="3600" dirty="0" err="1" smtClean="0">
                <a:latin typeface="Helvetica Neue Light"/>
                <a:cs typeface="Helvetica Neue Light"/>
              </a:rPr>
              <a:t>kyr</a:t>
            </a:r>
            <a:endParaRPr lang="en-US" sz="2200" dirty="0">
              <a:solidFill>
                <a:schemeClr val="bg1">
                  <a:lumMod val="50000"/>
                </a:schemeClr>
              </a:solidFill>
              <a:latin typeface="Helvetica Neue Light"/>
              <a:cs typeface="Helvetica Neue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72500" y="6396503"/>
            <a:ext cx="26481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err="1" smtClean="0">
                <a:latin typeface="Helvetica Neue Light"/>
                <a:cs typeface="Helvetica Neue Light"/>
              </a:rPr>
              <a:t>Zachos</a:t>
            </a:r>
            <a:r>
              <a:rPr lang="en-US" sz="1600" dirty="0" smtClean="0">
                <a:latin typeface="Helvetica Neue Light"/>
                <a:cs typeface="Helvetica Neue Light"/>
              </a:rPr>
              <a:t> et al., Science 2001</a:t>
            </a:r>
            <a:endParaRPr lang="en-US" sz="1600" dirty="0"/>
          </a:p>
        </p:txBody>
      </p:sp>
      <p:pic>
        <p:nvPicPr>
          <p:cNvPr id="8" name="Picture 3" descr="ZachosPEB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141868"/>
            <a:ext cx="5984724" cy="5125471"/>
          </a:xfrm>
          <a:noFill/>
        </p:spPr>
      </p:pic>
    </p:spTree>
    <p:extLst>
      <p:ext uri="{BB962C8B-B14F-4D97-AF65-F5344CB8AC3E}">
        <p14:creationId xmlns:p14="http://schemas.microsoft.com/office/powerpoint/2010/main" val="138962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1513" y="1131073"/>
            <a:ext cx="17923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Helvetica"/>
                <a:cs typeface="Helvetica"/>
              </a:rPr>
              <a:t>PART 5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08560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82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Oxygen isotope fractionation</a:t>
            </a:r>
            <a:endParaRPr lang="en-US" dirty="0">
              <a:solidFill>
                <a:srgbClr val="7F7F7F"/>
              </a:solidFill>
              <a:latin typeface="Helvetica Neue Light"/>
              <a:cs typeface="Helvetica Neue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9146" y="1089717"/>
            <a:ext cx="74151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Helvetica Neue Light"/>
                <a:cs typeface="Helvetica Neue Light"/>
              </a:rPr>
              <a:t>W</a:t>
            </a:r>
            <a:r>
              <a:rPr lang="en-US" sz="2400" dirty="0" smtClean="0">
                <a:latin typeface="Helvetica Neue Light"/>
                <a:cs typeface="Helvetica Neue Light"/>
              </a:rPr>
              <a:t>ater vapor is depleted in </a:t>
            </a:r>
            <a:r>
              <a:rPr lang="en-US" sz="2400" baseline="30000" dirty="0" smtClean="0">
                <a:latin typeface="Helvetica Neue Light"/>
                <a:cs typeface="Helvetica Neue Light"/>
              </a:rPr>
              <a:t>18</a:t>
            </a:r>
            <a:r>
              <a:rPr lang="en-US" sz="2400" dirty="0" smtClean="0">
                <a:latin typeface="Helvetica Neue Light"/>
                <a:cs typeface="Helvetica Neue Light"/>
              </a:rPr>
              <a:t>O relative to liquid water due </a:t>
            </a:r>
            <a:r>
              <a:rPr lang="en-US" sz="2400" dirty="0">
                <a:latin typeface="Helvetica Neue Light"/>
                <a:cs typeface="Helvetica Neue Light"/>
              </a:rPr>
              <a:t>to the greater mass of H</a:t>
            </a:r>
            <a:r>
              <a:rPr lang="en-US" sz="2400" baseline="-25000" dirty="0">
                <a:latin typeface="Helvetica Neue Light"/>
                <a:cs typeface="Helvetica Neue Light"/>
              </a:rPr>
              <a:t>2</a:t>
            </a:r>
            <a:r>
              <a:rPr lang="en-US" sz="2400" baseline="30000" dirty="0">
                <a:latin typeface="Helvetica Neue Light"/>
                <a:cs typeface="Helvetica Neue Light"/>
              </a:rPr>
              <a:t>18</a:t>
            </a:r>
            <a:r>
              <a:rPr lang="en-US" sz="2400" dirty="0">
                <a:latin typeface="Helvetica Neue Light"/>
                <a:cs typeface="Helvetica Neue Light"/>
              </a:rPr>
              <a:t>O vs. </a:t>
            </a:r>
            <a:r>
              <a:rPr lang="en-US" sz="2400" dirty="0" smtClean="0">
                <a:latin typeface="Helvetica Neue Light"/>
                <a:cs typeface="Helvetica Neue Light"/>
              </a:rPr>
              <a:t>H</a:t>
            </a:r>
            <a:r>
              <a:rPr lang="en-US" sz="2400" baseline="-25000" dirty="0" smtClean="0">
                <a:latin typeface="Helvetica Neue Light"/>
                <a:cs typeface="Helvetica Neue Light"/>
              </a:rPr>
              <a:t>2</a:t>
            </a:r>
            <a:r>
              <a:rPr lang="en-US" sz="2400" baseline="30000" dirty="0" smtClean="0">
                <a:latin typeface="Helvetica Neue Light"/>
                <a:cs typeface="Helvetica Neue Light"/>
              </a:rPr>
              <a:t>16</a:t>
            </a:r>
            <a:r>
              <a:rPr lang="en-US" sz="2400" dirty="0" smtClean="0">
                <a:latin typeface="Helvetica Neue Light"/>
                <a:cs typeface="Helvetica Neue Light"/>
              </a:rPr>
              <a:t>O</a:t>
            </a:r>
          </a:p>
          <a:p>
            <a:endParaRPr lang="en-US" sz="2400" dirty="0">
              <a:latin typeface="Helvetica Neue Light"/>
              <a:cs typeface="Helvetica Neue Light"/>
            </a:endParaRPr>
          </a:p>
          <a:p>
            <a:r>
              <a:rPr lang="en-US" sz="2400" dirty="0" smtClean="0">
                <a:latin typeface="Helvetica Neue Light"/>
                <a:cs typeface="Helvetica Neue Light"/>
              </a:rPr>
              <a:t>Air masses become more </a:t>
            </a:r>
            <a:r>
              <a:rPr lang="en-US" sz="2400" baseline="30000" dirty="0" smtClean="0">
                <a:latin typeface="Helvetica Neue Light"/>
                <a:cs typeface="Helvetica Neue Light"/>
              </a:rPr>
              <a:t>18</a:t>
            </a:r>
            <a:r>
              <a:rPr lang="en-US" sz="2400" dirty="0" smtClean="0">
                <a:latin typeface="Helvetica Neue Light"/>
                <a:cs typeface="Helvetica Neue Light"/>
              </a:rPr>
              <a:t>O-depleted with increasing rain-out and decreasing temperatures 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81" y="3052046"/>
            <a:ext cx="6591905" cy="35816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25362" y="6565780"/>
            <a:ext cx="25186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 err="1">
                <a:latin typeface="Helvetica Neue Light"/>
                <a:cs typeface="Helvetica Neue Light"/>
              </a:rPr>
              <a:t>e</a:t>
            </a:r>
            <a:r>
              <a:rPr lang="en-US" sz="1600" dirty="0" err="1" smtClean="0">
                <a:latin typeface="Helvetica Neue Light"/>
                <a:cs typeface="Helvetica Neue Light"/>
              </a:rPr>
              <a:t>arthobservatory.nasa.gov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48874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7700"/>
            <a:ext cx="8385717" cy="27503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48085" y="6396450"/>
            <a:ext cx="50959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 smtClean="0">
                <a:latin typeface="Helvetica Neue Light"/>
                <a:cs typeface="Helvetica Neue Light"/>
              </a:rPr>
              <a:t>Data from </a:t>
            </a:r>
            <a:r>
              <a:rPr lang="en-US" sz="1600" dirty="0" err="1" smtClean="0">
                <a:latin typeface="Helvetica Neue Light"/>
                <a:cs typeface="Helvetica Neue Light"/>
              </a:rPr>
              <a:t>Lisiecki</a:t>
            </a:r>
            <a:r>
              <a:rPr lang="en-US" sz="1600" dirty="0" smtClean="0">
                <a:latin typeface="Helvetica Neue Light"/>
                <a:cs typeface="Helvetica Neue Light"/>
              </a:rPr>
              <a:t> and </a:t>
            </a:r>
            <a:r>
              <a:rPr lang="en-US" sz="1600" dirty="0" err="1" smtClean="0">
                <a:latin typeface="Helvetica Neue Light"/>
                <a:cs typeface="Helvetica Neue Light"/>
              </a:rPr>
              <a:t>Raymo</a:t>
            </a:r>
            <a:r>
              <a:rPr lang="en-US" sz="1600" dirty="0" smtClean="0">
                <a:latin typeface="Helvetica Neue Light"/>
                <a:cs typeface="Helvetica Neue Light"/>
              </a:rPr>
              <a:t>, </a:t>
            </a:r>
            <a:r>
              <a:rPr lang="en-US" sz="1600" dirty="0" err="1" smtClean="0">
                <a:latin typeface="Helvetica Neue Light"/>
                <a:cs typeface="Helvetica Neue Light"/>
              </a:rPr>
              <a:t>Paleoceanography</a:t>
            </a:r>
            <a:r>
              <a:rPr lang="en-US" sz="1600" dirty="0" smtClean="0">
                <a:latin typeface="Helvetica Neue Light"/>
                <a:cs typeface="Helvetica Neue Light"/>
              </a:rPr>
              <a:t> 2005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94536" y="206734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Climate change captured by seafloor foraminifera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3598" y="4673165"/>
            <a:ext cx="4294133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Over the last 3 </a:t>
            </a:r>
            <a:r>
              <a:rPr lang="en-US" dirty="0" err="1" smtClean="0">
                <a:latin typeface="Helvetica Neue Light"/>
                <a:cs typeface="Helvetica Neue Light"/>
              </a:rPr>
              <a:t>Myr</a:t>
            </a:r>
            <a:r>
              <a:rPr lang="en-US" dirty="0" smtClean="0">
                <a:latin typeface="Helvetica Neue Light"/>
                <a:cs typeface="Helvetica Neue Light"/>
              </a:rPr>
              <a:t>:</a:t>
            </a:r>
          </a:p>
          <a:p>
            <a:r>
              <a:rPr lang="en-US" dirty="0" smtClean="0">
                <a:latin typeface="Helvetica Neue Light"/>
                <a:cs typeface="Helvetica Neue Light"/>
              </a:rPr>
              <a:t>Increasing ice volume</a:t>
            </a:r>
          </a:p>
          <a:p>
            <a:r>
              <a:rPr lang="en-US" dirty="0" smtClean="0">
                <a:latin typeface="Helvetica Neue Light"/>
                <a:cs typeface="Helvetica Neue Light"/>
              </a:rPr>
              <a:t>Decreasing temperature</a:t>
            </a:r>
          </a:p>
          <a:p>
            <a:r>
              <a:rPr lang="en-US" dirty="0">
                <a:latin typeface="Helvetica Neue Light"/>
                <a:cs typeface="Helvetica Neue Light"/>
              </a:rPr>
              <a:t>I</a:t>
            </a:r>
            <a:r>
              <a:rPr lang="en-US" dirty="0" smtClean="0">
                <a:latin typeface="Helvetica Neue Light"/>
                <a:cs typeface="Helvetica Neue Light"/>
              </a:rPr>
              <a:t>ncreasing variability</a:t>
            </a:r>
          </a:p>
          <a:p>
            <a:r>
              <a:rPr lang="en-US" dirty="0">
                <a:latin typeface="Helvetica Neue Light"/>
                <a:cs typeface="Helvetica Neue Light"/>
              </a:rPr>
              <a:t>C</a:t>
            </a:r>
            <a:r>
              <a:rPr lang="en-US" dirty="0" smtClean="0">
                <a:latin typeface="Helvetica Neue Light"/>
                <a:cs typeface="Helvetica Neue Light"/>
              </a:rPr>
              <a:t>yclic changes (glacial-interglacial cycles)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8207298" y="2067765"/>
            <a:ext cx="10495" cy="19523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 rot="5400000">
            <a:off x="7415354" y="2744781"/>
            <a:ext cx="25665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Increasing ice volume/</a:t>
            </a:r>
          </a:p>
          <a:p>
            <a:r>
              <a:rPr lang="en-US" dirty="0" smtClean="0">
                <a:latin typeface="Helvetica Neue Light"/>
                <a:cs typeface="Helvetica Neue Light"/>
              </a:rPr>
              <a:t>Decreasing temperature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237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047" y="826930"/>
            <a:ext cx="7535333" cy="56617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5438" y="6488668"/>
            <a:ext cx="3198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Helvetica"/>
                <a:cs typeface="Helvetica"/>
              </a:rPr>
              <a:t>Feulner</a:t>
            </a:r>
            <a:r>
              <a:rPr lang="en-US" sz="1400" dirty="0" smtClean="0">
                <a:latin typeface="Helvetica"/>
                <a:cs typeface="Helvetica"/>
              </a:rPr>
              <a:t>, Reviews of Geophysics 2012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6824" y="281001"/>
            <a:ext cx="51119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The faint young sun problem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51609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DC_d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4384" y="578667"/>
            <a:ext cx="10873834" cy="563174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39822" y="6396450"/>
            <a:ext cx="18041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 err="1" smtClean="0">
                <a:latin typeface="Helvetica Neue Light"/>
                <a:cs typeface="Helvetica Neue Light"/>
              </a:rPr>
              <a:t>Jouzel</a:t>
            </a:r>
            <a:r>
              <a:rPr lang="en-US" sz="1600" dirty="0" smtClean="0">
                <a:latin typeface="Helvetica Neue Light"/>
                <a:cs typeface="Helvetica Neue Light"/>
              </a:rPr>
              <a:t> et al., 2007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94536" y="206734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Climate change over the last 1 </a:t>
            </a:r>
            <a:r>
              <a:rPr lang="en-US" dirty="0" err="1" smtClean="0">
                <a:latin typeface="Helvetica Neue Light"/>
                <a:cs typeface="Helvetica Neue Light"/>
              </a:rPr>
              <a:t>Myr</a:t>
            </a:r>
            <a:r>
              <a:rPr lang="en-US" dirty="0" smtClean="0">
                <a:latin typeface="Helvetica Neue Light"/>
                <a:cs typeface="Helvetica Neue Light"/>
              </a:rPr>
              <a:t> in Antarctic ice</a:t>
            </a:r>
            <a:endParaRPr lang="en-US" dirty="0">
              <a:latin typeface="Helvetica Neue Light"/>
              <a:cs typeface="Helvetica Neue Light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8207298" y="2067765"/>
            <a:ext cx="10496" cy="28611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 rot="5400000">
            <a:off x="7230688" y="3346040"/>
            <a:ext cx="2566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Decreasing temperature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898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94536" y="206734"/>
            <a:ext cx="7772400" cy="81159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Glacial-interglacial greenhouse gas and temperature changes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694" y="2116755"/>
            <a:ext cx="1484923" cy="13730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epic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4" b="6055"/>
          <a:stretch/>
        </p:blipFill>
        <p:spPr>
          <a:xfrm>
            <a:off x="351533" y="1247426"/>
            <a:ext cx="8436691" cy="51265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69265" y="6396450"/>
            <a:ext cx="15493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 err="1" smtClean="0">
                <a:latin typeface="Helvetica Neue Light"/>
                <a:cs typeface="Helvetica Neue Light"/>
              </a:rPr>
              <a:t>Realclimate.org</a:t>
            </a:r>
            <a:endParaRPr lang="en-US" sz="1600" dirty="0" smtClean="0">
              <a:latin typeface="Helvetica Neue Light"/>
              <a:cs typeface="Helvetica Neue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62109" y="3309516"/>
            <a:ext cx="3327073" cy="17543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It is generally agreed that these  CO</a:t>
            </a:r>
            <a:r>
              <a:rPr lang="en-US" baseline="-25000" dirty="0" smtClean="0">
                <a:latin typeface="Helvetica Neue Light"/>
                <a:cs typeface="Helvetica Neue Light"/>
              </a:rPr>
              <a:t>2</a:t>
            </a:r>
            <a:r>
              <a:rPr lang="en-US" dirty="0" smtClean="0">
                <a:latin typeface="Helvetica Neue Light"/>
                <a:cs typeface="Helvetica Neue Light"/>
              </a:rPr>
              <a:t> changes are caused by changes in the storage of carbon in the deep ocean, but the precise mechanisms are still an area of active research.</a:t>
            </a:r>
            <a:endParaRPr lang="en-US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825016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4727" y="116841"/>
            <a:ext cx="7772400" cy="811597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Helvetica Neue Light"/>
                <a:cs typeface="Helvetica Neue Light"/>
              </a:rPr>
              <a:t>The most recent glacial-interglacial transition</a:t>
            </a:r>
            <a:endParaRPr lang="en-US" sz="2800" dirty="0">
              <a:latin typeface="Helvetica Neue Light"/>
              <a:cs typeface="Helvetica Neue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43725"/>
            <a:ext cx="1315683" cy="13730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694" y="2116755"/>
            <a:ext cx="1484923" cy="13730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345621" y="6396450"/>
            <a:ext cx="25530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 err="1" smtClean="0">
                <a:latin typeface="Helvetica Neue Light"/>
                <a:cs typeface="Helvetica Neue Light"/>
              </a:rPr>
              <a:t>Shakun</a:t>
            </a:r>
            <a:r>
              <a:rPr lang="en-US" sz="1600" dirty="0" smtClean="0">
                <a:latin typeface="Helvetica Neue Light"/>
                <a:cs typeface="Helvetica Neue Light"/>
              </a:rPr>
              <a:t> et al., Nature 2012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51" y="1384773"/>
            <a:ext cx="76327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57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4727" y="116841"/>
            <a:ext cx="7772400" cy="811597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Helvetica Neue Light"/>
                <a:cs typeface="Helvetica Neue Light"/>
              </a:rPr>
              <a:t>The most recent glacial-interglacial transition</a:t>
            </a:r>
            <a:endParaRPr lang="en-US" sz="2800" dirty="0">
              <a:latin typeface="Helvetica Neue Light"/>
              <a:cs typeface="Helvetica Neue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43725"/>
            <a:ext cx="1315683" cy="13730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694" y="2116755"/>
            <a:ext cx="1484923" cy="13730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stlgm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" t="4233" r="5178" b="45679"/>
          <a:stretch/>
        </p:blipFill>
        <p:spPr>
          <a:xfrm>
            <a:off x="464727" y="928438"/>
            <a:ext cx="8091714" cy="587735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76553" y="6396450"/>
            <a:ext cx="26468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NOAA/Science on a Sphere</a:t>
            </a:r>
          </a:p>
        </p:txBody>
      </p:sp>
    </p:spTree>
    <p:extLst>
      <p:ext uri="{BB962C8B-B14F-4D97-AF65-F5344CB8AC3E}">
        <p14:creationId xmlns:p14="http://schemas.microsoft.com/office/powerpoint/2010/main" val="1725090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4727" y="116841"/>
            <a:ext cx="7772400" cy="811597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Helvetica Neue Light"/>
                <a:cs typeface="Helvetica Neue Light"/>
              </a:rPr>
              <a:t>The most recent glacial-interglacial transition</a:t>
            </a:r>
            <a:endParaRPr lang="en-US" sz="2800" dirty="0">
              <a:latin typeface="Helvetica Neue Light"/>
              <a:cs typeface="Helvetica Neue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43725"/>
            <a:ext cx="1315683" cy="13730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694" y="2116755"/>
            <a:ext cx="1484923" cy="13730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testlgm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9" t="4409" r="5634" b="45856"/>
          <a:stretch/>
        </p:blipFill>
        <p:spPr>
          <a:xfrm>
            <a:off x="465468" y="747974"/>
            <a:ext cx="8107150" cy="589231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5468" y="6227173"/>
            <a:ext cx="26468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NOAA/Science on a Sphere</a:t>
            </a:r>
          </a:p>
        </p:txBody>
      </p:sp>
    </p:spTree>
    <p:extLst>
      <p:ext uri="{BB962C8B-B14F-4D97-AF65-F5344CB8AC3E}">
        <p14:creationId xmlns:p14="http://schemas.microsoft.com/office/powerpoint/2010/main" val="962344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4727" y="116841"/>
            <a:ext cx="7772400" cy="811597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Helvetica Neue Light"/>
                <a:cs typeface="Helvetica Neue Light"/>
              </a:rPr>
              <a:t>The most recent glacial-interglacial transition</a:t>
            </a:r>
            <a:endParaRPr lang="en-US" sz="2800" dirty="0">
              <a:latin typeface="Helvetica Neue Light"/>
              <a:cs typeface="Helvetica Neue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43725"/>
            <a:ext cx="1315683" cy="13730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694" y="2116755"/>
            <a:ext cx="1484923" cy="13730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086205" y="6418710"/>
            <a:ext cx="50577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>
                <a:latin typeface="Helvetica Neue Light"/>
                <a:cs typeface="Helvetica Neue Light"/>
              </a:rPr>
              <a:t>Image created by Robert A. </a:t>
            </a:r>
            <a:r>
              <a:rPr lang="en-US" sz="1600" dirty="0" smtClean="0">
                <a:latin typeface="Helvetica Neue Light"/>
                <a:cs typeface="Helvetica Neue Light"/>
              </a:rPr>
              <a:t>Rohde/Global Warming Art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900" y="1143000"/>
            <a:ext cx="66802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64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74066" y="6396450"/>
            <a:ext cx="25699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 err="1" smtClean="0">
                <a:latin typeface="Helvetica Neue Light"/>
                <a:cs typeface="Helvetica Neue Light"/>
              </a:rPr>
              <a:t>earthobservatory.nasa.gov</a:t>
            </a:r>
            <a:endParaRPr lang="en-US" sz="1600" dirty="0" smtClean="0">
              <a:latin typeface="Helvetica Neue Light"/>
              <a:cs typeface="Helvetica Neue Light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94536" y="612532"/>
            <a:ext cx="7772400" cy="81159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Orbital changes thought to drive climate change on timescales of 10s of thousands of years 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694" y="2116755"/>
            <a:ext cx="1484923" cy="13730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80614" y="2059545"/>
            <a:ext cx="2807816" cy="3617810"/>
            <a:chOff x="180614" y="2059545"/>
            <a:chExt cx="2807816" cy="361781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614" y="2059545"/>
              <a:ext cx="2807816" cy="289480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916323" y="5092579"/>
              <a:ext cx="1210588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>
                  <a:latin typeface="Helvetica Neue Light"/>
                  <a:cs typeface="Helvetica Neue Light"/>
                </a:rPr>
                <a:t>Eccentricity </a:t>
              </a:r>
            </a:p>
            <a:p>
              <a:pPr algn="ctr"/>
              <a:r>
                <a:rPr lang="en-US" sz="1600" dirty="0" smtClean="0">
                  <a:latin typeface="Helvetica Neue Light"/>
                  <a:cs typeface="Helvetica Neue Light"/>
                </a:rPr>
                <a:t>~100 </a:t>
              </a:r>
              <a:r>
                <a:rPr lang="en-US" sz="1600" dirty="0" err="1" smtClean="0">
                  <a:latin typeface="Helvetica Neue Light"/>
                  <a:cs typeface="Helvetica Neue Light"/>
                </a:rPr>
                <a:t>kyr</a:t>
              </a:r>
              <a:endParaRPr lang="en-US" sz="1600" dirty="0" smtClean="0">
                <a:latin typeface="Helvetica Neue Light"/>
                <a:cs typeface="Helvetica Neue Light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152121" y="2082800"/>
            <a:ext cx="2854259" cy="3609651"/>
            <a:chOff x="3152121" y="2082800"/>
            <a:chExt cx="2854259" cy="360965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52121" y="2082800"/>
              <a:ext cx="2854259" cy="273749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854108" y="5107675"/>
              <a:ext cx="1313180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>
                  <a:latin typeface="Helvetica Neue Light"/>
                  <a:cs typeface="Helvetica Neue Light"/>
                </a:rPr>
                <a:t>Obliquity (tilt)</a:t>
              </a:r>
            </a:p>
            <a:p>
              <a:pPr algn="ctr"/>
              <a:r>
                <a:rPr lang="en-US" sz="1600" dirty="0" smtClean="0">
                  <a:latin typeface="Helvetica Neue Light"/>
                  <a:cs typeface="Helvetica Neue Light"/>
                </a:rPr>
                <a:t>~41 </a:t>
              </a:r>
              <a:r>
                <a:rPr lang="en-US" sz="1600" dirty="0" err="1" smtClean="0">
                  <a:latin typeface="Helvetica Neue Light"/>
                  <a:cs typeface="Helvetica Neue Light"/>
                </a:rPr>
                <a:t>kyr</a:t>
              </a:r>
              <a:endParaRPr lang="en-US" sz="1600" dirty="0" smtClean="0">
                <a:latin typeface="Helvetica Neue Light"/>
                <a:cs typeface="Helvetica Neue Light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155109" y="2059916"/>
            <a:ext cx="2631367" cy="3637116"/>
            <a:chOff x="6155109" y="2059916"/>
            <a:chExt cx="2631367" cy="363711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55109" y="2059916"/>
              <a:ext cx="2631367" cy="300155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6824821" y="5112256"/>
              <a:ext cx="1153942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>
                  <a:latin typeface="Helvetica Neue Light"/>
                  <a:cs typeface="Helvetica Neue Light"/>
                </a:rPr>
                <a:t>Precession</a:t>
              </a:r>
            </a:p>
            <a:p>
              <a:pPr algn="ctr"/>
              <a:r>
                <a:rPr lang="en-US" sz="1600" dirty="0" smtClean="0">
                  <a:latin typeface="Helvetica Neue Light"/>
                  <a:cs typeface="Helvetica Neue Light"/>
                </a:rPr>
                <a:t> ~22 </a:t>
              </a:r>
              <a:r>
                <a:rPr lang="en-US" sz="1600" dirty="0" err="1" smtClean="0">
                  <a:latin typeface="Helvetica Neue Light"/>
                  <a:cs typeface="Helvetica Neue Light"/>
                </a:rPr>
                <a:t>kyr</a:t>
              </a:r>
              <a:endParaRPr lang="en-US" sz="1600" dirty="0" smtClean="0">
                <a:latin typeface="Helvetica Neue Light"/>
                <a:cs typeface="Helvetica Neue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6478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85263" y="457675"/>
            <a:ext cx="7772400" cy="81159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Summer insolation at 65˚N is thought to pace ice ages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694" y="2116755"/>
            <a:ext cx="1484923" cy="13730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66" y="1774047"/>
            <a:ext cx="6083300" cy="46101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85263" y="4508117"/>
            <a:ext cx="4385146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6724951" y="2247073"/>
            <a:ext cx="2237619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…but the precise links between orbital variations and glacial-interglacial cycles are still debated.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086205" y="6503375"/>
            <a:ext cx="50577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>
                <a:latin typeface="Helvetica Neue Light"/>
                <a:cs typeface="Helvetica Neue Light"/>
              </a:rPr>
              <a:t>Image created by Robert A. </a:t>
            </a:r>
            <a:r>
              <a:rPr lang="en-US" sz="1600" dirty="0" smtClean="0">
                <a:latin typeface="Helvetica Neue Light"/>
                <a:cs typeface="Helvetica Neue Light"/>
              </a:rPr>
              <a:t>Rohde/Global Warming Art</a:t>
            </a:r>
          </a:p>
        </p:txBody>
      </p:sp>
    </p:spTree>
    <p:extLst>
      <p:ext uri="{BB962C8B-B14F-4D97-AF65-F5344CB8AC3E}">
        <p14:creationId xmlns:p14="http://schemas.microsoft.com/office/powerpoint/2010/main" val="2759261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572568" y="6442635"/>
            <a:ext cx="54570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 err="1" smtClean="0">
                <a:latin typeface="Helvetica Neue Light"/>
                <a:cs typeface="Helvetica Neue Light"/>
              </a:rPr>
              <a:t>Grootes</a:t>
            </a:r>
            <a:r>
              <a:rPr lang="en-US" sz="1600" dirty="0" smtClean="0">
                <a:latin typeface="Helvetica Neue Light"/>
                <a:cs typeface="Helvetica Neue Light"/>
              </a:rPr>
              <a:t> and </a:t>
            </a:r>
            <a:r>
              <a:rPr lang="en-US" sz="1600" dirty="0" err="1" smtClean="0">
                <a:latin typeface="Helvetica Neue Light"/>
                <a:cs typeface="Helvetica Neue Light"/>
              </a:rPr>
              <a:t>Stuiver</a:t>
            </a:r>
            <a:r>
              <a:rPr lang="en-US" sz="1600" dirty="0" smtClean="0">
                <a:latin typeface="Helvetica Neue Light"/>
                <a:cs typeface="Helvetica Neue Light"/>
              </a:rPr>
              <a:t>, Journal of Geophysical Research 1997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94536" y="206734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Helvetica Neue Light"/>
                <a:cs typeface="Helvetica Neue Light"/>
              </a:rPr>
              <a:t>Abrupt climate changes over the last 100,000 </a:t>
            </a:r>
            <a:r>
              <a:rPr lang="en-US" sz="3200" dirty="0" err="1" smtClean="0">
                <a:latin typeface="Helvetica Neue Light"/>
                <a:cs typeface="Helvetica Neue Light"/>
              </a:rPr>
              <a:t>yrs</a:t>
            </a:r>
            <a:r>
              <a:rPr lang="en-US" sz="3200" dirty="0" smtClean="0">
                <a:latin typeface="Helvetica Neue Light"/>
                <a:cs typeface="Helvetica Neue Light"/>
              </a:rPr>
              <a:t> recorded in Greenland ice</a:t>
            </a:r>
            <a:endParaRPr lang="en-US" sz="3200" dirty="0">
              <a:latin typeface="Helvetica Neue Light"/>
              <a:cs typeface="Helvetica Neue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0" y="2061770"/>
            <a:ext cx="8293100" cy="3810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8207298" y="2067765"/>
            <a:ext cx="10496" cy="28611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 rot="5400000">
            <a:off x="7230688" y="3346040"/>
            <a:ext cx="2566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Decreasing temperature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382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0530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Helvetica Neue Light"/>
                <a:cs typeface="Helvetica Neue Light"/>
              </a:rPr>
              <a:t>The last interglacial period</a:t>
            </a:r>
            <a:br>
              <a:rPr lang="en-US" sz="3600" dirty="0" smtClean="0">
                <a:latin typeface="Helvetica Neue Light"/>
                <a:cs typeface="Helvetica Neue Light"/>
              </a:rPr>
            </a:br>
            <a:r>
              <a:rPr lang="en-US" sz="3600" dirty="0" smtClean="0">
                <a:latin typeface="Helvetica Neue Light"/>
                <a:cs typeface="Helvetica Neue Light"/>
              </a:rPr>
              <a:t>125,000 years ago</a:t>
            </a:r>
            <a:endParaRPr lang="en-US" sz="2200" dirty="0">
              <a:solidFill>
                <a:srgbClr val="7F7F7F"/>
              </a:solidFill>
              <a:latin typeface="Helvetica Neue Light"/>
              <a:cs typeface="Helvetica Neue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09806" y="6396503"/>
            <a:ext cx="38341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latin typeface="Helvetica Neue Light"/>
                <a:cs typeface="Helvetica Neue Light"/>
              </a:rPr>
              <a:t>Data from </a:t>
            </a:r>
            <a:r>
              <a:rPr lang="en-US" sz="1600" dirty="0" err="1" smtClean="0">
                <a:latin typeface="Helvetica Neue Light"/>
                <a:cs typeface="Helvetica Neue Light"/>
              </a:rPr>
              <a:t>Jouzel</a:t>
            </a:r>
            <a:r>
              <a:rPr lang="en-US" sz="1600" dirty="0" smtClean="0">
                <a:latin typeface="Helvetica Neue Light"/>
                <a:cs typeface="Helvetica Neue Light"/>
              </a:rPr>
              <a:t> et al., Science 2007</a:t>
            </a:r>
            <a:endParaRPr lang="en-US" sz="1600" dirty="0"/>
          </a:p>
        </p:txBody>
      </p:sp>
      <p:pic>
        <p:nvPicPr>
          <p:cNvPr id="8" name="Picture 7" descr="EDC_d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2" t="15927" r="16192" b="8690"/>
          <a:stretch/>
        </p:blipFill>
        <p:spPr>
          <a:xfrm>
            <a:off x="326572" y="1475619"/>
            <a:ext cx="7620000" cy="42454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14286" y="1741714"/>
            <a:ext cx="229809" cy="3314096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078935" y="1780810"/>
            <a:ext cx="5513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High latitude temperatures ~2-3˚ warmer than present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981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4986" y="4204306"/>
            <a:ext cx="1685933" cy="5912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37982" y="3502706"/>
            <a:ext cx="1685933" cy="5912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09982" y="3502706"/>
            <a:ext cx="1685933" cy="5912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909983" y="2835717"/>
            <a:ext cx="1424924" cy="436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77327" y="2606676"/>
            <a:ext cx="988751" cy="436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Helvetica"/>
                <a:cs typeface="Helvetica"/>
              </a:rPr>
              <a:t>was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393409" y="2268149"/>
            <a:ext cx="470749" cy="436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781183" y="3207092"/>
            <a:ext cx="470749" cy="436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313335" y="3173364"/>
            <a:ext cx="470749" cy="436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214292" y="3909571"/>
            <a:ext cx="470749" cy="436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097641" y="5954898"/>
            <a:ext cx="2154291" cy="7550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86728" y="5954898"/>
            <a:ext cx="2154291" cy="7550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186728" y="495813"/>
            <a:ext cx="7166078" cy="7551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 smtClean="0">
                <a:latin typeface="Helvetica"/>
                <a:cs typeface="Helvetica"/>
              </a:rPr>
              <a:t>Evidence for liquid water at Earth’s surface in the </a:t>
            </a:r>
            <a:r>
              <a:rPr lang="en-US" sz="3600" b="1" dirty="0" err="1" smtClean="0">
                <a:latin typeface="Helvetica"/>
                <a:cs typeface="Helvetica"/>
              </a:rPr>
              <a:t>Archean</a:t>
            </a:r>
            <a:r>
              <a:rPr lang="en-US" sz="3600" b="1" dirty="0" smtClean="0">
                <a:latin typeface="Helvetica"/>
                <a:cs typeface="Helvetica"/>
              </a:rPr>
              <a:t> </a:t>
            </a:r>
            <a:r>
              <a:rPr lang="en-US" sz="3600" b="1" dirty="0" smtClean="0">
                <a:latin typeface="Helvetica"/>
                <a:cs typeface="Helvetica"/>
              </a:rPr>
              <a:t>(3.8-</a:t>
            </a:r>
            <a:r>
              <a:rPr lang="en-US" sz="3600" b="1" dirty="0" smtClean="0">
                <a:latin typeface="Helvetica"/>
                <a:cs typeface="Helvetica"/>
              </a:rPr>
              <a:t>2.5 </a:t>
            </a:r>
            <a:r>
              <a:rPr lang="en-US" sz="3600" b="1" dirty="0" err="1" smtClean="0">
                <a:latin typeface="Helvetica"/>
                <a:cs typeface="Helvetica"/>
              </a:rPr>
              <a:t>Byr</a:t>
            </a:r>
            <a:r>
              <a:rPr lang="en-US" sz="3600" b="1" dirty="0" smtClean="0">
                <a:latin typeface="Helvetica"/>
                <a:cs typeface="Helvetica"/>
              </a:rPr>
              <a:t> ago) is thought to be strong.</a:t>
            </a:r>
            <a:endParaRPr lang="en-US" sz="2700" b="1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4679" y="1711674"/>
            <a:ext cx="6951236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Helvetica"/>
                <a:cs typeface="Helvetica"/>
              </a:rPr>
              <a:t>Sediments deposited in moving water</a:t>
            </a:r>
          </a:p>
          <a:p>
            <a:r>
              <a:rPr lang="en-US" b="1" dirty="0" smtClean="0">
                <a:latin typeface="Helvetica"/>
                <a:cs typeface="Helvetica"/>
              </a:rPr>
              <a:t>Mud cracks</a:t>
            </a:r>
          </a:p>
          <a:p>
            <a:r>
              <a:rPr lang="en-US" b="1" dirty="0" smtClean="0">
                <a:latin typeface="Helvetica"/>
                <a:cs typeface="Helvetica"/>
              </a:rPr>
              <a:t>Limited occurrence of glacially derived sediments</a:t>
            </a:r>
          </a:p>
          <a:p>
            <a:r>
              <a:rPr lang="en-US" b="1" dirty="0" smtClean="0">
                <a:latin typeface="Helvetica"/>
                <a:cs typeface="Helvetica"/>
              </a:rPr>
              <a:t>Abundance of marine </a:t>
            </a:r>
            <a:r>
              <a:rPr lang="en-US" b="1" dirty="0" err="1" smtClean="0">
                <a:latin typeface="Helvetica"/>
                <a:cs typeface="Helvetica"/>
              </a:rPr>
              <a:t>limestones</a:t>
            </a:r>
            <a:endParaRPr lang="en-US" b="1" dirty="0" smtClean="0">
              <a:latin typeface="Helvetica"/>
              <a:cs typeface="Helvetica"/>
            </a:endParaRPr>
          </a:p>
          <a:p>
            <a:r>
              <a:rPr lang="en-US" b="1" dirty="0">
                <a:latin typeface="Helvetica"/>
                <a:cs typeface="Helvetica"/>
              </a:rPr>
              <a:t>Oxygen isotopes in </a:t>
            </a:r>
            <a:r>
              <a:rPr lang="en-US" b="1" dirty="0" smtClean="0">
                <a:latin typeface="Helvetica"/>
                <a:cs typeface="Helvetica"/>
              </a:rPr>
              <a:t>zircons</a:t>
            </a:r>
            <a:endParaRPr lang="en-US" dirty="0">
              <a:latin typeface="Helvetica"/>
              <a:cs typeface="Helvetica"/>
            </a:endParaRPr>
          </a:p>
          <a:p>
            <a:endParaRPr lang="en-US" b="1" dirty="0" smtClean="0">
              <a:latin typeface="Helvetica"/>
              <a:cs typeface="Helvetica"/>
            </a:endParaRPr>
          </a:p>
        </p:txBody>
      </p:sp>
      <p:pic>
        <p:nvPicPr>
          <p:cNvPr id="2" name="Picture 1" descr="IMG_09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136" y="3272901"/>
            <a:ext cx="4218545" cy="31639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28" y="3262209"/>
            <a:ext cx="3373767" cy="3217972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946426" y="4417978"/>
            <a:ext cx="6374589" cy="75511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>
                <a:latin typeface="Helvetica"/>
                <a:cs typeface="Helvetica"/>
              </a:rPr>
              <a:t>Mean global temperatures were likely ~15˚C (similar to today) or greater.</a:t>
            </a:r>
            <a:endParaRPr lang="en-US" sz="2700" b="1" dirty="0">
              <a:latin typeface="Helvetica"/>
              <a:cs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23304" y="6433943"/>
            <a:ext cx="2379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credit: D. McGee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67619" y="6480181"/>
            <a:ext cx="3392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credit: Wikipedia Commons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024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0530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Helvetica Neue Light"/>
                <a:cs typeface="Helvetica Neue Light"/>
              </a:rPr>
              <a:t>Last interglacial sea levels estimated from coral reefs</a:t>
            </a:r>
            <a:endParaRPr lang="en-US" sz="2200" dirty="0">
              <a:solidFill>
                <a:srgbClr val="7F7F7F"/>
              </a:solidFill>
              <a:latin typeface="Helvetica Neue Light"/>
              <a:cs typeface="Helvetica Neue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2" y="6455101"/>
            <a:ext cx="40277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latin typeface="Helvetica Neue Light"/>
                <a:cs typeface="Helvetica Neue Light"/>
              </a:rPr>
              <a:t>Dutton and </a:t>
            </a:r>
            <a:r>
              <a:rPr lang="en-US" sz="1600" dirty="0" err="1" smtClean="0">
                <a:latin typeface="Helvetica Neue Light"/>
                <a:cs typeface="Helvetica Neue Light"/>
              </a:rPr>
              <a:t>Lambeck</a:t>
            </a:r>
            <a:r>
              <a:rPr lang="en-US" sz="1600" dirty="0" smtClean="0">
                <a:latin typeface="Helvetica Neue Light"/>
                <a:cs typeface="Helvetica Neue Light"/>
              </a:rPr>
              <a:t>, Science 2012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8306"/>
            <a:ext cx="5569301" cy="44686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81562" y="1490525"/>
            <a:ext cx="34931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Best estimate: </a:t>
            </a:r>
            <a:r>
              <a:rPr lang="en-US" b="1" dirty="0" smtClean="0">
                <a:latin typeface="Helvetica Neue Light"/>
                <a:cs typeface="Helvetica Neue Light"/>
              </a:rPr>
              <a:t>last interglacial sea levels were 5-9 m higher than at present.</a:t>
            </a:r>
          </a:p>
          <a:p>
            <a:endParaRPr lang="en-US" dirty="0">
              <a:latin typeface="Helvetica Neue Light"/>
              <a:cs typeface="Helvetica Neue Light"/>
            </a:endParaRPr>
          </a:p>
          <a:p>
            <a:r>
              <a:rPr lang="en-US" dirty="0" smtClean="0">
                <a:latin typeface="Helvetica Neue Light"/>
                <a:cs typeface="Helvetica Neue Light"/>
              </a:rPr>
              <a:t>This implies complete large-scale </a:t>
            </a:r>
          </a:p>
          <a:p>
            <a:r>
              <a:rPr lang="en-US" dirty="0" smtClean="0">
                <a:latin typeface="Helvetica Neue Light"/>
                <a:cs typeface="Helvetica Neue Light"/>
              </a:rPr>
              <a:t>melting of the Greenland ice sheet along with partial melting of the West Antarctic ice sheet.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297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1513" y="1131073"/>
            <a:ext cx="17923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Helvetica"/>
                <a:cs typeface="Helvetica"/>
              </a:rPr>
              <a:t>PART 6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27151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3712"/>
            <a:ext cx="8229600" cy="82280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Temperature changes over the last 2000 years</a:t>
            </a:r>
            <a:br>
              <a:rPr lang="en-US" dirty="0" smtClean="0">
                <a:latin typeface="Helvetica Neue Light"/>
                <a:cs typeface="Helvetica Neue Light"/>
              </a:rPr>
            </a:br>
            <a:endParaRPr lang="en-US" dirty="0">
              <a:solidFill>
                <a:schemeClr val="bg1">
                  <a:lumMod val="50000"/>
                </a:schemeClr>
              </a:solidFill>
              <a:latin typeface="Helvetica Neue Light"/>
              <a:cs typeface="Helvetica Neue Ligh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86342" y="6517400"/>
            <a:ext cx="45576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 smtClean="0">
                <a:latin typeface="Helvetica Neue Light"/>
                <a:cs typeface="Helvetica Neue Light"/>
              </a:rPr>
              <a:t>PAGES 2K Consortium, Nature Geoscience 2013</a:t>
            </a:r>
          </a:p>
        </p:txBody>
      </p:sp>
      <p:sp>
        <p:nvSpPr>
          <p:cNvPr id="3" name="Rectangle 2"/>
          <p:cNvSpPr/>
          <p:nvPr/>
        </p:nvSpPr>
        <p:spPr>
          <a:xfrm>
            <a:off x="6518437" y="1531137"/>
            <a:ext cx="21683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Data sources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24" y="1426519"/>
            <a:ext cx="6312213" cy="461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42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3712"/>
            <a:ext cx="8229600" cy="82280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Temperature changes over the last 2000 years</a:t>
            </a:r>
            <a:br>
              <a:rPr lang="en-US" dirty="0" smtClean="0">
                <a:latin typeface="Helvetica Neue Light"/>
                <a:cs typeface="Helvetica Neue Light"/>
              </a:rPr>
            </a:br>
            <a:endParaRPr lang="en-US" dirty="0">
              <a:solidFill>
                <a:schemeClr val="bg1">
                  <a:lumMod val="50000"/>
                </a:schemeClr>
              </a:solidFill>
              <a:latin typeface="Helvetica Neue Light"/>
              <a:cs typeface="Helvetica Neue Ligh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86342" y="6517400"/>
            <a:ext cx="45576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 smtClean="0">
                <a:latin typeface="Helvetica Neue Light"/>
                <a:cs typeface="Helvetica Neue Light"/>
              </a:rPr>
              <a:t>PAGES 2K Consortium, Nature Geoscience 2013</a:t>
            </a:r>
          </a:p>
        </p:txBody>
      </p:sp>
      <p:sp>
        <p:nvSpPr>
          <p:cNvPr id="3" name="Rectangle 2"/>
          <p:cNvSpPr/>
          <p:nvPr/>
        </p:nvSpPr>
        <p:spPr>
          <a:xfrm>
            <a:off x="6373294" y="2113531"/>
            <a:ext cx="21683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Number of records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2863"/>
            <a:ext cx="9144000" cy="235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28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3712"/>
            <a:ext cx="8229600" cy="82280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Temperature changes over the last 2000 years</a:t>
            </a:r>
            <a:br>
              <a:rPr lang="en-US" dirty="0" smtClean="0">
                <a:latin typeface="Helvetica Neue Light"/>
                <a:cs typeface="Helvetica Neue Light"/>
              </a:rPr>
            </a:br>
            <a:endParaRPr lang="en-US" dirty="0">
              <a:solidFill>
                <a:schemeClr val="bg1">
                  <a:lumMod val="50000"/>
                </a:schemeClr>
              </a:solidFill>
              <a:latin typeface="Helvetica Neue Light"/>
              <a:cs typeface="Helvetica Neue Ligh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86342" y="6517400"/>
            <a:ext cx="45576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 smtClean="0">
                <a:latin typeface="Helvetica Neue Light"/>
                <a:cs typeface="Helvetica Neue Light"/>
              </a:rPr>
              <a:t>PAGES 2K Consortium, Nature Geoscience 2013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0700"/>
            <a:ext cx="9144000" cy="32587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24930"/>
          <a:stretch/>
        </p:blipFill>
        <p:spPr>
          <a:xfrm>
            <a:off x="4274455" y="1574800"/>
            <a:ext cx="800100" cy="32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69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2" y="176590"/>
            <a:ext cx="9144000" cy="60242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86342" y="6517400"/>
            <a:ext cx="45576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 smtClean="0">
                <a:latin typeface="Helvetica Neue Light"/>
                <a:cs typeface="Helvetica Neue Light"/>
              </a:rPr>
              <a:t>PAGES 2K Consortium, Nature Geoscience 2013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08856" y="631373"/>
            <a:ext cx="9049486" cy="5569499"/>
            <a:chOff x="108856" y="631373"/>
            <a:chExt cx="9049486" cy="556949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856" y="631373"/>
              <a:ext cx="8671349" cy="303171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10" name="Straight Connector 9"/>
            <p:cNvCxnSpPr/>
            <p:nvPr/>
          </p:nvCxnSpPr>
          <p:spPr>
            <a:xfrm>
              <a:off x="108856" y="3663085"/>
              <a:ext cx="2685144" cy="2537787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8780206" y="3701143"/>
              <a:ext cx="378136" cy="2499729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5624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1331"/>
            <a:ext cx="8229600" cy="82280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The last 2000 years:</a:t>
            </a:r>
            <a:br>
              <a:rPr lang="en-US" dirty="0" smtClean="0">
                <a:latin typeface="Helvetica Neue Light"/>
                <a:cs typeface="Helvetica Neue Light"/>
              </a:rPr>
            </a:br>
            <a:r>
              <a:rPr lang="en-US" dirty="0">
                <a:latin typeface="Helvetica Neue Light"/>
                <a:cs typeface="Helvetica Neue Light"/>
              </a:rPr>
              <a:t>s</a:t>
            </a:r>
            <a:r>
              <a:rPr lang="en-US" dirty="0" smtClean="0">
                <a:latin typeface="Helvetica Neue Light"/>
                <a:cs typeface="Helvetica Neue Light"/>
              </a:rPr>
              <a:t>ea level rise</a:t>
            </a:r>
            <a:endParaRPr lang="en-US" dirty="0">
              <a:solidFill>
                <a:schemeClr val="bg1">
                  <a:lumMod val="50000"/>
                </a:schemeClr>
              </a:solidFill>
              <a:latin typeface="Helvetica Neue Light"/>
              <a:cs typeface="Helvetica Neue Light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rcRect t="-15683" b="-15683"/>
          <a:stretch>
            <a:fillRect/>
          </a:stretch>
        </p:blipFill>
        <p:spPr/>
      </p:pic>
      <p:sp>
        <p:nvSpPr>
          <p:cNvPr id="10" name="Rectangle 9"/>
          <p:cNvSpPr/>
          <p:nvPr/>
        </p:nvSpPr>
        <p:spPr>
          <a:xfrm>
            <a:off x="6788705" y="6396450"/>
            <a:ext cx="23552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 smtClean="0">
                <a:latin typeface="Helvetica Neue Light"/>
                <a:cs typeface="Helvetica Neue Light"/>
              </a:rPr>
              <a:t>Kemp et al., PNAS 2011</a:t>
            </a:r>
          </a:p>
        </p:txBody>
      </p:sp>
    </p:spTree>
    <p:extLst>
      <p:ext uri="{BB962C8B-B14F-4D97-AF65-F5344CB8AC3E}">
        <p14:creationId xmlns:p14="http://schemas.microsoft.com/office/powerpoint/2010/main" val="868819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6824" y="281001"/>
            <a:ext cx="89471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If the solar constant was 25% lower but temperatures were similar to today, we’re left with two (not mutually exclusive) options for warming Earth’s surface temperatures:</a:t>
            </a:r>
          </a:p>
          <a:p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4570" y="2527770"/>
            <a:ext cx="65314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b="1" dirty="0" smtClean="0">
                <a:latin typeface="Helvetica"/>
                <a:cs typeface="Helvetica"/>
              </a:rPr>
              <a:t>Albedo</a:t>
            </a:r>
            <a:endParaRPr lang="en-US" sz="2800" b="1" dirty="0">
              <a:latin typeface="Helvetica"/>
              <a:cs typeface="Helvetica"/>
            </a:endParaRPr>
          </a:p>
          <a:p>
            <a:pPr marL="457200" indent="-457200">
              <a:buFont typeface="Arial"/>
              <a:buChar char="•"/>
            </a:pPr>
            <a:endParaRPr lang="en-US" sz="2800" b="1" dirty="0">
              <a:latin typeface="Helvetica"/>
              <a:cs typeface="Helvetica"/>
            </a:endParaRPr>
          </a:p>
          <a:p>
            <a:pPr marL="457200" indent="-457200">
              <a:buFont typeface="Arial"/>
              <a:buChar char="•"/>
            </a:pPr>
            <a:r>
              <a:rPr lang="en-US" sz="2800" b="1" dirty="0">
                <a:latin typeface="Helvetica"/>
                <a:cs typeface="Helvetica"/>
              </a:rPr>
              <a:t>Greenhouse gas concentrations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9812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837982" y="3502706"/>
            <a:ext cx="1685933" cy="5912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09982" y="3502706"/>
            <a:ext cx="1685933" cy="5912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909983" y="2835717"/>
            <a:ext cx="1424924" cy="436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77327" y="2606676"/>
            <a:ext cx="988751" cy="436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Helvetica"/>
                <a:cs typeface="Helvetica"/>
              </a:rPr>
              <a:t>was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393409" y="2268149"/>
            <a:ext cx="470749" cy="436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781183" y="3207092"/>
            <a:ext cx="470749" cy="436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313335" y="3173364"/>
            <a:ext cx="470749" cy="436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214292" y="3909571"/>
            <a:ext cx="470749" cy="436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097641" y="5954898"/>
            <a:ext cx="2154291" cy="7550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86728" y="5954898"/>
            <a:ext cx="2154291" cy="7550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168829" y="118255"/>
            <a:ext cx="7166078" cy="755115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latin typeface="Helvetica"/>
                <a:cs typeface="Helvetica"/>
              </a:rPr>
              <a:t>The Faint Young Sun problem</a:t>
            </a:r>
            <a:endParaRPr lang="en-US" sz="2700" b="1" dirty="0">
              <a:latin typeface="Helvetica"/>
              <a:cs typeface="Helvetic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4679" y="1142039"/>
            <a:ext cx="69512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Helvetica"/>
                <a:cs typeface="Helvetica"/>
              </a:rPr>
              <a:t>Most attempts to explain above-freezing surface temperatures during the </a:t>
            </a:r>
            <a:r>
              <a:rPr lang="en-US" b="1" dirty="0" err="1" smtClean="0">
                <a:latin typeface="Helvetica"/>
                <a:cs typeface="Helvetica"/>
              </a:rPr>
              <a:t>Archean</a:t>
            </a:r>
            <a:r>
              <a:rPr lang="en-US" b="1" dirty="0" smtClean="0">
                <a:latin typeface="Helvetica"/>
                <a:cs typeface="Helvetica"/>
              </a:rPr>
              <a:t> have focused on these greenhouse gases:</a:t>
            </a:r>
          </a:p>
          <a:p>
            <a:endParaRPr lang="en-US" dirty="0" smtClean="0">
              <a:latin typeface="Helvetica"/>
              <a:cs typeface="Helvetica"/>
            </a:endParaRPr>
          </a:p>
          <a:p>
            <a:r>
              <a:rPr lang="en-US" dirty="0" smtClean="0">
                <a:latin typeface="Helvetica"/>
                <a:cs typeface="Helvetica"/>
              </a:rPr>
              <a:t>Ammonia (NH</a:t>
            </a:r>
            <a:r>
              <a:rPr lang="en-US" baseline="-25000" dirty="0" smtClean="0">
                <a:latin typeface="Helvetica"/>
                <a:cs typeface="Helvetica"/>
              </a:rPr>
              <a:t>3</a:t>
            </a:r>
            <a:r>
              <a:rPr lang="en-US" dirty="0" smtClean="0">
                <a:latin typeface="Helvetica"/>
                <a:cs typeface="Helvetica"/>
              </a:rPr>
              <a:t>)</a:t>
            </a:r>
          </a:p>
          <a:p>
            <a:endParaRPr lang="en-US" dirty="0" smtClean="0">
              <a:latin typeface="Helvetica"/>
              <a:cs typeface="Helvetica"/>
            </a:endParaRPr>
          </a:p>
          <a:p>
            <a:r>
              <a:rPr lang="en-US" dirty="0" smtClean="0">
                <a:latin typeface="Helvetica"/>
                <a:cs typeface="Helvetica"/>
              </a:rPr>
              <a:t>Methane (CH</a:t>
            </a:r>
            <a:r>
              <a:rPr lang="en-US" baseline="-25000" dirty="0" smtClean="0">
                <a:latin typeface="Helvetica"/>
                <a:cs typeface="Helvetica"/>
              </a:rPr>
              <a:t>4</a:t>
            </a:r>
            <a:r>
              <a:rPr lang="en-US" dirty="0" smtClean="0">
                <a:latin typeface="Helvetica"/>
                <a:cs typeface="Helvetica"/>
              </a:rPr>
              <a:t>)</a:t>
            </a:r>
          </a:p>
          <a:p>
            <a:endParaRPr lang="en-US" dirty="0" smtClean="0">
              <a:latin typeface="Helvetica"/>
              <a:cs typeface="Helvetica"/>
            </a:endParaRPr>
          </a:p>
          <a:p>
            <a:r>
              <a:rPr lang="en-US" dirty="0" smtClean="0">
                <a:latin typeface="Helvetica"/>
                <a:cs typeface="Helvetica"/>
              </a:rPr>
              <a:t>Carbon dioxide (CO</a:t>
            </a:r>
            <a:r>
              <a:rPr lang="en-US" baseline="-25000" dirty="0" smtClean="0">
                <a:latin typeface="Helvetica"/>
                <a:cs typeface="Helvetica"/>
              </a:rPr>
              <a:t>2</a:t>
            </a:r>
            <a:r>
              <a:rPr lang="en-US" dirty="0" smtClean="0">
                <a:latin typeface="Helvetica"/>
                <a:cs typeface="Helvetica"/>
              </a:rPr>
              <a:t>)</a:t>
            </a:r>
          </a:p>
          <a:p>
            <a:endParaRPr lang="en-US" dirty="0" smtClean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73704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495300"/>
            <a:ext cx="6997700" cy="5854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88010" y="6488668"/>
            <a:ext cx="1741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Helvetica"/>
                <a:cs typeface="Helvetica"/>
              </a:rPr>
              <a:t>Kump</a:t>
            </a:r>
            <a:r>
              <a:rPr lang="en-US" sz="1400" dirty="0" smtClean="0">
                <a:latin typeface="Helvetica"/>
                <a:cs typeface="Helvetica"/>
              </a:rPr>
              <a:t>, Nature 2008</a:t>
            </a:r>
            <a:endParaRPr lang="en-US" sz="1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9671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3297</TotalTime>
  <Words>1534</Words>
  <Application>Microsoft Macintosh PowerPoint</Application>
  <PresentationFormat>On-screen Show (4:3)</PresentationFormat>
  <Paragraphs>282</Paragraphs>
  <Slides>66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Evidence for liquid water at Earth’s surface in the Archean (3.8-2.5 Byr ago) is thought to be strong.</vt:lpstr>
      <vt:lpstr>PowerPoint Presentation</vt:lpstr>
      <vt:lpstr>The Faint Young Sun problem</vt:lpstr>
      <vt:lpstr>PowerPoint Presentation</vt:lpstr>
      <vt:lpstr>PowerPoint Presentation</vt:lpstr>
      <vt:lpstr>Empirical estimates of Archean CO2 levels</vt:lpstr>
      <vt:lpstr>PowerPoint Presentation</vt:lpstr>
      <vt:lpstr>PowerPoint Presentation</vt:lpstr>
      <vt:lpstr>Snowball Earth glaciations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we get information about climates of the more recent past?</vt:lpstr>
      <vt:lpstr>PowerPoint Presentation</vt:lpstr>
      <vt:lpstr>Climate and CO2 over the last 400 Myr</vt:lpstr>
      <vt:lpstr>Oxygen isotopes: Versatile recorders of paleoclimatic conditions</vt:lpstr>
      <vt:lpstr>Oxygen isotope fractionation</vt:lpstr>
      <vt:lpstr>Oxygen isotope fractionation</vt:lpstr>
      <vt:lpstr>Climate over the last 65 Myr (beware the flipping x-axis…)</vt:lpstr>
      <vt:lpstr>Oxygen isotope fractionation</vt:lpstr>
      <vt:lpstr>PowerPoint Presentation</vt:lpstr>
      <vt:lpstr>PowerPoint Presentation</vt:lpstr>
      <vt:lpstr>Oxygen isotope fractionation</vt:lpstr>
      <vt:lpstr>Climate over the last 65 Myr (beware the flipping x-axis…)</vt:lpstr>
      <vt:lpstr>Climate and CO2 over the last 65 Myr</vt:lpstr>
      <vt:lpstr>PowerPoint Presentation</vt:lpstr>
      <vt:lpstr>Climate over the last 65 Myr </vt:lpstr>
      <vt:lpstr>The Paleocene-Eocene Thermal Maximum (PETM), 55 Myr ago</vt:lpstr>
      <vt:lpstr>The Paleocene-Eocene Thermal Maximum (PETM), 55 Myr ago</vt:lpstr>
      <vt:lpstr>PETM ocean acidification consistent with large pCO2 increase</vt:lpstr>
      <vt:lpstr>Where did the carbon come from?</vt:lpstr>
      <vt:lpstr>How much carbon was added to the atmosphere?</vt:lpstr>
      <vt:lpstr>Duration of perturbation ~200 kyr</vt:lpstr>
      <vt:lpstr>PowerPoint Presentation</vt:lpstr>
      <vt:lpstr>Oxygen isotope fractionation</vt:lpstr>
      <vt:lpstr>Climate change captured by seafloor foraminifera</vt:lpstr>
      <vt:lpstr>Climate change over the last 1 Myr in Antarctic ice</vt:lpstr>
      <vt:lpstr>Glacial-interglacial greenhouse gas and temperature changes</vt:lpstr>
      <vt:lpstr>The most recent glacial-interglacial transition</vt:lpstr>
      <vt:lpstr>The most recent glacial-interglacial transition</vt:lpstr>
      <vt:lpstr>The most recent glacial-interglacial transition</vt:lpstr>
      <vt:lpstr>The most recent glacial-interglacial transition</vt:lpstr>
      <vt:lpstr>Orbital changes thought to drive climate change on timescales of 10s of thousands of years </vt:lpstr>
      <vt:lpstr>Summer insolation at 65˚N is thought to pace ice ages</vt:lpstr>
      <vt:lpstr>Abrupt climate changes over the last 100,000 yrs recorded in Greenland ice</vt:lpstr>
      <vt:lpstr>The last interglacial period 125,000 years ago</vt:lpstr>
      <vt:lpstr>Last interglacial sea levels estimated from coral reefs</vt:lpstr>
      <vt:lpstr>PowerPoint Presentation</vt:lpstr>
      <vt:lpstr>Temperature changes over the last 2000 years </vt:lpstr>
      <vt:lpstr>Temperature changes over the last 2000 years </vt:lpstr>
      <vt:lpstr>Temperature changes over the last 2000 years </vt:lpstr>
      <vt:lpstr>PowerPoint Presentation</vt:lpstr>
      <vt:lpstr>The last 2000 years: sea level rise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McGee User</dc:creator>
  <cp:lastModifiedBy>David McGee User</cp:lastModifiedBy>
  <cp:revision>66</cp:revision>
  <dcterms:created xsi:type="dcterms:W3CDTF">2012-02-13T01:21:49Z</dcterms:created>
  <dcterms:modified xsi:type="dcterms:W3CDTF">2013-11-05T20:37:31Z</dcterms:modified>
</cp:coreProperties>
</file>