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6" r:id="rId2"/>
    <p:sldId id="277" r:id="rId3"/>
    <p:sldId id="278" r:id="rId4"/>
    <p:sldId id="279" r:id="rId5"/>
    <p:sldId id="280" r:id="rId6"/>
    <p:sldId id="289" r:id="rId7"/>
    <p:sldId id="281" r:id="rId8"/>
    <p:sldId id="282" r:id="rId9"/>
    <p:sldId id="283" r:id="rId10"/>
    <p:sldId id="284" r:id="rId11"/>
    <p:sldId id="286" r:id="rId12"/>
    <p:sldId id="268" r:id="rId13"/>
    <p:sldId id="285" r:id="rId14"/>
    <p:sldId id="288" r:id="rId15"/>
    <p:sldId id="266" r:id="rId16"/>
    <p:sldId id="287" r:id="rId17"/>
    <p:sldId id="274" r:id="rId18"/>
    <p:sldId id="290" r:id="rId19"/>
    <p:sldId id="291" r:id="rId20"/>
    <p:sldId id="293" r:id="rId21"/>
    <p:sldId id="294" r:id="rId22"/>
    <p:sldId id="292" r:id="rId23"/>
    <p:sldId id="295" r:id="rId24"/>
    <p:sldId id="296" r:id="rId25"/>
    <p:sldId id="297" r:id="rId26"/>
    <p:sldId id="298" r:id="rId27"/>
    <p:sldId id="299" r:id="rId28"/>
    <p:sldId id="300" r:id="rId29"/>
    <p:sldId id="310" r:id="rId30"/>
    <p:sldId id="302" r:id="rId31"/>
    <p:sldId id="303" r:id="rId32"/>
    <p:sldId id="304" r:id="rId33"/>
    <p:sldId id="305" r:id="rId34"/>
    <p:sldId id="306" r:id="rId35"/>
    <p:sldId id="308" r:id="rId36"/>
    <p:sldId id="307" r:id="rId37"/>
    <p:sldId id="309" r:id="rId38"/>
    <p:sldId id="312"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6127" autoAdjust="0"/>
  </p:normalViewPr>
  <p:slideViewPr>
    <p:cSldViewPr snapToGrid="0">
      <p:cViewPr varScale="1">
        <p:scale>
          <a:sx n="46" d="100"/>
          <a:sy n="46" d="100"/>
        </p:scale>
        <p:origin x="-137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63E08-3FB6-44D5-8494-9BD889E70621}" type="datetimeFigureOut">
              <a:rPr lang="en-US" smtClean="0"/>
              <a:t>2/5/2014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0215D-1751-4B14-B044-56EC600E7C4F}" type="slidenum">
              <a:rPr lang="en-US" smtClean="0"/>
              <a:t>‹#›</a:t>
            </a:fld>
            <a:endParaRPr lang="en-US"/>
          </a:p>
        </p:txBody>
      </p:sp>
    </p:spTree>
    <p:extLst>
      <p:ext uri="{BB962C8B-B14F-4D97-AF65-F5344CB8AC3E}">
        <p14:creationId xmlns:p14="http://schemas.microsoft.com/office/powerpoint/2010/main" val="170742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1</a:t>
            </a:fld>
            <a:endParaRPr lang="en-US"/>
          </a:p>
        </p:txBody>
      </p:sp>
    </p:spTree>
    <p:extLst>
      <p:ext uri="{BB962C8B-B14F-4D97-AF65-F5344CB8AC3E}">
        <p14:creationId xmlns:p14="http://schemas.microsoft.com/office/powerpoint/2010/main" val="254167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10</a:t>
            </a:fld>
            <a:endParaRPr lang="en-US"/>
          </a:p>
        </p:txBody>
      </p:sp>
    </p:spTree>
    <p:extLst>
      <p:ext uri="{BB962C8B-B14F-4D97-AF65-F5344CB8AC3E}">
        <p14:creationId xmlns:p14="http://schemas.microsoft.com/office/powerpoint/2010/main" val="424063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http://en.wikipedia.org/wiki/File:Corrientes-oceanicas.gif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C0ACD85-8B60-4059-B4E8-5D2CD707CDFA}" type="slidenum">
              <a:rPr lang="en-US" smtClean="0"/>
              <a:pPr/>
              <a:t>11</a:t>
            </a:fld>
            <a:endParaRPr lang="en-US"/>
          </a:p>
        </p:txBody>
      </p:sp>
    </p:spTree>
    <p:extLst>
      <p:ext uri="{BB962C8B-B14F-4D97-AF65-F5344CB8AC3E}">
        <p14:creationId xmlns:p14="http://schemas.microsoft.com/office/powerpoint/2010/main" val="120755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D6D4E-56FD-4AED-B4F1-41F1F797B888}" type="slidenum">
              <a:rPr lang="en-US"/>
              <a:pPr/>
              <a:t>12</a:t>
            </a:fld>
            <a:endParaRPr lang="en-US"/>
          </a:p>
        </p:txBody>
      </p:sp>
      <p:sp>
        <p:nvSpPr>
          <p:cNvPr id="167938" name="Rectangle 2"/>
          <p:cNvSpPr>
            <a:spLocks noGrp="1" noRot="1" noChangeAspect="1" noChangeArrowheads="1" noTextEdit="1"/>
          </p:cNvSpPr>
          <p:nvPr>
            <p:ph type="sldImg"/>
          </p:nvPr>
        </p:nvSpPr>
        <p:spPr>
          <a:xfrm>
            <a:off x="1371600" y="1143000"/>
            <a:ext cx="4114800" cy="3086100"/>
          </a:xfrm>
          <a:ln/>
        </p:spPr>
      </p:sp>
      <p:sp>
        <p:nvSpPr>
          <p:cNvPr id="167939" name="Rectangle 3"/>
          <p:cNvSpPr>
            <a:spLocks noGrp="1" noChangeArrowheads="1"/>
          </p:cNvSpPr>
          <p:nvPr>
            <p:ph type="body" idx="1"/>
          </p:nvPr>
        </p:nvSpPr>
        <p:spPr/>
        <p:txBody>
          <a:bodyPr/>
          <a:lstStyle/>
          <a:p>
            <a:r>
              <a:rPr lang="en-US"/>
              <a:t>stopped here 29 october 2007</a:t>
            </a:r>
          </a:p>
        </p:txBody>
      </p:sp>
    </p:spTree>
    <p:extLst>
      <p:ext uri="{BB962C8B-B14F-4D97-AF65-F5344CB8AC3E}">
        <p14:creationId xmlns:p14="http://schemas.microsoft.com/office/powerpoint/2010/main" val="372071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13</a:t>
            </a:fld>
            <a:endParaRPr lang="en-US"/>
          </a:p>
        </p:txBody>
      </p:sp>
    </p:spTree>
    <p:extLst>
      <p:ext uri="{BB962C8B-B14F-4D97-AF65-F5344CB8AC3E}">
        <p14:creationId xmlns:p14="http://schemas.microsoft.com/office/powerpoint/2010/main" val="336565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http://sam.ucsd.edu/vertical_sections/Atlantic.html </a:t>
            </a:r>
          </a:p>
          <a:p>
            <a:r>
              <a:rPr lang="en-US" dirty="0" smtClean="0"/>
              <a:t>By permission from Lynn Talley;</a:t>
            </a:r>
            <a:r>
              <a:rPr lang="en-US" baseline="0" dirty="0" smtClean="0"/>
              <a:t> email of 12/16/2013</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14</a:t>
            </a:fld>
            <a:endParaRPr lang="en-US"/>
          </a:p>
        </p:txBody>
      </p:sp>
    </p:spTree>
    <p:extLst>
      <p:ext uri="{BB962C8B-B14F-4D97-AF65-F5344CB8AC3E}">
        <p14:creationId xmlns:p14="http://schemas.microsoft.com/office/powerpoint/2010/main" val="336148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http://www.nasa.gov/topics/earth/features/atlantic20100325.html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15</a:t>
            </a:fld>
            <a:endParaRPr lang="en-US"/>
          </a:p>
        </p:txBody>
      </p:sp>
    </p:spTree>
    <p:extLst>
      <p:ext uri="{BB962C8B-B14F-4D97-AF65-F5344CB8AC3E}">
        <p14:creationId xmlns:p14="http://schemas.microsoft.com/office/powerpoint/2010/main" val="3402204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Re-drafted by K. Emanuel</a:t>
            </a:r>
            <a:endParaRPr lang="en-US" dirty="0"/>
          </a:p>
        </p:txBody>
      </p:sp>
      <p:sp>
        <p:nvSpPr>
          <p:cNvPr id="4" name="Slide Number Placeholder 3"/>
          <p:cNvSpPr>
            <a:spLocks noGrp="1"/>
          </p:cNvSpPr>
          <p:nvPr>
            <p:ph type="sldNum" sz="quarter" idx="10"/>
          </p:nvPr>
        </p:nvSpPr>
        <p:spPr/>
        <p:txBody>
          <a:bodyPr/>
          <a:lstStyle/>
          <a:p>
            <a:fld id="{1C0ACD85-8B60-4059-B4E8-5D2CD707CDFA}" type="slidenum">
              <a:rPr lang="en-US" smtClean="0"/>
              <a:pPr/>
              <a:t>16</a:t>
            </a:fld>
            <a:endParaRPr lang="en-US"/>
          </a:p>
        </p:txBody>
      </p:sp>
    </p:spTree>
    <p:extLst>
      <p:ext uri="{BB962C8B-B14F-4D97-AF65-F5344CB8AC3E}">
        <p14:creationId xmlns:p14="http://schemas.microsoft.com/office/powerpoint/2010/main" val="204935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17</a:t>
            </a:fld>
            <a:endParaRPr lang="en-US"/>
          </a:p>
        </p:txBody>
      </p:sp>
    </p:spTree>
    <p:extLst>
      <p:ext uri="{BB962C8B-B14F-4D97-AF65-F5344CB8AC3E}">
        <p14:creationId xmlns:p14="http://schemas.microsoft.com/office/powerpoint/2010/main" val="51438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18</a:t>
            </a:fld>
            <a:endParaRPr lang="en-US"/>
          </a:p>
        </p:txBody>
      </p:sp>
    </p:spTree>
    <p:extLst>
      <p:ext uri="{BB962C8B-B14F-4D97-AF65-F5344CB8AC3E}">
        <p14:creationId xmlns:p14="http://schemas.microsoft.com/office/powerpoint/2010/main" val="97248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19</a:t>
            </a:fld>
            <a:endParaRPr lang="en-US"/>
          </a:p>
        </p:txBody>
      </p:sp>
    </p:spTree>
    <p:extLst>
      <p:ext uri="{BB962C8B-B14F-4D97-AF65-F5344CB8AC3E}">
        <p14:creationId xmlns:p14="http://schemas.microsoft.com/office/powerpoint/2010/main" val="243904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2</a:t>
            </a:fld>
            <a:endParaRPr lang="en-US"/>
          </a:p>
        </p:txBody>
      </p:sp>
    </p:spTree>
    <p:extLst>
      <p:ext uri="{BB962C8B-B14F-4D97-AF65-F5344CB8AC3E}">
        <p14:creationId xmlns:p14="http://schemas.microsoft.com/office/powerpoint/2010/main" val="3438180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http://sam.ucsd.edu/vertical_sections/Atlantic.html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permission from Lynn Talley;</a:t>
            </a:r>
            <a:r>
              <a:rPr lang="en-US" baseline="0" dirty="0" smtClean="0"/>
              <a:t> email of 12/16/2013</a:t>
            </a:r>
            <a:endParaRPr lang="en-US" dirty="0" smtClean="0"/>
          </a:p>
          <a:p>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20</a:t>
            </a:fld>
            <a:endParaRPr lang="en-US"/>
          </a:p>
        </p:txBody>
      </p:sp>
    </p:spTree>
    <p:extLst>
      <p:ext uri="{BB962C8B-B14F-4D97-AF65-F5344CB8AC3E}">
        <p14:creationId xmlns:p14="http://schemas.microsoft.com/office/powerpoint/2010/main" val="2986946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http://disc.sci.gsfc.nasa.gov/datareleases/gsstf-version-3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22</a:t>
            </a:fld>
            <a:endParaRPr lang="en-US"/>
          </a:p>
        </p:txBody>
      </p:sp>
    </p:spTree>
    <p:extLst>
      <p:ext uri="{BB962C8B-B14F-4D97-AF65-F5344CB8AC3E}">
        <p14:creationId xmlns:p14="http://schemas.microsoft.com/office/powerpoint/2010/main" val="97502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http://disc.sci.gsfc.nasa.gov/datareleases/gsstf-version-3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27</a:t>
            </a:fld>
            <a:endParaRPr lang="en-US"/>
          </a:p>
        </p:txBody>
      </p:sp>
    </p:spTree>
    <p:extLst>
      <p:ext uri="{BB962C8B-B14F-4D97-AF65-F5344CB8AC3E}">
        <p14:creationId xmlns:p14="http://schemas.microsoft.com/office/powerpoint/2010/main" val="4248349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http://en.wikipedia.org/wiki/File:Ocean_currents_1943_%28borderless%293.png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29</a:t>
            </a:fld>
            <a:endParaRPr lang="en-US"/>
          </a:p>
        </p:txBody>
      </p:sp>
    </p:spTree>
    <p:extLst>
      <p:ext uri="{BB962C8B-B14F-4D97-AF65-F5344CB8AC3E}">
        <p14:creationId xmlns:p14="http://schemas.microsoft.com/office/powerpoint/2010/main" val="680727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http://www.sciencedirect.com/science/article/pii/S0375960112010389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Nuccitelli</a:t>
            </a:r>
            <a:r>
              <a:rPr lang="en-US" dirty="0" smtClean="0"/>
              <a:t>, D., R. Way, R. Painting, J. Church, and J. Cook, 2012: </a:t>
            </a:r>
            <a:r>
              <a:rPr lang="en-US" b="0" dirty="0" smtClean="0">
                <a:latin typeface="Arial" panose="020B0604020202020204" pitchFamily="34" charset="0"/>
                <a:cs typeface="Arial" panose="020B0604020202020204" pitchFamily="34" charset="0"/>
              </a:rPr>
              <a:t>Comment on “Ocean heat content and </a:t>
            </a:r>
            <a:r>
              <a:rPr lang="en-US" b="0" dirty="0" err="1" smtClean="0">
                <a:latin typeface="Arial" panose="020B0604020202020204" pitchFamily="34" charset="0"/>
                <a:cs typeface="Arial" panose="020B0604020202020204" pitchFamily="34" charset="0"/>
              </a:rPr>
              <a:t>Earthʼs</a:t>
            </a:r>
            <a:r>
              <a:rPr lang="en-US" b="0" dirty="0" smtClean="0">
                <a:latin typeface="Arial" panose="020B0604020202020204" pitchFamily="34" charset="0"/>
                <a:cs typeface="Arial" panose="020B0604020202020204" pitchFamily="34" charset="0"/>
              </a:rPr>
              <a:t> radiation imbalance. II. Relation to climate shifts”, Phys.</a:t>
            </a:r>
            <a:r>
              <a:rPr lang="en-US" b="0" baseline="0" dirty="0" smtClean="0">
                <a:latin typeface="Arial" panose="020B0604020202020204" pitchFamily="34" charset="0"/>
                <a:cs typeface="Arial" panose="020B0604020202020204" pitchFamily="34" charset="0"/>
              </a:rPr>
              <a:t> Let., A. ,45, 3466-3468</a:t>
            </a:r>
            <a:endParaRPr lang="en-US" b="0" dirty="0" smtClean="0">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32</a:t>
            </a:fld>
            <a:endParaRPr lang="en-US"/>
          </a:p>
        </p:txBody>
      </p:sp>
    </p:spTree>
    <p:extLst>
      <p:ext uri="{BB962C8B-B14F-4D97-AF65-F5344CB8AC3E}">
        <p14:creationId xmlns:p14="http://schemas.microsoft.com/office/powerpoint/2010/main" val="18915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http://www.earth.columbia.edu/articles/view/2586  </a:t>
            </a:r>
          </a:p>
          <a:p>
            <a:r>
              <a:rPr lang="en-US" dirty="0" smtClean="0"/>
              <a:t>By permission of Samar </a:t>
            </a:r>
            <a:r>
              <a:rPr lang="en-US" dirty="0" err="1" smtClean="0"/>
              <a:t>Khatiwala</a:t>
            </a:r>
            <a:r>
              <a:rPr lang="en-US" dirty="0" smtClean="0"/>
              <a:t>, email of 12/16/2013</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33</a:t>
            </a:fld>
            <a:endParaRPr lang="en-US"/>
          </a:p>
        </p:txBody>
      </p:sp>
    </p:spTree>
    <p:extLst>
      <p:ext uri="{BB962C8B-B14F-4D97-AF65-F5344CB8AC3E}">
        <p14:creationId xmlns:p14="http://schemas.microsoft.com/office/powerpoint/2010/main" val="2719678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http://en.wikipedia.org/wiki/File:WOA05_GLODAP_del_pH_AYool.png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34</a:t>
            </a:fld>
            <a:endParaRPr lang="en-US"/>
          </a:p>
        </p:txBody>
      </p:sp>
    </p:spTree>
    <p:extLst>
      <p:ext uri="{BB962C8B-B14F-4D97-AF65-F5344CB8AC3E}">
        <p14:creationId xmlns:p14="http://schemas.microsoft.com/office/powerpoint/2010/main" val="1332459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http://soundwaves.usgs.gov/2009/11/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35</a:t>
            </a:fld>
            <a:endParaRPr lang="en-US"/>
          </a:p>
        </p:txBody>
      </p:sp>
    </p:spTree>
    <p:extLst>
      <p:ext uri="{BB962C8B-B14F-4D97-AF65-F5344CB8AC3E}">
        <p14:creationId xmlns:p14="http://schemas.microsoft.com/office/powerpoint/2010/main" val="120099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http://en.wikipedia.org/wiki/File:CO2_pump_hg.png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36</a:t>
            </a:fld>
            <a:endParaRPr lang="en-US"/>
          </a:p>
        </p:txBody>
      </p:sp>
    </p:spTree>
    <p:extLst>
      <p:ext uri="{BB962C8B-B14F-4D97-AF65-F5344CB8AC3E}">
        <p14:creationId xmlns:p14="http://schemas.microsoft.com/office/powerpoint/2010/main" val="2299440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http://www.ocean.washington.edu/courses/oc513/ </a:t>
            </a:r>
          </a:p>
          <a:p>
            <a:r>
              <a:rPr lang="en-US" dirty="0" smtClean="0"/>
              <a:t>Permission sought</a:t>
            </a:r>
            <a:r>
              <a:rPr lang="en-US" baseline="0" dirty="0" smtClean="0"/>
              <a:t> from Peter </a:t>
            </a:r>
            <a:r>
              <a:rPr lang="en-US" baseline="0" dirty="0" err="1" smtClean="0"/>
              <a:t>Rhines</a:t>
            </a:r>
            <a:r>
              <a:rPr lang="en-US" baseline="0" dirty="0" smtClean="0"/>
              <a:t>, U. Washington as of 12/16/2013</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39</a:t>
            </a:fld>
            <a:endParaRPr lang="en-US"/>
          </a:p>
        </p:txBody>
      </p:sp>
    </p:spTree>
    <p:extLst>
      <p:ext uri="{BB962C8B-B14F-4D97-AF65-F5344CB8AC3E}">
        <p14:creationId xmlns:p14="http://schemas.microsoft.com/office/powerpoint/2010/main" val="32726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3</a:t>
            </a:fld>
            <a:endParaRPr lang="en-US"/>
          </a:p>
        </p:txBody>
      </p:sp>
    </p:spTree>
    <p:extLst>
      <p:ext uri="{BB962C8B-B14F-4D97-AF65-F5344CB8AC3E}">
        <p14:creationId xmlns:p14="http://schemas.microsoft.com/office/powerpoint/2010/main" val="413177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 sought from WHOI;</a:t>
            </a:r>
            <a:r>
              <a:rPr lang="en-US" baseline="0" dirty="0" smtClean="0"/>
              <a:t> permission granted 12/17/2013; email from Erika Fitzpatrick, WHOI</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4</a:t>
            </a:fld>
            <a:endParaRPr lang="en-US"/>
          </a:p>
        </p:txBody>
      </p:sp>
    </p:spTree>
    <p:extLst>
      <p:ext uri="{BB962C8B-B14F-4D97-AF65-F5344CB8AC3E}">
        <p14:creationId xmlns:p14="http://schemas.microsoft.com/office/powerpoint/2010/main" val="109377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http://en.wikipedia.org/wiki/File:Niskin-bottle.jpg </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5</a:t>
            </a:fld>
            <a:endParaRPr lang="en-US"/>
          </a:p>
        </p:txBody>
      </p:sp>
    </p:spTree>
    <p:extLst>
      <p:ext uri="{BB962C8B-B14F-4D97-AF65-F5344CB8AC3E}">
        <p14:creationId xmlns:p14="http://schemas.microsoft.com/office/powerpoint/2010/main" val="54134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http://www.argo.ucsd.edu/  </a:t>
            </a:r>
            <a:r>
              <a:rPr lang="en-US" sz="1200" i="1" kern="1200" dirty="0" smtClean="0">
                <a:solidFill>
                  <a:schemeClr val="tx1"/>
                </a:solidFill>
                <a:latin typeface="+mn-lt"/>
                <a:ea typeface="+mn-ea"/>
                <a:cs typeface="+mn-cs"/>
              </a:rPr>
              <a:t>These data were collected and made freely available by the International Argo Program and the national programs that contribute to it.  (http://www.argo.ucsd.edu,  http://argo.jcommops.org).  The Argo Program is part of the Global Ocean Observing System</a:t>
            </a:r>
            <a:endParaRPr lang="en-US" dirty="0"/>
          </a:p>
        </p:txBody>
      </p:sp>
      <p:sp>
        <p:nvSpPr>
          <p:cNvPr id="4" name="Slide Number Placeholder 3"/>
          <p:cNvSpPr>
            <a:spLocks noGrp="1"/>
          </p:cNvSpPr>
          <p:nvPr>
            <p:ph type="sldNum" sz="quarter" idx="10"/>
          </p:nvPr>
        </p:nvSpPr>
        <p:spPr/>
        <p:txBody>
          <a:bodyPr/>
          <a:lstStyle/>
          <a:p>
            <a:fld id="{4B40215D-1751-4B14-B044-56EC600E7C4F}" type="slidenum">
              <a:rPr lang="en-US" smtClean="0"/>
              <a:t>6</a:t>
            </a:fld>
            <a:endParaRPr lang="en-US"/>
          </a:p>
        </p:txBody>
      </p:sp>
    </p:spTree>
    <p:extLst>
      <p:ext uri="{BB962C8B-B14F-4D97-AF65-F5344CB8AC3E}">
        <p14:creationId xmlns:p14="http://schemas.microsoft.com/office/powerpoint/2010/main" val="161459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7</a:t>
            </a:fld>
            <a:endParaRPr lang="en-US"/>
          </a:p>
        </p:txBody>
      </p:sp>
    </p:spTree>
    <p:extLst>
      <p:ext uri="{BB962C8B-B14F-4D97-AF65-F5344CB8AC3E}">
        <p14:creationId xmlns:p14="http://schemas.microsoft.com/office/powerpoint/2010/main" val="164986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8</a:t>
            </a:fld>
            <a:endParaRPr lang="en-US"/>
          </a:p>
        </p:txBody>
      </p:sp>
    </p:spTree>
    <p:extLst>
      <p:ext uri="{BB962C8B-B14F-4D97-AF65-F5344CB8AC3E}">
        <p14:creationId xmlns:p14="http://schemas.microsoft.com/office/powerpoint/2010/main" val="44736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0215D-1751-4B14-B044-56EC600E7C4F}" type="slidenum">
              <a:rPr lang="en-US" smtClean="0"/>
              <a:t>9</a:t>
            </a:fld>
            <a:endParaRPr lang="en-US"/>
          </a:p>
        </p:txBody>
      </p:sp>
    </p:spTree>
    <p:extLst>
      <p:ext uri="{BB962C8B-B14F-4D97-AF65-F5344CB8AC3E}">
        <p14:creationId xmlns:p14="http://schemas.microsoft.com/office/powerpoint/2010/main" val="346816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2/5/2014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15.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21.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18" Type="http://schemas.openxmlformats.org/officeDocument/2006/relationships/oleObject" Target="../embeddings/oleObject8.bin"/><Relationship Id="rId3" Type="http://schemas.openxmlformats.org/officeDocument/2006/relationships/notesSlide" Target="../notesSlides/notesSlide8.xml"/><Relationship Id="rId21" Type="http://schemas.openxmlformats.org/officeDocument/2006/relationships/image" Target="../media/image15.wmf"/><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6.wmf"/><Relationship Id="rId10" Type="http://schemas.openxmlformats.org/officeDocument/2006/relationships/oleObject" Target="../embeddings/oleObject4.bin"/><Relationship Id="rId19"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image" Target="../media/image17.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The Oceans and Climate </a:t>
            </a:r>
            <a:r>
              <a:rPr lang="en-US" b="1" dirty="0">
                <a:solidFill>
                  <a:srgbClr val="002060"/>
                </a:solidFill>
              </a:rPr>
              <a:t/>
            </a:r>
            <a:br>
              <a:rPr lang="en-US" b="1" dirty="0">
                <a:solidFill>
                  <a:srgbClr val="002060"/>
                </a:solidFill>
              </a:rPr>
            </a:br>
            <a:endParaRPr lang="en-US" dirty="0"/>
          </a:p>
        </p:txBody>
      </p:sp>
      <p:sp>
        <p:nvSpPr>
          <p:cNvPr id="3" name="Content Placeholder 2"/>
          <p:cNvSpPr>
            <a:spLocks noGrp="1"/>
          </p:cNvSpPr>
          <p:nvPr>
            <p:ph idx="1"/>
          </p:nvPr>
        </p:nvSpPr>
        <p:spPr>
          <a:xfrm>
            <a:off x="628650" y="1892422"/>
            <a:ext cx="7886700" cy="3778370"/>
          </a:xfrm>
        </p:spPr>
        <p:txBody>
          <a:bodyPr>
            <a:normAutofit fontScale="92500"/>
          </a:bodyPr>
          <a:lstStyle/>
          <a:p>
            <a:r>
              <a:rPr lang="en-US" b="1" dirty="0" smtClean="0">
                <a:solidFill>
                  <a:srgbClr val="002060"/>
                </a:solidFill>
              </a:rPr>
              <a:t> Important considerations:</a:t>
            </a:r>
          </a:p>
          <a:p>
            <a:pPr lvl="1">
              <a:spcBef>
                <a:spcPts val="450"/>
              </a:spcBef>
            </a:pPr>
            <a:r>
              <a:rPr lang="en-US" sz="2000" dirty="0">
                <a:solidFill>
                  <a:srgbClr val="002060"/>
                </a:solidFill>
              </a:rPr>
              <a:t>The ocean has almost all of the water on the planet</a:t>
            </a:r>
          </a:p>
          <a:p>
            <a:pPr lvl="1">
              <a:spcBef>
                <a:spcPts val="450"/>
              </a:spcBef>
            </a:pPr>
            <a:r>
              <a:rPr lang="en-US" sz="2000" dirty="0" smtClean="0">
                <a:solidFill>
                  <a:srgbClr val="002060"/>
                </a:solidFill>
              </a:rPr>
              <a:t>It </a:t>
            </a:r>
            <a:r>
              <a:rPr lang="en-US" sz="2000" dirty="0">
                <a:solidFill>
                  <a:srgbClr val="002060"/>
                </a:solidFill>
              </a:rPr>
              <a:t>has an immense heat capacity compared to the atmosphere</a:t>
            </a:r>
          </a:p>
          <a:p>
            <a:pPr lvl="1">
              <a:spcBef>
                <a:spcPts val="450"/>
              </a:spcBef>
            </a:pPr>
            <a:r>
              <a:rPr lang="en-US" sz="2000" dirty="0" smtClean="0">
                <a:solidFill>
                  <a:srgbClr val="002060"/>
                </a:solidFill>
              </a:rPr>
              <a:t>It </a:t>
            </a:r>
            <a:r>
              <a:rPr lang="en-US" sz="2000" dirty="0">
                <a:solidFill>
                  <a:srgbClr val="002060"/>
                </a:solidFill>
              </a:rPr>
              <a:t>retains a memory of past disturbances that can extend to thousands of </a:t>
            </a:r>
            <a:r>
              <a:rPr lang="en-US" sz="2000" dirty="0" smtClean="0">
                <a:solidFill>
                  <a:srgbClr val="002060"/>
                </a:solidFill>
              </a:rPr>
              <a:t>years</a:t>
            </a:r>
          </a:p>
          <a:p>
            <a:pPr lvl="1">
              <a:spcBef>
                <a:spcPts val="450"/>
              </a:spcBef>
            </a:pPr>
            <a:r>
              <a:rPr lang="en-US" sz="2000" dirty="0" smtClean="0">
                <a:solidFill>
                  <a:srgbClr val="002060"/>
                </a:solidFill>
              </a:rPr>
              <a:t>It </a:t>
            </a:r>
            <a:r>
              <a:rPr lang="en-US" sz="2000" dirty="0">
                <a:solidFill>
                  <a:srgbClr val="002060"/>
                </a:solidFill>
              </a:rPr>
              <a:t>exchanges energy with the atmosphere (heat, moisture) and </a:t>
            </a:r>
            <a:r>
              <a:rPr lang="en-US" sz="2000" i="1" dirty="0">
                <a:solidFill>
                  <a:srgbClr val="002060"/>
                </a:solidFill>
              </a:rPr>
              <a:t>transports it </a:t>
            </a:r>
            <a:r>
              <a:rPr lang="en-US" sz="2000" dirty="0">
                <a:solidFill>
                  <a:srgbClr val="002060"/>
                </a:solidFill>
              </a:rPr>
              <a:t>in very large </a:t>
            </a:r>
            <a:r>
              <a:rPr lang="en-US" sz="2000" dirty="0" smtClean="0">
                <a:solidFill>
                  <a:srgbClr val="002060"/>
                </a:solidFill>
              </a:rPr>
              <a:t>amounts</a:t>
            </a:r>
          </a:p>
          <a:p>
            <a:pPr lvl="1">
              <a:spcBef>
                <a:spcPts val="450"/>
              </a:spcBef>
            </a:pPr>
            <a:r>
              <a:rPr lang="en-US" sz="2000" dirty="0" smtClean="0">
                <a:solidFill>
                  <a:srgbClr val="002060"/>
                </a:solidFill>
              </a:rPr>
              <a:t>It </a:t>
            </a:r>
            <a:r>
              <a:rPr lang="en-US" sz="2000" dirty="0">
                <a:solidFill>
                  <a:srgbClr val="002060"/>
                </a:solidFill>
              </a:rPr>
              <a:t>absorbs, stores, and ejects carbon dioxide in very large </a:t>
            </a:r>
            <a:r>
              <a:rPr lang="en-US" sz="2000" dirty="0" smtClean="0">
                <a:solidFill>
                  <a:srgbClr val="002060"/>
                </a:solidFill>
              </a:rPr>
              <a:t>amounts</a:t>
            </a:r>
          </a:p>
          <a:p>
            <a:pPr lvl="1">
              <a:spcBef>
                <a:spcPts val="450"/>
              </a:spcBef>
            </a:pPr>
            <a:r>
              <a:rPr lang="en-US" sz="2000" dirty="0" smtClean="0">
                <a:solidFill>
                  <a:srgbClr val="002060"/>
                </a:solidFill>
              </a:rPr>
              <a:t>It </a:t>
            </a:r>
            <a:r>
              <a:rPr lang="en-US" sz="2000" dirty="0">
                <a:solidFill>
                  <a:srgbClr val="002060"/>
                </a:solidFill>
              </a:rPr>
              <a:t>is the site of a large fraction of the biological activity on </a:t>
            </a:r>
            <a:r>
              <a:rPr lang="en-US" sz="2000" dirty="0" smtClean="0">
                <a:solidFill>
                  <a:srgbClr val="002060"/>
                </a:solidFill>
              </a:rPr>
              <a:t>Earth</a:t>
            </a:r>
          </a:p>
          <a:p>
            <a:pPr lvl="1">
              <a:spcBef>
                <a:spcPts val="450"/>
              </a:spcBef>
            </a:pPr>
            <a:r>
              <a:rPr lang="en-US" sz="2000" dirty="0" smtClean="0">
                <a:solidFill>
                  <a:srgbClr val="002060"/>
                </a:solidFill>
              </a:rPr>
              <a:t>It </a:t>
            </a:r>
            <a:r>
              <a:rPr lang="en-US" sz="2000" dirty="0">
                <a:solidFill>
                  <a:srgbClr val="002060"/>
                </a:solidFill>
              </a:rPr>
              <a:t>is a major component of the biogeochemical cycles (nitrogen, phosphorous, etc.) on </a:t>
            </a:r>
            <a:r>
              <a:rPr lang="en-US" sz="2000" dirty="0" smtClean="0">
                <a:solidFill>
                  <a:srgbClr val="002060"/>
                </a:solidFill>
              </a:rPr>
              <a:t>Earth</a:t>
            </a:r>
          </a:p>
          <a:p>
            <a:pPr lvl="1">
              <a:spcBef>
                <a:spcPts val="450"/>
              </a:spcBef>
            </a:pPr>
            <a:r>
              <a:rPr lang="en-US" sz="2000" dirty="0" smtClean="0">
                <a:solidFill>
                  <a:srgbClr val="002060"/>
                </a:solidFill>
              </a:rPr>
              <a:t>When </a:t>
            </a:r>
            <a:r>
              <a:rPr lang="en-US" sz="2000" dirty="0">
                <a:solidFill>
                  <a:srgbClr val="002060"/>
                </a:solidFill>
              </a:rPr>
              <a:t>frozen, it can undergo a very large albedo change</a:t>
            </a:r>
          </a:p>
          <a:p>
            <a:pPr lvl="1"/>
            <a:endParaRPr lang="en-US" dirty="0">
              <a:solidFill>
                <a:srgbClr val="002060"/>
              </a:solidFill>
            </a:endParaRPr>
          </a:p>
          <a:p>
            <a:endParaRPr lang="en-US" b="1" dirty="0">
              <a:solidFill>
                <a:srgbClr val="002060"/>
              </a:solidFill>
            </a:endParaRPr>
          </a:p>
          <a:p>
            <a:endParaRPr lang="en-US" dirty="0"/>
          </a:p>
        </p:txBody>
      </p:sp>
    </p:spTree>
    <p:extLst>
      <p:ext uri="{BB962C8B-B14F-4D97-AF65-F5344CB8AC3E}">
        <p14:creationId xmlns:p14="http://schemas.microsoft.com/office/powerpoint/2010/main" val="75071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39" y="494471"/>
            <a:ext cx="6589645" cy="4942234"/>
          </a:xfrm>
          <a:prstGeom prst="rect">
            <a:avLst/>
          </a:prstGeom>
        </p:spPr>
      </p:pic>
      <p:sp>
        <p:nvSpPr>
          <p:cNvPr id="3" name="TextBox 2"/>
          <p:cNvSpPr txBox="1"/>
          <p:nvPr/>
        </p:nvSpPr>
        <p:spPr>
          <a:xfrm>
            <a:off x="795130" y="5436705"/>
            <a:ext cx="7434470"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Note strong fluctuation on time scales from years to decades!</a:t>
            </a:r>
            <a:endParaRPr lang="en-US" dirty="0">
              <a:solidFill>
                <a:srgbClr val="0000FF"/>
              </a:solidFill>
              <a:latin typeface="Arial" panose="020B0604020202020204" pitchFamily="34" charset="0"/>
              <a:cs typeface="Arial" panose="020B0604020202020204" pitchFamily="34" charset="0"/>
            </a:endParaRPr>
          </a:p>
        </p:txBody>
      </p:sp>
      <p:sp>
        <p:nvSpPr>
          <p:cNvPr id="4" name="TextBox 3"/>
          <p:cNvSpPr txBox="1"/>
          <p:nvPr/>
        </p:nvSpPr>
        <p:spPr>
          <a:xfrm>
            <a:off x="5506278" y="6202017"/>
            <a:ext cx="2892287" cy="307777"/>
          </a:xfrm>
          <a:prstGeom prst="rect">
            <a:avLst/>
          </a:prstGeom>
          <a:noFill/>
        </p:spPr>
        <p:txBody>
          <a:bodyPr wrap="square" rtlCol="0">
            <a:spAutoFit/>
          </a:bodyPr>
          <a:lstStyle/>
          <a:p>
            <a:r>
              <a:rPr lang="en-US" sz="1400" dirty="0" smtClean="0"/>
              <a:t>Image credit:  </a:t>
            </a:r>
            <a:r>
              <a:rPr lang="en-US" sz="1400" i="1" dirty="0" smtClean="0"/>
              <a:t>K. Emanuel</a:t>
            </a:r>
            <a:endParaRPr lang="en-US" sz="1400" i="1" dirty="0"/>
          </a:p>
        </p:txBody>
      </p:sp>
    </p:spTree>
    <p:extLst>
      <p:ext uri="{BB962C8B-B14F-4D97-AF65-F5344CB8AC3E}">
        <p14:creationId xmlns:p14="http://schemas.microsoft.com/office/powerpoint/2010/main" val="265273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latin typeface="Arial" panose="020B0604020202020204" pitchFamily="34" charset="0"/>
                <a:cs typeface="Arial" panose="020B0604020202020204" pitchFamily="34" charset="0"/>
              </a:rPr>
              <a:t>Time Mean Ocean Surface Circulation</a:t>
            </a:r>
            <a:endParaRPr lang="en-US" dirty="0">
              <a:solidFill>
                <a:srgbClr val="0000FF"/>
              </a:solidFill>
              <a:latin typeface="Arial" panose="020B0604020202020204" pitchFamily="34" charset="0"/>
              <a:cs typeface="Arial" panose="020B0604020202020204" pitchFamily="34" charset="0"/>
            </a:endParaRPr>
          </a:p>
        </p:txBody>
      </p:sp>
      <p:pic>
        <p:nvPicPr>
          <p:cNvPr id="26626" name="Picture 2" descr="File:Corrientes-oceanic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620000"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4800" y="6324600"/>
            <a:ext cx="44958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a:t>Dr. Michael </a:t>
            </a:r>
            <a:r>
              <a:rPr lang="en-US" sz="1400" i="1" dirty="0" err="1"/>
              <a:t>Pidwirny</a:t>
            </a:r>
            <a:r>
              <a:rPr lang="en-US" sz="1400" i="1" dirty="0"/>
              <a:t> </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4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tpg_ref"/>
          <p:cNvPicPr>
            <a:picLocks noChangeAspect="1" noChangeArrowheads="1"/>
          </p:cNvPicPr>
          <p:nvPr/>
        </p:nvPicPr>
        <p:blipFill>
          <a:blip r:embed="rId3" cstate="print"/>
          <a:srcRect/>
          <a:stretch>
            <a:fillRect/>
          </a:stretch>
        </p:blipFill>
        <p:spPr bwMode="auto">
          <a:xfrm>
            <a:off x="1212574" y="1029154"/>
            <a:ext cx="6619461" cy="3942897"/>
          </a:xfrm>
          <a:prstGeom prst="rect">
            <a:avLst/>
          </a:prstGeom>
          <a:noFill/>
        </p:spPr>
      </p:pic>
      <p:sp>
        <p:nvSpPr>
          <p:cNvPr id="151556" name="Text Box 4"/>
          <p:cNvSpPr txBox="1">
            <a:spLocks noChangeArrowheads="1"/>
          </p:cNvSpPr>
          <p:nvPr/>
        </p:nvSpPr>
        <p:spPr bwMode="auto">
          <a:xfrm>
            <a:off x="2652930" y="5113738"/>
            <a:ext cx="4218335" cy="507831"/>
          </a:xfrm>
          <a:prstGeom prst="rect">
            <a:avLst/>
          </a:prstGeom>
          <a:noFill/>
          <a:ln w="9525">
            <a:noFill/>
            <a:miter lim="800000"/>
            <a:headEnd/>
            <a:tailEnd/>
          </a:ln>
          <a:effectLst/>
        </p:spPr>
        <p:txBody>
          <a:bodyPr wrap="none">
            <a:spAutoFit/>
          </a:bodyPr>
          <a:lstStyle/>
          <a:p>
            <a:pPr algn="ctr"/>
            <a:r>
              <a:rPr lang="en-US" sz="1350" dirty="0">
                <a:solidFill>
                  <a:srgbClr val="002060"/>
                </a:solidFill>
              </a:rPr>
              <a:t>Heights are in centimeters relative to a surface defined to</a:t>
            </a:r>
          </a:p>
          <a:p>
            <a:pPr algn="ctr"/>
            <a:r>
              <a:rPr lang="en-US" sz="1350" dirty="0">
                <a:solidFill>
                  <a:srgbClr val="002060"/>
                </a:solidFill>
              </a:rPr>
              <a:t>be a gravitational </a:t>
            </a:r>
            <a:r>
              <a:rPr lang="en-US" sz="1350" dirty="0" err="1">
                <a:solidFill>
                  <a:srgbClr val="002060"/>
                </a:solidFill>
              </a:rPr>
              <a:t>equipotential</a:t>
            </a:r>
            <a:r>
              <a:rPr lang="en-US" sz="1350" dirty="0">
                <a:solidFill>
                  <a:srgbClr val="002060"/>
                </a:solidFill>
              </a:rPr>
              <a:t>.</a:t>
            </a:r>
          </a:p>
        </p:txBody>
      </p:sp>
      <p:sp>
        <p:nvSpPr>
          <p:cNvPr id="2" name="TextBox 1"/>
          <p:cNvSpPr txBox="1"/>
          <p:nvPr/>
        </p:nvSpPr>
        <p:spPr>
          <a:xfrm>
            <a:off x="805070" y="248478"/>
            <a:ext cx="7285382"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Sea Surface Height (cm)</a:t>
            </a:r>
            <a:endParaRPr lang="en-US" sz="2400" dirty="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5506278" y="6202017"/>
            <a:ext cx="2892287" cy="307777"/>
          </a:xfrm>
          <a:prstGeom prst="rect">
            <a:avLst/>
          </a:prstGeom>
          <a:noFill/>
        </p:spPr>
        <p:txBody>
          <a:bodyPr wrap="square" rtlCol="0">
            <a:spAutoFit/>
          </a:bodyPr>
          <a:lstStyle/>
          <a:p>
            <a:r>
              <a:rPr lang="en-US" sz="1400" dirty="0" smtClean="0"/>
              <a:t>Image credit:  </a:t>
            </a:r>
            <a:r>
              <a:rPr lang="en-US" sz="1400" i="1" dirty="0" smtClean="0"/>
              <a:t>NASA/JPL</a:t>
            </a:r>
            <a:endParaRPr lang="en-US" sz="1400" i="1" dirty="0"/>
          </a:p>
        </p:txBody>
      </p:sp>
    </p:spTree>
    <p:extLst>
      <p:ext uri="{BB962C8B-B14F-4D97-AF65-F5344CB8AC3E}">
        <p14:creationId xmlns:p14="http://schemas.microsoft.com/office/powerpoint/2010/main" val="366194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solidFill>
                  <a:srgbClr val="0000FF"/>
                </a:solidFill>
                <a:latin typeface="Arial" panose="020B0604020202020204" pitchFamily="34" charset="0"/>
                <a:cs typeface="Arial" panose="020B0604020202020204" pitchFamily="34" charset="0"/>
              </a:rPr>
              <a:t>Ocean Circulation</a:t>
            </a:r>
            <a:endParaRPr lang="en-US" dirty="0">
              <a:solidFill>
                <a:srgbClr val="0000FF"/>
              </a:solidFill>
              <a:latin typeface="Arial" panose="020B0604020202020204" pitchFamily="34" charset="0"/>
              <a:cs typeface="Arial" panose="020B0604020202020204" pitchFamily="34" charset="0"/>
            </a:endParaRPr>
          </a:p>
        </p:txBody>
      </p:sp>
      <p:sp>
        <p:nvSpPr>
          <p:cNvPr id="3" name="Rectangle 2"/>
          <p:cNvSpPr/>
          <p:nvPr/>
        </p:nvSpPr>
        <p:spPr>
          <a:xfrm>
            <a:off x="228600" y="3505200"/>
            <a:ext cx="8534400" cy="369332"/>
          </a:xfrm>
          <a:prstGeom prst="rect">
            <a:avLst/>
          </a:prstGeom>
        </p:spPr>
        <p:txBody>
          <a:bodyPr wrap="square">
            <a:spAutoFit/>
          </a:bodyPr>
          <a:lstStyle/>
          <a:p>
            <a:r>
              <a:rPr lang="en-US" dirty="0"/>
              <a:t>http://svs.gsfc.nasa.gov/vis/a000000/a003800/a003827/prepetual_ocean_1080p30.mp4</a:t>
            </a:r>
          </a:p>
        </p:txBody>
      </p:sp>
      <p:sp>
        <p:nvSpPr>
          <p:cNvPr id="4" name="TextBox 3"/>
          <p:cNvSpPr txBox="1"/>
          <p:nvPr/>
        </p:nvSpPr>
        <p:spPr>
          <a:xfrm>
            <a:off x="762000" y="2667000"/>
            <a:ext cx="7391400"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Worth watching all of</a:t>
            </a:r>
            <a:endParaRPr lang="en-US" sz="2400" dirty="0">
              <a:solidFill>
                <a:srgbClr val="0000FF"/>
              </a:solidFill>
              <a:latin typeface="Arial" panose="020B0604020202020204" pitchFamily="34" charset="0"/>
              <a:cs typeface="Arial" panose="020B0604020202020204" pitchFamily="34" charset="0"/>
            </a:endParaRPr>
          </a:p>
        </p:txBody>
      </p:sp>
      <p:sp>
        <p:nvSpPr>
          <p:cNvPr id="5" name="TextBox 4"/>
          <p:cNvSpPr txBox="1"/>
          <p:nvPr/>
        </p:nvSpPr>
        <p:spPr>
          <a:xfrm>
            <a:off x="381000" y="4572000"/>
            <a:ext cx="7924800" cy="646331"/>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Movie on following slide</a:t>
            </a:r>
            <a:r>
              <a:rPr lang="en-US" dirty="0">
                <a:solidFill>
                  <a:srgbClr val="0000FF"/>
                </a:solidFill>
                <a:latin typeface="Arial" panose="020B0604020202020204" pitchFamily="34" charset="0"/>
                <a:cs typeface="Arial" panose="020B0604020202020204" pitchFamily="34" charset="0"/>
              </a:rPr>
              <a:t> </a:t>
            </a:r>
            <a:r>
              <a:rPr lang="en-US" dirty="0" smtClean="0">
                <a:solidFill>
                  <a:srgbClr val="0000FF"/>
                </a:solidFill>
                <a:latin typeface="Arial" panose="020B0604020202020204" pitchFamily="34" charset="0"/>
                <a:cs typeface="Arial" panose="020B0604020202020204" pitchFamily="34" charset="0"/>
              </a:rPr>
              <a:t>created from the </a:t>
            </a:r>
            <a:r>
              <a:rPr lang="en-US" dirty="0" err="1" smtClean="0">
                <a:solidFill>
                  <a:srgbClr val="0000FF"/>
                </a:solidFill>
                <a:latin typeface="Arial" panose="020B0604020202020204" pitchFamily="34" charset="0"/>
                <a:cs typeface="Arial" panose="020B0604020202020204" pitchFamily="34" charset="0"/>
              </a:rPr>
              <a:t>MITgcm</a:t>
            </a:r>
            <a:r>
              <a:rPr lang="en-US" dirty="0" smtClean="0">
                <a:solidFill>
                  <a:srgbClr val="0000FF"/>
                </a:solidFill>
                <a:latin typeface="Arial" panose="020B0604020202020204" pitchFamily="34" charset="0"/>
                <a:cs typeface="Arial" panose="020B0604020202020204" pitchFamily="34" charset="0"/>
              </a:rPr>
              <a:t>, an ocean model developed at MIT. Credit also to NASA; see link above. </a:t>
            </a:r>
            <a:endParaRPr lang="en-US"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415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99" t="44" r="465"/>
          <a:stretch/>
        </p:blipFill>
        <p:spPr>
          <a:xfrm>
            <a:off x="472109" y="535698"/>
            <a:ext cx="7966214" cy="5817532"/>
          </a:xfrm>
          <a:prstGeom prst="rect">
            <a:avLst/>
          </a:prstGeom>
        </p:spPr>
      </p:pic>
      <p:sp>
        <p:nvSpPr>
          <p:cNvPr id="4" name="TextBox 3"/>
          <p:cNvSpPr txBox="1"/>
          <p:nvPr/>
        </p:nvSpPr>
        <p:spPr>
          <a:xfrm>
            <a:off x="5476461" y="6353230"/>
            <a:ext cx="2892287" cy="307777"/>
          </a:xfrm>
          <a:prstGeom prst="rect">
            <a:avLst/>
          </a:prstGeom>
          <a:noFill/>
        </p:spPr>
        <p:txBody>
          <a:bodyPr wrap="square" rtlCol="0">
            <a:spAutoFit/>
          </a:bodyPr>
          <a:lstStyle/>
          <a:p>
            <a:r>
              <a:rPr lang="en-US" sz="1400" dirty="0" smtClean="0"/>
              <a:t>Image credit:  </a:t>
            </a:r>
            <a:r>
              <a:rPr lang="en-US" sz="1400" i="1" dirty="0" smtClean="0"/>
              <a:t>Lynn Talley</a:t>
            </a:r>
            <a:endParaRPr lang="en-US" sz="1400" i="1" dirty="0"/>
          </a:p>
        </p:txBody>
      </p:sp>
      <p:sp>
        <p:nvSpPr>
          <p:cNvPr id="5" name="TextBox 4"/>
          <p:cNvSpPr txBox="1"/>
          <p:nvPr/>
        </p:nvSpPr>
        <p:spPr>
          <a:xfrm>
            <a:off x="472109" y="159026"/>
            <a:ext cx="7717734"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Vertical Temperature Cross-section at 25 W in the North Atlantic</a:t>
            </a:r>
            <a:endParaRPr lang="en-US"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89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8"/>
            <a:ext cx="7886700" cy="857385"/>
          </a:xfrm>
        </p:spPr>
        <p:txBody>
          <a:bodyPr/>
          <a:lstStyle/>
          <a:p>
            <a:r>
              <a:rPr lang="en-US" dirty="0" smtClean="0">
                <a:solidFill>
                  <a:srgbClr val="002060"/>
                </a:solidFill>
                <a:effectLst>
                  <a:outerShdw blurRad="38100" dist="38100" dir="2700000" algn="tl">
                    <a:srgbClr val="000000">
                      <a:alpha val="43137"/>
                    </a:srgbClr>
                  </a:outerShdw>
                </a:effectLst>
              </a:rPr>
              <a:t>Deep Overturning</a:t>
            </a:r>
            <a:endParaRPr lang="en-US" dirty="0">
              <a:solidFill>
                <a:srgbClr val="002060"/>
              </a:solidFill>
              <a:effectLst>
                <a:outerShdw blurRad="38100" dist="38100" dir="2700000" algn="tl">
                  <a:srgbClr val="000000">
                    <a:alpha val="43137"/>
                  </a:srgbClr>
                </a:outerShdw>
              </a:effectLst>
            </a:endParaRPr>
          </a:p>
        </p:txBody>
      </p:sp>
      <p:pic>
        <p:nvPicPr>
          <p:cNvPr id="4098" name="Picture 2" descr="http://www.nasa.gov/images/content/436189main_atlantic20100325a-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456" y="1521515"/>
            <a:ext cx="7850255" cy="3925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6278" y="6202017"/>
            <a:ext cx="2892287" cy="307777"/>
          </a:xfrm>
          <a:prstGeom prst="rect">
            <a:avLst/>
          </a:prstGeom>
          <a:noFill/>
        </p:spPr>
        <p:txBody>
          <a:bodyPr wrap="square" rtlCol="0">
            <a:spAutoFit/>
          </a:bodyPr>
          <a:lstStyle/>
          <a:p>
            <a:r>
              <a:rPr lang="en-US" sz="1400" dirty="0" smtClean="0"/>
              <a:t>Image credit:  </a:t>
            </a:r>
            <a:r>
              <a:rPr lang="en-US" sz="1400" i="1" dirty="0" smtClean="0"/>
              <a:t>NASA/JPL</a:t>
            </a:r>
            <a:endParaRPr lang="en-US" sz="1400" i="1" dirty="0"/>
          </a:p>
        </p:txBody>
      </p:sp>
    </p:spTree>
    <p:extLst>
      <p:ext uri="{BB962C8B-B14F-4D97-AF65-F5344CB8AC3E}">
        <p14:creationId xmlns:p14="http://schemas.microsoft.com/office/powerpoint/2010/main" val="370295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4638"/>
            <a:ext cx="8229600" cy="1173162"/>
          </a:xfrm>
        </p:spPr>
        <p:txBody>
          <a:bodyPr>
            <a:normAutofit/>
          </a:bodyPr>
          <a:lstStyle/>
          <a:p>
            <a:pPr eaLnBrk="1" hangingPunct="1"/>
            <a:r>
              <a:rPr lang="en-US" dirty="0" smtClean="0">
                <a:solidFill>
                  <a:srgbClr val="0000FF"/>
                </a:solidFill>
                <a:effectLst>
                  <a:outerShdw blurRad="38100" dist="38100" dir="2700000" algn="tl">
                    <a:srgbClr val="000000">
                      <a:alpha val="43137"/>
                    </a:srgbClr>
                  </a:outerShdw>
                </a:effectLst>
              </a:rPr>
              <a:t>Lateral Heat Transport by Atmosphere and Oceans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14" y="1421219"/>
            <a:ext cx="7708408" cy="4779274"/>
          </a:xfrm>
          <a:prstGeom prst="rect">
            <a:avLst/>
          </a:prstGeom>
        </p:spPr>
      </p:pic>
      <p:sp>
        <p:nvSpPr>
          <p:cNvPr id="3" name="Rectangle 2"/>
          <p:cNvSpPr/>
          <p:nvPr/>
        </p:nvSpPr>
        <p:spPr>
          <a:xfrm>
            <a:off x="914400" y="6323619"/>
            <a:ext cx="7620000"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Image credit: After </a:t>
            </a:r>
            <a:r>
              <a:rPr lang="en-US" sz="1200" dirty="0" err="1" smtClean="0">
                <a:latin typeface="Arial" panose="020B0604020202020204" pitchFamily="34" charset="0"/>
                <a:cs typeface="Arial" panose="020B0604020202020204" pitchFamily="34" charset="0"/>
              </a:rPr>
              <a:t>Fasullo</a:t>
            </a:r>
            <a:r>
              <a:rPr lang="en-US" sz="1200" dirty="0">
                <a:latin typeface="Arial" panose="020B0604020202020204" pitchFamily="34" charset="0"/>
                <a:cs typeface="Arial" panose="020B0604020202020204" pitchFamily="34" charset="0"/>
              </a:rPr>
              <a:t>, John T., Kevin E. </a:t>
            </a:r>
            <a:r>
              <a:rPr lang="en-US" sz="1200" dirty="0" err="1">
                <a:latin typeface="Arial" panose="020B0604020202020204" pitchFamily="34" charset="0"/>
                <a:cs typeface="Arial" panose="020B0604020202020204" pitchFamily="34" charset="0"/>
              </a:rPr>
              <a:t>Trenberth</a:t>
            </a:r>
            <a:r>
              <a:rPr lang="en-US" sz="1200" dirty="0">
                <a:latin typeface="Arial" panose="020B0604020202020204" pitchFamily="34" charset="0"/>
                <a:cs typeface="Arial" panose="020B0604020202020204" pitchFamily="34" charset="0"/>
              </a:rPr>
              <a:t>, 2008: The Annual Cycle of the Energy Budget. Part II: </a:t>
            </a:r>
            <a:r>
              <a:rPr lang="en-US" sz="1200" dirty="0" err="1">
                <a:latin typeface="Arial" panose="020B0604020202020204" pitchFamily="34" charset="0"/>
                <a:cs typeface="Arial" panose="020B0604020202020204" pitchFamily="34" charset="0"/>
              </a:rPr>
              <a:t>Meridional</a:t>
            </a:r>
            <a:r>
              <a:rPr lang="en-US" sz="1200" dirty="0">
                <a:latin typeface="Arial" panose="020B0604020202020204" pitchFamily="34" charset="0"/>
                <a:cs typeface="Arial" panose="020B0604020202020204" pitchFamily="34" charset="0"/>
              </a:rPr>
              <a:t> Structures and Poleward Transports. </a:t>
            </a:r>
            <a:r>
              <a:rPr lang="en-US" sz="1200" i="1" dirty="0">
                <a:latin typeface="Arial" panose="020B0604020202020204" pitchFamily="34" charset="0"/>
                <a:cs typeface="Arial" panose="020B0604020202020204" pitchFamily="34" charset="0"/>
              </a:rPr>
              <a:t>J. Climate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21</a:t>
            </a:r>
            <a:r>
              <a:rPr lang="en-US" sz="1200" dirty="0">
                <a:latin typeface="Arial" panose="020B0604020202020204" pitchFamily="34" charset="0"/>
                <a:cs typeface="Arial" panose="020B0604020202020204" pitchFamily="34" charset="0"/>
              </a:rPr>
              <a:t>, 2313–2325. </a:t>
            </a:r>
          </a:p>
        </p:txBody>
      </p:sp>
    </p:spTree>
    <p:extLst>
      <p:ext uri="{BB962C8B-B14F-4D97-AF65-F5344CB8AC3E}">
        <p14:creationId xmlns:p14="http://schemas.microsoft.com/office/powerpoint/2010/main" val="799228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thermo1"/>
          <p:cNvPicPr>
            <a:picLocks noChangeAspect="1" noChangeArrowheads="1"/>
          </p:cNvPicPr>
          <p:nvPr/>
        </p:nvPicPr>
        <p:blipFill>
          <a:blip r:embed="rId3" cstate="print"/>
          <a:srcRect/>
          <a:stretch>
            <a:fillRect/>
          </a:stretch>
        </p:blipFill>
        <p:spPr bwMode="auto">
          <a:xfrm>
            <a:off x="3724692" y="1719473"/>
            <a:ext cx="4107656" cy="4179094"/>
          </a:xfrm>
          <a:prstGeom prst="rect">
            <a:avLst/>
          </a:prstGeom>
          <a:noFill/>
          <a:ln w="9525">
            <a:noFill/>
            <a:miter lim="800000"/>
            <a:headEnd/>
            <a:tailEnd/>
          </a:ln>
        </p:spPr>
      </p:pic>
      <p:sp>
        <p:nvSpPr>
          <p:cNvPr id="4" name="TextBox 3"/>
          <p:cNvSpPr txBox="1"/>
          <p:nvPr/>
        </p:nvSpPr>
        <p:spPr>
          <a:xfrm>
            <a:off x="4857750" y="5429252"/>
            <a:ext cx="457200" cy="369332"/>
          </a:xfrm>
          <a:prstGeom prst="rect">
            <a:avLst/>
          </a:prstGeom>
          <a:noFill/>
        </p:spPr>
        <p:txBody>
          <a:bodyPr wrap="square" rtlCol="0">
            <a:spAutoFit/>
          </a:bodyPr>
          <a:lstStyle/>
          <a:p>
            <a:r>
              <a:rPr lang="en-US" b="1" dirty="0"/>
              <a:t>N</a:t>
            </a:r>
          </a:p>
        </p:txBody>
      </p:sp>
      <p:cxnSp>
        <p:nvCxnSpPr>
          <p:cNvPr id="6" name="Straight Arrow Connector 5"/>
          <p:cNvCxnSpPr/>
          <p:nvPr/>
        </p:nvCxnSpPr>
        <p:spPr>
          <a:xfrm>
            <a:off x="5486400" y="5600700"/>
            <a:ext cx="1085850" cy="11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solidFill>
                  <a:srgbClr val="0000FF"/>
                </a:solidFill>
              </a:rPr>
              <a:t>What Drives the Ocean Circulation?</a:t>
            </a:r>
            <a:endParaRPr lang="en-US" dirty="0">
              <a:solidFill>
                <a:srgbClr val="0000FF"/>
              </a:solidFill>
            </a:endParaRPr>
          </a:p>
        </p:txBody>
      </p:sp>
      <p:sp>
        <p:nvSpPr>
          <p:cNvPr id="3" name="TextBox 2"/>
          <p:cNvSpPr txBox="1"/>
          <p:nvPr/>
        </p:nvSpPr>
        <p:spPr>
          <a:xfrm>
            <a:off x="1895892" y="2454965"/>
            <a:ext cx="1828800"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Wind</a:t>
            </a:r>
            <a:endParaRPr lang="en-US" sz="2000"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1501640" y="4784035"/>
            <a:ext cx="1828800"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Vertical Mixing</a:t>
            </a:r>
            <a:endParaRPr lang="en-US" sz="2000" dirty="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5585791" y="6392962"/>
            <a:ext cx="2892287" cy="307777"/>
          </a:xfrm>
          <a:prstGeom prst="rect">
            <a:avLst/>
          </a:prstGeom>
          <a:noFill/>
        </p:spPr>
        <p:txBody>
          <a:bodyPr wrap="square" rtlCol="0">
            <a:spAutoFit/>
          </a:bodyPr>
          <a:lstStyle/>
          <a:p>
            <a:r>
              <a:rPr lang="en-US" sz="1400" dirty="0" smtClean="0"/>
              <a:t>Image credit:  </a:t>
            </a:r>
            <a:r>
              <a:rPr lang="en-US" sz="1400" i="1" dirty="0" smtClean="0"/>
              <a:t>K. Emanuel</a:t>
            </a:r>
            <a:endParaRPr lang="en-US" sz="1400" i="1" dirty="0"/>
          </a:p>
        </p:txBody>
      </p:sp>
    </p:spTree>
    <p:extLst>
      <p:ext uri="{BB962C8B-B14F-4D97-AF65-F5344CB8AC3E}">
        <p14:creationId xmlns:p14="http://schemas.microsoft.com/office/powerpoint/2010/main" val="258970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Object 6"/>
          <p:cNvGraphicFramePr>
            <a:graphicFrameLocks noChangeAspect="1"/>
          </p:cNvGraphicFramePr>
          <p:nvPr/>
        </p:nvGraphicFramePr>
        <p:xfrm>
          <a:off x="1525588" y="1392238"/>
          <a:ext cx="6096000" cy="4067175"/>
        </p:xfrm>
        <a:graphic>
          <a:graphicData uri="http://schemas.openxmlformats.org/presentationml/2006/ole">
            <mc:AlternateContent xmlns:mc="http://schemas.openxmlformats.org/markup-compatibility/2006">
              <mc:Choice xmlns:v="urn:schemas-microsoft-com:vml" Requires="v">
                <p:oleObj spid="_x0000_s5153" name="Chart" r:id="rId4" imgW="6095832" imgH="4069295" progId="MSGraph.Chart.8">
                  <p:embed followColorScheme="full"/>
                </p:oleObj>
              </mc:Choice>
              <mc:Fallback>
                <p:oleObj name="Chart" r:id="rId4" imgW="6095832" imgH="4069295" progId="MSGraph.Chart.8">
                  <p:embed followColorScheme="full"/>
                  <p:pic>
                    <p:nvPicPr>
                      <p:cNvPr id="0" name=""/>
                      <p:cNvPicPr>
                        <a:picLocks noChangeAspect="1" noChangeArrowheads="1"/>
                      </p:cNvPicPr>
                      <p:nvPr/>
                    </p:nvPicPr>
                    <p:blipFill>
                      <a:blip r:embed="rId5"/>
                      <a:srcRect/>
                      <a:stretch>
                        <a:fillRect/>
                      </a:stretch>
                    </p:blipFill>
                    <p:spPr bwMode="auto">
                      <a:xfrm>
                        <a:off x="1525588" y="1392238"/>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1" name="Picture 7" descr="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rmohalin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487" y="380035"/>
            <a:ext cx="7459703" cy="4420565"/>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 Box 9"/>
          <p:cNvSpPr txBox="1">
            <a:spLocks noChangeArrowheads="1"/>
          </p:cNvSpPr>
          <p:nvPr/>
        </p:nvSpPr>
        <p:spPr bwMode="auto">
          <a:xfrm>
            <a:off x="914400" y="5410200"/>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A hot plate is brought in contact with the left half of the surface of a swimming pool  of cold water. Heat diffuses downward and the warm water begins to rise. The strength of the circulation is controlled in part by the rate of heat diffusion.  In the real world, this rate is very, very small. </a:t>
            </a:r>
          </a:p>
        </p:txBody>
      </p:sp>
      <p:sp>
        <p:nvSpPr>
          <p:cNvPr id="6" name="TextBox 5"/>
          <p:cNvSpPr txBox="1"/>
          <p:nvPr/>
        </p:nvSpPr>
        <p:spPr>
          <a:xfrm>
            <a:off x="5585791" y="6392962"/>
            <a:ext cx="2892287" cy="307777"/>
          </a:xfrm>
          <a:prstGeom prst="rect">
            <a:avLst/>
          </a:prstGeom>
          <a:noFill/>
        </p:spPr>
        <p:txBody>
          <a:bodyPr wrap="square" rtlCol="0">
            <a:spAutoFit/>
          </a:bodyPr>
          <a:lstStyle/>
          <a:p>
            <a:r>
              <a:rPr lang="en-US" sz="1400" dirty="0" smtClean="0"/>
              <a:t>Image credit:  </a:t>
            </a:r>
            <a:r>
              <a:rPr lang="en-US" sz="1400" i="1" dirty="0" smtClean="0"/>
              <a:t>K. Emanuel</a:t>
            </a:r>
            <a:endParaRPr lang="en-US" sz="1400" i="1" dirty="0"/>
          </a:p>
        </p:txBody>
      </p:sp>
    </p:spTree>
    <p:extLst>
      <p:ext uri="{BB962C8B-B14F-4D97-AF65-F5344CB8AC3E}">
        <p14:creationId xmlns:p14="http://schemas.microsoft.com/office/powerpoint/2010/main" val="18022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thermohaline3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864" b="19072"/>
          <a:stretch/>
        </p:blipFill>
        <p:spPr bwMode="auto">
          <a:xfrm>
            <a:off x="1165325" y="-1"/>
            <a:ext cx="6842719" cy="4790662"/>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609600" y="5181600"/>
            <a:ext cx="77882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Adding a stirring rod to this picture greatly enhances the circulation by mixing the warm water to greater depth and bringing more cold water in contact with the plate. The strength of the lateral heat flux is proportional to the </a:t>
            </a:r>
            <a:r>
              <a:rPr lang="en-US" dirty="0" smtClean="0"/>
              <a:t>product of some power of the imposed temperature gradient and some power of the mixing intensity</a:t>
            </a:r>
            <a:endParaRPr lang="en-US" dirty="0"/>
          </a:p>
        </p:txBody>
      </p:sp>
      <p:sp>
        <p:nvSpPr>
          <p:cNvPr id="5" name="TextBox 4"/>
          <p:cNvSpPr txBox="1"/>
          <p:nvPr/>
        </p:nvSpPr>
        <p:spPr>
          <a:xfrm>
            <a:off x="5585791" y="6392962"/>
            <a:ext cx="2892287" cy="307777"/>
          </a:xfrm>
          <a:prstGeom prst="rect">
            <a:avLst/>
          </a:prstGeom>
          <a:noFill/>
        </p:spPr>
        <p:txBody>
          <a:bodyPr wrap="square" rtlCol="0">
            <a:spAutoFit/>
          </a:bodyPr>
          <a:lstStyle/>
          <a:p>
            <a:r>
              <a:rPr lang="en-US" sz="1400" dirty="0" smtClean="0"/>
              <a:t>Image credit:  </a:t>
            </a:r>
            <a:r>
              <a:rPr lang="en-US" sz="1400" i="1" dirty="0" smtClean="0"/>
              <a:t>K. Emanuel</a:t>
            </a:r>
            <a:endParaRPr lang="en-US" sz="1400" i="1" dirty="0"/>
          </a:p>
        </p:txBody>
      </p:sp>
    </p:spTree>
    <p:extLst>
      <p:ext uri="{BB962C8B-B14F-4D97-AF65-F5344CB8AC3E}">
        <p14:creationId xmlns:p14="http://schemas.microsoft.com/office/powerpoint/2010/main" val="305231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Comparison to the Atmosphere</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a:t>
            </a:r>
            <a:r>
              <a:rPr lang="en-US" dirty="0" smtClean="0">
                <a:solidFill>
                  <a:srgbClr val="002060"/>
                </a:solidFill>
                <a:effectLst>
                  <a:outerShdw blurRad="38100" dist="38100" dir="2700000" algn="tl">
                    <a:srgbClr val="000000">
                      <a:alpha val="43137"/>
                    </a:srgbClr>
                  </a:outerShdw>
                </a:effectLst>
              </a:rPr>
              <a:t> </a:t>
            </a:r>
            <a:r>
              <a:rPr lang="en-US" dirty="0" smtClean="0"/>
              <a:t>Similarities to atmosphere</a:t>
            </a:r>
            <a:r>
              <a:rPr lang="en-US" dirty="0" smtClean="0">
                <a:solidFill>
                  <a:srgbClr val="002060"/>
                </a:solidFill>
              </a:rPr>
              <a:t>:</a:t>
            </a:r>
          </a:p>
          <a:p>
            <a:pPr marL="514350" lvl="2">
              <a:spcBef>
                <a:spcPts val="1000"/>
              </a:spcBef>
              <a:buSzTx/>
            </a:pPr>
            <a:r>
              <a:rPr lang="en-US" dirty="0" smtClean="0">
                <a:solidFill>
                  <a:srgbClr val="002060"/>
                </a:solidFill>
              </a:rPr>
              <a:t>    </a:t>
            </a:r>
            <a:r>
              <a:rPr lang="en-US" sz="2000" dirty="0" smtClean="0"/>
              <a:t>Governing </a:t>
            </a:r>
            <a:r>
              <a:rPr lang="en-US" sz="2000" dirty="0"/>
              <a:t>equations nearly </a:t>
            </a:r>
            <a:r>
              <a:rPr lang="en-US" sz="2000" dirty="0" smtClean="0"/>
              <a:t>identical</a:t>
            </a:r>
          </a:p>
          <a:p>
            <a:pPr marL="514350" lvl="2">
              <a:spcBef>
                <a:spcPts val="1000"/>
              </a:spcBef>
              <a:buSzPct val="70000"/>
            </a:pPr>
            <a:r>
              <a:rPr lang="en-US" sz="2000" dirty="0"/>
              <a:t> </a:t>
            </a:r>
            <a:r>
              <a:rPr lang="en-US" sz="2000" dirty="0" smtClean="0"/>
              <a:t>  Global-scale </a:t>
            </a:r>
            <a:r>
              <a:rPr lang="en-US" sz="2000" dirty="0"/>
              <a:t>fluid on a rotating </a:t>
            </a:r>
            <a:r>
              <a:rPr lang="en-US" sz="2000" dirty="0" smtClean="0"/>
              <a:t>earth</a:t>
            </a:r>
          </a:p>
          <a:p>
            <a:pPr marL="0" indent="-342900"/>
            <a:r>
              <a:rPr lang="en-US" dirty="0" smtClean="0"/>
              <a:t> Major differences:</a:t>
            </a:r>
          </a:p>
          <a:p>
            <a:pPr lvl="1">
              <a:spcBef>
                <a:spcPts val="1000"/>
              </a:spcBef>
            </a:pPr>
            <a:r>
              <a:rPr lang="en-US" sz="2000" dirty="0"/>
              <a:t>Continental barriers to east-west motions</a:t>
            </a:r>
          </a:p>
          <a:p>
            <a:pPr lvl="1">
              <a:spcBef>
                <a:spcPts val="1000"/>
              </a:spcBef>
            </a:pPr>
            <a:r>
              <a:rPr lang="en-US" sz="2000" dirty="0"/>
              <a:t>Ocean virtually opaque to radiation</a:t>
            </a:r>
          </a:p>
          <a:p>
            <a:pPr lvl="1">
              <a:spcBef>
                <a:spcPts val="1000"/>
              </a:spcBef>
            </a:pPr>
            <a:r>
              <a:rPr lang="en-US" sz="2000" dirty="0"/>
              <a:t>The ocean is heated (and cooled) at its upper surface</a:t>
            </a:r>
          </a:p>
          <a:p>
            <a:pPr lvl="1">
              <a:spcBef>
                <a:spcPts val="1000"/>
              </a:spcBef>
            </a:pPr>
            <a:r>
              <a:rPr lang="en-US" sz="2000" dirty="0"/>
              <a:t>No equivalent in the ocean of moist convection (although salinity introduces some analogous issues)</a:t>
            </a:r>
          </a:p>
          <a:p>
            <a:pPr lvl="1">
              <a:spcBef>
                <a:spcPts val="1000"/>
              </a:spcBef>
            </a:pPr>
            <a:r>
              <a:rPr lang="en-US" sz="2000" dirty="0"/>
              <a:t>Much more difficult to observe the ocean</a:t>
            </a:r>
          </a:p>
          <a:p>
            <a:pPr marL="0" indent="0">
              <a:buNone/>
            </a:pPr>
            <a:endParaRPr lang="en-US" dirty="0" smtClean="0">
              <a:solidFill>
                <a:srgbClr val="002060"/>
              </a:solidFill>
            </a:endParaRPr>
          </a:p>
          <a:p>
            <a:pPr marL="171450" lvl="1">
              <a:spcBef>
                <a:spcPts val="750"/>
              </a:spcBef>
              <a:buSzTx/>
            </a:pPr>
            <a:endParaRPr lang="en-US" dirty="0">
              <a:solidFill>
                <a:srgbClr val="002060"/>
              </a:solidFill>
            </a:endParaRPr>
          </a:p>
          <a:p>
            <a:endParaRPr lang="en-US" dirty="0" smtClean="0">
              <a:solidFill>
                <a:srgbClr val="002060"/>
              </a:solidFill>
            </a:endParaRPr>
          </a:p>
          <a:p>
            <a:pPr lvl="1"/>
            <a:endParaRPr lang="en-US" dirty="0" smtClean="0"/>
          </a:p>
          <a:p>
            <a:pPr lvl="1"/>
            <a:endParaRPr lang="en-US" dirty="0"/>
          </a:p>
        </p:txBody>
      </p:sp>
    </p:spTree>
    <p:extLst>
      <p:ext uri="{BB962C8B-B14F-4D97-AF65-F5344CB8AC3E}">
        <p14:creationId xmlns:p14="http://schemas.microsoft.com/office/powerpoint/2010/main" val="1373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99" t="44" r="465"/>
          <a:stretch/>
        </p:blipFill>
        <p:spPr>
          <a:xfrm>
            <a:off x="472109" y="535698"/>
            <a:ext cx="7966214" cy="5817532"/>
          </a:xfrm>
          <a:prstGeom prst="rect">
            <a:avLst/>
          </a:prstGeom>
        </p:spPr>
      </p:pic>
      <p:sp>
        <p:nvSpPr>
          <p:cNvPr id="4" name="TextBox 3"/>
          <p:cNvSpPr txBox="1"/>
          <p:nvPr/>
        </p:nvSpPr>
        <p:spPr>
          <a:xfrm>
            <a:off x="5476461" y="6353230"/>
            <a:ext cx="2892287" cy="307777"/>
          </a:xfrm>
          <a:prstGeom prst="rect">
            <a:avLst/>
          </a:prstGeom>
          <a:noFill/>
        </p:spPr>
        <p:txBody>
          <a:bodyPr wrap="square" rtlCol="0">
            <a:spAutoFit/>
          </a:bodyPr>
          <a:lstStyle/>
          <a:p>
            <a:r>
              <a:rPr lang="en-US" sz="1400" dirty="0" smtClean="0"/>
              <a:t>Image credit:  </a:t>
            </a:r>
            <a:r>
              <a:rPr lang="en-US" sz="1400" i="1" dirty="0" smtClean="0"/>
              <a:t>Lynn Talley</a:t>
            </a:r>
            <a:endParaRPr lang="en-US" sz="1400" i="1" dirty="0"/>
          </a:p>
        </p:txBody>
      </p:sp>
      <p:sp>
        <p:nvSpPr>
          <p:cNvPr id="5" name="TextBox 4"/>
          <p:cNvSpPr txBox="1"/>
          <p:nvPr/>
        </p:nvSpPr>
        <p:spPr>
          <a:xfrm>
            <a:off x="472109" y="159026"/>
            <a:ext cx="7717734"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Vertical Temperature Cross-section at 25 W in the North Atlantic</a:t>
            </a:r>
            <a:endParaRPr lang="en-US"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23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33" y="1438554"/>
            <a:ext cx="7886700" cy="1325563"/>
          </a:xfrm>
        </p:spPr>
        <p:txBody>
          <a:bodyPr/>
          <a:lstStyle/>
          <a:p>
            <a:r>
              <a:rPr lang="en-US" dirty="0" smtClean="0">
                <a:solidFill>
                  <a:srgbClr val="0000FF"/>
                </a:solidFill>
              </a:rPr>
              <a:t>The Wind-Driven Circulation</a:t>
            </a:r>
            <a:endParaRPr lang="en-US" dirty="0">
              <a:solidFill>
                <a:srgbClr val="0000FF"/>
              </a:solidFill>
            </a:endParaRPr>
          </a:p>
        </p:txBody>
      </p:sp>
    </p:spTree>
    <p:extLst>
      <p:ext uri="{BB962C8B-B14F-4D97-AF65-F5344CB8AC3E}">
        <p14:creationId xmlns:p14="http://schemas.microsoft.com/office/powerpoint/2010/main" val="269771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26" y="771823"/>
            <a:ext cx="7991061" cy="5513483"/>
          </a:xfrm>
          <a:prstGeom prst="rect">
            <a:avLst/>
          </a:prstGeom>
        </p:spPr>
      </p:pic>
      <p:sp>
        <p:nvSpPr>
          <p:cNvPr id="3" name="TextBox 2"/>
          <p:cNvSpPr txBox="1"/>
          <p:nvPr/>
        </p:nvSpPr>
        <p:spPr>
          <a:xfrm>
            <a:off x="5506278" y="6202017"/>
            <a:ext cx="2892287" cy="307777"/>
          </a:xfrm>
          <a:prstGeom prst="rect">
            <a:avLst/>
          </a:prstGeom>
          <a:noFill/>
        </p:spPr>
        <p:txBody>
          <a:bodyPr wrap="square" rtlCol="0">
            <a:spAutoFit/>
          </a:bodyPr>
          <a:lstStyle/>
          <a:p>
            <a:r>
              <a:rPr lang="en-US" sz="1400" dirty="0" smtClean="0"/>
              <a:t>Image credit:  </a:t>
            </a:r>
            <a:r>
              <a:rPr lang="en-US" sz="1400" i="1" dirty="0" smtClean="0"/>
              <a:t>NASA</a:t>
            </a:r>
            <a:endParaRPr lang="en-US" sz="1400" i="1" dirty="0"/>
          </a:p>
        </p:txBody>
      </p:sp>
    </p:spTree>
    <p:extLst>
      <p:ext uri="{BB962C8B-B14F-4D97-AF65-F5344CB8AC3E}">
        <p14:creationId xmlns:p14="http://schemas.microsoft.com/office/powerpoint/2010/main" val="8915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15" y="2084598"/>
            <a:ext cx="7886700" cy="1325563"/>
          </a:xfrm>
        </p:spPr>
        <p:txBody>
          <a:bodyPr/>
          <a:lstStyle/>
          <a:p>
            <a:r>
              <a:rPr lang="en-US" dirty="0" smtClean="0">
                <a:solidFill>
                  <a:srgbClr val="0000FF"/>
                </a:solidFill>
              </a:rPr>
              <a:t>How Does Wind Cause the Ocean to Move on a Rotating Planet?</a:t>
            </a:r>
            <a:endParaRPr lang="en-US" dirty="0">
              <a:solidFill>
                <a:srgbClr val="0000FF"/>
              </a:solidFill>
            </a:endParaRPr>
          </a:p>
        </p:txBody>
      </p:sp>
      <p:sp>
        <p:nvSpPr>
          <p:cNvPr id="4" name="TextBox 3"/>
          <p:cNvSpPr txBox="1"/>
          <p:nvPr/>
        </p:nvSpPr>
        <p:spPr>
          <a:xfrm>
            <a:off x="511865" y="4114800"/>
            <a:ext cx="8001000" cy="1200329"/>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Problem: </a:t>
            </a:r>
          </a:p>
          <a:p>
            <a:pPr algn="ctr"/>
            <a:r>
              <a:rPr lang="en-US" sz="2400" dirty="0" smtClean="0">
                <a:solidFill>
                  <a:srgbClr val="0000FF"/>
                </a:solidFill>
                <a:latin typeface="Arial" panose="020B0604020202020204" pitchFamily="34" charset="0"/>
                <a:cs typeface="Arial" panose="020B0604020202020204" pitchFamily="34" charset="0"/>
              </a:rPr>
              <a:t> Conservation of angular momentum inhibits motion in the north-south direction</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2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Equations governing slowly evolving ocean circulation</a:t>
            </a:r>
            <a:endParaRPr lang="en-US"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74233643"/>
              </p:ext>
            </p:extLst>
          </p:nvPr>
        </p:nvGraphicFramePr>
        <p:xfrm>
          <a:off x="1385888" y="1865313"/>
          <a:ext cx="4918075" cy="971550"/>
        </p:xfrm>
        <a:graphic>
          <a:graphicData uri="http://schemas.openxmlformats.org/presentationml/2006/ole">
            <mc:AlternateContent xmlns:mc="http://schemas.openxmlformats.org/markup-compatibility/2006">
              <mc:Choice xmlns:v="urn:schemas-microsoft-com:vml" Requires="v">
                <p:oleObj spid="_x0000_s6250" name="Equation" r:id="rId3" imgW="1993680" imgH="393480" progId="Equation.DSMT4">
                  <p:embed/>
                </p:oleObj>
              </mc:Choice>
              <mc:Fallback>
                <p:oleObj name="Equation" r:id="rId3" imgW="1993680" imgH="393480" progId="Equation.DSMT4">
                  <p:embed/>
                  <p:pic>
                    <p:nvPicPr>
                      <p:cNvPr id="0" name=""/>
                      <p:cNvPicPr/>
                      <p:nvPr/>
                    </p:nvPicPr>
                    <p:blipFill>
                      <a:blip r:embed="rId4"/>
                      <a:stretch>
                        <a:fillRect/>
                      </a:stretch>
                    </p:blipFill>
                    <p:spPr>
                      <a:xfrm>
                        <a:off x="1385888" y="1865313"/>
                        <a:ext cx="4918075" cy="9715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17338663"/>
              </p:ext>
            </p:extLst>
          </p:nvPr>
        </p:nvGraphicFramePr>
        <p:xfrm>
          <a:off x="1360488" y="3078163"/>
          <a:ext cx="4946650" cy="1071562"/>
        </p:xfrm>
        <a:graphic>
          <a:graphicData uri="http://schemas.openxmlformats.org/presentationml/2006/ole">
            <mc:AlternateContent xmlns:mc="http://schemas.openxmlformats.org/markup-compatibility/2006">
              <mc:Choice xmlns:v="urn:schemas-microsoft-com:vml" Requires="v">
                <p:oleObj spid="_x0000_s6251" name="Equation" r:id="rId5" imgW="1993680" imgH="431640" progId="Equation.DSMT4">
                  <p:embed/>
                </p:oleObj>
              </mc:Choice>
              <mc:Fallback>
                <p:oleObj name="Equation" r:id="rId5" imgW="1993680" imgH="431640" progId="Equation.DSMT4">
                  <p:embed/>
                  <p:pic>
                    <p:nvPicPr>
                      <p:cNvPr id="0" name=""/>
                      <p:cNvPicPr/>
                      <p:nvPr/>
                    </p:nvPicPr>
                    <p:blipFill>
                      <a:blip r:embed="rId6"/>
                      <a:stretch>
                        <a:fillRect/>
                      </a:stretch>
                    </p:blipFill>
                    <p:spPr>
                      <a:xfrm>
                        <a:off x="1360488" y="3078163"/>
                        <a:ext cx="4946650" cy="10715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15414734"/>
              </p:ext>
            </p:extLst>
          </p:nvPr>
        </p:nvGraphicFramePr>
        <p:xfrm>
          <a:off x="2824644" y="4467495"/>
          <a:ext cx="2789919" cy="1058245"/>
        </p:xfrm>
        <a:graphic>
          <a:graphicData uri="http://schemas.openxmlformats.org/presentationml/2006/ole">
            <mc:AlternateContent xmlns:mc="http://schemas.openxmlformats.org/markup-compatibility/2006">
              <mc:Choice xmlns:v="urn:schemas-microsoft-com:vml" Requires="v">
                <p:oleObj spid="_x0000_s6252" name="Equation" r:id="rId7" imgW="1104840" imgH="419040" progId="Equation.DSMT4">
                  <p:embed/>
                </p:oleObj>
              </mc:Choice>
              <mc:Fallback>
                <p:oleObj name="Equation" r:id="rId7" imgW="1104840" imgH="419040" progId="Equation.DSMT4">
                  <p:embed/>
                  <p:pic>
                    <p:nvPicPr>
                      <p:cNvPr id="0" name=""/>
                      <p:cNvPicPr/>
                      <p:nvPr/>
                    </p:nvPicPr>
                    <p:blipFill>
                      <a:blip r:embed="rId8"/>
                      <a:stretch>
                        <a:fillRect/>
                      </a:stretch>
                    </p:blipFill>
                    <p:spPr>
                      <a:xfrm>
                        <a:off x="2824644" y="4467495"/>
                        <a:ext cx="2789919" cy="105824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03812179"/>
              </p:ext>
            </p:extLst>
          </p:nvPr>
        </p:nvGraphicFramePr>
        <p:xfrm>
          <a:off x="1855028" y="5761269"/>
          <a:ext cx="5135379" cy="878070"/>
        </p:xfrm>
        <a:graphic>
          <a:graphicData uri="http://schemas.openxmlformats.org/presentationml/2006/ole">
            <mc:AlternateContent xmlns:mc="http://schemas.openxmlformats.org/markup-compatibility/2006">
              <mc:Choice xmlns:v="urn:schemas-microsoft-com:vml" Requires="v">
                <p:oleObj spid="_x0000_s6253" name="Equation" r:id="rId9" imgW="2450880" imgH="419040" progId="Equation.DSMT4">
                  <p:embed/>
                </p:oleObj>
              </mc:Choice>
              <mc:Fallback>
                <p:oleObj name="Equation" r:id="rId9" imgW="2450880" imgH="419040" progId="Equation.DSMT4">
                  <p:embed/>
                  <p:pic>
                    <p:nvPicPr>
                      <p:cNvPr id="0" name=""/>
                      <p:cNvPicPr/>
                      <p:nvPr/>
                    </p:nvPicPr>
                    <p:blipFill>
                      <a:blip r:embed="rId10"/>
                      <a:stretch>
                        <a:fillRect/>
                      </a:stretch>
                    </p:blipFill>
                    <p:spPr>
                      <a:xfrm>
                        <a:off x="1855028" y="5761269"/>
                        <a:ext cx="5135379" cy="878070"/>
                      </a:xfrm>
                      <a:prstGeom prst="rect">
                        <a:avLst/>
                      </a:prstGeom>
                    </p:spPr>
                  </p:pic>
                </p:oleObj>
              </mc:Fallback>
            </mc:AlternateContent>
          </a:graphicData>
        </a:graphic>
      </p:graphicFrame>
    </p:spTree>
    <p:extLst>
      <p:ext uri="{BB962C8B-B14F-4D97-AF65-F5344CB8AC3E}">
        <p14:creationId xmlns:p14="http://schemas.microsoft.com/office/powerpoint/2010/main" val="361561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smtClean="0">
                <a:solidFill>
                  <a:srgbClr val="0000FF"/>
                </a:solidFill>
              </a:rPr>
              <a:t>Eliminate pressure between first two equations, and ignore local derivative in time as well as some small terms involving </a:t>
            </a:r>
            <a:r>
              <a:rPr lang="en-US" sz="2700" i="1" dirty="0" smtClean="0">
                <a:solidFill>
                  <a:srgbClr val="0000FF"/>
                </a:solidFill>
              </a:rPr>
              <a:t>w, </a:t>
            </a:r>
            <a:r>
              <a:rPr lang="en-US" sz="2700" dirty="0" smtClean="0">
                <a:solidFill>
                  <a:srgbClr val="0000FF"/>
                </a:solidFill>
              </a:rPr>
              <a:t>also making use of last two equations</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932992069"/>
              </p:ext>
            </p:extLst>
          </p:nvPr>
        </p:nvGraphicFramePr>
        <p:xfrm>
          <a:off x="546100" y="1878013"/>
          <a:ext cx="7635875" cy="981075"/>
        </p:xfrm>
        <a:graphic>
          <a:graphicData uri="http://schemas.openxmlformats.org/presentationml/2006/ole">
            <mc:AlternateContent xmlns:mc="http://schemas.openxmlformats.org/markup-compatibility/2006">
              <mc:Choice xmlns:v="urn:schemas-microsoft-com:vml" Requires="v">
                <p:oleObj spid="_x0000_s7222" name="Equation" r:id="rId3" imgW="3555720" imgH="457200" progId="Equation.DSMT4">
                  <p:embed/>
                </p:oleObj>
              </mc:Choice>
              <mc:Fallback>
                <p:oleObj name="Equation" r:id="rId3" imgW="3555720" imgH="457200" progId="Equation.DSMT4">
                  <p:embed/>
                  <p:pic>
                    <p:nvPicPr>
                      <p:cNvPr id="0" name=""/>
                      <p:cNvPicPr/>
                      <p:nvPr/>
                    </p:nvPicPr>
                    <p:blipFill>
                      <a:blip r:embed="rId4"/>
                      <a:stretch>
                        <a:fillRect/>
                      </a:stretch>
                    </p:blipFill>
                    <p:spPr>
                      <a:xfrm>
                        <a:off x="546100" y="1878013"/>
                        <a:ext cx="7635875" cy="981075"/>
                      </a:xfrm>
                      <a:prstGeom prst="rect">
                        <a:avLst/>
                      </a:prstGeom>
                    </p:spPr>
                  </p:pic>
                </p:oleObj>
              </mc:Fallback>
            </mc:AlternateContent>
          </a:graphicData>
        </a:graphic>
      </p:graphicFrame>
      <p:sp>
        <p:nvSpPr>
          <p:cNvPr id="5" name="TextBox 4"/>
          <p:cNvSpPr txBox="1"/>
          <p:nvPr/>
        </p:nvSpPr>
        <p:spPr>
          <a:xfrm>
            <a:off x="377687" y="3170583"/>
            <a:ext cx="2454965"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where</a:t>
            </a:r>
            <a:endParaRPr lang="en-US" sz="2000" dirty="0">
              <a:solidFill>
                <a:srgbClr val="0000FF"/>
              </a:solidFill>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45663994"/>
              </p:ext>
            </p:extLst>
          </p:nvPr>
        </p:nvGraphicFramePr>
        <p:xfrm>
          <a:off x="2503832" y="3632248"/>
          <a:ext cx="3487500" cy="920700"/>
        </p:xfrm>
        <a:graphic>
          <a:graphicData uri="http://schemas.openxmlformats.org/presentationml/2006/ole">
            <mc:AlternateContent xmlns:mc="http://schemas.openxmlformats.org/markup-compatibility/2006">
              <mc:Choice xmlns:v="urn:schemas-microsoft-com:vml" Requires="v">
                <p:oleObj spid="_x0000_s7223" name="Equation" r:id="rId5" imgW="1587240" imgH="419040" progId="Equation.DSMT4">
                  <p:embed/>
                </p:oleObj>
              </mc:Choice>
              <mc:Fallback>
                <p:oleObj name="Equation" r:id="rId5" imgW="1587240" imgH="419040" progId="Equation.DSMT4">
                  <p:embed/>
                  <p:pic>
                    <p:nvPicPr>
                      <p:cNvPr id="0" name=""/>
                      <p:cNvPicPr/>
                      <p:nvPr/>
                    </p:nvPicPr>
                    <p:blipFill>
                      <a:blip r:embed="rId6"/>
                      <a:stretch>
                        <a:fillRect/>
                      </a:stretch>
                    </p:blipFill>
                    <p:spPr>
                      <a:xfrm>
                        <a:off x="2503832" y="3632248"/>
                        <a:ext cx="3487500" cy="920700"/>
                      </a:xfrm>
                      <a:prstGeom prst="rect">
                        <a:avLst/>
                      </a:prstGeom>
                    </p:spPr>
                  </p:pic>
                </p:oleObj>
              </mc:Fallback>
            </mc:AlternateContent>
          </a:graphicData>
        </a:graphic>
      </p:graphicFrame>
      <p:sp>
        <p:nvSpPr>
          <p:cNvPr id="7" name="TextBox 6"/>
          <p:cNvSpPr txBox="1"/>
          <p:nvPr/>
        </p:nvSpPr>
        <p:spPr>
          <a:xfrm>
            <a:off x="8271427" y="2168495"/>
            <a:ext cx="763242"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(1)</a:t>
            </a:r>
            <a:endParaRPr lang="en-US" sz="2000"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440895" y="4740964"/>
            <a:ext cx="4473161"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Ignore nonlinear terms:</a:t>
            </a:r>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1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54088566"/>
              </p:ext>
            </p:extLst>
          </p:nvPr>
        </p:nvGraphicFramePr>
        <p:xfrm>
          <a:off x="1972916" y="630514"/>
          <a:ext cx="4698478" cy="1158529"/>
        </p:xfrm>
        <a:graphic>
          <a:graphicData uri="http://schemas.openxmlformats.org/presentationml/2006/ole">
            <mc:AlternateContent xmlns:mc="http://schemas.openxmlformats.org/markup-compatibility/2006">
              <mc:Choice xmlns:v="urn:schemas-microsoft-com:vml" Requires="v">
                <p:oleObj spid="_x0000_s8288" name="Equation" r:id="rId3" imgW="1854000" imgH="457200" progId="Equation.DSMT4">
                  <p:embed/>
                </p:oleObj>
              </mc:Choice>
              <mc:Fallback>
                <p:oleObj name="Equation" r:id="rId3" imgW="1854000" imgH="457200" progId="Equation.DSMT4">
                  <p:embed/>
                  <p:pic>
                    <p:nvPicPr>
                      <p:cNvPr id="0" name=""/>
                      <p:cNvPicPr/>
                      <p:nvPr/>
                    </p:nvPicPr>
                    <p:blipFill>
                      <a:blip r:embed="rId4"/>
                      <a:stretch>
                        <a:fillRect/>
                      </a:stretch>
                    </p:blipFill>
                    <p:spPr>
                      <a:xfrm>
                        <a:off x="1972916" y="630514"/>
                        <a:ext cx="4698478" cy="1158529"/>
                      </a:xfrm>
                      <a:prstGeom prst="rect">
                        <a:avLst/>
                      </a:prstGeom>
                    </p:spPr>
                  </p:pic>
                </p:oleObj>
              </mc:Fallback>
            </mc:AlternateContent>
          </a:graphicData>
        </a:graphic>
      </p:graphicFrame>
      <p:sp>
        <p:nvSpPr>
          <p:cNvPr id="4" name="TextBox 3"/>
          <p:cNvSpPr txBox="1"/>
          <p:nvPr/>
        </p:nvSpPr>
        <p:spPr>
          <a:xfrm>
            <a:off x="7325139" y="1009723"/>
            <a:ext cx="934278"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(2)</a:t>
            </a:r>
            <a:endParaRPr lang="en-US" sz="2000" dirty="0">
              <a:solidFill>
                <a:srgbClr val="0000FF"/>
              </a:solidFill>
              <a:latin typeface="Arial" panose="020B0604020202020204" pitchFamily="34" charset="0"/>
              <a:cs typeface="Arial" panose="020B0604020202020204" pitchFamily="34" charset="0"/>
            </a:endParaRPr>
          </a:p>
        </p:txBody>
      </p:sp>
      <p:sp>
        <p:nvSpPr>
          <p:cNvPr id="5" name="TextBox 4"/>
          <p:cNvSpPr txBox="1"/>
          <p:nvPr/>
        </p:nvSpPr>
        <p:spPr>
          <a:xfrm>
            <a:off x="496957" y="1969435"/>
            <a:ext cx="1729409"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2021171059"/>
              </p:ext>
            </p:extLst>
          </p:nvPr>
        </p:nvGraphicFramePr>
        <p:xfrm>
          <a:off x="1973263" y="1881188"/>
          <a:ext cx="3333991" cy="1758877"/>
        </p:xfrm>
        <a:graphic>
          <a:graphicData uri="http://schemas.openxmlformats.org/presentationml/2006/ole">
            <mc:AlternateContent xmlns:mc="http://schemas.openxmlformats.org/markup-compatibility/2006">
              <mc:Choice xmlns:v="urn:schemas-microsoft-com:vml" Requires="v">
                <p:oleObj spid="_x0000_s8289" name="Equation" r:id="rId5" imgW="1612800" imgH="850680" progId="Equation.DSMT4">
                  <p:embed/>
                </p:oleObj>
              </mc:Choice>
              <mc:Fallback>
                <p:oleObj name="Equation" r:id="rId5" imgW="1612800" imgH="850680" progId="Equation.DSMT4">
                  <p:embed/>
                  <p:pic>
                    <p:nvPicPr>
                      <p:cNvPr id="0" name=""/>
                      <p:cNvPicPr/>
                      <p:nvPr/>
                    </p:nvPicPr>
                    <p:blipFill>
                      <a:blip r:embed="rId6"/>
                      <a:stretch>
                        <a:fillRect/>
                      </a:stretch>
                    </p:blipFill>
                    <p:spPr>
                      <a:xfrm>
                        <a:off x="1973263" y="1881188"/>
                        <a:ext cx="3333991" cy="1758877"/>
                      </a:xfrm>
                      <a:prstGeom prst="rect">
                        <a:avLst/>
                      </a:prstGeom>
                    </p:spPr>
                  </p:pic>
                </p:oleObj>
              </mc:Fallback>
            </mc:AlternateContent>
          </a:graphicData>
        </a:graphic>
      </p:graphicFrame>
      <p:sp>
        <p:nvSpPr>
          <p:cNvPr id="7" name="TextBox 6"/>
          <p:cNvSpPr txBox="1"/>
          <p:nvPr/>
        </p:nvSpPr>
        <p:spPr>
          <a:xfrm>
            <a:off x="367748" y="3640065"/>
            <a:ext cx="8279296"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Integrate through the whole depth of the ocean, taking into account that w=0 at the top and bottom, and ignoring turbulent stress at the bottom: </a:t>
            </a:r>
          </a:p>
        </p:txBody>
      </p:sp>
      <p:graphicFrame>
        <p:nvGraphicFramePr>
          <p:cNvPr id="8" name="Object 7"/>
          <p:cNvGraphicFramePr>
            <a:graphicFrameLocks noChangeAspect="1"/>
          </p:cNvGraphicFramePr>
          <p:nvPr>
            <p:extLst>
              <p:ext uri="{D42A27DB-BD31-4B8C-83A1-F6EECF244321}">
                <p14:modId xmlns:p14="http://schemas.microsoft.com/office/powerpoint/2010/main" val="1812933574"/>
              </p:ext>
            </p:extLst>
          </p:nvPr>
        </p:nvGraphicFramePr>
        <p:xfrm>
          <a:off x="2112354" y="4616383"/>
          <a:ext cx="4843426" cy="1002088"/>
        </p:xfrm>
        <a:graphic>
          <a:graphicData uri="http://schemas.openxmlformats.org/presentationml/2006/ole">
            <mc:AlternateContent xmlns:mc="http://schemas.openxmlformats.org/markup-compatibility/2006">
              <mc:Choice xmlns:v="urn:schemas-microsoft-com:vml" Requires="v">
                <p:oleObj spid="_x0000_s8290" name="Equation" r:id="rId7" imgW="2209680" imgH="457200" progId="Equation.DSMT4">
                  <p:embed/>
                </p:oleObj>
              </mc:Choice>
              <mc:Fallback>
                <p:oleObj name="Equation" r:id="rId7" imgW="2209680" imgH="457200" progId="Equation.DSMT4">
                  <p:embed/>
                  <p:pic>
                    <p:nvPicPr>
                      <p:cNvPr id="0" name=""/>
                      <p:cNvPicPr/>
                      <p:nvPr/>
                    </p:nvPicPr>
                    <p:blipFill>
                      <a:blip r:embed="rId8"/>
                      <a:stretch>
                        <a:fillRect/>
                      </a:stretch>
                    </p:blipFill>
                    <p:spPr>
                      <a:xfrm>
                        <a:off x="2112354" y="4616383"/>
                        <a:ext cx="4843426" cy="1002088"/>
                      </a:xfrm>
                      <a:prstGeom prst="rect">
                        <a:avLst/>
                      </a:prstGeom>
                    </p:spPr>
                  </p:pic>
                </p:oleObj>
              </mc:Fallback>
            </mc:AlternateContent>
          </a:graphicData>
        </a:graphic>
      </p:graphicFrame>
      <p:sp>
        <p:nvSpPr>
          <p:cNvPr id="9" name="TextBox 8"/>
          <p:cNvSpPr txBox="1"/>
          <p:nvPr/>
        </p:nvSpPr>
        <p:spPr>
          <a:xfrm>
            <a:off x="7504044" y="4917372"/>
            <a:ext cx="1143000"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(3)</a:t>
            </a:r>
          </a:p>
        </p:txBody>
      </p:sp>
      <p:sp>
        <p:nvSpPr>
          <p:cNvPr id="10" name="TextBox 9"/>
          <p:cNvSpPr txBox="1"/>
          <p:nvPr/>
        </p:nvSpPr>
        <p:spPr>
          <a:xfrm>
            <a:off x="367748" y="5787782"/>
            <a:ext cx="8537713"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where       is the wind stress applied at the ocean surface and </a:t>
            </a:r>
            <a:r>
              <a:rPr lang="en-US" sz="2000" i="1" dirty="0" smtClean="0">
                <a:solidFill>
                  <a:srgbClr val="0000FF"/>
                </a:solidFill>
                <a:latin typeface="Arial" panose="020B0604020202020204" pitchFamily="34" charset="0"/>
                <a:cs typeface="Arial" panose="020B0604020202020204" pitchFamily="34" charset="0"/>
              </a:rPr>
              <a:t>H</a:t>
            </a:r>
            <a:r>
              <a:rPr lang="en-US" sz="2000" dirty="0" smtClean="0">
                <a:solidFill>
                  <a:srgbClr val="0000FF"/>
                </a:solidFill>
                <a:latin typeface="Arial" panose="020B0604020202020204" pitchFamily="34" charset="0"/>
                <a:cs typeface="Arial" panose="020B0604020202020204" pitchFamily="34" charset="0"/>
              </a:rPr>
              <a:t> is depth.</a:t>
            </a:r>
          </a:p>
        </p:txBody>
      </p:sp>
      <p:graphicFrame>
        <p:nvGraphicFramePr>
          <p:cNvPr id="11" name="Object 10"/>
          <p:cNvGraphicFramePr>
            <a:graphicFrameLocks noChangeAspect="1"/>
          </p:cNvGraphicFramePr>
          <p:nvPr>
            <p:extLst>
              <p:ext uri="{D42A27DB-BD31-4B8C-83A1-F6EECF244321}">
                <p14:modId xmlns:p14="http://schemas.microsoft.com/office/powerpoint/2010/main" val="3636615167"/>
              </p:ext>
            </p:extLst>
          </p:nvPr>
        </p:nvGraphicFramePr>
        <p:xfrm>
          <a:off x="1283252" y="5792120"/>
          <a:ext cx="331127" cy="406854"/>
        </p:xfrm>
        <a:graphic>
          <a:graphicData uri="http://schemas.openxmlformats.org/presentationml/2006/ole">
            <mc:AlternateContent xmlns:mc="http://schemas.openxmlformats.org/markup-compatibility/2006">
              <mc:Choice xmlns:v="urn:schemas-microsoft-com:vml" Requires="v">
                <p:oleObj spid="_x0000_s8291" name="Equation" r:id="rId9" imgW="152280" imgH="228600" progId="Equation.DSMT4">
                  <p:embed/>
                </p:oleObj>
              </mc:Choice>
              <mc:Fallback>
                <p:oleObj name="Equation" r:id="rId9" imgW="152280" imgH="228600" progId="Equation.DSMT4">
                  <p:embed/>
                  <p:pic>
                    <p:nvPicPr>
                      <p:cNvPr id="0" name=""/>
                      <p:cNvPicPr/>
                      <p:nvPr/>
                    </p:nvPicPr>
                    <p:blipFill>
                      <a:blip r:embed="rId10"/>
                      <a:stretch>
                        <a:fillRect/>
                      </a:stretch>
                    </p:blipFill>
                    <p:spPr>
                      <a:xfrm>
                        <a:off x="1283252" y="5792120"/>
                        <a:ext cx="331127" cy="406854"/>
                      </a:xfrm>
                      <a:prstGeom prst="rect">
                        <a:avLst/>
                      </a:prstGeom>
                    </p:spPr>
                  </p:pic>
                </p:oleObj>
              </mc:Fallback>
            </mc:AlternateContent>
          </a:graphicData>
        </a:graphic>
      </p:graphicFrame>
      <p:sp>
        <p:nvSpPr>
          <p:cNvPr id="12" name="TextBox 11"/>
          <p:cNvSpPr txBox="1"/>
          <p:nvPr/>
        </p:nvSpPr>
        <p:spPr>
          <a:xfrm>
            <a:off x="208722" y="6198974"/>
            <a:ext cx="8696739" cy="400110"/>
          </a:xfrm>
          <a:prstGeom prst="rect">
            <a:avLst/>
          </a:prstGeom>
          <a:noFill/>
        </p:spPr>
        <p:txBody>
          <a:bodyPr wrap="square" rtlCol="0">
            <a:spAutoFit/>
          </a:bodyPr>
          <a:lstStyle/>
          <a:p>
            <a:r>
              <a:rPr lang="en-US" sz="2000" dirty="0" smtClean="0">
                <a:solidFill>
                  <a:srgbClr val="C00000"/>
                </a:solidFill>
                <a:latin typeface="Arial" panose="020B0604020202020204" pitchFamily="34" charset="0"/>
                <a:cs typeface="Arial" panose="020B0604020202020204" pitchFamily="34" charset="0"/>
              </a:rPr>
              <a:t>This remarkable relation was developed in the 1940s by </a:t>
            </a:r>
            <a:r>
              <a:rPr lang="en-US" sz="2000" dirty="0" err="1" smtClean="0">
                <a:solidFill>
                  <a:srgbClr val="C00000"/>
                </a:solidFill>
                <a:latin typeface="Arial" panose="020B0604020202020204" pitchFamily="34" charset="0"/>
                <a:cs typeface="Arial" panose="020B0604020202020204" pitchFamily="34" charset="0"/>
              </a:rPr>
              <a:t>Harald</a:t>
            </a:r>
            <a:r>
              <a:rPr lang="en-US" sz="2000" dirty="0" smtClean="0">
                <a:solidFill>
                  <a:srgbClr val="C00000"/>
                </a:solidFill>
                <a:latin typeface="Arial" panose="020B0604020202020204" pitchFamily="34" charset="0"/>
                <a:cs typeface="Arial" panose="020B0604020202020204" pitchFamily="34" charset="0"/>
              </a:rPr>
              <a:t> Sverdrup</a:t>
            </a:r>
          </a:p>
        </p:txBody>
      </p:sp>
    </p:spTree>
    <p:extLst>
      <p:ext uri="{BB962C8B-B14F-4D97-AF65-F5344CB8AC3E}">
        <p14:creationId xmlns:p14="http://schemas.microsoft.com/office/powerpoint/2010/main" val="24732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26" y="771823"/>
            <a:ext cx="7991061" cy="5513483"/>
          </a:xfrm>
          <a:prstGeom prst="rect">
            <a:avLst/>
          </a:prstGeom>
        </p:spPr>
      </p:pic>
      <p:sp>
        <p:nvSpPr>
          <p:cNvPr id="3" name="TextBox 2"/>
          <p:cNvSpPr txBox="1"/>
          <p:nvPr/>
        </p:nvSpPr>
        <p:spPr>
          <a:xfrm>
            <a:off x="5506278" y="6202017"/>
            <a:ext cx="2892287" cy="523220"/>
          </a:xfrm>
          <a:prstGeom prst="rect">
            <a:avLst/>
          </a:prstGeom>
          <a:noFill/>
        </p:spPr>
        <p:txBody>
          <a:bodyPr wrap="square" rtlCol="0">
            <a:spAutoFit/>
          </a:bodyPr>
          <a:lstStyle/>
          <a:p>
            <a:r>
              <a:rPr lang="en-US" sz="1400" dirty="0" smtClean="0"/>
              <a:t>Image credit:  </a:t>
            </a:r>
            <a:r>
              <a:rPr lang="en-US" sz="1400" i="1" dirty="0" smtClean="0"/>
              <a:t>NASA, annotated with arrows by K. Emanuel</a:t>
            </a:r>
            <a:endParaRPr lang="en-US" sz="1400" i="1" dirty="0"/>
          </a:p>
        </p:txBody>
      </p:sp>
      <p:cxnSp>
        <p:nvCxnSpPr>
          <p:cNvPr id="5" name="Straight Arrow Connector 4"/>
          <p:cNvCxnSpPr/>
          <p:nvPr/>
        </p:nvCxnSpPr>
        <p:spPr>
          <a:xfrm>
            <a:off x="4015409" y="2335696"/>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16896" y="2335696"/>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44278" y="2335696"/>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062331" y="2335696"/>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02287" y="2335696"/>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944139" y="2259496"/>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62191" y="2093844"/>
            <a:ext cx="0" cy="496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96410" y="1686338"/>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14931" y="1507433"/>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53470" y="1482585"/>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928191" y="4174433"/>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59496" y="4174433"/>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686878" y="4174433"/>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48539" y="4378186"/>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744278" y="4212532"/>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062331" y="4212532"/>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506278" y="4212532"/>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930348" y="4212532"/>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262191" y="4151240"/>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620000" y="4174433"/>
            <a:ext cx="0" cy="407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41174" y="159026"/>
            <a:ext cx="6261652"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Implied vertically averaged </a:t>
            </a:r>
            <a:r>
              <a:rPr lang="en-US" sz="2000" i="1" dirty="0" smtClean="0">
                <a:solidFill>
                  <a:srgbClr val="0000FF"/>
                </a:solidFill>
                <a:latin typeface="Arial" panose="020B0604020202020204" pitchFamily="34" charset="0"/>
                <a:cs typeface="Arial" panose="020B0604020202020204" pitchFamily="34" charset="0"/>
              </a:rPr>
              <a:t>v</a:t>
            </a:r>
            <a:r>
              <a:rPr lang="en-US" sz="2000" dirty="0" smtClean="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4980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4765" y="278296"/>
            <a:ext cx="7991061"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But vertically integrated mass continuity equation is</a:t>
            </a:r>
          </a:p>
        </p:txBody>
      </p:sp>
      <p:graphicFrame>
        <p:nvGraphicFramePr>
          <p:cNvPr id="4" name="Object 3"/>
          <p:cNvGraphicFramePr>
            <a:graphicFrameLocks noChangeAspect="1"/>
          </p:cNvGraphicFramePr>
          <p:nvPr>
            <p:extLst>
              <p:ext uri="{D42A27DB-BD31-4B8C-83A1-F6EECF244321}">
                <p14:modId xmlns:p14="http://schemas.microsoft.com/office/powerpoint/2010/main" val="3136055240"/>
              </p:ext>
            </p:extLst>
          </p:nvPr>
        </p:nvGraphicFramePr>
        <p:xfrm>
          <a:off x="2223881" y="957676"/>
          <a:ext cx="3571418" cy="990393"/>
        </p:xfrm>
        <a:graphic>
          <a:graphicData uri="http://schemas.openxmlformats.org/presentationml/2006/ole">
            <mc:AlternateContent xmlns:mc="http://schemas.openxmlformats.org/markup-compatibility/2006">
              <mc:Choice xmlns:v="urn:schemas-microsoft-com:vml" Requires="v">
                <p:oleObj spid="_x0000_s9258" name="Equation" r:id="rId3" imgW="1511280" imgH="419040" progId="Equation.DSMT4">
                  <p:embed/>
                </p:oleObj>
              </mc:Choice>
              <mc:Fallback>
                <p:oleObj name="Equation" r:id="rId3" imgW="1511280" imgH="419040" progId="Equation.DSMT4">
                  <p:embed/>
                  <p:pic>
                    <p:nvPicPr>
                      <p:cNvPr id="0" name=""/>
                      <p:cNvPicPr/>
                      <p:nvPr/>
                    </p:nvPicPr>
                    <p:blipFill>
                      <a:blip r:embed="rId4"/>
                      <a:stretch>
                        <a:fillRect/>
                      </a:stretch>
                    </p:blipFill>
                    <p:spPr>
                      <a:xfrm>
                        <a:off x="2223881" y="957676"/>
                        <a:ext cx="3571418" cy="990393"/>
                      </a:xfrm>
                      <a:prstGeom prst="rect">
                        <a:avLst/>
                      </a:prstGeom>
                    </p:spPr>
                  </p:pic>
                </p:oleObj>
              </mc:Fallback>
            </mc:AlternateContent>
          </a:graphicData>
        </a:graphic>
      </p:graphicFrame>
      <p:sp>
        <p:nvSpPr>
          <p:cNvPr id="5" name="TextBox 4"/>
          <p:cNvSpPr txBox="1"/>
          <p:nvPr/>
        </p:nvSpPr>
        <p:spPr>
          <a:xfrm>
            <a:off x="854765" y="2206487"/>
            <a:ext cx="1369116"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so</a:t>
            </a:r>
          </a:p>
        </p:txBody>
      </p:sp>
      <p:graphicFrame>
        <p:nvGraphicFramePr>
          <p:cNvPr id="6" name="Object 5"/>
          <p:cNvGraphicFramePr>
            <a:graphicFrameLocks noChangeAspect="1"/>
          </p:cNvGraphicFramePr>
          <p:nvPr>
            <p:extLst>
              <p:ext uri="{D42A27DB-BD31-4B8C-83A1-F6EECF244321}">
                <p14:modId xmlns:p14="http://schemas.microsoft.com/office/powerpoint/2010/main" val="1835694465"/>
              </p:ext>
            </p:extLst>
          </p:nvPr>
        </p:nvGraphicFramePr>
        <p:xfrm>
          <a:off x="2035038" y="2606597"/>
          <a:ext cx="4560794" cy="949067"/>
        </p:xfrm>
        <a:graphic>
          <a:graphicData uri="http://schemas.openxmlformats.org/presentationml/2006/ole">
            <mc:AlternateContent xmlns:mc="http://schemas.openxmlformats.org/markup-compatibility/2006">
              <mc:Choice xmlns:v="urn:schemas-microsoft-com:vml" Requires="v">
                <p:oleObj spid="_x0000_s9259" name="Equation" r:id="rId5" imgW="2197080" imgH="457200" progId="Equation.DSMT4">
                  <p:embed/>
                </p:oleObj>
              </mc:Choice>
              <mc:Fallback>
                <p:oleObj name="Equation" r:id="rId5" imgW="2197080" imgH="457200" progId="Equation.DSMT4">
                  <p:embed/>
                  <p:pic>
                    <p:nvPicPr>
                      <p:cNvPr id="0" name=""/>
                      <p:cNvPicPr/>
                      <p:nvPr/>
                    </p:nvPicPr>
                    <p:blipFill>
                      <a:blip r:embed="rId6"/>
                      <a:stretch>
                        <a:fillRect/>
                      </a:stretch>
                    </p:blipFill>
                    <p:spPr>
                      <a:xfrm>
                        <a:off x="2035038" y="2606597"/>
                        <a:ext cx="4560794" cy="949067"/>
                      </a:xfrm>
                      <a:prstGeom prst="rect">
                        <a:avLst/>
                      </a:prstGeom>
                    </p:spPr>
                  </p:pic>
                </p:oleObj>
              </mc:Fallback>
            </mc:AlternateContent>
          </a:graphicData>
        </a:graphic>
      </p:graphicFrame>
      <p:sp>
        <p:nvSpPr>
          <p:cNvPr id="7" name="TextBox 6"/>
          <p:cNvSpPr txBox="1"/>
          <p:nvPr/>
        </p:nvSpPr>
        <p:spPr>
          <a:xfrm>
            <a:off x="437322" y="3965713"/>
            <a:ext cx="7981121" cy="1323439"/>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Cannot satisfy </a:t>
            </a:r>
            <a:r>
              <a:rPr lang="en-US" sz="2000" i="1" dirty="0" smtClean="0">
                <a:solidFill>
                  <a:srgbClr val="0000FF"/>
                </a:solidFill>
                <a:latin typeface="Arial" panose="020B0604020202020204" pitchFamily="34" charset="0"/>
                <a:cs typeface="Arial" panose="020B0604020202020204" pitchFamily="34" charset="0"/>
              </a:rPr>
              <a:t>u=0</a:t>
            </a:r>
            <a:r>
              <a:rPr lang="en-US" sz="2000" dirty="0" smtClean="0">
                <a:solidFill>
                  <a:srgbClr val="0000FF"/>
                </a:solidFill>
                <a:latin typeface="Arial" panose="020B0604020202020204" pitchFamily="34" charset="0"/>
                <a:cs typeface="Arial" panose="020B0604020202020204" pitchFamily="34" charset="0"/>
              </a:rPr>
              <a:t> at both east and west side of ocean. Henry </a:t>
            </a:r>
            <a:r>
              <a:rPr lang="en-US" sz="2000" dirty="0" err="1" smtClean="0">
                <a:solidFill>
                  <a:srgbClr val="0000FF"/>
                </a:solidFill>
                <a:latin typeface="Arial" panose="020B0604020202020204" pitchFamily="34" charset="0"/>
                <a:cs typeface="Arial" panose="020B0604020202020204" pitchFamily="34" charset="0"/>
              </a:rPr>
              <a:t>Stommel</a:t>
            </a:r>
            <a:r>
              <a:rPr lang="en-US" sz="2000" dirty="0" smtClean="0">
                <a:solidFill>
                  <a:srgbClr val="0000FF"/>
                </a:solidFill>
                <a:latin typeface="Arial" panose="020B0604020202020204" pitchFamily="34" charset="0"/>
                <a:cs typeface="Arial" panose="020B0604020202020204" pitchFamily="34" charset="0"/>
              </a:rPr>
              <a:t> showed that </a:t>
            </a:r>
            <a:r>
              <a:rPr lang="en-US" sz="2000" i="1" dirty="0" smtClean="0">
                <a:solidFill>
                  <a:srgbClr val="0000FF"/>
                </a:solidFill>
                <a:latin typeface="Arial" panose="020B0604020202020204" pitchFamily="34" charset="0"/>
                <a:cs typeface="Arial" panose="020B0604020202020204" pitchFamily="34" charset="0"/>
              </a:rPr>
              <a:t>u=0 </a:t>
            </a:r>
            <a:r>
              <a:rPr lang="en-US" sz="2000" dirty="0" smtClean="0">
                <a:solidFill>
                  <a:srgbClr val="0000FF"/>
                </a:solidFill>
                <a:latin typeface="Arial" panose="020B0604020202020204" pitchFamily="34" charset="0"/>
                <a:cs typeface="Arial" panose="020B0604020202020204" pitchFamily="34" charset="0"/>
              </a:rPr>
              <a:t>must be satisfied on eastern boundary while all the return flow is concentrated in narrow western boundary currents likes the </a:t>
            </a:r>
            <a:r>
              <a:rPr lang="en-US" sz="2000" i="1" dirty="0" smtClean="0">
                <a:solidFill>
                  <a:srgbClr val="0000FF"/>
                </a:solidFill>
                <a:latin typeface="Arial" panose="020B0604020202020204" pitchFamily="34" charset="0"/>
                <a:cs typeface="Arial" panose="020B0604020202020204" pitchFamily="34" charset="0"/>
              </a:rPr>
              <a:t>Gulf Stream</a:t>
            </a:r>
            <a:r>
              <a:rPr lang="en-US" sz="2000" dirty="0" smtClean="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344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6/67/Ocean_currents_1943_%28borderless%29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02" y="616225"/>
            <a:ext cx="8685700" cy="4403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8860" y="5103600"/>
            <a:ext cx="5446643" cy="923330"/>
          </a:xfrm>
          <a:prstGeom prst="rect">
            <a:avLst/>
          </a:prstGeom>
        </p:spPr>
        <p:txBody>
          <a:bodyPr wrap="square">
            <a:spAutoFit/>
          </a:bodyPr>
          <a:lstStyle/>
          <a:p>
            <a:r>
              <a:rPr lang="en-US" i="1" dirty="0"/>
              <a:t>Ocean Currents and Sea Ice from Atlas of World </a:t>
            </a:r>
            <a:r>
              <a:rPr lang="en-US" i="1" dirty="0" smtClean="0"/>
              <a:t>Maps,</a:t>
            </a:r>
          </a:p>
          <a:p>
            <a:pPr algn="ctr"/>
            <a:r>
              <a:rPr lang="en-US" i="1" dirty="0"/>
              <a:t>p</a:t>
            </a:r>
            <a:r>
              <a:rPr lang="en-US" i="1" dirty="0" smtClean="0"/>
              <a:t>roduced by the </a:t>
            </a:r>
            <a:r>
              <a:rPr lang="en-US" dirty="0"/>
              <a:t>United States Army Service Forces, Army Specialized Training Division</a:t>
            </a:r>
            <a:r>
              <a:rPr lang="en-US" i="1" dirty="0" smtClean="0"/>
              <a:t> in 1943</a:t>
            </a:r>
            <a:endParaRPr lang="en-US" dirty="0"/>
          </a:p>
        </p:txBody>
      </p:sp>
      <p:sp>
        <p:nvSpPr>
          <p:cNvPr id="4" name="TextBox 3"/>
          <p:cNvSpPr txBox="1"/>
          <p:nvPr/>
        </p:nvSpPr>
        <p:spPr>
          <a:xfrm>
            <a:off x="5506278" y="6202017"/>
            <a:ext cx="2892287" cy="307777"/>
          </a:xfrm>
          <a:prstGeom prst="rect">
            <a:avLst/>
          </a:prstGeom>
          <a:noFill/>
        </p:spPr>
        <p:txBody>
          <a:bodyPr wrap="square" rtlCol="0">
            <a:spAutoFit/>
          </a:bodyPr>
          <a:lstStyle/>
          <a:p>
            <a:r>
              <a:rPr lang="en-US" sz="1400" dirty="0" smtClean="0"/>
              <a:t>Image credit:  </a:t>
            </a:r>
            <a:r>
              <a:rPr lang="en-US" sz="1400" i="1" dirty="0" smtClean="0"/>
              <a:t>U.S. Army</a:t>
            </a:r>
            <a:endParaRPr lang="en-US" sz="1400" i="1" dirty="0"/>
          </a:p>
        </p:txBody>
      </p:sp>
    </p:spTree>
    <p:extLst>
      <p:ext uri="{BB962C8B-B14F-4D97-AF65-F5344CB8AC3E}">
        <p14:creationId xmlns:p14="http://schemas.microsoft.com/office/powerpoint/2010/main" val="57246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Observing the Oceans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Difficult because radio waves do not travel through water; not possible to relay information from sensors</a:t>
            </a:r>
          </a:p>
          <a:p>
            <a:endParaRPr lang="en-US" dirty="0" smtClean="0"/>
          </a:p>
          <a:p>
            <a:r>
              <a:rPr lang="en-US" dirty="0" smtClean="0"/>
              <a:t> Therefore, must make in situ measurements</a:t>
            </a:r>
          </a:p>
          <a:p>
            <a:endParaRPr lang="en-US" dirty="0" smtClean="0"/>
          </a:p>
          <a:p>
            <a:r>
              <a:rPr lang="en-US" dirty="0" smtClean="0"/>
              <a:t> Historically, these have been very expensive</a:t>
            </a:r>
            <a:endParaRPr lang="en-US" dirty="0"/>
          </a:p>
        </p:txBody>
      </p:sp>
    </p:spTree>
    <p:extLst>
      <p:ext uri="{BB962C8B-B14F-4D97-AF65-F5344CB8AC3E}">
        <p14:creationId xmlns:p14="http://schemas.microsoft.com/office/powerpoint/2010/main" val="33927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Issues:</a:t>
            </a:r>
            <a:endParaRPr lang="en-US" dirty="0">
              <a:solidFill>
                <a:srgbClr val="0000FF"/>
              </a:solidFill>
            </a:endParaRPr>
          </a:p>
        </p:txBody>
      </p:sp>
      <p:sp>
        <p:nvSpPr>
          <p:cNvPr id="3" name="Content Placeholder 2"/>
          <p:cNvSpPr>
            <a:spLocks noGrp="1"/>
          </p:cNvSpPr>
          <p:nvPr>
            <p:ph idx="1"/>
          </p:nvPr>
        </p:nvSpPr>
        <p:spPr/>
        <p:txBody>
          <a:bodyPr/>
          <a:lstStyle/>
          <a:p>
            <a:pPr>
              <a:spcAft>
                <a:spcPts val="1000"/>
              </a:spcAft>
            </a:pPr>
            <a:r>
              <a:rPr lang="en-US" dirty="0" smtClean="0"/>
              <a:t> What are the relative roles of ocean circulation induced by vertical mixing and by large-scale wind stress, in transporting heat, salt, and tracers?</a:t>
            </a:r>
          </a:p>
          <a:p>
            <a:pPr>
              <a:spcAft>
                <a:spcPts val="1000"/>
              </a:spcAft>
            </a:pPr>
            <a:r>
              <a:rPr lang="en-US" dirty="0" smtClean="0"/>
              <a:t> How do these various circulations interact?</a:t>
            </a:r>
          </a:p>
          <a:p>
            <a:pPr>
              <a:spcAft>
                <a:spcPts val="1000"/>
              </a:spcAft>
            </a:pPr>
            <a:r>
              <a:rPr lang="en-US" dirty="0"/>
              <a:t> What is the energy source for vertical mixing in the ocean</a:t>
            </a:r>
            <a:r>
              <a:rPr lang="en-US" dirty="0" smtClean="0"/>
              <a:t>?</a:t>
            </a:r>
          </a:p>
          <a:p>
            <a:pPr>
              <a:spcAft>
                <a:spcPts val="1000"/>
              </a:spcAft>
            </a:pPr>
            <a:r>
              <a:rPr lang="en-US" dirty="0"/>
              <a:t> </a:t>
            </a:r>
            <a:r>
              <a:rPr lang="en-US" dirty="0" smtClean="0"/>
              <a:t>How important are transient eddies in ocean dynamics and transport? </a:t>
            </a:r>
          </a:p>
          <a:p>
            <a:pPr>
              <a:spcAft>
                <a:spcPts val="1000"/>
              </a:spcAft>
            </a:pPr>
            <a:r>
              <a:rPr lang="en-US" dirty="0" smtClean="0"/>
              <a:t> How does climate change affect ocean heat transport and other properties of the oceans?</a:t>
            </a:r>
            <a:endParaRPr lang="en-US" dirty="0"/>
          </a:p>
        </p:txBody>
      </p:sp>
    </p:spTree>
    <p:extLst>
      <p:ext uri="{BB962C8B-B14F-4D97-AF65-F5344CB8AC3E}">
        <p14:creationId xmlns:p14="http://schemas.microsoft.com/office/powerpoint/2010/main" val="18632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1442389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756" y="775252"/>
            <a:ext cx="8079644" cy="5297557"/>
          </a:xfrm>
          <a:prstGeom prst="rect">
            <a:avLst/>
          </a:prstGeom>
        </p:spPr>
      </p:pic>
      <p:sp>
        <p:nvSpPr>
          <p:cNvPr id="3" name="TextBox 2"/>
          <p:cNvSpPr txBox="1"/>
          <p:nvPr/>
        </p:nvSpPr>
        <p:spPr>
          <a:xfrm>
            <a:off x="5945774" y="6334132"/>
            <a:ext cx="311094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err="1" smtClean="0">
                <a:latin typeface="Arial" panose="020B0604020202020204" pitchFamily="34" charset="0"/>
                <a:cs typeface="Arial" panose="020B0604020202020204" pitchFamily="34" charset="0"/>
              </a:rPr>
              <a:t>Nuccitteli</a:t>
            </a:r>
            <a:r>
              <a:rPr lang="en-US" sz="1400" i="1" dirty="0" smtClean="0">
                <a:latin typeface="Arial" panose="020B0604020202020204" pitchFamily="34" charset="0"/>
                <a:cs typeface="Arial" panose="020B0604020202020204" pitchFamily="34" charset="0"/>
              </a:rPr>
              <a:t> et al, 2012, </a:t>
            </a:r>
            <a:r>
              <a:rPr lang="en-US" sz="1400" dirty="0">
                <a:latin typeface="Arial" panose="020B0604020202020204" pitchFamily="34" charset="0"/>
                <a:cs typeface="Arial" panose="020B0604020202020204" pitchFamily="34" charset="0"/>
              </a:rPr>
              <a:t>Phys. Let., A</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45, 3466-3468</a:t>
            </a:r>
            <a:endParaRPr lang="en-US" sz="1400" i="1" dirty="0" smtClean="0">
              <a:latin typeface="Arial" panose="020B0604020202020204" pitchFamily="34" charset="0"/>
              <a:cs typeface="Arial" panose="020B0604020202020204" pitchFamily="34" charset="0"/>
            </a:endParaRPr>
          </a:p>
        </p:txBody>
      </p:sp>
      <p:sp>
        <p:nvSpPr>
          <p:cNvPr id="4" name="TextBox 3"/>
          <p:cNvSpPr txBox="1"/>
          <p:nvPr/>
        </p:nvSpPr>
        <p:spPr>
          <a:xfrm>
            <a:off x="168965" y="6410091"/>
            <a:ext cx="5466522"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Based on bathythermograph and ARGO (post-2004) data</a:t>
            </a:r>
          </a:p>
        </p:txBody>
      </p:sp>
    </p:spTree>
    <p:extLst>
      <p:ext uri="{BB962C8B-B14F-4D97-AF65-F5344CB8AC3E}">
        <p14:creationId xmlns:p14="http://schemas.microsoft.com/office/powerpoint/2010/main" val="2754525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74" y="966660"/>
            <a:ext cx="7613374" cy="4969641"/>
          </a:xfrm>
          <a:prstGeom prst="rect">
            <a:avLst/>
          </a:prstGeom>
        </p:spPr>
      </p:pic>
      <p:sp>
        <p:nvSpPr>
          <p:cNvPr id="3" name="Title 2"/>
          <p:cNvSpPr>
            <a:spLocks noGrp="1"/>
          </p:cNvSpPr>
          <p:nvPr>
            <p:ph type="title"/>
          </p:nvPr>
        </p:nvSpPr>
        <p:spPr>
          <a:xfrm>
            <a:off x="638589" y="178849"/>
            <a:ext cx="7886700" cy="787811"/>
          </a:xfrm>
        </p:spPr>
        <p:txBody>
          <a:bodyPr/>
          <a:lstStyle/>
          <a:p>
            <a:r>
              <a:rPr lang="en-US" dirty="0" smtClean="0">
                <a:solidFill>
                  <a:srgbClr val="0000FF"/>
                </a:solidFill>
              </a:rPr>
              <a:t>Carbon Sources and Sinks</a:t>
            </a:r>
            <a:endParaRPr lang="en-US" dirty="0">
              <a:solidFill>
                <a:srgbClr val="0000FF"/>
              </a:solidFill>
            </a:endParaRPr>
          </a:p>
        </p:txBody>
      </p:sp>
      <p:sp>
        <p:nvSpPr>
          <p:cNvPr id="4" name="TextBox 3"/>
          <p:cNvSpPr txBox="1"/>
          <p:nvPr/>
        </p:nvSpPr>
        <p:spPr>
          <a:xfrm>
            <a:off x="3299791" y="6334132"/>
            <a:ext cx="575693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Samar </a:t>
            </a:r>
            <a:r>
              <a:rPr lang="en-US" sz="1400" i="1" dirty="0" err="1" smtClean="0">
                <a:latin typeface="Arial" panose="020B0604020202020204" pitchFamily="34" charset="0"/>
                <a:cs typeface="Arial" panose="020B0604020202020204" pitchFamily="34" charset="0"/>
              </a:rPr>
              <a:t>Khatiwala</a:t>
            </a:r>
            <a:endParaRPr lang="en-US" sz="14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381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698359"/>
          </a:xfrm>
        </p:spPr>
        <p:txBody>
          <a:bodyPr>
            <a:normAutofit/>
          </a:bodyPr>
          <a:lstStyle/>
          <a:p>
            <a:r>
              <a:rPr lang="en-US" sz="2800" dirty="0" smtClean="0">
                <a:solidFill>
                  <a:srgbClr val="0000FF"/>
                </a:solidFill>
              </a:rPr>
              <a:t>Oceans are Becoming More Acidic</a:t>
            </a:r>
            <a:endParaRPr lang="en-US" sz="2800" dirty="0">
              <a:solidFill>
                <a:srgbClr val="0000FF"/>
              </a:solidFill>
            </a:endParaRPr>
          </a:p>
        </p:txBody>
      </p:sp>
      <p:pic>
        <p:nvPicPr>
          <p:cNvPr id="11266" name="Picture 2" descr="http://upload.wikimedia.org/wikipedia/commons/9/9e/WOA05_GLODAP_del_pH_AYo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107" y="1063487"/>
            <a:ext cx="5864087" cy="3949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01914" y="6324193"/>
            <a:ext cx="3319670" cy="30520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err="1" smtClean="0">
                <a:latin typeface="Arial" panose="020B0604020202020204" pitchFamily="34" charset="0"/>
                <a:cs typeface="Arial" panose="020B0604020202020204" pitchFamily="34" charset="0"/>
              </a:rPr>
              <a:t>Plumbago</a:t>
            </a:r>
            <a:r>
              <a:rPr lang="en-US" sz="1400" i="1" dirty="0" smtClean="0">
                <a:latin typeface="Arial" panose="020B0604020202020204" pitchFamily="34" charset="0"/>
                <a:cs typeface="Arial" panose="020B0604020202020204" pitchFamily="34" charset="0"/>
              </a:rPr>
              <a:t>, Wikipedia</a:t>
            </a:r>
          </a:p>
        </p:txBody>
      </p:sp>
      <p:sp>
        <p:nvSpPr>
          <p:cNvPr id="3" name="Rectangle 2"/>
          <p:cNvSpPr/>
          <p:nvPr/>
        </p:nvSpPr>
        <p:spPr>
          <a:xfrm>
            <a:off x="372715" y="5012654"/>
            <a:ext cx="8348869"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Estimated change in annual mean sea surface pH between the pre-industrial period (1700s) and the present day (1990s). Δ pH here is in standard pH units. Calculated from fields of dissolved inorganic carbon and alkalinity from the Global Ocean Data Analysis Project climatology and temperature and salinity from the World Ocean Atlas (2005) climatology </a:t>
            </a:r>
          </a:p>
        </p:txBody>
      </p:sp>
    </p:spTree>
    <p:extLst>
      <p:ext uri="{BB962C8B-B14F-4D97-AF65-F5344CB8AC3E}">
        <p14:creationId xmlns:p14="http://schemas.microsoft.com/office/powerpoint/2010/main" val="3451387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11" y="225981"/>
            <a:ext cx="7886700" cy="897142"/>
          </a:xfrm>
        </p:spPr>
        <p:txBody>
          <a:bodyPr>
            <a:normAutofit fontScale="90000"/>
          </a:bodyPr>
          <a:lstStyle/>
          <a:p>
            <a:r>
              <a:rPr lang="en-US" sz="2400" dirty="0" smtClean="0">
                <a:solidFill>
                  <a:srgbClr val="0000FF"/>
                </a:solidFill>
              </a:rPr>
              <a:t>Ocean acidification may be partly responsible for decline of corals and other shell-building organisms as well as other life forms that depend on them</a:t>
            </a:r>
            <a:endParaRPr lang="en-US" sz="2400" dirty="0">
              <a:solidFill>
                <a:srgbClr val="0000FF"/>
              </a:solidFill>
            </a:endParaRPr>
          </a:p>
        </p:txBody>
      </p:sp>
      <p:pic>
        <p:nvPicPr>
          <p:cNvPr id="13314" name="Picture 2" descr="http://soundwaves.usgs.gov/2009/11/CoralF1TU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11" y="1213613"/>
            <a:ext cx="7620000"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2595" y="5256979"/>
            <a:ext cx="8338931"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Corals and coral reefs are severely threatened by processes such as ocean acidification: </a:t>
            </a:r>
            <a:r>
              <a:rPr lang="en-US" sz="1600" b="1" i="1" dirty="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 "Healthy" coral reef with living </a:t>
            </a:r>
            <a:r>
              <a:rPr lang="en-US" sz="1600" i="1" dirty="0" err="1">
                <a:latin typeface="Arial" panose="020B0604020202020204" pitchFamily="34" charset="0"/>
                <a:cs typeface="Arial" panose="020B0604020202020204" pitchFamily="34" charset="0"/>
              </a:rPr>
              <a:t>Acropora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palmata</a:t>
            </a:r>
            <a:r>
              <a:rPr lang="en-US" sz="1600" dirty="0">
                <a:latin typeface="Arial" panose="020B0604020202020204" pitchFamily="34" charset="0"/>
                <a:cs typeface="Arial" panose="020B0604020202020204" pitchFamily="34" charset="0"/>
              </a:rPr>
              <a:t> and good water quality. </a:t>
            </a:r>
            <a:r>
              <a:rPr lang="en-US" sz="1600" b="1" i="1"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 Degraded coral reef with dead </a:t>
            </a:r>
            <a:r>
              <a:rPr lang="en-US" sz="1600" i="1" dirty="0">
                <a:latin typeface="Arial" panose="020B0604020202020204" pitchFamily="34" charset="0"/>
                <a:cs typeface="Arial" panose="020B0604020202020204" pitchFamily="34" charset="0"/>
              </a:rPr>
              <a:t>A. </a:t>
            </a:r>
            <a:r>
              <a:rPr lang="en-US" sz="1600" i="1" dirty="0" err="1">
                <a:latin typeface="Arial" panose="020B0604020202020204" pitchFamily="34" charset="0"/>
                <a:cs typeface="Arial" panose="020B0604020202020204" pitchFamily="34" charset="0"/>
              </a:rPr>
              <a:t>palmata</a:t>
            </a:r>
            <a:r>
              <a:rPr lang="en-US" sz="1600" dirty="0">
                <a:latin typeface="Arial" panose="020B0604020202020204" pitchFamily="34" charset="0"/>
                <a:cs typeface="Arial" panose="020B0604020202020204" pitchFamily="34" charset="0"/>
              </a:rPr>
              <a:t> and poor water quality. Processes such as ocean acidification are rapidly transforming healthy reefs into degraded reefs in Puerto Rico and other Caribbean and western tropical Atlantic Ocean regions.</a:t>
            </a:r>
          </a:p>
        </p:txBody>
      </p:sp>
      <p:sp>
        <p:nvSpPr>
          <p:cNvPr id="5" name="TextBox 4"/>
          <p:cNvSpPr txBox="1"/>
          <p:nvPr/>
        </p:nvSpPr>
        <p:spPr>
          <a:xfrm>
            <a:off x="5948567" y="6518304"/>
            <a:ext cx="3319670" cy="30520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Ryan Moyer, USGS</a:t>
            </a:r>
          </a:p>
        </p:txBody>
      </p:sp>
    </p:spTree>
    <p:extLst>
      <p:ext uri="{BB962C8B-B14F-4D97-AF65-F5344CB8AC3E}">
        <p14:creationId xmlns:p14="http://schemas.microsoft.com/office/powerpoint/2010/main" val="74424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638724"/>
          </a:xfrm>
        </p:spPr>
        <p:txBody>
          <a:bodyPr>
            <a:normAutofit/>
          </a:bodyPr>
          <a:lstStyle/>
          <a:p>
            <a:r>
              <a:rPr lang="en-US" sz="2400" dirty="0" smtClean="0">
                <a:solidFill>
                  <a:srgbClr val="0000FF"/>
                </a:solidFill>
              </a:rPr>
              <a:t>The Ocean-Atmosphere Carbon Cycle</a:t>
            </a:r>
            <a:endParaRPr lang="en-US" sz="2400" dirty="0">
              <a:solidFill>
                <a:srgbClr val="0000FF"/>
              </a:solidFill>
            </a:endParaRPr>
          </a:p>
        </p:txBody>
      </p:sp>
      <p:pic>
        <p:nvPicPr>
          <p:cNvPr id="12290" name="Picture 2" descr="File:CO2 pump h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182" y="1003853"/>
            <a:ext cx="6765635" cy="4719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6774" y="6207720"/>
            <a:ext cx="8274323"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Image credit:  </a:t>
            </a:r>
            <a:r>
              <a:rPr lang="en-US" sz="1200" dirty="0">
                <a:latin typeface="Arial" panose="020B0604020202020204" pitchFamily="34" charset="0"/>
                <a:cs typeface="Arial" panose="020B0604020202020204" pitchFamily="34" charset="0"/>
              </a:rPr>
              <a:t>Hannes </a:t>
            </a:r>
            <a:r>
              <a:rPr lang="en-US" sz="1200" dirty="0" err="1">
                <a:latin typeface="Arial" panose="020B0604020202020204" pitchFamily="34" charset="0"/>
                <a:cs typeface="Arial" panose="020B0604020202020204" pitchFamily="34" charset="0"/>
              </a:rPr>
              <a:t>Grobe</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Alfred </a:t>
            </a:r>
            <a:r>
              <a:rPr lang="en-US" sz="1200" dirty="0">
                <a:latin typeface="Arial" panose="020B0604020202020204" pitchFamily="34" charset="0"/>
                <a:cs typeface="Arial" panose="020B0604020202020204" pitchFamily="34" charset="0"/>
              </a:rPr>
              <a:t>Wegener Institute for Polar and Marine Research, Bremerhaven, Germany</a:t>
            </a:r>
            <a:endParaRPr lang="en-US" sz="12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983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srcRect r="-1114" b="48024"/>
          <a:stretch/>
        </p:blipFill>
        <p:spPr bwMode="auto">
          <a:xfrm>
            <a:off x="628650" y="1162879"/>
            <a:ext cx="7987749" cy="4857288"/>
          </a:xfrm>
          <a:prstGeom prst="rect">
            <a:avLst/>
          </a:prstGeom>
          <a:noFill/>
          <a:ln w="9525">
            <a:noFill/>
            <a:miter lim="800000"/>
            <a:headEnd/>
            <a:tailEnd/>
          </a:ln>
        </p:spPr>
      </p:pic>
      <p:sp>
        <p:nvSpPr>
          <p:cNvPr id="2" name="Title 1"/>
          <p:cNvSpPr>
            <a:spLocks noGrp="1"/>
          </p:cNvSpPr>
          <p:nvPr>
            <p:ph type="title"/>
          </p:nvPr>
        </p:nvSpPr>
        <p:spPr>
          <a:xfrm>
            <a:off x="727214" y="156407"/>
            <a:ext cx="7889185" cy="1384159"/>
          </a:xfrm>
        </p:spPr>
        <p:txBody>
          <a:bodyPr/>
          <a:lstStyle/>
          <a:p>
            <a:r>
              <a:rPr lang="en-US" dirty="0" smtClean="0">
                <a:solidFill>
                  <a:srgbClr val="0000FF"/>
                </a:solidFill>
              </a:rPr>
              <a:t>Ocean biogeochemistry is main long-term sink for atmospheric CO</a:t>
            </a:r>
            <a:r>
              <a:rPr lang="en-US" baseline="-25000" dirty="0" smtClean="0">
                <a:solidFill>
                  <a:srgbClr val="0000FF"/>
                </a:solidFill>
              </a:rPr>
              <a:t>2</a:t>
            </a:r>
            <a:endParaRPr lang="en-US" baseline="-25000" dirty="0">
              <a:solidFill>
                <a:srgbClr val="0000FF"/>
              </a:solidFill>
            </a:endParaRPr>
          </a:p>
        </p:txBody>
      </p:sp>
      <p:sp>
        <p:nvSpPr>
          <p:cNvPr id="4" name="TextBox 3"/>
          <p:cNvSpPr txBox="1"/>
          <p:nvPr/>
        </p:nvSpPr>
        <p:spPr>
          <a:xfrm>
            <a:off x="5948567" y="6518304"/>
            <a:ext cx="304634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Susan Solomon</a:t>
            </a:r>
          </a:p>
        </p:txBody>
      </p:sp>
    </p:spTree>
    <p:extLst>
      <p:ext uri="{BB962C8B-B14F-4D97-AF65-F5344CB8AC3E}">
        <p14:creationId xmlns:p14="http://schemas.microsoft.com/office/powerpoint/2010/main" val="1977088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20" y="1975267"/>
            <a:ext cx="7886700" cy="1325563"/>
          </a:xfrm>
        </p:spPr>
        <p:txBody>
          <a:bodyPr/>
          <a:lstStyle/>
          <a:p>
            <a:r>
              <a:rPr lang="en-US" dirty="0" smtClean="0"/>
              <a:t>Spare Slide</a:t>
            </a:r>
            <a:endParaRPr lang="en-US" dirty="0"/>
          </a:p>
        </p:txBody>
      </p:sp>
    </p:spTree>
    <p:extLst>
      <p:ext uri="{BB962C8B-B14F-4D97-AF65-F5344CB8AC3E}">
        <p14:creationId xmlns:p14="http://schemas.microsoft.com/office/powerpoint/2010/main" val="496974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ocean.washington.edu/courses/oc513/woce-1750m-vel-sm.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 t="-1045" r="27912" b="-1"/>
          <a:stretch/>
        </p:blipFill>
        <p:spPr bwMode="auto">
          <a:xfrm>
            <a:off x="1219062" y="258417"/>
            <a:ext cx="6483763" cy="5290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4826" y="5419559"/>
            <a:ext cx="6967330" cy="584775"/>
          </a:xfrm>
          <a:prstGeom prst="rect">
            <a:avLst/>
          </a:prstGeom>
          <a:noFill/>
        </p:spPr>
        <p:txBody>
          <a:bodyPr wrap="square" rtlCol="0">
            <a:spAutoFit/>
          </a:bodyPr>
          <a:lstStyle/>
          <a:p>
            <a:pPr algn="ctr"/>
            <a:r>
              <a:rPr lang="en-US" sz="1600" dirty="0" smtClean="0">
                <a:solidFill>
                  <a:srgbClr val="0000FF"/>
                </a:solidFill>
                <a:latin typeface="Arial" panose="020B0604020202020204" pitchFamily="34" charset="0"/>
                <a:cs typeface="Arial" panose="020B0604020202020204" pitchFamily="34" charset="0"/>
              </a:rPr>
              <a:t>Flow at almost 2 km depth, from a combination of observations and a computational model. </a:t>
            </a:r>
          </a:p>
        </p:txBody>
      </p:sp>
    </p:spTree>
    <p:extLst>
      <p:ext uri="{BB962C8B-B14F-4D97-AF65-F5344CB8AC3E}">
        <p14:creationId xmlns:p14="http://schemas.microsoft.com/office/powerpoint/2010/main" val="3158252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Ships</a:t>
            </a:r>
            <a:endParaRPr lang="en-US" dirty="0">
              <a:solidFill>
                <a:srgbClr val="0000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88" y="1690691"/>
            <a:ext cx="3563981" cy="2867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307" y="1681166"/>
            <a:ext cx="4286250" cy="2876550"/>
          </a:xfrm>
          <a:prstGeom prst="rect">
            <a:avLst/>
          </a:prstGeom>
        </p:spPr>
      </p:pic>
      <p:sp>
        <p:nvSpPr>
          <p:cNvPr id="7" name="TextBox 6"/>
          <p:cNvSpPr txBox="1"/>
          <p:nvPr/>
        </p:nvSpPr>
        <p:spPr>
          <a:xfrm>
            <a:off x="832988" y="4761781"/>
            <a:ext cx="3540604" cy="1200329"/>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Research Vessel Atlantis 1, used by the Woods Hole Oceanographic Institution from 1931 to 1964</a:t>
            </a:r>
            <a:endParaRPr lang="en-US"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4720626" y="4761780"/>
            <a:ext cx="3540604" cy="1200329"/>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Research Vessel Atlantis 3, used by the Woods Hole Oceanographic Institution from 1998 to the present</a:t>
            </a:r>
            <a:endParaRPr lang="en-US"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4880112" y="6334780"/>
            <a:ext cx="4184376"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Photos </a:t>
            </a:r>
            <a:r>
              <a:rPr lang="en-US" sz="1400" dirty="0">
                <a:latin typeface="Arial" panose="020B0604020202020204" pitchFamily="34" charset="0"/>
                <a:cs typeface="Arial" panose="020B0604020202020204" pitchFamily="34" charset="0"/>
              </a:rPr>
              <a:t>courtesy of Woods Hole Oceanographic </a:t>
            </a:r>
            <a:r>
              <a:rPr lang="en-US" sz="1400" dirty="0" smtClean="0">
                <a:latin typeface="Arial" panose="020B0604020202020204" pitchFamily="34" charset="0"/>
                <a:cs typeface="Arial" panose="020B0604020202020204" pitchFamily="34" charset="0"/>
              </a:rPr>
              <a:t>Institution, </a:t>
            </a:r>
            <a:r>
              <a:rPr lang="en-US" sz="1400" dirty="0" err="1" smtClean="0">
                <a:latin typeface="Arial" panose="020B0604020202020204" pitchFamily="34" charset="0"/>
                <a:cs typeface="Arial" panose="020B0604020202020204" pitchFamily="34" charset="0"/>
              </a:rPr>
              <a:t>Archives©WHOI</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69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124" y="192599"/>
            <a:ext cx="7886700" cy="842571"/>
          </a:xfrm>
        </p:spPr>
        <p:txBody>
          <a:bodyPr>
            <a:normAutofit/>
          </a:bodyPr>
          <a:lstStyle/>
          <a:p>
            <a:r>
              <a:rPr lang="en-US" sz="3200" dirty="0" smtClean="0">
                <a:solidFill>
                  <a:srgbClr val="0000FF"/>
                </a:solidFill>
              </a:rPr>
              <a:t>Measurements at Depth</a:t>
            </a:r>
            <a:endParaRPr lang="en-US" sz="3200" dirty="0">
              <a:solidFill>
                <a:srgbClr val="0000FF"/>
              </a:solidFill>
            </a:endParaRPr>
          </a:p>
        </p:txBody>
      </p:sp>
      <p:pic>
        <p:nvPicPr>
          <p:cNvPr id="1026" name="Picture 2" descr="File:Niskin-bot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115" y="1035170"/>
            <a:ext cx="3717685" cy="42579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3523" y="5450312"/>
            <a:ext cx="6228272"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Niskin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Bottle </a:t>
            </a:r>
            <a:r>
              <a:rPr lang="en-US" sz="1600" dirty="0">
                <a:latin typeface="Arial" panose="020B0604020202020204" pitchFamily="34" charset="0"/>
                <a:cs typeface="Arial" panose="020B0604020202020204" pitchFamily="34" charset="0"/>
              </a:rPr>
              <a:t>being lowered into the water. The two end caps are visible, held in place by a thin cord running round the outside of the cylinder. The bungee cord which will pull them both close is barely visible at the very top of the cylinder.</a:t>
            </a:r>
          </a:p>
        </p:txBody>
      </p:sp>
      <p:sp>
        <p:nvSpPr>
          <p:cNvPr id="4" name="TextBox 3"/>
          <p:cNvSpPr txBox="1"/>
          <p:nvPr/>
        </p:nvSpPr>
        <p:spPr>
          <a:xfrm>
            <a:off x="7203057" y="4615132"/>
            <a:ext cx="1483743"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Photo credit: </a:t>
            </a:r>
            <a:r>
              <a:rPr lang="en-US" sz="1200" i="1" dirty="0" smtClean="0">
                <a:latin typeface="Arial" panose="020B0604020202020204" pitchFamily="34" charset="0"/>
                <a:cs typeface="Arial" panose="020B0604020202020204" pitchFamily="34" charset="0"/>
              </a:rPr>
              <a:t>NOAA</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916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91" y="1600199"/>
            <a:ext cx="2849309" cy="39536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550" y="2832651"/>
            <a:ext cx="5862449" cy="2709181"/>
          </a:xfrm>
          <a:prstGeom prst="rect">
            <a:avLst/>
          </a:prstGeom>
        </p:spPr>
      </p:pic>
      <p:sp>
        <p:nvSpPr>
          <p:cNvPr id="5" name="TextBox 4"/>
          <p:cNvSpPr txBox="1"/>
          <p:nvPr/>
        </p:nvSpPr>
        <p:spPr>
          <a:xfrm>
            <a:off x="5506278" y="6202017"/>
            <a:ext cx="2892287" cy="307777"/>
          </a:xfrm>
          <a:prstGeom prst="rect">
            <a:avLst/>
          </a:prstGeom>
          <a:noFill/>
        </p:spPr>
        <p:txBody>
          <a:bodyPr wrap="square" rtlCol="0">
            <a:spAutoFit/>
          </a:bodyPr>
          <a:lstStyle/>
          <a:p>
            <a:r>
              <a:rPr lang="en-US" sz="1400" dirty="0" smtClean="0"/>
              <a:t>Image credit:  </a:t>
            </a:r>
            <a:r>
              <a:rPr lang="en-US" sz="1400" i="1" dirty="0" smtClean="0"/>
              <a:t>Argo Program</a:t>
            </a:r>
            <a:endParaRPr lang="en-US" sz="1400" i="1" dirty="0"/>
          </a:p>
        </p:txBody>
      </p:sp>
      <p:sp>
        <p:nvSpPr>
          <p:cNvPr id="6" name="TextBox 5"/>
          <p:cNvSpPr txBox="1"/>
          <p:nvPr/>
        </p:nvSpPr>
        <p:spPr>
          <a:xfrm>
            <a:off x="675861" y="327991"/>
            <a:ext cx="7722704"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ARGO robotic submersible floats</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50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 Ocean as a Thermal Reservoir</a:t>
            </a:r>
            <a:endParaRPr lang="en-US" dirty="0">
              <a:solidFill>
                <a:srgbClr val="0000FF"/>
              </a:solidFill>
            </a:endParaRPr>
          </a:p>
        </p:txBody>
      </p:sp>
      <p:sp>
        <p:nvSpPr>
          <p:cNvPr id="3" name="Content Placeholder 2"/>
          <p:cNvSpPr>
            <a:spLocks noGrp="1"/>
          </p:cNvSpPr>
          <p:nvPr>
            <p:ph idx="1"/>
          </p:nvPr>
        </p:nvSpPr>
        <p:spPr/>
        <p:txBody>
          <a:bodyPr/>
          <a:lstStyle/>
          <a:p>
            <a:pPr indent="0"/>
            <a:r>
              <a:rPr lang="en-US" dirty="0" smtClean="0"/>
              <a:t>  Mass of the ocean is about 350 times larger than the mass of the atmosphere</a:t>
            </a:r>
          </a:p>
          <a:p>
            <a:pPr indent="0"/>
            <a:endParaRPr lang="en-US" dirty="0" smtClean="0"/>
          </a:p>
          <a:p>
            <a:pPr indent="0"/>
            <a:r>
              <a:rPr lang="en-US" dirty="0" smtClean="0"/>
              <a:t>  Heat capacity of the ocean is about 500 times the effective heat capacity of the atmosphere</a:t>
            </a:r>
          </a:p>
          <a:p>
            <a:pPr indent="0"/>
            <a:endParaRPr lang="en-US" dirty="0" smtClean="0"/>
          </a:p>
          <a:p>
            <a:pPr indent="0"/>
            <a:r>
              <a:rPr lang="en-US" dirty="0"/>
              <a:t> </a:t>
            </a:r>
            <a:r>
              <a:rPr lang="en-US" dirty="0" smtClean="0"/>
              <a:t> Heat is rapidly mixed through the very top of the ocean..  20-150 m, depending on location and season</a:t>
            </a:r>
          </a:p>
          <a:p>
            <a:pPr marL="0" indent="0">
              <a:buNone/>
            </a:pPr>
            <a:endParaRPr lang="en-US" dirty="0"/>
          </a:p>
        </p:txBody>
      </p:sp>
    </p:spTree>
    <p:extLst>
      <p:ext uri="{BB962C8B-B14F-4D97-AF65-F5344CB8AC3E}">
        <p14:creationId xmlns:p14="http://schemas.microsoft.com/office/powerpoint/2010/main" val="33815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504" y="516835"/>
            <a:ext cx="7802218"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Approximate equation for upper ocean temperature, </a:t>
            </a:r>
            <a:r>
              <a:rPr lang="en-US" sz="2400" i="1" dirty="0" smtClean="0">
                <a:solidFill>
                  <a:srgbClr val="0000FF"/>
                </a:solidFill>
                <a:latin typeface="Arial" panose="020B0604020202020204" pitchFamily="34" charset="0"/>
                <a:cs typeface="Arial" panose="020B0604020202020204" pitchFamily="34" charset="0"/>
              </a:rPr>
              <a:t>T</a:t>
            </a:r>
            <a:r>
              <a:rPr lang="en-US" sz="2400" dirty="0" smtClean="0">
                <a:solidFill>
                  <a:srgbClr val="0000FF"/>
                </a:solidFill>
                <a:latin typeface="Arial" panose="020B0604020202020204" pitchFamily="34"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91079117"/>
              </p:ext>
            </p:extLst>
          </p:nvPr>
        </p:nvGraphicFramePr>
        <p:xfrm>
          <a:off x="1704975" y="1408113"/>
          <a:ext cx="4962525" cy="788987"/>
        </p:xfrm>
        <a:graphic>
          <a:graphicData uri="http://schemas.openxmlformats.org/presentationml/2006/ole">
            <mc:AlternateContent xmlns:mc="http://schemas.openxmlformats.org/markup-compatibility/2006">
              <mc:Choice xmlns:v="urn:schemas-microsoft-com:vml" Requires="v">
                <p:oleObj spid="_x0000_s2417" name="Equation" r:id="rId4" imgW="2476440" imgH="393480" progId="Equation.DSMT4">
                  <p:embed/>
                </p:oleObj>
              </mc:Choice>
              <mc:Fallback>
                <p:oleObj name="Equation" r:id="rId4" imgW="2476440" imgH="393480" progId="Equation.DSMT4">
                  <p:embed/>
                  <p:pic>
                    <p:nvPicPr>
                      <p:cNvPr id="0" name=""/>
                      <p:cNvPicPr/>
                      <p:nvPr/>
                    </p:nvPicPr>
                    <p:blipFill>
                      <a:blip r:embed="rId5"/>
                      <a:stretch>
                        <a:fillRect/>
                      </a:stretch>
                    </p:blipFill>
                    <p:spPr>
                      <a:xfrm>
                        <a:off x="1704975" y="1408113"/>
                        <a:ext cx="4962525" cy="788987"/>
                      </a:xfrm>
                      <a:prstGeom prst="rect">
                        <a:avLst/>
                      </a:prstGeom>
                    </p:spPr>
                  </p:pic>
                </p:oleObj>
              </mc:Fallback>
            </mc:AlternateContent>
          </a:graphicData>
        </a:graphic>
      </p:graphicFrame>
      <p:sp>
        <p:nvSpPr>
          <p:cNvPr id="6" name="TextBox 5"/>
          <p:cNvSpPr txBox="1"/>
          <p:nvPr/>
        </p:nvSpPr>
        <p:spPr>
          <a:xfrm>
            <a:off x="1620078" y="2703443"/>
            <a:ext cx="5466522" cy="369332"/>
          </a:xfrm>
          <a:prstGeom prst="rect">
            <a:avLst/>
          </a:prstGeom>
          <a:noFill/>
        </p:spPr>
        <p:txBody>
          <a:bodyPr wrap="square" rtlCol="0">
            <a:spAutoFit/>
          </a:bodyPr>
          <a:lstStyle/>
          <a:p>
            <a:r>
              <a:rPr lang="en-US" dirty="0" smtClean="0"/>
              <a:t>   =  Heat capacity of liquid water</a:t>
            </a:r>
            <a:endParaRPr lang="en-US" dirty="0"/>
          </a:p>
        </p:txBody>
      </p:sp>
      <p:sp>
        <p:nvSpPr>
          <p:cNvPr id="7" name="TextBox 6"/>
          <p:cNvSpPr txBox="1"/>
          <p:nvPr/>
        </p:nvSpPr>
        <p:spPr>
          <a:xfrm>
            <a:off x="1620078" y="3217572"/>
            <a:ext cx="3657600" cy="369332"/>
          </a:xfrm>
          <a:prstGeom prst="rect">
            <a:avLst/>
          </a:prstGeom>
          <a:noFill/>
        </p:spPr>
        <p:txBody>
          <a:bodyPr wrap="square" rtlCol="0">
            <a:spAutoFit/>
          </a:bodyPr>
          <a:lstStyle/>
          <a:p>
            <a:r>
              <a:rPr lang="en-US" dirty="0" smtClean="0"/>
              <a:t>    = Density of seawater</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078549464"/>
              </p:ext>
            </p:extLst>
          </p:nvPr>
        </p:nvGraphicFramePr>
        <p:xfrm>
          <a:off x="1442278" y="2703443"/>
          <a:ext cx="287258" cy="369332"/>
        </p:xfrm>
        <a:graphic>
          <a:graphicData uri="http://schemas.openxmlformats.org/presentationml/2006/ole">
            <mc:AlternateContent xmlns:mc="http://schemas.openxmlformats.org/markup-compatibility/2006">
              <mc:Choice xmlns:v="urn:schemas-microsoft-com:vml" Requires="v">
                <p:oleObj spid="_x0000_s2418" name="Equation" r:id="rId6" imgW="177480" imgH="228600" progId="Equation.DSMT4">
                  <p:embed/>
                </p:oleObj>
              </mc:Choice>
              <mc:Fallback>
                <p:oleObj name="Equation" r:id="rId6" imgW="177480" imgH="228600" progId="Equation.DSMT4">
                  <p:embed/>
                  <p:pic>
                    <p:nvPicPr>
                      <p:cNvPr id="0" name=""/>
                      <p:cNvPicPr/>
                      <p:nvPr/>
                    </p:nvPicPr>
                    <p:blipFill>
                      <a:blip r:embed="rId7"/>
                      <a:stretch>
                        <a:fillRect/>
                      </a:stretch>
                    </p:blipFill>
                    <p:spPr>
                      <a:xfrm>
                        <a:off x="1442278" y="2703443"/>
                        <a:ext cx="287258" cy="36933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96742812"/>
              </p:ext>
            </p:extLst>
          </p:nvPr>
        </p:nvGraphicFramePr>
        <p:xfrm>
          <a:off x="1455931" y="3188251"/>
          <a:ext cx="299830" cy="385496"/>
        </p:xfrm>
        <a:graphic>
          <a:graphicData uri="http://schemas.openxmlformats.org/presentationml/2006/ole">
            <mc:AlternateContent xmlns:mc="http://schemas.openxmlformats.org/markup-compatibility/2006">
              <mc:Choice xmlns:v="urn:schemas-microsoft-com:vml" Requires="v">
                <p:oleObj spid="_x0000_s2419"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1455931" y="3188251"/>
                        <a:ext cx="299830" cy="38549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64975212"/>
              </p:ext>
            </p:extLst>
          </p:nvPr>
        </p:nvGraphicFramePr>
        <p:xfrm>
          <a:off x="1454005" y="3761124"/>
          <a:ext cx="263808" cy="369331"/>
        </p:xfrm>
        <a:graphic>
          <a:graphicData uri="http://schemas.openxmlformats.org/presentationml/2006/ole">
            <mc:AlternateContent xmlns:mc="http://schemas.openxmlformats.org/markup-compatibility/2006">
              <mc:Choice xmlns:v="urn:schemas-microsoft-com:vml" Requires="v">
                <p:oleObj spid="_x0000_s2420" name="Equation" r:id="rId10" imgW="126720" imgH="177480" progId="Equation.DSMT4">
                  <p:embed/>
                </p:oleObj>
              </mc:Choice>
              <mc:Fallback>
                <p:oleObj name="Equation" r:id="rId10" imgW="126720" imgH="177480" progId="Equation.DSMT4">
                  <p:embed/>
                  <p:pic>
                    <p:nvPicPr>
                      <p:cNvPr id="0" name=""/>
                      <p:cNvPicPr/>
                      <p:nvPr/>
                    </p:nvPicPr>
                    <p:blipFill>
                      <a:blip r:embed="rId11"/>
                      <a:stretch>
                        <a:fillRect/>
                      </a:stretch>
                    </p:blipFill>
                    <p:spPr>
                      <a:xfrm>
                        <a:off x="1454005" y="3761124"/>
                        <a:ext cx="263808" cy="369331"/>
                      </a:xfrm>
                      <a:prstGeom prst="rect">
                        <a:avLst/>
                      </a:prstGeom>
                    </p:spPr>
                  </p:pic>
                </p:oleObj>
              </mc:Fallback>
            </mc:AlternateContent>
          </a:graphicData>
        </a:graphic>
      </p:graphicFrame>
      <p:sp>
        <p:nvSpPr>
          <p:cNvPr id="11" name="TextBox 10"/>
          <p:cNvSpPr txBox="1"/>
          <p:nvPr/>
        </p:nvSpPr>
        <p:spPr>
          <a:xfrm>
            <a:off x="1845086" y="3761124"/>
            <a:ext cx="3349487" cy="369332"/>
          </a:xfrm>
          <a:prstGeom prst="rect">
            <a:avLst/>
          </a:prstGeom>
          <a:noFill/>
        </p:spPr>
        <p:txBody>
          <a:bodyPr wrap="square" rtlCol="0">
            <a:spAutoFit/>
          </a:bodyPr>
          <a:lstStyle/>
          <a:p>
            <a:r>
              <a:rPr lang="en-US" dirty="0" smtClean="0"/>
              <a:t>= Depth of ocean mixed layer</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61748172"/>
              </p:ext>
            </p:extLst>
          </p:nvPr>
        </p:nvGraphicFramePr>
        <p:xfrm>
          <a:off x="1440621" y="4221031"/>
          <a:ext cx="482327" cy="413423"/>
        </p:xfrm>
        <a:graphic>
          <a:graphicData uri="http://schemas.openxmlformats.org/presentationml/2006/ole">
            <mc:AlternateContent xmlns:mc="http://schemas.openxmlformats.org/markup-compatibility/2006">
              <mc:Choice xmlns:v="urn:schemas-microsoft-com:vml" Requires="v">
                <p:oleObj spid="_x0000_s2421" name="Equation" r:id="rId12" imgW="266400" imgH="228600" progId="Equation.DSMT4">
                  <p:embed/>
                </p:oleObj>
              </mc:Choice>
              <mc:Fallback>
                <p:oleObj name="Equation" r:id="rId12" imgW="266400" imgH="228600" progId="Equation.DSMT4">
                  <p:embed/>
                  <p:pic>
                    <p:nvPicPr>
                      <p:cNvPr id="0" name=""/>
                      <p:cNvPicPr/>
                      <p:nvPr/>
                    </p:nvPicPr>
                    <p:blipFill>
                      <a:blip r:embed="rId13"/>
                      <a:stretch>
                        <a:fillRect/>
                      </a:stretch>
                    </p:blipFill>
                    <p:spPr>
                      <a:xfrm>
                        <a:off x="1440621" y="4221031"/>
                        <a:ext cx="482327" cy="413423"/>
                      </a:xfrm>
                      <a:prstGeom prst="rect">
                        <a:avLst/>
                      </a:prstGeom>
                    </p:spPr>
                  </p:pic>
                </p:oleObj>
              </mc:Fallback>
            </mc:AlternateContent>
          </a:graphicData>
        </a:graphic>
      </p:graphicFrame>
      <p:sp>
        <p:nvSpPr>
          <p:cNvPr id="13" name="TextBox 12"/>
          <p:cNvSpPr txBox="1"/>
          <p:nvPr/>
        </p:nvSpPr>
        <p:spPr>
          <a:xfrm>
            <a:off x="1845086" y="4237727"/>
            <a:ext cx="3011556" cy="369332"/>
          </a:xfrm>
          <a:prstGeom prst="rect">
            <a:avLst/>
          </a:prstGeom>
          <a:noFill/>
        </p:spPr>
        <p:txBody>
          <a:bodyPr wrap="square" rtlCol="0">
            <a:spAutoFit/>
          </a:bodyPr>
          <a:lstStyle/>
          <a:p>
            <a:r>
              <a:rPr lang="en-US" dirty="0" smtClean="0"/>
              <a:t>= Net downward radiative flux</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061985977"/>
              </p:ext>
            </p:extLst>
          </p:nvPr>
        </p:nvGraphicFramePr>
        <p:xfrm>
          <a:off x="1489210" y="4685470"/>
          <a:ext cx="355876" cy="427051"/>
        </p:xfrm>
        <a:graphic>
          <a:graphicData uri="http://schemas.openxmlformats.org/presentationml/2006/ole">
            <mc:AlternateContent xmlns:mc="http://schemas.openxmlformats.org/markup-compatibility/2006">
              <mc:Choice xmlns:v="urn:schemas-microsoft-com:vml" Requires="v">
                <p:oleObj spid="_x0000_s2422" name="Equation" r:id="rId14" imgW="190440" imgH="228600" progId="Equation.DSMT4">
                  <p:embed/>
                </p:oleObj>
              </mc:Choice>
              <mc:Fallback>
                <p:oleObj name="Equation" r:id="rId14" imgW="190440" imgH="228600" progId="Equation.DSMT4">
                  <p:embed/>
                  <p:pic>
                    <p:nvPicPr>
                      <p:cNvPr id="0" name=""/>
                      <p:cNvPicPr/>
                      <p:nvPr/>
                    </p:nvPicPr>
                    <p:blipFill>
                      <a:blip r:embed="rId15"/>
                      <a:stretch>
                        <a:fillRect/>
                      </a:stretch>
                    </p:blipFill>
                    <p:spPr>
                      <a:xfrm>
                        <a:off x="1489210" y="4685470"/>
                        <a:ext cx="355876" cy="427051"/>
                      </a:xfrm>
                      <a:prstGeom prst="rect">
                        <a:avLst/>
                      </a:prstGeom>
                    </p:spPr>
                  </p:pic>
                </p:oleObj>
              </mc:Fallback>
            </mc:AlternateContent>
          </a:graphicData>
        </a:graphic>
      </p:graphicFrame>
      <p:sp>
        <p:nvSpPr>
          <p:cNvPr id="15" name="TextBox 14"/>
          <p:cNvSpPr txBox="1"/>
          <p:nvPr/>
        </p:nvSpPr>
        <p:spPr>
          <a:xfrm flipH="1">
            <a:off x="1858616" y="4714330"/>
            <a:ext cx="4367391" cy="369332"/>
          </a:xfrm>
          <a:prstGeom prst="rect">
            <a:avLst/>
          </a:prstGeom>
          <a:noFill/>
        </p:spPr>
        <p:txBody>
          <a:bodyPr wrap="square" rtlCol="0">
            <a:spAutoFit/>
          </a:bodyPr>
          <a:lstStyle/>
          <a:p>
            <a:r>
              <a:rPr lang="en-US" dirty="0" smtClean="0"/>
              <a:t>= Dimensionless heat transfer coefficient</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454816273"/>
              </p:ext>
            </p:extLst>
          </p:nvPr>
        </p:nvGraphicFramePr>
        <p:xfrm>
          <a:off x="1528966" y="5174727"/>
          <a:ext cx="316120" cy="379344"/>
        </p:xfrm>
        <a:graphic>
          <a:graphicData uri="http://schemas.openxmlformats.org/presentationml/2006/ole">
            <mc:AlternateContent xmlns:mc="http://schemas.openxmlformats.org/markup-compatibility/2006">
              <mc:Choice xmlns:v="urn:schemas-microsoft-com:vml" Requires="v">
                <p:oleObj spid="_x0000_s2423" name="Equation" r:id="rId16" imgW="190440" imgH="228600" progId="Equation.DSMT4">
                  <p:embed/>
                </p:oleObj>
              </mc:Choice>
              <mc:Fallback>
                <p:oleObj name="Equation" r:id="rId16" imgW="190440" imgH="228600" progId="Equation.DSMT4">
                  <p:embed/>
                  <p:pic>
                    <p:nvPicPr>
                      <p:cNvPr id="0" name=""/>
                      <p:cNvPicPr/>
                      <p:nvPr/>
                    </p:nvPicPr>
                    <p:blipFill>
                      <a:blip r:embed="rId17"/>
                      <a:stretch>
                        <a:fillRect/>
                      </a:stretch>
                    </p:blipFill>
                    <p:spPr>
                      <a:xfrm>
                        <a:off x="1528966" y="5174727"/>
                        <a:ext cx="316120" cy="379344"/>
                      </a:xfrm>
                      <a:prstGeom prst="rect">
                        <a:avLst/>
                      </a:prstGeom>
                    </p:spPr>
                  </p:pic>
                </p:oleObj>
              </mc:Fallback>
            </mc:AlternateContent>
          </a:graphicData>
        </a:graphic>
      </p:graphicFrame>
      <p:sp>
        <p:nvSpPr>
          <p:cNvPr id="17" name="TextBox 16"/>
          <p:cNvSpPr txBox="1"/>
          <p:nvPr/>
        </p:nvSpPr>
        <p:spPr>
          <a:xfrm>
            <a:off x="1858616" y="5184739"/>
            <a:ext cx="4542184" cy="369332"/>
          </a:xfrm>
          <a:prstGeom prst="rect">
            <a:avLst/>
          </a:prstGeom>
          <a:noFill/>
        </p:spPr>
        <p:txBody>
          <a:bodyPr wrap="square" rtlCol="0">
            <a:spAutoFit/>
          </a:bodyPr>
          <a:lstStyle/>
          <a:p>
            <a:r>
              <a:rPr lang="en-US" dirty="0" smtClean="0"/>
              <a:t>= Density of air at sea level</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4215204354"/>
              </p:ext>
            </p:extLst>
          </p:nvPr>
        </p:nvGraphicFramePr>
        <p:xfrm>
          <a:off x="1440621" y="5588978"/>
          <a:ext cx="508547" cy="387464"/>
        </p:xfrm>
        <a:graphic>
          <a:graphicData uri="http://schemas.openxmlformats.org/presentationml/2006/ole">
            <mc:AlternateContent xmlns:mc="http://schemas.openxmlformats.org/markup-compatibility/2006">
              <mc:Choice xmlns:v="urn:schemas-microsoft-com:vml" Requires="v">
                <p:oleObj spid="_x0000_s2424" name="Equation" r:id="rId18" imgW="266400" imgH="203040" progId="Equation.DSMT4">
                  <p:embed/>
                </p:oleObj>
              </mc:Choice>
              <mc:Fallback>
                <p:oleObj name="Equation" r:id="rId18" imgW="266400" imgH="203040" progId="Equation.DSMT4">
                  <p:embed/>
                  <p:pic>
                    <p:nvPicPr>
                      <p:cNvPr id="0" name=""/>
                      <p:cNvPicPr/>
                      <p:nvPr/>
                    </p:nvPicPr>
                    <p:blipFill>
                      <a:blip r:embed="rId19"/>
                      <a:stretch>
                        <a:fillRect/>
                      </a:stretch>
                    </p:blipFill>
                    <p:spPr>
                      <a:xfrm>
                        <a:off x="1440621" y="5588978"/>
                        <a:ext cx="508547" cy="387464"/>
                      </a:xfrm>
                      <a:prstGeom prst="rect">
                        <a:avLst/>
                      </a:prstGeom>
                    </p:spPr>
                  </p:pic>
                </p:oleObj>
              </mc:Fallback>
            </mc:AlternateContent>
          </a:graphicData>
        </a:graphic>
      </p:graphicFrame>
      <p:sp>
        <p:nvSpPr>
          <p:cNvPr id="19" name="TextBox 18"/>
          <p:cNvSpPr txBox="1"/>
          <p:nvPr/>
        </p:nvSpPr>
        <p:spPr>
          <a:xfrm flipH="1">
            <a:off x="1858616" y="5607110"/>
            <a:ext cx="4003754" cy="369332"/>
          </a:xfrm>
          <a:prstGeom prst="rect">
            <a:avLst/>
          </a:prstGeom>
          <a:noFill/>
        </p:spPr>
        <p:txBody>
          <a:bodyPr wrap="square" rtlCol="0">
            <a:spAutoFit/>
          </a:bodyPr>
          <a:lstStyle/>
          <a:p>
            <a:r>
              <a:rPr lang="en-US" dirty="0" smtClean="0"/>
              <a:t>= Surface wind speed</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1365576222"/>
              </p:ext>
            </p:extLst>
          </p:nvPr>
        </p:nvGraphicFramePr>
        <p:xfrm>
          <a:off x="1516288" y="6078027"/>
          <a:ext cx="342328" cy="406514"/>
        </p:xfrm>
        <a:graphic>
          <a:graphicData uri="http://schemas.openxmlformats.org/presentationml/2006/ole">
            <mc:AlternateContent xmlns:mc="http://schemas.openxmlformats.org/markup-compatibility/2006">
              <mc:Choice xmlns:v="urn:schemas-microsoft-com:vml" Requires="v">
                <p:oleObj spid="_x0000_s2425" name="Equation" r:id="rId20" imgW="203040" imgH="241200" progId="Equation.DSMT4">
                  <p:embed/>
                </p:oleObj>
              </mc:Choice>
              <mc:Fallback>
                <p:oleObj name="Equation" r:id="rId20" imgW="203040" imgH="241200" progId="Equation.DSMT4">
                  <p:embed/>
                  <p:pic>
                    <p:nvPicPr>
                      <p:cNvPr id="0" name=""/>
                      <p:cNvPicPr/>
                      <p:nvPr/>
                    </p:nvPicPr>
                    <p:blipFill>
                      <a:blip r:embed="rId21"/>
                      <a:stretch>
                        <a:fillRect/>
                      </a:stretch>
                    </p:blipFill>
                    <p:spPr>
                      <a:xfrm>
                        <a:off x="1516288" y="6078027"/>
                        <a:ext cx="342328" cy="406514"/>
                      </a:xfrm>
                      <a:prstGeom prst="rect">
                        <a:avLst/>
                      </a:prstGeom>
                    </p:spPr>
                  </p:pic>
                </p:oleObj>
              </mc:Fallback>
            </mc:AlternateContent>
          </a:graphicData>
        </a:graphic>
      </p:graphicFrame>
      <p:sp>
        <p:nvSpPr>
          <p:cNvPr id="21" name="TextBox 20"/>
          <p:cNvSpPr txBox="1"/>
          <p:nvPr/>
        </p:nvSpPr>
        <p:spPr>
          <a:xfrm>
            <a:off x="1858616" y="6101618"/>
            <a:ext cx="4093823" cy="369332"/>
          </a:xfrm>
          <a:prstGeom prst="rect">
            <a:avLst/>
          </a:prstGeom>
          <a:noFill/>
        </p:spPr>
        <p:txBody>
          <a:bodyPr wrap="square" rtlCol="0">
            <a:spAutoFit/>
          </a:bodyPr>
          <a:lstStyle/>
          <a:p>
            <a:r>
              <a:rPr lang="en-US" dirty="0" smtClean="0"/>
              <a:t>= Heat capacity of air</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3102691971"/>
              </p:ext>
            </p:extLst>
          </p:nvPr>
        </p:nvGraphicFramePr>
        <p:xfrm>
          <a:off x="5277678" y="2660877"/>
          <a:ext cx="334123" cy="429587"/>
        </p:xfrm>
        <a:graphic>
          <a:graphicData uri="http://schemas.openxmlformats.org/presentationml/2006/ole">
            <mc:AlternateContent xmlns:mc="http://schemas.openxmlformats.org/markup-compatibility/2006">
              <mc:Choice xmlns:v="urn:schemas-microsoft-com:vml" Requires="v">
                <p:oleObj spid="_x0000_s2426" name="Equation" r:id="rId22" imgW="177480" imgH="228600" progId="Equation.DSMT4">
                  <p:embed/>
                </p:oleObj>
              </mc:Choice>
              <mc:Fallback>
                <p:oleObj name="Equation" r:id="rId22" imgW="177480" imgH="228600" progId="Equation.DSMT4">
                  <p:embed/>
                  <p:pic>
                    <p:nvPicPr>
                      <p:cNvPr id="0" name=""/>
                      <p:cNvPicPr/>
                      <p:nvPr/>
                    </p:nvPicPr>
                    <p:blipFill>
                      <a:blip r:embed="rId23"/>
                      <a:stretch>
                        <a:fillRect/>
                      </a:stretch>
                    </p:blipFill>
                    <p:spPr>
                      <a:xfrm>
                        <a:off x="5277678" y="2660877"/>
                        <a:ext cx="334123" cy="429587"/>
                      </a:xfrm>
                      <a:prstGeom prst="rect">
                        <a:avLst/>
                      </a:prstGeom>
                    </p:spPr>
                  </p:pic>
                </p:oleObj>
              </mc:Fallback>
            </mc:AlternateContent>
          </a:graphicData>
        </a:graphic>
      </p:graphicFrame>
      <p:sp>
        <p:nvSpPr>
          <p:cNvPr id="23" name="TextBox 22"/>
          <p:cNvSpPr txBox="1"/>
          <p:nvPr/>
        </p:nvSpPr>
        <p:spPr>
          <a:xfrm>
            <a:off x="5611801" y="2685754"/>
            <a:ext cx="3323477" cy="369332"/>
          </a:xfrm>
          <a:prstGeom prst="rect">
            <a:avLst/>
          </a:prstGeom>
          <a:noFill/>
        </p:spPr>
        <p:txBody>
          <a:bodyPr wrap="square" rtlCol="0">
            <a:spAutoFit/>
          </a:bodyPr>
          <a:lstStyle/>
          <a:p>
            <a:r>
              <a:rPr lang="en-US" dirty="0" smtClean="0"/>
              <a:t>= Air temperature</a:t>
            </a:r>
            <a:endParaRPr lang="en-US" dirty="0"/>
          </a:p>
        </p:txBody>
      </p:sp>
    </p:spTree>
    <p:extLst>
      <p:ext uri="{BB962C8B-B14F-4D97-AF65-F5344CB8AC3E}">
        <p14:creationId xmlns:p14="http://schemas.microsoft.com/office/powerpoint/2010/main" val="190226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530" y="417443"/>
            <a:ext cx="7523922" cy="646331"/>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Suppose </a:t>
            </a:r>
            <a:r>
              <a:rPr lang="en-US" i="1" dirty="0" err="1" smtClean="0">
                <a:solidFill>
                  <a:srgbClr val="0000FF"/>
                </a:solidFill>
                <a:latin typeface="Arial" panose="020B0604020202020204" pitchFamily="34" charset="0"/>
                <a:cs typeface="Arial" panose="020B0604020202020204" pitchFamily="34" charset="0"/>
              </a:rPr>
              <a:t>F</a:t>
            </a:r>
            <a:r>
              <a:rPr lang="en-US" i="1" baseline="-25000" dirty="0" err="1" smtClean="0">
                <a:solidFill>
                  <a:srgbClr val="0000FF"/>
                </a:solidFill>
                <a:latin typeface="Arial" panose="020B0604020202020204" pitchFamily="34" charset="0"/>
                <a:cs typeface="Arial" panose="020B0604020202020204" pitchFamily="34" charset="0"/>
              </a:rPr>
              <a:t>rad</a:t>
            </a:r>
            <a:r>
              <a:rPr lang="en-US" dirty="0" smtClean="0">
                <a:solidFill>
                  <a:srgbClr val="0000FF"/>
                </a:solidFill>
                <a:latin typeface="Arial" panose="020B0604020202020204" pitchFamily="34" charset="0"/>
                <a:cs typeface="Arial" panose="020B0604020202020204" pitchFamily="34" charset="0"/>
              </a:rPr>
              <a:t> does not vary in time, and that </a:t>
            </a:r>
            <a:r>
              <a:rPr lang="en-US" i="1" dirty="0" smtClean="0">
                <a:solidFill>
                  <a:srgbClr val="0000FF"/>
                </a:solidFill>
                <a:latin typeface="Arial" panose="020B0604020202020204" pitchFamily="34" charset="0"/>
                <a:cs typeface="Arial" panose="020B0604020202020204" pitchFamily="34" charset="0"/>
              </a:rPr>
              <a:t>T</a:t>
            </a:r>
            <a:r>
              <a:rPr lang="en-US" i="1" baseline="-25000" dirty="0" smtClean="0">
                <a:solidFill>
                  <a:srgbClr val="0000FF"/>
                </a:solidFill>
                <a:latin typeface="Arial" panose="020B0604020202020204" pitchFamily="34" charset="0"/>
                <a:cs typeface="Arial" panose="020B0604020202020204" pitchFamily="34" charset="0"/>
              </a:rPr>
              <a:t>A</a:t>
            </a:r>
            <a:r>
              <a:rPr lang="en-US" dirty="0" smtClean="0">
                <a:solidFill>
                  <a:srgbClr val="0000FF"/>
                </a:solidFill>
                <a:latin typeface="Arial" panose="020B0604020202020204" pitchFamily="34" charset="0"/>
                <a:cs typeface="Arial" panose="020B0604020202020204" pitchFamily="34" charset="0"/>
              </a:rPr>
              <a:t> is just white noise. Then the equation for the time varying sea temperature is just</a:t>
            </a:r>
            <a:endParaRPr lang="en-US" dirty="0">
              <a:solidFill>
                <a:srgbClr val="0000FF"/>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69841868"/>
              </p:ext>
            </p:extLst>
          </p:nvPr>
        </p:nvGraphicFramePr>
        <p:xfrm>
          <a:off x="3170583" y="1442823"/>
          <a:ext cx="1799259" cy="885350"/>
        </p:xfrm>
        <a:graphic>
          <a:graphicData uri="http://schemas.openxmlformats.org/presentationml/2006/ole">
            <mc:AlternateContent xmlns:mc="http://schemas.openxmlformats.org/markup-compatibility/2006">
              <mc:Choice xmlns:v="urn:schemas-microsoft-com:vml" Requires="v">
                <p:oleObj spid="_x0000_s3146" name="Equation" r:id="rId4" imgW="799920" imgH="393480" progId="Equation.DSMT4">
                  <p:embed/>
                </p:oleObj>
              </mc:Choice>
              <mc:Fallback>
                <p:oleObj name="Equation" r:id="rId4" imgW="799920" imgH="393480" progId="Equation.DSMT4">
                  <p:embed/>
                  <p:pic>
                    <p:nvPicPr>
                      <p:cNvPr id="0" name=""/>
                      <p:cNvPicPr/>
                      <p:nvPr/>
                    </p:nvPicPr>
                    <p:blipFill>
                      <a:blip r:embed="rId5"/>
                      <a:stretch>
                        <a:fillRect/>
                      </a:stretch>
                    </p:blipFill>
                    <p:spPr>
                      <a:xfrm>
                        <a:off x="3170583" y="1442823"/>
                        <a:ext cx="1799259" cy="885350"/>
                      </a:xfrm>
                      <a:prstGeom prst="rect">
                        <a:avLst/>
                      </a:prstGeom>
                    </p:spPr>
                  </p:pic>
                </p:oleObj>
              </mc:Fallback>
            </mc:AlternateContent>
          </a:graphicData>
        </a:graphic>
      </p:graphicFrame>
      <p:sp>
        <p:nvSpPr>
          <p:cNvPr id="4" name="TextBox 3"/>
          <p:cNvSpPr txBox="1"/>
          <p:nvPr/>
        </p:nvSpPr>
        <p:spPr>
          <a:xfrm>
            <a:off x="646042" y="2584174"/>
            <a:ext cx="7444410" cy="707886"/>
          </a:xfrm>
          <a:prstGeom prst="rect">
            <a:avLst/>
          </a:prstGeom>
          <a:noFill/>
        </p:spPr>
        <p:txBody>
          <a:bodyPr wrap="square" rtlCol="0">
            <a:spAutoFit/>
          </a:bodyPr>
          <a:lstStyle/>
          <a:p>
            <a:r>
              <a:rPr lang="en-US" sz="2000" dirty="0" smtClean="0">
                <a:solidFill>
                  <a:srgbClr val="0000FF"/>
                </a:solidFill>
                <a:cs typeface="Arial" panose="020B0604020202020204" pitchFamily="34" charset="0"/>
              </a:rPr>
              <a:t>Where </a:t>
            </a:r>
            <a:r>
              <a:rPr lang="en-US" sz="2000" i="1" dirty="0" smtClean="0">
                <a:solidFill>
                  <a:srgbClr val="0000FF"/>
                </a:solidFill>
                <a:cs typeface="Arial" panose="020B0604020202020204" pitchFamily="34" charset="0"/>
              </a:rPr>
              <a:t>q</a:t>
            </a:r>
            <a:r>
              <a:rPr lang="en-US" sz="2000" dirty="0" smtClean="0">
                <a:solidFill>
                  <a:srgbClr val="0000FF"/>
                </a:solidFill>
                <a:cs typeface="Arial" panose="020B0604020202020204" pitchFamily="34" charset="0"/>
              </a:rPr>
              <a:t> just varies randomly in time, with zero mean, and </a:t>
            </a:r>
            <a:r>
              <a:rPr lang="el-GR" sz="2000" i="1" dirty="0" smtClean="0">
                <a:solidFill>
                  <a:srgbClr val="0000FF"/>
                </a:solidFill>
                <a:cs typeface="Arial" panose="020B0604020202020204" pitchFamily="34" charset="0"/>
              </a:rPr>
              <a:t>τ</a:t>
            </a:r>
            <a:r>
              <a:rPr lang="en-US" sz="2000" dirty="0" smtClean="0">
                <a:solidFill>
                  <a:srgbClr val="0000FF"/>
                </a:solidFill>
                <a:cs typeface="Arial" panose="020B0604020202020204" pitchFamily="34" charset="0"/>
              </a:rPr>
              <a:t> is defined:</a:t>
            </a:r>
            <a:endParaRPr lang="en-US" sz="2000" dirty="0">
              <a:solidFill>
                <a:srgbClr val="0000FF"/>
              </a:solidFill>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75441105"/>
              </p:ext>
            </p:extLst>
          </p:nvPr>
        </p:nvGraphicFramePr>
        <p:xfrm>
          <a:off x="2603500" y="3371850"/>
          <a:ext cx="3683000" cy="954088"/>
        </p:xfrm>
        <a:graphic>
          <a:graphicData uri="http://schemas.openxmlformats.org/presentationml/2006/ole">
            <mc:AlternateContent xmlns:mc="http://schemas.openxmlformats.org/markup-compatibility/2006">
              <mc:Choice xmlns:v="urn:schemas-microsoft-com:vml" Requires="v">
                <p:oleObj spid="_x0000_s3147" name="Equation" r:id="rId6" imgW="1714320" imgH="444240" progId="Equation.DSMT4">
                  <p:embed/>
                </p:oleObj>
              </mc:Choice>
              <mc:Fallback>
                <p:oleObj name="Equation" r:id="rId6" imgW="1714320" imgH="444240" progId="Equation.DSMT4">
                  <p:embed/>
                  <p:pic>
                    <p:nvPicPr>
                      <p:cNvPr id="0" name=""/>
                      <p:cNvPicPr/>
                      <p:nvPr/>
                    </p:nvPicPr>
                    <p:blipFill>
                      <a:blip r:embed="rId7"/>
                      <a:stretch>
                        <a:fillRect/>
                      </a:stretch>
                    </p:blipFill>
                    <p:spPr>
                      <a:xfrm>
                        <a:off x="2603500" y="3371850"/>
                        <a:ext cx="3683000" cy="954088"/>
                      </a:xfrm>
                      <a:prstGeom prst="rect">
                        <a:avLst/>
                      </a:prstGeom>
                    </p:spPr>
                  </p:pic>
                </p:oleObj>
              </mc:Fallback>
            </mc:AlternateContent>
          </a:graphicData>
        </a:graphic>
      </p:graphicFrame>
      <p:sp>
        <p:nvSpPr>
          <p:cNvPr id="6" name="TextBox 5"/>
          <p:cNvSpPr txBox="1"/>
          <p:nvPr/>
        </p:nvSpPr>
        <p:spPr>
          <a:xfrm>
            <a:off x="566530" y="4840357"/>
            <a:ext cx="7523922" cy="707886"/>
          </a:xfrm>
          <a:prstGeom prst="rect">
            <a:avLst/>
          </a:prstGeom>
          <a:noFill/>
        </p:spPr>
        <p:txBody>
          <a:bodyPr wrap="square" rtlCol="0">
            <a:spAutoFit/>
          </a:bodyPr>
          <a:lstStyle/>
          <a:p>
            <a:r>
              <a:rPr lang="en-US" sz="2000" dirty="0" smtClean="0">
                <a:solidFill>
                  <a:srgbClr val="0000FF"/>
                </a:solidFill>
              </a:rPr>
              <a:t>Solve the equation numerically, with </a:t>
            </a:r>
            <a:r>
              <a:rPr lang="en-US" sz="2000" i="1" dirty="0" smtClean="0">
                <a:solidFill>
                  <a:srgbClr val="0000FF"/>
                </a:solidFill>
              </a:rPr>
              <a:t>q</a:t>
            </a:r>
            <a:r>
              <a:rPr lang="en-US" sz="2000" dirty="0" smtClean="0">
                <a:solidFill>
                  <a:srgbClr val="0000FF"/>
                </a:solidFill>
              </a:rPr>
              <a:t> changing every 3 days. One solution is shown on next slide:</a:t>
            </a:r>
            <a:endParaRPr lang="en-US" sz="2000" dirty="0">
              <a:solidFill>
                <a:srgbClr val="0000FF"/>
              </a:solidFill>
            </a:endParaRPr>
          </a:p>
        </p:txBody>
      </p:sp>
    </p:spTree>
    <p:extLst>
      <p:ext uri="{BB962C8B-B14F-4D97-AF65-F5344CB8AC3E}">
        <p14:creationId xmlns:p14="http://schemas.microsoft.com/office/powerpoint/2010/main" val="4024241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 xmlns:thm15="http://schemas.microsoft.com/office/thememl/2012/main" name="Presentation1" id="{A3F6CE7F-051D-4097-99B8-BFB0C10834C8}" vid="{1027D983-5421-4602-A5EE-9989E9207A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Template>
  <TotalTime>3739</TotalTime>
  <Words>1640</Words>
  <Application>Microsoft Office PowerPoint</Application>
  <PresentationFormat>On-screen Show (4:3)</PresentationFormat>
  <Paragraphs>188</Paragraphs>
  <Slides>39</Slides>
  <Notes>29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Office Theme</vt:lpstr>
      <vt:lpstr>Equation</vt:lpstr>
      <vt:lpstr>Chart</vt:lpstr>
      <vt:lpstr>MathType 6.0 Equation</vt:lpstr>
      <vt:lpstr>The Oceans and Climate  </vt:lpstr>
      <vt:lpstr>Comparison to the Atmosphere</vt:lpstr>
      <vt:lpstr>Observing the Oceans</vt:lpstr>
      <vt:lpstr>Ships</vt:lpstr>
      <vt:lpstr>Measurements at Depth</vt:lpstr>
      <vt:lpstr>PowerPoint Presentation</vt:lpstr>
      <vt:lpstr>The Ocean as a Thermal Reservoir</vt:lpstr>
      <vt:lpstr>PowerPoint Presentation</vt:lpstr>
      <vt:lpstr>PowerPoint Presentation</vt:lpstr>
      <vt:lpstr>PowerPoint Presentation</vt:lpstr>
      <vt:lpstr>Time Mean Ocean Surface Circulation</vt:lpstr>
      <vt:lpstr>PowerPoint Presentation</vt:lpstr>
      <vt:lpstr>Ocean Circulation</vt:lpstr>
      <vt:lpstr>PowerPoint Presentation</vt:lpstr>
      <vt:lpstr>Deep Overturning</vt:lpstr>
      <vt:lpstr>Lateral Heat Transport by Atmosphere and Oceans</vt:lpstr>
      <vt:lpstr>What Drives the Ocean Circulation?</vt:lpstr>
      <vt:lpstr>PowerPoint Presentation</vt:lpstr>
      <vt:lpstr>PowerPoint Presentation</vt:lpstr>
      <vt:lpstr>PowerPoint Presentation</vt:lpstr>
      <vt:lpstr>The Wind-Driven Circulation</vt:lpstr>
      <vt:lpstr>PowerPoint Presentation</vt:lpstr>
      <vt:lpstr>How Does Wind Cause the Ocean to Move on a Rotating Planet?</vt:lpstr>
      <vt:lpstr>Equations governing slowly evolving ocean circulation</vt:lpstr>
      <vt:lpstr>Eliminate pressure between first two equations, and ignore local derivative in time as well as some small terms involving w, also making use of last two equations:</vt:lpstr>
      <vt:lpstr>PowerPoint Presentation</vt:lpstr>
      <vt:lpstr>PowerPoint Presentation</vt:lpstr>
      <vt:lpstr>PowerPoint Presentation</vt:lpstr>
      <vt:lpstr>PowerPoint Presentation</vt:lpstr>
      <vt:lpstr>Issues:</vt:lpstr>
      <vt:lpstr>PowerPoint Presentation</vt:lpstr>
      <vt:lpstr>PowerPoint Presentation</vt:lpstr>
      <vt:lpstr>Carbon Sources and Sinks</vt:lpstr>
      <vt:lpstr>Oceans are Becoming More Acidic</vt:lpstr>
      <vt:lpstr>Ocean acidification may be partly responsible for decline of corals and other shell-building organisms as well as other life forms that depend on them</vt:lpstr>
      <vt:lpstr>The Ocean-Atmosphere Carbon Cycle</vt:lpstr>
      <vt:lpstr>Ocean biogeochemistry is main long-term sink for atmospheric CO2</vt:lpstr>
      <vt:lpstr>Spare Slide</vt:lpstr>
      <vt:lpstr>PowerPoint Presentation</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Brett</cp:lastModifiedBy>
  <cp:revision>64</cp:revision>
  <dcterms:created xsi:type="dcterms:W3CDTF">2013-12-13T14:26:25Z</dcterms:created>
  <dcterms:modified xsi:type="dcterms:W3CDTF">2014-02-05T17:27:08Z</dcterms:modified>
</cp:coreProperties>
</file>