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399" r:id="rId3"/>
    <p:sldId id="400" r:id="rId4"/>
    <p:sldId id="413" r:id="rId5"/>
    <p:sldId id="379" r:id="rId6"/>
    <p:sldId id="380" r:id="rId7"/>
    <p:sldId id="383" r:id="rId8"/>
    <p:sldId id="419" r:id="rId9"/>
    <p:sldId id="420" r:id="rId10"/>
    <p:sldId id="421" r:id="rId11"/>
    <p:sldId id="411" r:id="rId12"/>
    <p:sldId id="422" r:id="rId13"/>
    <p:sldId id="317" r:id="rId14"/>
    <p:sldId id="320" r:id="rId15"/>
    <p:sldId id="391" r:id="rId16"/>
    <p:sldId id="403" r:id="rId17"/>
    <p:sldId id="404" r:id="rId18"/>
    <p:sldId id="405" r:id="rId19"/>
    <p:sldId id="406" r:id="rId20"/>
    <p:sldId id="407" r:id="rId21"/>
    <p:sldId id="408" r:id="rId22"/>
    <p:sldId id="412" r:id="rId23"/>
    <p:sldId id="409" r:id="rId24"/>
    <p:sldId id="410" r:id="rId25"/>
    <p:sldId id="258" r:id="rId26"/>
    <p:sldId id="414" r:id="rId27"/>
    <p:sldId id="416" r:id="rId28"/>
    <p:sldId id="398" r:id="rId29"/>
    <p:sldId id="257" r:id="rId30"/>
    <p:sldId id="337" r:id="rId31"/>
    <p:sldId id="340" r:id="rId32"/>
    <p:sldId id="387" r:id="rId33"/>
    <p:sldId id="388" r:id="rId34"/>
    <p:sldId id="389" r:id="rId35"/>
    <p:sldId id="415" r:id="rId36"/>
    <p:sldId id="390" r:id="rId37"/>
    <p:sldId id="386" r:id="rId38"/>
    <p:sldId id="334" r:id="rId39"/>
    <p:sldId id="335" r:id="rId40"/>
    <p:sldId id="341" r:id="rId41"/>
    <p:sldId id="342" r:id="rId42"/>
    <p:sldId id="332" r:id="rId43"/>
    <p:sldId id="397" r:id="rId44"/>
    <p:sldId id="265" r:id="rId45"/>
    <p:sldId id="363" r:id="rId46"/>
    <p:sldId id="268" r:id="rId47"/>
    <p:sldId id="306" r:id="rId48"/>
    <p:sldId id="269" r:id="rId49"/>
    <p:sldId id="417" r:id="rId50"/>
    <p:sldId id="275" r:id="rId51"/>
    <p:sldId id="272" r:id="rId52"/>
    <p:sldId id="277" r:id="rId53"/>
    <p:sldId id="366" r:id="rId54"/>
    <p:sldId id="369" r:id="rId55"/>
    <p:sldId id="371" r:id="rId56"/>
    <p:sldId id="281" r:id="rId57"/>
    <p:sldId id="368" r:id="rId58"/>
    <p:sldId id="370" r:id="rId59"/>
    <p:sldId id="418" r:id="rId60"/>
    <p:sldId id="423" r:id="rId61"/>
  </p:sldIdLst>
  <p:sldSz cx="9144000" cy="6858000" type="screen4x3"/>
  <p:notesSz cx="7315200" cy="9601200"/>
  <p:defaultTextStyle>
    <a:defPPr>
      <a:defRPr lang="en-US"/>
    </a:defPPr>
    <a:lvl1pPr algn="l"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82004"/>
    <a:srgbClr val="002162"/>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2" autoAdjust="0"/>
    <p:restoredTop sz="94660"/>
  </p:normalViewPr>
  <p:slideViewPr>
    <p:cSldViewPr>
      <p:cViewPr varScale="1">
        <p:scale>
          <a:sx n="84" d="100"/>
          <a:sy n="84" d="100"/>
        </p:scale>
        <p:origin x="1440" y="8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vl1pPr>
          </a:lstStyle>
          <a:p>
            <a:pPr>
              <a:defRPr/>
            </a:pPr>
            <a:endParaRPr lang="en-US"/>
          </a:p>
        </p:txBody>
      </p:sp>
      <p:sp>
        <p:nvSpPr>
          <p:cNvPr id="8195"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vl1pPr>
          </a:lstStyle>
          <a:p>
            <a:pPr>
              <a:defRPr/>
            </a:pPr>
            <a:endParaRPr lang="en-US"/>
          </a:p>
        </p:txBody>
      </p:sp>
      <p:sp>
        <p:nvSpPr>
          <p:cNvPr id="6144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vl1pPr>
          </a:lstStyle>
          <a:p>
            <a:pPr>
              <a:defRPr/>
            </a:pPr>
            <a:endParaRPr lang="en-US"/>
          </a:p>
        </p:txBody>
      </p:sp>
      <p:sp>
        <p:nvSpPr>
          <p:cNvPr id="8199" name="Rectangle 7"/>
          <p:cNvSpPr>
            <a:spLocks noGrp="1" noChangeArrowheads="1"/>
          </p:cNvSpPr>
          <p:nvPr>
            <p:ph type="sldNum" sz="quarter" idx="5"/>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vl1pPr>
          </a:lstStyle>
          <a:p>
            <a:pPr>
              <a:defRPr/>
            </a:pPr>
            <a:fld id="{2332BF96-2491-424C-9283-365F95A90344}" type="slidenum">
              <a:rPr lang="en-US"/>
              <a:pPr>
                <a:defRPr/>
              </a:pPr>
              <a:t>‹#›</a:t>
            </a:fld>
            <a:endParaRPr lang="en-US"/>
          </a:p>
        </p:txBody>
      </p:sp>
    </p:spTree>
    <p:extLst>
      <p:ext uri="{BB962C8B-B14F-4D97-AF65-F5344CB8AC3E}">
        <p14:creationId xmlns:p14="http://schemas.microsoft.com/office/powerpoint/2010/main" val="37146455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A1F97E05-102A-426B-BD11-F3156D946219}" type="slidenum">
              <a:rPr lang="en-US" smtClean="0"/>
              <a:pPr/>
              <a:t>1</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58196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EBC8E05D-7592-4EAA-BE4A-41E77A38FC4C}" type="slidenum">
              <a:rPr lang="en-US" smtClean="0"/>
              <a:pPr/>
              <a:t>13</a:t>
            </a:fld>
            <a:endParaRPr lang="en-US" dirty="0"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446964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D51D6359-36F8-49E8-AFAC-A919C8338286}" type="slidenum">
              <a:rPr lang="en-US" smtClean="0"/>
              <a:pPr/>
              <a:t>14</a:t>
            </a:fld>
            <a:endParaRPr lang="en-US" dirty="0"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134943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84C204C0-53CB-4FF3-9C12-EDDF0A3B85E4}" type="slidenum">
              <a:rPr lang="en-US"/>
              <a:pPr/>
              <a:t>15</a:t>
            </a:fld>
            <a:endParaRPr lang="en-US" dirty="0"/>
          </a:p>
        </p:txBody>
      </p:sp>
      <p:sp>
        <p:nvSpPr>
          <p:cNvPr id="70659" name="Rectangle 2"/>
          <p:cNvSpPr>
            <a:spLocks noGrp="1" noRot="1" noChangeAspect="1" noChangeArrowheads="1" noTextEdit="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500" dirty="0" smtClean="0"/>
              <a:t>Tropical plant &amp; animal fossils found in polar latitudes</a:t>
            </a:r>
          </a:p>
        </p:txBody>
      </p:sp>
    </p:spTree>
    <p:extLst>
      <p:ext uri="{BB962C8B-B14F-4D97-AF65-F5344CB8AC3E}">
        <p14:creationId xmlns:p14="http://schemas.microsoft.com/office/powerpoint/2010/main" val="2609150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332BF96-2491-424C-9283-365F95A90344}" type="slidenum">
              <a:rPr lang="en-US" smtClean="0"/>
              <a:pPr>
                <a:defRPr/>
              </a:pPr>
              <a:t>16</a:t>
            </a:fld>
            <a:endParaRPr lang="en-US" dirty="0"/>
          </a:p>
        </p:txBody>
      </p:sp>
    </p:spTree>
    <p:extLst>
      <p:ext uri="{BB962C8B-B14F-4D97-AF65-F5344CB8AC3E}">
        <p14:creationId xmlns:p14="http://schemas.microsoft.com/office/powerpoint/2010/main" val="1388532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332BF96-2491-424C-9283-365F95A90344}" type="slidenum">
              <a:rPr lang="en-US" smtClean="0"/>
              <a:pPr>
                <a:defRPr/>
              </a:pPr>
              <a:t>17</a:t>
            </a:fld>
            <a:endParaRPr lang="en-US" dirty="0"/>
          </a:p>
        </p:txBody>
      </p:sp>
    </p:spTree>
    <p:extLst>
      <p:ext uri="{BB962C8B-B14F-4D97-AF65-F5344CB8AC3E}">
        <p14:creationId xmlns:p14="http://schemas.microsoft.com/office/powerpoint/2010/main" val="3775210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06D6385-62AC-49F6-889E-F301BFD8A66E}" type="slidenum">
              <a:rPr lang="en-US" smtClean="0"/>
              <a:pPr/>
              <a:t>18</a:t>
            </a:fld>
            <a:endParaRPr lang="en-US" dirty="0"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470534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EE79F7E0-59D3-4C44-9ED3-49E1D811263E}" type="slidenum">
              <a:rPr lang="en-US" smtClean="0"/>
              <a:pPr/>
              <a:t>19</a:t>
            </a:fld>
            <a:endParaRPr lang="en-US" dirty="0" smtClean="0"/>
          </a:p>
        </p:txBody>
      </p:sp>
      <p:sp>
        <p:nvSpPr>
          <p:cNvPr id="68611"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00281200-8812-45D5-9112-A794A9B225A8}" type="slidenum">
              <a:rPr lang="en-US" sz="1300">
                <a:latin typeface="Calibri" pitchFamily="34" charset="0"/>
              </a:rPr>
              <a:pPr algn="r"/>
              <a:t>19</a:t>
            </a:fld>
            <a:endParaRPr lang="en-US" sz="1300" dirty="0">
              <a:latin typeface="Calibri" pitchFamily="34" charset="0"/>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noFill/>
          <a:ln/>
        </p:spPr>
        <p:txBody>
          <a:bodyPr/>
          <a:lstStyle/>
          <a:p>
            <a:pPr eaLnBrk="1" hangingPunct="1">
              <a:spcBef>
                <a:spcPct val="0"/>
              </a:spcBef>
            </a:pPr>
            <a:endParaRPr lang="en-US" dirty="0" smtClean="0"/>
          </a:p>
        </p:txBody>
      </p:sp>
    </p:spTree>
    <p:extLst>
      <p:ext uri="{BB962C8B-B14F-4D97-AF65-F5344CB8AC3E}">
        <p14:creationId xmlns:p14="http://schemas.microsoft.com/office/powerpoint/2010/main" val="1164919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00D8039-63E1-48B0-A8F1-1A9D2B235D88}" type="slidenum">
              <a:rPr lang="en-US" smtClean="0"/>
              <a:pPr/>
              <a:t>20</a:t>
            </a:fld>
            <a:endParaRPr lang="en-US" dirty="0"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32490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92713F9-D66A-4421-BAB1-0FBC37875CFB}" type="slidenum">
              <a:rPr lang="en-US" smtClean="0"/>
              <a:pPr/>
              <a:t>21</a:t>
            </a:fld>
            <a:endParaRPr lang="en-US" smtClean="0"/>
          </a:p>
        </p:txBody>
      </p:sp>
      <p:sp>
        <p:nvSpPr>
          <p:cNvPr id="71683"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A1939409-4BA0-4A04-AFA4-8AB3DCA4195E}" type="slidenum">
              <a:rPr lang="en-US" sz="1300">
                <a:latin typeface="Calibri" pitchFamily="34" charset="0"/>
              </a:rPr>
              <a:pPr algn="r"/>
              <a:t>21</a:t>
            </a:fld>
            <a:endParaRPr lang="en-US" sz="1300" dirty="0">
              <a:latin typeface="Calibri" pitchFamily="34" charset="0"/>
            </a:endParaRPr>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p:spPr>
        <p:txBody>
          <a:bodyPr/>
          <a:lstStyle/>
          <a:p>
            <a:pPr eaLnBrk="1" hangingPunct="1">
              <a:spcBef>
                <a:spcPct val="0"/>
              </a:spcBef>
            </a:pPr>
            <a:endParaRPr lang="en-US" smtClean="0"/>
          </a:p>
        </p:txBody>
      </p:sp>
    </p:spTree>
    <p:extLst>
      <p:ext uri="{BB962C8B-B14F-4D97-AF65-F5344CB8AC3E}">
        <p14:creationId xmlns:p14="http://schemas.microsoft.com/office/powerpoint/2010/main" val="1681002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BE7924-4FCC-4EEE-9ABC-B61EE2FA4EBD}" type="slidenum">
              <a:rPr lang="en-US"/>
              <a:pPr/>
              <a:t>22</a:t>
            </a:fld>
            <a:endParaRPr 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68667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332BF96-2491-424C-9283-365F95A90344}" type="slidenum">
              <a:rPr lang="en-US" smtClean="0"/>
              <a:pPr>
                <a:defRPr/>
              </a:pPr>
              <a:t>2</a:t>
            </a:fld>
            <a:endParaRPr lang="en-US"/>
          </a:p>
        </p:txBody>
      </p:sp>
    </p:spTree>
    <p:extLst>
      <p:ext uri="{BB962C8B-B14F-4D97-AF65-F5344CB8AC3E}">
        <p14:creationId xmlns:p14="http://schemas.microsoft.com/office/powerpoint/2010/main" val="3276100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CB91D7EF-3854-4517-9D1A-EC22EF69C2C1}" type="slidenum">
              <a:rPr lang="en-US" smtClean="0"/>
              <a:pPr/>
              <a:t>23</a:t>
            </a:fld>
            <a:endParaRPr lang="en-US" smtClean="0"/>
          </a:p>
        </p:txBody>
      </p:sp>
      <p:sp>
        <p:nvSpPr>
          <p:cNvPr id="72707"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8123F09C-0A8B-42D8-A34E-A5BF8B7167A1}" type="slidenum">
              <a:rPr lang="en-US" sz="1300">
                <a:latin typeface="Calibri" pitchFamily="34" charset="0"/>
              </a:rPr>
              <a:pPr algn="r"/>
              <a:t>23</a:t>
            </a:fld>
            <a:endParaRPr lang="en-US" sz="1300" dirty="0">
              <a:latin typeface="Calibri" pitchFamily="34" charset="0"/>
            </a:endParaRPr>
          </a:p>
        </p:txBody>
      </p:sp>
      <p:sp>
        <p:nvSpPr>
          <p:cNvPr id="72708" name="Rectangle 2"/>
          <p:cNvSpPr>
            <a:spLocks noGrp="1" noRot="1" noChangeAspect="1" noChangeArrowheads="1" noTextEdit="1"/>
          </p:cNvSpPr>
          <p:nvPr>
            <p:ph type="sldImg"/>
          </p:nvPr>
        </p:nvSpPr>
        <p:spPr>
          <a:ln/>
        </p:spPr>
      </p:sp>
      <p:sp>
        <p:nvSpPr>
          <p:cNvPr id="72709" name="Rectangle 3"/>
          <p:cNvSpPr>
            <a:spLocks noGrp="1" noChangeArrowheads="1"/>
          </p:cNvSpPr>
          <p:nvPr>
            <p:ph type="body" idx="1"/>
          </p:nvPr>
        </p:nvSpPr>
        <p:spPr>
          <a:noFill/>
          <a:ln/>
        </p:spPr>
        <p:txBody>
          <a:bodyPr/>
          <a:lstStyle/>
          <a:p>
            <a:pPr eaLnBrk="1" hangingPunct="1">
              <a:spcBef>
                <a:spcPct val="0"/>
              </a:spcBef>
            </a:pPr>
            <a:endParaRPr lang="en-US" smtClean="0"/>
          </a:p>
        </p:txBody>
      </p:sp>
    </p:spTree>
    <p:extLst>
      <p:ext uri="{BB962C8B-B14F-4D97-AF65-F5344CB8AC3E}">
        <p14:creationId xmlns:p14="http://schemas.microsoft.com/office/powerpoint/2010/main" val="1386412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337CF570-6ADA-4A14-82AD-4E6AC56A4A5F}" type="slidenum">
              <a:rPr lang="en-US" smtClean="0"/>
              <a:pPr/>
              <a:t>24</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724982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F3CA9F3D-3340-4DB1-A4F8-28003B37011B}" type="slidenum">
              <a:rPr lang="en-US" smtClean="0"/>
              <a:pPr/>
              <a:t>25</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52541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2C32065-6C2F-4763-A1AA-ED4B38693156}" type="slidenum">
              <a:rPr lang="en-US" smtClean="0"/>
              <a:pPr/>
              <a:t>27</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96916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DE6C646F-9441-4727-95DB-84F64721D1B9}" type="slidenum">
              <a:rPr lang="en-US" smtClean="0"/>
              <a:pPr/>
              <a:t>29</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24470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8ED33D82-04C1-4528-ADBF-7BABAF27FC36}" type="slidenum">
              <a:rPr lang="en-US" smtClean="0"/>
              <a:pPr/>
              <a:t>30</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99625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EB9C6726-2EA9-4220-8B21-5059FA682E28}" type="slidenum">
              <a:rPr lang="en-US" smtClean="0"/>
              <a:pPr/>
              <a:t>31</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98851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3592165C-FB8A-4B7C-9CFB-ED0C166A09BD}" type="slidenum">
              <a:rPr lang="en-US" smtClean="0"/>
              <a:pPr/>
              <a:t>38</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22812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BAB5D63-49F3-415C-B1C0-766EB7DA5C28}" type="slidenum">
              <a:rPr lang="en-US" smtClean="0"/>
              <a:pPr/>
              <a:t>39</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30143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6C4984D1-88CD-4B4A-9BFC-E6A6C8F0B5B1}" type="slidenum">
              <a:rPr lang="en-US" smtClean="0"/>
              <a:pPr/>
              <a:t>40</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120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332BF96-2491-424C-9283-365F95A90344}" type="slidenum">
              <a:rPr lang="en-US" smtClean="0"/>
              <a:pPr>
                <a:defRPr/>
              </a:pPr>
              <a:t>3</a:t>
            </a:fld>
            <a:endParaRPr lang="en-US"/>
          </a:p>
        </p:txBody>
      </p:sp>
    </p:spTree>
    <p:extLst>
      <p:ext uri="{BB962C8B-B14F-4D97-AF65-F5344CB8AC3E}">
        <p14:creationId xmlns:p14="http://schemas.microsoft.com/office/powerpoint/2010/main" val="2616206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B71CFD2B-800E-4F8F-9F91-834DC954FE84}" type="slidenum">
              <a:rPr lang="en-US" smtClean="0"/>
              <a:pPr/>
              <a:t>41</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679211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C1C1EA57-2708-4152-A521-374184317047}" type="slidenum">
              <a:rPr lang="en-US" smtClean="0"/>
              <a:pPr/>
              <a:t>42</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23409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99118A3-E3B4-4F7A-88CE-5C33847FB8A4}" type="slidenum">
              <a:rPr lang="en-US" smtClean="0"/>
              <a:pPr/>
              <a:t>43</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924191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CEB02EC7-5785-45EA-A756-7CC3CBC93E21}" type="slidenum">
              <a:rPr lang="en-US" smtClean="0"/>
              <a:pPr/>
              <a:t>44</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530323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6A4A5EC0-7311-4D60-AE8A-EE7683D3810D}" type="slidenum">
              <a:rPr lang="en-US" smtClean="0"/>
              <a:pPr/>
              <a:t>45</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spcBef>
                <a:spcPct val="0"/>
              </a:spcBef>
            </a:pPr>
            <a:endParaRPr lang="en-US" smtClean="0"/>
          </a:p>
        </p:txBody>
      </p:sp>
    </p:spTree>
    <p:extLst>
      <p:ext uri="{BB962C8B-B14F-4D97-AF65-F5344CB8AC3E}">
        <p14:creationId xmlns:p14="http://schemas.microsoft.com/office/powerpoint/2010/main" val="1862588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34828DD-64C9-4A29-92C9-B8E3219D772E}" type="slidenum">
              <a:rPr lang="en-US" smtClean="0"/>
              <a:pPr/>
              <a:t>46</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384846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2A7F2517-812F-4559-AF52-2C52B667835D}" type="slidenum">
              <a:rPr lang="en-US" smtClean="0"/>
              <a:pPr/>
              <a:t>47</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461419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13DF3904-CFB3-4431-A8A5-EFD03A3DDCBF}" type="slidenum">
              <a:rPr lang="en-US" smtClean="0"/>
              <a:pPr/>
              <a:t>48</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49639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13DF3904-CFB3-4431-A8A5-EFD03A3DDCBF}" type="slidenum">
              <a:rPr lang="en-US" smtClean="0"/>
              <a:pPr/>
              <a:t>49</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85114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DF98F021-4BDB-4943-B7AD-8DCD444DAE70}" type="slidenum">
              <a:rPr lang="en-US" smtClean="0"/>
              <a:pPr/>
              <a:t>50</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48250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332BF96-2491-424C-9283-365F95A90344}" type="slidenum">
              <a:rPr lang="en-US" smtClean="0"/>
              <a:pPr>
                <a:defRPr/>
              </a:pPr>
              <a:t>5</a:t>
            </a:fld>
            <a:endParaRPr lang="en-US"/>
          </a:p>
        </p:txBody>
      </p:sp>
    </p:spTree>
    <p:extLst>
      <p:ext uri="{BB962C8B-B14F-4D97-AF65-F5344CB8AC3E}">
        <p14:creationId xmlns:p14="http://schemas.microsoft.com/office/powerpoint/2010/main" val="1523368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F99BAF3-F64F-48C1-B3E5-3F5EFDC2B140}" type="slidenum">
              <a:rPr lang="en-US" smtClean="0"/>
              <a:pPr/>
              <a:t>51</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338613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3956ABE1-C6DE-4533-A5FF-944BEBF70DA1}" type="slidenum">
              <a:rPr lang="en-US" smtClean="0"/>
              <a:pPr/>
              <a:t>52</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588125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E91729-23C7-402B-8047-308F6C567931}" type="slidenum">
              <a:rPr lang="en-GB"/>
              <a:pPr/>
              <a:t>55</a:t>
            </a:fld>
            <a:endParaRPr lang="en-GB"/>
          </a:p>
        </p:txBody>
      </p:sp>
      <p:sp>
        <p:nvSpPr>
          <p:cNvPr id="478210" name="Rectangle 2"/>
          <p:cNvSpPr>
            <a:spLocks noGrp="1" noRot="1" noChangeAspect="1" noChangeArrowheads="1" noTextEdit="1"/>
          </p:cNvSpPr>
          <p:nvPr>
            <p:ph type="sldImg"/>
          </p:nvPr>
        </p:nvSpPr>
        <p:spPr>
          <a:xfrm>
            <a:off x="1304925" y="739775"/>
            <a:ext cx="4748213" cy="3560763"/>
          </a:xfrm>
          <a:ln/>
        </p:spPr>
      </p:sp>
      <p:sp>
        <p:nvSpPr>
          <p:cNvPr id="478211" name="Rectangle 3"/>
          <p:cNvSpPr>
            <a:spLocks noGrp="1" noChangeArrowheads="1"/>
          </p:cNvSpPr>
          <p:nvPr>
            <p:ph type="body" idx="1"/>
          </p:nvPr>
        </p:nvSpPr>
        <p:spPr>
          <a:xfrm>
            <a:off x="992189" y="4597400"/>
            <a:ext cx="5368925" cy="4300538"/>
          </a:xfrm>
        </p:spPr>
        <p:txBody>
          <a:bodyPr/>
          <a:lstStyle/>
          <a:p>
            <a:endParaRPr lang="de-DE"/>
          </a:p>
        </p:txBody>
      </p:sp>
    </p:spTree>
    <p:extLst>
      <p:ext uri="{BB962C8B-B14F-4D97-AF65-F5344CB8AC3E}">
        <p14:creationId xmlns:p14="http://schemas.microsoft.com/office/powerpoint/2010/main" val="27685888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2A79EF81-E7FB-473F-917D-44B15DC6EC83}" type="slidenum">
              <a:rPr lang="en-US" smtClean="0"/>
              <a:pPr/>
              <a:t>56</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673072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6DE12A-2BD3-4746-8DA8-322753405EEA}" type="slidenum">
              <a:rPr lang="en-GB"/>
              <a:pPr/>
              <a:t>57</a:t>
            </a:fld>
            <a:endParaRPr lang="en-GB"/>
          </a:p>
        </p:txBody>
      </p:sp>
      <p:sp>
        <p:nvSpPr>
          <p:cNvPr id="512002" name="Rectangle 2"/>
          <p:cNvSpPr>
            <a:spLocks noGrp="1" noRot="1" noChangeAspect="1" noChangeArrowheads="1" noTextEdit="1"/>
          </p:cNvSpPr>
          <p:nvPr>
            <p:ph type="sldImg"/>
          </p:nvPr>
        </p:nvSpPr>
        <p:spPr>
          <a:ln/>
        </p:spPr>
      </p:sp>
      <p:sp>
        <p:nvSpPr>
          <p:cNvPr id="512003" name="Rectangle 3"/>
          <p:cNvSpPr>
            <a:spLocks noGrp="1" noChangeArrowheads="1"/>
          </p:cNvSpPr>
          <p:nvPr>
            <p:ph type="body" idx="1"/>
          </p:nvPr>
        </p:nvSpPr>
        <p:spPr/>
        <p:txBody>
          <a:bodyPr/>
          <a:lstStyle/>
          <a:p>
            <a:r>
              <a:rPr lang="en-US" i="1"/>
              <a:t>„Kein Wissenschaftler sagt eine Überschwemmung New Yorks voraus, das bleibt allein dem Politiker Al Gore vorbehalten und den Klimahysterikern in Deutschland,“ so Report München am 9. Juli 2007.</a:t>
            </a:r>
            <a:r>
              <a:rPr lang="en-US"/>
              <a:t> </a:t>
            </a:r>
          </a:p>
        </p:txBody>
      </p:sp>
    </p:spTree>
    <p:extLst>
      <p:ext uri="{BB962C8B-B14F-4D97-AF65-F5344CB8AC3E}">
        <p14:creationId xmlns:p14="http://schemas.microsoft.com/office/powerpoint/2010/main" val="34907906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55B387-3EB6-4A47-AF74-8717047B00BE}" type="slidenum">
              <a:rPr lang="en-GB"/>
              <a:pPr/>
              <a:t>58</a:t>
            </a:fld>
            <a:endParaRPr lang="en-GB"/>
          </a:p>
        </p:txBody>
      </p:sp>
      <p:sp>
        <p:nvSpPr>
          <p:cNvPr id="460802" name="Rectangle 2"/>
          <p:cNvSpPr>
            <a:spLocks noGrp="1" noRot="1" noChangeAspect="1" noChangeArrowheads="1" noTextEdit="1"/>
          </p:cNvSpPr>
          <p:nvPr>
            <p:ph type="sldImg"/>
          </p:nvPr>
        </p:nvSpPr>
        <p:spPr>
          <a:xfrm>
            <a:off x="1257300" y="720725"/>
            <a:ext cx="4802188" cy="3600450"/>
          </a:xfrm>
          <a:ln/>
        </p:spPr>
      </p:sp>
      <p:sp>
        <p:nvSpPr>
          <p:cNvPr id="460803" name="Rectangle 3"/>
          <p:cNvSpPr>
            <a:spLocks noGrp="1" noChangeArrowheads="1"/>
          </p:cNvSpPr>
          <p:nvPr>
            <p:ph type="body" idx="1"/>
          </p:nvPr>
        </p:nvSpPr>
        <p:spPr/>
        <p:txBody>
          <a:bodyPr lIns="96644" tIns="48322" rIns="96644" bIns="48322"/>
          <a:lstStyle/>
          <a:p>
            <a:r>
              <a:rPr lang="de-DE" b="1">
                <a:latin typeface="Frutiger-BlackCn" charset="0"/>
              </a:rPr>
              <a:t>Abbildung 4.3-1</a:t>
            </a:r>
          </a:p>
          <a:p>
            <a:r>
              <a:rPr lang="de-DE">
                <a:latin typeface="TimesTen-Roman" charset="0"/>
              </a:rPr>
              <a:t>Aragonitsättigung und</a:t>
            </a:r>
          </a:p>
          <a:p>
            <a:r>
              <a:rPr lang="de-DE">
                <a:latin typeface="TimesTen-Roman" charset="0"/>
              </a:rPr>
              <a:t>gegenwärtige Riffstandorte</a:t>
            </a:r>
          </a:p>
          <a:p>
            <a:r>
              <a:rPr lang="de-DE">
                <a:latin typeface="TimesTen-Roman" charset="0"/>
              </a:rPr>
              <a:t>von Warmwasserkorallen</a:t>
            </a:r>
          </a:p>
          <a:p>
            <a:r>
              <a:rPr lang="de-DE">
                <a:latin typeface="TimesTen-Roman" charset="0"/>
              </a:rPr>
              <a:t>(blaue Punkte). (a)</a:t>
            </a:r>
          </a:p>
          <a:p>
            <a:r>
              <a:rPr lang="de-DE">
                <a:latin typeface="TimesTen-Roman" charset="0"/>
              </a:rPr>
              <a:t>vorindustrielle Werte</a:t>
            </a:r>
          </a:p>
          <a:p>
            <a:r>
              <a:rPr lang="de-DE">
                <a:latin typeface="TimesTen-Roman" charset="0"/>
              </a:rPr>
              <a:t>(ca. 1870, atmosphärische</a:t>
            </a:r>
          </a:p>
          <a:p>
            <a:r>
              <a:rPr lang="de-DE">
                <a:latin typeface="TimesTen-Roman" charset="0"/>
              </a:rPr>
              <a:t>CO2-Konzentration</a:t>
            </a:r>
          </a:p>
          <a:p>
            <a:r>
              <a:rPr lang="de-DE">
                <a:latin typeface="TimesTen-Roman" charset="0"/>
              </a:rPr>
              <a:t>280 ppm), (b) Gegenwart</a:t>
            </a:r>
          </a:p>
          <a:p>
            <a:r>
              <a:rPr lang="de-DE">
                <a:latin typeface="TimesTen-Roman" charset="0"/>
              </a:rPr>
              <a:t>(ca. 2005, 375 ppm CO2), (c)</a:t>
            </a:r>
          </a:p>
          <a:p>
            <a:r>
              <a:rPr lang="de-DE">
                <a:latin typeface="TimesTen-Roman" charset="0"/>
              </a:rPr>
              <a:t>Zukunft (ca. 2065, 517 ppm</a:t>
            </a:r>
          </a:p>
          <a:p>
            <a:r>
              <a:rPr lang="de-DE">
                <a:latin typeface="TimesTen-Roman" charset="0"/>
              </a:rPr>
              <a:t>CO2). Der Grad der</a:t>
            </a:r>
          </a:p>
          <a:p>
            <a:r>
              <a:rPr lang="de-DE">
                <a:latin typeface="TimesTen-Roman" charset="0"/>
              </a:rPr>
              <a:t>Aragonitsättigung (</a:t>
            </a:r>
            <a:r>
              <a:rPr lang="de-DE">
                <a:latin typeface="LucidaGrande" charset="0"/>
              </a:rPr>
              <a:t>Ù</a:t>
            </a:r>
            <a:r>
              <a:rPr lang="de-DE">
                <a:latin typeface="TimesTen-Roman" charset="0"/>
              </a:rPr>
              <a:t>)</a:t>
            </a:r>
          </a:p>
          <a:p>
            <a:r>
              <a:rPr lang="de-DE">
                <a:latin typeface="TimesTen-Roman" charset="0"/>
              </a:rPr>
              <a:t>bezeichnet das relative</a:t>
            </a:r>
          </a:p>
          <a:p>
            <a:r>
              <a:rPr lang="de-DE">
                <a:latin typeface="TimesTen-Roman" charset="0"/>
              </a:rPr>
              <a:t>Verhältnis zwischen dem</a:t>
            </a:r>
          </a:p>
          <a:p>
            <a:r>
              <a:rPr lang="de-DE">
                <a:latin typeface="TimesTen-Roman" charset="0"/>
              </a:rPr>
              <a:t>Produkt der Konzentrationen</a:t>
            </a:r>
          </a:p>
          <a:p>
            <a:r>
              <a:rPr lang="de-DE">
                <a:latin typeface="TimesTen-Roman" charset="0"/>
              </a:rPr>
              <a:t>von Kalzium- und</a:t>
            </a:r>
          </a:p>
          <a:p>
            <a:r>
              <a:rPr lang="de-DE">
                <a:latin typeface="TimesTen-Roman" charset="0"/>
              </a:rPr>
              <a:t>Karbonationen und dem</a:t>
            </a:r>
          </a:p>
          <a:p>
            <a:r>
              <a:rPr lang="de-DE">
                <a:latin typeface="TimesTen-Roman" charset="0"/>
              </a:rPr>
              <a:t>Löslichkeitsprodukt für</a:t>
            </a:r>
          </a:p>
          <a:p>
            <a:r>
              <a:rPr lang="de-DE">
                <a:latin typeface="TimesTen-Roman" charset="0"/>
              </a:rPr>
              <a:t>Aragonit. Standorte mit</a:t>
            </a:r>
          </a:p>
          <a:p>
            <a:r>
              <a:rPr lang="de-DE">
                <a:latin typeface="TimesTen-Roman" charset="0"/>
              </a:rPr>
              <a:t>einer Aragonitsättigung</a:t>
            </a:r>
          </a:p>
          <a:p>
            <a:r>
              <a:rPr lang="de-DE">
                <a:latin typeface="TimesTen-Roman" charset="0"/>
              </a:rPr>
              <a:t>unterhalb von 3,5 sind nur</a:t>
            </a:r>
          </a:p>
          <a:p>
            <a:r>
              <a:rPr lang="de-DE">
                <a:latin typeface="TimesTen-Roman" charset="0"/>
              </a:rPr>
              <a:t>noch bedingt für riffbildende</a:t>
            </a:r>
          </a:p>
          <a:p>
            <a:r>
              <a:rPr lang="de-DE">
                <a:latin typeface="TimesTen-Roman" charset="0"/>
              </a:rPr>
              <a:t>Warmwasserkorallen</a:t>
            </a:r>
          </a:p>
          <a:p>
            <a:r>
              <a:rPr lang="de-DE">
                <a:latin typeface="TimesTen-Roman" charset="0"/>
              </a:rPr>
              <a:t>geeignet (marginal),</a:t>
            </a:r>
          </a:p>
          <a:p>
            <a:r>
              <a:rPr lang="de-DE">
                <a:latin typeface="TimesTen-Roman" charset="0"/>
              </a:rPr>
              <a:t>unterhalb von 3 sind sie</a:t>
            </a:r>
          </a:p>
          <a:p>
            <a:r>
              <a:rPr lang="de-DE">
                <a:latin typeface="TimesTen-Roman" charset="0"/>
              </a:rPr>
              <a:t>ungeeignet.</a:t>
            </a:r>
          </a:p>
          <a:p>
            <a:r>
              <a:rPr lang="de-DE">
                <a:latin typeface="TimesTen-Roman" charset="0"/>
              </a:rPr>
              <a:t>Quelle: Steffen et al., 2004</a:t>
            </a:r>
            <a:endParaRPr lang="de-DE">
              <a:latin typeface="Frutiger-BlackCn" charset="0"/>
            </a:endParaRPr>
          </a:p>
          <a:p>
            <a:endParaRPr lang="de-DE"/>
          </a:p>
        </p:txBody>
      </p:sp>
    </p:spTree>
    <p:extLst>
      <p:ext uri="{BB962C8B-B14F-4D97-AF65-F5344CB8AC3E}">
        <p14:creationId xmlns:p14="http://schemas.microsoft.com/office/powerpoint/2010/main" val="42680782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332BF96-2491-424C-9283-365F95A90344}" type="slidenum">
              <a:rPr lang="en-US" smtClean="0"/>
              <a:pPr>
                <a:defRPr/>
              </a:pPr>
              <a:t>60</a:t>
            </a:fld>
            <a:endParaRPr lang="en-US" dirty="0"/>
          </a:p>
        </p:txBody>
      </p:sp>
    </p:spTree>
    <p:extLst>
      <p:ext uri="{BB962C8B-B14F-4D97-AF65-F5344CB8AC3E}">
        <p14:creationId xmlns:p14="http://schemas.microsoft.com/office/powerpoint/2010/main" val="3418840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AD841B-FE02-4192-9806-AB1927123B69}" type="slidenum">
              <a:rPr lang="en-US"/>
              <a:pPr/>
              <a:t>6</a:t>
            </a:fld>
            <a:endParaRPr lang="en-US" dirty="0"/>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44334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332BF96-2491-424C-9283-365F95A90344}" type="slidenum">
              <a:rPr lang="en-US" smtClean="0"/>
              <a:pPr>
                <a:defRPr/>
              </a:pPr>
              <a:t>8</a:t>
            </a:fld>
            <a:endParaRPr lang="en-US" dirty="0"/>
          </a:p>
        </p:txBody>
      </p:sp>
    </p:spTree>
    <p:extLst>
      <p:ext uri="{BB962C8B-B14F-4D97-AF65-F5344CB8AC3E}">
        <p14:creationId xmlns:p14="http://schemas.microsoft.com/office/powerpoint/2010/main" val="1148200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332BF96-2491-424C-9283-365F95A90344}" type="slidenum">
              <a:rPr lang="en-US" smtClean="0"/>
              <a:pPr>
                <a:defRPr/>
              </a:pPr>
              <a:t>9</a:t>
            </a:fld>
            <a:endParaRPr lang="en-US" dirty="0"/>
          </a:p>
        </p:txBody>
      </p:sp>
    </p:spTree>
    <p:extLst>
      <p:ext uri="{BB962C8B-B14F-4D97-AF65-F5344CB8AC3E}">
        <p14:creationId xmlns:p14="http://schemas.microsoft.com/office/powerpoint/2010/main" val="2357176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332BF96-2491-424C-9283-365F95A90344}" type="slidenum">
              <a:rPr lang="en-US" smtClean="0"/>
              <a:pPr>
                <a:defRPr/>
              </a:pPr>
              <a:t>10</a:t>
            </a:fld>
            <a:endParaRPr lang="en-US" dirty="0"/>
          </a:p>
        </p:txBody>
      </p:sp>
    </p:spTree>
    <p:extLst>
      <p:ext uri="{BB962C8B-B14F-4D97-AF65-F5344CB8AC3E}">
        <p14:creationId xmlns:p14="http://schemas.microsoft.com/office/powerpoint/2010/main" val="1339240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332BF96-2491-424C-9283-365F95A90344}" type="slidenum">
              <a:rPr lang="en-US" smtClean="0"/>
              <a:pPr>
                <a:defRPr/>
              </a:pPr>
              <a:t>11</a:t>
            </a:fld>
            <a:endParaRPr lang="en-US" dirty="0"/>
          </a:p>
        </p:txBody>
      </p:sp>
    </p:spTree>
    <p:extLst>
      <p:ext uri="{BB962C8B-B14F-4D97-AF65-F5344CB8AC3E}">
        <p14:creationId xmlns:p14="http://schemas.microsoft.com/office/powerpoint/2010/main" val="1190160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20B64E-8B5A-47B2-9D5D-D9748CBAB9C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1A0ED3-AB98-42BD-8C8E-87DAAD1C195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06D701-A081-49F9-99A5-3160999AAEB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7B559F-F28F-4541-9A93-0B915925F4B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729871-B11E-47EB-8EF4-44A79D4C2EF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B62C8D-1335-46E5-A070-31B2227122F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6B125E6-E3CC-42DD-8EB5-95C618E0D27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BB648F7-B24A-46A2-ADD5-3E775D1E4FB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2AEE252-4A16-45E3-8005-FD965ADB4C8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39BF5C-E5C2-4566-8533-7E2B235F651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02F1E0-E33C-45CC-A1E8-9DEEA5F38EA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pPr>
              <a:defRPr/>
            </a:pPr>
            <a:fld id="{0093EE00-D08E-49FC-86CE-B63A8B0C79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upload.wikimedia.org/wikipedia/commons/1/1d/Post-Glacial_Sea_Level.png"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en.wikipedia.org/wiki/Image:John_Tyndall_(scientist).jpg" TargetMode="External"/><Relationship Id="rId7"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upload.wikimedia.org/wikipedia/en/a/aa/Fourier2.jpg" TargetMode="External"/><Relationship Id="rId5" Type="http://schemas.openxmlformats.org/officeDocument/2006/relationships/image" Target="../media/image20.jpe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upload.wikimedia.org/wikipedia/commons/6/6c/Arrhenius2.jpg"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upload.wikimedia.org/wikipedia/commons/f/f4/Instrumental_Temperature_Record.png"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85800"/>
            <a:ext cx="7848600" cy="2155825"/>
          </a:xfrm>
        </p:spPr>
        <p:txBody>
          <a:bodyPr/>
          <a:lstStyle/>
          <a:p>
            <a:pPr eaLnBrk="1" hangingPunct="1">
              <a:defRPr/>
            </a:pPr>
            <a:r>
              <a:rPr lang="en-US" b="1" dirty="0" smtClean="0">
                <a:solidFill>
                  <a:srgbClr val="002162"/>
                </a:solidFill>
                <a:effectLst>
                  <a:outerShdw blurRad="38100" dist="38100" dir="2700000" algn="tl">
                    <a:srgbClr val="C0C0C0"/>
                  </a:outerShdw>
                </a:effectLst>
              </a:rPr>
              <a:t>12.340x</a:t>
            </a:r>
            <a:br>
              <a:rPr lang="en-US" b="1" dirty="0" smtClean="0">
                <a:solidFill>
                  <a:srgbClr val="002162"/>
                </a:solidFill>
                <a:effectLst>
                  <a:outerShdw blurRad="38100" dist="38100" dir="2700000" algn="tl">
                    <a:srgbClr val="C0C0C0"/>
                  </a:outerShdw>
                </a:effectLst>
              </a:rPr>
            </a:br>
            <a:r>
              <a:rPr lang="en-US" b="1" dirty="0" smtClean="0">
                <a:solidFill>
                  <a:srgbClr val="002162"/>
                </a:solidFill>
                <a:effectLst>
                  <a:outerShdw blurRad="38100" dist="38100" dir="2700000" algn="tl">
                    <a:srgbClr val="C0C0C0"/>
                  </a:outerShdw>
                </a:effectLst>
              </a:rPr>
              <a:t>Global Warming Science</a:t>
            </a:r>
          </a:p>
        </p:txBody>
      </p:sp>
      <p:sp>
        <p:nvSpPr>
          <p:cNvPr id="2051" name="Rectangle 3"/>
          <p:cNvSpPr>
            <a:spLocks noGrp="1" noChangeArrowheads="1"/>
          </p:cNvSpPr>
          <p:nvPr>
            <p:ph type="subTitle" idx="1"/>
          </p:nvPr>
        </p:nvSpPr>
        <p:spPr>
          <a:xfrm>
            <a:off x="1066800" y="2895600"/>
            <a:ext cx="7315200" cy="3276600"/>
          </a:xfrm>
        </p:spPr>
        <p:txBody>
          <a:bodyPr/>
          <a:lstStyle/>
          <a:p>
            <a:pPr eaLnBrk="1" hangingPunct="1">
              <a:defRPr/>
            </a:pPr>
            <a:r>
              <a:rPr lang="en-US" dirty="0" smtClean="0">
                <a:solidFill>
                  <a:srgbClr val="002162"/>
                </a:solidFill>
                <a:effectLst>
                  <a:outerShdw blurRad="38100" dist="38100" dir="2700000" algn="tl">
                    <a:srgbClr val="C0C0C0"/>
                  </a:outerShdw>
                </a:effectLst>
              </a:rPr>
              <a:t>Kerry Emanuel, Daniel </a:t>
            </a:r>
            <a:r>
              <a:rPr lang="en-US" dirty="0" err="1" smtClean="0">
                <a:solidFill>
                  <a:srgbClr val="002162"/>
                </a:solidFill>
                <a:effectLst>
                  <a:outerShdw blurRad="38100" dist="38100" dir="2700000" algn="tl">
                    <a:srgbClr val="C0C0C0"/>
                  </a:outerShdw>
                </a:effectLst>
              </a:rPr>
              <a:t>Cziczo</a:t>
            </a:r>
            <a:r>
              <a:rPr lang="en-US" dirty="0" smtClean="0">
                <a:solidFill>
                  <a:srgbClr val="002162"/>
                </a:solidFill>
                <a:effectLst>
                  <a:outerShdw blurRad="38100" dist="38100" dir="2700000" algn="tl">
                    <a:srgbClr val="C0C0C0"/>
                  </a:outerShdw>
                </a:effectLst>
              </a:rPr>
              <a:t>, and David McGee, Instructors</a:t>
            </a:r>
          </a:p>
          <a:p>
            <a:pPr eaLnBrk="1" hangingPunct="1">
              <a:defRPr/>
            </a:pPr>
            <a:endParaRPr lang="en-US" dirty="0" smtClean="0">
              <a:solidFill>
                <a:srgbClr val="002162"/>
              </a:solidFill>
              <a:effectLst>
                <a:outerShdw blurRad="38100" dist="38100" dir="2700000" algn="tl">
                  <a:srgbClr val="C0C0C0"/>
                </a:outerShdw>
              </a:effectLst>
            </a:endParaRPr>
          </a:p>
          <a:p>
            <a:pPr eaLnBrk="1" hangingPunct="1">
              <a:defRPr/>
            </a:pPr>
            <a:r>
              <a:rPr lang="en-US" dirty="0" smtClean="0">
                <a:solidFill>
                  <a:srgbClr val="002162"/>
                </a:solidFill>
                <a:effectLst>
                  <a:outerShdw blurRad="38100" dist="38100" dir="2700000" algn="tl">
                    <a:srgbClr val="C0C0C0"/>
                  </a:outerShdw>
                </a:effectLst>
              </a:rPr>
              <a:t>With Introductions by</a:t>
            </a:r>
          </a:p>
          <a:p>
            <a:pPr eaLnBrk="1" hangingPunct="1">
              <a:defRPr/>
            </a:pPr>
            <a:r>
              <a:rPr lang="en-US" dirty="0" smtClean="0">
                <a:solidFill>
                  <a:srgbClr val="002162"/>
                </a:solidFill>
                <a:effectLst>
                  <a:outerShdw blurRad="38100" dist="38100" dir="2700000" algn="tl">
                    <a:srgbClr val="C0C0C0"/>
                  </a:outerShdw>
                </a:effectLst>
              </a:rPr>
              <a:t>Heidi Cullen</a:t>
            </a:r>
            <a:endParaRPr lang="en-US" dirty="0"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effectLst>
                  <a:outerShdw blurRad="38100" dist="38100" dir="2700000" algn="tl">
                    <a:srgbClr val="000000">
                      <a:alpha val="43137"/>
                    </a:srgbClr>
                  </a:outerShdw>
                </a:effectLst>
              </a:rPr>
              <a:t>Examples of Climate Variability: </a:t>
            </a:r>
            <a:endParaRPr lang="en-US" dirty="0">
              <a:solidFill>
                <a:srgbClr val="0000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a:buSzPct val="70000"/>
              <a:buBlip>
                <a:blip r:embed="rId3"/>
              </a:buBlip>
            </a:pPr>
            <a:r>
              <a:rPr lang="en-US" dirty="0" smtClean="0"/>
              <a:t>El Niño/La Niña  (2-4 years)</a:t>
            </a:r>
          </a:p>
          <a:p>
            <a:pPr>
              <a:buSzPct val="70000"/>
              <a:buBlip>
                <a:blip r:embed="rId3"/>
              </a:buBlip>
            </a:pPr>
            <a:r>
              <a:rPr lang="en-US" dirty="0" smtClean="0"/>
              <a:t>“Little ice age”  (100 years)</a:t>
            </a:r>
          </a:p>
          <a:p>
            <a:pPr>
              <a:buSzPct val="70000"/>
              <a:buBlip>
                <a:blip r:embed="rId3"/>
              </a:buBlip>
            </a:pPr>
            <a:r>
              <a:rPr lang="en-US" dirty="0" smtClean="0"/>
              <a:t>Glacial cycles (20,000-100,000 years)</a:t>
            </a:r>
          </a:p>
          <a:p>
            <a:pPr>
              <a:buSzPct val="70000"/>
              <a:buBlip>
                <a:blip r:embed="rId3"/>
              </a:buBlip>
            </a:pPr>
            <a:r>
              <a:rPr lang="en-US" dirty="0" smtClean="0"/>
              <a:t>Paleocene-Eocene Thermal Maximum (onset ~20,000 years; decay ~100,000 years)</a:t>
            </a:r>
          </a:p>
          <a:p>
            <a:pPr>
              <a:buSzPct val="70000"/>
              <a:buBlip>
                <a:blip r:embed="rId3"/>
              </a:buBlip>
            </a:pPr>
            <a:r>
              <a:rPr lang="en-US" dirty="0" smtClean="0"/>
              <a:t>Cooling from Cretaceous to present (~50 million years)</a:t>
            </a:r>
          </a:p>
          <a:p>
            <a:pPr>
              <a:buSzPct val="70000"/>
              <a:buBlip>
                <a:blip r:embed="rId3"/>
              </a:buBlip>
            </a:pPr>
            <a:endParaRPr lang="en-US" dirty="0"/>
          </a:p>
        </p:txBody>
      </p:sp>
    </p:spTree>
    <p:extLst>
      <p:ext uri="{BB962C8B-B14F-4D97-AF65-F5344CB8AC3E}">
        <p14:creationId xmlns:p14="http://schemas.microsoft.com/office/powerpoint/2010/main" val="851238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362200"/>
            <a:ext cx="8229600" cy="1447800"/>
          </a:xfrm>
        </p:spPr>
        <p:txBody>
          <a:bodyPr/>
          <a:lstStyle/>
          <a:p>
            <a:r>
              <a:rPr lang="en-US" dirty="0" smtClean="0">
                <a:solidFill>
                  <a:srgbClr val="0033CC"/>
                </a:solidFill>
                <a:effectLst>
                  <a:outerShdw blurRad="38100" dist="38100" dir="2700000" algn="tl">
                    <a:srgbClr val="000000">
                      <a:alpha val="43137"/>
                    </a:srgbClr>
                  </a:outerShdw>
                </a:effectLst>
              </a:rPr>
              <a:t>Climate Change Through Geologic Time</a:t>
            </a:r>
            <a:endParaRPr lang="en-US" dirty="0">
              <a:solidFill>
                <a:srgbClr val="0033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53418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imate change  -  Earth his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85527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4436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normAutofit fontScale="90000"/>
          </a:bodyPr>
          <a:lstStyle/>
          <a:p>
            <a:pPr eaLnBrk="1" hangingPunct="1">
              <a:defRPr/>
            </a:pPr>
            <a:r>
              <a:rPr lang="en-US" sz="4000" dirty="0" smtClean="0">
                <a:solidFill>
                  <a:srgbClr val="0000FF"/>
                </a:solidFill>
                <a:effectLst>
                  <a:outerShdw blurRad="38100" dist="38100" dir="2700000" algn="tl">
                    <a:srgbClr val="C0C0C0"/>
                  </a:outerShdw>
                </a:effectLst>
              </a:rPr>
              <a:t>The Faint Young Sun Paradox: Why didn’t the Earth Freeze?</a:t>
            </a:r>
          </a:p>
        </p:txBody>
      </p:sp>
      <p:pic>
        <p:nvPicPr>
          <p:cNvPr id="7171" name="Picture 3" descr="C:\Users\Kerry Emaanuel\Class\CLIMATE\FaintEarlySun.jpg"/>
          <p:cNvPicPr>
            <a:picLocks noChangeAspect="1" noChangeArrowheads="1"/>
          </p:cNvPicPr>
          <p:nvPr/>
        </p:nvPicPr>
        <p:blipFill>
          <a:blip r:embed="rId3" cstate="print">
            <a:lum bright="-8000" contrast="16000"/>
          </a:blip>
          <a:srcRect/>
          <a:stretch>
            <a:fillRect/>
          </a:stretch>
        </p:blipFill>
        <p:spPr bwMode="auto">
          <a:xfrm>
            <a:off x="1101725" y="1509713"/>
            <a:ext cx="7204075" cy="4903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idx="4294967295"/>
          </p:nvPr>
        </p:nvSpPr>
        <p:spPr/>
        <p:txBody>
          <a:bodyPr/>
          <a:lstStyle/>
          <a:p>
            <a:pPr eaLnBrk="1" hangingPunct="1">
              <a:defRPr/>
            </a:pPr>
            <a:r>
              <a:rPr lang="en-US" dirty="0" smtClean="0">
                <a:solidFill>
                  <a:srgbClr val="002162"/>
                </a:solidFill>
                <a:effectLst>
                  <a:outerShdw blurRad="38100" dist="38100" dir="2700000" algn="tl">
                    <a:srgbClr val="C0C0C0"/>
                  </a:outerShdw>
                </a:effectLst>
              </a:rPr>
              <a:t>The Snowball Earth</a:t>
            </a:r>
          </a:p>
        </p:txBody>
      </p:sp>
      <p:pic>
        <p:nvPicPr>
          <p:cNvPr id="8195" name="Picture 2" descr="C:\Users\Kerry Emaanuel\Class\CLIMATE\snowball.gif"/>
          <p:cNvPicPr>
            <a:picLocks noChangeAspect="1" noChangeArrowheads="1"/>
          </p:cNvPicPr>
          <p:nvPr/>
        </p:nvPicPr>
        <p:blipFill>
          <a:blip r:embed="rId3" cstate="print"/>
          <a:srcRect/>
          <a:stretch>
            <a:fillRect/>
          </a:stretch>
        </p:blipFill>
        <p:spPr bwMode="auto">
          <a:xfrm>
            <a:off x="685800" y="1524000"/>
            <a:ext cx="3962400" cy="4802188"/>
          </a:xfrm>
          <a:prstGeom prst="rect">
            <a:avLst/>
          </a:prstGeom>
          <a:noFill/>
          <a:ln w="9525">
            <a:noFill/>
            <a:miter lim="800000"/>
            <a:headEnd/>
            <a:tailEnd/>
          </a:ln>
        </p:spPr>
      </p:pic>
      <p:pic>
        <p:nvPicPr>
          <p:cNvPr id="8196" name="Picture 3" descr="C:\Users\Kerry Emaanuel\Class\CLIMATE\untitled.bmp"/>
          <p:cNvPicPr>
            <a:picLocks noChangeAspect="1" noChangeArrowheads="1"/>
          </p:cNvPicPr>
          <p:nvPr/>
        </p:nvPicPr>
        <p:blipFill>
          <a:blip r:embed="rId4" cstate="print"/>
          <a:srcRect/>
          <a:stretch>
            <a:fillRect/>
          </a:stretch>
        </p:blipFill>
        <p:spPr bwMode="auto">
          <a:xfrm>
            <a:off x="5105400" y="1524000"/>
            <a:ext cx="3148013" cy="2362200"/>
          </a:xfrm>
          <a:prstGeom prst="rect">
            <a:avLst/>
          </a:prstGeom>
          <a:noFill/>
          <a:ln w="9525">
            <a:noFill/>
            <a:miter lim="800000"/>
            <a:headEnd/>
            <a:tailEnd/>
          </a:ln>
        </p:spPr>
      </p:pic>
      <p:pic>
        <p:nvPicPr>
          <p:cNvPr id="8197" name="Picture 4" descr="65my"/>
          <p:cNvPicPr>
            <a:picLocks noChangeAspect="1" noChangeArrowheads="1"/>
          </p:cNvPicPr>
          <p:nvPr/>
        </p:nvPicPr>
        <p:blipFill>
          <a:blip r:embed="rId5" cstate="print"/>
          <a:srcRect/>
          <a:stretch>
            <a:fillRect/>
          </a:stretch>
        </p:blipFill>
        <p:spPr bwMode="auto">
          <a:xfrm>
            <a:off x="5105400" y="3962400"/>
            <a:ext cx="3176588" cy="2392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2" descr="    Picture 1"/>
          <p:cNvPicPr>
            <a:picLocks noChangeAspect="1" noChangeArrowheads="1"/>
          </p:cNvPicPr>
          <p:nvPr/>
        </p:nvPicPr>
        <p:blipFill>
          <a:blip r:embed="rId3" cstate="print"/>
          <a:srcRect/>
          <a:stretch>
            <a:fillRect/>
          </a:stretch>
        </p:blipFill>
        <p:spPr bwMode="auto">
          <a:xfrm>
            <a:off x="7938" y="0"/>
            <a:ext cx="9126537"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erry Emaanuel\Class\12.340\graphics\65Myr.png"/>
          <p:cNvPicPr>
            <a:picLocks noChangeAspect="1" noChangeArrowheads="1"/>
          </p:cNvPicPr>
          <p:nvPr/>
        </p:nvPicPr>
        <p:blipFill>
          <a:blip r:embed="rId3" cstate="print"/>
          <a:srcRect/>
          <a:stretch>
            <a:fillRect/>
          </a:stretch>
        </p:blipFill>
        <p:spPr bwMode="auto">
          <a:xfrm>
            <a:off x="319424" y="922138"/>
            <a:ext cx="8367376" cy="5097662"/>
          </a:xfrm>
          <a:prstGeom prst="rect">
            <a:avLst/>
          </a:prstGeom>
          <a:noFill/>
        </p:spPr>
      </p:pic>
      <p:sp>
        <p:nvSpPr>
          <p:cNvPr id="4" name="TextBox 3"/>
          <p:cNvSpPr txBox="1"/>
          <p:nvPr/>
        </p:nvSpPr>
        <p:spPr>
          <a:xfrm>
            <a:off x="609600" y="228600"/>
            <a:ext cx="5410200" cy="369332"/>
          </a:xfrm>
          <a:prstGeom prst="rect">
            <a:avLst/>
          </a:prstGeom>
          <a:noFill/>
        </p:spPr>
        <p:txBody>
          <a:bodyPr wrap="square" rtlCol="0">
            <a:spAutoFit/>
          </a:bodyPr>
          <a:lstStyle/>
          <a:p>
            <a:r>
              <a:rPr lang="en-US" sz="1800" dirty="0" smtClean="0">
                <a:solidFill>
                  <a:srgbClr val="002060"/>
                </a:solidFill>
              </a:rPr>
              <a:t>Paleocene-Eocene Thermal Maximum</a:t>
            </a:r>
            <a:endParaRPr lang="en-US" sz="1800" dirty="0">
              <a:solidFill>
                <a:srgbClr val="002060"/>
              </a:solidFill>
            </a:endParaRPr>
          </a:p>
        </p:txBody>
      </p:sp>
      <p:cxnSp>
        <p:nvCxnSpPr>
          <p:cNvPr id="6" name="Straight Arrow Connector 5"/>
          <p:cNvCxnSpPr/>
          <p:nvPr/>
        </p:nvCxnSpPr>
        <p:spPr>
          <a:xfrm rot="5400000">
            <a:off x="2095500" y="876300"/>
            <a:ext cx="838200" cy="304800"/>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8300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0000FF"/>
                </a:solidFill>
                <a:effectLst>
                  <a:outerShdw blurRad="38100" dist="38100" dir="2700000" algn="tl">
                    <a:srgbClr val="000000">
                      <a:alpha val="43137"/>
                    </a:srgbClr>
                  </a:outerShdw>
                </a:effectLst>
              </a:rPr>
              <a:t>Last 450 Thousand Years</a:t>
            </a:r>
            <a:endParaRPr lang="en-US" sz="4000" dirty="0">
              <a:solidFill>
                <a:srgbClr val="0000FF"/>
              </a:solidFill>
              <a:effectLst>
                <a:outerShdw blurRad="38100" dist="38100" dir="2700000" algn="tl">
                  <a:srgbClr val="000000">
                    <a:alpha val="43137"/>
                  </a:srgbClr>
                </a:outerShdw>
              </a:effectLst>
            </a:endParaRPr>
          </a:p>
        </p:txBody>
      </p:sp>
      <p:pic>
        <p:nvPicPr>
          <p:cNvPr id="23554" name="Picture 2"/>
          <p:cNvPicPr>
            <a:picLocks noChangeAspect="1" noChangeArrowheads="1"/>
          </p:cNvPicPr>
          <p:nvPr/>
        </p:nvPicPr>
        <p:blipFill>
          <a:blip r:embed="rId3" cstate="print"/>
          <a:srcRect/>
          <a:stretch>
            <a:fillRect/>
          </a:stretch>
        </p:blipFill>
        <p:spPr bwMode="auto">
          <a:xfrm>
            <a:off x="914400" y="1600200"/>
            <a:ext cx="7352797" cy="4854895"/>
          </a:xfrm>
          <a:prstGeom prst="rect">
            <a:avLst/>
          </a:prstGeom>
          <a:noFill/>
          <a:ln w="9525">
            <a:noFill/>
            <a:miter lim="800000"/>
            <a:headEnd/>
            <a:tailEnd/>
          </a:ln>
        </p:spPr>
      </p:pic>
    </p:spTree>
    <p:extLst>
      <p:ext uri="{BB962C8B-B14F-4D97-AF65-F5344CB8AC3E}">
        <p14:creationId xmlns:p14="http://schemas.microsoft.com/office/powerpoint/2010/main" val="10969865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idx="4294967295"/>
          </p:nvPr>
        </p:nvSpPr>
        <p:spPr>
          <a:xfrm>
            <a:off x="457200" y="274638"/>
            <a:ext cx="8153400" cy="1706562"/>
          </a:xfrm>
        </p:spPr>
        <p:txBody>
          <a:bodyPr/>
          <a:lstStyle/>
          <a:p>
            <a:pPr eaLnBrk="1" hangingPunct="1">
              <a:defRPr/>
            </a:pPr>
            <a:r>
              <a:rPr lang="en-US" sz="2800" dirty="0" smtClean="0">
                <a:solidFill>
                  <a:srgbClr val="0000FF"/>
                </a:solidFill>
                <a:effectLst>
                  <a:outerShdw blurRad="38100" dist="38100" dir="2700000" algn="tl">
                    <a:srgbClr val="C0C0C0"/>
                  </a:outerShdw>
                </a:effectLst>
              </a:rPr>
              <a:t>A detailed record of the earth’s climate has emerged over the last few decades, from analyses of ice cores and deep sea sediments</a:t>
            </a:r>
          </a:p>
        </p:txBody>
      </p:sp>
      <p:pic>
        <p:nvPicPr>
          <p:cNvPr id="9219" name="Picture 2" descr="C:\Users\Kerry Emaanuel\Class\CLIMATE\Vostok-ice-core-petit.png"/>
          <p:cNvPicPr>
            <a:picLocks noChangeAspect="1" noChangeArrowheads="1"/>
          </p:cNvPicPr>
          <p:nvPr/>
        </p:nvPicPr>
        <p:blipFill>
          <a:blip r:embed="rId3" cstate="print"/>
          <a:srcRect/>
          <a:stretch>
            <a:fillRect/>
          </a:stretch>
        </p:blipFill>
        <p:spPr bwMode="auto">
          <a:xfrm>
            <a:off x="1447800" y="1838325"/>
            <a:ext cx="6400800" cy="4757738"/>
          </a:xfrm>
          <a:prstGeom prst="rect">
            <a:avLst/>
          </a:prstGeom>
          <a:noFill/>
          <a:ln w="9525">
            <a:noFill/>
            <a:miter lim="800000"/>
            <a:headEnd/>
            <a:tailEnd/>
          </a:ln>
        </p:spPr>
      </p:pic>
    </p:spTree>
    <p:extLst>
      <p:ext uri="{BB962C8B-B14F-4D97-AF65-F5344CB8AC3E}">
        <p14:creationId xmlns:p14="http://schemas.microsoft.com/office/powerpoint/2010/main" val="19049026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descr="earthicemap"/>
          <p:cNvPicPr>
            <a:picLocks noChangeAspect="1" noChangeArrowheads="1"/>
          </p:cNvPicPr>
          <p:nvPr/>
        </p:nvPicPr>
        <p:blipFill>
          <a:blip r:embed="rId3" cstate="print"/>
          <a:srcRect/>
          <a:stretch>
            <a:fillRect/>
          </a:stretch>
        </p:blipFill>
        <p:spPr bwMode="auto">
          <a:xfrm>
            <a:off x="152400" y="1714500"/>
            <a:ext cx="8839200" cy="4419600"/>
          </a:xfrm>
          <a:prstGeom prst="rect">
            <a:avLst/>
          </a:prstGeom>
          <a:noFill/>
          <a:ln w="9525">
            <a:noFill/>
            <a:miter lim="800000"/>
            <a:headEnd/>
            <a:tailEnd/>
          </a:ln>
        </p:spPr>
      </p:pic>
      <p:sp>
        <p:nvSpPr>
          <p:cNvPr id="167944" name="Rectangle 8"/>
          <p:cNvSpPr>
            <a:spLocks noGrp="1" noChangeArrowheads="1"/>
          </p:cNvSpPr>
          <p:nvPr>
            <p:ph type="title"/>
          </p:nvPr>
        </p:nvSpPr>
        <p:spPr/>
        <p:txBody>
          <a:bodyPr/>
          <a:lstStyle/>
          <a:p>
            <a:pPr eaLnBrk="1" hangingPunct="1">
              <a:defRPr/>
            </a:pPr>
            <a:r>
              <a:rPr lang="en-US" sz="3600" dirty="0" smtClean="0">
                <a:solidFill>
                  <a:srgbClr val="0000FF"/>
                </a:solidFill>
                <a:effectLst>
                  <a:outerShdw blurRad="38100" dist="38100" dir="2700000" algn="tl">
                    <a:srgbClr val="C0C0C0"/>
                  </a:outerShdw>
                </a:effectLst>
              </a:rPr>
              <a:t>Ice Cover, Last Glacial Maximum (~18,000 years ago)</a:t>
            </a:r>
          </a:p>
        </p:txBody>
      </p:sp>
    </p:spTree>
    <p:extLst>
      <p:ext uri="{BB962C8B-B14F-4D97-AF65-F5344CB8AC3E}">
        <p14:creationId xmlns:p14="http://schemas.microsoft.com/office/powerpoint/2010/main" val="2745922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effectLst>
                  <a:outerShdw blurRad="38100" dist="38100" dir="2700000" algn="tl">
                    <a:srgbClr val="000000">
                      <a:alpha val="43137"/>
                    </a:srgbClr>
                  </a:outerShdw>
                </a:effectLst>
              </a:rPr>
              <a:t>Purpose of this Course</a:t>
            </a:r>
            <a:endParaRPr lang="en-US" dirty="0">
              <a:solidFill>
                <a:srgbClr val="0000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a:buBlip>
                <a:blip r:embed="rId3"/>
              </a:buBlip>
            </a:pPr>
            <a:r>
              <a:rPr lang="en-US" dirty="0" smtClean="0"/>
              <a:t>Develop a broad understanding of the earth’s climate system</a:t>
            </a:r>
          </a:p>
          <a:p>
            <a:pPr>
              <a:buBlip>
                <a:blip r:embed="rId3"/>
              </a:buBlip>
            </a:pPr>
            <a:endParaRPr lang="en-US" dirty="0" smtClean="0"/>
          </a:p>
          <a:p>
            <a:pPr>
              <a:buBlip>
                <a:blip r:embed="rId3"/>
              </a:buBlip>
            </a:pPr>
            <a:r>
              <a:rPr lang="en-US" dirty="0"/>
              <a:t>U</a:t>
            </a:r>
            <a:r>
              <a:rPr lang="en-US" dirty="0" smtClean="0"/>
              <a:t>nderstand and use some of the basic tools of climate science</a:t>
            </a:r>
          </a:p>
          <a:p>
            <a:pPr>
              <a:buBlip>
                <a:blip r:embed="rId3"/>
              </a:buBlip>
            </a:pPr>
            <a:endParaRPr lang="en-US" dirty="0" smtClean="0"/>
          </a:p>
          <a:p>
            <a:pPr>
              <a:buBlip>
                <a:blip r:embed="rId3"/>
              </a:buBlip>
            </a:pPr>
            <a:r>
              <a:rPr lang="en-US" dirty="0" smtClean="0"/>
              <a:t>Develop an awareness of possible consequences of climate change</a:t>
            </a:r>
            <a:endParaRPr lang="en-US" dirty="0"/>
          </a:p>
        </p:txBody>
      </p:sp>
    </p:spTree>
    <p:extLst>
      <p:ext uri="{BB962C8B-B14F-4D97-AF65-F5344CB8AC3E}">
        <p14:creationId xmlns:p14="http://schemas.microsoft.com/office/powerpoint/2010/main" val="271417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Image:Post-Glacial Sea Level.png">
            <a:hlinkClick r:id="rId3"/>
          </p:cNvPr>
          <p:cNvPicPr>
            <a:picLocks noChangeAspect="1" noChangeArrowheads="1"/>
          </p:cNvPicPr>
          <p:nvPr/>
        </p:nvPicPr>
        <p:blipFill>
          <a:blip r:embed="rId4" cstate="print"/>
          <a:srcRect/>
          <a:stretch>
            <a:fillRect/>
          </a:stretch>
        </p:blipFill>
        <p:spPr bwMode="auto">
          <a:xfrm>
            <a:off x="533400" y="762000"/>
            <a:ext cx="8305800" cy="5668963"/>
          </a:xfrm>
          <a:prstGeom prst="rect">
            <a:avLst/>
          </a:prstGeom>
          <a:noFill/>
          <a:ln w="9525">
            <a:noFill/>
            <a:miter lim="800000"/>
            <a:headEnd/>
            <a:tailEnd/>
          </a:ln>
        </p:spPr>
      </p:pic>
    </p:spTree>
    <p:extLst>
      <p:ext uri="{BB962C8B-B14F-4D97-AF65-F5344CB8AC3E}">
        <p14:creationId xmlns:p14="http://schemas.microsoft.com/office/powerpoint/2010/main" val="17355842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normAutofit/>
          </a:bodyPr>
          <a:lstStyle/>
          <a:p>
            <a:pPr eaLnBrk="1" hangingPunct="1">
              <a:defRPr/>
            </a:pPr>
            <a:r>
              <a:rPr lang="en-US" sz="3200" dirty="0" err="1" smtClean="0">
                <a:solidFill>
                  <a:srgbClr val="0000FF"/>
                </a:solidFill>
                <a:effectLst>
                  <a:outerShdw blurRad="38100" dist="38100" dir="2700000" algn="tl">
                    <a:srgbClr val="C0C0C0"/>
                  </a:outerShdw>
                </a:effectLst>
                <a:latin typeface="Calibri" pitchFamily="34" charset="0"/>
              </a:rPr>
              <a:t>Paleo</a:t>
            </a:r>
            <a:r>
              <a:rPr lang="en-US" sz="3200" dirty="0" smtClean="0">
                <a:solidFill>
                  <a:srgbClr val="0000FF"/>
                </a:solidFill>
                <a:effectLst>
                  <a:outerShdw blurRad="38100" dist="38100" dir="2700000" algn="tl">
                    <a:srgbClr val="C0C0C0"/>
                  </a:outerShdw>
                </a:effectLst>
                <a:latin typeface="Calibri" pitchFamily="34" charset="0"/>
              </a:rPr>
              <a:t> reconstructions of temperature change over the last 2000 years</a:t>
            </a:r>
          </a:p>
        </p:txBody>
      </p:sp>
      <p:pic>
        <p:nvPicPr>
          <p:cNvPr id="13315" name="Picture 5" descr="2000_Year_Temperature_Comparison"/>
          <p:cNvPicPr>
            <a:picLocks noChangeAspect="1" noChangeArrowheads="1"/>
          </p:cNvPicPr>
          <p:nvPr/>
        </p:nvPicPr>
        <p:blipFill>
          <a:blip r:embed="rId3" cstate="print"/>
          <a:srcRect t="6935"/>
          <a:stretch>
            <a:fillRect/>
          </a:stretch>
        </p:blipFill>
        <p:spPr bwMode="auto">
          <a:xfrm>
            <a:off x="990600" y="1501775"/>
            <a:ext cx="7010400" cy="4818063"/>
          </a:xfrm>
          <a:prstGeom prst="rect">
            <a:avLst/>
          </a:prstGeom>
          <a:noFill/>
          <a:ln w="9525">
            <a:noFill/>
            <a:miter lim="800000"/>
            <a:headEnd/>
            <a:tailEnd/>
          </a:ln>
        </p:spPr>
      </p:pic>
      <p:sp>
        <p:nvSpPr>
          <p:cNvPr id="13316" name="Text Box 6"/>
          <p:cNvSpPr txBox="1">
            <a:spLocks noChangeArrowheads="1"/>
          </p:cNvSpPr>
          <p:nvPr/>
        </p:nvSpPr>
        <p:spPr bwMode="auto">
          <a:xfrm>
            <a:off x="4495800" y="6324600"/>
            <a:ext cx="914400" cy="336550"/>
          </a:xfrm>
          <a:prstGeom prst="rect">
            <a:avLst/>
          </a:prstGeom>
          <a:noFill/>
          <a:ln w="9525">
            <a:noFill/>
            <a:miter lim="800000"/>
            <a:headEnd/>
            <a:tailEnd/>
          </a:ln>
        </p:spPr>
        <p:txBody>
          <a:bodyPr>
            <a:spAutoFit/>
          </a:bodyPr>
          <a:lstStyle/>
          <a:p>
            <a:pPr>
              <a:spcBef>
                <a:spcPct val="50000"/>
              </a:spcBef>
            </a:pPr>
            <a:r>
              <a:rPr lang="en-US" sz="1600"/>
              <a:t>Year</a:t>
            </a:r>
          </a:p>
        </p:txBody>
      </p:sp>
      <p:sp>
        <p:nvSpPr>
          <p:cNvPr id="13317" name="Text Box 7"/>
          <p:cNvSpPr txBox="1">
            <a:spLocks noChangeArrowheads="1"/>
          </p:cNvSpPr>
          <p:nvPr/>
        </p:nvSpPr>
        <p:spPr bwMode="auto">
          <a:xfrm>
            <a:off x="7848600" y="2590800"/>
            <a:ext cx="1295400" cy="517525"/>
          </a:xfrm>
          <a:prstGeom prst="rect">
            <a:avLst/>
          </a:prstGeom>
          <a:noFill/>
          <a:ln w="9525">
            <a:noFill/>
            <a:miter lim="800000"/>
            <a:headEnd/>
            <a:tailEnd/>
          </a:ln>
        </p:spPr>
        <p:txBody>
          <a:bodyPr>
            <a:spAutoFit/>
          </a:bodyPr>
          <a:lstStyle/>
          <a:p>
            <a:pPr>
              <a:spcBef>
                <a:spcPct val="50000"/>
              </a:spcBef>
            </a:pPr>
            <a:r>
              <a:rPr lang="en-US" b="1"/>
              <a:t>Instrumental Record</a:t>
            </a:r>
          </a:p>
        </p:txBody>
      </p:sp>
      <p:sp>
        <p:nvSpPr>
          <p:cNvPr id="13318" name="Line 8"/>
          <p:cNvSpPr>
            <a:spLocks noChangeShapeType="1"/>
          </p:cNvSpPr>
          <p:nvPr/>
        </p:nvSpPr>
        <p:spPr bwMode="auto">
          <a:xfrm flipH="1" flipV="1">
            <a:off x="7696200" y="2438400"/>
            <a:ext cx="533400" cy="152400"/>
          </a:xfrm>
          <a:prstGeom prst="line">
            <a:avLst/>
          </a:prstGeom>
          <a:noFill/>
          <a:ln w="38100">
            <a:solidFill>
              <a:schemeClr val="tx1"/>
            </a:solidFill>
            <a:round/>
            <a:headEnd/>
            <a:tailEnd type="triangle" w="med" len="med"/>
          </a:ln>
        </p:spPr>
        <p:txBody>
          <a:bodyPr/>
          <a:lstStyle/>
          <a:p>
            <a:endParaRPr lang="en-US"/>
          </a:p>
        </p:txBody>
      </p:sp>
      <p:sp>
        <p:nvSpPr>
          <p:cNvPr id="7" name="TextBox 6"/>
          <p:cNvSpPr txBox="1"/>
          <p:nvPr/>
        </p:nvSpPr>
        <p:spPr>
          <a:xfrm>
            <a:off x="1828800" y="1828800"/>
            <a:ext cx="1981200" cy="400110"/>
          </a:xfrm>
          <a:prstGeom prst="rect">
            <a:avLst/>
          </a:prstGeom>
          <a:noFill/>
        </p:spPr>
        <p:txBody>
          <a:bodyPr wrap="square" rtlCol="0">
            <a:spAutoFit/>
          </a:bodyPr>
          <a:lstStyle/>
          <a:p>
            <a:r>
              <a:rPr lang="en-US" sz="2000" dirty="0" smtClean="0"/>
              <a:t>“Hockey Stick”</a:t>
            </a:r>
            <a:endParaRPr lang="en-US" sz="2000" dirty="0"/>
          </a:p>
        </p:txBody>
      </p:sp>
    </p:spTree>
    <p:extLst>
      <p:ext uri="{BB962C8B-B14F-4D97-AF65-F5344CB8AC3E}">
        <p14:creationId xmlns:p14="http://schemas.microsoft.com/office/powerpoint/2010/main" val="17502039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5"/>
          <p:cNvSpPr>
            <a:spLocks noChangeArrowheads="1"/>
          </p:cNvSpPr>
          <p:nvPr/>
        </p:nvSpPr>
        <p:spPr bwMode="auto">
          <a:xfrm>
            <a:off x="914400" y="381000"/>
            <a:ext cx="7391400" cy="830997"/>
          </a:xfrm>
          <a:prstGeom prst="rect">
            <a:avLst/>
          </a:prstGeom>
          <a:noFill/>
          <a:ln w="9525">
            <a:noFill/>
            <a:miter lim="800000"/>
            <a:headEnd/>
            <a:tailEnd/>
          </a:ln>
        </p:spPr>
        <p:txBody>
          <a:bodyPr wrap="square">
            <a:spAutoFit/>
          </a:bodyPr>
          <a:lstStyle/>
          <a:p>
            <a:pPr algn="ctr"/>
            <a:r>
              <a:rPr lang="en-US" sz="2400" dirty="0" smtClean="0">
                <a:solidFill>
                  <a:srgbClr val="0000FF"/>
                </a:solidFill>
                <a:effectLst>
                  <a:outerShdw blurRad="38100" dist="38100" dir="2700000" algn="tl">
                    <a:srgbClr val="000000">
                      <a:alpha val="43137"/>
                    </a:srgbClr>
                  </a:outerShdw>
                </a:effectLst>
              </a:rPr>
              <a:t>Arctic </a:t>
            </a:r>
            <a:r>
              <a:rPr lang="en-US" sz="2400" dirty="0">
                <a:solidFill>
                  <a:srgbClr val="0000FF"/>
                </a:solidFill>
                <a:effectLst>
                  <a:outerShdw blurRad="38100" dist="38100" dir="2700000" algn="tl">
                    <a:srgbClr val="000000">
                      <a:alpha val="43137"/>
                    </a:srgbClr>
                  </a:outerShdw>
                </a:effectLst>
              </a:rPr>
              <a:t>air temperature change reconstructed (blue), observed (red) </a:t>
            </a:r>
          </a:p>
        </p:txBody>
      </p:sp>
      <p:pic>
        <p:nvPicPr>
          <p:cNvPr id="13313" name="Picture 1"/>
          <p:cNvPicPr>
            <a:picLocks noChangeAspect="1" noChangeArrowheads="1"/>
          </p:cNvPicPr>
          <p:nvPr/>
        </p:nvPicPr>
        <p:blipFill>
          <a:blip r:embed="rId3" cstate="print"/>
          <a:srcRect/>
          <a:stretch>
            <a:fillRect/>
          </a:stretch>
        </p:blipFill>
        <p:spPr bwMode="auto">
          <a:xfrm>
            <a:off x="224196" y="1146495"/>
            <a:ext cx="8615004" cy="4187505"/>
          </a:xfrm>
          <a:prstGeom prst="rect">
            <a:avLst/>
          </a:prstGeom>
          <a:noFill/>
          <a:ln w="9525">
            <a:noFill/>
            <a:miter lim="800000"/>
            <a:headEnd/>
            <a:tailEnd/>
          </a:ln>
        </p:spPr>
      </p:pic>
      <p:sp>
        <p:nvSpPr>
          <p:cNvPr id="5" name="Rectangle 4"/>
          <p:cNvSpPr/>
          <p:nvPr/>
        </p:nvSpPr>
        <p:spPr>
          <a:xfrm>
            <a:off x="304800" y="5486400"/>
            <a:ext cx="8534400" cy="1169551"/>
          </a:xfrm>
          <a:prstGeom prst="rect">
            <a:avLst/>
          </a:prstGeom>
        </p:spPr>
        <p:txBody>
          <a:bodyPr wrap="square">
            <a:spAutoFit/>
          </a:bodyPr>
          <a:lstStyle/>
          <a:p>
            <a:r>
              <a:rPr lang="en-US" dirty="0" smtClean="0"/>
              <a:t>The long-term cooling trend in the Arctic was reversed during recent decades. The blue line shows the estimated Arctic average summer temperature over the last 2000 years, based on proxy records from lake sediments, ice cores, and tree rings. The shaded area represents variability among the 23 sites use for the reconstruction. The red line shows the recent warming based on instrumental temperatures. From Kaufman et al. (2009). </a:t>
            </a:r>
            <a:endParaRPr lang="en-US" dirty="0"/>
          </a:p>
        </p:txBody>
      </p:sp>
    </p:spTree>
    <p:extLst>
      <p:ext uri="{BB962C8B-B14F-4D97-AF65-F5344CB8AC3E}">
        <p14:creationId xmlns:p14="http://schemas.microsoft.com/office/powerpoint/2010/main" val="19633981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3400" y="838200"/>
            <a:ext cx="8199751" cy="5797001"/>
          </a:xfrm>
          <a:prstGeom prst="rect">
            <a:avLst/>
          </a:prstGeom>
        </p:spPr>
      </p:pic>
      <p:sp>
        <p:nvSpPr>
          <p:cNvPr id="173059" name="TextBox 2"/>
          <p:cNvSpPr txBox="1">
            <a:spLocks noChangeArrowheads="1"/>
          </p:cNvSpPr>
          <p:nvPr/>
        </p:nvSpPr>
        <p:spPr bwMode="auto">
          <a:xfrm>
            <a:off x="1143000" y="228600"/>
            <a:ext cx="7391400" cy="946150"/>
          </a:xfrm>
          <a:prstGeom prst="rect">
            <a:avLst/>
          </a:prstGeom>
          <a:noFill/>
          <a:ln w="9525">
            <a:noFill/>
            <a:miter lim="800000"/>
            <a:headEnd/>
            <a:tailEnd/>
          </a:ln>
        </p:spPr>
        <p:txBody>
          <a:bodyPr>
            <a:spAutoFit/>
          </a:bodyPr>
          <a:lstStyle/>
          <a:p>
            <a:pPr algn="ctr">
              <a:defRPr/>
            </a:pPr>
            <a:r>
              <a:rPr lang="en-US" sz="2800" dirty="0">
                <a:solidFill>
                  <a:srgbClr val="0000FF"/>
                </a:solidFill>
                <a:effectLst>
                  <a:outerShdw blurRad="38100" dist="38100" dir="2700000" algn="tl">
                    <a:srgbClr val="C0C0C0"/>
                  </a:outerShdw>
                </a:effectLst>
                <a:latin typeface="Calibri" pitchFamily="34" charset="0"/>
              </a:rPr>
              <a:t>Estimates of Global Mean Surface Temperature from the Instrumental Record</a:t>
            </a:r>
          </a:p>
        </p:txBody>
      </p:sp>
    </p:spTree>
    <p:extLst>
      <p:ext uri="{BB962C8B-B14F-4D97-AF65-F5344CB8AC3E}">
        <p14:creationId xmlns:p14="http://schemas.microsoft.com/office/powerpoint/2010/main" val="35093466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pPr eaLnBrk="1" hangingPunct="1">
              <a:defRPr/>
            </a:pPr>
            <a:r>
              <a:rPr lang="en-US" sz="4000" b="1" dirty="0" smtClean="0">
                <a:solidFill>
                  <a:srgbClr val="0000FF"/>
                </a:solidFill>
                <a:effectLst>
                  <a:outerShdw blurRad="38100" dist="38100" dir="2700000" algn="tl">
                    <a:srgbClr val="C0C0C0"/>
                  </a:outerShdw>
                </a:effectLst>
              </a:rPr>
              <a:t>Climate Science</a:t>
            </a:r>
          </a:p>
        </p:txBody>
      </p:sp>
      <p:sp>
        <p:nvSpPr>
          <p:cNvPr id="3" name="Content Placeholder 2"/>
          <p:cNvSpPr>
            <a:spLocks noGrp="1"/>
          </p:cNvSpPr>
          <p:nvPr>
            <p:ph idx="4294967295"/>
          </p:nvPr>
        </p:nvSpPr>
        <p:spPr/>
        <p:txBody>
          <a:bodyPr>
            <a:normAutofit lnSpcReduction="10000"/>
          </a:bodyPr>
          <a:lstStyle/>
          <a:p>
            <a:pPr eaLnBrk="1" hangingPunct="1">
              <a:lnSpc>
                <a:spcPct val="90000"/>
              </a:lnSpc>
              <a:buSzPct val="70000"/>
              <a:buBlip>
                <a:blip r:embed="rId3"/>
              </a:buBlip>
              <a:defRPr/>
            </a:pPr>
            <a:r>
              <a:rPr lang="en-US" b="1" dirty="0" smtClean="0">
                <a:solidFill>
                  <a:srgbClr val="002162"/>
                </a:solidFill>
              </a:rPr>
              <a:t>Described by some as the most difficult scientific problem ever faced </a:t>
            </a:r>
          </a:p>
          <a:p>
            <a:pPr eaLnBrk="1" hangingPunct="1">
              <a:lnSpc>
                <a:spcPct val="90000"/>
              </a:lnSpc>
              <a:buSzPct val="70000"/>
              <a:buBlip>
                <a:blip r:embed="rId3"/>
              </a:buBlip>
              <a:defRPr/>
            </a:pPr>
            <a:r>
              <a:rPr lang="en-US" b="1" dirty="0" smtClean="0">
                <a:solidFill>
                  <a:srgbClr val="002162"/>
                </a:solidFill>
              </a:rPr>
              <a:t>Draws on all the major scientific disciplines:</a:t>
            </a:r>
          </a:p>
          <a:p>
            <a:pPr lvl="1" eaLnBrk="1" hangingPunct="1">
              <a:lnSpc>
                <a:spcPct val="90000"/>
              </a:lnSpc>
              <a:defRPr/>
            </a:pPr>
            <a:r>
              <a:rPr lang="en-US" b="1" dirty="0" smtClean="0">
                <a:solidFill>
                  <a:srgbClr val="002162"/>
                </a:solidFill>
              </a:rPr>
              <a:t>Chemistry, geology, atmospheric science, oceanography, solar physics, orbital mechanics, biology</a:t>
            </a:r>
          </a:p>
          <a:p>
            <a:pPr lvl="1" eaLnBrk="1" hangingPunct="1">
              <a:lnSpc>
                <a:spcPct val="90000"/>
              </a:lnSpc>
              <a:defRPr/>
            </a:pPr>
            <a:r>
              <a:rPr lang="en-US" b="1" dirty="0" smtClean="0">
                <a:solidFill>
                  <a:srgbClr val="002162"/>
                </a:solidFill>
              </a:rPr>
              <a:t>Climate prediction also requires understanding of economics, politics, human psychology</a:t>
            </a:r>
          </a:p>
          <a:p>
            <a:pPr eaLnBrk="1" hangingPunct="1">
              <a:lnSpc>
                <a:spcPct val="90000"/>
              </a:lnSpc>
              <a:buSzPct val="70000"/>
              <a:buBlip>
                <a:blip r:embed="rId3"/>
              </a:buBlip>
              <a:defRPr/>
            </a:pPr>
            <a:r>
              <a:rPr lang="en-US" b="1" dirty="0" smtClean="0">
                <a:solidFill>
                  <a:srgbClr val="002162"/>
                </a:solidFill>
              </a:rPr>
              <a:t>Very much a frontier science</a:t>
            </a:r>
          </a:p>
        </p:txBody>
      </p:sp>
    </p:spTree>
    <p:extLst>
      <p:ext uri="{BB962C8B-B14F-4D97-AF65-F5344CB8AC3E}">
        <p14:creationId xmlns:p14="http://schemas.microsoft.com/office/powerpoint/2010/main" val="253879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John Tyndall.">
            <a:hlinkClick r:id="rId3" tooltip="John Tyndall."/>
          </p:cNvPr>
          <p:cNvPicPr>
            <a:picLocks noChangeAspect="1" noChangeArrowheads="1"/>
          </p:cNvPicPr>
          <p:nvPr/>
        </p:nvPicPr>
        <p:blipFill>
          <a:blip r:embed="rId4" cstate="print"/>
          <a:srcRect/>
          <a:stretch>
            <a:fillRect/>
          </a:stretch>
        </p:blipFill>
        <p:spPr bwMode="auto">
          <a:xfrm>
            <a:off x="6934200" y="304800"/>
            <a:ext cx="1905000" cy="2409825"/>
          </a:xfrm>
          <a:prstGeom prst="rect">
            <a:avLst/>
          </a:prstGeom>
          <a:noFill/>
          <a:ln w="9525">
            <a:noFill/>
            <a:miter lim="800000"/>
            <a:headEnd/>
            <a:tailEnd/>
          </a:ln>
        </p:spPr>
      </p:pic>
      <p:pic>
        <p:nvPicPr>
          <p:cNvPr id="17411" name="Picture 6" descr="tyndall2"/>
          <p:cNvPicPr>
            <a:picLocks noChangeAspect="1" noChangeArrowheads="1"/>
          </p:cNvPicPr>
          <p:nvPr/>
        </p:nvPicPr>
        <p:blipFill>
          <a:blip r:embed="rId5" cstate="print"/>
          <a:srcRect/>
          <a:stretch>
            <a:fillRect/>
          </a:stretch>
        </p:blipFill>
        <p:spPr bwMode="auto">
          <a:xfrm>
            <a:off x="1676400" y="2819400"/>
            <a:ext cx="6172200" cy="3917950"/>
          </a:xfrm>
          <a:prstGeom prst="rect">
            <a:avLst/>
          </a:prstGeom>
          <a:noFill/>
          <a:ln w="9525">
            <a:noFill/>
            <a:miter lim="800000"/>
            <a:headEnd/>
            <a:tailEnd/>
          </a:ln>
        </p:spPr>
      </p:pic>
      <p:sp>
        <p:nvSpPr>
          <p:cNvPr id="17412" name="Text Box 7"/>
          <p:cNvSpPr txBox="1">
            <a:spLocks noChangeArrowheads="1"/>
          </p:cNvSpPr>
          <p:nvPr/>
        </p:nvSpPr>
        <p:spPr bwMode="auto">
          <a:xfrm>
            <a:off x="7086600" y="2895600"/>
            <a:ext cx="1676400" cy="641350"/>
          </a:xfrm>
          <a:prstGeom prst="rect">
            <a:avLst/>
          </a:prstGeom>
          <a:noFill/>
          <a:ln w="9525">
            <a:noFill/>
            <a:miter lim="800000"/>
            <a:headEnd/>
            <a:tailEnd/>
          </a:ln>
        </p:spPr>
        <p:txBody>
          <a:bodyPr>
            <a:spAutoFit/>
          </a:bodyPr>
          <a:lstStyle/>
          <a:p>
            <a:pPr algn="ctr">
              <a:spcBef>
                <a:spcPct val="50000"/>
              </a:spcBef>
            </a:pPr>
            <a:r>
              <a:rPr lang="en-US" sz="1800" b="1" dirty="0">
                <a:solidFill>
                  <a:srgbClr val="002162"/>
                </a:solidFill>
              </a:rPr>
              <a:t>John Tyndall (1820-1893)</a:t>
            </a:r>
          </a:p>
        </p:txBody>
      </p:sp>
      <p:sp>
        <p:nvSpPr>
          <p:cNvPr id="4104" name="Text Box 8"/>
          <p:cNvSpPr txBox="1">
            <a:spLocks noChangeArrowheads="1"/>
          </p:cNvSpPr>
          <p:nvPr/>
        </p:nvSpPr>
        <p:spPr bwMode="auto">
          <a:xfrm>
            <a:off x="2514600" y="304800"/>
            <a:ext cx="4267200" cy="1077913"/>
          </a:xfrm>
          <a:prstGeom prst="rect">
            <a:avLst/>
          </a:prstGeom>
          <a:noFill/>
          <a:ln w="9525">
            <a:noFill/>
            <a:miter lim="800000"/>
            <a:headEnd/>
            <a:tailEnd/>
          </a:ln>
          <a:effectLst/>
        </p:spPr>
        <p:txBody>
          <a:bodyPr>
            <a:spAutoFit/>
          </a:bodyPr>
          <a:lstStyle/>
          <a:p>
            <a:pPr algn="ctr">
              <a:spcBef>
                <a:spcPct val="50000"/>
              </a:spcBef>
              <a:defRPr/>
            </a:pPr>
            <a:r>
              <a:rPr lang="en-US" sz="3200" b="1" dirty="0">
                <a:solidFill>
                  <a:schemeClr val="accent2"/>
                </a:solidFill>
                <a:effectLst>
                  <a:outerShdw blurRad="38100" dist="38100" dir="2700000" algn="tl">
                    <a:srgbClr val="C0C0C0"/>
                  </a:outerShdw>
                </a:effectLst>
              </a:rPr>
              <a:t>The Greenhouse Effect</a:t>
            </a:r>
          </a:p>
        </p:txBody>
      </p:sp>
      <p:pic>
        <p:nvPicPr>
          <p:cNvPr id="17414" name="Picture 7" descr="File:Fourier2.jpg">
            <a:hlinkClick r:id="rId6"/>
          </p:cNvPr>
          <p:cNvPicPr>
            <a:picLocks noChangeAspect="1" noChangeArrowheads="1"/>
          </p:cNvPicPr>
          <p:nvPr/>
        </p:nvPicPr>
        <p:blipFill>
          <a:blip r:embed="rId7" cstate="print"/>
          <a:srcRect/>
          <a:stretch>
            <a:fillRect/>
          </a:stretch>
        </p:blipFill>
        <p:spPr bwMode="auto">
          <a:xfrm>
            <a:off x="304800" y="228600"/>
            <a:ext cx="2066925" cy="2362200"/>
          </a:xfrm>
          <a:prstGeom prst="rect">
            <a:avLst/>
          </a:prstGeom>
          <a:noFill/>
          <a:ln w="9525">
            <a:noFill/>
            <a:miter lim="800000"/>
            <a:headEnd/>
            <a:tailEnd/>
          </a:ln>
        </p:spPr>
      </p:pic>
      <p:sp>
        <p:nvSpPr>
          <p:cNvPr id="17415" name="TextBox 6"/>
          <p:cNvSpPr txBox="1">
            <a:spLocks noChangeArrowheads="1"/>
          </p:cNvSpPr>
          <p:nvPr/>
        </p:nvSpPr>
        <p:spPr bwMode="auto">
          <a:xfrm>
            <a:off x="304800" y="2667000"/>
            <a:ext cx="2286000" cy="923925"/>
          </a:xfrm>
          <a:prstGeom prst="rect">
            <a:avLst/>
          </a:prstGeom>
          <a:noFill/>
          <a:ln w="9525">
            <a:noFill/>
            <a:miter lim="800000"/>
            <a:headEnd/>
            <a:tailEnd/>
          </a:ln>
        </p:spPr>
        <p:txBody>
          <a:bodyPr>
            <a:spAutoFit/>
          </a:bodyPr>
          <a:lstStyle/>
          <a:p>
            <a:r>
              <a:rPr lang="en-US" sz="1800" b="1">
                <a:solidFill>
                  <a:srgbClr val="002060"/>
                </a:solidFill>
              </a:rPr>
              <a:t>Jean Baptiste Joseph Fourier</a:t>
            </a:r>
          </a:p>
          <a:p>
            <a:r>
              <a:rPr lang="en-US" sz="1800" b="1">
                <a:solidFill>
                  <a:srgbClr val="002060"/>
                </a:solidFill>
              </a:rPr>
              <a:t>(1768-1830)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fade">
                                      <p:cBhvr>
                                        <p:cTn id="7" dur="500"/>
                                        <p:tgtEl>
                                          <p:spTgt spid="174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415"/>
                                        </p:tgtEl>
                                        <p:attrNameLst>
                                          <p:attrName>style.visibility</p:attrName>
                                        </p:attrNameLst>
                                      </p:cBhvr>
                                      <p:to>
                                        <p:strVal val="visible"/>
                                      </p:to>
                                    </p:set>
                                    <p:animEffect transition="in" filter="fade">
                                      <p:cBhvr>
                                        <p:cTn id="10" dur="500"/>
                                        <p:tgtEl>
                                          <p:spTgt spid="174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410"/>
                                        </p:tgtEl>
                                        <p:attrNameLst>
                                          <p:attrName>style.visibility</p:attrName>
                                        </p:attrNameLst>
                                      </p:cBhvr>
                                      <p:to>
                                        <p:strVal val="visible"/>
                                      </p:to>
                                    </p:set>
                                    <p:animEffect transition="in" filter="fade">
                                      <p:cBhvr>
                                        <p:cTn id="15" dur="500"/>
                                        <p:tgtEl>
                                          <p:spTgt spid="174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412"/>
                                        </p:tgtEl>
                                        <p:attrNameLst>
                                          <p:attrName>style.visibility</p:attrName>
                                        </p:attrNameLst>
                                      </p:cBhvr>
                                      <p:to>
                                        <p:strVal val="visible"/>
                                      </p:to>
                                    </p:set>
                                    <p:animEffect transition="in" filter="fade">
                                      <p:cBhvr>
                                        <p:cTn id="18" dur="500"/>
                                        <p:tgtEl>
                                          <p:spTgt spid="174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411"/>
                                        </p:tgtEl>
                                        <p:attrNameLst>
                                          <p:attrName>style.visibility</p:attrName>
                                        </p:attrNameLst>
                                      </p:cBhvr>
                                      <p:to>
                                        <p:strVal val="visible"/>
                                      </p:to>
                                    </p:set>
                                    <p:animEffect transition="in" filter="fade">
                                      <p:cBhvr>
                                        <p:cTn id="23" dur="5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P spid="174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2544762"/>
          </a:xfrm>
        </p:spPr>
        <p:txBody>
          <a:bodyPr/>
          <a:lstStyle/>
          <a:p>
            <a:r>
              <a:rPr lang="en-US" sz="4000" dirty="0" err="1" smtClean="0">
                <a:solidFill>
                  <a:srgbClr val="0033CC"/>
                </a:solidFill>
                <a:effectLst>
                  <a:outerShdw blurRad="38100" dist="38100" dir="2700000" algn="tl">
                    <a:srgbClr val="000000">
                      <a:alpha val="43137"/>
                    </a:srgbClr>
                  </a:outerShdw>
                </a:effectLst>
              </a:rPr>
              <a:t>Svante</a:t>
            </a:r>
            <a:r>
              <a:rPr lang="en-US" sz="4000" dirty="0" smtClean="0">
                <a:solidFill>
                  <a:srgbClr val="0033CC"/>
                </a:solidFill>
                <a:effectLst>
                  <a:outerShdw blurRad="38100" dist="38100" dir="2700000" algn="tl">
                    <a:srgbClr val="000000">
                      <a:alpha val="43137"/>
                    </a:srgbClr>
                  </a:outerShdw>
                </a:effectLst>
              </a:rPr>
              <a:t> Arrhenius, 1859-1927</a:t>
            </a:r>
            <a:endParaRPr lang="en-US" sz="4000" dirty="0">
              <a:solidFill>
                <a:srgbClr val="0033CC"/>
              </a:solidFill>
              <a:effectLst>
                <a:outerShdw blurRad="38100" dist="38100" dir="2700000" algn="tl">
                  <a:srgbClr val="000000">
                    <a:alpha val="43137"/>
                  </a:srgbClr>
                </a:outerShdw>
              </a:effectLst>
            </a:endParaRPr>
          </a:p>
        </p:txBody>
      </p:sp>
      <p:pic>
        <p:nvPicPr>
          <p:cNvPr id="46082" name="Picture 2" descr="File:Arrhenius2.jpg">
            <a:hlinkClick r:id="rId2"/>
          </p:cNvPr>
          <p:cNvPicPr>
            <a:picLocks noChangeAspect="1" noChangeArrowheads="1"/>
          </p:cNvPicPr>
          <p:nvPr/>
        </p:nvPicPr>
        <p:blipFill>
          <a:blip r:embed="rId3" cstate="print"/>
          <a:srcRect/>
          <a:stretch>
            <a:fillRect/>
          </a:stretch>
        </p:blipFill>
        <p:spPr bwMode="auto">
          <a:xfrm>
            <a:off x="5513959" y="228600"/>
            <a:ext cx="3163316" cy="3962400"/>
          </a:xfrm>
          <a:prstGeom prst="rect">
            <a:avLst/>
          </a:prstGeom>
          <a:noFill/>
          <a:ln w="38100" cmpd="thickThin">
            <a:solidFill>
              <a:schemeClr val="accent1"/>
            </a:solidFill>
          </a:ln>
        </p:spPr>
      </p:pic>
      <p:sp>
        <p:nvSpPr>
          <p:cNvPr id="4" name="TextBox 3"/>
          <p:cNvSpPr txBox="1"/>
          <p:nvPr/>
        </p:nvSpPr>
        <p:spPr>
          <a:xfrm>
            <a:off x="762000" y="4495800"/>
            <a:ext cx="8077200" cy="1938992"/>
          </a:xfrm>
          <a:prstGeom prst="rect">
            <a:avLst/>
          </a:prstGeom>
          <a:noFill/>
        </p:spPr>
        <p:txBody>
          <a:bodyPr wrap="square" rtlCol="0">
            <a:spAutoFit/>
          </a:bodyPr>
          <a:lstStyle/>
          <a:p>
            <a:r>
              <a:rPr lang="en-US" sz="2400" i="1" dirty="0" smtClean="0">
                <a:solidFill>
                  <a:srgbClr val="0033CC"/>
                </a:solidFill>
              </a:rPr>
              <a:t>“Any doubling of the percentage of carbon dioxide in the air would raise the temperature of the earth's surface by 4°; and if the carbon dioxide were increased fourfold, the temperature would rise by 8°.” </a:t>
            </a:r>
            <a:r>
              <a:rPr lang="en-US" sz="2400" dirty="0" smtClean="0"/>
              <a:t>– </a:t>
            </a:r>
            <a:r>
              <a:rPr lang="en-US" sz="2400" i="1" dirty="0" err="1" smtClean="0"/>
              <a:t>Världarnas</a:t>
            </a:r>
            <a:r>
              <a:rPr lang="en-US" sz="2400" i="1" dirty="0" smtClean="0"/>
              <a:t> </a:t>
            </a:r>
            <a:r>
              <a:rPr lang="en-US" sz="2400" i="1" dirty="0" err="1" smtClean="0"/>
              <a:t>utveckling</a:t>
            </a:r>
            <a:r>
              <a:rPr lang="en-US" sz="2400" i="1" dirty="0" smtClean="0"/>
              <a:t> (</a:t>
            </a:r>
            <a:r>
              <a:rPr lang="en-US" sz="2400" dirty="0" smtClean="0"/>
              <a:t>Worlds in the Making), 1906</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2514600" cy="2773362"/>
          </a:xfrm>
        </p:spPr>
        <p:txBody>
          <a:bodyPr>
            <a:normAutofit/>
          </a:bodyPr>
          <a:lstStyle/>
          <a:p>
            <a:pPr eaLnBrk="1" hangingPunct="1">
              <a:defRPr/>
            </a:pPr>
            <a:r>
              <a:rPr lang="en-US" sz="4000" dirty="0" smtClean="0">
                <a:solidFill>
                  <a:srgbClr val="002060"/>
                </a:solidFill>
                <a:effectLst>
                  <a:outerShdw blurRad="38100" dist="38100" dir="2700000" algn="tl">
                    <a:srgbClr val="000000">
                      <a:alpha val="43137"/>
                    </a:srgbClr>
                  </a:outerShdw>
                </a:effectLst>
              </a:rPr>
              <a:t>Climate Forcing by Orbital Variations</a:t>
            </a:r>
          </a:p>
        </p:txBody>
      </p:sp>
      <p:pic>
        <p:nvPicPr>
          <p:cNvPr id="23555" name="Picture 2" descr="C:\Users\Kerry Emaanuel\Class\CLIMATE\milankovitch.gif"/>
          <p:cNvPicPr>
            <a:picLocks noChangeAspect="1" noChangeArrowheads="1"/>
          </p:cNvPicPr>
          <p:nvPr/>
        </p:nvPicPr>
        <p:blipFill>
          <a:blip r:embed="rId3" cstate="print"/>
          <a:srcRect/>
          <a:stretch>
            <a:fillRect/>
          </a:stretch>
        </p:blipFill>
        <p:spPr bwMode="auto">
          <a:xfrm>
            <a:off x="3733800" y="152400"/>
            <a:ext cx="5148263" cy="6618288"/>
          </a:xfrm>
          <a:prstGeom prst="rect">
            <a:avLst/>
          </a:prstGeom>
          <a:noFill/>
          <a:ln w="9525">
            <a:noFill/>
            <a:miter lim="800000"/>
            <a:headEnd/>
            <a:tailEnd/>
          </a:ln>
        </p:spPr>
      </p:pic>
      <p:pic>
        <p:nvPicPr>
          <p:cNvPr id="23556" name="Picture 3" descr="C:\Users\Kerry Emaanuel\Class\CLIMATE\280px-MilutinMilankovic.png"/>
          <p:cNvPicPr>
            <a:picLocks noChangeAspect="1" noChangeArrowheads="1"/>
          </p:cNvPicPr>
          <p:nvPr/>
        </p:nvPicPr>
        <p:blipFill>
          <a:blip r:embed="rId4" cstate="print"/>
          <a:srcRect/>
          <a:stretch>
            <a:fillRect/>
          </a:stretch>
        </p:blipFill>
        <p:spPr bwMode="auto">
          <a:xfrm>
            <a:off x="685800" y="3048000"/>
            <a:ext cx="2062163" cy="3019425"/>
          </a:xfrm>
          <a:prstGeom prst="rect">
            <a:avLst/>
          </a:prstGeom>
          <a:noFill/>
          <a:ln w="9525">
            <a:noFill/>
            <a:miter lim="800000"/>
            <a:headEnd/>
            <a:tailEnd/>
          </a:ln>
        </p:spPr>
      </p:pic>
      <p:sp>
        <p:nvSpPr>
          <p:cNvPr id="23557" name="TextBox 4"/>
          <p:cNvSpPr txBox="1">
            <a:spLocks noChangeArrowheads="1"/>
          </p:cNvSpPr>
          <p:nvPr/>
        </p:nvSpPr>
        <p:spPr bwMode="auto">
          <a:xfrm>
            <a:off x="152400" y="6248400"/>
            <a:ext cx="3200400" cy="366713"/>
          </a:xfrm>
          <a:prstGeom prst="rect">
            <a:avLst/>
          </a:prstGeom>
          <a:noFill/>
          <a:ln w="9525">
            <a:noFill/>
            <a:miter lim="800000"/>
            <a:headEnd/>
            <a:tailEnd/>
          </a:ln>
        </p:spPr>
        <p:txBody>
          <a:bodyPr>
            <a:spAutoFit/>
          </a:bodyPr>
          <a:lstStyle/>
          <a:p>
            <a:r>
              <a:rPr lang="en-US" sz="1800" b="1">
                <a:latin typeface="Calibri" pitchFamily="34" charset="0"/>
              </a:rPr>
              <a:t>Milutin Milanković, 1879-1958</a:t>
            </a:r>
            <a:endParaRPr lang="en-US" sz="18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linds(horizontal)">
                                      <p:cBhvr>
                                        <p:cTn id="7"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050" name="Picture 2" descr="C:\Users\Kerry Emaanuel\Class\12.340\graphics\Atmospheric_Transmission.png"/>
          <p:cNvPicPr>
            <a:picLocks noChangeAspect="1" noChangeArrowheads="1"/>
          </p:cNvPicPr>
          <p:nvPr/>
        </p:nvPicPr>
        <p:blipFill>
          <a:blip r:embed="rId2" cstate="print"/>
          <a:srcRect/>
          <a:stretch>
            <a:fillRect/>
          </a:stretch>
        </p:blipFill>
        <p:spPr bwMode="auto">
          <a:xfrm>
            <a:off x="1524000" y="228600"/>
            <a:ext cx="6272940" cy="63246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cstate="print"/>
          <a:srcRect/>
          <a:stretch>
            <a:fillRect/>
          </a:stretch>
        </p:blipFill>
        <p:spPr bwMode="auto">
          <a:xfrm>
            <a:off x="457200" y="1676400"/>
            <a:ext cx="8272463" cy="4592638"/>
          </a:xfrm>
          <a:prstGeom prst="rect">
            <a:avLst/>
          </a:prstGeom>
          <a:noFill/>
          <a:ln w="9525">
            <a:noFill/>
            <a:miter lim="800000"/>
            <a:headEnd/>
            <a:tailEnd/>
          </a:ln>
        </p:spPr>
      </p:pic>
      <p:sp>
        <p:nvSpPr>
          <p:cNvPr id="3077" name="Text Box 5"/>
          <p:cNvSpPr txBox="1">
            <a:spLocks noChangeArrowheads="1"/>
          </p:cNvSpPr>
          <p:nvPr/>
        </p:nvSpPr>
        <p:spPr bwMode="auto">
          <a:xfrm>
            <a:off x="2209800" y="609600"/>
            <a:ext cx="5257800" cy="457200"/>
          </a:xfrm>
          <a:prstGeom prst="rect">
            <a:avLst/>
          </a:prstGeom>
          <a:noFill/>
          <a:ln w="9525">
            <a:noFill/>
            <a:miter lim="800000"/>
            <a:headEnd/>
            <a:tailEnd/>
          </a:ln>
          <a:effectLst/>
        </p:spPr>
        <p:txBody>
          <a:bodyPr>
            <a:spAutoFit/>
          </a:bodyPr>
          <a:lstStyle/>
          <a:p>
            <a:pPr>
              <a:spcBef>
                <a:spcPct val="50000"/>
              </a:spcBef>
              <a:defRPr/>
            </a:pPr>
            <a:r>
              <a:rPr lang="en-US" sz="2400" b="1">
                <a:solidFill>
                  <a:srgbClr val="002162"/>
                </a:solidFill>
                <a:effectLst>
                  <a:outerShdw blurRad="38100" dist="38100" dir="2700000" algn="tl">
                    <a:srgbClr val="C0C0C0"/>
                  </a:outerShdw>
                </a:effectLst>
              </a:rPr>
              <a:t>Elements of the Greenhouse Effect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effectLst>
                  <a:outerShdw blurRad="38100" dist="38100" dir="2700000" algn="tl">
                    <a:srgbClr val="000000">
                      <a:alpha val="43137"/>
                    </a:srgbClr>
                  </a:outerShdw>
                </a:effectLst>
              </a:rPr>
              <a:t>What this Course is Not</a:t>
            </a:r>
            <a:endParaRPr lang="en-US" dirty="0">
              <a:solidFill>
                <a:srgbClr val="0000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a:buBlip>
                <a:blip r:embed="rId3"/>
              </a:buBlip>
            </a:pPr>
            <a:r>
              <a:rPr lang="en-US" dirty="0" smtClean="0"/>
              <a:t>This is not a course about the politics or policies surrounding the issue of global warming</a:t>
            </a:r>
            <a:endParaRPr lang="en-US" dirty="0"/>
          </a:p>
        </p:txBody>
      </p:sp>
    </p:spTree>
    <p:extLst>
      <p:ext uri="{BB962C8B-B14F-4D97-AF65-F5344CB8AC3E}">
        <p14:creationId xmlns:p14="http://schemas.microsoft.com/office/powerpoint/2010/main" val="21047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4294967295"/>
          </p:nvPr>
        </p:nvPicPr>
        <p:blipFill>
          <a:blip r:embed="rId3" cstate="print"/>
          <a:srcRect/>
          <a:stretch>
            <a:fillRect/>
          </a:stretch>
        </p:blipFill>
        <p:spPr>
          <a:xfrm>
            <a:off x="228600" y="809625"/>
            <a:ext cx="8686800" cy="5838825"/>
          </a:xfrm>
          <a:noFill/>
        </p:spPr>
      </p:pic>
      <p:sp>
        <p:nvSpPr>
          <p:cNvPr id="202755" name="Text Box 3"/>
          <p:cNvSpPr txBox="1">
            <a:spLocks noChangeArrowheads="1"/>
          </p:cNvSpPr>
          <p:nvPr/>
        </p:nvSpPr>
        <p:spPr bwMode="auto">
          <a:xfrm>
            <a:off x="381000" y="152400"/>
            <a:ext cx="8305800" cy="579438"/>
          </a:xfrm>
          <a:prstGeom prst="rect">
            <a:avLst/>
          </a:prstGeom>
          <a:noFill/>
          <a:ln w="9525">
            <a:noFill/>
            <a:miter lim="800000"/>
            <a:headEnd/>
            <a:tailEnd/>
          </a:ln>
          <a:effectLst/>
        </p:spPr>
        <p:txBody>
          <a:bodyPr>
            <a:spAutoFit/>
          </a:bodyPr>
          <a:lstStyle/>
          <a:p>
            <a:pPr algn="ctr">
              <a:spcBef>
                <a:spcPct val="50000"/>
              </a:spcBef>
              <a:defRPr/>
            </a:pPr>
            <a:r>
              <a:rPr lang="en-US" sz="3200" b="1" dirty="0">
                <a:solidFill>
                  <a:srgbClr val="0000FF"/>
                </a:solidFill>
                <a:effectLst>
                  <a:outerShdw blurRad="38100" dist="38100" dir="2700000" algn="tl">
                    <a:srgbClr val="C0C0C0"/>
                  </a:outerShdw>
                </a:effectLst>
              </a:rPr>
              <a:t>Climate Elements and Feedbacks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cstate="print"/>
          <a:srcRect b="8438"/>
          <a:stretch>
            <a:fillRect/>
          </a:stretch>
        </p:blipFill>
        <p:spPr bwMode="auto">
          <a:xfrm>
            <a:off x="990600" y="1143000"/>
            <a:ext cx="7162800" cy="4970463"/>
          </a:xfrm>
          <a:prstGeom prst="rect">
            <a:avLst/>
          </a:prstGeom>
          <a:noFill/>
          <a:ln w="9525">
            <a:noFill/>
            <a:miter lim="800000"/>
            <a:headEnd/>
            <a:tailEnd/>
          </a:ln>
        </p:spPr>
      </p:pic>
      <p:sp>
        <p:nvSpPr>
          <p:cNvPr id="210949" name="Rectangle 5"/>
          <p:cNvSpPr>
            <a:spLocks noGrp="1" noChangeArrowheads="1"/>
          </p:cNvSpPr>
          <p:nvPr>
            <p:ph type="title"/>
          </p:nvPr>
        </p:nvSpPr>
        <p:spPr/>
        <p:txBody>
          <a:bodyPr/>
          <a:lstStyle/>
          <a:p>
            <a:pPr eaLnBrk="1" hangingPunct="1">
              <a:defRPr/>
            </a:pPr>
            <a:r>
              <a:rPr lang="en-US" sz="4000" dirty="0" smtClean="0">
                <a:solidFill>
                  <a:srgbClr val="0000FF"/>
                </a:solidFill>
                <a:effectLst>
                  <a:outerShdw blurRad="38100" dist="38100" dir="2700000" algn="tl">
                    <a:srgbClr val="C0C0C0"/>
                  </a:outerShdw>
                </a:effectLst>
              </a:rPr>
              <a:t>Feedbacks in Climate Models</a:t>
            </a:r>
          </a:p>
        </p:txBody>
      </p:sp>
      <p:sp>
        <p:nvSpPr>
          <p:cNvPr id="22532" name="Text Box 6"/>
          <p:cNvSpPr txBox="1">
            <a:spLocks noChangeArrowheads="1"/>
          </p:cNvSpPr>
          <p:nvPr/>
        </p:nvSpPr>
        <p:spPr bwMode="auto">
          <a:xfrm>
            <a:off x="1524000" y="6096000"/>
            <a:ext cx="1219200" cy="304800"/>
          </a:xfrm>
          <a:prstGeom prst="rect">
            <a:avLst/>
          </a:prstGeom>
          <a:noFill/>
          <a:ln w="9525">
            <a:noFill/>
            <a:miter lim="800000"/>
            <a:headEnd/>
            <a:tailEnd/>
          </a:ln>
        </p:spPr>
        <p:txBody>
          <a:bodyPr>
            <a:spAutoFit/>
          </a:bodyPr>
          <a:lstStyle/>
          <a:p>
            <a:pPr>
              <a:spcBef>
                <a:spcPct val="50000"/>
              </a:spcBef>
            </a:pPr>
            <a:r>
              <a:rPr lang="en-US" b="1"/>
              <a:t>Water vapor</a:t>
            </a:r>
          </a:p>
        </p:txBody>
      </p:sp>
      <p:sp>
        <p:nvSpPr>
          <p:cNvPr id="22533" name="Text Box 7"/>
          <p:cNvSpPr txBox="1">
            <a:spLocks noChangeArrowheads="1"/>
          </p:cNvSpPr>
          <p:nvPr/>
        </p:nvSpPr>
        <p:spPr bwMode="auto">
          <a:xfrm>
            <a:off x="2895600" y="6096000"/>
            <a:ext cx="838200" cy="304800"/>
          </a:xfrm>
          <a:prstGeom prst="rect">
            <a:avLst/>
          </a:prstGeom>
          <a:noFill/>
          <a:ln w="9525">
            <a:noFill/>
            <a:miter lim="800000"/>
            <a:headEnd/>
            <a:tailEnd/>
          </a:ln>
        </p:spPr>
        <p:txBody>
          <a:bodyPr>
            <a:spAutoFit/>
          </a:bodyPr>
          <a:lstStyle/>
          <a:p>
            <a:pPr>
              <a:spcBef>
                <a:spcPct val="50000"/>
              </a:spcBef>
            </a:pPr>
            <a:r>
              <a:rPr lang="en-US" b="1"/>
              <a:t>Cloud</a:t>
            </a:r>
          </a:p>
        </p:txBody>
      </p:sp>
      <p:sp>
        <p:nvSpPr>
          <p:cNvPr id="22534" name="Text Box 8"/>
          <p:cNvSpPr txBox="1">
            <a:spLocks noChangeArrowheads="1"/>
          </p:cNvSpPr>
          <p:nvPr/>
        </p:nvSpPr>
        <p:spPr bwMode="auto">
          <a:xfrm>
            <a:off x="3886200" y="6096000"/>
            <a:ext cx="838200" cy="517525"/>
          </a:xfrm>
          <a:prstGeom prst="rect">
            <a:avLst/>
          </a:prstGeom>
          <a:noFill/>
          <a:ln w="9525">
            <a:noFill/>
            <a:miter lim="800000"/>
            <a:headEnd/>
            <a:tailEnd/>
          </a:ln>
        </p:spPr>
        <p:txBody>
          <a:bodyPr>
            <a:spAutoFit/>
          </a:bodyPr>
          <a:lstStyle/>
          <a:p>
            <a:pPr algn="ctr">
              <a:spcBef>
                <a:spcPct val="50000"/>
              </a:spcBef>
            </a:pPr>
            <a:r>
              <a:rPr lang="en-US" b="1"/>
              <a:t>Surface albedo</a:t>
            </a:r>
          </a:p>
        </p:txBody>
      </p:sp>
      <p:sp>
        <p:nvSpPr>
          <p:cNvPr id="22535" name="Text Box 9"/>
          <p:cNvSpPr txBox="1">
            <a:spLocks noChangeArrowheads="1"/>
          </p:cNvSpPr>
          <p:nvPr/>
        </p:nvSpPr>
        <p:spPr bwMode="auto">
          <a:xfrm>
            <a:off x="4800600" y="6096000"/>
            <a:ext cx="1143000" cy="304800"/>
          </a:xfrm>
          <a:prstGeom prst="rect">
            <a:avLst/>
          </a:prstGeom>
          <a:noFill/>
          <a:ln w="9525">
            <a:noFill/>
            <a:miter lim="800000"/>
            <a:headEnd/>
            <a:tailEnd/>
          </a:ln>
        </p:spPr>
        <p:txBody>
          <a:bodyPr>
            <a:spAutoFit/>
          </a:bodyPr>
          <a:lstStyle/>
          <a:p>
            <a:pPr>
              <a:spcBef>
                <a:spcPct val="50000"/>
              </a:spcBef>
            </a:pPr>
            <a:r>
              <a:rPr lang="en-US" b="1"/>
              <a:t>Lapse rate</a:t>
            </a:r>
          </a:p>
        </p:txBody>
      </p:sp>
      <p:sp>
        <p:nvSpPr>
          <p:cNvPr id="22536" name="Text Box 10"/>
          <p:cNvSpPr txBox="1">
            <a:spLocks noChangeArrowheads="1"/>
          </p:cNvSpPr>
          <p:nvPr/>
        </p:nvSpPr>
        <p:spPr bwMode="auto">
          <a:xfrm>
            <a:off x="5791200" y="6096000"/>
            <a:ext cx="1295400" cy="517525"/>
          </a:xfrm>
          <a:prstGeom prst="rect">
            <a:avLst/>
          </a:prstGeom>
          <a:noFill/>
          <a:ln w="9525">
            <a:noFill/>
            <a:miter lim="800000"/>
            <a:headEnd/>
            <a:tailEnd/>
          </a:ln>
        </p:spPr>
        <p:txBody>
          <a:bodyPr>
            <a:spAutoFit/>
          </a:bodyPr>
          <a:lstStyle/>
          <a:p>
            <a:pPr algn="ctr">
              <a:spcBef>
                <a:spcPct val="50000"/>
              </a:spcBef>
            </a:pPr>
            <a:r>
              <a:rPr lang="en-US" b="1"/>
              <a:t>Water vapor + lapse rate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8229600" cy="1401762"/>
          </a:xfrm>
        </p:spPr>
        <p:txBody>
          <a:bodyPr/>
          <a:lstStyle/>
          <a:p>
            <a:r>
              <a:rPr lang="en-US" dirty="0" smtClean="0">
                <a:solidFill>
                  <a:srgbClr val="0000FF"/>
                </a:solidFill>
                <a:effectLst>
                  <a:outerShdw blurRad="38100" dist="38100" dir="2700000" algn="tl">
                    <a:srgbClr val="000000">
                      <a:alpha val="43137"/>
                    </a:srgbClr>
                  </a:outerShdw>
                </a:effectLst>
              </a:rPr>
              <a:t>Free versus Forced Climate Variability</a:t>
            </a:r>
            <a:endParaRPr lang="en-US" dirty="0">
              <a:solidFill>
                <a:srgbClr val="0000F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868362"/>
          </a:xfrm>
        </p:spPr>
        <p:txBody>
          <a:bodyPr/>
          <a:lstStyle/>
          <a:p>
            <a:r>
              <a:rPr lang="en-US" dirty="0" smtClean="0">
                <a:solidFill>
                  <a:srgbClr val="0000FF"/>
                </a:solidFill>
              </a:rPr>
              <a:t>An example</a:t>
            </a:r>
            <a:endParaRPr lang="en-US" dirty="0">
              <a:solidFill>
                <a:srgbClr val="0000FF"/>
              </a:solidFill>
            </a:endParaRPr>
          </a:p>
        </p:txBody>
      </p:sp>
      <p:pic>
        <p:nvPicPr>
          <p:cNvPr id="3" name="Picture 2" descr="T1.png"/>
          <p:cNvPicPr>
            <a:picLocks noChangeAspect="1"/>
          </p:cNvPicPr>
          <p:nvPr/>
        </p:nvPicPr>
        <p:blipFill>
          <a:blip r:embed="rId2" cstate="print"/>
          <a:srcRect l="12000"/>
          <a:stretch>
            <a:fillRect/>
          </a:stretch>
        </p:blipFill>
        <p:spPr>
          <a:xfrm>
            <a:off x="1033276" y="1066801"/>
            <a:ext cx="5900924" cy="5027284"/>
          </a:xfrm>
          <a:prstGeom prst="rect">
            <a:avLst/>
          </a:prstGeom>
        </p:spPr>
      </p:pic>
      <p:sp>
        <p:nvSpPr>
          <p:cNvPr id="4" name="TextBox 3"/>
          <p:cNvSpPr txBox="1"/>
          <p:nvPr/>
        </p:nvSpPr>
        <p:spPr>
          <a:xfrm>
            <a:off x="6477000" y="1447800"/>
            <a:ext cx="2362200" cy="954107"/>
          </a:xfrm>
          <a:prstGeom prst="rect">
            <a:avLst/>
          </a:prstGeom>
          <a:noFill/>
        </p:spPr>
        <p:txBody>
          <a:bodyPr wrap="square" rtlCol="0">
            <a:spAutoFit/>
          </a:bodyPr>
          <a:lstStyle/>
          <a:p>
            <a:pPr algn="ctr"/>
            <a:r>
              <a:rPr lang="en-US" sz="2800" dirty="0" smtClean="0">
                <a:solidFill>
                  <a:srgbClr val="0000FF"/>
                </a:solidFill>
              </a:rPr>
              <a:t>It’s getting warmer!....</a:t>
            </a:r>
            <a:endParaRPr lang="en-US" sz="2800" dirty="0">
              <a:solidFill>
                <a:srgbClr val="0000FF"/>
              </a:solidFill>
            </a:endParaRPr>
          </a:p>
        </p:txBody>
      </p:sp>
      <p:sp>
        <p:nvSpPr>
          <p:cNvPr id="5" name="TextBox 4"/>
          <p:cNvSpPr txBox="1"/>
          <p:nvPr/>
        </p:nvSpPr>
        <p:spPr>
          <a:xfrm>
            <a:off x="1828800" y="5867400"/>
            <a:ext cx="990600" cy="369332"/>
          </a:xfrm>
          <a:prstGeom prst="rect">
            <a:avLst/>
          </a:prstGeom>
          <a:noFill/>
        </p:spPr>
        <p:txBody>
          <a:bodyPr wrap="square" rtlCol="0">
            <a:spAutoFit/>
          </a:bodyPr>
          <a:lstStyle/>
          <a:p>
            <a:r>
              <a:rPr lang="en-US" sz="1800" dirty="0" smtClean="0"/>
              <a:t>Time</a:t>
            </a:r>
            <a:endParaRPr lang="en-US" sz="1800" dirty="0"/>
          </a:p>
        </p:txBody>
      </p:sp>
      <p:cxnSp>
        <p:nvCxnSpPr>
          <p:cNvPr id="7" name="Straight Arrow Connector 6"/>
          <p:cNvCxnSpPr/>
          <p:nvPr/>
        </p:nvCxnSpPr>
        <p:spPr>
          <a:xfrm>
            <a:off x="2667000" y="6019800"/>
            <a:ext cx="22860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2.png"/>
          <p:cNvPicPr>
            <a:picLocks noChangeAspect="1"/>
          </p:cNvPicPr>
          <p:nvPr/>
        </p:nvPicPr>
        <p:blipFill>
          <a:blip r:embed="rId2" cstate="print"/>
          <a:srcRect l="12000"/>
          <a:stretch>
            <a:fillRect/>
          </a:stretch>
        </p:blipFill>
        <p:spPr>
          <a:xfrm>
            <a:off x="1121973" y="914400"/>
            <a:ext cx="5992622" cy="5105400"/>
          </a:xfrm>
          <a:prstGeom prst="rect">
            <a:avLst/>
          </a:prstGeom>
        </p:spPr>
      </p:pic>
      <p:sp>
        <p:nvSpPr>
          <p:cNvPr id="4" name="TextBox 3"/>
          <p:cNvSpPr txBox="1"/>
          <p:nvPr/>
        </p:nvSpPr>
        <p:spPr>
          <a:xfrm>
            <a:off x="6477000" y="1447800"/>
            <a:ext cx="2362200" cy="954107"/>
          </a:xfrm>
          <a:prstGeom prst="rect">
            <a:avLst/>
          </a:prstGeom>
          <a:noFill/>
        </p:spPr>
        <p:txBody>
          <a:bodyPr wrap="square" rtlCol="0">
            <a:spAutoFit/>
          </a:bodyPr>
          <a:lstStyle/>
          <a:p>
            <a:pPr algn="ctr"/>
            <a:r>
              <a:rPr lang="en-US" sz="2800" dirty="0" smtClean="0">
                <a:solidFill>
                  <a:srgbClr val="0000FF"/>
                </a:solidFill>
              </a:rPr>
              <a:t>It’s getting warmer!....</a:t>
            </a:r>
            <a:endParaRPr lang="en-US" sz="2800" dirty="0">
              <a:solidFill>
                <a:srgbClr val="0000FF"/>
              </a:solidFill>
            </a:endParaRPr>
          </a:p>
        </p:txBody>
      </p:sp>
      <p:sp>
        <p:nvSpPr>
          <p:cNvPr id="7" name="TextBox 6"/>
          <p:cNvSpPr txBox="1"/>
          <p:nvPr/>
        </p:nvSpPr>
        <p:spPr>
          <a:xfrm>
            <a:off x="6705600" y="2819400"/>
            <a:ext cx="2286000" cy="2677656"/>
          </a:xfrm>
          <a:prstGeom prst="rect">
            <a:avLst/>
          </a:prstGeom>
          <a:noFill/>
        </p:spPr>
        <p:txBody>
          <a:bodyPr wrap="square" rtlCol="0">
            <a:spAutoFit/>
          </a:bodyPr>
          <a:lstStyle/>
          <a:p>
            <a:r>
              <a:rPr lang="en-US" sz="2400" dirty="0" smtClean="0">
                <a:solidFill>
                  <a:srgbClr val="C00000"/>
                </a:solidFill>
              </a:rPr>
              <a:t>No, it’s not! Warming stopped at 13! In fact, 13 was warmer than at any time since then!</a:t>
            </a:r>
            <a:endParaRPr lang="en-US" sz="2400" dirty="0">
              <a:solidFill>
                <a:srgbClr val="C00000"/>
              </a:solidFill>
            </a:endParaRPr>
          </a:p>
        </p:txBody>
      </p:sp>
      <p:sp>
        <p:nvSpPr>
          <p:cNvPr id="8" name="TextBox 7"/>
          <p:cNvSpPr txBox="1"/>
          <p:nvPr/>
        </p:nvSpPr>
        <p:spPr>
          <a:xfrm>
            <a:off x="1828800" y="5867400"/>
            <a:ext cx="990600" cy="369332"/>
          </a:xfrm>
          <a:prstGeom prst="rect">
            <a:avLst/>
          </a:prstGeom>
          <a:noFill/>
        </p:spPr>
        <p:txBody>
          <a:bodyPr wrap="square" rtlCol="0">
            <a:spAutoFit/>
          </a:bodyPr>
          <a:lstStyle/>
          <a:p>
            <a:r>
              <a:rPr lang="en-US" sz="1800" dirty="0" smtClean="0"/>
              <a:t>Time</a:t>
            </a:r>
            <a:endParaRPr lang="en-US" sz="1800" dirty="0"/>
          </a:p>
        </p:txBody>
      </p:sp>
      <p:cxnSp>
        <p:nvCxnSpPr>
          <p:cNvPr id="9" name="Straight Arrow Connector 8"/>
          <p:cNvCxnSpPr/>
          <p:nvPr/>
        </p:nvCxnSpPr>
        <p:spPr>
          <a:xfrm>
            <a:off x="2667000" y="6019800"/>
            <a:ext cx="22860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4.png"/>
          <p:cNvPicPr>
            <a:picLocks noChangeAspect="1"/>
          </p:cNvPicPr>
          <p:nvPr/>
        </p:nvPicPr>
        <p:blipFill>
          <a:blip r:embed="rId2" cstate="print"/>
          <a:stretch>
            <a:fillRect/>
          </a:stretch>
        </p:blipFill>
        <p:spPr>
          <a:xfrm>
            <a:off x="1066800" y="381000"/>
            <a:ext cx="6911434" cy="5181600"/>
          </a:xfrm>
          <a:prstGeom prst="rect">
            <a:avLst/>
          </a:prstGeom>
        </p:spPr>
      </p:pic>
      <p:sp>
        <p:nvSpPr>
          <p:cNvPr id="4" name="TextBox 3"/>
          <p:cNvSpPr txBox="1"/>
          <p:nvPr/>
        </p:nvSpPr>
        <p:spPr>
          <a:xfrm>
            <a:off x="2286000" y="381000"/>
            <a:ext cx="4648200" cy="304800"/>
          </a:xfrm>
          <a:prstGeom prst="rect">
            <a:avLst/>
          </a:prstGeom>
          <a:solidFill>
            <a:schemeClr val="bg1"/>
          </a:solidFill>
        </p:spPr>
        <p:txBody>
          <a:bodyPr wrap="square" rtlCol="0">
            <a:spAutoFit/>
          </a:bodyPr>
          <a:lstStyle/>
          <a:p>
            <a:endParaRPr lang="en-US" dirty="0"/>
          </a:p>
        </p:txBody>
      </p:sp>
      <p:sp>
        <p:nvSpPr>
          <p:cNvPr id="6" name="TextBox 5"/>
          <p:cNvSpPr txBox="1"/>
          <p:nvPr/>
        </p:nvSpPr>
        <p:spPr>
          <a:xfrm>
            <a:off x="1371600" y="5029200"/>
            <a:ext cx="6172200" cy="304800"/>
          </a:xfrm>
          <a:prstGeom prst="rect">
            <a:avLst/>
          </a:prstGeom>
          <a:solidFill>
            <a:schemeClr val="bg1"/>
          </a:solidFill>
        </p:spPr>
        <p:txBody>
          <a:bodyPr wrap="square" rtlCol="0">
            <a:spAutoFit/>
          </a:bodyPr>
          <a:lstStyle/>
          <a:p>
            <a:endParaRPr lang="en-US" dirty="0"/>
          </a:p>
        </p:txBody>
      </p:sp>
      <p:sp>
        <p:nvSpPr>
          <p:cNvPr id="7" name="TextBox 6"/>
          <p:cNvSpPr txBox="1"/>
          <p:nvPr/>
        </p:nvSpPr>
        <p:spPr>
          <a:xfrm>
            <a:off x="1676400" y="5029200"/>
            <a:ext cx="5943600" cy="307777"/>
          </a:xfrm>
          <a:prstGeom prst="rect">
            <a:avLst/>
          </a:prstGeom>
          <a:noFill/>
        </p:spPr>
        <p:txBody>
          <a:bodyPr wrap="square" rtlCol="0">
            <a:spAutoFit/>
          </a:bodyPr>
          <a:lstStyle/>
          <a:p>
            <a:r>
              <a:rPr lang="en-US" b="1" dirty="0" smtClean="0"/>
              <a:t>    0                                30                               60                               90</a:t>
            </a:r>
            <a:endParaRPr lang="en-US"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4.png"/>
          <p:cNvPicPr>
            <a:picLocks noChangeAspect="1"/>
          </p:cNvPicPr>
          <p:nvPr/>
        </p:nvPicPr>
        <p:blipFill>
          <a:blip r:embed="rId2" cstate="print"/>
          <a:stretch>
            <a:fillRect/>
          </a:stretch>
        </p:blipFill>
        <p:spPr>
          <a:xfrm>
            <a:off x="1066800" y="381000"/>
            <a:ext cx="6911434" cy="5181600"/>
          </a:xfrm>
          <a:prstGeom prst="rect">
            <a:avLst/>
          </a:prstGeom>
        </p:spPr>
      </p:pic>
      <p:sp>
        <p:nvSpPr>
          <p:cNvPr id="8" name="TextBox 7"/>
          <p:cNvSpPr txBox="1"/>
          <p:nvPr/>
        </p:nvSpPr>
        <p:spPr>
          <a:xfrm>
            <a:off x="457200" y="5486400"/>
            <a:ext cx="8001000" cy="1200329"/>
          </a:xfrm>
          <a:prstGeom prst="rect">
            <a:avLst/>
          </a:prstGeom>
          <a:noFill/>
        </p:spPr>
        <p:txBody>
          <a:bodyPr wrap="square" rtlCol="0">
            <a:spAutoFit/>
          </a:bodyPr>
          <a:lstStyle/>
          <a:p>
            <a:pPr algn="ctr"/>
            <a:r>
              <a:rPr lang="en-US" sz="2400" dirty="0" smtClean="0">
                <a:solidFill>
                  <a:srgbClr val="0000FF"/>
                </a:solidFill>
              </a:rPr>
              <a:t>Note:  We can forecast that summer will be warmer than winter, even though we cannot forecast the weather beyond a few days</a:t>
            </a:r>
            <a:endParaRPr lang="en-US" sz="2400" dirty="0">
              <a:solidFill>
                <a:srgbClr val="0000FF"/>
              </a:solidFill>
            </a:endParaRPr>
          </a:p>
        </p:txBody>
      </p:sp>
      <p:sp>
        <p:nvSpPr>
          <p:cNvPr id="4" name="TextBox 3"/>
          <p:cNvSpPr txBox="1"/>
          <p:nvPr/>
        </p:nvSpPr>
        <p:spPr>
          <a:xfrm>
            <a:off x="2362200" y="381000"/>
            <a:ext cx="4572000" cy="304800"/>
          </a:xfrm>
          <a:prstGeom prst="rect">
            <a:avLst/>
          </a:prstGeom>
          <a:solidFill>
            <a:schemeClr val="bg1"/>
          </a:solidFill>
        </p:spPr>
        <p:txBody>
          <a:bodyPr wrap="square" rtlCol="0">
            <a:spAutoFit/>
          </a:bodyPr>
          <a:lstStyle/>
          <a:p>
            <a:endParaRPr lang="en-US" dirty="0"/>
          </a:p>
        </p:txBody>
      </p:sp>
      <p:sp>
        <p:nvSpPr>
          <p:cNvPr id="6" name="TextBox 5"/>
          <p:cNvSpPr txBox="1"/>
          <p:nvPr/>
        </p:nvSpPr>
        <p:spPr>
          <a:xfrm>
            <a:off x="1066800" y="152400"/>
            <a:ext cx="6781800" cy="461665"/>
          </a:xfrm>
          <a:prstGeom prst="rect">
            <a:avLst/>
          </a:prstGeom>
          <a:noFill/>
        </p:spPr>
        <p:txBody>
          <a:bodyPr wrap="square" rtlCol="0">
            <a:spAutoFit/>
          </a:bodyPr>
          <a:lstStyle/>
          <a:p>
            <a:pPr algn="ctr"/>
            <a:r>
              <a:rPr lang="en-US" sz="2400" dirty="0" smtClean="0">
                <a:solidFill>
                  <a:srgbClr val="0000FF"/>
                </a:solidFill>
              </a:rPr>
              <a:t>Average Daily Temperature, Boston, 1995</a:t>
            </a:r>
            <a:endParaRPr lang="en-US" sz="24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8229600" cy="1630362"/>
          </a:xfrm>
        </p:spPr>
        <p:txBody>
          <a:bodyPr/>
          <a:lstStyle/>
          <a:p>
            <a:r>
              <a:rPr lang="en-US" dirty="0" smtClean="0">
                <a:solidFill>
                  <a:srgbClr val="0000FF"/>
                </a:solidFill>
                <a:effectLst>
                  <a:outerShdw blurRad="38100" dist="38100" dir="2700000" algn="tl">
                    <a:srgbClr val="000000">
                      <a:alpha val="43137"/>
                    </a:srgbClr>
                  </a:outerShdw>
                </a:effectLst>
              </a:rPr>
              <a:t>Climate Forcing, Natural and Otherwise</a:t>
            </a:r>
            <a:endParaRPr lang="en-US" dirty="0">
              <a:solidFill>
                <a:srgbClr val="0000F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idx="4294967295"/>
          </p:nvPr>
        </p:nvSpPr>
        <p:spPr>
          <a:xfrm>
            <a:off x="457200" y="228600"/>
            <a:ext cx="8229600" cy="1143000"/>
          </a:xfrm>
        </p:spPr>
        <p:txBody>
          <a:bodyPr/>
          <a:lstStyle/>
          <a:p>
            <a:pPr eaLnBrk="1" hangingPunct="1">
              <a:defRPr/>
            </a:pPr>
            <a:r>
              <a:rPr lang="en-US" dirty="0" smtClean="0">
                <a:solidFill>
                  <a:srgbClr val="0000FF"/>
                </a:solidFill>
                <a:effectLst>
                  <a:outerShdw blurRad="38100" dist="38100" dir="2700000" algn="tl">
                    <a:srgbClr val="C0C0C0"/>
                  </a:outerShdw>
                </a:effectLst>
              </a:rPr>
              <a:t>Orbital Forcing and Response</a:t>
            </a:r>
          </a:p>
        </p:txBody>
      </p:sp>
      <p:pic>
        <p:nvPicPr>
          <p:cNvPr id="24579" name="Picture 2" descr="C:\Users\Kerry Emaanuel\Class\CLIMATE\Milankovitch_Variations.png"/>
          <p:cNvPicPr>
            <a:picLocks noChangeAspect="1" noChangeArrowheads="1"/>
          </p:cNvPicPr>
          <p:nvPr/>
        </p:nvPicPr>
        <p:blipFill>
          <a:blip r:embed="rId3" cstate="print"/>
          <a:srcRect/>
          <a:stretch>
            <a:fillRect/>
          </a:stretch>
        </p:blipFill>
        <p:spPr bwMode="auto">
          <a:xfrm>
            <a:off x="1371600" y="1295400"/>
            <a:ext cx="6934200" cy="5254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313_508_F2"/>
          <p:cNvPicPr>
            <a:picLocks noChangeAspect="1" noChangeArrowheads="1"/>
          </p:cNvPicPr>
          <p:nvPr/>
        </p:nvPicPr>
        <p:blipFill>
          <a:blip r:embed="rId3" cstate="print"/>
          <a:srcRect t="66206" r="21001"/>
          <a:stretch>
            <a:fillRect/>
          </a:stretch>
        </p:blipFill>
        <p:spPr bwMode="auto">
          <a:xfrm>
            <a:off x="152400" y="1295400"/>
            <a:ext cx="8610600" cy="2922588"/>
          </a:xfrm>
          <a:prstGeom prst="rect">
            <a:avLst/>
          </a:prstGeom>
          <a:noFill/>
          <a:ln w="9525">
            <a:noFill/>
            <a:miter lim="800000"/>
            <a:headEnd/>
            <a:tailEnd/>
          </a:ln>
        </p:spPr>
      </p:pic>
      <p:sp>
        <p:nvSpPr>
          <p:cNvPr id="198662" name="Text Box 6"/>
          <p:cNvSpPr txBox="1">
            <a:spLocks noChangeArrowheads="1"/>
          </p:cNvSpPr>
          <p:nvPr/>
        </p:nvSpPr>
        <p:spPr bwMode="auto">
          <a:xfrm>
            <a:off x="1752600" y="4572000"/>
            <a:ext cx="6629400" cy="1004888"/>
          </a:xfrm>
          <a:prstGeom prst="rect">
            <a:avLst/>
          </a:prstGeom>
          <a:noFill/>
          <a:ln w="9525">
            <a:noFill/>
            <a:miter lim="800000"/>
            <a:headEnd/>
            <a:tailEnd/>
          </a:ln>
          <a:effectLst/>
        </p:spPr>
        <p:txBody>
          <a:bodyPr>
            <a:spAutoFit/>
          </a:bodyPr>
          <a:lstStyle/>
          <a:p>
            <a:pPr>
              <a:spcBef>
                <a:spcPct val="50000"/>
              </a:spcBef>
              <a:defRPr/>
            </a:pPr>
            <a:r>
              <a:rPr lang="en-US" sz="2400">
                <a:effectLst>
                  <a:outerShdw blurRad="38100" dist="38100" dir="2700000" algn="tl">
                    <a:srgbClr val="C0C0C0"/>
                  </a:outerShdw>
                </a:effectLst>
              </a:rPr>
              <a:t>Black:  Time rate of change of ice volume</a:t>
            </a:r>
          </a:p>
          <a:p>
            <a:pPr>
              <a:spcBef>
                <a:spcPct val="50000"/>
              </a:spcBef>
              <a:defRPr/>
            </a:pPr>
            <a:r>
              <a:rPr lang="en-US" sz="2400">
                <a:solidFill>
                  <a:srgbClr val="C82004"/>
                </a:solidFill>
                <a:effectLst>
                  <a:outerShdw blurRad="38100" dist="38100" dir="2700000" algn="tl">
                    <a:srgbClr val="C0C0C0"/>
                  </a:outerShdw>
                </a:effectLst>
              </a:rPr>
              <a:t>Red:    Summer high latitude sunlight</a:t>
            </a:r>
          </a:p>
        </p:txBody>
      </p:sp>
      <p:sp>
        <p:nvSpPr>
          <p:cNvPr id="198663" name="Text Box 7"/>
          <p:cNvSpPr txBox="1">
            <a:spLocks noChangeArrowheads="1"/>
          </p:cNvSpPr>
          <p:nvPr/>
        </p:nvSpPr>
        <p:spPr bwMode="auto">
          <a:xfrm>
            <a:off x="381000" y="304800"/>
            <a:ext cx="8305800" cy="830997"/>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0000FF"/>
                </a:solidFill>
                <a:effectLst>
                  <a:outerShdw blurRad="38100" dist="38100" dir="2700000" algn="tl">
                    <a:srgbClr val="C0C0C0"/>
                  </a:outerShdw>
                </a:effectLst>
              </a:rPr>
              <a:t>Strong Correlation between High Latitude Summer Insolation and Ice Volume</a:t>
            </a:r>
          </a:p>
        </p:txBody>
      </p:sp>
      <p:sp>
        <p:nvSpPr>
          <p:cNvPr id="25605" name="TextBox 6"/>
          <p:cNvSpPr txBox="1">
            <a:spLocks noChangeArrowheads="1"/>
          </p:cNvSpPr>
          <p:nvPr/>
        </p:nvSpPr>
        <p:spPr bwMode="auto">
          <a:xfrm>
            <a:off x="5486400" y="6096000"/>
            <a:ext cx="3352800" cy="369888"/>
          </a:xfrm>
          <a:prstGeom prst="rect">
            <a:avLst/>
          </a:prstGeom>
          <a:noFill/>
          <a:ln w="9525">
            <a:noFill/>
            <a:miter lim="800000"/>
            <a:headEnd/>
            <a:tailEnd/>
          </a:ln>
        </p:spPr>
        <p:txBody>
          <a:bodyPr>
            <a:spAutoFit/>
          </a:bodyPr>
          <a:lstStyle/>
          <a:p>
            <a:r>
              <a:rPr lang="en-US" sz="1800"/>
              <a:t>P. Huybers, </a:t>
            </a:r>
            <a:r>
              <a:rPr lang="en-US" sz="1800" i="1"/>
              <a:t>Science</a:t>
            </a:r>
            <a:r>
              <a:rPr lang="en-US" sz="1800"/>
              <a:t>, 2006</a:t>
            </a:r>
          </a:p>
        </p:txBody>
      </p:sp>
      <p:sp>
        <p:nvSpPr>
          <p:cNvPr id="6" name="Rectangle 5"/>
          <p:cNvSpPr/>
          <p:nvPr/>
        </p:nvSpPr>
        <p:spPr>
          <a:xfrm>
            <a:off x="0" y="1295400"/>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effectLst>
                  <a:outerShdw blurRad="38100" dist="38100" dir="2700000" algn="tl">
                    <a:srgbClr val="000000">
                      <a:alpha val="43137"/>
                    </a:srgbClr>
                  </a:outerShdw>
                </a:effectLst>
              </a:rPr>
              <a:t>Prerequisites</a:t>
            </a:r>
            <a:endParaRPr lang="en-US" dirty="0">
              <a:solidFill>
                <a:srgbClr val="0000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a:buSzPct val="70000"/>
              <a:buBlip>
                <a:blip r:embed="rId2"/>
              </a:buBlip>
            </a:pPr>
            <a:r>
              <a:rPr lang="en-US" dirty="0" smtClean="0"/>
              <a:t>Calculus, through ordinary differential equations. (Partial differential equations helpful, but not required.)</a:t>
            </a:r>
          </a:p>
          <a:p>
            <a:pPr>
              <a:buSzPct val="70000"/>
              <a:buBlip>
                <a:blip r:embed="rId2"/>
              </a:buBlip>
            </a:pPr>
            <a:endParaRPr lang="en-US" dirty="0" smtClean="0"/>
          </a:p>
          <a:p>
            <a:pPr>
              <a:buSzPct val="70000"/>
              <a:buBlip>
                <a:blip r:embed="rId2"/>
              </a:buBlip>
            </a:pPr>
            <a:r>
              <a:rPr lang="en-US" dirty="0" smtClean="0"/>
              <a:t>Basic mechanics and electromagnetism</a:t>
            </a:r>
          </a:p>
          <a:p>
            <a:pPr>
              <a:buSzPct val="70000"/>
              <a:buBlip>
                <a:blip r:embed="rId2"/>
              </a:buBlip>
            </a:pPr>
            <a:endParaRPr lang="en-US" dirty="0" smtClean="0"/>
          </a:p>
          <a:p>
            <a:pPr>
              <a:buSzPct val="70000"/>
              <a:buBlip>
                <a:blip r:embed="rId2"/>
              </a:buBlip>
            </a:pPr>
            <a:r>
              <a:rPr lang="en-US" dirty="0" smtClean="0"/>
              <a:t>Some background in thermodynamics will be helpful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14020" name="Rectangle 4"/>
          <p:cNvSpPr>
            <a:spLocks noGrp="1" noChangeArrowheads="1"/>
          </p:cNvSpPr>
          <p:nvPr>
            <p:ph type="title"/>
          </p:nvPr>
        </p:nvSpPr>
        <p:spPr>
          <a:xfrm>
            <a:off x="533400" y="1676400"/>
            <a:ext cx="8153400" cy="2392363"/>
          </a:xfrm>
        </p:spPr>
        <p:txBody>
          <a:bodyPr/>
          <a:lstStyle/>
          <a:p>
            <a:pPr eaLnBrk="1" hangingPunct="1">
              <a:defRPr/>
            </a:pPr>
            <a:r>
              <a:rPr lang="en-US" b="1" smtClean="0">
                <a:solidFill>
                  <a:srgbClr val="002162"/>
                </a:solidFill>
                <a:effectLst>
                  <a:outerShdw blurRad="38100" dist="38100" dir="2700000" algn="tl">
                    <a:srgbClr val="C0C0C0"/>
                  </a:outerShdw>
                </a:effectLst>
              </a:rPr>
              <a:t>Causes of Recent Climate Change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Image:Instrumental Temperature Record.png">
            <a:hlinkClick r:id="rId3"/>
          </p:cNvPr>
          <p:cNvPicPr>
            <a:picLocks noChangeAspect="1" noChangeArrowheads="1"/>
          </p:cNvPicPr>
          <p:nvPr/>
        </p:nvPicPr>
        <p:blipFill>
          <a:blip r:embed="rId4" cstate="print"/>
          <a:srcRect/>
          <a:stretch>
            <a:fillRect/>
          </a:stretch>
        </p:blipFill>
        <p:spPr bwMode="auto">
          <a:xfrm>
            <a:off x="838200" y="914400"/>
            <a:ext cx="7162800" cy="532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Kerry Emaanuel\Class\CLIMATE\Carbon_History_and_Flux_Rev.png"/>
          <p:cNvPicPr>
            <a:picLocks noChangeAspect="1" noChangeArrowheads="1"/>
          </p:cNvPicPr>
          <p:nvPr/>
        </p:nvPicPr>
        <p:blipFill>
          <a:blip r:embed="rId3" cstate="print"/>
          <a:srcRect/>
          <a:stretch>
            <a:fillRect/>
          </a:stretch>
        </p:blipFill>
        <p:spPr bwMode="auto">
          <a:xfrm>
            <a:off x="2667000" y="0"/>
            <a:ext cx="5334000" cy="6646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srcRect/>
          <a:stretch>
            <a:fillRect/>
          </a:stretch>
        </p:blipFill>
        <p:spPr bwMode="auto">
          <a:xfrm>
            <a:off x="802270" y="304800"/>
            <a:ext cx="7627355"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3" cstate="print"/>
          <a:srcRect/>
          <a:stretch>
            <a:fillRect/>
          </a:stretch>
        </p:blipFill>
        <p:spPr bwMode="auto">
          <a:xfrm>
            <a:off x="609600" y="990600"/>
            <a:ext cx="7312025" cy="5562600"/>
          </a:xfrm>
          <a:prstGeom prst="rect">
            <a:avLst/>
          </a:prstGeom>
          <a:noFill/>
          <a:ln w="9525">
            <a:noFill/>
            <a:miter lim="800000"/>
            <a:headEnd/>
            <a:tailEnd/>
          </a:ln>
        </p:spPr>
      </p:pic>
      <p:sp>
        <p:nvSpPr>
          <p:cNvPr id="23557" name="Text Box 5"/>
          <p:cNvSpPr txBox="1">
            <a:spLocks noChangeArrowheads="1"/>
          </p:cNvSpPr>
          <p:nvPr/>
        </p:nvSpPr>
        <p:spPr bwMode="auto">
          <a:xfrm>
            <a:off x="1219200" y="381000"/>
            <a:ext cx="7239000" cy="519113"/>
          </a:xfrm>
          <a:prstGeom prst="rect">
            <a:avLst/>
          </a:prstGeom>
          <a:noFill/>
          <a:ln w="9525">
            <a:noFill/>
            <a:miter lim="800000"/>
            <a:headEnd/>
            <a:tailEnd/>
          </a:ln>
          <a:effectLst/>
        </p:spPr>
        <p:txBody>
          <a:bodyPr>
            <a:spAutoFit/>
          </a:bodyPr>
          <a:lstStyle/>
          <a:p>
            <a:pPr algn="ctr">
              <a:spcBef>
                <a:spcPct val="50000"/>
              </a:spcBef>
              <a:defRPr/>
            </a:pPr>
            <a:r>
              <a:rPr lang="en-US" sz="2800" b="1">
                <a:solidFill>
                  <a:srgbClr val="002162"/>
                </a:solidFill>
                <a:effectLst>
                  <a:outerShdw blurRad="38100" dist="38100" dir="2700000" algn="tl">
                    <a:srgbClr val="C0C0C0"/>
                  </a:outerShdw>
                </a:effectLst>
              </a:rPr>
              <a:t>Recent History of Volcanic Eruptions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Grp="1" noChangeArrowheads="1"/>
          </p:cNvSpPr>
          <p:nvPr>
            <p:ph type="body" idx="4294967295"/>
          </p:nvPr>
        </p:nvSpPr>
        <p:spPr>
          <a:xfrm>
            <a:off x="0" y="1981200"/>
            <a:ext cx="8229600" cy="3810000"/>
          </a:xfrm>
        </p:spPr>
        <p:txBody>
          <a:bodyPr/>
          <a:lstStyle/>
          <a:p>
            <a:pPr eaLnBrk="1" hangingPunct="1">
              <a:buFontTx/>
              <a:buNone/>
            </a:pPr>
            <a:endParaRPr lang="en-US" smtClean="0"/>
          </a:p>
          <a:p>
            <a:pPr eaLnBrk="1" hangingPunct="1"/>
            <a:endParaRPr lang="en-US" smtClean="0"/>
          </a:p>
        </p:txBody>
      </p:sp>
      <p:pic>
        <p:nvPicPr>
          <p:cNvPr id="35845" name="Picture 5" descr="Climate_Change_Attribution"/>
          <p:cNvPicPr>
            <a:picLocks noGrp="1" noChangeAspect="1" noChangeArrowheads="1"/>
          </p:cNvPicPr>
          <p:nvPr>
            <p:ph sz="half" idx="4294967295"/>
          </p:nvPr>
        </p:nvPicPr>
        <p:blipFill>
          <a:blip r:embed="rId3" cstate="print"/>
          <a:srcRect/>
          <a:stretch>
            <a:fillRect/>
          </a:stretch>
        </p:blipFill>
        <p:spPr>
          <a:xfrm>
            <a:off x="1676400" y="152400"/>
            <a:ext cx="5653087" cy="6477000"/>
          </a:xfr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l="11232"/>
          <a:stretch>
            <a:fillRect/>
          </a:stretch>
        </p:blipFill>
        <p:spPr bwMode="auto">
          <a:xfrm>
            <a:off x="609600" y="1200150"/>
            <a:ext cx="8032750" cy="4960938"/>
          </a:xfrm>
          <a:prstGeom prst="rect">
            <a:avLst/>
          </a:prstGeom>
          <a:noFill/>
          <a:ln w="9525">
            <a:noFill/>
            <a:miter lim="800000"/>
            <a:headEnd/>
            <a:tailEnd/>
          </a:ln>
        </p:spPr>
      </p:pic>
      <p:sp>
        <p:nvSpPr>
          <p:cNvPr id="29701" name="Text Box 5"/>
          <p:cNvSpPr txBox="1">
            <a:spLocks noChangeArrowheads="1"/>
          </p:cNvSpPr>
          <p:nvPr/>
        </p:nvSpPr>
        <p:spPr bwMode="auto">
          <a:xfrm>
            <a:off x="838200" y="609600"/>
            <a:ext cx="7696200" cy="519113"/>
          </a:xfrm>
          <a:prstGeom prst="rect">
            <a:avLst/>
          </a:prstGeom>
          <a:noFill/>
          <a:ln w="9525">
            <a:noFill/>
            <a:miter lim="800000"/>
            <a:headEnd/>
            <a:tailEnd/>
          </a:ln>
          <a:effectLst/>
        </p:spPr>
        <p:txBody>
          <a:bodyPr>
            <a:spAutoFit/>
          </a:bodyPr>
          <a:lstStyle/>
          <a:p>
            <a:pPr>
              <a:spcBef>
                <a:spcPct val="50000"/>
              </a:spcBef>
              <a:defRPr/>
            </a:pPr>
            <a:r>
              <a:rPr lang="en-US" sz="2800">
                <a:solidFill>
                  <a:srgbClr val="002162"/>
                </a:solidFill>
                <a:effectLst>
                  <a:outerShdw blurRad="38100" dist="38100" dir="2700000" algn="tl">
                    <a:srgbClr val="C0C0C0"/>
                  </a:outerShdw>
                </a:effectLst>
              </a:rPr>
              <a:t>Distribution of temperature change, 1901-2005</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23908" name="Rectangle 4"/>
          <p:cNvSpPr>
            <a:spLocks noGrp="1" noChangeArrowheads="1"/>
          </p:cNvSpPr>
          <p:nvPr>
            <p:ph type="title"/>
          </p:nvPr>
        </p:nvSpPr>
        <p:spPr>
          <a:xfrm>
            <a:off x="381000" y="914400"/>
            <a:ext cx="8382000" cy="3535363"/>
          </a:xfrm>
        </p:spPr>
        <p:txBody>
          <a:bodyPr/>
          <a:lstStyle/>
          <a:p>
            <a:pPr eaLnBrk="1" hangingPunct="1">
              <a:defRPr/>
            </a:pPr>
            <a:r>
              <a:rPr lang="en-US" b="1" smtClean="0">
                <a:solidFill>
                  <a:srgbClr val="002162"/>
                </a:solidFill>
                <a:effectLst>
                  <a:outerShdw blurRad="38100" dist="38100" dir="2700000" algn="tl">
                    <a:srgbClr val="C0C0C0"/>
                  </a:outerShdw>
                </a:effectLst>
              </a:rPr>
              <a:t>Global Climate Models: </a:t>
            </a:r>
            <a:br>
              <a:rPr lang="en-US" b="1" smtClean="0">
                <a:solidFill>
                  <a:srgbClr val="002162"/>
                </a:solidFill>
                <a:effectLst>
                  <a:outerShdw blurRad="38100" dist="38100" dir="2700000" algn="tl">
                    <a:srgbClr val="C0C0C0"/>
                  </a:outerShdw>
                </a:effectLst>
              </a:rPr>
            </a:br>
            <a:r>
              <a:rPr lang="en-US" b="1" smtClean="0">
                <a:solidFill>
                  <a:srgbClr val="002162"/>
                </a:solidFill>
                <a:effectLst>
                  <a:outerShdw blurRad="38100" dist="38100" dir="2700000" algn="tl">
                    <a:srgbClr val="C0C0C0"/>
                  </a:outerShdw>
                </a:effectLst>
              </a:rPr>
              <a:t>How Good Are They, and What Do They Tell Us about The Future?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3" cstate="print"/>
          <a:srcRect/>
          <a:stretch>
            <a:fillRect/>
          </a:stretch>
        </p:blipFill>
        <p:spPr bwMode="auto">
          <a:xfrm>
            <a:off x="4419600" y="0"/>
            <a:ext cx="4359275" cy="6705600"/>
          </a:xfrm>
          <a:prstGeom prst="rect">
            <a:avLst/>
          </a:prstGeom>
          <a:noFill/>
          <a:ln w="9525">
            <a:noFill/>
            <a:miter lim="800000"/>
            <a:headEnd/>
            <a:tailEnd/>
          </a:ln>
        </p:spPr>
      </p:pic>
      <p:sp>
        <p:nvSpPr>
          <p:cNvPr id="30725" name="Text Box 5"/>
          <p:cNvSpPr txBox="1">
            <a:spLocks noChangeArrowheads="1"/>
          </p:cNvSpPr>
          <p:nvPr/>
        </p:nvSpPr>
        <p:spPr bwMode="auto">
          <a:xfrm>
            <a:off x="381000" y="609600"/>
            <a:ext cx="3733800" cy="1938992"/>
          </a:xfrm>
          <a:prstGeom prst="rect">
            <a:avLst/>
          </a:prstGeom>
          <a:noFill/>
          <a:ln w="9525">
            <a:noFill/>
            <a:miter lim="800000"/>
            <a:headEnd/>
            <a:tailEnd/>
          </a:ln>
          <a:effectLst/>
        </p:spPr>
        <p:txBody>
          <a:bodyPr>
            <a:spAutoFit/>
          </a:bodyPr>
          <a:lstStyle/>
          <a:p>
            <a:pPr algn="ctr">
              <a:spcBef>
                <a:spcPct val="50000"/>
              </a:spcBef>
              <a:defRPr/>
            </a:pPr>
            <a:r>
              <a:rPr lang="en-US" sz="2400" dirty="0">
                <a:solidFill>
                  <a:srgbClr val="0000FF"/>
                </a:solidFill>
                <a:effectLst>
                  <a:outerShdw blurRad="38100" dist="38100" dir="2700000" algn="tl">
                    <a:srgbClr val="C0C0C0"/>
                  </a:outerShdw>
                </a:effectLst>
              </a:rPr>
              <a:t>Global mean temperature (black) and simulations using many different global models (colors) including all forcings</a:t>
            </a:r>
          </a:p>
        </p:txBody>
      </p:sp>
      <p:sp>
        <p:nvSpPr>
          <p:cNvPr id="5" name="Rectangle 4"/>
          <p:cNvSpPr/>
          <p:nvPr/>
        </p:nvSpPr>
        <p:spPr>
          <a:xfrm>
            <a:off x="3962400" y="3352800"/>
            <a:ext cx="5181600" cy="350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3" cstate="print"/>
          <a:srcRect/>
          <a:stretch>
            <a:fillRect/>
          </a:stretch>
        </p:blipFill>
        <p:spPr bwMode="auto">
          <a:xfrm>
            <a:off x="4419600" y="0"/>
            <a:ext cx="4359275" cy="6705600"/>
          </a:xfrm>
          <a:prstGeom prst="rect">
            <a:avLst/>
          </a:prstGeom>
          <a:noFill/>
          <a:ln w="9525">
            <a:noFill/>
            <a:miter lim="800000"/>
            <a:headEnd/>
            <a:tailEnd/>
          </a:ln>
        </p:spPr>
      </p:pic>
      <p:sp>
        <p:nvSpPr>
          <p:cNvPr id="30725" name="Text Box 5"/>
          <p:cNvSpPr txBox="1">
            <a:spLocks noChangeArrowheads="1"/>
          </p:cNvSpPr>
          <p:nvPr/>
        </p:nvSpPr>
        <p:spPr bwMode="auto">
          <a:xfrm>
            <a:off x="381000" y="609600"/>
            <a:ext cx="3733800" cy="1938992"/>
          </a:xfrm>
          <a:prstGeom prst="rect">
            <a:avLst/>
          </a:prstGeom>
          <a:noFill/>
          <a:ln w="9525">
            <a:noFill/>
            <a:miter lim="800000"/>
            <a:headEnd/>
            <a:tailEnd/>
          </a:ln>
          <a:effectLst/>
        </p:spPr>
        <p:txBody>
          <a:bodyPr>
            <a:spAutoFit/>
          </a:bodyPr>
          <a:lstStyle/>
          <a:p>
            <a:pPr algn="ctr">
              <a:spcBef>
                <a:spcPct val="50000"/>
              </a:spcBef>
              <a:defRPr/>
            </a:pPr>
            <a:r>
              <a:rPr lang="en-US" sz="2400" dirty="0">
                <a:solidFill>
                  <a:srgbClr val="0000FF"/>
                </a:solidFill>
                <a:effectLst>
                  <a:outerShdw blurRad="38100" dist="38100" dir="2700000" algn="tl">
                    <a:srgbClr val="C0C0C0"/>
                  </a:outerShdw>
                </a:effectLst>
              </a:rPr>
              <a:t>Global mean temperature (black) and simulations using many different global models (colors) including all forcings</a:t>
            </a:r>
          </a:p>
        </p:txBody>
      </p:sp>
      <p:sp>
        <p:nvSpPr>
          <p:cNvPr id="30726" name="Text Box 6"/>
          <p:cNvSpPr txBox="1">
            <a:spLocks noChangeArrowheads="1"/>
          </p:cNvSpPr>
          <p:nvPr/>
        </p:nvSpPr>
        <p:spPr bwMode="auto">
          <a:xfrm>
            <a:off x="609600" y="4419600"/>
            <a:ext cx="3352800" cy="1200329"/>
          </a:xfrm>
          <a:prstGeom prst="rect">
            <a:avLst/>
          </a:prstGeom>
          <a:noFill/>
          <a:ln w="9525">
            <a:noFill/>
            <a:miter lim="800000"/>
            <a:headEnd/>
            <a:tailEnd/>
          </a:ln>
          <a:effectLst/>
        </p:spPr>
        <p:txBody>
          <a:bodyPr>
            <a:spAutoFit/>
          </a:bodyPr>
          <a:lstStyle/>
          <a:p>
            <a:pPr algn="ctr">
              <a:spcBef>
                <a:spcPct val="50000"/>
              </a:spcBef>
              <a:defRPr/>
            </a:pPr>
            <a:r>
              <a:rPr lang="en-US" sz="2400" dirty="0">
                <a:solidFill>
                  <a:srgbClr val="0000FF"/>
                </a:solidFill>
                <a:effectLst>
                  <a:outerShdw blurRad="38100" dist="38100" dir="2700000" algn="tl">
                    <a:srgbClr val="C0C0C0"/>
                  </a:outerShdw>
                </a:effectLst>
              </a:rPr>
              <a:t>Same as above, but models run with only natural forcings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1676400"/>
            <a:ext cx="8229600" cy="1143000"/>
          </a:xfrm>
        </p:spPr>
        <p:txBody>
          <a:bodyPr/>
          <a:lstStyle/>
          <a:p>
            <a:r>
              <a:rPr lang="en-US" b="1" dirty="0" smtClean="0">
                <a:solidFill>
                  <a:srgbClr val="0000FF"/>
                </a:solidFill>
                <a:effectLst>
                  <a:outerShdw blurRad="38100" dist="38100" dir="2700000" algn="tl">
                    <a:srgbClr val="000000">
                      <a:alpha val="43137"/>
                    </a:srgbClr>
                  </a:outerShdw>
                </a:effectLst>
              </a:rPr>
              <a:t>Course Overview</a:t>
            </a:r>
            <a:endParaRPr lang="en-US" b="1" dirty="0">
              <a:solidFill>
                <a:srgbClr val="0000F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cstate="print"/>
          <a:srcRect/>
          <a:stretch>
            <a:fillRect/>
          </a:stretch>
        </p:blipFill>
        <p:spPr bwMode="auto">
          <a:xfrm>
            <a:off x="228600" y="874713"/>
            <a:ext cx="8664575" cy="5983287"/>
          </a:xfrm>
          <a:prstGeom prst="rect">
            <a:avLst/>
          </a:prstGeom>
          <a:noFill/>
          <a:ln w="9525">
            <a:noFill/>
            <a:miter lim="800000"/>
            <a:headEnd/>
            <a:tailEnd/>
          </a:ln>
        </p:spPr>
      </p:pic>
      <p:sp>
        <p:nvSpPr>
          <p:cNvPr id="43013" name="Text Box 5"/>
          <p:cNvSpPr txBox="1">
            <a:spLocks noChangeArrowheads="1"/>
          </p:cNvSpPr>
          <p:nvPr/>
        </p:nvSpPr>
        <p:spPr bwMode="auto">
          <a:xfrm>
            <a:off x="2667000" y="304800"/>
            <a:ext cx="5029200" cy="641350"/>
          </a:xfrm>
          <a:prstGeom prst="rect">
            <a:avLst/>
          </a:prstGeom>
          <a:noFill/>
          <a:ln w="9525">
            <a:noFill/>
            <a:miter lim="800000"/>
            <a:headEnd/>
            <a:tailEnd/>
          </a:ln>
          <a:effectLst/>
        </p:spPr>
        <p:txBody>
          <a:bodyPr>
            <a:spAutoFit/>
          </a:bodyPr>
          <a:lstStyle/>
          <a:p>
            <a:pPr>
              <a:spcBef>
                <a:spcPct val="50000"/>
              </a:spcBef>
              <a:defRPr/>
            </a:pPr>
            <a:r>
              <a:rPr lang="en-US" sz="3600" b="1" dirty="0">
                <a:solidFill>
                  <a:srgbClr val="0000FF"/>
                </a:solidFill>
                <a:effectLst>
                  <a:outerShdw blurRad="38100" dist="38100" dir="2700000" algn="tl">
                    <a:srgbClr val="C0C0C0"/>
                  </a:outerShdw>
                </a:effectLst>
              </a:rPr>
              <a:t>Projected Warming:</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7892" name="Rectangle 4"/>
          <p:cNvSpPr>
            <a:spLocks noGrp="1" noChangeArrowheads="1"/>
          </p:cNvSpPr>
          <p:nvPr>
            <p:ph type="title"/>
          </p:nvPr>
        </p:nvSpPr>
        <p:spPr>
          <a:xfrm>
            <a:off x="457200" y="2362200"/>
            <a:ext cx="8229600" cy="1143000"/>
          </a:xfrm>
        </p:spPr>
        <p:txBody>
          <a:bodyPr/>
          <a:lstStyle/>
          <a:p>
            <a:pPr eaLnBrk="1" hangingPunct="1">
              <a:defRPr/>
            </a:pPr>
            <a:r>
              <a:rPr lang="en-US" b="1" dirty="0" smtClean="0">
                <a:solidFill>
                  <a:srgbClr val="002162"/>
                </a:solidFill>
                <a:effectLst>
                  <a:outerShdw blurRad="38100" dist="38100" dir="2700000" algn="tl">
                    <a:srgbClr val="C0C0C0"/>
                  </a:outerShdw>
                </a:effectLst>
              </a:rPr>
              <a:t>Consequences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3" cstate="print"/>
          <a:srcRect/>
          <a:stretch>
            <a:fillRect/>
          </a:stretch>
        </p:blipFill>
        <p:spPr bwMode="auto">
          <a:xfrm>
            <a:off x="3810000" y="228600"/>
            <a:ext cx="4156075" cy="6324600"/>
          </a:xfrm>
          <a:prstGeom prst="rect">
            <a:avLst/>
          </a:prstGeom>
          <a:noFill/>
          <a:ln w="9525">
            <a:noFill/>
            <a:miter lim="800000"/>
            <a:headEnd/>
            <a:tailEnd/>
          </a:ln>
        </p:spPr>
      </p:pic>
      <p:sp>
        <p:nvSpPr>
          <p:cNvPr id="49157" name="Text Box 5"/>
          <p:cNvSpPr txBox="1">
            <a:spLocks noChangeArrowheads="1"/>
          </p:cNvSpPr>
          <p:nvPr/>
        </p:nvSpPr>
        <p:spPr bwMode="auto">
          <a:xfrm>
            <a:off x="457200" y="2514600"/>
            <a:ext cx="3657600" cy="2041525"/>
          </a:xfrm>
          <a:prstGeom prst="rect">
            <a:avLst/>
          </a:prstGeom>
          <a:noFill/>
          <a:ln w="9525">
            <a:noFill/>
            <a:miter lim="800000"/>
            <a:headEnd/>
            <a:tailEnd/>
          </a:ln>
          <a:effectLst/>
        </p:spPr>
        <p:txBody>
          <a:bodyPr>
            <a:spAutoFit/>
          </a:bodyPr>
          <a:lstStyle/>
          <a:p>
            <a:pPr algn="ctr">
              <a:spcBef>
                <a:spcPct val="50000"/>
              </a:spcBef>
              <a:defRPr/>
            </a:pPr>
            <a:r>
              <a:rPr lang="en-US" sz="3200" b="1">
                <a:solidFill>
                  <a:srgbClr val="002162"/>
                </a:solidFill>
                <a:effectLst>
                  <a:outerShdw blurRad="38100" dist="38100" dir="2700000" algn="tl">
                    <a:srgbClr val="C0C0C0"/>
                  </a:outerShdw>
                </a:effectLst>
              </a:rPr>
              <a:t>Greenland surface elevation change, 1989-2005</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9170" name="Picture 2"/>
          <p:cNvPicPr>
            <a:picLocks noChangeAspect="1" noChangeArrowheads="1"/>
          </p:cNvPicPr>
          <p:nvPr/>
        </p:nvPicPr>
        <p:blipFill>
          <a:blip r:embed="rId2" cstate="print"/>
          <a:srcRect/>
          <a:stretch>
            <a:fillRect/>
          </a:stretch>
        </p:blipFill>
        <p:spPr bwMode="auto">
          <a:xfrm>
            <a:off x="1138238" y="1423988"/>
            <a:ext cx="8005762" cy="5434012"/>
          </a:xfrm>
          <a:prstGeom prst="rect">
            <a:avLst/>
          </a:prstGeom>
          <a:noFill/>
          <a:ln w="9525">
            <a:noFill/>
            <a:miter lim="800000"/>
            <a:headEnd/>
            <a:tailEnd/>
          </a:ln>
          <a:effectLst/>
        </p:spPr>
      </p:pic>
      <p:sp>
        <p:nvSpPr>
          <p:cNvPr id="519171" name="Rectangle 3"/>
          <p:cNvSpPr>
            <a:spLocks noChangeArrowheads="1"/>
          </p:cNvSpPr>
          <p:nvPr/>
        </p:nvSpPr>
        <p:spPr bwMode="auto">
          <a:xfrm>
            <a:off x="1155700" y="419100"/>
            <a:ext cx="7772400" cy="1143000"/>
          </a:xfrm>
          <a:prstGeom prst="rect">
            <a:avLst/>
          </a:prstGeom>
          <a:noFill/>
          <a:ln w="9525">
            <a:noFill/>
            <a:miter lim="800000"/>
            <a:headEnd/>
            <a:tailEnd/>
          </a:ln>
        </p:spPr>
        <p:txBody>
          <a:bodyPr/>
          <a:lstStyle/>
          <a:p>
            <a:pPr algn="ctr"/>
            <a:r>
              <a:rPr lang="en-GB" sz="3000" dirty="0">
                <a:solidFill>
                  <a:srgbClr val="002060"/>
                </a:solidFill>
              </a:rPr>
              <a:t>Sea Level Rise</a:t>
            </a:r>
            <a:endParaRPr lang="de-DE" sz="3000" dirty="0">
              <a:solidFill>
                <a:srgbClr val="002060"/>
              </a:solidFill>
            </a:endParaRPr>
          </a:p>
        </p:txBody>
      </p:sp>
      <p:sp>
        <p:nvSpPr>
          <p:cNvPr id="519172" name="Text Box 4"/>
          <p:cNvSpPr txBox="1">
            <a:spLocks noChangeArrowheads="1"/>
          </p:cNvSpPr>
          <p:nvPr/>
        </p:nvSpPr>
        <p:spPr bwMode="auto">
          <a:xfrm rot="-1048752">
            <a:off x="3184525" y="4622800"/>
            <a:ext cx="1492250" cy="366713"/>
          </a:xfrm>
          <a:prstGeom prst="rect">
            <a:avLst/>
          </a:prstGeom>
          <a:noFill/>
          <a:ln w="9525">
            <a:noFill/>
            <a:miter lim="800000"/>
            <a:headEnd/>
            <a:tailEnd/>
          </a:ln>
          <a:effectLst/>
        </p:spPr>
        <p:txBody>
          <a:bodyPr wrap="none">
            <a:spAutoFit/>
          </a:bodyPr>
          <a:lstStyle/>
          <a:p>
            <a:r>
              <a:rPr lang="en-GB" sz="1800">
                <a:solidFill>
                  <a:srgbClr val="FF0000"/>
                </a:solidFill>
              </a:rPr>
              <a:t>Tide Gauges</a:t>
            </a:r>
            <a:endParaRPr lang="de-DE" sz="1800">
              <a:solidFill>
                <a:srgbClr val="FF0000"/>
              </a:solidFill>
            </a:endParaRPr>
          </a:p>
        </p:txBody>
      </p:sp>
      <p:sp>
        <p:nvSpPr>
          <p:cNvPr id="519173" name="Text Box 5"/>
          <p:cNvSpPr txBox="1">
            <a:spLocks noChangeArrowheads="1"/>
          </p:cNvSpPr>
          <p:nvPr/>
        </p:nvSpPr>
        <p:spPr bwMode="auto">
          <a:xfrm rot="-1998512">
            <a:off x="5775325" y="2138363"/>
            <a:ext cx="1962150" cy="366712"/>
          </a:xfrm>
          <a:prstGeom prst="rect">
            <a:avLst/>
          </a:prstGeom>
          <a:noFill/>
          <a:ln w="9525">
            <a:noFill/>
            <a:miter lim="800000"/>
            <a:headEnd/>
            <a:tailEnd/>
          </a:ln>
          <a:effectLst/>
        </p:spPr>
        <p:txBody>
          <a:bodyPr wrap="none">
            <a:spAutoFit/>
          </a:bodyPr>
          <a:lstStyle/>
          <a:p>
            <a:r>
              <a:rPr lang="en-GB" sz="1800">
                <a:solidFill>
                  <a:schemeClr val="accent2"/>
                </a:solidFill>
              </a:rPr>
              <a:t>Satellite Altimeter</a:t>
            </a:r>
            <a:endParaRPr lang="de-DE" sz="1800">
              <a:solidFill>
                <a:schemeClr val="accent2"/>
              </a:solidFill>
            </a:endParaRPr>
          </a:p>
        </p:txBody>
      </p:sp>
      <p:sp>
        <p:nvSpPr>
          <p:cNvPr id="519174" name="Text Box 6"/>
          <p:cNvSpPr txBox="1">
            <a:spLocks noChangeArrowheads="1"/>
          </p:cNvSpPr>
          <p:nvPr/>
        </p:nvSpPr>
        <p:spPr bwMode="auto">
          <a:xfrm rot="-1179115">
            <a:off x="8261350" y="2603500"/>
            <a:ext cx="609600" cy="304800"/>
          </a:xfrm>
          <a:prstGeom prst="rect">
            <a:avLst/>
          </a:prstGeom>
          <a:noFill/>
          <a:ln w="9525">
            <a:noFill/>
            <a:miter lim="800000"/>
            <a:headEnd/>
            <a:tailEnd/>
          </a:ln>
          <a:effectLst/>
        </p:spPr>
        <p:txBody>
          <a:bodyPr wrap="none">
            <a:spAutoFit/>
          </a:bodyPr>
          <a:lstStyle/>
          <a:p>
            <a:r>
              <a:rPr lang="en-GB" sz="1400">
                <a:solidFill>
                  <a:schemeClr val="bg2"/>
                </a:solidFill>
              </a:rPr>
              <a:t>IPCC</a:t>
            </a:r>
            <a:endParaRPr lang="de-DE" sz="1400">
              <a:solidFill>
                <a:schemeClr val="bg2"/>
              </a:solidFill>
            </a:endParaRPr>
          </a:p>
        </p:txBody>
      </p:sp>
      <p:sp>
        <p:nvSpPr>
          <p:cNvPr id="519175" name="Text Box 7"/>
          <p:cNvSpPr txBox="1">
            <a:spLocks noChangeArrowheads="1"/>
          </p:cNvSpPr>
          <p:nvPr/>
        </p:nvSpPr>
        <p:spPr bwMode="auto">
          <a:xfrm>
            <a:off x="5637213" y="4343400"/>
            <a:ext cx="3038475" cy="974725"/>
          </a:xfrm>
          <a:prstGeom prst="rect">
            <a:avLst/>
          </a:prstGeom>
          <a:solidFill>
            <a:schemeClr val="accent1"/>
          </a:solidFill>
          <a:ln w="9525">
            <a:noFill/>
            <a:miter lim="800000"/>
            <a:headEnd/>
            <a:tailEnd/>
          </a:ln>
          <a:effectLst/>
        </p:spPr>
        <p:txBody>
          <a:bodyPr>
            <a:spAutoFit/>
          </a:bodyPr>
          <a:lstStyle/>
          <a:p>
            <a:r>
              <a:rPr lang="en-GB" sz="1600" b="1"/>
              <a:t>IPCC 2007</a:t>
            </a:r>
            <a:r>
              <a:rPr lang="en-GB" sz="1400"/>
              <a:t>: </a:t>
            </a:r>
          </a:p>
          <a:p>
            <a:r>
              <a:rPr lang="en-GB" sz="1400"/>
              <a:t>for </a:t>
            </a:r>
            <a:r>
              <a:rPr lang="en-US" sz="1400"/>
              <a:t>1961–2003</a:t>
            </a:r>
            <a:r>
              <a:rPr lang="en-GB" sz="1400"/>
              <a:t>:</a:t>
            </a:r>
          </a:p>
          <a:p>
            <a:r>
              <a:rPr lang="en-GB" sz="1400"/>
              <a:t>Models </a:t>
            </a:r>
            <a:r>
              <a:rPr lang="en-GB" sz="1400" b="1"/>
              <a:t>1.2 mm/year</a:t>
            </a:r>
          </a:p>
          <a:p>
            <a:r>
              <a:rPr lang="en-GB" sz="1400"/>
              <a:t>Data </a:t>
            </a:r>
            <a:r>
              <a:rPr lang="en-GB" sz="1400" b="1"/>
              <a:t>1.8 mm/year</a:t>
            </a:r>
            <a:endParaRPr lang="en-US" sz="1400" b="1"/>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9175"/>
                                        </p:tgtEl>
                                        <p:attrNameLst>
                                          <p:attrName>style.visibility</p:attrName>
                                        </p:attrNameLst>
                                      </p:cBhvr>
                                      <p:to>
                                        <p:strVal val="visible"/>
                                      </p:to>
                                    </p:set>
                                    <p:animEffect transition="in" filter="wipe(left)">
                                      <p:cBhvr>
                                        <p:cTn id="7" dur="500"/>
                                        <p:tgtEl>
                                          <p:spTgt spid="519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7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07463076-994B-4F04-8EF3-65C7627CC9B9}" type="slidenum">
              <a:rPr lang="en-US"/>
              <a:pPr/>
              <a:t>54</a:t>
            </a:fld>
            <a:endParaRPr lang="en-US"/>
          </a:p>
        </p:txBody>
      </p:sp>
      <p:sp>
        <p:nvSpPr>
          <p:cNvPr id="524290" name="Rectangle 2"/>
          <p:cNvSpPr>
            <a:spLocks noGrp="1" noChangeArrowheads="1"/>
          </p:cNvSpPr>
          <p:nvPr>
            <p:ph type="title"/>
          </p:nvPr>
        </p:nvSpPr>
        <p:spPr>
          <a:xfrm>
            <a:off x="457200" y="274638"/>
            <a:ext cx="8229600" cy="487362"/>
          </a:xfrm>
        </p:spPr>
        <p:txBody>
          <a:bodyPr/>
          <a:lstStyle/>
          <a:p>
            <a:r>
              <a:rPr lang="en-GB" dirty="0">
                <a:solidFill>
                  <a:srgbClr val="002060"/>
                </a:solidFill>
              </a:rPr>
              <a:t>Changes in Precipitation</a:t>
            </a:r>
            <a:endParaRPr lang="en-US" dirty="0">
              <a:solidFill>
                <a:srgbClr val="002060"/>
              </a:solidFill>
            </a:endParaRPr>
          </a:p>
        </p:txBody>
      </p:sp>
      <p:pic>
        <p:nvPicPr>
          <p:cNvPr id="524291" name="Picture 3"/>
          <p:cNvPicPr>
            <a:picLocks noChangeAspect="1" noChangeArrowheads="1"/>
          </p:cNvPicPr>
          <p:nvPr/>
        </p:nvPicPr>
        <p:blipFill>
          <a:blip r:embed="rId2" cstate="print"/>
          <a:srcRect r="24190"/>
          <a:stretch>
            <a:fillRect/>
          </a:stretch>
        </p:blipFill>
        <p:spPr bwMode="auto">
          <a:xfrm>
            <a:off x="34925" y="1138238"/>
            <a:ext cx="6796088" cy="5675312"/>
          </a:xfrm>
          <a:prstGeom prst="rect">
            <a:avLst/>
          </a:prstGeom>
          <a:noFill/>
          <a:ln w="9525">
            <a:noFill/>
            <a:miter lim="800000"/>
            <a:headEnd/>
            <a:tailEnd/>
          </a:ln>
          <a:effectLst/>
        </p:spPr>
      </p:pic>
      <p:sp>
        <p:nvSpPr>
          <p:cNvPr id="524292" name="Text Box 4"/>
          <p:cNvSpPr txBox="1">
            <a:spLocks noChangeArrowheads="1"/>
          </p:cNvSpPr>
          <p:nvPr/>
        </p:nvSpPr>
        <p:spPr bwMode="auto">
          <a:xfrm>
            <a:off x="6019800" y="6140450"/>
            <a:ext cx="692150" cy="641350"/>
          </a:xfrm>
          <a:prstGeom prst="rect">
            <a:avLst/>
          </a:prstGeom>
          <a:noFill/>
          <a:ln w="9525">
            <a:noFill/>
            <a:miter lim="800000"/>
            <a:headEnd/>
            <a:tailEnd/>
          </a:ln>
          <a:effectLst/>
        </p:spPr>
        <p:txBody>
          <a:bodyPr wrap="none">
            <a:spAutoFit/>
          </a:bodyPr>
          <a:lstStyle/>
          <a:p>
            <a:r>
              <a:rPr lang="en-GB" sz="1800"/>
              <a:t>EEA</a:t>
            </a:r>
          </a:p>
          <a:p>
            <a:r>
              <a:rPr lang="en-GB" sz="1800"/>
              <a:t>2008</a:t>
            </a:r>
            <a:endParaRPr lang="en-US" sz="1800"/>
          </a:p>
        </p:txBody>
      </p:sp>
      <p:pic>
        <p:nvPicPr>
          <p:cNvPr id="524293" name="Picture 5" descr="precipitation"/>
          <p:cNvPicPr>
            <a:picLocks noChangeAspect="1" noChangeArrowheads="1"/>
          </p:cNvPicPr>
          <p:nvPr/>
        </p:nvPicPr>
        <p:blipFill>
          <a:blip r:embed="rId3" cstate="print"/>
          <a:srcRect/>
          <a:stretch>
            <a:fillRect/>
          </a:stretch>
        </p:blipFill>
        <p:spPr bwMode="auto">
          <a:xfrm>
            <a:off x="5711825" y="1087438"/>
            <a:ext cx="3355975" cy="4017962"/>
          </a:xfrm>
          <a:prstGeom prst="rect">
            <a:avLst/>
          </a:prstGeom>
          <a:noFill/>
        </p:spPr>
      </p:pic>
      <p:sp>
        <p:nvSpPr>
          <p:cNvPr id="524294" name="Text Box 6"/>
          <p:cNvSpPr txBox="1">
            <a:spLocks noChangeArrowheads="1"/>
          </p:cNvSpPr>
          <p:nvPr/>
        </p:nvSpPr>
        <p:spPr bwMode="auto">
          <a:xfrm>
            <a:off x="304800" y="1322388"/>
            <a:ext cx="4041775" cy="427037"/>
          </a:xfrm>
          <a:prstGeom prst="rect">
            <a:avLst/>
          </a:prstGeom>
          <a:noFill/>
          <a:ln w="9525">
            <a:noFill/>
            <a:miter lim="800000"/>
            <a:headEnd/>
            <a:tailEnd/>
          </a:ln>
          <a:effectLst/>
        </p:spPr>
        <p:txBody>
          <a:bodyPr wrap="none">
            <a:spAutoFit/>
          </a:bodyPr>
          <a:lstStyle/>
          <a:p>
            <a:r>
              <a:rPr lang="en-GB" sz="2200"/>
              <a:t>Observations: trend 1961-2006</a:t>
            </a:r>
            <a:endParaRPr lang="en-US" sz="2200"/>
          </a:p>
        </p:txBody>
      </p:sp>
      <p:sp>
        <p:nvSpPr>
          <p:cNvPr id="524295" name="Text Box 7"/>
          <p:cNvSpPr txBox="1">
            <a:spLocks noChangeArrowheads="1"/>
          </p:cNvSpPr>
          <p:nvPr/>
        </p:nvSpPr>
        <p:spPr bwMode="auto">
          <a:xfrm>
            <a:off x="7235825" y="5141913"/>
            <a:ext cx="1898650" cy="366712"/>
          </a:xfrm>
          <a:prstGeom prst="rect">
            <a:avLst/>
          </a:prstGeom>
          <a:noFill/>
          <a:ln w="9525">
            <a:noFill/>
            <a:miter lim="800000"/>
            <a:headEnd/>
            <a:tailEnd/>
          </a:ln>
          <a:effectLst/>
        </p:spPr>
        <p:txBody>
          <a:bodyPr wrap="none">
            <a:spAutoFit/>
          </a:bodyPr>
          <a:lstStyle/>
          <a:p>
            <a:r>
              <a:rPr lang="en-GB" sz="1800"/>
              <a:t>Model simulation</a:t>
            </a:r>
            <a:endParaRPr lang="en-US" sz="1800"/>
          </a:p>
        </p:txBody>
      </p:sp>
      <p:sp>
        <p:nvSpPr>
          <p:cNvPr id="524296" name="Text Box 8"/>
          <p:cNvSpPr txBox="1">
            <a:spLocks noChangeArrowheads="1"/>
          </p:cNvSpPr>
          <p:nvPr/>
        </p:nvSpPr>
        <p:spPr bwMode="auto">
          <a:xfrm>
            <a:off x="6861175" y="5734050"/>
            <a:ext cx="2103438" cy="701675"/>
          </a:xfrm>
          <a:prstGeom prst="rect">
            <a:avLst/>
          </a:prstGeom>
          <a:solidFill>
            <a:schemeClr val="accent1"/>
          </a:solidFill>
          <a:ln w="9525">
            <a:noFill/>
            <a:miter lim="800000"/>
            <a:headEnd/>
            <a:tailEnd/>
          </a:ln>
          <a:effectLst/>
        </p:spPr>
        <p:txBody>
          <a:bodyPr wrap="none">
            <a:spAutoFit/>
          </a:bodyPr>
          <a:lstStyle/>
          <a:p>
            <a:pPr algn="ctr"/>
            <a:r>
              <a:rPr lang="en-GB" sz="2000"/>
              <a:t>Southern Europe</a:t>
            </a:r>
            <a:endParaRPr lang="en-US" sz="2000"/>
          </a:p>
          <a:p>
            <a:pPr algn="ctr"/>
            <a:r>
              <a:rPr lang="en-GB" sz="2000"/>
              <a:t>Is drying out</a:t>
            </a:r>
            <a:endParaRPr lang="en-US" sz="2000"/>
          </a:p>
        </p:txBody>
      </p:sp>
    </p:spTree>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1"/>
          <p:cNvSpPr>
            <a:spLocks noGrp="1"/>
          </p:cNvSpPr>
          <p:nvPr>
            <p:ph type="sldNum" sz="quarter" idx="10"/>
          </p:nvPr>
        </p:nvSpPr>
        <p:spPr/>
        <p:txBody>
          <a:bodyPr/>
          <a:lstStyle/>
          <a:p>
            <a:fld id="{90E565BE-87E0-4EE8-8EA5-F57E2535418B}" type="slidenum">
              <a:rPr lang="en-US"/>
              <a:pPr/>
              <a:t>55</a:t>
            </a:fld>
            <a:endParaRPr lang="en-US"/>
          </a:p>
        </p:txBody>
      </p:sp>
      <p:grpSp>
        <p:nvGrpSpPr>
          <p:cNvPr id="2" name="Group 2"/>
          <p:cNvGrpSpPr>
            <a:grpSpLocks/>
          </p:cNvGrpSpPr>
          <p:nvPr/>
        </p:nvGrpSpPr>
        <p:grpSpPr bwMode="auto">
          <a:xfrm>
            <a:off x="6292850" y="3551238"/>
            <a:ext cx="2197100" cy="2986087"/>
            <a:chOff x="4212" y="1437"/>
            <a:chExt cx="1384" cy="1881"/>
          </a:xfrm>
        </p:grpSpPr>
        <p:grpSp>
          <p:nvGrpSpPr>
            <p:cNvPr id="3" name="Group 3"/>
            <p:cNvGrpSpPr>
              <a:grpSpLocks/>
            </p:cNvGrpSpPr>
            <p:nvPr/>
          </p:nvGrpSpPr>
          <p:grpSpPr bwMode="auto">
            <a:xfrm>
              <a:off x="4212" y="1437"/>
              <a:ext cx="1384" cy="1881"/>
              <a:chOff x="4212" y="1644"/>
              <a:chExt cx="1384" cy="1884"/>
            </a:xfrm>
          </p:grpSpPr>
          <p:pic>
            <p:nvPicPr>
              <p:cNvPr id="477188" name="Picture 4" descr="gts"/>
              <p:cNvPicPr>
                <a:picLocks noChangeAspect="1" noChangeArrowheads="1"/>
              </p:cNvPicPr>
              <p:nvPr/>
            </p:nvPicPr>
            <p:blipFill>
              <a:blip r:embed="rId3" cstate="print"/>
              <a:srcRect l="9512" t="69839" r="63416"/>
              <a:stretch>
                <a:fillRect/>
              </a:stretch>
            </p:blipFill>
            <p:spPr bwMode="auto">
              <a:xfrm>
                <a:off x="4212" y="1896"/>
                <a:ext cx="1384" cy="1437"/>
              </a:xfrm>
              <a:prstGeom prst="rect">
                <a:avLst/>
              </a:prstGeom>
              <a:noFill/>
              <a:ln w="9525">
                <a:noFill/>
                <a:miter lim="800000"/>
                <a:headEnd/>
                <a:tailEnd/>
              </a:ln>
            </p:spPr>
          </p:pic>
          <p:sp>
            <p:nvSpPr>
              <p:cNvPr id="477189" name="Text Box 5"/>
              <p:cNvSpPr txBox="1">
                <a:spLocks noChangeArrowheads="1"/>
              </p:cNvSpPr>
              <p:nvPr/>
            </p:nvSpPr>
            <p:spPr bwMode="auto">
              <a:xfrm>
                <a:off x="4272" y="1644"/>
                <a:ext cx="1225" cy="288"/>
              </a:xfrm>
              <a:prstGeom prst="rect">
                <a:avLst/>
              </a:prstGeom>
              <a:noFill/>
              <a:ln w="9525">
                <a:noFill/>
                <a:miter lim="800000"/>
                <a:headEnd/>
                <a:tailEnd/>
              </a:ln>
              <a:effectLst/>
            </p:spPr>
            <p:txBody>
              <a:bodyPr wrap="none">
                <a:spAutoFit/>
              </a:bodyPr>
              <a:lstStyle/>
              <a:p>
                <a:pPr eaLnBrk="0" hangingPunct="0"/>
                <a:r>
                  <a:rPr lang="de-DE" sz="2400"/>
                  <a:t>  Heat Stress</a:t>
                </a:r>
              </a:p>
            </p:txBody>
          </p:sp>
          <p:sp>
            <p:nvSpPr>
              <p:cNvPr id="477190" name="Text Box 6"/>
              <p:cNvSpPr txBox="1">
                <a:spLocks noChangeArrowheads="1"/>
              </p:cNvSpPr>
              <p:nvPr/>
            </p:nvSpPr>
            <p:spPr bwMode="auto">
              <a:xfrm>
                <a:off x="4436" y="3240"/>
                <a:ext cx="1066" cy="288"/>
              </a:xfrm>
              <a:prstGeom prst="rect">
                <a:avLst/>
              </a:prstGeom>
              <a:noFill/>
              <a:ln w="9525">
                <a:noFill/>
                <a:miter lim="800000"/>
                <a:headEnd/>
                <a:tailEnd/>
              </a:ln>
              <a:effectLst/>
            </p:spPr>
            <p:txBody>
              <a:bodyPr wrap="none">
                <a:spAutoFit/>
              </a:bodyPr>
              <a:lstStyle/>
              <a:p>
                <a:pPr eaLnBrk="0" hangingPunct="0"/>
                <a:r>
                  <a:rPr lang="de-DE" sz="2400"/>
                  <a:t>Kältestress</a:t>
                </a:r>
              </a:p>
            </p:txBody>
          </p:sp>
          <p:sp>
            <p:nvSpPr>
              <p:cNvPr id="477191" name="Text Box 7"/>
              <p:cNvSpPr txBox="1">
                <a:spLocks noChangeArrowheads="1"/>
              </p:cNvSpPr>
              <p:nvPr/>
            </p:nvSpPr>
            <p:spPr bwMode="auto">
              <a:xfrm>
                <a:off x="4654" y="2646"/>
                <a:ext cx="720" cy="154"/>
              </a:xfrm>
              <a:prstGeom prst="rect">
                <a:avLst/>
              </a:prstGeom>
              <a:solidFill>
                <a:srgbClr val="CCFFFF"/>
              </a:solidFill>
              <a:ln w="9525">
                <a:noFill/>
                <a:miter lim="800000"/>
                <a:headEnd/>
                <a:tailEnd/>
              </a:ln>
              <a:effectLst/>
            </p:spPr>
            <p:txBody>
              <a:bodyPr>
                <a:spAutoFit/>
              </a:bodyPr>
              <a:lstStyle/>
              <a:p>
                <a:pPr algn="ctr" eaLnBrk="0" hangingPunct="0"/>
                <a:r>
                  <a:rPr lang="de-DE" sz="1000"/>
                  <a:t>leicht</a:t>
                </a:r>
                <a:endParaRPr lang="de-DE" sz="2400"/>
              </a:p>
            </p:txBody>
          </p:sp>
          <p:grpSp>
            <p:nvGrpSpPr>
              <p:cNvPr id="4" name="Group 8"/>
              <p:cNvGrpSpPr>
                <a:grpSpLocks/>
              </p:cNvGrpSpPr>
              <p:nvPr/>
            </p:nvGrpSpPr>
            <p:grpSpPr bwMode="auto">
              <a:xfrm>
                <a:off x="4652" y="2028"/>
                <a:ext cx="722" cy="1138"/>
                <a:chOff x="4616" y="1680"/>
                <a:chExt cx="722" cy="1138"/>
              </a:xfrm>
            </p:grpSpPr>
            <p:sp>
              <p:nvSpPr>
                <p:cNvPr id="477193" name="Text Box 9"/>
                <p:cNvSpPr txBox="1">
                  <a:spLocks noChangeArrowheads="1"/>
                </p:cNvSpPr>
                <p:nvPr/>
              </p:nvSpPr>
              <p:spPr bwMode="auto">
                <a:xfrm>
                  <a:off x="4618" y="1680"/>
                  <a:ext cx="720" cy="154"/>
                </a:xfrm>
                <a:prstGeom prst="rect">
                  <a:avLst/>
                </a:prstGeom>
                <a:solidFill>
                  <a:srgbClr val="FF0000"/>
                </a:solidFill>
                <a:ln w="9525">
                  <a:noFill/>
                  <a:miter lim="800000"/>
                  <a:headEnd/>
                  <a:tailEnd/>
                </a:ln>
                <a:effectLst/>
              </p:spPr>
              <p:txBody>
                <a:bodyPr>
                  <a:spAutoFit/>
                </a:bodyPr>
                <a:lstStyle/>
                <a:p>
                  <a:pPr algn="ctr" eaLnBrk="0" hangingPunct="0"/>
                  <a:r>
                    <a:rPr lang="de-DE" sz="1000"/>
                    <a:t>extreme</a:t>
                  </a:r>
                  <a:endParaRPr lang="de-DE" sz="2400"/>
                </a:p>
              </p:txBody>
            </p:sp>
            <p:sp>
              <p:nvSpPr>
                <p:cNvPr id="477194" name="Text Box 10"/>
                <p:cNvSpPr txBox="1">
                  <a:spLocks noChangeArrowheads="1"/>
                </p:cNvSpPr>
                <p:nvPr/>
              </p:nvSpPr>
              <p:spPr bwMode="auto">
                <a:xfrm>
                  <a:off x="4618" y="1810"/>
                  <a:ext cx="720" cy="154"/>
                </a:xfrm>
                <a:prstGeom prst="rect">
                  <a:avLst/>
                </a:prstGeom>
                <a:solidFill>
                  <a:srgbClr val="FF9900"/>
                </a:solidFill>
                <a:ln w="9525">
                  <a:noFill/>
                  <a:miter lim="800000"/>
                  <a:headEnd/>
                  <a:tailEnd/>
                </a:ln>
                <a:effectLst/>
              </p:spPr>
              <p:txBody>
                <a:bodyPr>
                  <a:spAutoFit/>
                </a:bodyPr>
                <a:lstStyle/>
                <a:p>
                  <a:pPr algn="ctr" eaLnBrk="0" hangingPunct="0"/>
                  <a:r>
                    <a:rPr lang="de-DE" sz="1000"/>
                    <a:t>high</a:t>
                  </a:r>
                  <a:endParaRPr lang="de-DE" sz="2400"/>
                </a:p>
              </p:txBody>
            </p:sp>
            <p:sp>
              <p:nvSpPr>
                <p:cNvPr id="477195" name="Text Box 11"/>
                <p:cNvSpPr txBox="1">
                  <a:spLocks noChangeArrowheads="1"/>
                </p:cNvSpPr>
                <p:nvPr/>
              </p:nvSpPr>
              <p:spPr bwMode="auto">
                <a:xfrm>
                  <a:off x="4618" y="1932"/>
                  <a:ext cx="720" cy="154"/>
                </a:xfrm>
                <a:prstGeom prst="rect">
                  <a:avLst/>
                </a:prstGeom>
                <a:solidFill>
                  <a:srgbClr val="FFCC00"/>
                </a:solidFill>
                <a:ln w="9525">
                  <a:noFill/>
                  <a:miter lim="800000"/>
                  <a:headEnd/>
                  <a:tailEnd/>
                </a:ln>
                <a:effectLst/>
              </p:spPr>
              <p:txBody>
                <a:bodyPr>
                  <a:spAutoFit/>
                </a:bodyPr>
                <a:lstStyle/>
                <a:p>
                  <a:pPr algn="ctr" eaLnBrk="0" hangingPunct="0"/>
                  <a:r>
                    <a:rPr lang="de-DE" sz="1000"/>
                    <a:t>moderate</a:t>
                  </a:r>
                  <a:endParaRPr lang="de-DE" sz="2400"/>
                </a:p>
              </p:txBody>
            </p:sp>
            <p:sp>
              <p:nvSpPr>
                <p:cNvPr id="477196" name="Text Box 12"/>
                <p:cNvSpPr txBox="1">
                  <a:spLocks noChangeArrowheads="1"/>
                </p:cNvSpPr>
                <p:nvPr/>
              </p:nvSpPr>
              <p:spPr bwMode="auto">
                <a:xfrm>
                  <a:off x="4616" y="2064"/>
                  <a:ext cx="720" cy="154"/>
                </a:xfrm>
                <a:prstGeom prst="rect">
                  <a:avLst/>
                </a:prstGeom>
                <a:solidFill>
                  <a:srgbClr val="FFFF00"/>
                </a:solidFill>
                <a:ln w="9525">
                  <a:noFill/>
                  <a:miter lim="800000"/>
                  <a:headEnd/>
                  <a:tailEnd/>
                </a:ln>
                <a:effectLst/>
              </p:spPr>
              <p:txBody>
                <a:bodyPr>
                  <a:spAutoFit/>
                </a:bodyPr>
                <a:lstStyle/>
                <a:p>
                  <a:pPr algn="ctr" eaLnBrk="0" hangingPunct="0"/>
                  <a:r>
                    <a:rPr lang="de-DE" sz="1000"/>
                    <a:t>slight</a:t>
                  </a:r>
                  <a:endParaRPr lang="de-DE" sz="2400"/>
                </a:p>
              </p:txBody>
            </p:sp>
            <p:sp>
              <p:nvSpPr>
                <p:cNvPr id="477197" name="Text Box 13"/>
                <p:cNvSpPr txBox="1">
                  <a:spLocks noChangeArrowheads="1"/>
                </p:cNvSpPr>
                <p:nvPr/>
              </p:nvSpPr>
              <p:spPr bwMode="auto">
                <a:xfrm>
                  <a:off x="4618" y="2177"/>
                  <a:ext cx="720" cy="289"/>
                </a:xfrm>
                <a:prstGeom prst="rect">
                  <a:avLst/>
                </a:prstGeom>
                <a:solidFill>
                  <a:srgbClr val="00FF00"/>
                </a:solidFill>
                <a:ln w="9525">
                  <a:noFill/>
                  <a:miter lim="800000"/>
                  <a:headEnd/>
                  <a:tailEnd/>
                </a:ln>
                <a:effectLst/>
              </p:spPr>
              <p:txBody>
                <a:bodyPr>
                  <a:spAutoFit/>
                </a:bodyPr>
                <a:lstStyle/>
                <a:p>
                  <a:pPr algn="ctr" eaLnBrk="0" hangingPunct="0"/>
                  <a:endParaRPr lang="de-DE" sz="2400"/>
                </a:p>
              </p:txBody>
            </p:sp>
            <p:sp>
              <p:nvSpPr>
                <p:cNvPr id="477198" name="Text Box 14"/>
                <p:cNvSpPr txBox="1">
                  <a:spLocks noChangeArrowheads="1"/>
                </p:cNvSpPr>
                <p:nvPr/>
              </p:nvSpPr>
              <p:spPr bwMode="auto">
                <a:xfrm>
                  <a:off x="4618" y="2420"/>
                  <a:ext cx="720" cy="154"/>
                </a:xfrm>
                <a:prstGeom prst="rect">
                  <a:avLst/>
                </a:prstGeom>
                <a:solidFill>
                  <a:srgbClr val="00CCFF"/>
                </a:solidFill>
                <a:ln w="9525">
                  <a:noFill/>
                  <a:miter lim="800000"/>
                  <a:headEnd/>
                  <a:tailEnd/>
                </a:ln>
                <a:effectLst/>
              </p:spPr>
              <p:txBody>
                <a:bodyPr>
                  <a:spAutoFit/>
                </a:bodyPr>
                <a:lstStyle/>
                <a:p>
                  <a:pPr algn="ctr" eaLnBrk="0" hangingPunct="0"/>
                  <a:r>
                    <a:rPr lang="de-DE" sz="1000">
                      <a:solidFill>
                        <a:schemeClr val="bg1"/>
                      </a:solidFill>
                    </a:rPr>
                    <a:t>mäßig</a:t>
                  </a:r>
                  <a:endParaRPr lang="de-DE" sz="2400"/>
                </a:p>
              </p:txBody>
            </p:sp>
            <p:sp>
              <p:nvSpPr>
                <p:cNvPr id="477199" name="Text Box 15"/>
                <p:cNvSpPr txBox="1">
                  <a:spLocks noChangeArrowheads="1"/>
                </p:cNvSpPr>
                <p:nvPr/>
              </p:nvSpPr>
              <p:spPr bwMode="auto">
                <a:xfrm>
                  <a:off x="4618" y="2542"/>
                  <a:ext cx="720" cy="154"/>
                </a:xfrm>
                <a:prstGeom prst="rect">
                  <a:avLst/>
                </a:prstGeom>
                <a:solidFill>
                  <a:srgbClr val="3366FF"/>
                </a:solidFill>
                <a:ln w="9525">
                  <a:noFill/>
                  <a:miter lim="800000"/>
                  <a:headEnd/>
                  <a:tailEnd/>
                </a:ln>
                <a:effectLst/>
              </p:spPr>
              <p:txBody>
                <a:bodyPr>
                  <a:spAutoFit/>
                </a:bodyPr>
                <a:lstStyle/>
                <a:p>
                  <a:pPr algn="ctr" eaLnBrk="0" hangingPunct="0"/>
                  <a:r>
                    <a:rPr lang="de-DE" sz="1000">
                      <a:solidFill>
                        <a:schemeClr val="bg1"/>
                      </a:solidFill>
                    </a:rPr>
                    <a:t>hoch</a:t>
                  </a:r>
                  <a:endParaRPr lang="de-DE" sz="2400"/>
                </a:p>
              </p:txBody>
            </p:sp>
            <p:sp>
              <p:nvSpPr>
                <p:cNvPr id="477200" name="Text Box 16"/>
                <p:cNvSpPr txBox="1">
                  <a:spLocks noChangeArrowheads="1"/>
                </p:cNvSpPr>
                <p:nvPr/>
              </p:nvSpPr>
              <p:spPr bwMode="auto">
                <a:xfrm>
                  <a:off x="4618" y="2664"/>
                  <a:ext cx="720" cy="154"/>
                </a:xfrm>
                <a:prstGeom prst="rect">
                  <a:avLst/>
                </a:prstGeom>
                <a:solidFill>
                  <a:srgbClr val="0000FF"/>
                </a:solidFill>
                <a:ln w="9525">
                  <a:noFill/>
                  <a:miter lim="800000"/>
                  <a:headEnd/>
                  <a:tailEnd/>
                </a:ln>
                <a:effectLst/>
              </p:spPr>
              <p:txBody>
                <a:bodyPr>
                  <a:spAutoFit/>
                </a:bodyPr>
                <a:lstStyle/>
                <a:p>
                  <a:pPr algn="ctr" eaLnBrk="0" hangingPunct="0"/>
                  <a:r>
                    <a:rPr lang="de-DE" sz="1000">
                      <a:solidFill>
                        <a:schemeClr val="bg1"/>
                      </a:solidFill>
                    </a:rPr>
                    <a:t>extrem</a:t>
                  </a:r>
                  <a:endParaRPr lang="de-DE" sz="2400"/>
                </a:p>
              </p:txBody>
            </p:sp>
          </p:grpSp>
        </p:grpSp>
        <p:sp>
          <p:nvSpPr>
            <p:cNvPr id="477201" name="Rectangle 17"/>
            <p:cNvSpPr>
              <a:spLocks noChangeArrowheads="1"/>
            </p:cNvSpPr>
            <p:nvPr/>
          </p:nvSpPr>
          <p:spPr bwMode="auto">
            <a:xfrm>
              <a:off x="4436" y="2470"/>
              <a:ext cx="1066" cy="807"/>
            </a:xfrm>
            <a:prstGeom prst="rect">
              <a:avLst/>
            </a:prstGeom>
            <a:solidFill>
              <a:srgbClr val="FFFFFF"/>
            </a:solidFill>
            <a:ln w="9525">
              <a:solidFill>
                <a:schemeClr val="bg1"/>
              </a:solidFill>
              <a:miter lim="800000"/>
              <a:headEnd/>
              <a:tailEnd/>
            </a:ln>
            <a:effectLst/>
          </p:spPr>
          <p:txBody>
            <a:bodyPr wrap="none" anchor="ctr"/>
            <a:lstStyle/>
            <a:p>
              <a:endParaRPr lang="en-US"/>
            </a:p>
          </p:txBody>
        </p:sp>
      </p:grpSp>
      <p:sp>
        <p:nvSpPr>
          <p:cNvPr id="477202" name="Text Box 18"/>
          <p:cNvSpPr txBox="1">
            <a:spLocks noChangeArrowheads="1"/>
          </p:cNvSpPr>
          <p:nvPr/>
        </p:nvSpPr>
        <p:spPr bwMode="auto">
          <a:xfrm>
            <a:off x="933450" y="1387475"/>
            <a:ext cx="4395788" cy="304800"/>
          </a:xfrm>
          <a:prstGeom prst="rect">
            <a:avLst/>
          </a:prstGeom>
          <a:noFill/>
          <a:ln w="9525">
            <a:noFill/>
            <a:miter lim="800000"/>
            <a:headEnd/>
            <a:tailEnd/>
          </a:ln>
          <a:effectLst/>
        </p:spPr>
        <p:txBody>
          <a:bodyPr wrap="none">
            <a:spAutoFit/>
          </a:bodyPr>
          <a:lstStyle/>
          <a:p>
            <a:pPr eaLnBrk="0" hangingPunct="0"/>
            <a:r>
              <a:rPr lang="de-DE" sz="1400" b="1"/>
              <a:t>Mortality and heat stress (8. August 2003, 13 UTC)</a:t>
            </a:r>
          </a:p>
        </p:txBody>
      </p:sp>
      <p:grpSp>
        <p:nvGrpSpPr>
          <p:cNvPr id="5" name="Group 19"/>
          <p:cNvGrpSpPr>
            <a:grpSpLocks/>
          </p:cNvGrpSpPr>
          <p:nvPr/>
        </p:nvGrpSpPr>
        <p:grpSpPr bwMode="auto">
          <a:xfrm>
            <a:off x="-15875" y="1662113"/>
            <a:ext cx="5741988" cy="5195887"/>
            <a:chOff x="-13" y="714"/>
            <a:chExt cx="3788" cy="3606"/>
          </a:xfrm>
        </p:grpSpPr>
        <p:pic>
          <p:nvPicPr>
            <p:cNvPr id="477204" name="Picture 20" descr="gts"/>
            <p:cNvPicPr>
              <a:picLocks noChangeArrowheads="1"/>
            </p:cNvPicPr>
            <p:nvPr/>
          </p:nvPicPr>
          <p:blipFill>
            <a:blip r:embed="rId4" cstate="print"/>
            <a:srcRect t="8900" r="50099" b="34235"/>
            <a:stretch>
              <a:fillRect/>
            </a:stretch>
          </p:blipFill>
          <p:spPr bwMode="auto">
            <a:xfrm>
              <a:off x="348" y="714"/>
              <a:ext cx="3427" cy="3606"/>
            </a:xfrm>
            <a:prstGeom prst="rect">
              <a:avLst/>
            </a:prstGeom>
            <a:noFill/>
            <a:ln w="9525">
              <a:noFill/>
              <a:miter lim="800000"/>
              <a:headEnd/>
              <a:tailEnd/>
            </a:ln>
          </p:spPr>
        </p:pic>
        <p:sp>
          <p:nvSpPr>
            <p:cNvPr id="477205" name="Text Box 21"/>
            <p:cNvSpPr txBox="1">
              <a:spLocks noChangeArrowheads="1"/>
            </p:cNvSpPr>
            <p:nvPr/>
          </p:nvSpPr>
          <p:spPr bwMode="auto">
            <a:xfrm>
              <a:off x="1247" y="2614"/>
              <a:ext cx="589" cy="431"/>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de-DE" sz="1800" b="1"/>
                <a:t>15,000</a:t>
              </a:r>
              <a:br>
                <a:rPr lang="de-DE" sz="1800" b="1"/>
              </a:br>
              <a:r>
                <a:rPr lang="de-DE" sz="1800" b="1"/>
                <a:t> †</a:t>
              </a:r>
            </a:p>
          </p:txBody>
        </p:sp>
        <p:sp>
          <p:nvSpPr>
            <p:cNvPr id="477206" name="Text Box 22"/>
            <p:cNvSpPr txBox="1">
              <a:spLocks noChangeArrowheads="1"/>
            </p:cNvSpPr>
            <p:nvPr/>
          </p:nvSpPr>
          <p:spPr bwMode="auto">
            <a:xfrm>
              <a:off x="2200" y="2206"/>
              <a:ext cx="590" cy="431"/>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de-DE" sz="1800" b="1"/>
                <a:t>7,000</a:t>
              </a:r>
              <a:br>
                <a:rPr lang="de-DE" sz="1800" b="1"/>
              </a:br>
              <a:r>
                <a:rPr lang="de-DE" sz="1800" b="1">
                  <a:cs typeface="Arial" pitchFamily="34" charset="0"/>
                </a:rPr>
                <a:t>†</a:t>
              </a:r>
            </a:p>
          </p:txBody>
        </p:sp>
        <p:sp>
          <p:nvSpPr>
            <p:cNvPr id="477207" name="Text Box 23"/>
            <p:cNvSpPr txBox="1">
              <a:spLocks noChangeArrowheads="1"/>
            </p:cNvSpPr>
            <p:nvPr/>
          </p:nvSpPr>
          <p:spPr bwMode="auto">
            <a:xfrm>
              <a:off x="476" y="3567"/>
              <a:ext cx="589" cy="43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de-DE" sz="1800" b="1"/>
                <a:t>4,000</a:t>
              </a:r>
              <a:br>
                <a:rPr lang="de-DE" sz="1800" b="1"/>
              </a:br>
              <a:r>
                <a:rPr lang="de-DE" sz="1800" b="1"/>
                <a:t> †</a:t>
              </a:r>
            </a:p>
          </p:txBody>
        </p:sp>
        <p:sp>
          <p:nvSpPr>
            <p:cNvPr id="477208" name="Text Box 24"/>
            <p:cNvSpPr txBox="1">
              <a:spLocks noChangeArrowheads="1"/>
            </p:cNvSpPr>
            <p:nvPr/>
          </p:nvSpPr>
          <p:spPr bwMode="auto">
            <a:xfrm>
              <a:off x="975" y="1889"/>
              <a:ext cx="589" cy="43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de-DE" sz="1800" b="1"/>
                <a:t>2,000</a:t>
              </a:r>
              <a:br>
                <a:rPr lang="de-DE" sz="1800" b="1"/>
              </a:br>
              <a:r>
                <a:rPr lang="de-DE" sz="1800" b="1"/>
                <a:t> †</a:t>
              </a:r>
            </a:p>
          </p:txBody>
        </p:sp>
        <p:sp>
          <p:nvSpPr>
            <p:cNvPr id="477209" name="Text Box 25"/>
            <p:cNvSpPr txBox="1">
              <a:spLocks noChangeArrowheads="1"/>
            </p:cNvSpPr>
            <p:nvPr/>
          </p:nvSpPr>
          <p:spPr bwMode="auto">
            <a:xfrm>
              <a:off x="1610" y="2116"/>
              <a:ext cx="589" cy="43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de-DE" sz="1800" b="1"/>
                <a:t>2,000</a:t>
              </a:r>
              <a:br>
                <a:rPr lang="de-DE" sz="1800" b="1"/>
              </a:br>
              <a:r>
                <a:rPr lang="de-DE" sz="1800" b="1"/>
                <a:t> †</a:t>
              </a:r>
            </a:p>
          </p:txBody>
        </p:sp>
        <p:sp>
          <p:nvSpPr>
            <p:cNvPr id="477210" name="Text Box 26"/>
            <p:cNvSpPr txBox="1">
              <a:spLocks noChangeArrowheads="1"/>
            </p:cNvSpPr>
            <p:nvPr/>
          </p:nvSpPr>
          <p:spPr bwMode="auto">
            <a:xfrm>
              <a:off x="2200" y="3209"/>
              <a:ext cx="590" cy="43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de-DE" sz="1800" b="1"/>
                <a:t>4,000</a:t>
              </a:r>
              <a:br>
                <a:rPr lang="de-DE" sz="1800" b="1"/>
              </a:br>
              <a:r>
                <a:rPr lang="de-DE" sz="1800" b="1"/>
                <a:t> †</a:t>
              </a:r>
            </a:p>
          </p:txBody>
        </p:sp>
        <p:sp>
          <p:nvSpPr>
            <p:cNvPr id="477211" name="Text Box 27"/>
            <p:cNvSpPr txBox="1">
              <a:spLocks noChangeArrowheads="1"/>
            </p:cNvSpPr>
            <p:nvPr/>
          </p:nvSpPr>
          <p:spPr bwMode="auto">
            <a:xfrm>
              <a:off x="-13" y="3505"/>
              <a:ext cx="589" cy="43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de-DE" sz="1800" b="1"/>
                <a:t>1,500</a:t>
              </a:r>
              <a:br>
                <a:rPr lang="de-DE" sz="1800" b="1"/>
              </a:br>
              <a:r>
                <a:rPr lang="de-DE" sz="1800" b="1"/>
                <a:t> †</a:t>
              </a:r>
            </a:p>
          </p:txBody>
        </p:sp>
      </p:grpSp>
      <p:sp>
        <p:nvSpPr>
          <p:cNvPr id="477212" name="Text Box 28"/>
          <p:cNvSpPr txBox="1">
            <a:spLocks noChangeArrowheads="1"/>
          </p:cNvSpPr>
          <p:nvPr/>
        </p:nvSpPr>
        <p:spPr bwMode="auto">
          <a:xfrm>
            <a:off x="6324600" y="152400"/>
            <a:ext cx="1828800" cy="457200"/>
          </a:xfrm>
          <a:prstGeom prst="rect">
            <a:avLst/>
          </a:prstGeom>
          <a:noFill/>
          <a:ln w="9525">
            <a:noFill/>
            <a:miter lim="800000"/>
            <a:headEnd/>
            <a:tailEnd/>
          </a:ln>
          <a:effectLst/>
        </p:spPr>
        <p:txBody>
          <a:bodyPr>
            <a:spAutoFit/>
          </a:bodyPr>
          <a:lstStyle/>
          <a:p>
            <a:pPr>
              <a:spcBef>
                <a:spcPct val="50000"/>
              </a:spcBef>
            </a:pPr>
            <a:endParaRPr lang="de-DE" sz="2400">
              <a:latin typeface="Times New Roman" pitchFamily="18" charset="0"/>
            </a:endParaRPr>
          </a:p>
        </p:txBody>
      </p:sp>
      <p:sp>
        <p:nvSpPr>
          <p:cNvPr id="477213" name="Text Box 29"/>
          <p:cNvSpPr txBox="1">
            <a:spLocks noChangeArrowheads="1"/>
          </p:cNvSpPr>
          <p:nvPr/>
        </p:nvSpPr>
        <p:spPr bwMode="auto">
          <a:xfrm>
            <a:off x="6199188" y="5589588"/>
            <a:ext cx="2981325" cy="457200"/>
          </a:xfrm>
          <a:prstGeom prst="rect">
            <a:avLst/>
          </a:prstGeom>
          <a:noFill/>
          <a:ln w="9525">
            <a:noFill/>
            <a:miter lim="800000"/>
            <a:headEnd/>
            <a:tailEnd/>
          </a:ln>
          <a:effectLst/>
        </p:spPr>
        <p:txBody>
          <a:bodyPr>
            <a:spAutoFit/>
          </a:bodyPr>
          <a:lstStyle/>
          <a:p>
            <a:pPr eaLnBrk="0" hangingPunct="0">
              <a:spcBef>
                <a:spcPct val="50000"/>
              </a:spcBef>
            </a:pPr>
            <a:r>
              <a:rPr lang="en-GB"/>
              <a:t>Mortality data: Earth Policy Institute</a:t>
            </a:r>
            <a:br>
              <a:rPr lang="en-GB"/>
            </a:br>
            <a:r>
              <a:rPr lang="en-GB"/>
              <a:t>Heat Stress: Deutscher Wetterdienst</a:t>
            </a:r>
          </a:p>
        </p:txBody>
      </p:sp>
      <p:sp>
        <p:nvSpPr>
          <p:cNvPr id="477214" name="Text Box 30"/>
          <p:cNvSpPr txBox="1">
            <a:spLocks noChangeArrowheads="1"/>
          </p:cNvSpPr>
          <p:nvPr/>
        </p:nvSpPr>
        <p:spPr bwMode="auto">
          <a:xfrm>
            <a:off x="5573713" y="1535113"/>
            <a:ext cx="3846512" cy="1465262"/>
          </a:xfrm>
          <a:prstGeom prst="rect">
            <a:avLst/>
          </a:prstGeom>
          <a:noFill/>
          <a:ln w="9525" algn="ctr">
            <a:noFill/>
            <a:miter lim="800000"/>
            <a:headEnd/>
            <a:tailEnd/>
          </a:ln>
          <a:effectLst/>
        </p:spPr>
        <p:txBody>
          <a:bodyPr>
            <a:spAutoFit/>
          </a:bodyPr>
          <a:lstStyle/>
          <a:p>
            <a:pPr algn="ctr" defTabSz="863600"/>
            <a:r>
              <a:rPr lang="de-DE" sz="1800" b="1" dirty="0"/>
              <a:t>Summer 2003, </a:t>
            </a:r>
          </a:p>
          <a:p>
            <a:pPr algn="ctr" defTabSz="863600"/>
            <a:r>
              <a:rPr lang="de-DE" sz="1800" b="1" dirty="0"/>
              <a:t>greatest natural </a:t>
            </a:r>
            <a:r>
              <a:rPr lang="de-DE" sz="1800" b="1" dirty="0" smtClean="0"/>
              <a:t>disaster</a:t>
            </a:r>
            <a:endParaRPr lang="de-DE" sz="1800" b="1" dirty="0"/>
          </a:p>
          <a:p>
            <a:pPr algn="ctr" defTabSz="863600"/>
            <a:r>
              <a:rPr lang="de-DE" sz="1800" b="1" dirty="0"/>
              <a:t>in Europe </a:t>
            </a:r>
          </a:p>
          <a:p>
            <a:pPr algn="ctr" defTabSz="863600"/>
            <a:endParaRPr lang="de-DE" sz="1800" b="1" dirty="0"/>
          </a:p>
          <a:p>
            <a:pPr algn="ctr" defTabSz="863600"/>
            <a:r>
              <a:rPr lang="de-DE" sz="1800" b="1" dirty="0"/>
              <a:t>ca. 35.000 fatalities</a:t>
            </a:r>
          </a:p>
        </p:txBody>
      </p:sp>
      <p:sp>
        <p:nvSpPr>
          <p:cNvPr id="477215" name="Rectangle 31"/>
          <p:cNvSpPr>
            <a:spLocks noChangeArrowheads="1"/>
          </p:cNvSpPr>
          <p:nvPr/>
        </p:nvSpPr>
        <p:spPr bwMode="auto">
          <a:xfrm>
            <a:off x="6227763" y="6308725"/>
            <a:ext cx="2738437" cy="260350"/>
          </a:xfrm>
          <a:prstGeom prst="rect">
            <a:avLst/>
          </a:prstGeom>
          <a:noFill/>
          <a:ln w="9525">
            <a:noFill/>
            <a:miter lim="800000"/>
            <a:headEnd/>
            <a:tailEnd/>
          </a:ln>
          <a:effectLst/>
        </p:spPr>
        <p:txBody>
          <a:bodyPr wrap="none">
            <a:spAutoFit/>
          </a:bodyPr>
          <a:lstStyle/>
          <a:p>
            <a:pPr eaLnBrk="0" hangingPunct="0"/>
            <a:r>
              <a:rPr lang="en-US" sz="1100"/>
              <a:t>© 2007 Geo Risks Research, Munich Re</a:t>
            </a:r>
            <a:r>
              <a:rPr lang="en-US" sz="1100" b="1"/>
              <a:t> </a:t>
            </a:r>
          </a:p>
        </p:txBody>
      </p:sp>
      <p:sp>
        <p:nvSpPr>
          <p:cNvPr id="477216" name="Rectangle 32"/>
          <p:cNvSpPr>
            <a:spLocks noChangeArrowheads="1"/>
          </p:cNvSpPr>
          <p:nvPr/>
        </p:nvSpPr>
        <p:spPr bwMode="auto">
          <a:xfrm>
            <a:off x="762000" y="304800"/>
            <a:ext cx="7219950" cy="838200"/>
          </a:xfrm>
          <a:prstGeom prst="rect">
            <a:avLst/>
          </a:prstGeom>
          <a:noFill/>
          <a:ln w="9525">
            <a:noFill/>
            <a:miter lim="800000"/>
            <a:headEnd/>
            <a:tailEnd/>
          </a:ln>
        </p:spPr>
        <p:txBody>
          <a:bodyPr/>
          <a:lstStyle/>
          <a:p>
            <a:pPr algn="ctr"/>
            <a:r>
              <a:rPr lang="en-GB" sz="3200" dirty="0">
                <a:solidFill>
                  <a:srgbClr val="002060"/>
                </a:solidFill>
              </a:rPr>
              <a:t>Heat Waves</a:t>
            </a:r>
          </a:p>
        </p:txBody>
      </p:sp>
    </p:spTree>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Aug-Oct MDR SST-storm max PDI_filt"/>
          <p:cNvPicPr>
            <a:picLocks noGrp="1" noChangeAspect="1" noChangeArrowheads="1"/>
          </p:cNvPicPr>
          <p:nvPr>
            <p:ph idx="4294967295"/>
          </p:nvPr>
        </p:nvPicPr>
        <p:blipFill>
          <a:blip r:embed="rId3" cstate="print"/>
          <a:srcRect/>
          <a:stretch>
            <a:fillRect/>
          </a:stretch>
        </p:blipFill>
        <p:spPr>
          <a:xfrm>
            <a:off x="914400" y="1143000"/>
            <a:ext cx="7391400" cy="5545138"/>
          </a:xfrm>
          <a:noFill/>
        </p:spPr>
      </p:pic>
      <p:sp>
        <p:nvSpPr>
          <p:cNvPr id="55299" name="Text Box 3"/>
          <p:cNvSpPr txBox="1">
            <a:spLocks noChangeArrowheads="1"/>
          </p:cNvSpPr>
          <p:nvPr/>
        </p:nvSpPr>
        <p:spPr bwMode="auto">
          <a:xfrm>
            <a:off x="457200" y="152400"/>
            <a:ext cx="8229600" cy="946150"/>
          </a:xfrm>
          <a:prstGeom prst="rect">
            <a:avLst/>
          </a:prstGeom>
          <a:noFill/>
          <a:ln w="9525">
            <a:noFill/>
            <a:miter lim="800000"/>
            <a:headEnd/>
            <a:tailEnd/>
          </a:ln>
          <a:effectLst/>
        </p:spPr>
        <p:txBody>
          <a:bodyPr>
            <a:spAutoFit/>
          </a:bodyPr>
          <a:lstStyle/>
          <a:p>
            <a:pPr algn="ctr">
              <a:spcBef>
                <a:spcPct val="50000"/>
              </a:spcBef>
              <a:defRPr/>
            </a:pPr>
            <a:r>
              <a:rPr lang="en-US" sz="2800" b="1">
                <a:solidFill>
                  <a:srgbClr val="002162"/>
                </a:solidFill>
                <a:effectLst>
                  <a:outerShdw blurRad="38100" dist="38100" dir="2700000" algn="tl">
                    <a:srgbClr val="C0C0C0"/>
                  </a:outerShdw>
                </a:effectLst>
              </a:rPr>
              <a:t>Hurricane Power is Changing in Concert with Tropical Ocean Temperature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1F7B8E80-CEDB-49FE-B65E-30B96EEF48D3}" type="slidenum">
              <a:rPr lang="en-US"/>
              <a:pPr/>
              <a:t>57</a:t>
            </a:fld>
            <a:endParaRPr lang="en-US"/>
          </a:p>
        </p:txBody>
      </p:sp>
      <p:pic>
        <p:nvPicPr>
          <p:cNvPr id="510978" name="Picture 2" descr="Manhattan_100year_flood"/>
          <p:cNvPicPr>
            <a:picLocks noChangeAspect="1" noChangeArrowheads="1"/>
          </p:cNvPicPr>
          <p:nvPr/>
        </p:nvPicPr>
        <p:blipFill>
          <a:blip r:embed="rId3" cstate="print"/>
          <a:srcRect/>
          <a:stretch>
            <a:fillRect/>
          </a:stretch>
        </p:blipFill>
        <p:spPr bwMode="auto">
          <a:xfrm>
            <a:off x="1866900" y="1168400"/>
            <a:ext cx="4687888" cy="3317875"/>
          </a:xfrm>
          <a:prstGeom prst="rect">
            <a:avLst/>
          </a:prstGeom>
          <a:noFill/>
        </p:spPr>
      </p:pic>
      <p:sp>
        <p:nvSpPr>
          <p:cNvPr id="510979" name="Text Box 3"/>
          <p:cNvSpPr txBox="1">
            <a:spLocks noChangeArrowheads="1"/>
          </p:cNvSpPr>
          <p:nvPr/>
        </p:nvSpPr>
        <p:spPr bwMode="auto">
          <a:xfrm>
            <a:off x="1676400" y="381000"/>
            <a:ext cx="5845175" cy="595313"/>
          </a:xfrm>
          <a:prstGeom prst="rect">
            <a:avLst/>
          </a:prstGeom>
          <a:noFill/>
          <a:ln w="9525">
            <a:noFill/>
            <a:miter lim="800000"/>
            <a:headEnd/>
            <a:tailEnd/>
          </a:ln>
          <a:effectLst/>
        </p:spPr>
        <p:txBody>
          <a:bodyPr wrap="none">
            <a:spAutoFit/>
          </a:bodyPr>
          <a:lstStyle/>
          <a:p>
            <a:pPr algn="ctr"/>
            <a:r>
              <a:rPr lang="en-GB" sz="3300" dirty="0">
                <a:solidFill>
                  <a:srgbClr val="002060"/>
                </a:solidFill>
              </a:rPr>
              <a:t>Storm Surge Risk in New York</a:t>
            </a:r>
            <a:endParaRPr lang="de-DE" sz="2400" dirty="0">
              <a:solidFill>
                <a:srgbClr val="002060"/>
              </a:solidFill>
            </a:endParaRPr>
          </a:p>
        </p:txBody>
      </p:sp>
      <p:sp>
        <p:nvSpPr>
          <p:cNvPr id="510980" name="Rectangle 4"/>
          <p:cNvSpPr>
            <a:spLocks noChangeArrowheads="1"/>
          </p:cNvSpPr>
          <p:nvPr/>
        </p:nvSpPr>
        <p:spPr bwMode="auto">
          <a:xfrm>
            <a:off x="1981200" y="4686300"/>
            <a:ext cx="2438400" cy="914400"/>
          </a:xfrm>
          <a:prstGeom prst="rect">
            <a:avLst/>
          </a:prstGeom>
          <a:noFill/>
          <a:ln w="9525">
            <a:noFill/>
            <a:miter lim="800000"/>
            <a:headEnd/>
            <a:tailEnd/>
          </a:ln>
          <a:effectLst/>
        </p:spPr>
        <p:txBody>
          <a:bodyPr/>
          <a:lstStyle/>
          <a:p>
            <a:pPr marL="457200" indent="-457200">
              <a:lnSpc>
                <a:spcPct val="90000"/>
              </a:lnSpc>
              <a:spcBef>
                <a:spcPct val="35000"/>
              </a:spcBef>
              <a:buClr>
                <a:srgbClr val="91005C"/>
              </a:buClr>
              <a:buSzPct val="80000"/>
              <a:buFont typeface="Wingdings 3" pitchFamily="18" charset="2"/>
              <a:buChar char="p"/>
            </a:pPr>
            <a:r>
              <a:rPr lang="en-GB" sz="2000"/>
              <a:t>Today: once in 100 years</a:t>
            </a:r>
          </a:p>
          <a:p>
            <a:pPr marL="457200" indent="-457200">
              <a:lnSpc>
                <a:spcPct val="90000"/>
              </a:lnSpc>
              <a:spcBef>
                <a:spcPct val="35000"/>
              </a:spcBef>
              <a:buClr>
                <a:srgbClr val="91005C"/>
              </a:buClr>
              <a:buSzPct val="80000"/>
              <a:buFont typeface="Wingdings 3" pitchFamily="18" charset="2"/>
              <a:buChar char="p"/>
            </a:pPr>
            <a:r>
              <a:rPr lang="en-GB" sz="2000"/>
              <a:t>After 1 m rise: once in 3 years    </a:t>
            </a:r>
          </a:p>
        </p:txBody>
      </p:sp>
      <p:pic>
        <p:nvPicPr>
          <p:cNvPr id="510981" name="Picture 5" descr="NYC_storm_surge"/>
          <p:cNvPicPr>
            <a:picLocks noChangeAspect="1" noChangeArrowheads="1"/>
          </p:cNvPicPr>
          <p:nvPr/>
        </p:nvPicPr>
        <p:blipFill>
          <a:blip r:embed="rId4" cstate="print"/>
          <a:srcRect/>
          <a:stretch>
            <a:fillRect/>
          </a:stretch>
        </p:blipFill>
        <p:spPr bwMode="auto">
          <a:xfrm>
            <a:off x="4978400" y="2886075"/>
            <a:ext cx="4165600" cy="3933825"/>
          </a:xfrm>
          <a:prstGeom prst="rect">
            <a:avLst/>
          </a:prstGeom>
          <a:noFill/>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0981"/>
                                        </p:tgtEl>
                                        <p:attrNameLst>
                                          <p:attrName>style.visibility</p:attrName>
                                        </p:attrNameLst>
                                      </p:cBhvr>
                                      <p:to>
                                        <p:strVal val="visible"/>
                                      </p:to>
                                    </p:set>
                                    <p:animEffect transition="in" filter="wipe(down)">
                                      <p:cBhvr>
                                        <p:cTn id="7" dur="500"/>
                                        <p:tgtEl>
                                          <p:spTgt spid="510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D72A390E-1027-4F8A-A08E-0A1233E0D43F}" type="slidenum">
              <a:rPr lang="en-US"/>
              <a:pPr/>
              <a:t>58</a:t>
            </a:fld>
            <a:endParaRPr lang="en-US"/>
          </a:p>
        </p:txBody>
      </p:sp>
      <p:sp>
        <p:nvSpPr>
          <p:cNvPr id="459778" name="Rectangle 2"/>
          <p:cNvSpPr>
            <a:spLocks noGrp="1" noChangeArrowheads="1"/>
          </p:cNvSpPr>
          <p:nvPr>
            <p:ph type="title"/>
          </p:nvPr>
        </p:nvSpPr>
        <p:spPr>
          <a:xfrm>
            <a:off x="1600200" y="152400"/>
            <a:ext cx="6237287" cy="1008062"/>
          </a:xfrm>
          <a:noFill/>
          <a:ln/>
        </p:spPr>
        <p:txBody>
          <a:bodyPr/>
          <a:lstStyle/>
          <a:p>
            <a:r>
              <a:rPr lang="en-GB" sz="3600" dirty="0">
                <a:solidFill>
                  <a:srgbClr val="002060"/>
                </a:solidFill>
              </a:rPr>
              <a:t>The Oceans are Turning Sour</a:t>
            </a:r>
          </a:p>
        </p:txBody>
      </p:sp>
      <p:sp>
        <p:nvSpPr>
          <p:cNvPr id="459779" name="Text Box 3"/>
          <p:cNvSpPr txBox="1">
            <a:spLocks noChangeArrowheads="1"/>
          </p:cNvSpPr>
          <p:nvPr/>
        </p:nvSpPr>
        <p:spPr bwMode="auto">
          <a:xfrm>
            <a:off x="4973638" y="1184275"/>
            <a:ext cx="4170362" cy="762000"/>
          </a:xfrm>
          <a:prstGeom prst="rect">
            <a:avLst/>
          </a:prstGeom>
          <a:solidFill>
            <a:schemeClr val="bg1"/>
          </a:solidFill>
          <a:ln w="9525">
            <a:noFill/>
            <a:miter lim="800000"/>
            <a:headEnd/>
            <a:tailEnd/>
          </a:ln>
          <a:effectLst/>
        </p:spPr>
        <p:txBody>
          <a:bodyPr wrap="square">
            <a:spAutoFit/>
          </a:bodyPr>
          <a:lstStyle/>
          <a:p>
            <a:pPr marL="457200" indent="-457200" eaLnBrk="0" hangingPunct="0">
              <a:spcBef>
                <a:spcPct val="50000"/>
              </a:spcBef>
              <a:buClr>
                <a:srgbClr val="91005C"/>
              </a:buClr>
              <a:buSzPct val="80000"/>
              <a:buFont typeface="Wingdings 3" pitchFamily="18" charset="2"/>
              <a:buChar char="p"/>
            </a:pPr>
            <a:r>
              <a:rPr lang="en-GB" sz="2200" dirty="0"/>
              <a:t>Acidification through CO</a:t>
            </a:r>
            <a:r>
              <a:rPr lang="en-GB" sz="2200" baseline="-25000" dirty="0"/>
              <a:t>2</a:t>
            </a:r>
            <a:r>
              <a:rPr lang="en-GB" sz="2200" dirty="0"/>
              <a:t> threatens marine life</a:t>
            </a:r>
          </a:p>
        </p:txBody>
      </p:sp>
      <p:pic>
        <p:nvPicPr>
          <p:cNvPr id="459780" name="Picture 4"/>
          <p:cNvPicPr>
            <a:picLocks noChangeAspect="1" noChangeArrowheads="1"/>
          </p:cNvPicPr>
          <p:nvPr/>
        </p:nvPicPr>
        <p:blipFill>
          <a:blip r:embed="rId3" cstate="print"/>
          <a:srcRect/>
          <a:stretch>
            <a:fillRect/>
          </a:stretch>
        </p:blipFill>
        <p:spPr bwMode="auto">
          <a:xfrm>
            <a:off x="3721100" y="3127375"/>
            <a:ext cx="5283200" cy="3651250"/>
          </a:xfrm>
          <a:prstGeom prst="rect">
            <a:avLst/>
          </a:prstGeom>
          <a:noFill/>
          <a:ln w="9525">
            <a:noFill/>
            <a:miter lim="800000"/>
            <a:headEnd/>
            <a:tailEnd/>
          </a:ln>
          <a:effectLst/>
        </p:spPr>
      </p:pic>
      <p:pic>
        <p:nvPicPr>
          <p:cNvPr id="459781" name="Picture 5"/>
          <p:cNvPicPr>
            <a:picLocks noChangeAspect="1" noChangeArrowheads="1"/>
          </p:cNvPicPr>
          <p:nvPr/>
        </p:nvPicPr>
        <p:blipFill>
          <a:blip r:embed="rId4" cstate="print"/>
          <a:srcRect/>
          <a:stretch>
            <a:fillRect/>
          </a:stretch>
        </p:blipFill>
        <p:spPr bwMode="auto">
          <a:xfrm>
            <a:off x="150813" y="1174750"/>
            <a:ext cx="4822825" cy="3363913"/>
          </a:xfrm>
          <a:prstGeom prst="rect">
            <a:avLst/>
          </a:prstGeom>
          <a:noFill/>
          <a:ln w="9525">
            <a:noFill/>
            <a:miter lim="800000"/>
            <a:headEnd/>
            <a:tailEnd/>
          </a:ln>
          <a:effectLst/>
        </p:spPr>
      </p:pic>
      <p:sp>
        <p:nvSpPr>
          <p:cNvPr id="459782" name="Text Box 6"/>
          <p:cNvSpPr txBox="1">
            <a:spLocks noChangeArrowheads="1"/>
          </p:cNvSpPr>
          <p:nvPr/>
        </p:nvSpPr>
        <p:spPr bwMode="auto">
          <a:xfrm>
            <a:off x="7931150" y="2760663"/>
            <a:ext cx="1073150" cy="366712"/>
          </a:xfrm>
          <a:prstGeom prst="rect">
            <a:avLst/>
          </a:prstGeom>
          <a:noFill/>
          <a:ln w="9525">
            <a:noFill/>
            <a:miter lim="800000"/>
            <a:headEnd/>
            <a:tailEnd/>
          </a:ln>
          <a:effectLst/>
        </p:spPr>
        <p:txBody>
          <a:bodyPr wrap="none">
            <a:spAutoFit/>
          </a:bodyPr>
          <a:lstStyle/>
          <a:p>
            <a:r>
              <a:rPr lang="en-GB" sz="1800"/>
              <a:t>Plankton</a:t>
            </a:r>
            <a:endParaRPr lang="en-US" sz="1800"/>
          </a:p>
        </p:txBody>
      </p:sp>
      <p:pic>
        <p:nvPicPr>
          <p:cNvPr id="459783" name="Picture 7"/>
          <p:cNvPicPr>
            <a:picLocks noChangeAspect="1" noChangeArrowheads="1"/>
          </p:cNvPicPr>
          <p:nvPr/>
        </p:nvPicPr>
        <p:blipFill>
          <a:blip r:embed="rId5" cstate="print"/>
          <a:srcRect/>
          <a:stretch>
            <a:fillRect/>
          </a:stretch>
        </p:blipFill>
        <p:spPr bwMode="auto">
          <a:xfrm>
            <a:off x="84138" y="4624388"/>
            <a:ext cx="2894012" cy="2170112"/>
          </a:xfrm>
          <a:prstGeom prst="rect">
            <a:avLst/>
          </a:prstGeom>
          <a:noFill/>
          <a:ln w="9525">
            <a:noFill/>
            <a:miter lim="800000"/>
            <a:headEnd/>
            <a:tailEnd/>
          </a:ln>
          <a:effectLst/>
        </p:spPr>
      </p:pic>
      <p:sp>
        <p:nvSpPr>
          <p:cNvPr id="459784" name="Text Box 8"/>
          <p:cNvSpPr txBox="1">
            <a:spLocks noChangeArrowheads="1"/>
          </p:cNvSpPr>
          <p:nvPr/>
        </p:nvSpPr>
        <p:spPr bwMode="auto">
          <a:xfrm>
            <a:off x="28575" y="4554538"/>
            <a:ext cx="1390650" cy="366712"/>
          </a:xfrm>
          <a:prstGeom prst="rect">
            <a:avLst/>
          </a:prstGeom>
          <a:noFill/>
          <a:ln w="9525">
            <a:noFill/>
            <a:miter lim="800000"/>
            <a:headEnd/>
            <a:tailEnd/>
          </a:ln>
          <a:effectLst/>
        </p:spPr>
        <p:txBody>
          <a:bodyPr wrap="none">
            <a:spAutoFit/>
          </a:bodyPr>
          <a:lstStyle/>
          <a:p>
            <a:r>
              <a:rPr lang="en-GB" sz="1800"/>
              <a:t>Coral Reefs</a:t>
            </a:r>
            <a:endParaRPr lang="en-US" sz="1800"/>
          </a:p>
        </p:txBody>
      </p:sp>
    </p:spTree>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Kerry\Documents\Graphics\Miscellaneous\gw2.jpg"/>
          <p:cNvPicPr>
            <a:picLocks noChangeAspect="1" noChangeArrowheads="1"/>
          </p:cNvPicPr>
          <p:nvPr/>
        </p:nvPicPr>
        <p:blipFill>
          <a:blip r:embed="rId2" cstate="print"/>
          <a:srcRect/>
          <a:stretch>
            <a:fillRect/>
          </a:stretch>
        </p:blipFill>
        <p:spPr bwMode="auto">
          <a:xfrm>
            <a:off x="1524000" y="1385888"/>
            <a:ext cx="6096000" cy="4086225"/>
          </a:xfrm>
          <a:prstGeom prst="rect">
            <a:avLst/>
          </a:prstGeom>
          <a:noFill/>
        </p:spPr>
      </p:pic>
      <p:sp>
        <p:nvSpPr>
          <p:cNvPr id="5" name="TextBox 4"/>
          <p:cNvSpPr txBox="1"/>
          <p:nvPr/>
        </p:nvSpPr>
        <p:spPr>
          <a:xfrm>
            <a:off x="838200" y="381000"/>
            <a:ext cx="7543800" cy="523220"/>
          </a:xfrm>
          <a:prstGeom prst="rect">
            <a:avLst/>
          </a:prstGeom>
          <a:noFill/>
        </p:spPr>
        <p:txBody>
          <a:bodyPr wrap="square" rtlCol="0">
            <a:spAutoFit/>
          </a:bodyPr>
          <a:lstStyle/>
          <a:p>
            <a:pPr algn="ctr"/>
            <a:r>
              <a:rPr lang="en-US" sz="2800" dirty="0" smtClean="0">
                <a:solidFill>
                  <a:srgbClr val="0000FF"/>
                </a:solidFill>
              </a:rPr>
              <a:t>Should He Really Be Worried?</a:t>
            </a:r>
            <a:endParaRPr lang="en-US" sz="2800" dirty="0">
              <a:solidFill>
                <a:srgbClr val="0000FF"/>
              </a:solidFill>
            </a:endParaRPr>
          </a:p>
        </p:txBody>
      </p:sp>
      <p:sp>
        <p:nvSpPr>
          <p:cNvPr id="6" name="TextBox 5"/>
          <p:cNvSpPr txBox="1"/>
          <p:nvPr/>
        </p:nvSpPr>
        <p:spPr>
          <a:xfrm>
            <a:off x="1752600" y="5867400"/>
            <a:ext cx="5638800" cy="523220"/>
          </a:xfrm>
          <a:prstGeom prst="rect">
            <a:avLst/>
          </a:prstGeom>
          <a:noFill/>
        </p:spPr>
        <p:txBody>
          <a:bodyPr wrap="square" rtlCol="0">
            <a:spAutoFit/>
          </a:bodyPr>
          <a:lstStyle/>
          <a:p>
            <a:pPr algn="ctr"/>
            <a:r>
              <a:rPr lang="en-US" sz="2800" dirty="0" smtClean="0">
                <a:solidFill>
                  <a:srgbClr val="0000FF"/>
                </a:solidFill>
              </a:rPr>
              <a:t>Stay Tuned....</a:t>
            </a:r>
            <a:endParaRPr lang="en-US" sz="28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figure3"/>
          <p:cNvPicPr>
            <a:picLocks noChangeAspect="1" noChangeArrowheads="1"/>
          </p:cNvPicPr>
          <p:nvPr/>
        </p:nvPicPr>
        <p:blipFill>
          <a:blip r:embed="rId3" cstate="print"/>
          <a:srcRect/>
          <a:stretch>
            <a:fillRect/>
          </a:stretch>
        </p:blipFill>
        <p:spPr bwMode="auto">
          <a:xfrm>
            <a:off x="0" y="0"/>
            <a:ext cx="5124450" cy="6858000"/>
          </a:xfrm>
          <a:prstGeom prst="rect">
            <a:avLst/>
          </a:prstGeom>
          <a:noFill/>
        </p:spPr>
      </p:pic>
      <p:sp>
        <p:nvSpPr>
          <p:cNvPr id="23557" name="Rectangle 5"/>
          <p:cNvSpPr>
            <a:spLocks noGrp="1" noChangeArrowheads="1"/>
          </p:cNvSpPr>
          <p:nvPr>
            <p:ph type="body" idx="1"/>
          </p:nvPr>
        </p:nvSpPr>
        <p:spPr bwMode="auto">
          <a:xfrm>
            <a:off x="5410200" y="4572000"/>
            <a:ext cx="3276600" cy="1295400"/>
          </a:xfrm>
          <a:noFill/>
          <a:ln>
            <a:miter lim="800000"/>
            <a:headEnd/>
            <a:tailEnd/>
          </a:ln>
        </p:spPr>
        <p:txBody>
          <a:bodyPr vert="horz" wrap="square" lIns="91440" tIns="45720" rIns="91440" bIns="45720" numCol="1" anchor="t" anchorCtr="0" compatLnSpc="1">
            <a:prstTxWarp prst="textNoShape">
              <a:avLst/>
            </a:prstTxWarp>
          </a:bodyPr>
          <a:lstStyle/>
          <a:p>
            <a:pPr>
              <a:buFontTx/>
              <a:buNone/>
            </a:pPr>
            <a:r>
              <a:rPr lang="en-US" sz="2000" dirty="0" smtClean="0"/>
              <a:t>	</a:t>
            </a:r>
            <a:r>
              <a:rPr lang="en-US" sz="2000" dirty="0" smtClean="0">
                <a:solidFill>
                  <a:srgbClr val="002060"/>
                </a:solidFill>
              </a:rPr>
              <a:t>Global </a:t>
            </a:r>
            <a:r>
              <a:rPr lang="en-US" sz="2000" dirty="0">
                <a:solidFill>
                  <a:srgbClr val="002060"/>
                </a:solidFill>
              </a:rPr>
              <a:t>average temperature change from 1850</a:t>
            </a:r>
            <a:endParaRPr lang="en-US" dirty="0">
              <a:solidFill>
                <a:srgbClr val="002060"/>
              </a:solidFill>
            </a:endParaRPr>
          </a:p>
        </p:txBody>
      </p:sp>
      <p:sp>
        <p:nvSpPr>
          <p:cNvPr id="4" name="Rectangle 5"/>
          <p:cNvSpPr txBox="1">
            <a:spLocks noChangeArrowheads="1"/>
          </p:cNvSpPr>
          <p:nvPr/>
        </p:nvSpPr>
        <p:spPr bwMode="auto">
          <a:xfrm>
            <a:off x="5334000" y="609600"/>
            <a:ext cx="32766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	</a:t>
            </a:r>
            <a:r>
              <a:rPr kumimoji="0" lang="en-US" sz="2000" b="0" i="0" u="none" strike="noStrike" kern="0" cap="none" spc="0" normalizeH="0" baseline="0" noProof="0" dirty="0" smtClean="0">
                <a:ln>
                  <a:noFill/>
                </a:ln>
                <a:solidFill>
                  <a:srgbClr val="002060"/>
                </a:solidFill>
                <a:effectLst/>
                <a:uLnTx/>
                <a:uFillTx/>
                <a:latin typeface="+mn-lt"/>
                <a:ea typeface="+mn-ea"/>
                <a:cs typeface="+mn-cs"/>
              </a:rPr>
              <a:t>Mean temperature change between 1950’s and 2000’s</a:t>
            </a:r>
            <a:endParaRPr kumimoji="0" lang="en-US" sz="3200" b="0" i="0" u="none" strike="noStrike" kern="0" cap="none" spc="0" normalizeH="0" baseline="0" noProof="0" dirty="0">
              <a:ln>
                <a:noFill/>
              </a:ln>
              <a:solidFill>
                <a:srgbClr val="002060"/>
              </a:solidFill>
              <a:effectLst/>
              <a:uLnTx/>
              <a:uFillTx/>
              <a:latin typeface="+mn-lt"/>
              <a:ea typeface="+mn-ea"/>
              <a:cs typeface="+mn-cs"/>
            </a:endParaRPr>
          </a:p>
        </p:txBody>
      </p:sp>
      <p:sp>
        <p:nvSpPr>
          <p:cNvPr id="5" name="TextBox 4"/>
          <p:cNvSpPr txBox="1"/>
          <p:nvPr/>
        </p:nvSpPr>
        <p:spPr>
          <a:xfrm>
            <a:off x="5257800" y="2133600"/>
            <a:ext cx="3657600" cy="1938992"/>
          </a:xfrm>
          <a:prstGeom prst="rect">
            <a:avLst/>
          </a:prstGeom>
          <a:noFill/>
        </p:spPr>
        <p:txBody>
          <a:bodyPr wrap="square" rtlCol="0">
            <a:spAutoFit/>
          </a:bodyPr>
          <a:lstStyle/>
          <a:p>
            <a:pPr algn="ctr"/>
            <a:r>
              <a:rPr lang="en-US" sz="4000" dirty="0" smtClean="0">
                <a:solidFill>
                  <a:srgbClr val="0000FF"/>
                </a:solidFill>
                <a:effectLst>
                  <a:outerShdw blurRad="38100" dist="38100" dir="2700000" algn="tl">
                    <a:srgbClr val="000000">
                      <a:alpha val="43137"/>
                    </a:srgbClr>
                  </a:outerShdw>
                </a:effectLst>
              </a:rPr>
              <a:t>The World is Warming. Why?</a:t>
            </a:r>
            <a:endParaRPr lang="en-US" sz="4000" dirty="0">
              <a:solidFill>
                <a:srgbClr val="0000F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linds(horizontal)">
                                      <p:cBhvr>
                                        <p:cTn id="7" dur="500"/>
                                        <p:tgtEl>
                                          <p:spTgt spid="2355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3557">
                                            <p:txEl>
                                              <p:pRg st="0" end="0"/>
                                            </p:txEl>
                                          </p:spTgt>
                                        </p:tgtEl>
                                        <p:attrNameLst>
                                          <p:attrName>style.visibility</p:attrName>
                                        </p:attrNameLst>
                                      </p:cBhvr>
                                      <p:to>
                                        <p:strVal val="visible"/>
                                      </p:to>
                                    </p:set>
                                    <p:animEffect transition="in" filter="blinds(horizontal)">
                                      <p:cBhvr>
                                        <p:cTn id="13" dur="500"/>
                                        <p:tgtEl>
                                          <p:spTgt spid="235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build="p"/>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C:\Users\Kerry\Documents\Graphics\Technical figures\2000px-Geologic_Clock_with_events_and_periods.svg.jpg"/>
          <p:cNvPicPr>
            <a:picLocks noChangeAspect="1" noChangeArrowheads="1"/>
          </p:cNvPicPr>
          <p:nvPr/>
        </p:nvPicPr>
        <p:blipFill>
          <a:blip r:embed="rId3" cstate="print"/>
          <a:srcRect l="255"/>
          <a:stretch>
            <a:fillRect/>
          </a:stretch>
        </p:blipFill>
        <p:spPr bwMode="auto">
          <a:xfrm>
            <a:off x="1775923" y="0"/>
            <a:ext cx="7132961" cy="6858000"/>
          </a:xfrm>
          <a:prstGeom prst="rect">
            <a:avLst/>
          </a:prstGeom>
          <a:noFill/>
        </p:spPr>
      </p:pic>
      <p:sp>
        <p:nvSpPr>
          <p:cNvPr id="4" name="TextBox 3"/>
          <p:cNvSpPr txBox="1"/>
          <p:nvPr/>
        </p:nvSpPr>
        <p:spPr>
          <a:xfrm>
            <a:off x="381000" y="4800600"/>
            <a:ext cx="1828800" cy="830997"/>
          </a:xfrm>
          <a:prstGeom prst="rect">
            <a:avLst/>
          </a:prstGeom>
          <a:noFill/>
        </p:spPr>
        <p:txBody>
          <a:bodyPr wrap="square" rtlCol="0">
            <a:spAutoFit/>
          </a:bodyPr>
          <a:lstStyle/>
          <a:p>
            <a:pPr algn="ctr"/>
            <a:r>
              <a:rPr lang="en-US" sz="2400" dirty="0" smtClean="0">
                <a:solidFill>
                  <a:srgbClr val="0000FF"/>
                </a:solidFill>
              </a:rPr>
              <a:t>Geologic Time Scale</a:t>
            </a:r>
            <a:endParaRPr lang="en-US" sz="2400" dirty="0">
              <a:solidFill>
                <a:srgbClr val="0000FF"/>
              </a:solidFill>
            </a:endParaRPr>
          </a:p>
        </p:txBody>
      </p:sp>
    </p:spTree>
    <p:extLst>
      <p:ext uri="{BB962C8B-B14F-4D97-AF65-F5344CB8AC3E}">
        <p14:creationId xmlns:p14="http://schemas.microsoft.com/office/powerpoint/2010/main" val="10143934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706562"/>
          </a:xfrm>
        </p:spPr>
        <p:txBody>
          <a:bodyPr rtlCol="0">
            <a:normAutofit/>
          </a:bodyPr>
          <a:lstStyle/>
          <a:p>
            <a:pPr fontAlgn="auto">
              <a:spcAft>
                <a:spcPts val="0"/>
              </a:spcAft>
              <a:defRPr/>
            </a:pPr>
            <a:r>
              <a:rPr lang="en-US" dirty="0" smtClean="0">
                <a:solidFill>
                  <a:srgbClr val="0000FF"/>
                </a:solidFill>
                <a:effectLst>
                  <a:outerShdw blurRad="38100" dist="38100" dir="2700000" algn="tl">
                    <a:srgbClr val="000000">
                      <a:alpha val="43137"/>
                    </a:srgbClr>
                  </a:outerShdw>
                </a:effectLst>
              </a:rPr>
              <a:t>Central Questions</a:t>
            </a:r>
          </a:p>
        </p:txBody>
      </p:sp>
      <p:sp>
        <p:nvSpPr>
          <p:cNvPr id="5" name="Content Placeholder 4"/>
          <p:cNvSpPr>
            <a:spLocks noGrp="1"/>
          </p:cNvSpPr>
          <p:nvPr>
            <p:ph idx="1"/>
          </p:nvPr>
        </p:nvSpPr>
        <p:spPr>
          <a:xfrm>
            <a:off x="457200" y="2133600"/>
            <a:ext cx="8229600" cy="3992563"/>
          </a:xfrm>
        </p:spPr>
        <p:txBody>
          <a:bodyPr rtlCol="0">
            <a:normAutofit fontScale="92500" lnSpcReduction="20000"/>
          </a:bodyPr>
          <a:lstStyle/>
          <a:p>
            <a:pPr fontAlgn="auto">
              <a:spcAft>
                <a:spcPts val="0"/>
              </a:spcAft>
              <a:buSzPct val="60000"/>
              <a:buBlip>
                <a:blip r:embed="rId2"/>
              </a:buBlip>
              <a:defRPr/>
            </a:pPr>
            <a:r>
              <a:rPr lang="en-US" dirty="0" smtClean="0">
                <a:solidFill>
                  <a:srgbClr val="002060"/>
                </a:solidFill>
              </a:rPr>
              <a:t>What is climate?</a:t>
            </a:r>
          </a:p>
          <a:p>
            <a:pPr fontAlgn="auto">
              <a:spcAft>
                <a:spcPts val="0"/>
              </a:spcAft>
              <a:buSzPct val="60000"/>
              <a:buBlip>
                <a:blip r:embed="rId2"/>
              </a:buBlip>
              <a:defRPr/>
            </a:pPr>
            <a:r>
              <a:rPr lang="en-US" dirty="0" smtClean="0">
                <a:solidFill>
                  <a:srgbClr val="002060"/>
                </a:solidFill>
              </a:rPr>
              <a:t>What physical, chemical, and biological processes control climate?</a:t>
            </a:r>
          </a:p>
          <a:p>
            <a:pPr fontAlgn="auto">
              <a:spcAft>
                <a:spcPts val="0"/>
              </a:spcAft>
              <a:buSzPct val="60000"/>
              <a:buBlip>
                <a:blip r:embed="rId2"/>
              </a:buBlip>
              <a:defRPr/>
            </a:pPr>
            <a:r>
              <a:rPr lang="en-US" dirty="0" smtClean="0">
                <a:solidFill>
                  <a:srgbClr val="002060"/>
                </a:solidFill>
              </a:rPr>
              <a:t>How has earth’s climate varied since the formation of the planet, and why?</a:t>
            </a:r>
          </a:p>
          <a:p>
            <a:pPr fontAlgn="auto">
              <a:spcAft>
                <a:spcPts val="0"/>
              </a:spcAft>
              <a:buSzPct val="60000"/>
              <a:buBlip>
                <a:blip r:embed="rId2"/>
              </a:buBlip>
              <a:defRPr/>
            </a:pPr>
            <a:r>
              <a:rPr lang="en-US" dirty="0" smtClean="0">
                <a:solidFill>
                  <a:srgbClr val="002060"/>
                </a:solidFill>
              </a:rPr>
              <a:t>How has climate been varying on human time scales, and why?</a:t>
            </a:r>
          </a:p>
          <a:p>
            <a:pPr fontAlgn="auto">
              <a:spcAft>
                <a:spcPts val="0"/>
              </a:spcAft>
              <a:buSzPct val="60000"/>
              <a:buBlip>
                <a:blip r:embed="rId2"/>
              </a:buBlip>
              <a:defRPr/>
            </a:pPr>
            <a:r>
              <a:rPr lang="en-US" dirty="0" smtClean="0">
                <a:solidFill>
                  <a:srgbClr val="002060"/>
                </a:solidFill>
              </a:rPr>
              <a:t>What tools are used to study climate?</a:t>
            </a:r>
          </a:p>
          <a:p>
            <a:pPr fontAlgn="auto">
              <a:spcAft>
                <a:spcPts val="0"/>
              </a:spcAft>
              <a:buSzPct val="60000"/>
              <a:buBlip>
                <a:blip r:embed="rId2"/>
              </a:buBlip>
              <a:defRPr/>
            </a:pPr>
            <a:r>
              <a:rPr lang="en-US" dirty="0" smtClean="0">
                <a:solidFill>
                  <a:srgbClr val="002060"/>
                </a:solidFill>
              </a:rPr>
              <a:t>How might climate change in the future?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effectLst>
                  <a:outerShdw blurRad="38100" dist="38100" dir="2700000" algn="tl">
                    <a:srgbClr val="000000">
                      <a:alpha val="43137"/>
                    </a:srgbClr>
                  </a:outerShdw>
                </a:effectLst>
              </a:rPr>
              <a:t>Definition of “Climate”</a:t>
            </a:r>
            <a:endParaRPr lang="en-US" dirty="0">
              <a:solidFill>
                <a:srgbClr val="0000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800600"/>
          </a:xfrm>
        </p:spPr>
        <p:txBody>
          <a:bodyPr/>
          <a:lstStyle/>
          <a:p>
            <a:pPr>
              <a:buSzPct val="70000"/>
              <a:buBlip>
                <a:blip r:embed="rId3"/>
              </a:buBlip>
            </a:pPr>
            <a:r>
              <a:rPr lang="en-US" dirty="0" smtClean="0"/>
              <a:t>Popular definitions:</a:t>
            </a:r>
          </a:p>
          <a:p>
            <a:pPr lvl="1">
              <a:buSzPct val="70000"/>
              <a:buBlip>
                <a:blip r:embed="rId3"/>
              </a:buBlip>
            </a:pPr>
            <a:r>
              <a:rPr lang="en-US" dirty="0" smtClean="0"/>
              <a:t>Climate is the average weather</a:t>
            </a:r>
          </a:p>
          <a:p>
            <a:pPr lvl="1">
              <a:buSzPct val="70000"/>
              <a:buBlip>
                <a:blip r:embed="rId3"/>
              </a:buBlip>
            </a:pPr>
            <a:r>
              <a:rPr lang="en-US" dirty="0" smtClean="0"/>
              <a:t>Climate is what you expect, weather is what you get</a:t>
            </a:r>
          </a:p>
          <a:p>
            <a:pPr>
              <a:buSzPct val="70000"/>
              <a:buBlip>
                <a:blip r:embed="rId3"/>
              </a:buBlip>
            </a:pPr>
            <a:r>
              <a:rPr lang="en-US" dirty="0" smtClean="0"/>
              <a:t>Technical usage:</a:t>
            </a:r>
          </a:p>
          <a:p>
            <a:pPr lvl="1">
              <a:buSzPct val="70000"/>
              <a:buBlip>
                <a:blip r:embed="rId3"/>
              </a:buBlip>
            </a:pPr>
            <a:r>
              <a:rPr lang="en-US" dirty="0" smtClean="0"/>
              <a:t>“Climate” is the </a:t>
            </a:r>
            <a:r>
              <a:rPr lang="en-US" i="1" dirty="0" smtClean="0"/>
              <a:t>statistics</a:t>
            </a:r>
            <a:r>
              <a:rPr lang="en-US" dirty="0" smtClean="0"/>
              <a:t> of weather</a:t>
            </a:r>
          </a:p>
          <a:p>
            <a:pPr lvl="2">
              <a:buSzPct val="70000"/>
              <a:buBlip>
                <a:blip r:embed="rId3"/>
              </a:buBlip>
            </a:pPr>
            <a:r>
              <a:rPr lang="en-US" dirty="0" smtClean="0"/>
              <a:t>This includes not just the average weather, but the statistics of its variability</a:t>
            </a:r>
          </a:p>
          <a:p>
            <a:pPr lvl="2">
              <a:buSzPct val="70000"/>
              <a:buBlip>
                <a:blip r:embed="rId3"/>
              </a:buBlip>
            </a:pPr>
            <a:r>
              <a:rPr lang="en-US" dirty="0" smtClean="0"/>
              <a:t>Commonly calculated over periods of one year or more</a:t>
            </a:r>
            <a:endParaRPr lang="en-US" dirty="0"/>
          </a:p>
        </p:txBody>
      </p:sp>
    </p:spTree>
    <p:extLst>
      <p:ext uri="{BB962C8B-B14F-4D97-AF65-F5344CB8AC3E}">
        <p14:creationId xmlns:p14="http://schemas.microsoft.com/office/powerpoint/2010/main" val="407441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effectLst>
                  <a:outerShdw blurRad="38100" dist="38100" dir="2700000" algn="tl">
                    <a:srgbClr val="000000">
                      <a:alpha val="43137"/>
                    </a:srgbClr>
                  </a:outerShdw>
                </a:effectLst>
              </a:rPr>
              <a:t>Definition of “Climate”</a:t>
            </a:r>
            <a:endParaRPr lang="en-US" dirty="0">
              <a:solidFill>
                <a:srgbClr val="0000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800600"/>
          </a:xfrm>
        </p:spPr>
        <p:txBody>
          <a:bodyPr/>
          <a:lstStyle/>
          <a:p>
            <a:pPr>
              <a:buSzPct val="70000"/>
              <a:buBlip>
                <a:blip r:embed="rId3"/>
              </a:buBlip>
            </a:pPr>
            <a:r>
              <a:rPr lang="en-US" dirty="0" smtClean="0"/>
              <a:t>Popular definitions:</a:t>
            </a:r>
          </a:p>
          <a:p>
            <a:pPr lvl="1">
              <a:buSzPct val="70000"/>
              <a:buBlip>
                <a:blip r:embed="rId3"/>
              </a:buBlip>
            </a:pPr>
            <a:r>
              <a:rPr lang="en-US" dirty="0" smtClean="0"/>
              <a:t>Climate is the average weather</a:t>
            </a:r>
          </a:p>
          <a:p>
            <a:pPr lvl="1">
              <a:buSzPct val="70000"/>
              <a:buBlip>
                <a:blip r:embed="rId3"/>
              </a:buBlip>
            </a:pPr>
            <a:r>
              <a:rPr lang="en-US" dirty="0" smtClean="0"/>
              <a:t>Climate is what you expect, weather is what you get</a:t>
            </a:r>
          </a:p>
          <a:p>
            <a:pPr>
              <a:buSzPct val="70000"/>
              <a:buBlip>
                <a:blip r:embed="rId3"/>
              </a:buBlip>
            </a:pPr>
            <a:r>
              <a:rPr lang="en-US" dirty="0" smtClean="0"/>
              <a:t>Technical usage:</a:t>
            </a:r>
          </a:p>
          <a:p>
            <a:pPr lvl="1">
              <a:buSzPct val="70000"/>
              <a:buBlip>
                <a:blip r:embed="rId3"/>
              </a:buBlip>
            </a:pPr>
            <a:r>
              <a:rPr lang="en-US" b="1" dirty="0" smtClean="0">
                <a:solidFill>
                  <a:srgbClr val="C00000"/>
                </a:solidFill>
              </a:rPr>
              <a:t>“Climate” is the </a:t>
            </a:r>
            <a:r>
              <a:rPr lang="en-US" b="1" i="1" dirty="0" smtClean="0">
                <a:solidFill>
                  <a:srgbClr val="C00000"/>
                </a:solidFill>
              </a:rPr>
              <a:t>statistics</a:t>
            </a:r>
            <a:r>
              <a:rPr lang="en-US" b="1" dirty="0" smtClean="0">
                <a:solidFill>
                  <a:srgbClr val="C00000"/>
                </a:solidFill>
              </a:rPr>
              <a:t> of weather</a:t>
            </a:r>
          </a:p>
          <a:p>
            <a:pPr lvl="2">
              <a:buSzPct val="70000"/>
              <a:buBlip>
                <a:blip r:embed="rId3"/>
              </a:buBlip>
            </a:pPr>
            <a:r>
              <a:rPr lang="en-US" dirty="0" smtClean="0"/>
              <a:t>This includes not just the average weather, but the statistics of its variability</a:t>
            </a:r>
          </a:p>
          <a:p>
            <a:pPr lvl="2">
              <a:buSzPct val="70000"/>
              <a:buBlip>
                <a:blip r:embed="rId3"/>
              </a:buBlip>
            </a:pPr>
            <a:r>
              <a:rPr lang="en-US" dirty="0" smtClean="0"/>
              <a:t>Commonly calculated over periods of one year or more</a:t>
            </a:r>
            <a:endParaRPr lang="en-US" dirty="0"/>
          </a:p>
        </p:txBody>
      </p:sp>
    </p:spTree>
    <p:extLst>
      <p:ext uri="{BB962C8B-B14F-4D97-AF65-F5344CB8AC3E}">
        <p14:creationId xmlns:p14="http://schemas.microsoft.com/office/powerpoint/2010/main" val="20027273"/>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6441</TotalTime>
  <Words>1228</Words>
  <Application>Microsoft Office PowerPoint</Application>
  <PresentationFormat>On-screen Show (4:3)</PresentationFormat>
  <Paragraphs>249</Paragraphs>
  <Slides>60</Slides>
  <Notes>46</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Calibri</vt:lpstr>
      <vt:lpstr>Frutiger-BlackCn</vt:lpstr>
      <vt:lpstr>LucidaGrande</vt:lpstr>
      <vt:lpstr>Times New Roman</vt:lpstr>
      <vt:lpstr>TimesTen-Roman</vt:lpstr>
      <vt:lpstr>Wingdings 3</vt:lpstr>
      <vt:lpstr>Default Design</vt:lpstr>
      <vt:lpstr>12.340x Global Warming Science</vt:lpstr>
      <vt:lpstr>Purpose of this Course</vt:lpstr>
      <vt:lpstr>What this Course is Not</vt:lpstr>
      <vt:lpstr>Prerequisites</vt:lpstr>
      <vt:lpstr>Course Overview</vt:lpstr>
      <vt:lpstr>PowerPoint Presentation</vt:lpstr>
      <vt:lpstr>Central Questions</vt:lpstr>
      <vt:lpstr>Definition of “Climate”</vt:lpstr>
      <vt:lpstr>Definition of “Climate”</vt:lpstr>
      <vt:lpstr>Examples of Climate Variability: </vt:lpstr>
      <vt:lpstr>Climate Change Through Geologic Time</vt:lpstr>
      <vt:lpstr>PowerPoint Presentation</vt:lpstr>
      <vt:lpstr>The Faint Young Sun Paradox: Why didn’t the Earth Freeze?</vt:lpstr>
      <vt:lpstr>The Snowball Earth</vt:lpstr>
      <vt:lpstr>PowerPoint Presentation</vt:lpstr>
      <vt:lpstr>PowerPoint Presentation</vt:lpstr>
      <vt:lpstr>Last 450 Thousand Years</vt:lpstr>
      <vt:lpstr>A detailed record of the earth’s climate has emerged over the last few decades, from analyses of ice cores and deep sea sediments</vt:lpstr>
      <vt:lpstr>Ice Cover, Last Glacial Maximum (~18,000 years ago)</vt:lpstr>
      <vt:lpstr>PowerPoint Presentation</vt:lpstr>
      <vt:lpstr>Paleo reconstructions of temperature change over the last 2000 years</vt:lpstr>
      <vt:lpstr>PowerPoint Presentation</vt:lpstr>
      <vt:lpstr>PowerPoint Presentation</vt:lpstr>
      <vt:lpstr>Climate Science</vt:lpstr>
      <vt:lpstr>PowerPoint Presentation</vt:lpstr>
      <vt:lpstr>Svante Arrhenius, 1859-1927</vt:lpstr>
      <vt:lpstr>Climate Forcing by Orbital Variations</vt:lpstr>
      <vt:lpstr>PowerPoint Presentation</vt:lpstr>
      <vt:lpstr>PowerPoint Presentation</vt:lpstr>
      <vt:lpstr>PowerPoint Presentation</vt:lpstr>
      <vt:lpstr>Feedbacks in Climate Models</vt:lpstr>
      <vt:lpstr>Free versus Forced Climate Variability</vt:lpstr>
      <vt:lpstr>An example</vt:lpstr>
      <vt:lpstr>PowerPoint Presentation</vt:lpstr>
      <vt:lpstr>PowerPoint Presentation</vt:lpstr>
      <vt:lpstr>PowerPoint Presentation</vt:lpstr>
      <vt:lpstr>Climate Forcing, Natural and Otherwise</vt:lpstr>
      <vt:lpstr>Orbital Forcing and Response</vt:lpstr>
      <vt:lpstr>PowerPoint Presentation</vt:lpstr>
      <vt:lpstr>Causes of Recent Climate Change</vt:lpstr>
      <vt:lpstr>PowerPoint Presentation</vt:lpstr>
      <vt:lpstr>PowerPoint Presentation</vt:lpstr>
      <vt:lpstr>PowerPoint Presentation</vt:lpstr>
      <vt:lpstr>PowerPoint Presentation</vt:lpstr>
      <vt:lpstr>PowerPoint Presentation</vt:lpstr>
      <vt:lpstr>PowerPoint Presentation</vt:lpstr>
      <vt:lpstr>Global Climate Models:  How Good Are They, and What Do They Tell Us about The Future?</vt:lpstr>
      <vt:lpstr>PowerPoint Presentation</vt:lpstr>
      <vt:lpstr>PowerPoint Presentation</vt:lpstr>
      <vt:lpstr>PowerPoint Presentation</vt:lpstr>
      <vt:lpstr>Consequences</vt:lpstr>
      <vt:lpstr>PowerPoint Presentation</vt:lpstr>
      <vt:lpstr>PowerPoint Presentation</vt:lpstr>
      <vt:lpstr>Changes in Precipitation</vt:lpstr>
      <vt:lpstr>PowerPoint Presentation</vt:lpstr>
      <vt:lpstr>PowerPoint Presentation</vt:lpstr>
      <vt:lpstr>PowerPoint Presentation</vt:lpstr>
      <vt:lpstr>The Oceans are Turning Sour</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Climate Driver</dc:title>
  <dc:creator>Kerry Emanuel</dc:creator>
  <cp:lastModifiedBy>Kerry Emanuel</cp:lastModifiedBy>
  <cp:revision>88</cp:revision>
  <dcterms:created xsi:type="dcterms:W3CDTF">2006-06-09T15:52:56Z</dcterms:created>
  <dcterms:modified xsi:type="dcterms:W3CDTF">2015-11-07T19:34:39Z</dcterms:modified>
</cp:coreProperties>
</file>