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3"/>
  </p:notesMasterIdLst>
  <p:sldIdLst>
    <p:sldId id="257" r:id="rId3"/>
    <p:sldId id="259" r:id="rId4"/>
    <p:sldId id="260" r:id="rId5"/>
    <p:sldId id="261" r:id="rId6"/>
    <p:sldId id="262" r:id="rId7"/>
    <p:sldId id="316" r:id="rId8"/>
    <p:sldId id="263" r:id="rId9"/>
    <p:sldId id="290" r:id="rId10"/>
    <p:sldId id="291" r:id="rId11"/>
    <p:sldId id="292" r:id="rId12"/>
    <p:sldId id="294" r:id="rId13"/>
    <p:sldId id="265" r:id="rId14"/>
    <p:sldId id="311" r:id="rId15"/>
    <p:sldId id="312" r:id="rId16"/>
    <p:sldId id="313" r:id="rId17"/>
    <p:sldId id="314" r:id="rId18"/>
    <p:sldId id="315" r:id="rId19"/>
    <p:sldId id="264" r:id="rId20"/>
    <p:sldId id="295" r:id="rId21"/>
    <p:sldId id="296" r:id="rId22"/>
    <p:sldId id="297" r:id="rId23"/>
    <p:sldId id="298" r:id="rId24"/>
    <p:sldId id="266" r:id="rId25"/>
    <p:sldId id="267" r:id="rId26"/>
    <p:sldId id="299" r:id="rId27"/>
    <p:sldId id="300" r:id="rId28"/>
    <p:sldId id="301" r:id="rId29"/>
    <p:sldId id="302" r:id="rId30"/>
    <p:sldId id="303" r:id="rId31"/>
    <p:sldId id="304" r:id="rId32"/>
    <p:sldId id="305" r:id="rId33"/>
    <p:sldId id="268" r:id="rId34"/>
    <p:sldId id="269" r:id="rId35"/>
    <p:sldId id="270" r:id="rId36"/>
    <p:sldId id="271" r:id="rId37"/>
    <p:sldId id="272" r:id="rId38"/>
    <p:sldId id="273" r:id="rId39"/>
    <p:sldId id="274" r:id="rId40"/>
    <p:sldId id="275" r:id="rId41"/>
    <p:sldId id="276" r:id="rId42"/>
    <p:sldId id="277" r:id="rId43"/>
    <p:sldId id="318" r:id="rId44"/>
    <p:sldId id="317" r:id="rId45"/>
    <p:sldId id="278" r:id="rId46"/>
    <p:sldId id="279" r:id="rId47"/>
    <p:sldId id="280" r:id="rId48"/>
    <p:sldId id="281" r:id="rId49"/>
    <p:sldId id="282" r:id="rId50"/>
    <p:sldId id="283" r:id="rId51"/>
    <p:sldId id="284" r:id="rId52"/>
    <p:sldId id="285" r:id="rId53"/>
    <p:sldId id="286" r:id="rId54"/>
    <p:sldId id="287" r:id="rId55"/>
    <p:sldId id="288" r:id="rId56"/>
    <p:sldId id="306" r:id="rId57"/>
    <p:sldId id="307" r:id="rId58"/>
    <p:sldId id="308" r:id="rId59"/>
    <p:sldId id="309" r:id="rId60"/>
    <p:sldId id="310" r:id="rId61"/>
    <p:sldId id="289"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0173" autoAdjust="0"/>
  </p:normalViewPr>
  <p:slideViewPr>
    <p:cSldViewPr>
      <p:cViewPr varScale="1">
        <p:scale>
          <a:sx n="48" d="100"/>
          <a:sy n="48" d="100"/>
        </p:scale>
        <p:origin x="-1315" y="-82"/>
      </p:cViewPr>
      <p:guideLst>
        <p:guide orient="horz" pos="2160"/>
        <p:guide pos="2880"/>
      </p:guideLst>
    </p:cSldViewPr>
  </p:slideViewPr>
  <p:notesTextViewPr>
    <p:cViewPr>
      <p:scale>
        <a:sx n="1" d="1"/>
        <a:sy n="1" d="1"/>
      </p:scale>
      <p:origin x="0" y="0"/>
    </p:cViewPr>
  </p:notesTextViewPr>
  <p:sorterViewPr>
    <p:cViewPr>
      <p:scale>
        <a:sx n="100" d="100"/>
        <a:sy n="100" d="100"/>
      </p:scale>
      <p:origin x="0" y="143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wmf"/></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7-26T14:42:07.209"/>
    </inkml:context>
    <inkml:brush xml:id="br0">
      <inkml:brushProperty name="width" value="0.05292" units="cm"/>
      <inkml:brushProperty name="height" value="0.05292" units="cm"/>
      <inkml:brushProperty name="color" value="#FF0000"/>
    </inkml:brush>
  </inkml:definitions>
  <inkml:trace contextRef="#ctx0" brushRef="#br0">4211 10450 2580,'45'0'5160,"-26"0"-129,-5 0-516,0-4-3870,7 4-387,1-1 129,10 1-258,-1-1 0,6-2-258,4 3 129,3 0 0,-1 0-129,2 5 129,-2 5-129,1 3 258,0 0-129,1 8 129,-2-2 0,0 9 129,1-2-129,3 2 129,0-1-129,2 3 129,2-1-129,0 0 0,1-2 0,2 1-129,-2 2 0,0 1 129,-1 1-129,1-3 0,0 4 129,2-1-129,1 4-129,-1 2 258,-1-3-129,3 0 0,-2 3-129,-1 0 258,0 3-258,0-1 129,-4 3 0,-1-3 0,1 1 0,2 3 0,-3-3 0,3 3 0,-4-3 129,5-1-129,0 0 129,1 2-129,-1-5 0,2 3 0,0-2 0,1-1 129,-3 1-129,2 0 0,-1 0-129,-1-2 258,1 0-258,4-4 129,-3 0 0,4-6 0,1-1 0,1-3 0,-1-5 0,1-1 129,1-1-129,-1-1 0,0-1 0,0-1 0,-1-1 0,1 0 0,2-2 129,1 1-129,-1-4 0,-2 0 129,2-4-129,-1-1 129,2-1-129,-6 0 129,1-1-129,-4-4 0,0 0 129,0-2-129,-3-1 129,0-2-129,0 1 0,0-2 0,-4 1 0,1-4 0,-2 1 0,0-5 0,-1 2 0,0-6-129,-3 1 129,-2-2 0,0 0 0,-2-1 0,0-1 0,-1 2 0,1-2 0,-3 0 0,3-3 0,-2 1 0,0-3 0,1 0 0,1-2 0,-3-3 0,-1 3 129,-2-2-258,2-1 129,-3 2 0,-2-1 0,-1-1 0,3 4 0,-5-3 0,2 2 0,-3-2 129,2 1-129,-2 0 0,0 1 0,2-3 0,-6-1 0,3 2 0,-1-1 0,1 1 0,0 0 0,-1 2 0,-1 0 0,0 3 0,1-2 0,-1 5 0,4-3 0,-4 1 0,0-1 0,2 1 0,2-1 0,0 0 0,-2-1 0,-1-1 0,1-2 0,-1 6 129,0-2-129,-1 0 0,-1 0 0,-2 1-129,1 1 129,0 1 0,0-3 0,1 3 0,-1-3 0,2 3 0,-3-2 0,2 2 0,0-4 0,-2 3 0,3-1 0,-2 1 0,3-2 0,1-2 0,-1-1-129,1 1 129,2-1-129,4-5 129,-1 1-129,4-1 129,0-3 0,0 0 0,2 1 0,1-4-129,-1 3 129,-2-2 0,3-1 129,1 2-258,-2 0 258,1 1-258,2-4 129,-3 3 129,2 0-129,-1 1 129,0 3-129,1 1 129,-3 0-129,1 4 129,-1-1-129,6 2 0,-2 1 0,2-1 0,-1-1 0,0 1 0,0 1 0,3 2 0,1 1 129,-4 3-129,1 2 0,1 4 0,-3 2 0,1 2 0,-1 2 258,1 2-258,-6 2-258,5 0 258,-4 1 0,5 2 0,-1 0 0,0-1 0,-2 1 0,1 2 0,0 0 258,0 0-258,-1-1 0,2 4 129,-4 0-129,1 0 0,-2 0 0,0 6 0,0-2 0,-1 2 0,-2 0 0,0 1 0,-1 1 0,0-1 0,1 5 129,-1-2-129,1 3 129,-1 1-129,-1 3 129,1-2-129,-1 3 129,1 1-129,-2 0 129,3-1-129,-3 1 0,-1 1 0,0-1 0,0 3 0,-2 1 0,0 0 0,-2 1 0,3 0 0,-1 2 0,-1-1 0,-2 0 0,3 4-129,-1-1 129,-1-1 0,-1 2 0,0 1-129,0 0 129,0 0 0,-1 2 0,-1-1 0,3 3 0,-3 1 0,0 0 0,-4 3 0,-2 1 0,0 0 129,2 0-129,0 1 129,-1-2-129,4-1 129,-1-1-129,4 1 0,-1-2 0,4-1 0,-2 0 0,-1-2 0,1 0 0,0-1-129,1 1 129,-2 1 0,1-1 0,-3 1 0,5 0 0,-1 0 129,0 1-258,-1 3 129,2-1 0,0-1 129,3 4-258,-1-4 258,1 2-129,1 1 0,1-3 129,1 3-129,-2-1 0,5 2 0,-2-3 129,3 2-258,-1-1 258,4 2-129,1-2 0,-2 1 0,2-2 0,3 2 0,2-1 0,-4-1 0,1 2 0,0-5 129,1 2-258,0-2 258,1-1-129,-1-1 0,-1-3 0,4-1 0,-1 1 129,0 0-129,4-3 0,0 0 0,-2-2 129,1-1-129,1 1 0,3-1 0,-5-1 0,3-5-129,-1 0 129,0-3 129,1-3-258,1-3 129,-2-2 129,2-1-129,2-4 0,-3 0 0,1 0 0,-1 0 0,-2 0 0,-2 0 0,-1-4 0,-2 3 0,-1 0 0,-2-3 0,-2 0 0,-1 0 0,0-3 0,-1-2-129,-2 1 258,1-2-129,0-2 0,-1 1 0,1-3 0,-3-3-129,4 0 129,-3 0 129,0 1-129,-1-4 0,-1 0 0,1-1 129,0-2-129,-2 4 0,-2-1 0,3-2 0,-4 0 0,-1-1 0,-1-1 0,1 1-129,-1-2 129,-3 0 0,2 0 0,-3 1 0,3-5 0,-3 2-129,-1 0 258,-2 1-258,2-2 129,-1 1 0,-1-1 0,0-1 0,-2 3 0,-1-1 0,-2-2 0,4 0 0,-2-1 0,0 4 129,2 0-258,-4 0 258,-1-3-129,4 2 0,-1 2 0,-1-1-129,1 0 258,-2-1-258,3-2 129,1 0 0,1-1 0,0-3 0,2 3 0,-3-1 0,1 0 0,1 1 0,-1 0 0,2 3-129,-4-4 258,2 4-129,-1-1 0,1 1 0,0-3 0,4-1 0,-1-2 129,5 0-129,-1-1 0,2-1 0,1-2 0,0 1 0,2 1 0,-2 2 0,1 0 0,0 2 0,1-2 0,2 2-129,1 0 129,0 0 0,2-1 0,0 1 0,2 2 0,0-2 0,-1 2 0,-1-1 0,1 4 0,-3-1 129,0-2-129,0 4 129,-3 0-129,2 2 129,-2 1-258,0 0 258,0 1-129,-2 4-129,2 1 258,-2-1-258,2 2 129,-2 0 0,0 4 0,1-4 0,0 2 0,-2 1 129,2 1-129,0-2 0,-2 1 0,1 0 0,2 1 0,-1-1 0,2 1 0,0-1 0,1 4 0,-1-1 0,1-1 0,0 0 0,1-1 0,1 1 0,-5 1 0,3-3-129,-3 3 129,-1 0 0,-2-1 0,-3 2 0,-1 2 0,-4-2 0,0 5 0,-5-1 0,-11 4 0,17-4 0,-17 4 0,0 0 0,14 0 0,-14 0 0,0 0-129,0 0 0,1 11-258,-1-11-516,0 0-3741,-11 16-387,-2-13-516,-5-3-129</inkml:trace>
  <inkml:trace contextRef="#ctx0" brushRef="#br0" timeOffset="11779.6738">8166 11921 774,'-2'-13'3612,"2"13"0,0 0-2193,0 0-129,-14 0-516,14 0 0,0 0-129,-14-3-129,14 3 0,0 0 0,0 0-129,-14 6 129,14-6-387,0 0 129,-7 15-129,7-15 129,0 0 129,-12 15-258,12-15 129,-5 13-129,5-13 0,-4 15 0,4-15 0,-3 15-129,3-15 0,0 19 0,0-19 0,0 19 0,0-6 129,0-1-129,3 0 0,0-1 129,-1 2-129,-2-13 129,7 21-129,-7-21 129,6 16-129,-6-16 129,6 14 0,-6-14-129,10 11 258,-10-11-129,0 0-129,13 15 129,-13-15-129,0 0 0,12 15 0,-12-15 0,0 0 0,13 14 129,-13-14-129,0 0 0,12 15 129,-12-15-129,0 0 129,11 12-129,-11-12 129,0 0-129,13 14 129,-13-14-129,0 0 0,17 11 129,-17-11-129,0 0 0,13 12 0,-13-12 129,0 0 0,0 0 0,14 8 0,-14-8-129,0 0 129,12 4 0,-12-4 0,0 0-129,13 5 0,-13-5 0,13 2 129,-13-2-129,13 3 0,-13-3 0,16 4 129,-16-4-129,16 1 0,-16-1 129,16 1-129,-16-1 0,15 0 0,-15 0 129,17 0-129,-17 0 0,16-5 0,-16 5 0,16-8 0,-16 8 129,13-9-129,-13 9 0,13-11 0,-13 11 0,14-13 0,-14 13 0,14-15 0,-14 15 0,13-16 0,-13 16 0,15-19 129,-15 19-129,14-23 0,-7 12 0,-1-1 0,3-1 129,-2 1-129,-2 1 0,-5 11 0,9-23 129,-9 23-129,6-20 129,-6 20-129,6-19 129,-6 19 129,4-20-258,-4 20 129,1-17 0,-1 17-129,0-18 129,0 18-129,0-14 129,0 14-129,-3-11 0,3 11 0,-9-15 0,9 15 129,-6-16-129,6 16 0,-8-15 0,8 15 0,-9-17 0,9 17 129,-10-12-129,10 12 129,0 0-129,-11-15 0,11 15 129,0 0-129,-12-15 129,12 15-129,0 0 0,-15-10 0,15 10 0,-11-3 0,11 3 0,-15-3 0,15 3 0,-16-3 129,16 3-129,-15-1-129,15 1 258,-14-6-129,14 6 0,-13-2 0,13 2 0,-13-2 0,13 2 0,-13 0 129,13 0-129,-18 0 0,18 0 0,-18 4 129,18-4-129,-20 6 0,20-6 129,-21 10-129,21-10 0,-15 8 0,15-8 0,-15 8 0,15-8 0,0 0-129,-15 17 129,15-17 0,0 0 0,-10 15 0,10-15 0,0 0 0,-12 14-129,12-14 129,-15 8-258,15-8 0,-14 6-258,3-6-774,11 0-3096,0 0-516,0 0-387,-13 0-129</inkml:trace>
  <inkml:trace contextRef="#ctx0" brushRef="#br0" timeOffset="18848.078">8495 12144 516,'2'15'2967,"-2"-15"-2064,0 0-258,0 0-129,0 0 0,0 0 129,0 0 0,12-5 0,-12 5 0,0 0 129,0 0-129,0 0 129,14-7-387,-14 7 129,0 0-129,15-2-129,-15 2 258,15-5-258,-15 5 0,21-10-129,-8 5 129,-2-2-129,4-1 0,-2 2 0,2 0-129,2 2 0,-3-4 0,3 5 0,-3-2 0,4-1 0,-3-2 0,0 0 0,2 0 0,-1 1 0,-2-3 0,2 2 0,0-1 0,-1 1 0,-2 2 0,0-1 0,2 0 0,-2-1 0,-2 2 0,-11 6 129,20-14-129,-20 14 0,17-14 0,-17 14 0,16-13 0,-16 13 0,14-10 0,-14 10 0,18-11 0,-18 11 129,16-15 0,-16 15-129,17-20 129,-8 6 0,-9 14 129,19-25-129,-8 14-129,-2-3 129,1 3-129,-1 0 129,-9 11-129,19-20 0,-19 20 0,13-15 0,-13 15 0,12-15 129,-12 15-129,15-17 129,-15 17-129,14-14 129,-14 14-129,16-18 129,-16 18-129,16-19 0,-16 19 0,16-16 129,-16 16-258,14-15 129,-14 15 0,14-17 0,-14 17 0,11-14 129,-11 14-129,10-14 0,-10 14 129,0 0-129,10-14 0,-10 14 0,0 0 0,0 0 0,0 0 0,0 0 0,0 0 0,0 0 0,0 0 0,0 0 0,11-12 258,-11 12-258,0 0 129,0 0-258,0 0-129,0 0 0,0 0 0,0 0 0,0 0-387,2 9 129,-2-9-903,0 0-2838,-2 12 258,2-12-387</inkml:trace>
  <inkml:trace contextRef="#ctx0" brushRef="#br0" timeOffset="19818.1332">9127 11511 645,'-2'12'3741,"-4"1"129,6-13-2709,0 0-516,0 0-258,-14 8 129,14-8-387,0 0 129,0 0-129,0 0 258,0 0 129,0 0-129,0 0 129,0 0-387,9-5 387,-9 5-387,15-6 129,-15 6-129,19-7 0,-7 1 0,2 3-129,1-3 129,3 3 129,0-2-258,2-2 0,0 4 0,1-1 0,-1 2 0,-3 1 0,-1 0 129,-4 1-129,-12 0 0,17 0 129,-17 0 0,0 0-129,0 0 129,0 0 0,3 11 0,-3-11-129,0 0 129,-6 9-129,6-9 0,-12 7 0,12-7 0,-14 14-129,14-14 129,-15 17-129,15-17 129,-8 18-129,8-18 129,-8 22 0,8-22 0,-5 21 129,5-21 0,-6 25 0,2-11-129,4 3 258,-1 1-258,1-1 258,0 2-258,0 1 0,0 0 129,0-1-129,1 3 0,1 2 129,0-3-129,-1 1 129,-1 1-129,0-2 129,-1 1-129,-3-4 129,-1 0-258,-1-6-129,2 5-903,4-17-2709,-14 12-645,14-12-258</inkml:trace>
  <inkml:trace contextRef="#ctx0" brushRef="#br0" timeOffset="24960.4277">8578 11453 2967,'0'17'3096,"-12"-15"-1677,12-2-516,0 0-129,0 0-387,0 0 0,0 0-129,0 0 0,0 0 129,0 0-129,2 13 0,-2-13 129,0 0-129,13-2-129,-13 2 129,17-16 258,-5 4-258,0-3 129,3 1 0,1-3 0,1 0-129,3 0 0,2 2 0,-1-1-129,2 0 0,1-2 0,0 2-129,-1-5 129,0-1-129,-2-1 0,1-4 0,-3 1 0,1-1 0,-5 2 129,0 0-258,-5 5 258,1 3-129,-2 2 0,-9 15 0,12-17 0,-12 17-129,0 0-129,0 0-774,0 0-2967,9 16-387,-12-5 129</inkml:trace>
  <inkml:trace contextRef="#ctx0" brushRef="#br0" timeOffset="25787.475">8756 11606 1161,'0'0'3096,"0"0"-2193,0 0 0,0 0 0,10-9-516,-10 9-129,12-11-129,-12 11 387,11-15-129,-8 4 258,-3 11 129,17-21 0,-17 21 129,18-20-387,-4 11 258,-3-4-387,6 3 129,-4-1-258,5 0 0,-3-1-129,6-4 0,-4-1 0,2 0 129,4-4-129,-3-1-129,2-1 129,-1 0-129,0-2 129,0-2-129,-2 2 0,-1 2 0,-1 2 0,-3 0-129,1 6-129,-6 2-774,4 5-2967,-13 8-516,0 0 129</inkml:trace>
  <inkml:trace contextRef="#ctx0" brushRef="#br0" timeOffset="26613.5221">8807 11159 1419,'0'0'4128,"-14"0"129,4 2-2838,10-2-258,-18 18-258,10-3-258,-2-3-258,0 5-258,0 3 0,3 1 0,-3 2 0,2 4-129,-3 1 258,3 0-129,-5-2 0,4 6 129,-3-5 0,0 2-129,0-5 387,-1 1-129,2-7 0,3 0-258,-2-6 129,4 0-258,6-12 129,0 0-129,-11 13 0,11-13 0,0 0 0,0 0 0,0 0 0,0 0 0,8 3 0,-8-3 0,13 2 0,-13-2 0,13 1 129,-13-1-258,11 2 129,-11-2 129,12 0-129,-12 0 0,13 3 0,-13-3 129,14 4-129,-14-4 0,22 8 0,-9-2 0,4-1 0,2 1 0,3 2 0,1-2 0,1 1 0,-1-4 0,-1-1-129,-3-2-516,2 0-3483,-6 0-129,-15 0-645</inkml:trace>
  <inkml:trace contextRef="#ctx0" brushRef="#br0" timeOffset="30179.7262">7592 12016 774,'-17'2'3612,"17"-2"129,-18 0-2322,18 0-258,-17-14-516,17 14-129,-19-18-387,19 18-129,-18-18 129,18 18 129,-19-20 258,5 15-129,14 5 258,-23-13-129,23 13 129,-25-10 0,13 6-129,-4-1 0,4 0-129,-2-4 0,1 5-129,-2-6 0,0 3-129,2-1 129,-1 0-129,-2-4 0,1 4 0,-3-4 0,4 1 0,-4-5 0,3 1 0,-1 0-129,0-2 129,2-1-129,1 3 129,-1-2-129,0 3 0,-2 2 129,3-5-129,-2 4 129,4 1-129,-2-3 0,-2 2 129,5-3-258,-4-3 258,4 2-258,-3-2 258,2-3-258,-2 2 258,2 1-129,1 2-129,-1 1 129,0 3 0,4 1 129,7 12-129,-14-14 0,14 14 0,-13-9 0,13 9 129,-14-10-129,14 10 0,-17-12 0,17 12 0,-18-16 0,18 16 0,-18-18 0,18 18 129,-17-18-129,17 18 0,-16-10 0,16 10 0,-14-4 0,14 4 0,-15 0 0,15 0 129,-11 4-129,11-4 0,0 0 0,-17 10 0,17-10 0,0 0 0,-12 9 0,12-9 0,0 0 0,0 0 0,0 0 0,-13 18 0,13-18 0,0 25 0,0-5 0,0 2 0,6 5 0,1 2 0,-1 6 0,6 1 0,0-2 129,0 0-258,1-2 129,0-4-258,2-2-129,-5-11-1161,5-5-2709,-1-9-258,-14-1-516,19-11 646</inkml:trace>
  <inkml:trace contextRef="#ctx0" brushRef="#br0" timeOffset="30787.761">6877 11420 516,'-4'-14'2709,"4"14"-1677,0-19-387,0 19 129,0-20-129,0 8 258,0 12 0,0-19 0,0 19 129,0-15 0,0 15 129,0 0-258,0 0-129,1-11-258,-1 11 129,0 0-387,0 0 0,13 0 0,-13 0-129,16 7 129,-3 2 0,2-1-129,5 3-129,4 0-387,0-5-387,6-3-2967,-1 0-516,-5-4-129</inkml:trace>
  <inkml:trace contextRef="#ctx0" brushRef="#br0" timeOffset="32335.8492">6840 10875 1419,'-5'-13'1548,"5"13"-387,-3-15-129,3 15-387,0 0-129,0 0 0,0 0 0,0 0 129,0 0 0,0 0 129,0 0 0,-7 9 129,7-9-129,0 0-129,0 14 0,0-14-258,0 0-129,14 5-129,-14-5 129,19 5-258,-7 1 258,-12-6-129,23 15 0,-23-15 258,23 24-258,-11-12 129,1 4-129,1-2 129,-3-1-129,3 1-129,0-1 129,-1 1-129,-2 0 0,-1-3 129,-1 0-129,-1 2 258,-3-2-129,-5-11 0,11 22 0,-11-22 0,6 16 129,-6-16-129,0 0 129,10 13-129,-10-13 0,0 0 0,0 0 0,0 0 129,12 7-258,-12-7 129,0 0-129,0 0 0,0 0 0,0 0 0,6 15 129,-6-15-129,0 0 0,13 11 0,-13-11 0,15 10 0,-5-6 129,-10-4-129,24 7 0,-11-3 0,0 3 0,0 1 0,2 1 0,-1 0 129,-1 3-129,-1 0 0,2 1 0,-2 0 0,-1-1 0,-11-12 0,19 20 129,-19-20-129,15 16 0,-15-16 129,19 18-129,-19-18 0,22 17 129,-22-17-129,16 15 0,-16-15 0,18 11 0,-18-11 0,0 0 0,0 0 0,11 0-129,-11 0 0,0 0-258,6-6-774,-6 6-2967,0-22-129,0 4-645,0-3 646</inkml:trace>
  <inkml:trace contextRef="#ctx0" brushRef="#br0" timeOffset="33291.9042">7151 10770 1161,'-8'-11'1935,"8"11"-129,0 0 0,0 0-516,0 0-129,-14-6-258,14 6-129,0 0-387,0 0 129,0 0-258,0 0 0,0 0 0,0 0 129,0 7-129,0-7 129,1 14 129,-1-14-129,12 19 0,-6-8 129,-1 2-258,4 0 0,-1 1 129,3 3-129,-2-2-129,5 4 0,-2-3 0,3 2-129,1-3 129,0-2-129,0 0 129,3-3-129,-3 0 129,1-1-129,-2-2 0,1 2 129,-2-2-129,-1 1 129,-1 2-129,-1-3 0,-11-7 0,23 22 129,-15-11-129,3 2 0,-4-1 0,1 3 0,1-3 129,-3 3-129,0-3 129,0 1-129,-1-1 129,1-1-129,-6-11 129,14 23-129,-14-23 258,12 17-258,-12-17 129,15 18-129,-15-18 0,12 11-129,-12-11 129,0 0 0,0 0 0,12 8 0,-12-8-258,0 0 258,0 0 0,0 0-129,0 0 129,0 0-258,13 12 0,-13-12-516,0 0-1419,0 0-2064,10-8-129,-10 8 0</inkml:trace>
  <inkml:trace contextRef="#ctx0" brushRef="#br0" timeOffset="34207.9566">7067 11401 3870,'0'0'4128,"-5"-15"-129,5 15-2709,0-15-516,0 15-258,16-14-258,-4 8-258,1-1-129,4 3 129,2 3-129,3 1 0,-2 3 0,4 6 129,-1 4 0,5 1 0,-2 3 129,4-3 129,-2-1-129,0-2 258,0-4-258,-4-2 129,3-5-129,-5 0 0,-1-3 0,-1-5-129,-3 0 0,2 0 0,-2-1 0,0 1 0,-4-1 0,2 1 0,-2 0 0,-13 8 129,20-14-129,-20 14 129,14-11-129,-14 11 258,0 0-129,8-17 0,-8 17 129,2-14-258,-2 14 129,2-14 129,-2 14-258,4-16 129,-4 16-129,4-12 0,-4 12 0,0 0 0,7-14 0,-7 14 0,0 0 129,0 0-129,0 0 129,0 0-129,0 0 129,0 0 0,0 0-129,0 0 129,0 0-129,-7-7 0,7 7 258,0 0-258,0 0 129,0 0-129,-15-9 0,15 9 0,0 0 0,-14-16 129,14 16-129,-13-17 129,13 17-129,-16-21 129,10 7-129,-2-2 258,0 2-129,-1-2 0,2 1 0,-2 1 0,4 3-129,5 11-129,-14-18-258,14 18-1161,0 0-2709,-11 4-258,11-4-387</inkml:trace>
  <inkml:trace contextRef="#ctx0" brushRef="#br0" timeOffset="62575.5789">12550 8528 1677,'0'0'1806,"0"0"-258,0 0-258,-12 10-129,12-10 0,0 0 0,0 0 129,0 0-129,-4 12 0,4-12-129,0 0-129,-12 5-129,12-5 0,0 0-387,-12 10 0,12-10-129,0 0 0,-12 11 0,12-11-129,0 0 0,-11 13 0,11-13 0,0 0-129,-7 12 129,7-12-129,0 0 129,-4 15 0,4-15 0,0 16 0,0-16 0,0 17 0,0-17 0,2 17-129,-2-17 129,3 19 0,-3-19-129,4 15 0,-4-15 0,5 14 0,-5-14 0,0 0 129,12 15-129,-12-15 0,0 0 0,0 0 0,12 14 0,-12-14 129,0 0-129,8 13 129,-8-13-129,0 0 129,10 14 0,-10-14-129,0 0 129,11 12-129,-11-12 0,0 0 0,12 9 129,-12-9-129,0 0 0,11 12 0,-11-12 129,0 0-129,0 0 0,15 8 0,-15-8 0,0 0 0,0 0 0,13 5 129,-13-5-129,0 0 129,0 0-129,0 0 0,11 6 0,-11-6 0,0 0 129,0 0-129,0 0 0,12 6 0,-12-6 0,0 0 258,0 0-258,14 1 129,-14-1-129,0 0 129,12 0-129,-12 0 129,0 0-129,12 0 129,-12 0-129,0 0 129,12-7 0,-12 7-129,0 0 129,11-6-129,-11 6 0,13-3 0,-13 3 0,15-4 0,-15 4 0,14-5 0,-14 5 0,14-4 129,-14 4-129,0 0 0,16-11 0,-16 11 0,0 0 0,16-13 0,-16 13 0,0 0 0,11-17 0,-11 17 129,0 0-129,5-16 129,-5 16-129,0 0 0,0-12 0,0 12 129,0 0-129,0 0 129,0-13-129,0 13 0,0 0 0,0 0 0,0-13 0,0 13 0,0 0 129,0 0-129,0-15 0,0 15-129,0 0 258,0-11-258,0 11 129,0 0 0,-4-18-129,4 18 258,0 0-258,-7-15 387,7 15-387,0 0 129,0 0 0,0 0 129,-10-14-129,10 14 0,0 0 0,0 0 0,0 0 0,0 0 258,-13-7-258,13 7 0,0 0 0,0 0 0,0 0 0,-13-6 0,13 6 0,0 0 0,-11 0 0,11 0 0,0 0 129,-16-3-129,16 3 0,0 0 129,-13-1-129,13 1 129,0 0-129,0 0 0,-14-2 0,14 2 0,0 0 0,0 0 0,-14-6 0,14 6 0,0 0 0,0 0 129,-10-4-129,10 4 0,0 0 0,0 0 0,-14-4 258,14 4-258,0 0 0,0 0 0,-14 0 0,14 0 0,0 0 0,0 0 0,-12 4 0,12-4 0,0 0 0,0 0 129,-12 7-129,12-7 0,0 0 0,0 0 0,0 0 0,0 0-129,-11 6-129,11-6 129,0 0-387,0 0-774,0 0-3225,0 0-516,0 0-387,1-9-387</inkml:trace>
  <inkml:trace contextRef="#ctx0" brushRef="#br0" timeOffset="70080.0083">12872 8689 1419,'0'0'1806,"10"-11"-129,-10 11-258,10-13-129,-10 13-387,13-14 129,-8 2-129,-5 12-129,11-15 0,-11 15 0,14-14-258,-14 14 129,12-7-258,-12 7 0,13-3 0,-13 3-129,15 0-129,-15 0 0,17 0 0,-17 0 0,14 0 0,-14 0-129,17 3 129,-17-3-129,20 6 129,-20-6-129,23 7 258,-23-7-129,24 10-129,-12-6 129,0 1-129,-12-5 129,21 6-129,-21-6 129,20 5-129,-20-5 129,18 5-129,-18-5 0,17 6 0,-17-6 0,13 12 0,-13-12 0,16 12 0,-16-12 0,14 15 0,-14-15 0,16 18 0,-16-18 0,16 16 0,-16-16 0,16 15 129,-16-15-129,15 14 129,-15-14-129,17 12 0,-17-12 129,14 10-129,-14-10 0,14 12 0,-14-12 0,12 14 0,-12-14 0,16 21 129,-16-21-129,16 21 0,-16-21 0,16 22 0,-16-22 0,19 19 0,-19-19 0,22 17 129,-22-17-129,21 15 0,-21-15 0,20 18 0,-20-18 0,18 21 0,-9-8 0,-9-13 0,16 21 129,-16-21-129,12 18 0,-12-18 0,9 15 129,-9-15-129,0 0 0,11 13-129,-11-13 258,0 0-258,0 0 258,0 0-129,12 13 0,-12-13 0,0 0 0,0 0 0,15 12-129,-15-12-129,0 0-129,11 20-258,-11-20-774,2 13-1677,-2-13-1419,0 17 0</inkml:trace>
  <inkml:trace contextRef="#ctx0" brushRef="#br0" timeOffset="70855.0527">13418 9004 903,'-11'-4'4128,"11"4"-645,0 0-1161,-12-15-903,12 15-258,0 0-258,0 0-129,0 0-258,0 0-129,0 0 258,9-1-258,-9 1 0,14 5 0,-14-5-129,18 10-129,-6-4 129,4-2-129,-2 0 0,1-2-129,-1-1 129,0 1-129,1 1 0,-1 1 0,-2 1 0,-1 3 0,2-2 0,-13-6 0,23 10 0,-23-10 129,18 7-129,-18-7 0,13 4-129,-13-4 129,0 0 0,12 0 0,-12 0 0,0 0 0,0 0 129,5-14-129,-5 14 0,2-12 0,-2 12 129,0-21-258,0 8 129,0 1 0,-2-2 129,0-1-129,-1 0 0,1 1 0,1 1 0,-2 2 0,3 11 129,-2-17-258,2 17 129,0 0 0,-4-13-129,4 13-129,0 0-258,0 0-258,0 0-1419,0 0-2193,0 0-645,0 0 258</inkml:trace>
  <inkml:trace contextRef="#ctx0" brushRef="#br0" timeOffset="105460.0319">15948 11180 3354,'-14'-4'4257,"14"4"-1806,-17-1-516,17 1-645,-15 0-129,15 0-129,-14 7-258,14-7 0,-12 15-258,12-15-129,-10 15 129,10-15-129,-11 17-258,11-17 129,-11 16-129,11-16-129,-10 17 129,10-17 0,-10 20-129,10-20 129,-12 21-129,9-9 129,3-12-129,-9 21 129,9-21-129,-9 23 129,9-23-129,-6 22 0,3-10 0,3-12 0,-5 21 0,5-21 129,0 20-258,0-20 129,0 17 0,0-17 0,0 16 0,0-16 0,4 16 0,-4-16 0,6 13 129,-6-13-129,8 15 0,-8-15 0,10 11 0,-10-11 0,9 14 0,-9-14 0,11 18 0,-11-18-129,10 15 129,-10-15 0,10 16 0,-10-16 0,13 10 0,-13-10 0,0 0 0,13 11 0,-13-11 0,0 0 0,12 6 0,-12-6 0,0 0 0,0 0 0,15 7 0,-15-7 0,0 0 0,12 0 0,-12 0 0,0 0 0,16 0 0,-16 0 0,12 0 0,-12 0 129,16 0-129,-16 0 0,13 0 0,-13 0 0,12-1 0,-12 1 0,12-3 0,-12 3 0,14-5 0,-14 5 0,15-4 129,-15 4-129,16-6 0,-16 6 0,18-5 0,-18 5 0,13-9 0,-13 9 0,12-7 129,-12 7-258,12-12 129,-12 12 129,7-14-129,-7 14 129,13-14-129,-13 14 0,10-18 0,-10 18 129,11-12-129,-11 12 0,9-14 0,-9 14 0,9-11 0,-9 11 0,0 0 0,10-17 0,-10 17 0,5-16 0,-5 16 129,5-18-129,-5 18 0,3-23 0,-2 10 129,-1 2-129,1 0 0,-1 11 0,1-21 129,-1 21 0,0-22-129,0 22 129,1-18 0,-1 18 0,0-16 129,0 16-129,0-16 129,0 16-129,-1-13 0,1 13-129,-5-14 129,5 14-129,-6-16 129,6 16-129,-7-14 0,7 14 0,-8-14 0,8 14 0,0 0 0,-10-16 0,10 16 129,0 0-129,-12-11 0,12 11 0,0 0 0,-11-13 129,11 13-129,0 0 0,-14-12 129,14 12-129,0 0 0,-16-13 0,16 13 129,-13-7-129,13 7 129,-15-3-129,15 3 0,-15-4 0,15 4 0,-19-1 129,19 1-129,-20-1 0,20 1 129,-14 0-129,14 0 0,-13 0 0,13 0 0,0 0 0,-16 6 0,16-6 0,-12 3 0,12-3-129,-14 7 0,14-7-129,0 0-129,-16 7-516,16-7-3612,0 0-387,0 0-258,0 0-516</inkml:trace>
</inkml:ink>
</file>

<file path=ppt/ink/ink2.xml><?xml version="1.0" encoding="utf-8"?>
<inkml:ink xmlns:inkml="http://www.w3.org/2003/InkML">
  <inkml:definitions>
    <inkml:context xml:id="ctx0">
      <inkml:inkSource xml:id="inkSrc0">
        <inkml:traceFormat>
          <inkml:channel name="X" type="integer" max="4095" units="cm"/>
          <inkml:channel name="Y" type="integer" max="4095" units="cm"/>
        </inkml:traceFormat>
        <inkml:channelProperties>
          <inkml:channelProperty channel="X" name="resolution" value="154.76192" units="1/cm"/>
          <inkml:channelProperty channel="Y" name="resolution" value="280.8642" units="1/cm"/>
        </inkml:channelProperties>
      </inkml:inkSource>
      <inkml:timestamp xml:id="ts0" timeString="2013-07-25T14:18:16.973"/>
    </inkml:context>
    <inkml:brush xml:id="br0">
      <inkml:brushProperty name="width" value="0.08333" units="cm"/>
      <inkml:brushProperty name="height" value="0.08333" units="cm"/>
      <inkml:brushProperty name="color" value="#3165BB"/>
      <inkml:brushProperty name="fitToCurve" value="1"/>
    </inkml:brush>
  </inkml:definitions>
  <inkml:traceGroup>
    <inkml:annotationXML>
      <emma:emma xmlns:emma="http://www.w3.org/2003/04/emma" version="1.0">
        <emma:interpretation id="{CB756DDC-7F64-4072-B271-6CCEEB5FEEA4}" emma:medium="tactile" emma:mode="ink">
          <msink:context xmlns:msink="http://schemas.microsoft.com/ink/2010/main" type="writingRegion" rotatedBoundingBox="1528,10382 15672,10872 15557,14171 1414,13681"/>
        </emma:interpretation>
      </emma:emma>
    </inkml:annotationXML>
    <inkml:traceGroup>
      <inkml:annotationXML>
        <emma:emma xmlns:emma="http://www.w3.org/2003/04/emma" version="1.0">
          <emma:interpretation id="{747CDA35-A63A-4378-BBCC-D9B08870739B}" emma:medium="tactile" emma:mode="ink">
            <msink:context xmlns:msink="http://schemas.microsoft.com/ink/2010/main" type="paragraph" rotatedBoundingBox="1528,10382 15672,10872 15557,14171 1414,13681" alignmentLevel="1"/>
          </emma:interpretation>
        </emma:emma>
      </inkml:annotationXML>
      <inkml:traceGroup>
        <inkml:annotationXML>
          <emma:emma xmlns:emma="http://www.w3.org/2003/04/emma" version="1.0">
            <emma:interpretation id="{53F93253-CB2F-4C79-B91D-8736FE5417E7}" emma:medium="tactile" emma:mode="ink">
              <msink:context xmlns:msink="http://schemas.microsoft.com/ink/2010/main" type="line" rotatedBoundingBox="1528,10382 15672,10872 15557,14171 1414,13681"/>
            </emma:interpretation>
          </emma:emma>
        </inkml:annotationXML>
        <inkml:traceGroup>
          <inkml:annotationXML>
            <emma:emma xmlns:emma="http://www.w3.org/2003/04/emma" version="1.0">
              <emma:interpretation id="{2CF6E393-C07B-4810-A909-4D8765B9CB67}" emma:medium="tactile" emma:mode="ink">
                <msink:context xmlns:msink="http://schemas.microsoft.com/ink/2010/main" type="inkWord" rotatedBoundingBox="11492,10727 15672,10872 15557,14171 11378,14027"/>
              </emma:interpretation>
              <emma:one-of disjunction-type="recognition" id="oneOf0">
                <emma:interpretation id="interp0" emma:lang="en-US" emma:confidence="0">
                  <emma:literal>Weight-giddy!??</emma:literal>
                </emma:interpretation>
                <emma:interpretation id="interp1" emma:lang="en-US" emma:confidence="0">
                  <emma:literal>weight-giddy!?</emma:literal>
                </emma:interpretation>
                <emma:interpretation id="interp2" emma:lang="en-US" emma:confidence="0">
                  <emma:literal>Weight-giddy!?</emma:literal>
                </emma:interpretation>
                <emma:interpretation id="interp3" emma:lang="en-US" emma:confidence="0">
                  <emma:literal>weight-giddy!??</emma:literal>
                </emma:interpretation>
                <emma:interpretation id="interp4" emma:lang="en-US" emma:confidence="0">
                  <emma:literal>weight-giddy!!?</emma:literal>
                </emma:interpretation>
              </emma:one-of>
            </emma:emma>
          </inkml:annotationXML>
          <inkml:trace contextRef="#ctx0" brushRef="#br0">29 0,'0'8,"-14"-8,14 0,0 0,-15-8,15 8</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4095" units="cm"/>
          <inkml:channel name="Y" type="integer" max="4095" units="cm"/>
        </inkml:traceFormat>
        <inkml:channelProperties>
          <inkml:channelProperty channel="X" name="resolution" value="154.76192" units="1/cm"/>
          <inkml:channelProperty channel="Y" name="resolution" value="280.8642" units="1/cm"/>
        </inkml:channelProperties>
      </inkml:inkSource>
      <inkml:timestamp xml:id="ts0" timeString="2013-07-25T14:18:16.973"/>
    </inkml:context>
    <inkml:brush xml:id="br0">
      <inkml:brushProperty name="width" value="0.08333" units="cm"/>
      <inkml:brushProperty name="height" value="0.08333" units="cm"/>
      <inkml:brushProperty name="color" value="#3165BB"/>
      <inkml:brushProperty name="fitToCurve" value="1"/>
    </inkml:brush>
  </inkml:definitions>
  <inkml:trace contextRef="#ctx0" brushRef="#br0">29 0,'0'8,"-14"-8,14 0,0 0,-15-8,15 8</inkml:trace>
</inkml:ink>
</file>

<file path=ppt/ink/ink4.xml><?xml version="1.0" encoding="utf-8"?>
<inkml:ink xmlns:inkml="http://www.w3.org/2003/InkML">
  <inkml:definitions>
    <inkml:context xml:id="ctx0">
      <inkml:inkSource xml:id="inkSrc0">
        <inkml:traceFormat>
          <inkml:channel name="X" type="integer" max="4095" units="cm"/>
          <inkml:channel name="Y" type="integer" max="4095" units="cm"/>
        </inkml:traceFormat>
        <inkml:channelProperties>
          <inkml:channelProperty channel="X" name="resolution" value="154.76192" units="1/cm"/>
          <inkml:channelProperty channel="Y" name="resolution" value="280.8642" units="1/cm"/>
        </inkml:channelProperties>
      </inkml:inkSource>
      <inkml:timestamp xml:id="ts0" timeString="2013-07-25T14:18:16.973"/>
    </inkml:context>
    <inkml:brush xml:id="br0">
      <inkml:brushProperty name="width" value="0.08333" units="cm"/>
      <inkml:brushProperty name="height" value="0.08333" units="cm"/>
      <inkml:brushProperty name="color" value="#3165BB"/>
      <inkml:brushProperty name="fitToCurve" value="1"/>
    </inkml:brush>
  </inkml:definitions>
  <inkml:trace contextRef="#ctx0" brushRef="#br0">29 0,'0'8,"-14"-8,14 0,0 0,-15-8,15 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FC1D31-E3CF-4C02-AC49-CFD3ECC25A1C}" type="datetimeFigureOut">
              <a:rPr lang="en-US" smtClean="0"/>
              <a:t>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E78C9-31A5-44FD-85B4-416F9D212F16}" type="slidenum">
              <a:rPr lang="en-US" smtClean="0"/>
              <a:t>‹#›</a:t>
            </a:fld>
            <a:endParaRPr lang="en-US"/>
          </a:p>
        </p:txBody>
      </p:sp>
    </p:spTree>
    <p:extLst>
      <p:ext uri="{BB962C8B-B14F-4D97-AF65-F5344CB8AC3E}">
        <p14:creationId xmlns:p14="http://schemas.microsoft.com/office/powerpoint/2010/main" val="255690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2E78C9-31A5-44FD-85B4-416F9D212F16}" type="slidenum">
              <a:rPr lang="en-US" smtClean="0"/>
              <a:t>1</a:t>
            </a:fld>
            <a:endParaRPr lang="en-US"/>
          </a:p>
        </p:txBody>
      </p:sp>
    </p:spTree>
    <p:extLst>
      <p:ext uri="{BB962C8B-B14F-4D97-AF65-F5344CB8AC3E}">
        <p14:creationId xmlns:p14="http://schemas.microsoft.com/office/powerpoint/2010/main" val="886285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2E78C9-31A5-44FD-85B4-416F9D212F16}" type="slidenum">
              <a:rPr lang="en-US" smtClean="0"/>
              <a:t>40</a:t>
            </a:fld>
            <a:endParaRPr lang="en-US"/>
          </a:p>
        </p:txBody>
      </p:sp>
    </p:spTree>
    <p:extLst>
      <p:ext uri="{BB962C8B-B14F-4D97-AF65-F5344CB8AC3E}">
        <p14:creationId xmlns:p14="http://schemas.microsoft.com/office/powerpoint/2010/main" val="35688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2E78C9-31A5-44FD-85B4-416F9D212F16}" type="slidenum">
              <a:rPr lang="en-US" smtClean="0"/>
              <a:t>41</a:t>
            </a:fld>
            <a:endParaRPr lang="en-US"/>
          </a:p>
        </p:txBody>
      </p:sp>
    </p:spTree>
    <p:extLst>
      <p:ext uri="{BB962C8B-B14F-4D97-AF65-F5344CB8AC3E}">
        <p14:creationId xmlns:p14="http://schemas.microsoft.com/office/powerpoint/2010/main" val="1262980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2E78C9-31A5-44FD-85B4-416F9D212F16}" type="slidenum">
              <a:rPr lang="en-US" smtClean="0"/>
              <a:t>42</a:t>
            </a:fld>
            <a:endParaRPr lang="en-US"/>
          </a:p>
        </p:txBody>
      </p:sp>
    </p:spTree>
    <p:extLst>
      <p:ext uri="{BB962C8B-B14F-4D97-AF65-F5344CB8AC3E}">
        <p14:creationId xmlns:p14="http://schemas.microsoft.com/office/powerpoint/2010/main" val="3157073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2E78C9-31A5-44FD-85B4-416F9D212F16}" type="slidenum">
              <a:rPr lang="en-US" smtClean="0"/>
              <a:t>43</a:t>
            </a:fld>
            <a:endParaRPr lang="en-US"/>
          </a:p>
        </p:txBody>
      </p:sp>
    </p:spTree>
    <p:extLst>
      <p:ext uri="{BB962C8B-B14F-4D97-AF65-F5344CB8AC3E}">
        <p14:creationId xmlns:p14="http://schemas.microsoft.com/office/powerpoint/2010/main" val="746477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2E78C9-31A5-44FD-85B4-416F9D212F16}" type="slidenum">
              <a:rPr lang="en-US" smtClean="0"/>
              <a:t>44</a:t>
            </a:fld>
            <a:endParaRPr lang="en-US"/>
          </a:p>
        </p:txBody>
      </p:sp>
    </p:spTree>
    <p:extLst>
      <p:ext uri="{BB962C8B-B14F-4D97-AF65-F5344CB8AC3E}">
        <p14:creationId xmlns:p14="http://schemas.microsoft.com/office/powerpoint/2010/main" val="331672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2E78C9-31A5-44FD-85B4-416F9D212F16}" type="slidenum">
              <a:rPr lang="en-US" smtClean="0"/>
              <a:t>2</a:t>
            </a:fld>
            <a:endParaRPr lang="en-US"/>
          </a:p>
        </p:txBody>
      </p:sp>
    </p:spTree>
    <p:extLst>
      <p:ext uri="{BB962C8B-B14F-4D97-AF65-F5344CB8AC3E}">
        <p14:creationId xmlns:p14="http://schemas.microsoft.com/office/powerpoint/2010/main" val="4822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2E78C9-31A5-44FD-85B4-416F9D212F16}" type="slidenum">
              <a:rPr lang="en-US" smtClean="0"/>
              <a:t>3</a:t>
            </a:fld>
            <a:endParaRPr lang="en-US"/>
          </a:p>
        </p:txBody>
      </p:sp>
    </p:spTree>
    <p:extLst>
      <p:ext uri="{BB962C8B-B14F-4D97-AF65-F5344CB8AC3E}">
        <p14:creationId xmlns:p14="http://schemas.microsoft.com/office/powerpoint/2010/main" val="147382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2E78C9-31A5-44FD-85B4-416F9D212F16}" type="slidenum">
              <a:rPr lang="en-US" smtClean="0"/>
              <a:t>4</a:t>
            </a:fld>
            <a:endParaRPr lang="en-US"/>
          </a:p>
        </p:txBody>
      </p:sp>
    </p:spTree>
    <p:extLst>
      <p:ext uri="{BB962C8B-B14F-4D97-AF65-F5344CB8AC3E}">
        <p14:creationId xmlns:p14="http://schemas.microsoft.com/office/powerpoint/2010/main" val="3002988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2E78C9-31A5-44FD-85B4-416F9D212F16}" type="slidenum">
              <a:rPr lang="en-US" smtClean="0"/>
              <a:t>5</a:t>
            </a:fld>
            <a:endParaRPr lang="en-US"/>
          </a:p>
        </p:txBody>
      </p:sp>
    </p:spTree>
    <p:extLst>
      <p:ext uri="{BB962C8B-B14F-4D97-AF65-F5344CB8AC3E}">
        <p14:creationId xmlns:p14="http://schemas.microsoft.com/office/powerpoint/2010/main" val="268977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2E78C9-31A5-44FD-85B4-416F9D212F16}" type="slidenum">
              <a:rPr lang="en-US" smtClean="0"/>
              <a:t>6</a:t>
            </a:fld>
            <a:endParaRPr lang="en-US"/>
          </a:p>
        </p:txBody>
      </p:sp>
    </p:spTree>
    <p:extLst>
      <p:ext uri="{BB962C8B-B14F-4D97-AF65-F5344CB8AC3E}">
        <p14:creationId xmlns:p14="http://schemas.microsoft.com/office/powerpoint/2010/main" val="715297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2E78C9-31A5-44FD-85B4-416F9D212F16}" type="slidenum">
              <a:rPr lang="en-US" smtClean="0"/>
              <a:t>7</a:t>
            </a:fld>
            <a:endParaRPr lang="en-US"/>
          </a:p>
        </p:txBody>
      </p:sp>
    </p:spTree>
    <p:extLst>
      <p:ext uri="{BB962C8B-B14F-4D97-AF65-F5344CB8AC3E}">
        <p14:creationId xmlns:p14="http://schemas.microsoft.com/office/powerpoint/2010/main" val="272942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2E78C9-31A5-44FD-85B4-416F9D212F16}" type="slidenum">
              <a:rPr lang="en-US" smtClean="0"/>
              <a:t>38</a:t>
            </a:fld>
            <a:endParaRPr lang="en-US"/>
          </a:p>
        </p:txBody>
      </p:sp>
    </p:spTree>
    <p:extLst>
      <p:ext uri="{BB962C8B-B14F-4D97-AF65-F5344CB8AC3E}">
        <p14:creationId xmlns:p14="http://schemas.microsoft.com/office/powerpoint/2010/main" val="2918637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2E78C9-31A5-44FD-85B4-416F9D212F16}" type="slidenum">
              <a:rPr lang="en-US" smtClean="0"/>
              <a:t>39</a:t>
            </a:fld>
            <a:endParaRPr lang="en-US"/>
          </a:p>
        </p:txBody>
      </p:sp>
    </p:spTree>
    <p:extLst>
      <p:ext uri="{BB962C8B-B14F-4D97-AF65-F5344CB8AC3E}">
        <p14:creationId xmlns:p14="http://schemas.microsoft.com/office/powerpoint/2010/main" val="51676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F6B21B-6385-4828-A988-7959039E9924}" type="datetimeFigureOut">
              <a:rPr lang="en-US" smtClean="0"/>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C4ACB-86E5-485E-B5B7-40AF51DC1003}" type="slidenum">
              <a:rPr lang="en-US" smtClean="0"/>
              <a:t>‹#›</a:t>
            </a:fld>
            <a:endParaRPr lang="en-US"/>
          </a:p>
        </p:txBody>
      </p:sp>
    </p:spTree>
    <p:extLst>
      <p:ext uri="{BB962C8B-B14F-4D97-AF65-F5344CB8AC3E}">
        <p14:creationId xmlns:p14="http://schemas.microsoft.com/office/powerpoint/2010/main" val="1216056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B21B-6385-4828-A988-7959039E9924}" type="datetimeFigureOut">
              <a:rPr lang="en-US" smtClean="0"/>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C4ACB-86E5-485E-B5B7-40AF51DC1003}" type="slidenum">
              <a:rPr lang="en-US" smtClean="0"/>
              <a:t>‹#›</a:t>
            </a:fld>
            <a:endParaRPr lang="en-US"/>
          </a:p>
        </p:txBody>
      </p:sp>
    </p:spTree>
    <p:extLst>
      <p:ext uri="{BB962C8B-B14F-4D97-AF65-F5344CB8AC3E}">
        <p14:creationId xmlns:p14="http://schemas.microsoft.com/office/powerpoint/2010/main" val="209204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B21B-6385-4828-A988-7959039E9924}" type="datetimeFigureOut">
              <a:rPr lang="en-US" smtClean="0"/>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C4ACB-86E5-485E-B5B7-40AF51DC1003}" type="slidenum">
              <a:rPr lang="en-US" smtClean="0"/>
              <a:t>‹#›</a:t>
            </a:fld>
            <a:endParaRPr lang="en-US"/>
          </a:p>
        </p:txBody>
      </p:sp>
    </p:spTree>
    <p:extLst>
      <p:ext uri="{BB962C8B-B14F-4D97-AF65-F5344CB8AC3E}">
        <p14:creationId xmlns:p14="http://schemas.microsoft.com/office/powerpoint/2010/main" val="1027340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3807E9-E029-4D1D-98F2-B07AF14CC476}" type="datetimeFigureOut">
              <a:rPr lang="en-US" smtClean="0">
                <a:solidFill>
                  <a:prstClr val="black">
                    <a:tint val="75000"/>
                  </a:prstClr>
                </a:solidFill>
              </a:rPr>
              <a:pPr/>
              <a:t>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7955D-7CA5-438D-B63D-3A4CDBC54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921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807E9-E029-4D1D-98F2-B07AF14CC476}" type="datetimeFigureOut">
              <a:rPr lang="en-US" smtClean="0">
                <a:solidFill>
                  <a:prstClr val="black">
                    <a:tint val="75000"/>
                  </a:prstClr>
                </a:solidFill>
              </a:rPr>
              <a:pPr/>
              <a:t>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7955D-7CA5-438D-B63D-3A4CDBC54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280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3807E9-E029-4D1D-98F2-B07AF14CC476}" type="datetimeFigureOut">
              <a:rPr lang="en-US" smtClean="0">
                <a:solidFill>
                  <a:prstClr val="black">
                    <a:tint val="75000"/>
                  </a:prstClr>
                </a:solidFill>
              </a:rPr>
              <a:pPr/>
              <a:t>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7955D-7CA5-438D-B63D-3A4CDBC54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03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3807E9-E029-4D1D-98F2-B07AF14CC476}" type="datetimeFigureOut">
              <a:rPr lang="en-US" smtClean="0">
                <a:solidFill>
                  <a:prstClr val="black">
                    <a:tint val="75000"/>
                  </a:prstClr>
                </a:solidFill>
              </a:rPr>
              <a:pPr/>
              <a:t>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7955D-7CA5-438D-B63D-3A4CDBC54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703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3807E9-E029-4D1D-98F2-B07AF14CC476}" type="datetimeFigureOut">
              <a:rPr lang="en-US" smtClean="0">
                <a:solidFill>
                  <a:prstClr val="black">
                    <a:tint val="75000"/>
                  </a:prstClr>
                </a:solidFill>
              </a:rPr>
              <a:pPr/>
              <a:t>2/1/2014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7955D-7CA5-438D-B63D-3A4CDBC54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546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3807E9-E029-4D1D-98F2-B07AF14CC476}" type="datetimeFigureOut">
              <a:rPr lang="en-US" smtClean="0">
                <a:solidFill>
                  <a:prstClr val="black">
                    <a:tint val="75000"/>
                  </a:prstClr>
                </a:solidFill>
              </a:rPr>
              <a:pPr/>
              <a:t>2/1/2014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7955D-7CA5-438D-B63D-3A4CDBC54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145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807E9-E029-4D1D-98F2-B07AF14CC476}" type="datetimeFigureOut">
              <a:rPr lang="en-US" smtClean="0">
                <a:solidFill>
                  <a:prstClr val="black">
                    <a:tint val="75000"/>
                  </a:prstClr>
                </a:solidFill>
              </a:rPr>
              <a:pPr/>
              <a:t>2/1/2014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7955D-7CA5-438D-B63D-3A4CDBC54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305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807E9-E029-4D1D-98F2-B07AF14CC476}" type="datetimeFigureOut">
              <a:rPr lang="en-US" smtClean="0">
                <a:solidFill>
                  <a:prstClr val="black">
                    <a:tint val="75000"/>
                  </a:prstClr>
                </a:solidFill>
              </a:rPr>
              <a:pPr/>
              <a:t>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7955D-7CA5-438D-B63D-3A4CDBC54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1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B21B-6385-4828-A988-7959039E9924}" type="datetimeFigureOut">
              <a:rPr lang="en-US" smtClean="0"/>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C4ACB-86E5-485E-B5B7-40AF51DC1003}" type="slidenum">
              <a:rPr lang="en-US" smtClean="0"/>
              <a:t>‹#›</a:t>
            </a:fld>
            <a:endParaRPr lang="en-US"/>
          </a:p>
        </p:txBody>
      </p:sp>
    </p:spTree>
    <p:extLst>
      <p:ext uri="{BB962C8B-B14F-4D97-AF65-F5344CB8AC3E}">
        <p14:creationId xmlns:p14="http://schemas.microsoft.com/office/powerpoint/2010/main" val="1758628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807E9-E029-4D1D-98F2-B07AF14CC476}" type="datetimeFigureOut">
              <a:rPr lang="en-US" smtClean="0">
                <a:solidFill>
                  <a:prstClr val="black">
                    <a:tint val="75000"/>
                  </a:prstClr>
                </a:solidFill>
              </a:rPr>
              <a:pPr/>
              <a:t>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7955D-7CA5-438D-B63D-3A4CDBC54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26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807E9-E029-4D1D-98F2-B07AF14CC476}" type="datetimeFigureOut">
              <a:rPr lang="en-US" smtClean="0">
                <a:solidFill>
                  <a:prstClr val="black">
                    <a:tint val="75000"/>
                  </a:prstClr>
                </a:solidFill>
              </a:rPr>
              <a:pPr/>
              <a:t>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7955D-7CA5-438D-B63D-3A4CDBC54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044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807E9-E029-4D1D-98F2-B07AF14CC476}" type="datetimeFigureOut">
              <a:rPr lang="en-US" smtClean="0">
                <a:solidFill>
                  <a:prstClr val="black">
                    <a:tint val="75000"/>
                  </a:prstClr>
                </a:solidFill>
              </a:rPr>
              <a:pPr/>
              <a:t>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7955D-7CA5-438D-B63D-3A4CDBC54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52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F6B21B-6385-4828-A988-7959039E9924}" type="datetimeFigureOut">
              <a:rPr lang="en-US" smtClean="0"/>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C4ACB-86E5-485E-B5B7-40AF51DC1003}" type="slidenum">
              <a:rPr lang="en-US" smtClean="0"/>
              <a:t>‹#›</a:t>
            </a:fld>
            <a:endParaRPr lang="en-US"/>
          </a:p>
        </p:txBody>
      </p:sp>
    </p:spTree>
    <p:extLst>
      <p:ext uri="{BB962C8B-B14F-4D97-AF65-F5344CB8AC3E}">
        <p14:creationId xmlns:p14="http://schemas.microsoft.com/office/powerpoint/2010/main" val="346469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F6B21B-6385-4828-A988-7959039E9924}" type="datetimeFigureOut">
              <a:rPr lang="en-US" smtClean="0"/>
              <a:t>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C4ACB-86E5-485E-B5B7-40AF51DC1003}" type="slidenum">
              <a:rPr lang="en-US" smtClean="0"/>
              <a:t>‹#›</a:t>
            </a:fld>
            <a:endParaRPr lang="en-US"/>
          </a:p>
        </p:txBody>
      </p:sp>
    </p:spTree>
    <p:extLst>
      <p:ext uri="{BB962C8B-B14F-4D97-AF65-F5344CB8AC3E}">
        <p14:creationId xmlns:p14="http://schemas.microsoft.com/office/powerpoint/2010/main" val="288541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F6B21B-6385-4828-A988-7959039E9924}" type="datetimeFigureOut">
              <a:rPr lang="en-US" smtClean="0"/>
              <a:t>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6C4ACB-86E5-485E-B5B7-40AF51DC1003}" type="slidenum">
              <a:rPr lang="en-US" smtClean="0"/>
              <a:t>‹#›</a:t>
            </a:fld>
            <a:endParaRPr lang="en-US"/>
          </a:p>
        </p:txBody>
      </p:sp>
    </p:spTree>
    <p:extLst>
      <p:ext uri="{BB962C8B-B14F-4D97-AF65-F5344CB8AC3E}">
        <p14:creationId xmlns:p14="http://schemas.microsoft.com/office/powerpoint/2010/main" val="231610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F6B21B-6385-4828-A988-7959039E9924}" type="datetimeFigureOut">
              <a:rPr lang="en-US" smtClean="0"/>
              <a:t>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6C4ACB-86E5-485E-B5B7-40AF51DC1003}" type="slidenum">
              <a:rPr lang="en-US" smtClean="0"/>
              <a:t>‹#›</a:t>
            </a:fld>
            <a:endParaRPr lang="en-US"/>
          </a:p>
        </p:txBody>
      </p:sp>
    </p:spTree>
    <p:extLst>
      <p:ext uri="{BB962C8B-B14F-4D97-AF65-F5344CB8AC3E}">
        <p14:creationId xmlns:p14="http://schemas.microsoft.com/office/powerpoint/2010/main" val="212679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6B21B-6385-4828-A988-7959039E9924}" type="datetimeFigureOut">
              <a:rPr lang="en-US" smtClean="0"/>
              <a:t>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6C4ACB-86E5-485E-B5B7-40AF51DC1003}" type="slidenum">
              <a:rPr lang="en-US" smtClean="0"/>
              <a:t>‹#›</a:t>
            </a:fld>
            <a:endParaRPr lang="en-US"/>
          </a:p>
        </p:txBody>
      </p:sp>
    </p:spTree>
    <p:extLst>
      <p:ext uri="{BB962C8B-B14F-4D97-AF65-F5344CB8AC3E}">
        <p14:creationId xmlns:p14="http://schemas.microsoft.com/office/powerpoint/2010/main" val="49223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6B21B-6385-4828-A988-7959039E9924}" type="datetimeFigureOut">
              <a:rPr lang="en-US" smtClean="0"/>
              <a:t>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C4ACB-86E5-485E-B5B7-40AF51DC1003}" type="slidenum">
              <a:rPr lang="en-US" smtClean="0"/>
              <a:t>‹#›</a:t>
            </a:fld>
            <a:endParaRPr lang="en-US"/>
          </a:p>
        </p:txBody>
      </p:sp>
    </p:spTree>
    <p:extLst>
      <p:ext uri="{BB962C8B-B14F-4D97-AF65-F5344CB8AC3E}">
        <p14:creationId xmlns:p14="http://schemas.microsoft.com/office/powerpoint/2010/main" val="3802087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6B21B-6385-4828-A988-7959039E9924}" type="datetimeFigureOut">
              <a:rPr lang="en-US" smtClean="0"/>
              <a:t>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C4ACB-86E5-485E-B5B7-40AF51DC1003}" type="slidenum">
              <a:rPr lang="en-US" smtClean="0"/>
              <a:t>‹#›</a:t>
            </a:fld>
            <a:endParaRPr lang="en-US"/>
          </a:p>
        </p:txBody>
      </p:sp>
    </p:spTree>
    <p:extLst>
      <p:ext uri="{BB962C8B-B14F-4D97-AF65-F5344CB8AC3E}">
        <p14:creationId xmlns:p14="http://schemas.microsoft.com/office/powerpoint/2010/main" val="263385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6B21B-6385-4828-A988-7959039E9924}" type="datetimeFigureOut">
              <a:rPr lang="en-US" smtClean="0"/>
              <a:t>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C4ACB-86E5-485E-B5B7-40AF51DC1003}" type="slidenum">
              <a:rPr lang="en-US" smtClean="0"/>
              <a:t>‹#›</a:t>
            </a:fld>
            <a:endParaRPr lang="en-US"/>
          </a:p>
        </p:txBody>
      </p:sp>
    </p:spTree>
    <p:extLst>
      <p:ext uri="{BB962C8B-B14F-4D97-AF65-F5344CB8AC3E}">
        <p14:creationId xmlns:p14="http://schemas.microsoft.com/office/powerpoint/2010/main" val="246294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807E9-E029-4D1D-98F2-B07AF14CC476}" type="datetimeFigureOut">
              <a:rPr lang="en-US" smtClean="0">
                <a:solidFill>
                  <a:prstClr val="black">
                    <a:tint val="75000"/>
                  </a:prstClr>
                </a:solidFill>
              </a:rPr>
              <a:pPr/>
              <a:t>2/1/2014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7955D-7CA5-438D-B63D-3A4CDBC54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83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vmlDrawing" Target="../drawings/vmlDrawing5.vml"/><Relationship Id="rId5" Type="http://schemas.openxmlformats.org/officeDocument/2006/relationships/image" Target="../media/image4.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7.xml"/><Relationship Id="rId1" Type="http://schemas.openxmlformats.org/officeDocument/2006/relationships/vmlDrawing" Target="../drawings/vmlDrawing6.vml"/><Relationship Id="rId5" Type="http://schemas.openxmlformats.org/officeDocument/2006/relationships/image" Target="../media/image7.png"/><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7.xml"/><Relationship Id="rId1" Type="http://schemas.openxmlformats.org/officeDocument/2006/relationships/vmlDrawing" Target="../drawings/vmlDrawing7.vml"/><Relationship Id="rId5" Type="http://schemas.openxmlformats.org/officeDocument/2006/relationships/image" Target="../media/image7.png"/><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7.xml"/><Relationship Id="rId1" Type="http://schemas.openxmlformats.org/officeDocument/2006/relationships/vmlDrawing" Target="../drawings/vmlDrawing8.vml"/><Relationship Id="rId5" Type="http://schemas.openxmlformats.org/officeDocument/2006/relationships/image" Target="../media/image7.png"/><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7.xml"/><Relationship Id="rId1" Type="http://schemas.openxmlformats.org/officeDocument/2006/relationships/vmlDrawing" Target="../drawings/vmlDrawing9.vml"/><Relationship Id="rId5" Type="http://schemas.openxmlformats.org/officeDocument/2006/relationships/image" Target="../media/image7.png"/><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7.xml"/><Relationship Id="rId1" Type="http://schemas.openxmlformats.org/officeDocument/2006/relationships/vmlDrawing" Target="../drawings/vmlDrawing10.vml"/><Relationship Id="rId5" Type="http://schemas.openxmlformats.org/officeDocument/2006/relationships/image" Target="../media/image7.png"/><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7.xml"/><Relationship Id="rId1" Type="http://schemas.openxmlformats.org/officeDocument/2006/relationships/vmlDrawing" Target="../drawings/vmlDrawing11.vml"/><Relationship Id="rId5" Type="http://schemas.openxmlformats.org/officeDocument/2006/relationships/image" Target="../media/image7.png"/><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7.xml"/><Relationship Id="rId1" Type="http://schemas.openxmlformats.org/officeDocument/2006/relationships/vmlDrawing" Target="../drawings/vmlDrawing12.v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7.xml"/><Relationship Id="rId1" Type="http://schemas.openxmlformats.org/officeDocument/2006/relationships/vmlDrawing" Target="../drawings/vmlDrawing13.v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7.xml"/><Relationship Id="rId1" Type="http://schemas.openxmlformats.org/officeDocument/2006/relationships/vmlDrawing" Target="../drawings/vmlDrawing14.vml"/><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7.xml"/><Relationship Id="rId1" Type="http://schemas.openxmlformats.org/officeDocument/2006/relationships/vmlDrawing" Target="../drawings/vmlDrawing15.vml"/><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7.xml"/><Relationship Id="rId1" Type="http://schemas.openxmlformats.org/officeDocument/2006/relationships/vmlDrawing" Target="../drawings/vmlDrawing16.vml"/><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7.xml"/><Relationship Id="rId1" Type="http://schemas.openxmlformats.org/officeDocument/2006/relationships/vmlDrawing" Target="../drawings/vmlDrawing17.vml"/><Relationship Id="rId6" Type="http://schemas.openxmlformats.org/officeDocument/2006/relationships/image" Target="../media/image10.wmf"/><Relationship Id="rId5" Type="http://schemas.openxmlformats.org/officeDocument/2006/relationships/oleObject" Target="../embeddings/oleObject18.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7.xml"/><Relationship Id="rId1" Type="http://schemas.openxmlformats.org/officeDocument/2006/relationships/vmlDrawing" Target="../drawings/vmlDrawing18.vml"/><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7.xml"/><Relationship Id="rId1" Type="http://schemas.openxmlformats.org/officeDocument/2006/relationships/vmlDrawing" Target="../drawings/vmlDrawing19.vml"/><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7.xml"/><Relationship Id="rId1" Type="http://schemas.openxmlformats.org/officeDocument/2006/relationships/vmlDrawing" Target="../drawings/vmlDrawing20.vml"/><Relationship Id="rId4" Type="http://schemas.openxmlformats.org/officeDocument/2006/relationships/image" Target="../media/image13.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7.xml"/><Relationship Id="rId1" Type="http://schemas.openxmlformats.org/officeDocument/2006/relationships/vmlDrawing" Target="../drawings/vmlDrawing21.vml"/><Relationship Id="rId4" Type="http://schemas.openxmlformats.org/officeDocument/2006/relationships/image" Target="../media/image1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7.xml"/><Relationship Id="rId1" Type="http://schemas.openxmlformats.org/officeDocument/2006/relationships/vmlDrawing" Target="../drawings/vmlDrawing22.vml"/><Relationship Id="rId4" Type="http://schemas.openxmlformats.org/officeDocument/2006/relationships/image" Target="../media/image1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7.xml"/><Relationship Id="rId1" Type="http://schemas.openxmlformats.org/officeDocument/2006/relationships/vmlDrawing" Target="../drawings/vmlDrawing23.vml"/><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7.xml"/><Relationship Id="rId1" Type="http://schemas.openxmlformats.org/officeDocument/2006/relationships/vmlDrawing" Target="../drawings/vmlDrawing24.vml"/><Relationship Id="rId4" Type="http://schemas.openxmlformats.org/officeDocument/2006/relationships/image" Target="../media/image1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7.xml"/><Relationship Id="rId1" Type="http://schemas.openxmlformats.org/officeDocument/2006/relationships/vmlDrawing" Target="../drawings/vmlDrawing25.vml"/><Relationship Id="rId4" Type="http://schemas.openxmlformats.org/officeDocument/2006/relationships/image" Target="../media/image1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16.png"/><Relationship Id="rId2" Type="http://schemas.openxmlformats.org/officeDocument/2006/relationships/slideLayout" Target="../slideLayouts/slideLayout18.xml"/><Relationship Id="rId1" Type="http://schemas.openxmlformats.org/officeDocument/2006/relationships/vmlDrawing" Target="../drawings/vmlDrawing26.vml"/><Relationship Id="rId6" Type="http://schemas.openxmlformats.org/officeDocument/2006/relationships/image" Target="../media/image15.wmf"/><Relationship Id="rId5" Type="http://schemas.openxmlformats.org/officeDocument/2006/relationships/oleObject" Target="../embeddings/oleObject30.bin"/><Relationship Id="rId4" Type="http://schemas.openxmlformats.org/officeDocument/2006/relationships/image" Target="../media/image14.wmf"/></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27.vml"/><Relationship Id="rId5" Type="http://schemas.openxmlformats.org/officeDocument/2006/relationships/image" Target="../media/image22.wmf"/><Relationship Id="rId4" Type="http://schemas.openxmlformats.org/officeDocument/2006/relationships/oleObject" Target="../embeddings/oleObject31.bin"/></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mlDrawing" Target="../drawings/vmlDrawing28.vml"/><Relationship Id="rId5" Type="http://schemas.openxmlformats.org/officeDocument/2006/relationships/image" Target="../media/image29.wmf"/><Relationship Id="rId4" Type="http://schemas.openxmlformats.org/officeDocument/2006/relationships/oleObject" Target="../embeddings/oleObject32.bin"/></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7.xml"/><Relationship Id="rId1" Type="http://schemas.openxmlformats.org/officeDocument/2006/relationships/vmlDrawing" Target="../drawings/vmlDrawing29.vml"/><Relationship Id="rId5" Type="http://schemas.openxmlformats.org/officeDocument/2006/relationships/image" Target="../media/image30.wmf"/><Relationship Id="rId4" Type="http://schemas.openxmlformats.org/officeDocument/2006/relationships/oleObject" Target="../embeddings/oleObject33.bin"/></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8.xml"/><Relationship Id="rId1" Type="http://schemas.openxmlformats.org/officeDocument/2006/relationships/vmlDrawing" Target="../drawings/vmlDrawing30.vml"/><Relationship Id="rId5" Type="http://schemas.openxmlformats.org/officeDocument/2006/relationships/image" Target="../media/image32.wmf"/><Relationship Id="rId4" Type="http://schemas.openxmlformats.org/officeDocument/2006/relationships/oleObject" Target="../embeddings/oleObject34.bin"/></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8.xml"/><Relationship Id="rId1" Type="http://schemas.openxmlformats.org/officeDocument/2006/relationships/vmlDrawing" Target="../drawings/vmlDrawing31.vml"/><Relationship Id="rId5" Type="http://schemas.openxmlformats.org/officeDocument/2006/relationships/image" Target="../media/image32.wmf"/><Relationship Id="rId4" Type="http://schemas.openxmlformats.org/officeDocument/2006/relationships/oleObject" Target="../embeddings/oleObject35.bin"/></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8.xml"/><Relationship Id="rId1" Type="http://schemas.openxmlformats.org/officeDocument/2006/relationships/vmlDrawing" Target="../drawings/vmlDrawing32.vml"/><Relationship Id="rId5" Type="http://schemas.openxmlformats.org/officeDocument/2006/relationships/image" Target="../media/image32.wmf"/><Relationship Id="rId4" Type="http://schemas.openxmlformats.org/officeDocument/2006/relationships/oleObject" Target="../embeddings/oleObject36.bin"/></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8.xml"/><Relationship Id="rId1" Type="http://schemas.openxmlformats.org/officeDocument/2006/relationships/vmlDrawing" Target="../drawings/vmlDrawing33.vml"/><Relationship Id="rId5" Type="http://schemas.openxmlformats.org/officeDocument/2006/relationships/image" Target="../media/image32.wmf"/><Relationship Id="rId4" Type="http://schemas.openxmlformats.org/officeDocument/2006/relationships/oleObject" Target="../embeddings/oleObject37.bin"/></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8.xml"/><Relationship Id="rId1" Type="http://schemas.openxmlformats.org/officeDocument/2006/relationships/vmlDrawing" Target="../drawings/vmlDrawing34.vml"/><Relationship Id="rId5" Type="http://schemas.openxmlformats.org/officeDocument/2006/relationships/image" Target="../media/image32.wmf"/><Relationship Id="rId4" Type="http://schemas.openxmlformats.org/officeDocument/2006/relationships/oleObject" Target="../embeddings/oleObject38.bin"/></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8.xml"/><Relationship Id="rId1" Type="http://schemas.openxmlformats.org/officeDocument/2006/relationships/vmlDrawing" Target="../drawings/vmlDrawing35.vml"/><Relationship Id="rId5" Type="http://schemas.openxmlformats.org/officeDocument/2006/relationships/image" Target="../media/image32.wmf"/><Relationship Id="rId4" Type="http://schemas.openxmlformats.org/officeDocument/2006/relationships/oleObject" Target="../embeddings/oleObject39.bin"/></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7.xml"/><Relationship Id="rId7" Type="http://schemas.openxmlformats.org/officeDocument/2006/relationships/customXml" Target="../ink/ink2.xml"/><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emf"/><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customXml" Target="../ink/ink3.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emf"/><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customXml" Target="../ink/ink4.xml"/><Relationship Id="rId5" Type="http://schemas.openxmlformats.org/officeDocument/2006/relationships/image" Target="../media/image4.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title"/>
          </p:nvPr>
        </p:nvSpPr>
        <p:spPr>
          <a:xfrm>
            <a:off x="457200" y="274638"/>
            <a:ext cx="8229600" cy="868362"/>
          </a:xfrm>
        </p:spPr>
        <p:txBody>
          <a:bodyPr/>
          <a:lstStyle/>
          <a:p>
            <a:pPr eaLnBrk="1" hangingPunct="1"/>
            <a:r>
              <a:rPr lang="en-US" sz="2800" dirty="0" smtClean="0">
                <a:solidFill>
                  <a:srgbClr val="002060"/>
                </a:solidFill>
                <a:effectLst>
                  <a:outerShdw blurRad="38100" dist="38100" dir="2700000" algn="tl">
                    <a:srgbClr val="000000">
                      <a:alpha val="43137"/>
                    </a:srgbClr>
                  </a:outerShdw>
                </a:effectLst>
              </a:rPr>
              <a:t>Full calculation of radiative equilibrium</a:t>
            </a:r>
          </a:p>
        </p:txBody>
      </p:sp>
      <p:pic>
        <p:nvPicPr>
          <p:cNvPr id="91139" name="Picture 5" descr="C:\Documents and Settings\Kerry Emanuel\My Documents\CLASS\CLIMATE\rad_equilibrium_pure.tif"/>
          <p:cNvPicPr>
            <a:picLocks noChangeAspect="1" noChangeArrowheads="1"/>
          </p:cNvPicPr>
          <p:nvPr/>
        </p:nvPicPr>
        <p:blipFill>
          <a:blip r:embed="rId3" cstate="print"/>
          <a:srcRect/>
          <a:stretch>
            <a:fillRect/>
          </a:stretch>
        </p:blipFill>
        <p:spPr bwMode="auto">
          <a:xfrm>
            <a:off x="2057400" y="1295400"/>
            <a:ext cx="5214938" cy="5257800"/>
          </a:xfrm>
          <a:prstGeom prst="rect">
            <a:avLst/>
          </a:prstGeom>
          <a:noFill/>
          <a:ln w="9525">
            <a:noFill/>
            <a:miter lim="800000"/>
            <a:headEnd/>
            <a:tailEnd/>
          </a:ln>
        </p:spPr>
      </p:pic>
    </p:spTree>
    <p:extLst>
      <p:ext uri="{BB962C8B-B14F-4D97-AF65-F5344CB8AC3E}">
        <p14:creationId xmlns:p14="http://schemas.microsoft.com/office/powerpoint/2010/main" val="3408729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152400"/>
            <a:ext cx="8229600" cy="792163"/>
          </a:xfrm>
        </p:spPr>
        <p:txBody>
          <a:bodyPr/>
          <a:lstStyle/>
          <a:p>
            <a:pPr eaLnBrk="1" hangingPunct="1"/>
            <a:r>
              <a:rPr lang="en-US"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Hydrostatic equilibrium</a:t>
            </a:r>
          </a:p>
        </p:txBody>
      </p:sp>
      <p:pic>
        <p:nvPicPr>
          <p:cNvPr id="12292" name="Picture 4" descr="C:\Documents and Settings\Kerry Emanuel\My Documents\CLASS\CLIMATE\pressure.tif"/>
          <p:cNvPicPr>
            <a:picLocks noChangeAspect="1" noChangeArrowheads="1"/>
          </p:cNvPicPr>
          <p:nvPr/>
        </p:nvPicPr>
        <p:blipFill>
          <a:blip r:embed="rId3" cstate="print"/>
          <a:srcRect/>
          <a:stretch>
            <a:fillRect/>
          </a:stretch>
        </p:blipFill>
        <p:spPr bwMode="auto">
          <a:xfrm>
            <a:off x="1905000" y="990600"/>
            <a:ext cx="5305425" cy="2498725"/>
          </a:xfrm>
          <a:prstGeom prst="rect">
            <a:avLst/>
          </a:prstGeom>
          <a:noFill/>
          <a:ln w="9525">
            <a:noFill/>
            <a:miter lim="800000"/>
            <a:headEnd/>
            <a:tailEnd/>
          </a:ln>
        </p:spPr>
      </p:pic>
      <p:graphicFrame>
        <p:nvGraphicFramePr>
          <p:cNvPr id="12290" name="Object 0"/>
          <p:cNvGraphicFramePr>
            <a:graphicFrameLocks noChangeAspect="1"/>
          </p:cNvGraphicFramePr>
          <p:nvPr>
            <p:extLst>
              <p:ext uri="{D42A27DB-BD31-4B8C-83A1-F6EECF244321}">
                <p14:modId xmlns:p14="http://schemas.microsoft.com/office/powerpoint/2010/main" val="2361779910"/>
              </p:ext>
            </p:extLst>
          </p:nvPr>
        </p:nvGraphicFramePr>
        <p:xfrm>
          <a:off x="990600" y="3489325"/>
          <a:ext cx="7880350" cy="3241675"/>
        </p:xfrm>
        <a:graphic>
          <a:graphicData uri="http://schemas.openxmlformats.org/presentationml/2006/ole">
            <mc:AlternateContent xmlns:mc="http://schemas.openxmlformats.org/markup-compatibility/2006">
              <mc:Choice xmlns:v="urn:schemas-microsoft-com:vml" Requires="v">
                <p:oleObj spid="_x0000_s13329" name="Equation" r:id="rId4" imgW="3149280" imgH="1295280" progId="Equation.DSMT4">
                  <p:embed/>
                </p:oleObj>
              </mc:Choice>
              <mc:Fallback>
                <p:oleObj name="Equation" r:id="rId4" imgW="3149280" imgH="1295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489325"/>
                        <a:ext cx="7880350" cy="324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16" name="Rectangle 12315"/>
          <p:cNvSpPr/>
          <p:nvPr/>
        </p:nvSpPr>
        <p:spPr>
          <a:xfrm>
            <a:off x="533400" y="5791200"/>
            <a:ext cx="8382000" cy="875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15058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152400"/>
            <a:ext cx="8229600" cy="792163"/>
          </a:xfrm>
        </p:spPr>
        <p:txBody>
          <a:bodyPr/>
          <a:lstStyle/>
          <a:p>
            <a:pPr eaLnBrk="1" hangingPunct="1"/>
            <a:r>
              <a:rPr lang="en-US"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Hydrostatic equilibrium</a:t>
            </a:r>
          </a:p>
        </p:txBody>
      </p:sp>
      <p:pic>
        <p:nvPicPr>
          <p:cNvPr id="12292" name="Picture 4" descr="C:\Documents and Settings\Kerry Emanuel\My Documents\CLASS\CLIMATE\pressure.tif"/>
          <p:cNvPicPr>
            <a:picLocks noChangeAspect="1" noChangeArrowheads="1"/>
          </p:cNvPicPr>
          <p:nvPr/>
        </p:nvPicPr>
        <p:blipFill>
          <a:blip r:embed="rId3" cstate="print"/>
          <a:srcRect/>
          <a:stretch>
            <a:fillRect/>
          </a:stretch>
        </p:blipFill>
        <p:spPr bwMode="auto">
          <a:xfrm>
            <a:off x="1905000" y="990600"/>
            <a:ext cx="5305425" cy="2498725"/>
          </a:xfrm>
          <a:prstGeom prst="rect">
            <a:avLst/>
          </a:prstGeom>
          <a:noFill/>
          <a:ln w="9525">
            <a:noFill/>
            <a:miter lim="800000"/>
            <a:headEnd/>
            <a:tailEnd/>
          </a:ln>
        </p:spPr>
      </p:pic>
      <p:graphicFrame>
        <p:nvGraphicFramePr>
          <p:cNvPr id="12290" name="Object 0"/>
          <p:cNvGraphicFramePr>
            <a:graphicFrameLocks noChangeAspect="1"/>
          </p:cNvGraphicFramePr>
          <p:nvPr>
            <p:extLst>
              <p:ext uri="{D42A27DB-BD31-4B8C-83A1-F6EECF244321}">
                <p14:modId xmlns:p14="http://schemas.microsoft.com/office/powerpoint/2010/main" val="2806759051"/>
              </p:ext>
            </p:extLst>
          </p:nvPr>
        </p:nvGraphicFramePr>
        <p:xfrm>
          <a:off x="990600" y="3489325"/>
          <a:ext cx="7880350" cy="3241675"/>
        </p:xfrm>
        <a:graphic>
          <a:graphicData uri="http://schemas.openxmlformats.org/presentationml/2006/ole">
            <mc:AlternateContent xmlns:mc="http://schemas.openxmlformats.org/markup-compatibility/2006">
              <mc:Choice xmlns:v="urn:schemas-microsoft-com:vml" Requires="v">
                <p:oleObj spid="_x0000_s14353" name="Equation" r:id="rId4" imgW="3149280" imgH="1295280" progId="Equation.DSMT4">
                  <p:embed/>
                </p:oleObj>
              </mc:Choice>
              <mc:Fallback>
                <p:oleObj name="Equation" r:id="rId4" imgW="3149280" imgH="1295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489325"/>
                        <a:ext cx="7880350" cy="324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02547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152400"/>
            <a:ext cx="8229600" cy="609600"/>
          </a:xfrm>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Buoyancy</a:t>
            </a:r>
          </a:p>
        </p:txBody>
      </p:sp>
      <p:graphicFrame>
        <p:nvGraphicFramePr>
          <p:cNvPr id="14338" name="Object 4"/>
          <p:cNvGraphicFramePr>
            <a:graphicFrameLocks noChangeAspect="1"/>
          </p:cNvGraphicFramePr>
          <p:nvPr/>
        </p:nvGraphicFramePr>
        <p:xfrm>
          <a:off x="609600" y="2917825"/>
          <a:ext cx="7197725" cy="3968750"/>
        </p:xfrm>
        <a:graphic>
          <a:graphicData uri="http://schemas.openxmlformats.org/presentationml/2006/ole">
            <mc:AlternateContent xmlns:mc="http://schemas.openxmlformats.org/markup-compatibility/2006">
              <mc:Choice xmlns:v="urn:schemas-microsoft-com:vml" Requires="v">
                <p:oleObj spid="_x0000_s3090" name="Equation" r:id="rId3" imgW="3225600" imgH="1777680" progId="Equation.DSMT4">
                  <p:embed/>
                </p:oleObj>
              </mc:Choice>
              <mc:Fallback>
                <p:oleObj name="Equation" r:id="rId3" imgW="3225600" imgH="1777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917825"/>
                        <a:ext cx="7197725" cy="396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0" name="Picture 5" descr="C:\Documents and Settings\Kerry Emanuel\My Documents\CLASS\CLIMATE\buoyancy.ti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2084990" y="685800"/>
            <a:ext cx="4800600" cy="2260600"/>
          </a:xfrm>
          <a:prstGeom prst="rect">
            <a:avLst/>
          </a:prstGeom>
          <a:noFill/>
          <a:ln w="9525">
            <a:noFill/>
            <a:miter lim="800000"/>
            <a:headEnd/>
            <a:tailEnd/>
          </a:ln>
        </p:spPr>
      </p:pic>
      <p:sp>
        <p:nvSpPr>
          <p:cNvPr id="2" name="Rectangle 1"/>
          <p:cNvSpPr/>
          <p:nvPr/>
        </p:nvSpPr>
        <p:spPr>
          <a:xfrm>
            <a:off x="457200" y="2946400"/>
            <a:ext cx="7391400" cy="39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58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152400"/>
            <a:ext cx="8229600" cy="609600"/>
          </a:xfrm>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Buoyancy</a:t>
            </a:r>
          </a:p>
        </p:txBody>
      </p:sp>
      <p:graphicFrame>
        <p:nvGraphicFramePr>
          <p:cNvPr id="14338" name="Object 4"/>
          <p:cNvGraphicFramePr>
            <a:graphicFrameLocks noChangeAspect="1"/>
          </p:cNvGraphicFramePr>
          <p:nvPr/>
        </p:nvGraphicFramePr>
        <p:xfrm>
          <a:off x="609600" y="2917825"/>
          <a:ext cx="7197725" cy="3968750"/>
        </p:xfrm>
        <a:graphic>
          <a:graphicData uri="http://schemas.openxmlformats.org/presentationml/2006/ole">
            <mc:AlternateContent xmlns:mc="http://schemas.openxmlformats.org/markup-compatibility/2006">
              <mc:Choice xmlns:v="urn:schemas-microsoft-com:vml" Requires="v">
                <p:oleObj spid="_x0000_s31753" name="Equation" r:id="rId3" imgW="3225600" imgH="1777680" progId="Equation.DSMT4">
                  <p:embed/>
                </p:oleObj>
              </mc:Choice>
              <mc:Fallback>
                <p:oleObj name="Equation" r:id="rId3" imgW="3225600" imgH="1777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917825"/>
                        <a:ext cx="7197725" cy="396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0" name="Picture 5" descr="C:\Documents and Settings\Kerry Emanuel\My Documents\CLASS\CLIMATE\buoyancy.ti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2084990" y="685800"/>
            <a:ext cx="4800600" cy="2260600"/>
          </a:xfrm>
          <a:prstGeom prst="rect">
            <a:avLst/>
          </a:prstGeom>
          <a:noFill/>
          <a:ln w="9525">
            <a:noFill/>
            <a:miter lim="800000"/>
            <a:headEnd/>
            <a:tailEnd/>
          </a:ln>
        </p:spPr>
      </p:pic>
      <p:sp>
        <p:nvSpPr>
          <p:cNvPr id="2" name="Rectangle 1"/>
          <p:cNvSpPr/>
          <p:nvPr/>
        </p:nvSpPr>
        <p:spPr>
          <a:xfrm>
            <a:off x="457200" y="3429000"/>
            <a:ext cx="73914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51119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152400"/>
            <a:ext cx="8229600" cy="609600"/>
          </a:xfrm>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Buoyancy</a:t>
            </a:r>
          </a:p>
        </p:txBody>
      </p:sp>
      <p:graphicFrame>
        <p:nvGraphicFramePr>
          <p:cNvPr id="14338" name="Object 4"/>
          <p:cNvGraphicFramePr>
            <a:graphicFrameLocks noChangeAspect="1"/>
          </p:cNvGraphicFramePr>
          <p:nvPr/>
        </p:nvGraphicFramePr>
        <p:xfrm>
          <a:off x="609600" y="2917825"/>
          <a:ext cx="7197725" cy="3968750"/>
        </p:xfrm>
        <a:graphic>
          <a:graphicData uri="http://schemas.openxmlformats.org/presentationml/2006/ole">
            <mc:AlternateContent xmlns:mc="http://schemas.openxmlformats.org/markup-compatibility/2006">
              <mc:Choice xmlns:v="urn:schemas-microsoft-com:vml" Requires="v">
                <p:oleObj spid="_x0000_s32777" name="Equation" r:id="rId3" imgW="3225600" imgH="1777680" progId="Equation.DSMT4">
                  <p:embed/>
                </p:oleObj>
              </mc:Choice>
              <mc:Fallback>
                <p:oleObj name="Equation" r:id="rId3" imgW="3225600" imgH="1777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917825"/>
                        <a:ext cx="7197725" cy="396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0" name="Picture 5" descr="C:\Documents and Settings\Kerry Emanuel\My Documents\CLASS\CLIMATE\buoyancy.ti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2084990" y="685800"/>
            <a:ext cx="4800600" cy="2260600"/>
          </a:xfrm>
          <a:prstGeom prst="rect">
            <a:avLst/>
          </a:prstGeom>
          <a:noFill/>
          <a:ln w="9525">
            <a:noFill/>
            <a:miter lim="800000"/>
            <a:headEnd/>
            <a:tailEnd/>
          </a:ln>
        </p:spPr>
      </p:pic>
      <p:sp>
        <p:nvSpPr>
          <p:cNvPr id="2" name="Rectangle 1"/>
          <p:cNvSpPr/>
          <p:nvPr/>
        </p:nvSpPr>
        <p:spPr>
          <a:xfrm>
            <a:off x="457200" y="4114800"/>
            <a:ext cx="73914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99329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152400"/>
            <a:ext cx="8229600" cy="609600"/>
          </a:xfrm>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Buoyancy</a:t>
            </a:r>
          </a:p>
        </p:txBody>
      </p:sp>
      <p:graphicFrame>
        <p:nvGraphicFramePr>
          <p:cNvPr id="14338" name="Object 4"/>
          <p:cNvGraphicFramePr>
            <a:graphicFrameLocks noChangeAspect="1"/>
          </p:cNvGraphicFramePr>
          <p:nvPr/>
        </p:nvGraphicFramePr>
        <p:xfrm>
          <a:off x="609600" y="2917825"/>
          <a:ext cx="7197725" cy="3968750"/>
        </p:xfrm>
        <a:graphic>
          <a:graphicData uri="http://schemas.openxmlformats.org/presentationml/2006/ole">
            <mc:AlternateContent xmlns:mc="http://schemas.openxmlformats.org/markup-compatibility/2006">
              <mc:Choice xmlns:v="urn:schemas-microsoft-com:vml" Requires="v">
                <p:oleObj spid="_x0000_s33801" name="Equation" r:id="rId3" imgW="3225600" imgH="1777680" progId="Equation.DSMT4">
                  <p:embed/>
                </p:oleObj>
              </mc:Choice>
              <mc:Fallback>
                <p:oleObj name="Equation" r:id="rId3" imgW="3225600" imgH="1777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917825"/>
                        <a:ext cx="7197725" cy="396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0" name="Picture 5" descr="C:\Documents and Settings\Kerry Emanuel\My Documents\CLASS\CLIMATE\buoyancy.ti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2084990" y="685800"/>
            <a:ext cx="4800600" cy="2260600"/>
          </a:xfrm>
          <a:prstGeom prst="rect">
            <a:avLst/>
          </a:prstGeom>
          <a:noFill/>
          <a:ln w="9525">
            <a:noFill/>
            <a:miter lim="800000"/>
            <a:headEnd/>
            <a:tailEnd/>
          </a:ln>
        </p:spPr>
      </p:pic>
      <p:sp>
        <p:nvSpPr>
          <p:cNvPr id="2" name="Rectangle 1"/>
          <p:cNvSpPr/>
          <p:nvPr/>
        </p:nvSpPr>
        <p:spPr>
          <a:xfrm>
            <a:off x="457200" y="5029200"/>
            <a:ext cx="73914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57411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152400"/>
            <a:ext cx="8229600" cy="609600"/>
          </a:xfrm>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Buoyancy</a:t>
            </a:r>
          </a:p>
        </p:txBody>
      </p:sp>
      <p:graphicFrame>
        <p:nvGraphicFramePr>
          <p:cNvPr id="14338" name="Object 4"/>
          <p:cNvGraphicFramePr>
            <a:graphicFrameLocks noChangeAspect="1"/>
          </p:cNvGraphicFramePr>
          <p:nvPr/>
        </p:nvGraphicFramePr>
        <p:xfrm>
          <a:off x="609600" y="2917825"/>
          <a:ext cx="7197725" cy="3968750"/>
        </p:xfrm>
        <a:graphic>
          <a:graphicData uri="http://schemas.openxmlformats.org/presentationml/2006/ole">
            <mc:AlternateContent xmlns:mc="http://schemas.openxmlformats.org/markup-compatibility/2006">
              <mc:Choice xmlns:v="urn:schemas-microsoft-com:vml" Requires="v">
                <p:oleObj spid="_x0000_s34825" name="Equation" r:id="rId3" imgW="3225600" imgH="1777680" progId="Equation.DSMT4">
                  <p:embed/>
                </p:oleObj>
              </mc:Choice>
              <mc:Fallback>
                <p:oleObj name="Equation" r:id="rId3" imgW="3225600" imgH="1777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917825"/>
                        <a:ext cx="7197725" cy="396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0" name="Picture 5" descr="C:\Documents and Settings\Kerry Emanuel\My Documents\CLASS\CLIMATE\buoyancy.ti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2084990" y="685800"/>
            <a:ext cx="4800600" cy="2260600"/>
          </a:xfrm>
          <a:prstGeom prst="rect">
            <a:avLst/>
          </a:prstGeom>
          <a:noFill/>
          <a:ln w="9525">
            <a:noFill/>
            <a:miter lim="800000"/>
            <a:headEnd/>
            <a:tailEnd/>
          </a:ln>
        </p:spPr>
      </p:pic>
      <p:sp>
        <p:nvSpPr>
          <p:cNvPr id="2" name="Rectangle 1"/>
          <p:cNvSpPr/>
          <p:nvPr/>
        </p:nvSpPr>
        <p:spPr>
          <a:xfrm>
            <a:off x="417787" y="5867400"/>
            <a:ext cx="7391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2202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152400"/>
            <a:ext cx="8229600" cy="609600"/>
          </a:xfrm>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Buoyancy</a:t>
            </a:r>
          </a:p>
        </p:txBody>
      </p:sp>
      <p:graphicFrame>
        <p:nvGraphicFramePr>
          <p:cNvPr id="14338" name="Object 4"/>
          <p:cNvGraphicFramePr>
            <a:graphicFrameLocks noChangeAspect="1"/>
          </p:cNvGraphicFramePr>
          <p:nvPr/>
        </p:nvGraphicFramePr>
        <p:xfrm>
          <a:off x="609600" y="2917825"/>
          <a:ext cx="7197725" cy="3968750"/>
        </p:xfrm>
        <a:graphic>
          <a:graphicData uri="http://schemas.openxmlformats.org/presentationml/2006/ole">
            <mc:AlternateContent xmlns:mc="http://schemas.openxmlformats.org/markup-compatibility/2006">
              <mc:Choice xmlns:v="urn:schemas-microsoft-com:vml" Requires="v">
                <p:oleObj spid="_x0000_s35849" name="Equation" r:id="rId3" imgW="3225600" imgH="1777680" progId="Equation.DSMT4">
                  <p:embed/>
                </p:oleObj>
              </mc:Choice>
              <mc:Fallback>
                <p:oleObj name="Equation" r:id="rId3" imgW="3225600" imgH="1777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917825"/>
                        <a:ext cx="7197725" cy="396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0" name="Picture 5" descr="C:\Documents and Settings\Kerry Emanuel\My Documents\CLASS\CLIMATE\buoyancy.ti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2084990" y="685800"/>
            <a:ext cx="4800600" cy="2260600"/>
          </a:xfrm>
          <a:prstGeom prst="rect">
            <a:avLst/>
          </a:prstGeom>
          <a:noFill/>
          <a:ln w="9525">
            <a:noFill/>
            <a:miter lim="800000"/>
            <a:headEnd/>
            <a:tailEnd/>
          </a:ln>
        </p:spPr>
      </p:pic>
    </p:spTree>
    <p:extLst>
      <p:ext uri="{BB962C8B-B14F-4D97-AF65-F5344CB8AC3E}">
        <p14:creationId xmlns:p14="http://schemas.microsoft.com/office/powerpoint/2010/main" val="2997290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Pressure distribution in atmosphere at rest</a:t>
            </a:r>
          </a:p>
        </p:txBody>
      </p:sp>
      <p:graphicFrame>
        <p:nvGraphicFramePr>
          <p:cNvPr id="13314" name="Object 0"/>
          <p:cNvGraphicFramePr>
            <a:graphicFrameLocks noChangeAspect="1"/>
          </p:cNvGraphicFramePr>
          <p:nvPr>
            <p:extLst>
              <p:ext uri="{D42A27DB-BD31-4B8C-83A1-F6EECF244321}">
                <p14:modId xmlns:p14="http://schemas.microsoft.com/office/powerpoint/2010/main" val="1854734183"/>
              </p:ext>
            </p:extLst>
          </p:nvPr>
        </p:nvGraphicFramePr>
        <p:xfrm>
          <a:off x="152400" y="2438400"/>
          <a:ext cx="8839200" cy="3076575"/>
        </p:xfrm>
        <a:graphic>
          <a:graphicData uri="http://schemas.openxmlformats.org/presentationml/2006/ole">
            <mc:AlternateContent xmlns:mc="http://schemas.openxmlformats.org/markup-compatibility/2006">
              <mc:Choice xmlns:v="urn:schemas-microsoft-com:vml" Requires="v">
                <p:oleObj spid="_x0000_s2068" name="Equation" r:id="rId3" imgW="3759120" imgH="1307880" progId="Equation.DSMT4">
                  <p:embed/>
                </p:oleObj>
              </mc:Choice>
              <mc:Fallback>
                <p:oleObj name="Equation" r:id="rId3" imgW="3759120" imgH="1307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8839200" cy="307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Text Box 4"/>
          <p:cNvSpPr txBox="1">
            <a:spLocks noChangeArrowheads="1"/>
          </p:cNvSpPr>
          <p:nvPr/>
        </p:nvSpPr>
        <p:spPr bwMode="auto">
          <a:xfrm>
            <a:off x="3429000" y="5867400"/>
            <a:ext cx="3124200" cy="584775"/>
          </a:xfrm>
          <a:prstGeom prst="rect">
            <a:avLst/>
          </a:prstGeom>
          <a:noFill/>
          <a:ln w="9525">
            <a:noFill/>
            <a:miter lim="800000"/>
            <a:headEnd/>
            <a:tailEnd/>
          </a:ln>
        </p:spPr>
        <p:txBody>
          <a:bodyPr>
            <a:spAutoFit/>
          </a:bodyPr>
          <a:lstStyle/>
          <a:p>
            <a:pPr>
              <a:spcBef>
                <a:spcPct val="50000"/>
              </a:spcBef>
            </a:pPr>
            <a:r>
              <a:rPr lang="en-US" sz="3200" dirty="0">
                <a:solidFill>
                  <a:srgbClr val="002060"/>
                </a:solidFill>
              </a:rPr>
              <a:t>Earth:  H~ 8 Km</a:t>
            </a:r>
          </a:p>
        </p:txBody>
      </p:sp>
      <p:sp>
        <p:nvSpPr>
          <p:cNvPr id="2" name="Rectangle 1"/>
          <p:cNvSpPr/>
          <p:nvPr/>
        </p:nvSpPr>
        <p:spPr>
          <a:xfrm>
            <a:off x="152400" y="2209800"/>
            <a:ext cx="8839200" cy="4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891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Pressure distribution in atmosphere at rest</a:t>
            </a:r>
          </a:p>
        </p:txBody>
      </p:sp>
      <p:graphicFrame>
        <p:nvGraphicFramePr>
          <p:cNvPr id="13314" name="Object 0"/>
          <p:cNvGraphicFramePr>
            <a:graphicFrameLocks noChangeAspect="1"/>
          </p:cNvGraphicFramePr>
          <p:nvPr>
            <p:extLst>
              <p:ext uri="{D42A27DB-BD31-4B8C-83A1-F6EECF244321}">
                <p14:modId xmlns:p14="http://schemas.microsoft.com/office/powerpoint/2010/main" val="1768995570"/>
              </p:ext>
            </p:extLst>
          </p:nvPr>
        </p:nvGraphicFramePr>
        <p:xfrm>
          <a:off x="152400" y="2438400"/>
          <a:ext cx="8839200" cy="3076575"/>
        </p:xfrm>
        <a:graphic>
          <a:graphicData uri="http://schemas.openxmlformats.org/presentationml/2006/ole">
            <mc:AlternateContent xmlns:mc="http://schemas.openxmlformats.org/markup-compatibility/2006">
              <mc:Choice xmlns:v="urn:schemas-microsoft-com:vml" Requires="v">
                <p:oleObj spid="_x0000_s15376" name="Equation" r:id="rId3" imgW="3759120" imgH="1307880" progId="Equation.DSMT4">
                  <p:embed/>
                </p:oleObj>
              </mc:Choice>
              <mc:Fallback>
                <p:oleObj name="Equation" r:id="rId3" imgW="3759120" imgH="1307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8839200" cy="307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Text Box 4"/>
          <p:cNvSpPr txBox="1">
            <a:spLocks noChangeArrowheads="1"/>
          </p:cNvSpPr>
          <p:nvPr/>
        </p:nvSpPr>
        <p:spPr bwMode="auto">
          <a:xfrm>
            <a:off x="3429000" y="5867400"/>
            <a:ext cx="3124200" cy="584775"/>
          </a:xfrm>
          <a:prstGeom prst="rect">
            <a:avLst/>
          </a:prstGeom>
          <a:noFill/>
          <a:ln w="9525">
            <a:noFill/>
            <a:miter lim="800000"/>
            <a:headEnd/>
            <a:tailEnd/>
          </a:ln>
        </p:spPr>
        <p:txBody>
          <a:bodyPr>
            <a:spAutoFit/>
          </a:bodyPr>
          <a:lstStyle/>
          <a:p>
            <a:pPr>
              <a:spcBef>
                <a:spcPct val="50000"/>
              </a:spcBef>
            </a:pPr>
            <a:r>
              <a:rPr lang="en-US" sz="3200" dirty="0">
                <a:solidFill>
                  <a:srgbClr val="002060"/>
                </a:solidFill>
              </a:rPr>
              <a:t>Earth:  H~ 8 Km</a:t>
            </a:r>
          </a:p>
        </p:txBody>
      </p:sp>
      <p:sp>
        <p:nvSpPr>
          <p:cNvPr id="2" name="Rectangle 1"/>
          <p:cNvSpPr/>
          <p:nvPr/>
        </p:nvSpPr>
        <p:spPr>
          <a:xfrm>
            <a:off x="152400" y="3429000"/>
            <a:ext cx="88392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76620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Problems with radiative equilibrium solution</a:t>
            </a:r>
          </a:p>
        </p:txBody>
      </p:sp>
      <p:sp>
        <p:nvSpPr>
          <p:cNvPr id="94211" name="Rectangle 3"/>
          <p:cNvSpPr>
            <a:spLocks noGrp="1" noChangeArrowheads="1"/>
          </p:cNvSpPr>
          <p:nvPr>
            <p:ph type="body" idx="1"/>
          </p:nvPr>
        </p:nvSpPr>
        <p:spPr>
          <a:xfrm>
            <a:off x="457200" y="2286000"/>
            <a:ext cx="8229600" cy="4114800"/>
          </a:xfrm>
        </p:spPr>
        <p:txBody>
          <a:bodyPr>
            <a:normAutofit fontScale="92500" lnSpcReduction="10000"/>
          </a:bodyPr>
          <a:lstStyle/>
          <a:p>
            <a:pPr eaLnBrk="1" hangingPunct="1">
              <a:lnSpc>
                <a:spcPct val="90000"/>
              </a:lnSpc>
              <a:buBlip>
                <a:blip r:embed="rId3"/>
              </a:buBlip>
            </a:pPr>
            <a:r>
              <a:rPr lang="en-US" dirty="0" smtClean="0">
                <a:solidFill>
                  <a:srgbClr val="002060"/>
                </a:solidFill>
                <a:latin typeface="Arial" pitchFamily="34" charset="0"/>
                <a:cs typeface="Arial" pitchFamily="34" charset="0"/>
              </a:rPr>
              <a:t>Too hot at and near surface</a:t>
            </a:r>
          </a:p>
          <a:p>
            <a:pPr marL="0" indent="0" eaLnBrk="1" hangingPunct="1">
              <a:lnSpc>
                <a:spcPct val="90000"/>
              </a:lnSpc>
              <a:buNone/>
            </a:pPr>
            <a:endParaRPr lang="en-US" dirty="0" smtClean="0">
              <a:solidFill>
                <a:srgbClr val="002060"/>
              </a:solidFill>
              <a:latin typeface="Arial" pitchFamily="34" charset="0"/>
              <a:cs typeface="Arial" pitchFamily="34" charset="0"/>
            </a:endParaRPr>
          </a:p>
          <a:p>
            <a:pPr eaLnBrk="1" hangingPunct="1">
              <a:lnSpc>
                <a:spcPct val="90000"/>
              </a:lnSpc>
              <a:buBlip>
                <a:blip r:embed="rId3"/>
              </a:buBlip>
            </a:pPr>
            <a:r>
              <a:rPr lang="en-US" dirty="0" smtClean="0">
                <a:solidFill>
                  <a:srgbClr val="002060"/>
                </a:solidFill>
                <a:latin typeface="Arial" pitchFamily="34" charset="0"/>
                <a:cs typeface="Arial" pitchFamily="34" charset="0"/>
              </a:rPr>
              <a:t>Too cold </a:t>
            </a:r>
            <a:r>
              <a:rPr lang="en-US" smtClean="0">
                <a:solidFill>
                  <a:srgbClr val="002060"/>
                </a:solidFill>
                <a:latin typeface="Arial" pitchFamily="34" charset="0"/>
                <a:cs typeface="Arial" pitchFamily="34" charset="0"/>
              </a:rPr>
              <a:t>at </a:t>
            </a:r>
            <a:r>
              <a:rPr lang="en-US" smtClean="0">
                <a:solidFill>
                  <a:srgbClr val="002060"/>
                </a:solidFill>
                <a:latin typeface="Arial" pitchFamily="34" charset="0"/>
                <a:cs typeface="Arial" pitchFamily="34" charset="0"/>
              </a:rPr>
              <a:t>and </a:t>
            </a:r>
            <a:r>
              <a:rPr lang="en-US" dirty="0" smtClean="0">
                <a:solidFill>
                  <a:srgbClr val="002060"/>
                </a:solidFill>
                <a:latin typeface="Arial" pitchFamily="34" charset="0"/>
                <a:cs typeface="Arial" pitchFamily="34" charset="0"/>
              </a:rPr>
              <a:t>near tropopause</a:t>
            </a:r>
          </a:p>
          <a:p>
            <a:pPr marL="0" indent="0" eaLnBrk="1" hangingPunct="1">
              <a:lnSpc>
                <a:spcPct val="90000"/>
              </a:lnSpc>
              <a:buNone/>
            </a:pPr>
            <a:endParaRPr lang="en-US" dirty="0" smtClean="0">
              <a:solidFill>
                <a:srgbClr val="002060"/>
              </a:solidFill>
              <a:latin typeface="Arial" pitchFamily="34" charset="0"/>
              <a:cs typeface="Arial" pitchFamily="34" charset="0"/>
            </a:endParaRPr>
          </a:p>
          <a:p>
            <a:pPr eaLnBrk="1" hangingPunct="1">
              <a:lnSpc>
                <a:spcPct val="90000"/>
              </a:lnSpc>
              <a:buBlip>
                <a:blip r:embed="rId3"/>
              </a:buBlip>
            </a:pPr>
            <a:r>
              <a:rPr lang="en-US" dirty="0" smtClean="0">
                <a:solidFill>
                  <a:srgbClr val="002060"/>
                </a:solidFill>
                <a:latin typeface="Arial" pitchFamily="34" charset="0"/>
                <a:cs typeface="Arial" pitchFamily="34" charset="0"/>
              </a:rPr>
              <a:t>Lapse rate of temperature too large in the troposphere</a:t>
            </a:r>
          </a:p>
          <a:p>
            <a:pPr marL="0" indent="0" eaLnBrk="1" hangingPunct="1">
              <a:lnSpc>
                <a:spcPct val="90000"/>
              </a:lnSpc>
              <a:buNone/>
            </a:pPr>
            <a:endParaRPr lang="en-US" dirty="0" smtClean="0">
              <a:solidFill>
                <a:srgbClr val="002060"/>
              </a:solidFill>
              <a:latin typeface="Arial" pitchFamily="34" charset="0"/>
              <a:cs typeface="Arial" pitchFamily="34" charset="0"/>
            </a:endParaRPr>
          </a:p>
          <a:p>
            <a:pPr eaLnBrk="1" hangingPunct="1">
              <a:lnSpc>
                <a:spcPct val="90000"/>
              </a:lnSpc>
              <a:buBlip>
                <a:blip r:embed="rId3"/>
              </a:buBlip>
            </a:pPr>
            <a:r>
              <a:rPr lang="en-US" dirty="0" smtClean="0">
                <a:solidFill>
                  <a:srgbClr val="002060"/>
                </a:solidFill>
                <a:latin typeface="Arial" pitchFamily="34" charset="0"/>
                <a:cs typeface="Arial" pitchFamily="34" charset="0"/>
              </a:rPr>
              <a:t>(But stratosphere temperature close to observed)</a:t>
            </a:r>
          </a:p>
        </p:txBody>
      </p:sp>
    </p:spTree>
    <p:extLst>
      <p:ext uri="{BB962C8B-B14F-4D97-AF65-F5344CB8AC3E}">
        <p14:creationId xmlns:p14="http://schemas.microsoft.com/office/powerpoint/2010/main" val="5317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Pressure distribution in atmosphere at rest</a:t>
            </a:r>
          </a:p>
        </p:txBody>
      </p:sp>
      <p:graphicFrame>
        <p:nvGraphicFramePr>
          <p:cNvPr id="13314" name="Object 0"/>
          <p:cNvGraphicFramePr>
            <a:graphicFrameLocks noChangeAspect="1"/>
          </p:cNvGraphicFramePr>
          <p:nvPr>
            <p:extLst>
              <p:ext uri="{D42A27DB-BD31-4B8C-83A1-F6EECF244321}">
                <p14:modId xmlns:p14="http://schemas.microsoft.com/office/powerpoint/2010/main" val="596588334"/>
              </p:ext>
            </p:extLst>
          </p:nvPr>
        </p:nvGraphicFramePr>
        <p:xfrm>
          <a:off x="152400" y="2438400"/>
          <a:ext cx="8839200" cy="3076575"/>
        </p:xfrm>
        <a:graphic>
          <a:graphicData uri="http://schemas.openxmlformats.org/presentationml/2006/ole">
            <mc:AlternateContent xmlns:mc="http://schemas.openxmlformats.org/markup-compatibility/2006">
              <mc:Choice xmlns:v="urn:schemas-microsoft-com:vml" Requires="v">
                <p:oleObj spid="_x0000_s16400" name="Equation" r:id="rId3" imgW="3759120" imgH="1307880" progId="Equation.DSMT4">
                  <p:embed/>
                </p:oleObj>
              </mc:Choice>
              <mc:Fallback>
                <p:oleObj name="Equation" r:id="rId3" imgW="3759120" imgH="1307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8839200" cy="307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Text Box 4"/>
          <p:cNvSpPr txBox="1">
            <a:spLocks noChangeArrowheads="1"/>
          </p:cNvSpPr>
          <p:nvPr/>
        </p:nvSpPr>
        <p:spPr bwMode="auto">
          <a:xfrm>
            <a:off x="3429000" y="5867400"/>
            <a:ext cx="3124200" cy="584775"/>
          </a:xfrm>
          <a:prstGeom prst="rect">
            <a:avLst/>
          </a:prstGeom>
          <a:noFill/>
          <a:ln w="9525">
            <a:noFill/>
            <a:miter lim="800000"/>
            <a:headEnd/>
            <a:tailEnd/>
          </a:ln>
        </p:spPr>
        <p:txBody>
          <a:bodyPr>
            <a:spAutoFit/>
          </a:bodyPr>
          <a:lstStyle/>
          <a:p>
            <a:pPr>
              <a:spcBef>
                <a:spcPct val="50000"/>
              </a:spcBef>
            </a:pPr>
            <a:r>
              <a:rPr lang="en-US" sz="3200" dirty="0">
                <a:solidFill>
                  <a:srgbClr val="002060"/>
                </a:solidFill>
              </a:rPr>
              <a:t>Earth:  H~ 8 Km</a:t>
            </a:r>
          </a:p>
        </p:txBody>
      </p:sp>
      <p:sp>
        <p:nvSpPr>
          <p:cNvPr id="2" name="Rectangle 1"/>
          <p:cNvSpPr/>
          <p:nvPr/>
        </p:nvSpPr>
        <p:spPr>
          <a:xfrm>
            <a:off x="152400" y="4495800"/>
            <a:ext cx="88392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49876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Pressure distribution in atmosphere at rest</a:t>
            </a:r>
          </a:p>
        </p:txBody>
      </p:sp>
      <p:graphicFrame>
        <p:nvGraphicFramePr>
          <p:cNvPr id="13314" name="Object 0"/>
          <p:cNvGraphicFramePr>
            <a:graphicFrameLocks noChangeAspect="1"/>
          </p:cNvGraphicFramePr>
          <p:nvPr>
            <p:extLst>
              <p:ext uri="{D42A27DB-BD31-4B8C-83A1-F6EECF244321}">
                <p14:modId xmlns:p14="http://schemas.microsoft.com/office/powerpoint/2010/main" val="1862321337"/>
              </p:ext>
            </p:extLst>
          </p:nvPr>
        </p:nvGraphicFramePr>
        <p:xfrm>
          <a:off x="152400" y="2438400"/>
          <a:ext cx="8839200" cy="3076575"/>
        </p:xfrm>
        <a:graphic>
          <a:graphicData uri="http://schemas.openxmlformats.org/presentationml/2006/ole">
            <mc:AlternateContent xmlns:mc="http://schemas.openxmlformats.org/markup-compatibility/2006">
              <mc:Choice xmlns:v="urn:schemas-microsoft-com:vml" Requires="v">
                <p:oleObj spid="_x0000_s17424" name="Equation" r:id="rId3" imgW="3759120" imgH="1307880" progId="Equation.DSMT4">
                  <p:embed/>
                </p:oleObj>
              </mc:Choice>
              <mc:Fallback>
                <p:oleObj name="Equation" r:id="rId3" imgW="3759120" imgH="1307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8839200" cy="307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Text Box 4"/>
          <p:cNvSpPr txBox="1">
            <a:spLocks noChangeArrowheads="1"/>
          </p:cNvSpPr>
          <p:nvPr/>
        </p:nvSpPr>
        <p:spPr bwMode="auto">
          <a:xfrm>
            <a:off x="3429000" y="5867400"/>
            <a:ext cx="3124200" cy="584775"/>
          </a:xfrm>
          <a:prstGeom prst="rect">
            <a:avLst/>
          </a:prstGeom>
          <a:noFill/>
          <a:ln w="9525">
            <a:noFill/>
            <a:miter lim="800000"/>
            <a:headEnd/>
            <a:tailEnd/>
          </a:ln>
        </p:spPr>
        <p:txBody>
          <a:bodyPr>
            <a:spAutoFit/>
          </a:bodyPr>
          <a:lstStyle/>
          <a:p>
            <a:pPr>
              <a:spcBef>
                <a:spcPct val="50000"/>
              </a:spcBef>
            </a:pPr>
            <a:r>
              <a:rPr lang="en-US" sz="3200" dirty="0">
                <a:solidFill>
                  <a:srgbClr val="002060"/>
                </a:solidFill>
              </a:rPr>
              <a:t>Earth:  H~ 8 Km</a:t>
            </a:r>
          </a:p>
        </p:txBody>
      </p:sp>
      <p:sp>
        <p:nvSpPr>
          <p:cNvPr id="2" name="Rectangle 1"/>
          <p:cNvSpPr/>
          <p:nvPr/>
        </p:nvSpPr>
        <p:spPr>
          <a:xfrm>
            <a:off x="152400" y="5486400"/>
            <a:ext cx="8839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53274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Pressure distribution in atmosphere at rest</a:t>
            </a:r>
          </a:p>
        </p:txBody>
      </p:sp>
      <p:graphicFrame>
        <p:nvGraphicFramePr>
          <p:cNvPr id="13314" name="Object 0"/>
          <p:cNvGraphicFramePr>
            <a:graphicFrameLocks noChangeAspect="1"/>
          </p:cNvGraphicFramePr>
          <p:nvPr>
            <p:extLst>
              <p:ext uri="{D42A27DB-BD31-4B8C-83A1-F6EECF244321}">
                <p14:modId xmlns:p14="http://schemas.microsoft.com/office/powerpoint/2010/main" val="1613028201"/>
              </p:ext>
            </p:extLst>
          </p:nvPr>
        </p:nvGraphicFramePr>
        <p:xfrm>
          <a:off x="152400" y="2438400"/>
          <a:ext cx="8839200" cy="3076575"/>
        </p:xfrm>
        <a:graphic>
          <a:graphicData uri="http://schemas.openxmlformats.org/presentationml/2006/ole">
            <mc:AlternateContent xmlns:mc="http://schemas.openxmlformats.org/markup-compatibility/2006">
              <mc:Choice xmlns:v="urn:schemas-microsoft-com:vml" Requires="v">
                <p:oleObj spid="_x0000_s18448" name="Equation" r:id="rId3" imgW="3759120" imgH="1307880" progId="Equation.DSMT4">
                  <p:embed/>
                </p:oleObj>
              </mc:Choice>
              <mc:Fallback>
                <p:oleObj name="Equation" r:id="rId3" imgW="3759120" imgH="1307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8839200" cy="307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Text Box 4"/>
          <p:cNvSpPr txBox="1">
            <a:spLocks noChangeArrowheads="1"/>
          </p:cNvSpPr>
          <p:nvPr/>
        </p:nvSpPr>
        <p:spPr bwMode="auto">
          <a:xfrm>
            <a:off x="3429000" y="5867400"/>
            <a:ext cx="3124200" cy="584775"/>
          </a:xfrm>
          <a:prstGeom prst="rect">
            <a:avLst/>
          </a:prstGeom>
          <a:noFill/>
          <a:ln w="9525">
            <a:noFill/>
            <a:miter lim="800000"/>
            <a:headEnd/>
            <a:tailEnd/>
          </a:ln>
        </p:spPr>
        <p:txBody>
          <a:bodyPr>
            <a:spAutoFit/>
          </a:bodyPr>
          <a:lstStyle/>
          <a:p>
            <a:pPr>
              <a:spcBef>
                <a:spcPct val="50000"/>
              </a:spcBef>
            </a:pPr>
            <a:r>
              <a:rPr lang="en-US" sz="3200" dirty="0">
                <a:solidFill>
                  <a:srgbClr val="002060"/>
                </a:solidFill>
              </a:rPr>
              <a:t>Earth:  H~ 8 Km</a:t>
            </a:r>
          </a:p>
        </p:txBody>
      </p:sp>
    </p:spTree>
    <p:extLst>
      <p:ext uri="{BB962C8B-B14F-4D97-AF65-F5344CB8AC3E}">
        <p14:creationId xmlns:p14="http://schemas.microsoft.com/office/powerpoint/2010/main" val="2959241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2"/>
          <p:cNvSpPr>
            <a:spLocks noGrp="1" noChangeArrowheads="1"/>
          </p:cNvSpPr>
          <p:nvPr>
            <p:ph type="title"/>
          </p:nvPr>
        </p:nvSpPr>
        <p:spPr/>
        <p:txBody>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Buoyancy and Entropy</a:t>
            </a:r>
          </a:p>
        </p:txBody>
      </p:sp>
      <p:sp>
        <p:nvSpPr>
          <p:cNvPr id="15367" name="Text Box 3"/>
          <p:cNvSpPr txBox="1">
            <a:spLocks noChangeArrowheads="1"/>
          </p:cNvSpPr>
          <p:nvPr/>
        </p:nvSpPr>
        <p:spPr bwMode="auto">
          <a:xfrm>
            <a:off x="822325" y="2198688"/>
            <a:ext cx="2242793" cy="461665"/>
          </a:xfrm>
          <a:prstGeom prst="rect">
            <a:avLst/>
          </a:prstGeom>
          <a:noFill/>
          <a:ln w="9525">
            <a:noFill/>
            <a:miter lim="800000"/>
            <a:headEnd/>
            <a:tailEnd/>
          </a:ln>
        </p:spPr>
        <p:txBody>
          <a:bodyPr wrap="none">
            <a:spAutoFit/>
          </a:bodyPr>
          <a:lstStyle/>
          <a:p>
            <a:r>
              <a:rPr lang="en-US" sz="2400" dirty="0">
                <a:solidFill>
                  <a:srgbClr val="002060"/>
                </a:solidFill>
              </a:rPr>
              <a:t>Specific Volume:</a:t>
            </a:r>
          </a:p>
        </p:txBody>
      </p:sp>
      <p:graphicFrame>
        <p:nvGraphicFramePr>
          <p:cNvPr id="15362" name="Object 4"/>
          <p:cNvGraphicFramePr>
            <a:graphicFrameLocks noChangeAspect="1"/>
          </p:cNvGraphicFramePr>
          <p:nvPr/>
        </p:nvGraphicFramePr>
        <p:xfrm>
          <a:off x="4191000" y="2057400"/>
          <a:ext cx="1295400" cy="723900"/>
        </p:xfrm>
        <a:graphic>
          <a:graphicData uri="http://schemas.openxmlformats.org/presentationml/2006/ole">
            <mc:AlternateContent xmlns:mc="http://schemas.openxmlformats.org/markup-compatibility/2006">
              <mc:Choice xmlns:v="urn:schemas-microsoft-com:vml" Requires="v">
                <p:oleObj spid="_x0000_s4166" name="Equation" r:id="rId3" imgW="1295280" imgH="723600" progId="Equation.DSMT4">
                  <p:embed/>
                </p:oleObj>
              </mc:Choice>
              <mc:Fallback>
                <p:oleObj name="Equation" r:id="rId3" imgW="1295280" imgH="723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57400"/>
                        <a:ext cx="12954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8" name="Text Box 5"/>
          <p:cNvSpPr txBox="1">
            <a:spLocks noChangeArrowheads="1"/>
          </p:cNvSpPr>
          <p:nvPr/>
        </p:nvSpPr>
        <p:spPr bwMode="auto">
          <a:xfrm>
            <a:off x="838200" y="2819400"/>
            <a:ext cx="4495800" cy="461665"/>
          </a:xfrm>
          <a:prstGeom prst="rect">
            <a:avLst/>
          </a:prstGeom>
          <a:noFill/>
          <a:ln w="9525">
            <a:noFill/>
            <a:miter lim="800000"/>
            <a:headEnd/>
            <a:tailEnd/>
          </a:ln>
        </p:spPr>
        <p:txBody>
          <a:bodyPr wrap="square">
            <a:spAutoFit/>
          </a:bodyPr>
          <a:lstStyle/>
          <a:p>
            <a:r>
              <a:rPr lang="en-US" sz="2400" dirty="0">
                <a:solidFill>
                  <a:srgbClr val="002060"/>
                </a:solidFill>
              </a:rPr>
              <a:t>Specific Entropy:                    </a:t>
            </a:r>
            <a:r>
              <a:rPr lang="en-US" sz="2400" i="1" dirty="0">
                <a:solidFill>
                  <a:srgbClr val="002060"/>
                </a:solidFill>
              </a:rPr>
              <a:t>s</a:t>
            </a:r>
          </a:p>
        </p:txBody>
      </p:sp>
      <p:graphicFrame>
        <p:nvGraphicFramePr>
          <p:cNvPr id="15363" name="Object 6"/>
          <p:cNvGraphicFramePr>
            <a:graphicFrameLocks noChangeAspect="1"/>
          </p:cNvGraphicFramePr>
          <p:nvPr/>
        </p:nvGraphicFramePr>
        <p:xfrm>
          <a:off x="3657600" y="3505200"/>
          <a:ext cx="1879600" cy="457200"/>
        </p:xfrm>
        <a:graphic>
          <a:graphicData uri="http://schemas.openxmlformats.org/presentationml/2006/ole">
            <mc:AlternateContent xmlns:mc="http://schemas.openxmlformats.org/markup-compatibility/2006">
              <mc:Choice xmlns:v="urn:schemas-microsoft-com:vml" Requires="v">
                <p:oleObj spid="_x0000_s4167" name="Equation" r:id="rId5" imgW="1879560" imgH="457200" progId="Equation.DSMT4">
                  <p:embed/>
                </p:oleObj>
              </mc:Choice>
              <mc:Fallback>
                <p:oleObj name="Equation" r:id="rId5" imgW="187956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505200"/>
                        <a:ext cx="1879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4" name="Object 7"/>
          <p:cNvGraphicFramePr>
            <a:graphicFrameLocks noChangeAspect="1"/>
          </p:cNvGraphicFramePr>
          <p:nvPr/>
        </p:nvGraphicFramePr>
        <p:xfrm>
          <a:off x="2286000" y="4191000"/>
          <a:ext cx="4927600" cy="1155700"/>
        </p:xfrm>
        <a:graphic>
          <a:graphicData uri="http://schemas.openxmlformats.org/presentationml/2006/ole">
            <mc:AlternateContent xmlns:mc="http://schemas.openxmlformats.org/markup-compatibility/2006">
              <mc:Choice xmlns:v="urn:schemas-microsoft-com:vml" Requires="v">
                <p:oleObj spid="_x0000_s4168" name="Equation" r:id="rId7" imgW="4927320" imgH="1155600" progId="Equation.DSMT4">
                  <p:embed/>
                </p:oleObj>
              </mc:Choice>
              <mc:Fallback>
                <p:oleObj name="Equation" r:id="rId7" imgW="4927320" imgH="1155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191000"/>
                        <a:ext cx="4927600"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5" name="Object 8"/>
          <p:cNvGraphicFramePr>
            <a:graphicFrameLocks noChangeAspect="1"/>
          </p:cNvGraphicFramePr>
          <p:nvPr/>
        </p:nvGraphicFramePr>
        <p:xfrm>
          <a:off x="914400" y="5334000"/>
          <a:ext cx="7632700" cy="1270000"/>
        </p:xfrm>
        <a:graphic>
          <a:graphicData uri="http://schemas.openxmlformats.org/presentationml/2006/ole">
            <mc:AlternateContent xmlns:mc="http://schemas.openxmlformats.org/markup-compatibility/2006">
              <mc:Choice xmlns:v="urn:schemas-microsoft-com:vml" Requires="v">
                <p:oleObj spid="_x0000_s4169" name="Equation" r:id="rId9" imgW="7632360" imgH="1269720" progId="Equation.DSMT4">
                  <p:embed/>
                </p:oleObj>
              </mc:Choice>
              <mc:Fallback>
                <p:oleObj name="Equation" r:id="rId9" imgW="7632360" imgH="12697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5334000"/>
                        <a:ext cx="763270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02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0"/>
            <a:ext cx="8229600" cy="715963"/>
          </a:xfrm>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The adiabatic lapse rate</a:t>
            </a:r>
          </a:p>
        </p:txBody>
      </p:sp>
      <p:graphicFrame>
        <p:nvGraphicFramePr>
          <p:cNvPr id="16386" name="Object 3"/>
          <p:cNvGraphicFramePr>
            <a:graphicFrameLocks noChangeAspect="1"/>
          </p:cNvGraphicFramePr>
          <p:nvPr/>
        </p:nvGraphicFramePr>
        <p:xfrm>
          <a:off x="2438400" y="762000"/>
          <a:ext cx="4922838" cy="6096000"/>
        </p:xfrm>
        <a:graphic>
          <a:graphicData uri="http://schemas.openxmlformats.org/presentationml/2006/ole">
            <mc:AlternateContent xmlns:mc="http://schemas.openxmlformats.org/markup-compatibility/2006">
              <mc:Choice xmlns:v="urn:schemas-microsoft-com:vml" Requires="v">
                <p:oleObj spid="_x0000_s5139" name="Equation" r:id="rId3" imgW="2234880" imgH="2768400" progId="Equation.DSMT4">
                  <p:embed/>
                </p:oleObj>
              </mc:Choice>
              <mc:Fallback>
                <p:oleObj name="Equation" r:id="rId3" imgW="2234880" imgH="2768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0"/>
                        <a:ext cx="4922838" cy="60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609600" y="609600"/>
            <a:ext cx="74676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256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0"/>
            <a:ext cx="8229600" cy="715963"/>
          </a:xfrm>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The adiabatic lapse rate</a:t>
            </a:r>
          </a:p>
        </p:txBody>
      </p:sp>
      <p:graphicFrame>
        <p:nvGraphicFramePr>
          <p:cNvPr id="16386" name="Object 3"/>
          <p:cNvGraphicFramePr>
            <a:graphicFrameLocks noChangeAspect="1"/>
          </p:cNvGraphicFramePr>
          <p:nvPr/>
        </p:nvGraphicFramePr>
        <p:xfrm>
          <a:off x="2438400" y="762000"/>
          <a:ext cx="4922838" cy="6096000"/>
        </p:xfrm>
        <a:graphic>
          <a:graphicData uri="http://schemas.openxmlformats.org/presentationml/2006/ole">
            <mc:AlternateContent xmlns:mc="http://schemas.openxmlformats.org/markup-compatibility/2006">
              <mc:Choice xmlns:v="urn:schemas-microsoft-com:vml" Requires="v">
                <p:oleObj spid="_x0000_s19471" name="Equation" r:id="rId3" imgW="2234880" imgH="2768400" progId="Equation.DSMT4">
                  <p:embed/>
                </p:oleObj>
              </mc:Choice>
              <mc:Fallback>
                <p:oleObj name="Equation" r:id="rId3" imgW="2234880" imgH="2768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0"/>
                        <a:ext cx="4922838" cy="60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609600" y="2209800"/>
            <a:ext cx="74676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7671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0"/>
            <a:ext cx="8229600" cy="715963"/>
          </a:xfrm>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The adiabatic lapse rate</a:t>
            </a:r>
          </a:p>
        </p:txBody>
      </p:sp>
      <p:graphicFrame>
        <p:nvGraphicFramePr>
          <p:cNvPr id="16386" name="Object 3"/>
          <p:cNvGraphicFramePr>
            <a:graphicFrameLocks noChangeAspect="1"/>
          </p:cNvGraphicFramePr>
          <p:nvPr/>
        </p:nvGraphicFramePr>
        <p:xfrm>
          <a:off x="2438400" y="762000"/>
          <a:ext cx="4922838" cy="6096000"/>
        </p:xfrm>
        <a:graphic>
          <a:graphicData uri="http://schemas.openxmlformats.org/presentationml/2006/ole">
            <mc:AlternateContent xmlns:mc="http://schemas.openxmlformats.org/markup-compatibility/2006">
              <mc:Choice xmlns:v="urn:schemas-microsoft-com:vml" Requires="v">
                <p:oleObj spid="_x0000_s20495" name="Equation" r:id="rId3" imgW="2234880" imgH="2768400" progId="Equation.DSMT4">
                  <p:embed/>
                </p:oleObj>
              </mc:Choice>
              <mc:Fallback>
                <p:oleObj name="Equation" r:id="rId3" imgW="2234880" imgH="2768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0"/>
                        <a:ext cx="4922838" cy="60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609600" y="3048000"/>
            <a:ext cx="746760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76288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0"/>
            <a:ext cx="8229600" cy="715963"/>
          </a:xfrm>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The adiabatic lapse rate</a:t>
            </a:r>
          </a:p>
        </p:txBody>
      </p:sp>
      <p:graphicFrame>
        <p:nvGraphicFramePr>
          <p:cNvPr id="16386" name="Object 3"/>
          <p:cNvGraphicFramePr>
            <a:graphicFrameLocks noChangeAspect="1"/>
          </p:cNvGraphicFramePr>
          <p:nvPr/>
        </p:nvGraphicFramePr>
        <p:xfrm>
          <a:off x="2438400" y="762000"/>
          <a:ext cx="4922838" cy="6096000"/>
        </p:xfrm>
        <a:graphic>
          <a:graphicData uri="http://schemas.openxmlformats.org/presentationml/2006/ole">
            <mc:AlternateContent xmlns:mc="http://schemas.openxmlformats.org/markup-compatibility/2006">
              <mc:Choice xmlns:v="urn:schemas-microsoft-com:vml" Requires="v">
                <p:oleObj spid="_x0000_s21519" name="Equation" r:id="rId3" imgW="2234880" imgH="2768400" progId="Equation.DSMT4">
                  <p:embed/>
                </p:oleObj>
              </mc:Choice>
              <mc:Fallback>
                <p:oleObj name="Equation" r:id="rId3" imgW="2234880" imgH="2768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0"/>
                        <a:ext cx="4922838" cy="60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609600" y="3962400"/>
            <a:ext cx="74676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30285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0"/>
            <a:ext cx="8229600" cy="715963"/>
          </a:xfrm>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The adiabatic lapse rate</a:t>
            </a:r>
          </a:p>
        </p:txBody>
      </p:sp>
      <p:graphicFrame>
        <p:nvGraphicFramePr>
          <p:cNvPr id="16386" name="Object 3"/>
          <p:cNvGraphicFramePr>
            <a:graphicFrameLocks noChangeAspect="1"/>
          </p:cNvGraphicFramePr>
          <p:nvPr/>
        </p:nvGraphicFramePr>
        <p:xfrm>
          <a:off x="2438400" y="762000"/>
          <a:ext cx="4922838" cy="6096000"/>
        </p:xfrm>
        <a:graphic>
          <a:graphicData uri="http://schemas.openxmlformats.org/presentationml/2006/ole">
            <mc:AlternateContent xmlns:mc="http://schemas.openxmlformats.org/markup-compatibility/2006">
              <mc:Choice xmlns:v="urn:schemas-microsoft-com:vml" Requires="v">
                <p:oleObj spid="_x0000_s22543" name="Equation" r:id="rId3" imgW="2234880" imgH="2768400" progId="Equation.DSMT4">
                  <p:embed/>
                </p:oleObj>
              </mc:Choice>
              <mc:Fallback>
                <p:oleObj name="Equation" r:id="rId3" imgW="2234880" imgH="2768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0"/>
                        <a:ext cx="4922838" cy="60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609600" y="4876800"/>
            <a:ext cx="74676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33748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0"/>
            <a:ext cx="8229600" cy="715963"/>
          </a:xfrm>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The adiabatic lapse rate</a:t>
            </a:r>
          </a:p>
        </p:txBody>
      </p:sp>
      <p:graphicFrame>
        <p:nvGraphicFramePr>
          <p:cNvPr id="16386" name="Object 3"/>
          <p:cNvGraphicFramePr>
            <a:graphicFrameLocks noChangeAspect="1"/>
          </p:cNvGraphicFramePr>
          <p:nvPr/>
        </p:nvGraphicFramePr>
        <p:xfrm>
          <a:off x="2438400" y="762000"/>
          <a:ext cx="4922838" cy="6096000"/>
        </p:xfrm>
        <a:graphic>
          <a:graphicData uri="http://schemas.openxmlformats.org/presentationml/2006/ole">
            <mc:AlternateContent xmlns:mc="http://schemas.openxmlformats.org/markup-compatibility/2006">
              <mc:Choice xmlns:v="urn:schemas-microsoft-com:vml" Requires="v">
                <p:oleObj spid="_x0000_s23567" name="Equation" r:id="rId3" imgW="2234880" imgH="2768400" progId="Equation.DSMT4">
                  <p:embed/>
                </p:oleObj>
              </mc:Choice>
              <mc:Fallback>
                <p:oleObj name="Equation" r:id="rId3" imgW="2234880" imgH="2768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0"/>
                        <a:ext cx="4922838" cy="60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609600" y="5410200"/>
            <a:ext cx="7467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94289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dirty="0" smtClean="0">
                <a:solidFill>
                  <a:srgbClr val="0000FF"/>
                </a:solidFill>
                <a:latin typeface="Arial" pitchFamily="34" charset="0"/>
                <a:cs typeface="Arial" pitchFamily="34" charset="0"/>
              </a:rPr>
              <a:t>Missing ingredient: Convection</a:t>
            </a:r>
          </a:p>
        </p:txBody>
      </p:sp>
      <p:sp>
        <p:nvSpPr>
          <p:cNvPr id="95235" name="Rectangle 3"/>
          <p:cNvSpPr>
            <a:spLocks noGrp="1" noChangeArrowheads="1"/>
          </p:cNvSpPr>
          <p:nvPr>
            <p:ph type="body" idx="1"/>
          </p:nvPr>
        </p:nvSpPr>
        <p:spPr/>
        <p:txBody>
          <a:bodyPr/>
          <a:lstStyle/>
          <a:p>
            <a:pPr eaLnBrk="1" hangingPunct="1">
              <a:buBlip>
                <a:blip r:embed="rId3"/>
              </a:buBlip>
            </a:pPr>
            <a:r>
              <a:rPr lang="en-US" dirty="0" smtClean="0">
                <a:solidFill>
                  <a:srgbClr val="002060"/>
                </a:solidFill>
                <a:latin typeface="Arial" pitchFamily="34" charset="0"/>
                <a:cs typeface="Arial" pitchFamily="34" charset="0"/>
              </a:rPr>
              <a:t>As important as radiation in transporting enthalpy in the vertical</a:t>
            </a:r>
          </a:p>
          <a:p>
            <a:pPr marL="0" indent="0" eaLnBrk="1" hangingPunct="1">
              <a:buNone/>
            </a:pPr>
            <a:endParaRPr lang="en-US" dirty="0" smtClean="0">
              <a:solidFill>
                <a:srgbClr val="002060"/>
              </a:solidFill>
              <a:latin typeface="Arial" pitchFamily="34" charset="0"/>
              <a:cs typeface="Arial" pitchFamily="34" charset="0"/>
            </a:endParaRPr>
          </a:p>
          <a:p>
            <a:pPr eaLnBrk="1" hangingPunct="1">
              <a:buBlip>
                <a:blip r:embed="rId3"/>
              </a:buBlip>
            </a:pPr>
            <a:r>
              <a:rPr lang="en-US" dirty="0" smtClean="0">
                <a:solidFill>
                  <a:srgbClr val="002060"/>
                </a:solidFill>
                <a:latin typeface="Arial" pitchFamily="34" charset="0"/>
                <a:cs typeface="Arial" pitchFamily="34" charset="0"/>
              </a:rPr>
              <a:t>Also controls distribution of water vapor and clouds, the two most important constituents in radiative transfer</a:t>
            </a:r>
          </a:p>
        </p:txBody>
      </p:sp>
    </p:spTree>
    <p:extLst>
      <p:ext uri="{BB962C8B-B14F-4D97-AF65-F5344CB8AC3E}">
        <p14:creationId xmlns:p14="http://schemas.microsoft.com/office/powerpoint/2010/main" val="84130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0"/>
            <a:ext cx="8229600" cy="715963"/>
          </a:xfrm>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The adiabatic lapse rate</a:t>
            </a:r>
          </a:p>
        </p:txBody>
      </p:sp>
      <p:graphicFrame>
        <p:nvGraphicFramePr>
          <p:cNvPr id="16386" name="Object 3"/>
          <p:cNvGraphicFramePr>
            <a:graphicFrameLocks noChangeAspect="1"/>
          </p:cNvGraphicFramePr>
          <p:nvPr/>
        </p:nvGraphicFramePr>
        <p:xfrm>
          <a:off x="2438400" y="762000"/>
          <a:ext cx="4922838" cy="6096000"/>
        </p:xfrm>
        <a:graphic>
          <a:graphicData uri="http://schemas.openxmlformats.org/presentationml/2006/ole">
            <mc:AlternateContent xmlns:mc="http://schemas.openxmlformats.org/markup-compatibility/2006">
              <mc:Choice xmlns:v="urn:schemas-microsoft-com:vml" Requires="v">
                <p:oleObj spid="_x0000_s24591" name="Equation" r:id="rId3" imgW="2234880" imgH="2768400" progId="Equation.DSMT4">
                  <p:embed/>
                </p:oleObj>
              </mc:Choice>
              <mc:Fallback>
                <p:oleObj name="Equation" r:id="rId3" imgW="2234880" imgH="2768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0"/>
                        <a:ext cx="4922838" cy="60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609600" y="5943600"/>
            <a:ext cx="7467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37346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0"/>
            <a:ext cx="8229600" cy="715963"/>
          </a:xfrm>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The adiabatic lapse rate</a:t>
            </a:r>
          </a:p>
        </p:txBody>
      </p:sp>
      <p:graphicFrame>
        <p:nvGraphicFramePr>
          <p:cNvPr id="16386" name="Object 3"/>
          <p:cNvGraphicFramePr>
            <a:graphicFrameLocks noChangeAspect="1"/>
          </p:cNvGraphicFramePr>
          <p:nvPr/>
        </p:nvGraphicFramePr>
        <p:xfrm>
          <a:off x="2438400" y="762000"/>
          <a:ext cx="4922838" cy="6096000"/>
        </p:xfrm>
        <a:graphic>
          <a:graphicData uri="http://schemas.openxmlformats.org/presentationml/2006/ole">
            <mc:AlternateContent xmlns:mc="http://schemas.openxmlformats.org/markup-compatibility/2006">
              <mc:Choice xmlns:v="urn:schemas-microsoft-com:vml" Requires="v">
                <p:oleObj spid="_x0000_s25615" name="Equation" r:id="rId3" imgW="2234880" imgH="2768400" progId="Equation.DSMT4">
                  <p:embed/>
                </p:oleObj>
              </mc:Choice>
              <mc:Fallback>
                <p:oleObj name="Equation" r:id="rId3" imgW="2234880" imgH="2768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0"/>
                        <a:ext cx="4922838" cy="60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495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3"/>
          <p:cNvGraphicFramePr>
            <a:graphicFrameLocks noChangeAspect="1"/>
          </p:cNvGraphicFramePr>
          <p:nvPr/>
        </p:nvGraphicFramePr>
        <p:xfrm>
          <a:off x="4191000" y="381000"/>
          <a:ext cx="1409700" cy="850900"/>
        </p:xfrm>
        <a:graphic>
          <a:graphicData uri="http://schemas.openxmlformats.org/presentationml/2006/ole">
            <mc:AlternateContent xmlns:mc="http://schemas.openxmlformats.org/markup-compatibility/2006">
              <mc:Choice xmlns:v="urn:schemas-microsoft-com:vml" Requires="v">
                <p:oleObj spid="_x0000_s6180" name="Equation" r:id="rId3" imgW="1409400" imgH="850680" progId="Equation.DSMT4">
                  <p:embed/>
                </p:oleObj>
              </mc:Choice>
              <mc:Fallback>
                <p:oleObj name="Equation" r:id="rId3" imgW="1409400" imgH="850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81000"/>
                        <a:ext cx="140970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2" name="Text Box 4"/>
          <p:cNvSpPr txBox="1">
            <a:spLocks noChangeArrowheads="1"/>
          </p:cNvSpPr>
          <p:nvPr/>
        </p:nvSpPr>
        <p:spPr bwMode="auto">
          <a:xfrm>
            <a:off x="691206" y="1676400"/>
            <a:ext cx="2934650" cy="461665"/>
          </a:xfrm>
          <a:prstGeom prst="rect">
            <a:avLst/>
          </a:prstGeom>
          <a:noFill/>
          <a:ln w="9525">
            <a:noFill/>
            <a:miter lim="800000"/>
            <a:headEnd/>
            <a:tailEnd/>
          </a:ln>
        </p:spPr>
        <p:txBody>
          <a:bodyPr wrap="none">
            <a:spAutoFit/>
          </a:bodyPr>
          <a:lstStyle/>
          <a:p>
            <a:r>
              <a:rPr lang="en-US" sz="2400" dirty="0">
                <a:solidFill>
                  <a:srgbClr val="002060"/>
                </a:solidFill>
                <a:latin typeface="Arial" pitchFamily="34" charset="0"/>
                <a:cs typeface="Arial" pitchFamily="34" charset="0"/>
              </a:rPr>
              <a:t>Earth’s atmosphere:</a:t>
            </a:r>
          </a:p>
        </p:txBody>
      </p:sp>
      <p:graphicFrame>
        <p:nvGraphicFramePr>
          <p:cNvPr id="17411" name="Object 5"/>
          <p:cNvGraphicFramePr>
            <a:graphicFrameLocks noChangeAspect="1"/>
          </p:cNvGraphicFramePr>
          <p:nvPr/>
        </p:nvGraphicFramePr>
        <p:xfrm>
          <a:off x="4267200" y="1524000"/>
          <a:ext cx="2273300" cy="812800"/>
        </p:xfrm>
        <a:graphic>
          <a:graphicData uri="http://schemas.openxmlformats.org/presentationml/2006/ole">
            <mc:AlternateContent xmlns:mc="http://schemas.openxmlformats.org/markup-compatibility/2006">
              <mc:Choice xmlns:v="urn:schemas-microsoft-com:vml" Requires="v">
                <p:oleObj spid="_x0000_s6181" name="Equation" r:id="rId5" imgW="2273040" imgH="812520" progId="Equation.DSMT4">
                  <p:embed/>
                </p:oleObj>
              </mc:Choice>
              <mc:Fallback>
                <p:oleObj name="Equation" r:id="rId5" imgW="2273040" imgH="8125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524000"/>
                        <a:ext cx="22733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413" name="Picture 6" descr="stability"/>
          <p:cNvPicPr>
            <a:picLocks noChangeAspect="1" noChangeArrowheads="1"/>
          </p:cNvPicPr>
          <p:nvPr/>
        </p:nvPicPr>
        <p:blipFill>
          <a:blip r:embed="rId7" cstate="print"/>
          <a:srcRect/>
          <a:stretch>
            <a:fillRect/>
          </a:stretch>
        </p:blipFill>
        <p:spPr bwMode="auto">
          <a:xfrm>
            <a:off x="1828800" y="2617076"/>
            <a:ext cx="5145088" cy="3963988"/>
          </a:xfrm>
          <a:prstGeom prst="rect">
            <a:avLst/>
          </a:prstGeom>
          <a:noFill/>
          <a:ln w="9525">
            <a:noFill/>
            <a:miter lim="800000"/>
            <a:headEnd/>
            <a:tailEnd/>
          </a:ln>
        </p:spPr>
      </p:pic>
    </p:spTree>
    <p:extLst>
      <p:ext uri="{BB962C8B-B14F-4D97-AF65-F5344CB8AC3E}">
        <p14:creationId xmlns:p14="http://schemas.microsoft.com/office/powerpoint/2010/main" val="313700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pPr eaLnBrk="1" hangingPunct="1"/>
            <a:r>
              <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Model Aircraft Measurements</a:t>
            </a:r>
            <a:r>
              <a:rPr lang="en-US" sz="4000" dirty="0" smtClean="0">
                <a:solidFill>
                  <a:srgbClr val="0033CC"/>
                </a:solidFill>
                <a:latin typeface="Arial" pitchFamily="34" charset="0"/>
                <a:cs typeface="Arial" pitchFamily="34" charset="0"/>
              </a:rPr>
              <a:t/>
            </a:r>
            <a:br>
              <a:rPr lang="en-US" sz="4000" dirty="0" smtClean="0">
                <a:solidFill>
                  <a:srgbClr val="0033CC"/>
                </a:solidFill>
                <a:latin typeface="Arial" pitchFamily="34" charset="0"/>
                <a:cs typeface="Arial" pitchFamily="34" charset="0"/>
              </a:rPr>
            </a:br>
            <a:r>
              <a:rPr lang="en-US" sz="4000" dirty="0" smtClean="0">
                <a:solidFill>
                  <a:srgbClr val="0033CC"/>
                </a:solidFill>
                <a:latin typeface="Arial" pitchFamily="34" charset="0"/>
                <a:cs typeface="Arial" pitchFamily="34" charset="0"/>
              </a:rPr>
              <a:t>(Renno and Williams, 1995)</a:t>
            </a:r>
          </a:p>
        </p:txBody>
      </p:sp>
      <p:pic>
        <p:nvPicPr>
          <p:cNvPr id="97283" name="Picture 3" descr="rennopbl"/>
          <p:cNvPicPr>
            <a:picLocks noGrp="1" noChangeAspect="1" noChangeArrowheads="1"/>
          </p:cNvPicPr>
          <p:nvPr>
            <p:ph idx="1"/>
          </p:nvPr>
        </p:nvPicPr>
        <p:blipFill rotWithShape="1">
          <a:blip r:embed="rId2" cstate="print"/>
          <a:srcRect r="1000"/>
          <a:stretch/>
        </p:blipFill>
        <p:spPr>
          <a:xfrm>
            <a:off x="1371600" y="1371600"/>
            <a:ext cx="6035040" cy="5013325"/>
          </a:xfrm>
          <a:noFill/>
        </p:spPr>
      </p:pic>
    </p:spTree>
    <p:extLst>
      <p:ext uri="{BB962C8B-B14F-4D97-AF65-F5344CB8AC3E}">
        <p14:creationId xmlns:p14="http://schemas.microsoft.com/office/powerpoint/2010/main" val="1327529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685800"/>
            <a:ext cx="8229600" cy="4724400"/>
          </a:xfrm>
        </p:spPr>
        <p:txBody>
          <a:bodyPr/>
          <a:lstStyle/>
          <a:p>
            <a:pPr eaLnBrk="1" hangingPunct="1"/>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Radiative equilibrium is unstable in the troposphere</a:t>
            </a:r>
            <a:b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200" dirty="0" smtClean="0">
                <a:solidFill>
                  <a:srgbClr val="0033CC"/>
                </a:solidFill>
                <a:latin typeface="Arial" pitchFamily="34" charset="0"/>
                <a:cs typeface="Arial" pitchFamily="34" charset="0"/>
              </a:rPr>
              <a:t/>
            </a:r>
            <a:br>
              <a:rPr lang="en-US" sz="3200" dirty="0" smtClean="0">
                <a:solidFill>
                  <a:srgbClr val="0033CC"/>
                </a:solidFill>
                <a:latin typeface="Arial" pitchFamily="34" charset="0"/>
                <a:cs typeface="Arial" pitchFamily="34" charset="0"/>
              </a:rPr>
            </a:br>
            <a:r>
              <a:rPr lang="en-US" sz="3200" dirty="0" smtClean="0">
                <a:solidFill>
                  <a:srgbClr val="0033CC"/>
                </a:solidFill>
                <a:latin typeface="Arial" pitchFamily="34" charset="0"/>
                <a:cs typeface="Arial" pitchFamily="34" charset="0"/>
              </a:rPr>
              <a:t>Re-calculate equilibrium assuming that tropospheric stability is rendered neutral by convection: </a:t>
            </a:r>
            <a:br>
              <a:rPr lang="en-US" sz="3200" dirty="0" smtClean="0">
                <a:solidFill>
                  <a:srgbClr val="0033CC"/>
                </a:solidFill>
                <a:latin typeface="Arial" pitchFamily="34" charset="0"/>
                <a:cs typeface="Arial" pitchFamily="34" charset="0"/>
              </a:rPr>
            </a:br>
            <a:r>
              <a:rPr lang="en-US" sz="3600" dirty="0" smtClean="0">
                <a:solidFill>
                  <a:srgbClr val="0033CC"/>
                </a:solidFill>
                <a:latin typeface="Arial" pitchFamily="34" charset="0"/>
                <a:cs typeface="Arial" pitchFamily="34" charset="0"/>
              </a:rPr>
              <a:t/>
            </a:r>
            <a:br>
              <a:rPr lang="en-US" sz="3600" dirty="0" smtClean="0">
                <a:solidFill>
                  <a:srgbClr val="0033CC"/>
                </a:solidFill>
                <a:latin typeface="Arial" pitchFamily="34" charset="0"/>
                <a:cs typeface="Arial" pitchFamily="34" charset="0"/>
              </a:rPr>
            </a:br>
            <a:r>
              <a:rPr lang="en-US" sz="3600" b="1" dirty="0" smtClean="0">
                <a:solidFill>
                  <a:srgbClr val="0033CC"/>
                </a:solidFill>
                <a:latin typeface="Arial" pitchFamily="34" charset="0"/>
                <a:cs typeface="Arial" pitchFamily="34" charset="0"/>
              </a:rPr>
              <a:t>Radiative-Convective Equilibrium</a:t>
            </a:r>
          </a:p>
        </p:txBody>
      </p:sp>
    </p:spTree>
    <p:extLst>
      <p:ext uri="{BB962C8B-B14F-4D97-AF65-F5344CB8AC3E}">
        <p14:creationId xmlns:p14="http://schemas.microsoft.com/office/powerpoint/2010/main" val="3890089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descr="C:\Documents and Settings\Kerry Emanuel\My Documents\CLASS\CLIMATE\rad_equilibrium_dry.tif"/>
          <p:cNvPicPr>
            <a:picLocks noChangeAspect="1" noChangeArrowheads="1"/>
          </p:cNvPicPr>
          <p:nvPr/>
        </p:nvPicPr>
        <p:blipFill>
          <a:blip r:embed="rId2" cstate="print"/>
          <a:srcRect/>
          <a:stretch>
            <a:fillRect/>
          </a:stretch>
        </p:blipFill>
        <p:spPr bwMode="auto">
          <a:xfrm>
            <a:off x="1600200" y="152400"/>
            <a:ext cx="5943600" cy="5621338"/>
          </a:xfrm>
          <a:prstGeom prst="rect">
            <a:avLst/>
          </a:prstGeom>
          <a:noFill/>
          <a:ln w="9525">
            <a:noFill/>
            <a:miter lim="800000"/>
            <a:headEnd/>
            <a:tailEnd/>
          </a:ln>
        </p:spPr>
      </p:pic>
      <p:sp>
        <p:nvSpPr>
          <p:cNvPr id="99331" name="Text Box 4"/>
          <p:cNvSpPr txBox="1">
            <a:spLocks noChangeArrowheads="1"/>
          </p:cNvSpPr>
          <p:nvPr/>
        </p:nvSpPr>
        <p:spPr bwMode="auto">
          <a:xfrm>
            <a:off x="304800" y="5943600"/>
            <a:ext cx="8610600" cy="461665"/>
          </a:xfrm>
          <a:prstGeom prst="rect">
            <a:avLst/>
          </a:prstGeom>
          <a:noFill/>
          <a:ln w="9525">
            <a:noFill/>
            <a:miter lim="800000"/>
            <a:headEnd/>
            <a:tailEnd/>
          </a:ln>
        </p:spPr>
        <p:txBody>
          <a:bodyPr>
            <a:spAutoFit/>
          </a:bodyPr>
          <a:lstStyle/>
          <a:p>
            <a:pPr algn="ctr">
              <a:spcBef>
                <a:spcPct val="50000"/>
              </a:spcBef>
            </a:pPr>
            <a:r>
              <a:rPr lang="en-US" sz="2400" dirty="0">
                <a:solidFill>
                  <a:srgbClr val="002060"/>
                </a:solidFill>
              </a:rPr>
              <a:t>Better, but still too hot at surface, too cold at tropopause</a:t>
            </a:r>
          </a:p>
        </p:txBody>
      </p:sp>
    </p:spTree>
    <p:extLst>
      <p:ext uri="{BB962C8B-B14F-4D97-AF65-F5344CB8AC3E}">
        <p14:creationId xmlns:p14="http://schemas.microsoft.com/office/powerpoint/2010/main" val="62002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81000" y="228600"/>
            <a:ext cx="8229600" cy="1676400"/>
          </a:xfrm>
        </p:spPr>
        <p:txBody>
          <a:bodyPr/>
          <a:lstStyle/>
          <a:p>
            <a:pPr eaLnBrk="1" hangingPunct="1"/>
            <a:r>
              <a:rPr lang="en-US" sz="28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Above a thin boundary layer, most atmospheric convection involves phase change of water:</a:t>
            </a: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r>
            <a:b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Moist Convection</a:t>
            </a:r>
          </a:p>
        </p:txBody>
      </p:sp>
      <p:pic>
        <p:nvPicPr>
          <p:cNvPr id="100355" name="Picture 3" descr="C:\Documents and Settings\Kerry Emanuel\My Documents\My Pictures\September 03, 2003\P1001115.jpg"/>
          <p:cNvPicPr>
            <a:picLocks noChangeAspect="1" noChangeArrowheads="1"/>
          </p:cNvPicPr>
          <p:nvPr/>
        </p:nvPicPr>
        <p:blipFill>
          <a:blip r:embed="rId2" cstate="print"/>
          <a:srcRect/>
          <a:stretch>
            <a:fillRect/>
          </a:stretch>
        </p:blipFill>
        <p:spPr bwMode="auto">
          <a:xfrm>
            <a:off x="990600" y="1905000"/>
            <a:ext cx="7010400" cy="4651375"/>
          </a:xfrm>
          <a:prstGeom prst="rect">
            <a:avLst/>
          </a:prstGeom>
          <a:noFill/>
          <a:ln w="9525">
            <a:noFill/>
            <a:miter lim="800000"/>
            <a:headEnd/>
            <a:tailEnd/>
          </a:ln>
        </p:spPr>
      </p:pic>
    </p:spTree>
    <p:extLst>
      <p:ext uri="{BB962C8B-B14F-4D97-AF65-F5344CB8AC3E}">
        <p14:creationId xmlns:p14="http://schemas.microsoft.com/office/powerpoint/2010/main" val="112355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Moist Convection</a:t>
            </a:r>
          </a:p>
        </p:txBody>
      </p:sp>
      <p:sp>
        <p:nvSpPr>
          <p:cNvPr id="101379" name="Rectangle 3"/>
          <p:cNvSpPr>
            <a:spLocks noGrp="1" noChangeArrowheads="1"/>
          </p:cNvSpPr>
          <p:nvPr>
            <p:ph type="body" idx="1"/>
          </p:nvPr>
        </p:nvSpPr>
        <p:spPr/>
        <p:txBody>
          <a:bodyPr>
            <a:normAutofit lnSpcReduction="10000"/>
          </a:bodyPr>
          <a:lstStyle/>
          <a:p>
            <a:pPr eaLnBrk="1" hangingPunct="1">
              <a:buSzPct val="70000"/>
              <a:buBlip>
                <a:blip r:embed="rId2"/>
              </a:buBlip>
            </a:pPr>
            <a:r>
              <a:rPr lang="en-US" dirty="0" smtClean="0">
                <a:solidFill>
                  <a:srgbClr val="0033CC"/>
                </a:solidFill>
                <a:latin typeface="Arial" pitchFamily="34" charset="0"/>
                <a:cs typeface="Arial" pitchFamily="34" charset="0"/>
              </a:rPr>
              <a:t>Significant heating owing to phase changes of water</a:t>
            </a:r>
          </a:p>
          <a:p>
            <a:pPr eaLnBrk="1" hangingPunct="1">
              <a:buSzPct val="70000"/>
              <a:buBlip>
                <a:blip r:embed="rId2"/>
              </a:buBlip>
            </a:pPr>
            <a:endParaRPr lang="en-US" dirty="0" smtClean="0">
              <a:solidFill>
                <a:srgbClr val="0033CC"/>
              </a:solidFill>
              <a:latin typeface="Arial" pitchFamily="34" charset="0"/>
              <a:cs typeface="Arial" pitchFamily="34" charset="0"/>
            </a:endParaRPr>
          </a:p>
          <a:p>
            <a:pPr eaLnBrk="1" hangingPunct="1">
              <a:buSzPct val="70000"/>
              <a:buBlip>
                <a:blip r:embed="rId2"/>
              </a:buBlip>
            </a:pPr>
            <a:r>
              <a:rPr lang="en-US" dirty="0" smtClean="0">
                <a:solidFill>
                  <a:srgbClr val="0033CC"/>
                </a:solidFill>
                <a:latin typeface="Arial" pitchFamily="34" charset="0"/>
                <a:cs typeface="Arial" pitchFamily="34" charset="0"/>
              </a:rPr>
              <a:t>Redistribution of water vapor – most important greenhouse gas</a:t>
            </a:r>
          </a:p>
          <a:p>
            <a:pPr eaLnBrk="1" hangingPunct="1">
              <a:buSzPct val="70000"/>
              <a:buBlip>
                <a:blip r:embed="rId2"/>
              </a:buBlip>
            </a:pPr>
            <a:endParaRPr lang="en-US" dirty="0" smtClean="0">
              <a:solidFill>
                <a:srgbClr val="0033CC"/>
              </a:solidFill>
              <a:latin typeface="Arial" pitchFamily="34" charset="0"/>
              <a:cs typeface="Arial" pitchFamily="34" charset="0"/>
            </a:endParaRPr>
          </a:p>
          <a:p>
            <a:pPr eaLnBrk="1" hangingPunct="1">
              <a:buSzPct val="70000"/>
              <a:buBlip>
                <a:blip r:embed="rId2"/>
              </a:buBlip>
            </a:pPr>
            <a:r>
              <a:rPr lang="en-US" dirty="0" smtClean="0">
                <a:solidFill>
                  <a:srgbClr val="0033CC"/>
                </a:solidFill>
                <a:latin typeface="Arial" pitchFamily="34" charset="0"/>
                <a:cs typeface="Arial" pitchFamily="34" charset="0"/>
              </a:rPr>
              <a:t>Significant contributor to stratiform cloudiness – albedo and longwave trapping</a:t>
            </a:r>
          </a:p>
        </p:txBody>
      </p:sp>
    </p:spTree>
    <p:extLst>
      <p:ext uri="{BB962C8B-B14F-4D97-AF65-F5344CB8AC3E}">
        <p14:creationId xmlns:p14="http://schemas.microsoft.com/office/powerpoint/2010/main" val="28849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Phase"/>
          <p:cNvPicPr>
            <a:picLocks noChangeAspect="1" noChangeArrowheads="1"/>
          </p:cNvPicPr>
          <p:nvPr/>
        </p:nvPicPr>
        <p:blipFill>
          <a:blip r:embed="rId3" cstate="print"/>
          <a:srcRect/>
          <a:stretch>
            <a:fillRect/>
          </a:stretch>
        </p:blipFill>
        <p:spPr bwMode="auto">
          <a:xfrm>
            <a:off x="1143000" y="1219200"/>
            <a:ext cx="6842125" cy="5389563"/>
          </a:xfrm>
          <a:prstGeom prst="rect">
            <a:avLst/>
          </a:prstGeom>
          <a:noFill/>
          <a:ln w="9525">
            <a:noFill/>
            <a:miter lim="800000"/>
            <a:headEnd/>
            <a:tailEnd/>
          </a:ln>
        </p:spPr>
      </p:pic>
      <p:sp>
        <p:nvSpPr>
          <p:cNvPr id="102403" name="Rectangle 3"/>
          <p:cNvSpPr>
            <a:spLocks noGrp="1" noChangeArrowheads="1"/>
          </p:cNvSpPr>
          <p:nvPr>
            <p:ph type="title"/>
          </p:nvPr>
        </p:nvSpPr>
        <p:spPr>
          <a:xfrm>
            <a:off x="533400" y="0"/>
            <a:ext cx="8229600" cy="1143000"/>
          </a:xfrm>
        </p:spPr>
        <p:txBody>
          <a:bodyPr/>
          <a:lstStyle/>
          <a:p>
            <a:pPr eaLnBrk="1" hangingPunct="1"/>
            <a:r>
              <a:rPr lang="en-US" dirty="0" smtClean="0">
                <a:effectLst>
                  <a:outerShdw blurRad="38100" dist="38100" dir="2700000" algn="tl">
                    <a:srgbClr val="000000">
                      <a:alpha val="43137"/>
                    </a:srgbClr>
                  </a:outerShdw>
                </a:effectLst>
              </a:rPr>
              <a:t>Phase Equilibria</a:t>
            </a:r>
          </a:p>
        </p:txBody>
      </p:sp>
    </p:spTree>
    <p:extLst>
      <p:ext uri="{BB962C8B-B14F-4D97-AF65-F5344CB8AC3E}">
        <p14:creationId xmlns:p14="http://schemas.microsoft.com/office/powerpoint/2010/main" val="41510447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When Saturation Occurs…</a:t>
            </a:r>
          </a:p>
        </p:txBody>
      </p:sp>
      <p:sp>
        <p:nvSpPr>
          <p:cNvPr id="103427" name="Rectangle 3"/>
          <p:cNvSpPr>
            <a:spLocks noGrp="1" noChangeArrowheads="1"/>
          </p:cNvSpPr>
          <p:nvPr>
            <p:ph type="body" idx="1"/>
          </p:nvPr>
        </p:nvSpPr>
        <p:spPr>
          <a:xfrm>
            <a:off x="533400" y="2590800"/>
            <a:ext cx="8229600" cy="3276600"/>
          </a:xfrm>
        </p:spPr>
        <p:txBody>
          <a:bodyPr>
            <a:normAutofit lnSpcReduction="10000"/>
          </a:bodyPr>
          <a:lstStyle/>
          <a:p>
            <a:pPr eaLnBrk="1" hangingPunct="1">
              <a:buSzPct val="70000"/>
              <a:buBlip>
                <a:blip r:embed="rId3"/>
              </a:buBlip>
            </a:pPr>
            <a:r>
              <a:rPr lang="en-US" dirty="0" smtClean="0">
                <a:solidFill>
                  <a:srgbClr val="0033CC"/>
                </a:solidFill>
                <a:latin typeface="Arial" pitchFamily="34" charset="0"/>
                <a:cs typeface="Arial" pitchFamily="34" charset="0"/>
              </a:rPr>
              <a:t>Heterogeneous Nucleation</a:t>
            </a:r>
          </a:p>
          <a:p>
            <a:pPr eaLnBrk="1" hangingPunct="1">
              <a:buSzPct val="70000"/>
              <a:buBlip>
                <a:blip r:embed="rId3"/>
              </a:buBlip>
            </a:pPr>
            <a:endParaRPr lang="en-US" dirty="0" smtClean="0">
              <a:solidFill>
                <a:srgbClr val="0033CC"/>
              </a:solidFill>
              <a:latin typeface="Arial" pitchFamily="34" charset="0"/>
              <a:cs typeface="Arial" pitchFamily="34" charset="0"/>
            </a:endParaRPr>
          </a:p>
          <a:p>
            <a:pPr eaLnBrk="1" hangingPunct="1">
              <a:buSzPct val="70000"/>
              <a:buBlip>
                <a:blip r:embed="rId3"/>
              </a:buBlip>
            </a:pPr>
            <a:r>
              <a:rPr lang="en-US" dirty="0" err="1" smtClean="0">
                <a:solidFill>
                  <a:srgbClr val="0033CC"/>
                </a:solidFill>
                <a:latin typeface="Arial" pitchFamily="34" charset="0"/>
                <a:cs typeface="Arial" pitchFamily="34" charset="0"/>
              </a:rPr>
              <a:t>Supersaturations</a:t>
            </a:r>
            <a:r>
              <a:rPr lang="en-US" dirty="0" smtClean="0">
                <a:solidFill>
                  <a:srgbClr val="0033CC"/>
                </a:solidFill>
                <a:latin typeface="Arial" pitchFamily="34" charset="0"/>
                <a:cs typeface="Arial" pitchFamily="34" charset="0"/>
              </a:rPr>
              <a:t> very small in atmosphere</a:t>
            </a:r>
          </a:p>
          <a:p>
            <a:pPr eaLnBrk="1" hangingPunct="1">
              <a:buSzPct val="70000"/>
              <a:buBlip>
                <a:blip r:embed="rId3"/>
              </a:buBlip>
            </a:pPr>
            <a:endParaRPr lang="en-US" dirty="0" smtClean="0">
              <a:solidFill>
                <a:srgbClr val="0033CC"/>
              </a:solidFill>
              <a:latin typeface="Arial" pitchFamily="34" charset="0"/>
              <a:cs typeface="Arial" pitchFamily="34" charset="0"/>
            </a:endParaRPr>
          </a:p>
          <a:p>
            <a:pPr eaLnBrk="1" hangingPunct="1">
              <a:buSzPct val="70000"/>
              <a:buBlip>
                <a:blip r:embed="rId3"/>
              </a:buBlip>
            </a:pPr>
            <a:r>
              <a:rPr lang="en-US" dirty="0" smtClean="0">
                <a:solidFill>
                  <a:srgbClr val="0033CC"/>
                </a:solidFill>
                <a:latin typeface="Arial" pitchFamily="34" charset="0"/>
                <a:cs typeface="Arial" pitchFamily="34" charset="0"/>
              </a:rPr>
              <a:t>Drop size distribution sensitive to size distribution of cloud condensation nuclei</a:t>
            </a:r>
          </a:p>
        </p:txBody>
      </p:sp>
    </p:spTree>
    <p:extLst>
      <p:ext uri="{BB962C8B-B14F-4D97-AF65-F5344CB8AC3E}">
        <p14:creationId xmlns:p14="http://schemas.microsoft.com/office/powerpoint/2010/main" val="203719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C:\Users\Kerry\Documents\Class\12.340\Powerpoint\Convection.gif"/>
          <p:cNvPicPr>
            <a:picLocks noChangeAspect="1" noChangeArrowheads="1" noCrop="1"/>
          </p:cNvPicPr>
          <p:nvPr/>
        </p:nvPicPr>
        <p:blipFill>
          <a:blip r:embed="rId3" cstate="print"/>
          <a:srcRect/>
          <a:stretch>
            <a:fillRect/>
          </a:stretch>
        </p:blipFill>
        <p:spPr bwMode="auto">
          <a:xfrm>
            <a:off x="1752600" y="1143000"/>
            <a:ext cx="5613400" cy="4210050"/>
          </a:xfrm>
          <a:prstGeom prst="rect">
            <a:avLst/>
          </a:prstGeom>
          <a:noFill/>
        </p:spPr>
      </p:pic>
    </p:spTree>
    <p:extLst>
      <p:ext uri="{BB962C8B-B14F-4D97-AF65-F5344CB8AC3E}">
        <p14:creationId xmlns:p14="http://schemas.microsoft.com/office/powerpoint/2010/main" val="37526854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sonicboom"/>
          <p:cNvPicPr>
            <a:picLocks noChangeAspect="1" noChangeArrowheads="1"/>
          </p:cNvPicPr>
          <p:nvPr/>
        </p:nvPicPr>
        <p:blipFill>
          <a:blip r:embed="rId3" cstate="print"/>
          <a:srcRect/>
          <a:stretch>
            <a:fillRect/>
          </a:stretch>
        </p:blipFill>
        <p:spPr bwMode="auto">
          <a:xfrm>
            <a:off x="762000" y="571500"/>
            <a:ext cx="7620000" cy="5715000"/>
          </a:xfrm>
          <a:prstGeom prst="rect">
            <a:avLst/>
          </a:prstGeom>
          <a:noFill/>
          <a:ln w="9525">
            <a:noFill/>
            <a:miter lim="800000"/>
            <a:headEnd/>
            <a:tailEnd/>
          </a:ln>
        </p:spPr>
      </p:pic>
    </p:spTree>
    <p:extLst>
      <p:ext uri="{BB962C8B-B14F-4D97-AF65-F5344CB8AC3E}">
        <p14:creationId xmlns:p14="http://schemas.microsoft.com/office/powerpoint/2010/main" val="947287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Precipitation Formation</a:t>
            </a:r>
            <a:endParaRPr lang="en-US" dirty="0" smtClean="0">
              <a:solidFill>
                <a:srgbClr val="0033CC"/>
              </a:solidFill>
              <a:latin typeface="Arial" pitchFamily="34" charset="0"/>
              <a:cs typeface="Arial" pitchFamily="34" charset="0"/>
            </a:endParaRPr>
          </a:p>
        </p:txBody>
      </p:sp>
      <p:sp>
        <p:nvSpPr>
          <p:cNvPr id="106499" name="Rectangle 3"/>
          <p:cNvSpPr>
            <a:spLocks noGrp="1" noChangeArrowheads="1"/>
          </p:cNvSpPr>
          <p:nvPr>
            <p:ph type="body" idx="1"/>
          </p:nvPr>
        </p:nvSpPr>
        <p:spPr>
          <a:xfrm>
            <a:off x="381000" y="1752600"/>
            <a:ext cx="8229600" cy="4724400"/>
          </a:xfrm>
        </p:spPr>
        <p:txBody>
          <a:bodyPr>
            <a:normAutofit/>
          </a:bodyPr>
          <a:lstStyle/>
          <a:p>
            <a:pPr>
              <a:buSzPct val="70000"/>
              <a:buBlip>
                <a:blip r:embed="rId3"/>
              </a:buBlip>
            </a:pPr>
            <a:r>
              <a:rPr lang="en-US" dirty="0">
                <a:solidFill>
                  <a:srgbClr val="002060"/>
                </a:solidFill>
                <a:latin typeface="Arial" pitchFamily="34" charset="0"/>
                <a:cs typeface="Arial" pitchFamily="34" charset="0"/>
              </a:rPr>
              <a:t>Bergeron-</a:t>
            </a:r>
            <a:r>
              <a:rPr lang="en-US" dirty="0" err="1">
                <a:solidFill>
                  <a:srgbClr val="002060"/>
                </a:solidFill>
                <a:latin typeface="Arial" pitchFamily="34" charset="0"/>
                <a:cs typeface="Arial" pitchFamily="34" charset="0"/>
              </a:rPr>
              <a:t>Findeisen</a:t>
            </a:r>
            <a:r>
              <a:rPr lang="en-US" dirty="0">
                <a:solidFill>
                  <a:srgbClr val="002060"/>
                </a:solidFill>
                <a:latin typeface="Arial" pitchFamily="34" charset="0"/>
                <a:cs typeface="Arial" pitchFamily="34" charset="0"/>
              </a:rPr>
              <a:t> Process</a:t>
            </a:r>
          </a:p>
          <a:p>
            <a:pPr marL="0" indent="0" eaLnBrk="1" hangingPunct="1">
              <a:buSzPct val="70000"/>
              <a:buNone/>
            </a:pPr>
            <a:endParaRPr lang="en-US"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82840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Phase"/>
          <p:cNvPicPr>
            <a:picLocks noChangeAspect="1" noChangeArrowheads="1"/>
          </p:cNvPicPr>
          <p:nvPr/>
        </p:nvPicPr>
        <p:blipFill>
          <a:blip r:embed="rId3" cstate="print"/>
          <a:srcRect/>
          <a:stretch>
            <a:fillRect/>
          </a:stretch>
        </p:blipFill>
        <p:spPr bwMode="auto">
          <a:xfrm>
            <a:off x="1143000" y="1219200"/>
            <a:ext cx="6842125" cy="5389563"/>
          </a:xfrm>
          <a:prstGeom prst="rect">
            <a:avLst/>
          </a:prstGeom>
          <a:noFill/>
          <a:ln w="9525">
            <a:noFill/>
            <a:miter lim="800000"/>
            <a:headEnd/>
            <a:tailEnd/>
          </a:ln>
        </p:spPr>
      </p:pic>
      <p:sp>
        <p:nvSpPr>
          <p:cNvPr id="102403" name="Rectangle 3"/>
          <p:cNvSpPr>
            <a:spLocks noGrp="1" noChangeArrowheads="1"/>
          </p:cNvSpPr>
          <p:nvPr>
            <p:ph type="title"/>
          </p:nvPr>
        </p:nvSpPr>
        <p:spPr>
          <a:xfrm>
            <a:off x="533400" y="0"/>
            <a:ext cx="8229600" cy="1143000"/>
          </a:xfrm>
        </p:spPr>
        <p:txBody>
          <a:bodyPr/>
          <a:lstStyle/>
          <a:p>
            <a:pPr eaLnBrk="1" hangingPunct="1"/>
            <a:r>
              <a:rPr lang="en-US" dirty="0" smtClean="0">
                <a:effectLst>
                  <a:outerShdw blurRad="38100" dist="38100" dir="2700000" algn="tl">
                    <a:srgbClr val="000000">
                      <a:alpha val="43137"/>
                    </a:srgbClr>
                  </a:outerShdw>
                </a:effectLst>
              </a:rPr>
              <a:t>Phase Equilibria</a:t>
            </a:r>
          </a:p>
        </p:txBody>
      </p:sp>
    </p:spTree>
    <p:extLst>
      <p:ext uri="{BB962C8B-B14F-4D97-AF65-F5344CB8AC3E}">
        <p14:creationId xmlns:p14="http://schemas.microsoft.com/office/powerpoint/2010/main" val="3408934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Precipitation Formation</a:t>
            </a:r>
            <a:endParaRPr lang="en-US" dirty="0" smtClean="0">
              <a:solidFill>
                <a:srgbClr val="0033CC"/>
              </a:solidFill>
              <a:latin typeface="Arial" pitchFamily="34" charset="0"/>
              <a:cs typeface="Arial" pitchFamily="34" charset="0"/>
            </a:endParaRPr>
          </a:p>
        </p:txBody>
      </p:sp>
      <p:sp>
        <p:nvSpPr>
          <p:cNvPr id="106499" name="Rectangle 3"/>
          <p:cNvSpPr>
            <a:spLocks noGrp="1" noChangeArrowheads="1"/>
          </p:cNvSpPr>
          <p:nvPr>
            <p:ph type="body" idx="1"/>
          </p:nvPr>
        </p:nvSpPr>
        <p:spPr>
          <a:xfrm>
            <a:off x="381000" y="1752600"/>
            <a:ext cx="8229600" cy="4724400"/>
          </a:xfrm>
        </p:spPr>
        <p:txBody>
          <a:bodyPr>
            <a:normAutofit fontScale="92500" lnSpcReduction="20000"/>
          </a:bodyPr>
          <a:lstStyle/>
          <a:p>
            <a:pPr>
              <a:buSzPct val="70000"/>
              <a:buBlip>
                <a:blip r:embed="rId3"/>
              </a:buBlip>
            </a:pPr>
            <a:r>
              <a:rPr lang="en-US" dirty="0">
                <a:solidFill>
                  <a:srgbClr val="002060"/>
                </a:solidFill>
                <a:latin typeface="Arial" pitchFamily="34" charset="0"/>
                <a:cs typeface="Arial" pitchFamily="34" charset="0"/>
              </a:rPr>
              <a:t>Bergeron-</a:t>
            </a:r>
            <a:r>
              <a:rPr lang="en-US" dirty="0" err="1">
                <a:solidFill>
                  <a:srgbClr val="002060"/>
                </a:solidFill>
                <a:latin typeface="Arial" pitchFamily="34" charset="0"/>
                <a:cs typeface="Arial" pitchFamily="34" charset="0"/>
              </a:rPr>
              <a:t>Findeisen</a:t>
            </a:r>
            <a:r>
              <a:rPr lang="en-US" dirty="0">
                <a:solidFill>
                  <a:srgbClr val="002060"/>
                </a:solidFill>
                <a:latin typeface="Arial" pitchFamily="34" charset="0"/>
                <a:cs typeface="Arial" pitchFamily="34" charset="0"/>
              </a:rPr>
              <a:t> Process</a:t>
            </a:r>
          </a:p>
          <a:p>
            <a:pPr marL="0" indent="0" eaLnBrk="1" hangingPunct="1">
              <a:buSzPct val="70000"/>
              <a:buNone/>
            </a:pPr>
            <a:endParaRPr lang="en-US" dirty="0" smtClean="0">
              <a:solidFill>
                <a:srgbClr val="002060"/>
              </a:solidFill>
              <a:latin typeface="Arial" pitchFamily="34" charset="0"/>
              <a:cs typeface="Arial" pitchFamily="34" charset="0"/>
            </a:endParaRPr>
          </a:p>
          <a:p>
            <a:pPr eaLnBrk="1" hangingPunct="1">
              <a:buSzPct val="70000"/>
              <a:buBlip>
                <a:blip r:embed="rId3"/>
              </a:buBlip>
            </a:pPr>
            <a:r>
              <a:rPr lang="en-US" dirty="0" smtClean="0">
                <a:solidFill>
                  <a:srgbClr val="002060"/>
                </a:solidFill>
                <a:latin typeface="Arial" pitchFamily="34" charset="0"/>
                <a:cs typeface="Arial" pitchFamily="34" charset="0"/>
              </a:rPr>
              <a:t>Stochastic coalescence (sensitive to drop size distributions)</a:t>
            </a:r>
          </a:p>
          <a:p>
            <a:pPr marL="0" indent="0" eaLnBrk="1" hangingPunct="1">
              <a:buSzPct val="70000"/>
              <a:buNone/>
            </a:pPr>
            <a:endParaRPr lang="en-US" dirty="0" smtClean="0">
              <a:solidFill>
                <a:srgbClr val="002060"/>
              </a:solidFill>
              <a:latin typeface="Arial" pitchFamily="34" charset="0"/>
              <a:cs typeface="Arial" pitchFamily="34" charset="0"/>
            </a:endParaRPr>
          </a:p>
          <a:p>
            <a:pPr eaLnBrk="1" hangingPunct="1">
              <a:buSzPct val="70000"/>
              <a:buBlip>
                <a:blip r:embed="rId3"/>
              </a:buBlip>
            </a:pPr>
            <a:r>
              <a:rPr lang="en-US" dirty="0" smtClean="0">
                <a:solidFill>
                  <a:srgbClr val="002060"/>
                </a:solidFill>
                <a:latin typeface="Arial" pitchFamily="34" charset="0"/>
                <a:cs typeface="Arial" pitchFamily="34" charset="0"/>
              </a:rPr>
              <a:t>Strongly nonlinear function of cloud water concentration</a:t>
            </a:r>
          </a:p>
          <a:p>
            <a:pPr eaLnBrk="1" hangingPunct="1">
              <a:buSzPct val="70000"/>
              <a:buBlip>
                <a:blip r:embed="rId3"/>
              </a:buBlip>
            </a:pPr>
            <a:endParaRPr lang="en-US" dirty="0" smtClean="0">
              <a:solidFill>
                <a:srgbClr val="002060"/>
              </a:solidFill>
              <a:latin typeface="Arial" pitchFamily="34" charset="0"/>
              <a:cs typeface="Arial" pitchFamily="34" charset="0"/>
            </a:endParaRPr>
          </a:p>
          <a:p>
            <a:pPr eaLnBrk="1" hangingPunct="1">
              <a:buSzPct val="70000"/>
              <a:buBlip>
                <a:blip r:embed="rId3"/>
              </a:buBlip>
            </a:pPr>
            <a:r>
              <a:rPr lang="en-US" dirty="0" smtClean="0">
                <a:solidFill>
                  <a:srgbClr val="002060"/>
                </a:solidFill>
                <a:latin typeface="Arial" pitchFamily="34" charset="0"/>
                <a:cs typeface="Arial" pitchFamily="34" charset="0"/>
              </a:rPr>
              <a:t>Time scale of precipitation formation ~10-30 minutes</a:t>
            </a:r>
          </a:p>
        </p:txBody>
      </p:sp>
    </p:spTree>
    <p:extLst>
      <p:ext uri="{BB962C8B-B14F-4D97-AF65-F5344CB8AC3E}">
        <p14:creationId xmlns:p14="http://schemas.microsoft.com/office/powerpoint/2010/main" val="394544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9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4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2"/>
          <p:cNvSpPr>
            <a:spLocks noGrp="1" noChangeArrowheads="1"/>
          </p:cNvSpPr>
          <p:nvPr>
            <p:ph type="title"/>
          </p:nvPr>
        </p:nvSpPr>
        <p:spPr/>
        <p:txBody>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Stability</a:t>
            </a:r>
          </a:p>
        </p:txBody>
      </p:sp>
      <p:sp>
        <p:nvSpPr>
          <p:cNvPr id="21511" name="Text Box 3"/>
          <p:cNvSpPr txBox="1">
            <a:spLocks noChangeArrowheads="1"/>
          </p:cNvSpPr>
          <p:nvPr/>
        </p:nvSpPr>
        <p:spPr bwMode="auto">
          <a:xfrm>
            <a:off x="685800" y="1524000"/>
            <a:ext cx="7772400" cy="1938992"/>
          </a:xfrm>
          <a:prstGeom prst="rect">
            <a:avLst/>
          </a:prstGeom>
          <a:noFill/>
          <a:ln w="9525">
            <a:noFill/>
            <a:miter lim="800000"/>
            <a:headEnd/>
            <a:tailEnd/>
          </a:ln>
        </p:spPr>
        <p:txBody>
          <a:bodyPr wrap="square">
            <a:spAutoFit/>
          </a:bodyPr>
          <a:lstStyle/>
          <a:p>
            <a:r>
              <a:rPr lang="en-US" sz="2400" dirty="0">
                <a:solidFill>
                  <a:srgbClr val="0033CC"/>
                </a:solidFill>
                <a:latin typeface="Arial" pitchFamily="34" charset="0"/>
                <a:cs typeface="Arial" pitchFamily="34" charset="0"/>
              </a:rPr>
              <a:t>No simple criterion based on entropy. But air inside ascending cumulus turrets has roughly the same density as that of it environment. It can be shown that neutral stability corresponds to the constancy of the </a:t>
            </a:r>
            <a:r>
              <a:rPr lang="en-US" sz="2400" i="1" dirty="0">
                <a:solidFill>
                  <a:srgbClr val="0033CC"/>
                </a:solidFill>
                <a:latin typeface="Arial" pitchFamily="34" charset="0"/>
                <a:cs typeface="Arial" pitchFamily="34" charset="0"/>
              </a:rPr>
              <a:t>saturation entropy </a:t>
            </a:r>
            <a:r>
              <a:rPr lang="en-US" sz="2400" dirty="0">
                <a:solidFill>
                  <a:srgbClr val="0033CC"/>
                </a:solidFill>
                <a:latin typeface="Arial" pitchFamily="34" charset="0"/>
                <a:cs typeface="Arial" pitchFamily="34" charset="0"/>
              </a:rPr>
              <a:t>s*:</a:t>
            </a:r>
          </a:p>
        </p:txBody>
      </p:sp>
      <p:graphicFrame>
        <p:nvGraphicFramePr>
          <p:cNvPr id="12294" name="Object 6"/>
          <p:cNvGraphicFramePr>
            <a:graphicFrameLocks noChangeAspect="1"/>
          </p:cNvGraphicFramePr>
          <p:nvPr/>
        </p:nvGraphicFramePr>
        <p:xfrm>
          <a:off x="1581150" y="4191000"/>
          <a:ext cx="6223000" cy="1295400"/>
        </p:xfrm>
        <a:graphic>
          <a:graphicData uri="http://schemas.openxmlformats.org/presentationml/2006/ole">
            <mc:AlternateContent xmlns:mc="http://schemas.openxmlformats.org/markup-compatibility/2006">
              <mc:Choice xmlns:v="urn:schemas-microsoft-com:vml" Requires="v">
                <p:oleObj spid="_x0000_s7187" name="Equation" r:id="rId4" imgW="6222960" imgH="1295280" progId="Equation.DSMT4">
                  <p:embed/>
                </p:oleObj>
              </mc:Choice>
              <mc:Fallback>
                <p:oleObj name="Equation" r:id="rId4" imgW="6222960" imgH="1295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150" y="4191000"/>
                        <a:ext cx="62230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590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Picture 3" descr="tropicalsounding"/>
          <p:cNvPicPr>
            <a:picLocks noGrp="1" noChangeAspect="1" noChangeArrowheads="1"/>
          </p:cNvPicPr>
          <p:nvPr>
            <p:ph idx="1"/>
          </p:nvPr>
        </p:nvPicPr>
        <p:blipFill>
          <a:blip r:embed="rId2" cstate="print"/>
          <a:srcRect/>
          <a:stretch>
            <a:fillRect/>
          </a:stretch>
        </p:blipFill>
        <p:spPr>
          <a:xfrm>
            <a:off x="1676400" y="707363"/>
            <a:ext cx="5867400" cy="5922038"/>
          </a:xfrm>
          <a:noFill/>
        </p:spPr>
      </p:pic>
      <p:sp>
        <p:nvSpPr>
          <p:cNvPr id="109570" name="Rectangle 2"/>
          <p:cNvSpPr>
            <a:spLocks noGrp="1" noChangeArrowheads="1"/>
          </p:cNvSpPr>
          <p:nvPr>
            <p:ph type="title"/>
          </p:nvPr>
        </p:nvSpPr>
        <p:spPr>
          <a:xfrm>
            <a:off x="457200" y="152400"/>
            <a:ext cx="8229600" cy="1143000"/>
          </a:xfrm>
        </p:spPr>
        <p:txBody>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Tropical Soundings</a:t>
            </a:r>
          </a:p>
        </p:txBody>
      </p:sp>
    </p:spTree>
    <p:extLst>
      <p:ext uri="{BB962C8B-B14F-4D97-AF65-F5344CB8AC3E}">
        <p14:creationId xmlns:p14="http://schemas.microsoft.com/office/powerpoint/2010/main" val="8150852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0"/>
            <a:ext cx="8229600" cy="944563"/>
          </a:xfrm>
        </p:spPr>
        <p:txBody>
          <a:bodyPr>
            <a:noAutofit/>
          </a:bodyPr>
          <a:lstStyle/>
          <a:p>
            <a:pPr eaLnBrk="1" hangingPunct="1"/>
            <a:r>
              <a:rPr lang="en-US" sz="2800" dirty="0" smtClean="0">
                <a:solidFill>
                  <a:srgbClr val="0033CC"/>
                </a:solidFill>
                <a:latin typeface="Arial" pitchFamily="34" charset="0"/>
                <a:cs typeface="Arial" pitchFamily="34" charset="0"/>
              </a:rPr>
              <a:t>Average density difference between reversibly lifted parcels and their environments, deep Tropics</a:t>
            </a:r>
          </a:p>
        </p:txBody>
      </p:sp>
      <p:pic>
        <p:nvPicPr>
          <p:cNvPr id="108547" name="Picture 3" descr="tvrevkapjuljun"/>
          <p:cNvPicPr>
            <a:picLocks noGrp="1" noChangeAspect="1" noChangeArrowheads="1"/>
          </p:cNvPicPr>
          <p:nvPr>
            <p:ph idx="1"/>
          </p:nvPr>
        </p:nvPicPr>
        <p:blipFill>
          <a:blip r:embed="rId2" cstate="print"/>
          <a:srcRect/>
          <a:stretch>
            <a:fillRect/>
          </a:stretch>
        </p:blipFill>
        <p:spPr>
          <a:xfrm>
            <a:off x="838200" y="990600"/>
            <a:ext cx="7543800" cy="5657850"/>
          </a:xfrm>
          <a:noFill/>
        </p:spPr>
      </p:pic>
    </p:spTree>
    <p:extLst>
      <p:ext uri="{BB962C8B-B14F-4D97-AF65-F5344CB8AC3E}">
        <p14:creationId xmlns:p14="http://schemas.microsoft.com/office/powerpoint/2010/main" val="2411514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dirty="0" smtClean="0">
                <a:solidFill>
                  <a:srgbClr val="0033CC"/>
                </a:solidFill>
                <a:latin typeface="Arial" pitchFamily="34" charset="0"/>
                <a:cs typeface="Arial" pitchFamily="34" charset="0"/>
              </a:rPr>
              <a:t>“Air-Mass” Showers:</a:t>
            </a:r>
          </a:p>
        </p:txBody>
      </p:sp>
      <p:pic>
        <p:nvPicPr>
          <p:cNvPr id="110595" name="Picture 4" descr="C:\Users\Kerry Emaanuel\hurrbook\FinalFinal\Figures\fig6.1.tif"/>
          <p:cNvPicPr>
            <a:picLocks noChangeAspect="1" noChangeArrowheads="1"/>
          </p:cNvPicPr>
          <p:nvPr/>
        </p:nvPicPr>
        <p:blipFill>
          <a:blip r:embed="rId2" cstate="print"/>
          <a:srcRect/>
          <a:stretch>
            <a:fillRect/>
          </a:stretch>
        </p:blipFill>
        <p:spPr bwMode="auto">
          <a:xfrm>
            <a:off x="457200" y="1524000"/>
            <a:ext cx="8326438" cy="4216400"/>
          </a:xfrm>
          <a:prstGeom prst="rect">
            <a:avLst/>
          </a:prstGeom>
          <a:noFill/>
          <a:ln w="9525">
            <a:noFill/>
            <a:miter lim="800000"/>
            <a:headEnd/>
            <a:tailEnd/>
          </a:ln>
        </p:spPr>
      </p:pic>
    </p:spTree>
    <p:extLst>
      <p:ext uri="{BB962C8B-B14F-4D97-AF65-F5344CB8AC3E}">
        <p14:creationId xmlns:p14="http://schemas.microsoft.com/office/powerpoint/2010/main" val="21425963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aggreg"/>
          <p:cNvPicPr>
            <a:picLocks noChangeAspect="1" noChangeArrowheads="1"/>
          </p:cNvPicPr>
          <p:nvPr/>
        </p:nvPicPr>
        <p:blipFill>
          <a:blip r:embed="rId2" cstate="print"/>
          <a:srcRect/>
          <a:stretch>
            <a:fillRect/>
          </a:stretch>
        </p:blipFill>
        <p:spPr bwMode="auto">
          <a:xfrm>
            <a:off x="107950" y="201613"/>
            <a:ext cx="8928100" cy="6456362"/>
          </a:xfrm>
          <a:prstGeom prst="rect">
            <a:avLst/>
          </a:prstGeom>
          <a:noFill/>
          <a:ln w="9525">
            <a:noFill/>
            <a:miter lim="800000"/>
            <a:headEnd/>
            <a:tailEnd/>
          </a:ln>
        </p:spPr>
      </p:pic>
    </p:spTree>
    <p:extLst>
      <p:ext uri="{BB962C8B-B14F-4D97-AF65-F5344CB8AC3E}">
        <p14:creationId xmlns:p14="http://schemas.microsoft.com/office/powerpoint/2010/main" val="22163202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95000"/>
          </a:schemeClr>
        </a:solidFill>
        <a:effectLst/>
      </p:bgPr>
    </p:bg>
    <p:spTree>
      <p:nvGrpSpPr>
        <p:cNvPr id="1" name=""/>
        <p:cNvGrpSpPr/>
        <p:nvPr/>
      </p:nvGrpSpPr>
      <p:grpSpPr>
        <a:xfrm>
          <a:off x="0" y="0"/>
          <a:ext cx="0" cy="0"/>
          <a:chOff x="0" y="0"/>
          <a:chExt cx="0" cy="0"/>
        </a:xfrm>
      </p:grpSpPr>
      <p:pic>
        <p:nvPicPr>
          <p:cNvPr id="112642" name="Picture 2" descr="C:\Users\Kerry Emaanuel\Pictures\Seychelles\DSC_0253.JPG"/>
          <p:cNvPicPr>
            <a:picLocks noChangeAspect="1" noChangeArrowheads="1"/>
          </p:cNvPicPr>
          <p:nvPr/>
        </p:nvPicPr>
        <p:blipFill>
          <a:blip r:embed="rId2" cstate="print"/>
          <a:srcRect/>
          <a:stretch>
            <a:fillRect/>
          </a:stretch>
        </p:blipFill>
        <p:spPr bwMode="auto">
          <a:xfrm>
            <a:off x="0" y="304800"/>
            <a:ext cx="9144000" cy="6121400"/>
          </a:xfrm>
          <a:prstGeom prst="rect">
            <a:avLst/>
          </a:prstGeom>
          <a:noFill/>
          <a:ln w="9525">
            <a:noFill/>
            <a:miter lim="800000"/>
            <a:headEnd/>
            <a:tailEnd/>
          </a:ln>
        </p:spPr>
      </p:pic>
    </p:spTree>
    <p:extLst>
      <p:ext uri="{BB962C8B-B14F-4D97-AF65-F5344CB8AC3E}">
        <p14:creationId xmlns:p14="http://schemas.microsoft.com/office/powerpoint/2010/main" val="2459592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When is a fluid unstable to convection?</a:t>
            </a:r>
          </a:p>
        </p:txBody>
      </p:sp>
      <p:sp>
        <p:nvSpPr>
          <p:cNvPr id="96259" name="Rectangle 3"/>
          <p:cNvSpPr>
            <a:spLocks noGrp="1" noChangeArrowheads="1"/>
          </p:cNvSpPr>
          <p:nvPr>
            <p:ph type="body" idx="1"/>
          </p:nvPr>
        </p:nvSpPr>
        <p:spPr>
          <a:xfrm>
            <a:off x="533400" y="2209800"/>
            <a:ext cx="8229600" cy="3276600"/>
          </a:xfrm>
        </p:spPr>
        <p:txBody>
          <a:bodyPr>
            <a:normAutofit fontScale="92500" lnSpcReduction="10000"/>
          </a:bodyPr>
          <a:lstStyle/>
          <a:p>
            <a:pPr marL="0" indent="0" eaLnBrk="1" hangingPunct="1">
              <a:buNone/>
            </a:pPr>
            <a:endParaRPr lang="en-US" dirty="0" smtClean="0">
              <a:solidFill>
                <a:srgbClr val="002060"/>
              </a:solidFill>
              <a:latin typeface="Arial" pitchFamily="34" charset="0"/>
              <a:cs typeface="Arial" pitchFamily="34" charset="0"/>
            </a:endParaRPr>
          </a:p>
          <a:p>
            <a:pPr eaLnBrk="1" hangingPunct="1">
              <a:buBlip>
                <a:blip r:embed="rId3"/>
              </a:buBlip>
            </a:pPr>
            <a:r>
              <a:rPr lang="en-US" dirty="0">
                <a:solidFill>
                  <a:srgbClr val="002060"/>
                </a:solidFill>
                <a:latin typeface="Arial" pitchFamily="34" charset="0"/>
                <a:cs typeface="Arial" pitchFamily="34" charset="0"/>
              </a:rPr>
              <a:t> </a:t>
            </a:r>
            <a:r>
              <a:rPr lang="en-US" dirty="0" smtClean="0">
                <a:solidFill>
                  <a:srgbClr val="002060"/>
                </a:solidFill>
                <a:latin typeface="Arial" pitchFamily="34" charset="0"/>
                <a:cs typeface="Arial" pitchFamily="34" charset="0"/>
              </a:rPr>
              <a:t>Stability</a:t>
            </a:r>
          </a:p>
          <a:p>
            <a:pPr marL="0" indent="0" eaLnBrk="1" hangingPunct="1">
              <a:buNone/>
            </a:pPr>
            <a:endParaRPr lang="en-US" dirty="0" smtClean="0">
              <a:solidFill>
                <a:srgbClr val="002060"/>
              </a:solidFill>
              <a:latin typeface="Arial" pitchFamily="34" charset="0"/>
              <a:cs typeface="Arial" pitchFamily="34" charset="0"/>
            </a:endParaRPr>
          </a:p>
          <a:p>
            <a:pPr>
              <a:buBlip>
                <a:blip r:embed="rId3"/>
              </a:buBlip>
            </a:pPr>
            <a:r>
              <a:rPr lang="en-US" dirty="0" smtClean="0">
                <a:solidFill>
                  <a:srgbClr val="002060"/>
                </a:solidFill>
                <a:latin typeface="Arial" pitchFamily="34" charset="0"/>
                <a:cs typeface="Arial" pitchFamily="34" charset="0"/>
              </a:rPr>
              <a:t> Pressure </a:t>
            </a:r>
            <a:r>
              <a:rPr lang="en-US" dirty="0">
                <a:solidFill>
                  <a:srgbClr val="002060"/>
                </a:solidFill>
                <a:latin typeface="Arial" pitchFamily="34" charset="0"/>
                <a:cs typeface="Arial" pitchFamily="34" charset="0"/>
              </a:rPr>
              <a:t>and hydrostatic </a:t>
            </a:r>
            <a:r>
              <a:rPr lang="en-US" dirty="0" smtClean="0">
                <a:solidFill>
                  <a:srgbClr val="002060"/>
                </a:solidFill>
                <a:latin typeface="Arial" pitchFamily="34" charset="0"/>
                <a:cs typeface="Arial" pitchFamily="34" charset="0"/>
              </a:rPr>
              <a:t>equilibrium</a:t>
            </a:r>
          </a:p>
          <a:p>
            <a:pPr>
              <a:buBlip>
                <a:blip r:embed="rId3"/>
              </a:buBlip>
            </a:pPr>
            <a:endParaRPr lang="en-US" dirty="0">
              <a:solidFill>
                <a:srgbClr val="002060"/>
              </a:solidFill>
              <a:latin typeface="Arial" pitchFamily="34" charset="0"/>
              <a:cs typeface="Arial" pitchFamily="34" charset="0"/>
            </a:endParaRPr>
          </a:p>
          <a:p>
            <a:pPr>
              <a:buBlip>
                <a:blip r:embed="rId3"/>
              </a:buBlip>
            </a:pPr>
            <a:r>
              <a:rPr lang="en-US" dirty="0" smtClean="0">
                <a:solidFill>
                  <a:srgbClr val="002060"/>
                </a:solidFill>
                <a:latin typeface="Arial" pitchFamily="34" charset="0"/>
                <a:cs typeface="Arial" pitchFamily="34" charset="0"/>
              </a:rPr>
              <a:t> Buoyancy</a:t>
            </a:r>
            <a:endParaRPr lang="en-US" dirty="0">
              <a:solidFill>
                <a:srgbClr val="002060"/>
              </a:solidFill>
              <a:latin typeface="Arial" pitchFamily="34" charset="0"/>
              <a:cs typeface="Arial" pitchFamily="34" charset="0"/>
            </a:endParaRPr>
          </a:p>
          <a:p>
            <a:pPr marL="0" indent="0" eaLnBrk="1" hangingPunct="1">
              <a:buNone/>
            </a:pPr>
            <a:endParaRPr lang="en-US"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05382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z="3200" dirty="0" smtClean="0">
                <a:solidFill>
                  <a:srgbClr val="0033CC"/>
                </a:solidFill>
                <a:latin typeface="Arial" pitchFamily="34" charset="0"/>
                <a:cs typeface="Arial" pitchFamily="34" charset="0"/>
              </a:rPr>
              <a:t>Precipitating Convection favors Widely Spaced Clouds (</a:t>
            </a:r>
            <a:r>
              <a:rPr lang="en-US" sz="3200" dirty="0" err="1" smtClean="0">
                <a:solidFill>
                  <a:srgbClr val="0033CC"/>
                </a:solidFill>
                <a:latin typeface="Arial" pitchFamily="34" charset="0"/>
                <a:cs typeface="Arial" pitchFamily="34" charset="0"/>
              </a:rPr>
              <a:t>Bjerknes</a:t>
            </a:r>
            <a:r>
              <a:rPr lang="en-US" sz="3200" dirty="0" smtClean="0">
                <a:solidFill>
                  <a:srgbClr val="0033CC"/>
                </a:solidFill>
                <a:latin typeface="Arial" pitchFamily="34" charset="0"/>
                <a:cs typeface="Arial" pitchFamily="34" charset="0"/>
              </a:rPr>
              <a:t>, 1938)</a:t>
            </a:r>
          </a:p>
        </p:txBody>
      </p:sp>
      <p:pic>
        <p:nvPicPr>
          <p:cNvPr id="113667" name="Picture 3" descr="fig1"/>
          <p:cNvPicPr>
            <a:picLocks noGrp="1" noChangeAspect="1" noChangeArrowheads="1"/>
          </p:cNvPicPr>
          <p:nvPr>
            <p:ph idx="1"/>
          </p:nvPr>
        </p:nvPicPr>
        <p:blipFill>
          <a:blip r:embed="rId2" cstate="print"/>
          <a:srcRect/>
          <a:stretch>
            <a:fillRect/>
          </a:stretch>
        </p:blipFill>
        <p:spPr>
          <a:xfrm>
            <a:off x="1027113" y="1768475"/>
            <a:ext cx="7089775" cy="4187825"/>
          </a:xfrm>
          <a:noFill/>
        </p:spPr>
      </p:pic>
    </p:spTree>
    <p:extLst>
      <p:ext uri="{BB962C8B-B14F-4D97-AF65-F5344CB8AC3E}">
        <p14:creationId xmlns:p14="http://schemas.microsoft.com/office/powerpoint/2010/main" val="34014323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descr="C:\Documents and Settings\Kerry Emanuel\My Documents\My Pictures\September 03, 2003\P1001115.jpg"/>
          <p:cNvPicPr>
            <a:picLocks noChangeAspect="1" noChangeArrowheads="1"/>
          </p:cNvPicPr>
          <p:nvPr/>
        </p:nvPicPr>
        <p:blipFill>
          <a:blip r:embed="rId2" cstate="print"/>
          <a:srcRect/>
          <a:stretch>
            <a:fillRect/>
          </a:stretch>
        </p:blipFill>
        <p:spPr bwMode="auto">
          <a:xfrm>
            <a:off x="0" y="0"/>
            <a:ext cx="9148763" cy="6858000"/>
          </a:xfrm>
          <a:prstGeom prst="rect">
            <a:avLst/>
          </a:prstGeom>
          <a:noFill/>
          <a:ln w="9525">
            <a:noFill/>
            <a:miter lim="800000"/>
            <a:headEnd/>
            <a:tailEnd/>
          </a:ln>
        </p:spPr>
      </p:pic>
    </p:spTree>
    <p:extLst>
      <p:ext uri="{BB962C8B-B14F-4D97-AF65-F5344CB8AC3E}">
        <p14:creationId xmlns:p14="http://schemas.microsoft.com/office/powerpoint/2010/main" val="16622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smtClean="0">
                <a:solidFill>
                  <a:srgbClr val="0033CC"/>
                </a:solidFill>
                <a:effectLst>
                  <a:outerShdw blurRad="38100" dist="38100" dir="2700000" algn="tl">
                    <a:srgbClr val="000000">
                      <a:alpha val="43137"/>
                    </a:srgbClr>
                  </a:outerShdw>
                </a:effectLst>
              </a:rPr>
              <a:t>Properties of Moist Convection</a:t>
            </a:r>
          </a:p>
        </p:txBody>
      </p:sp>
      <p:sp>
        <p:nvSpPr>
          <p:cNvPr id="24580" name="Rectangle 3"/>
          <p:cNvSpPr>
            <a:spLocks noGrp="1" noChangeArrowheads="1"/>
          </p:cNvSpPr>
          <p:nvPr>
            <p:ph type="body" idx="1"/>
          </p:nvPr>
        </p:nvSpPr>
        <p:spPr/>
        <p:txBody>
          <a:bodyPr/>
          <a:lstStyle/>
          <a:p>
            <a:pPr eaLnBrk="1" hangingPunct="1">
              <a:buSzPct val="70000"/>
              <a:buBlip>
                <a:blip r:embed="rId3"/>
              </a:buBlip>
            </a:pPr>
            <a:r>
              <a:rPr lang="en-US" dirty="0" smtClean="0">
                <a:solidFill>
                  <a:srgbClr val="002060"/>
                </a:solidFill>
                <a:latin typeface="Arial" pitchFamily="34" charset="0"/>
                <a:cs typeface="Arial" pitchFamily="34" charset="0"/>
              </a:rPr>
              <a:t>Convective updrafts widely spaced</a:t>
            </a:r>
          </a:p>
          <a:p>
            <a:pPr eaLnBrk="1" hangingPunct="1">
              <a:buSzPct val="70000"/>
              <a:buBlip>
                <a:blip r:embed="rId3"/>
              </a:buBlip>
            </a:pPr>
            <a:r>
              <a:rPr lang="en-US" dirty="0" smtClean="0">
                <a:solidFill>
                  <a:srgbClr val="002060"/>
                </a:solidFill>
                <a:latin typeface="Arial" pitchFamily="34" charset="0"/>
                <a:cs typeface="Arial" pitchFamily="34" charset="0"/>
              </a:rPr>
              <a:t>Surface enthalpy flux equal to vertically integrated radiative cooling</a:t>
            </a:r>
          </a:p>
          <a:p>
            <a:pPr eaLnBrk="1" hangingPunct="1">
              <a:buSzPct val="70000"/>
              <a:buBlip>
                <a:blip r:embed="rId3"/>
              </a:buBlip>
            </a:pPr>
            <a:r>
              <a:rPr lang="en-US" dirty="0" smtClean="0">
                <a:solidFill>
                  <a:srgbClr val="002060"/>
                </a:solidFill>
                <a:latin typeface="Arial" pitchFamily="34" charset="0"/>
                <a:cs typeface="Arial" pitchFamily="34" charset="0"/>
              </a:rPr>
              <a:t> </a:t>
            </a:r>
          </a:p>
          <a:p>
            <a:pPr eaLnBrk="1" hangingPunct="1">
              <a:buSzPct val="70000"/>
              <a:buBlip>
                <a:blip r:embed="rId3"/>
              </a:buBlip>
            </a:pPr>
            <a:r>
              <a:rPr lang="en-US" dirty="0" smtClean="0">
                <a:solidFill>
                  <a:srgbClr val="002060"/>
                </a:solidFill>
                <a:latin typeface="Arial" pitchFamily="34" charset="0"/>
                <a:cs typeface="Arial" pitchFamily="34" charset="0"/>
              </a:rPr>
              <a:t>Precipitation = Evaporation = Radiative Cooling </a:t>
            </a:r>
          </a:p>
          <a:p>
            <a:pPr eaLnBrk="1" hangingPunct="1">
              <a:buSzPct val="70000"/>
              <a:buBlip>
                <a:blip r:embed="rId3"/>
              </a:buBlip>
            </a:pPr>
            <a:r>
              <a:rPr lang="en-US" dirty="0" smtClean="0">
                <a:solidFill>
                  <a:srgbClr val="002060"/>
                </a:solidFill>
                <a:latin typeface="Arial" pitchFamily="34" charset="0"/>
                <a:cs typeface="Arial" pitchFamily="34" charset="0"/>
              </a:rPr>
              <a:t>Radiation and convection </a:t>
            </a:r>
            <a:r>
              <a:rPr lang="en-US" i="1" dirty="0" smtClean="0">
                <a:solidFill>
                  <a:srgbClr val="002060"/>
                </a:solidFill>
                <a:latin typeface="Arial" pitchFamily="34" charset="0"/>
                <a:cs typeface="Arial" pitchFamily="34" charset="0"/>
              </a:rPr>
              <a:t>highly</a:t>
            </a:r>
            <a:r>
              <a:rPr lang="en-US" dirty="0" smtClean="0">
                <a:solidFill>
                  <a:srgbClr val="002060"/>
                </a:solidFill>
                <a:latin typeface="Arial" pitchFamily="34" charset="0"/>
                <a:cs typeface="Arial" pitchFamily="34" charset="0"/>
              </a:rPr>
              <a:t> interactive</a:t>
            </a:r>
          </a:p>
        </p:txBody>
      </p:sp>
      <p:graphicFrame>
        <p:nvGraphicFramePr>
          <p:cNvPr id="24578" name="Object 4"/>
          <p:cNvGraphicFramePr>
            <a:graphicFrameLocks noChangeAspect="1"/>
          </p:cNvGraphicFramePr>
          <p:nvPr>
            <p:extLst>
              <p:ext uri="{D42A27DB-BD31-4B8C-83A1-F6EECF244321}">
                <p14:modId xmlns:p14="http://schemas.microsoft.com/office/powerpoint/2010/main" val="2430923228"/>
              </p:ext>
            </p:extLst>
          </p:nvPr>
        </p:nvGraphicFramePr>
        <p:xfrm>
          <a:off x="1739900" y="3143250"/>
          <a:ext cx="1892300" cy="838200"/>
        </p:xfrm>
        <a:graphic>
          <a:graphicData uri="http://schemas.openxmlformats.org/presentationml/2006/ole">
            <mc:AlternateContent xmlns:mc="http://schemas.openxmlformats.org/markup-compatibility/2006">
              <mc:Choice xmlns:v="urn:schemas-microsoft-com:vml" Requires="v">
                <p:oleObj spid="_x0000_s8210" name="Equation" r:id="rId4" imgW="1892160" imgH="838080" progId="Equation.DSMT4">
                  <p:embed/>
                </p:oleObj>
              </mc:Choice>
              <mc:Fallback>
                <p:oleObj name="Equation" r:id="rId4" imgW="1892160" imgH="838080" progId="Equation.DSMT4">
                  <p:embed/>
                  <p:pic>
                    <p:nvPicPr>
                      <p:cNvPr id="0" name=""/>
                      <p:cNvPicPr>
                        <a:picLocks noChangeAspect="1" noChangeArrowheads="1"/>
                      </p:cNvPicPr>
                      <p:nvPr/>
                    </p:nvPicPr>
                    <p:blipFill>
                      <a:blip r:embed="rId5"/>
                      <a:srcRect/>
                      <a:stretch>
                        <a:fillRect/>
                      </a:stretch>
                    </p:blipFill>
                    <p:spPr bwMode="auto">
                      <a:xfrm>
                        <a:off x="1739900" y="3143250"/>
                        <a:ext cx="1892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232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normAutofit fontScale="90000"/>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Simple Radiative-Convective Model</a:t>
            </a:r>
          </a:p>
        </p:txBody>
      </p:sp>
      <p:pic>
        <p:nvPicPr>
          <p:cNvPr id="25604" name="Picture 4" descr="C:\Documents and Settings\Kerry Emanuel\My Documents\CLASS\CLIMATE\rad_con_simple.tif"/>
          <p:cNvPicPr>
            <a:picLocks noChangeAspect="1" noChangeArrowheads="1"/>
          </p:cNvPicPr>
          <p:nvPr/>
        </p:nvPicPr>
        <p:blipFill>
          <a:blip r:embed="rId3" cstate="print"/>
          <a:srcRect/>
          <a:stretch>
            <a:fillRect/>
          </a:stretch>
        </p:blipFill>
        <p:spPr bwMode="auto">
          <a:xfrm>
            <a:off x="838200" y="1600200"/>
            <a:ext cx="7010400" cy="3282950"/>
          </a:xfrm>
          <a:prstGeom prst="rect">
            <a:avLst/>
          </a:prstGeom>
          <a:noFill/>
          <a:ln w="9525">
            <a:noFill/>
            <a:miter lim="800000"/>
            <a:headEnd/>
            <a:tailEnd/>
          </a:ln>
        </p:spPr>
      </p:pic>
      <p:sp>
        <p:nvSpPr>
          <p:cNvPr id="25605" name="Text Box 5"/>
          <p:cNvSpPr txBox="1">
            <a:spLocks noChangeArrowheads="1"/>
          </p:cNvSpPr>
          <p:nvPr/>
        </p:nvSpPr>
        <p:spPr bwMode="auto">
          <a:xfrm>
            <a:off x="457200" y="5257800"/>
            <a:ext cx="3810000" cy="830997"/>
          </a:xfrm>
          <a:prstGeom prst="rect">
            <a:avLst/>
          </a:prstGeom>
          <a:noFill/>
          <a:ln w="9525">
            <a:noFill/>
            <a:miter lim="800000"/>
            <a:headEnd/>
            <a:tailEnd/>
          </a:ln>
        </p:spPr>
        <p:txBody>
          <a:bodyPr>
            <a:spAutoFit/>
          </a:bodyPr>
          <a:lstStyle/>
          <a:p>
            <a:pPr algn="ctr">
              <a:spcBef>
                <a:spcPct val="50000"/>
              </a:spcBef>
            </a:pPr>
            <a:r>
              <a:rPr lang="en-US" sz="2400" dirty="0">
                <a:solidFill>
                  <a:srgbClr val="0033CC"/>
                </a:solidFill>
                <a:latin typeface="Arial" pitchFamily="34" charset="0"/>
                <a:cs typeface="Arial" pitchFamily="34" charset="0"/>
              </a:rPr>
              <a:t>Enforce convective neutrality:</a:t>
            </a:r>
          </a:p>
        </p:txBody>
      </p:sp>
      <p:graphicFrame>
        <p:nvGraphicFramePr>
          <p:cNvPr id="25602" name="Object 6"/>
          <p:cNvGraphicFramePr>
            <a:graphicFrameLocks noChangeAspect="1"/>
          </p:cNvGraphicFramePr>
          <p:nvPr/>
        </p:nvGraphicFramePr>
        <p:xfrm>
          <a:off x="4495800" y="5181600"/>
          <a:ext cx="2667000" cy="1411288"/>
        </p:xfrm>
        <a:graphic>
          <a:graphicData uri="http://schemas.openxmlformats.org/presentationml/2006/ole">
            <mc:AlternateContent xmlns:mc="http://schemas.openxmlformats.org/markup-compatibility/2006">
              <mc:Choice xmlns:v="urn:schemas-microsoft-com:vml" Requires="v">
                <p:oleObj spid="_x0000_s9234" name="Equation" r:id="rId4" imgW="863280" imgH="457200" progId="Equation.DSMT4">
                  <p:embed/>
                </p:oleObj>
              </mc:Choice>
              <mc:Fallback>
                <p:oleObj name="Equation" r:id="rId4" imgW="86328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5181600"/>
                        <a:ext cx="2667000" cy="1411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409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Documents and Settings\Kerry Emanuel\My Documents\CLASS\CLIMATE\rad_con_simple.tif"/>
          <p:cNvPicPr>
            <a:picLocks noChangeAspect="1" noChangeArrowheads="1"/>
          </p:cNvPicPr>
          <p:nvPr/>
        </p:nvPicPr>
        <p:blipFill>
          <a:blip r:embed="rId3" cstate="print"/>
          <a:srcRect/>
          <a:stretch>
            <a:fillRect/>
          </a:stretch>
        </p:blipFill>
        <p:spPr bwMode="auto">
          <a:xfrm>
            <a:off x="2133600" y="0"/>
            <a:ext cx="4343400" cy="2033588"/>
          </a:xfrm>
          <a:prstGeom prst="rect">
            <a:avLst/>
          </a:prstGeom>
          <a:noFill/>
          <a:ln w="9525">
            <a:noFill/>
            <a:miter lim="800000"/>
            <a:headEnd/>
            <a:tailEnd/>
          </a:ln>
        </p:spPr>
      </p:pic>
      <p:graphicFrame>
        <p:nvGraphicFramePr>
          <p:cNvPr id="26626" name="Object 0"/>
          <p:cNvGraphicFramePr>
            <a:graphicFrameLocks noChangeAspect="1"/>
          </p:cNvGraphicFramePr>
          <p:nvPr/>
        </p:nvGraphicFramePr>
        <p:xfrm>
          <a:off x="914400" y="2209800"/>
          <a:ext cx="7315200" cy="4505325"/>
        </p:xfrm>
        <a:graphic>
          <a:graphicData uri="http://schemas.openxmlformats.org/presentationml/2006/ole">
            <mc:AlternateContent xmlns:mc="http://schemas.openxmlformats.org/markup-compatibility/2006">
              <mc:Choice xmlns:v="urn:schemas-microsoft-com:vml" Requires="v">
                <p:oleObj spid="_x0000_s10258" name="Equation" r:id="rId4" imgW="2844720" imgH="1752480" progId="Equation.DSMT4">
                  <p:embed/>
                </p:oleObj>
              </mc:Choice>
              <mc:Fallback>
                <p:oleObj name="Equation" r:id="rId4" imgW="2844720" imgH="1752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7315200" cy="450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685800" y="2743200"/>
            <a:ext cx="74676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1906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Documents and Settings\Kerry Emanuel\My Documents\CLASS\CLIMATE\rad_con_simple.tif"/>
          <p:cNvPicPr>
            <a:picLocks noChangeAspect="1" noChangeArrowheads="1"/>
          </p:cNvPicPr>
          <p:nvPr/>
        </p:nvPicPr>
        <p:blipFill>
          <a:blip r:embed="rId3" cstate="print"/>
          <a:srcRect/>
          <a:stretch>
            <a:fillRect/>
          </a:stretch>
        </p:blipFill>
        <p:spPr bwMode="auto">
          <a:xfrm>
            <a:off x="2133600" y="0"/>
            <a:ext cx="4343400" cy="2033588"/>
          </a:xfrm>
          <a:prstGeom prst="rect">
            <a:avLst/>
          </a:prstGeom>
          <a:noFill/>
          <a:ln w="9525">
            <a:noFill/>
            <a:miter lim="800000"/>
            <a:headEnd/>
            <a:tailEnd/>
          </a:ln>
        </p:spPr>
      </p:pic>
      <p:graphicFrame>
        <p:nvGraphicFramePr>
          <p:cNvPr id="26626" name="Object 0"/>
          <p:cNvGraphicFramePr>
            <a:graphicFrameLocks noChangeAspect="1"/>
          </p:cNvGraphicFramePr>
          <p:nvPr/>
        </p:nvGraphicFramePr>
        <p:xfrm>
          <a:off x="914400" y="2209800"/>
          <a:ext cx="7315200" cy="4505325"/>
        </p:xfrm>
        <a:graphic>
          <a:graphicData uri="http://schemas.openxmlformats.org/presentationml/2006/ole">
            <mc:AlternateContent xmlns:mc="http://schemas.openxmlformats.org/markup-compatibility/2006">
              <mc:Choice xmlns:v="urn:schemas-microsoft-com:vml" Requires="v">
                <p:oleObj spid="_x0000_s26635" name="Equation" r:id="rId4" imgW="2844720" imgH="1752480" progId="Equation.DSMT4">
                  <p:embed/>
                </p:oleObj>
              </mc:Choice>
              <mc:Fallback>
                <p:oleObj name="Equation" r:id="rId4" imgW="2844720" imgH="1752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7315200" cy="450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685800" y="3429000"/>
            <a:ext cx="74676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53189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Documents and Settings\Kerry Emanuel\My Documents\CLASS\CLIMATE\rad_con_simple.tif"/>
          <p:cNvPicPr>
            <a:picLocks noChangeAspect="1" noChangeArrowheads="1"/>
          </p:cNvPicPr>
          <p:nvPr/>
        </p:nvPicPr>
        <p:blipFill>
          <a:blip r:embed="rId3" cstate="print"/>
          <a:srcRect/>
          <a:stretch>
            <a:fillRect/>
          </a:stretch>
        </p:blipFill>
        <p:spPr bwMode="auto">
          <a:xfrm>
            <a:off x="2133600" y="0"/>
            <a:ext cx="4343400" cy="2033588"/>
          </a:xfrm>
          <a:prstGeom prst="rect">
            <a:avLst/>
          </a:prstGeom>
          <a:noFill/>
          <a:ln w="9525">
            <a:noFill/>
            <a:miter lim="800000"/>
            <a:headEnd/>
            <a:tailEnd/>
          </a:ln>
        </p:spPr>
      </p:pic>
      <p:graphicFrame>
        <p:nvGraphicFramePr>
          <p:cNvPr id="26626" name="Object 0"/>
          <p:cNvGraphicFramePr>
            <a:graphicFrameLocks noChangeAspect="1"/>
          </p:cNvGraphicFramePr>
          <p:nvPr/>
        </p:nvGraphicFramePr>
        <p:xfrm>
          <a:off x="914400" y="2209800"/>
          <a:ext cx="7315200" cy="4505325"/>
        </p:xfrm>
        <a:graphic>
          <a:graphicData uri="http://schemas.openxmlformats.org/presentationml/2006/ole">
            <mc:AlternateContent xmlns:mc="http://schemas.openxmlformats.org/markup-compatibility/2006">
              <mc:Choice xmlns:v="urn:schemas-microsoft-com:vml" Requires="v">
                <p:oleObj spid="_x0000_s27659" name="Equation" r:id="rId4" imgW="2844720" imgH="1752480" progId="Equation.DSMT4">
                  <p:embed/>
                </p:oleObj>
              </mc:Choice>
              <mc:Fallback>
                <p:oleObj name="Equation" r:id="rId4" imgW="2844720" imgH="1752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7315200" cy="450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685800" y="4114800"/>
            <a:ext cx="74676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115021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Documents and Settings\Kerry Emanuel\My Documents\CLASS\CLIMATE\rad_con_simple.tif"/>
          <p:cNvPicPr>
            <a:picLocks noChangeAspect="1" noChangeArrowheads="1"/>
          </p:cNvPicPr>
          <p:nvPr/>
        </p:nvPicPr>
        <p:blipFill>
          <a:blip r:embed="rId3" cstate="print"/>
          <a:srcRect/>
          <a:stretch>
            <a:fillRect/>
          </a:stretch>
        </p:blipFill>
        <p:spPr bwMode="auto">
          <a:xfrm>
            <a:off x="2133600" y="0"/>
            <a:ext cx="4343400" cy="2033588"/>
          </a:xfrm>
          <a:prstGeom prst="rect">
            <a:avLst/>
          </a:prstGeom>
          <a:noFill/>
          <a:ln w="9525">
            <a:noFill/>
            <a:miter lim="800000"/>
            <a:headEnd/>
            <a:tailEnd/>
          </a:ln>
        </p:spPr>
      </p:pic>
      <p:graphicFrame>
        <p:nvGraphicFramePr>
          <p:cNvPr id="26626" name="Object 0"/>
          <p:cNvGraphicFramePr>
            <a:graphicFrameLocks noChangeAspect="1"/>
          </p:cNvGraphicFramePr>
          <p:nvPr/>
        </p:nvGraphicFramePr>
        <p:xfrm>
          <a:off x="914400" y="2209800"/>
          <a:ext cx="7315200" cy="4505325"/>
        </p:xfrm>
        <a:graphic>
          <a:graphicData uri="http://schemas.openxmlformats.org/presentationml/2006/ole">
            <mc:AlternateContent xmlns:mc="http://schemas.openxmlformats.org/markup-compatibility/2006">
              <mc:Choice xmlns:v="urn:schemas-microsoft-com:vml" Requires="v">
                <p:oleObj spid="_x0000_s28683" name="Equation" r:id="rId4" imgW="2844720" imgH="1752480" progId="Equation.DSMT4">
                  <p:embed/>
                </p:oleObj>
              </mc:Choice>
              <mc:Fallback>
                <p:oleObj name="Equation" r:id="rId4" imgW="2844720" imgH="1752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7315200" cy="450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685800" y="5029200"/>
            <a:ext cx="74676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159204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Documents and Settings\Kerry Emanuel\My Documents\CLASS\CLIMATE\rad_con_simple.tif"/>
          <p:cNvPicPr>
            <a:picLocks noChangeAspect="1" noChangeArrowheads="1"/>
          </p:cNvPicPr>
          <p:nvPr/>
        </p:nvPicPr>
        <p:blipFill>
          <a:blip r:embed="rId3" cstate="print"/>
          <a:srcRect/>
          <a:stretch>
            <a:fillRect/>
          </a:stretch>
        </p:blipFill>
        <p:spPr bwMode="auto">
          <a:xfrm>
            <a:off x="2133600" y="0"/>
            <a:ext cx="4343400" cy="2033588"/>
          </a:xfrm>
          <a:prstGeom prst="rect">
            <a:avLst/>
          </a:prstGeom>
          <a:noFill/>
          <a:ln w="9525">
            <a:noFill/>
            <a:miter lim="800000"/>
            <a:headEnd/>
            <a:tailEnd/>
          </a:ln>
        </p:spPr>
      </p:pic>
      <p:graphicFrame>
        <p:nvGraphicFramePr>
          <p:cNvPr id="26626" name="Object 0"/>
          <p:cNvGraphicFramePr>
            <a:graphicFrameLocks noChangeAspect="1"/>
          </p:cNvGraphicFramePr>
          <p:nvPr/>
        </p:nvGraphicFramePr>
        <p:xfrm>
          <a:off x="914400" y="2209800"/>
          <a:ext cx="7315200" cy="4505325"/>
        </p:xfrm>
        <a:graphic>
          <a:graphicData uri="http://schemas.openxmlformats.org/presentationml/2006/ole">
            <mc:AlternateContent xmlns:mc="http://schemas.openxmlformats.org/markup-compatibility/2006">
              <mc:Choice xmlns:v="urn:schemas-microsoft-com:vml" Requires="v">
                <p:oleObj spid="_x0000_s29707" name="Equation" r:id="rId4" imgW="2844720" imgH="1752480" progId="Equation.DSMT4">
                  <p:embed/>
                </p:oleObj>
              </mc:Choice>
              <mc:Fallback>
                <p:oleObj name="Equation" r:id="rId4" imgW="2844720" imgH="1752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7315200" cy="450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685800" y="5791200"/>
            <a:ext cx="7467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499859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Documents and Settings\Kerry Emanuel\My Documents\CLASS\CLIMATE\rad_con_simple.tif"/>
          <p:cNvPicPr>
            <a:picLocks noChangeAspect="1" noChangeArrowheads="1"/>
          </p:cNvPicPr>
          <p:nvPr/>
        </p:nvPicPr>
        <p:blipFill>
          <a:blip r:embed="rId3" cstate="print"/>
          <a:srcRect/>
          <a:stretch>
            <a:fillRect/>
          </a:stretch>
        </p:blipFill>
        <p:spPr bwMode="auto">
          <a:xfrm>
            <a:off x="2133600" y="0"/>
            <a:ext cx="4343400" cy="2033588"/>
          </a:xfrm>
          <a:prstGeom prst="rect">
            <a:avLst/>
          </a:prstGeom>
          <a:noFill/>
          <a:ln w="9525">
            <a:noFill/>
            <a:miter lim="800000"/>
            <a:headEnd/>
            <a:tailEnd/>
          </a:ln>
        </p:spPr>
      </p:pic>
      <p:graphicFrame>
        <p:nvGraphicFramePr>
          <p:cNvPr id="26626" name="Object 0"/>
          <p:cNvGraphicFramePr>
            <a:graphicFrameLocks noChangeAspect="1"/>
          </p:cNvGraphicFramePr>
          <p:nvPr/>
        </p:nvGraphicFramePr>
        <p:xfrm>
          <a:off x="914400" y="2209800"/>
          <a:ext cx="7315200" cy="4505325"/>
        </p:xfrm>
        <a:graphic>
          <a:graphicData uri="http://schemas.openxmlformats.org/presentationml/2006/ole">
            <mc:AlternateContent xmlns:mc="http://schemas.openxmlformats.org/markup-compatibility/2006">
              <mc:Choice xmlns:v="urn:schemas-microsoft-com:vml" Requires="v">
                <p:oleObj spid="_x0000_s30731" name="Equation" r:id="rId4" imgW="2844720" imgH="1752480" progId="Equation.DSMT4">
                  <p:embed/>
                </p:oleObj>
              </mc:Choice>
              <mc:Fallback>
                <p:oleObj name="Equation" r:id="rId4" imgW="2844720" imgH="1752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7315200" cy="450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92083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00FF"/>
                </a:solidFill>
                <a:latin typeface="Arial" pitchFamily="34" charset="0"/>
                <a:cs typeface="Arial" pitchFamily="34" charset="0"/>
              </a:rPr>
              <a:t>Stability</a:t>
            </a:r>
            <a:endParaRPr lang="en-US" dirty="0">
              <a:solidFill>
                <a:srgbClr val="0000FF"/>
              </a:solidFill>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515960" y="3070080"/>
              <a:ext cx="5493960" cy="1356840"/>
            </p14:xfrm>
          </p:contentPart>
        </mc:Choice>
        <mc:Fallback xmlns="">
          <p:pic>
            <p:nvPicPr>
              <p:cNvPr id="5" name="Ink 4"/>
              <p:cNvPicPr/>
              <p:nvPr/>
            </p:nvPicPr>
            <p:blipFill>
              <a:blip r:embed="rId4"/>
              <a:stretch>
                <a:fillRect/>
              </a:stretch>
            </p:blipFill>
            <p:spPr>
              <a:xfrm>
                <a:off x="1512360" y="3065040"/>
                <a:ext cx="5509800" cy="1373760"/>
              </a:xfrm>
              <a:prstGeom prst="rect">
                <a:avLst/>
              </a:prstGeom>
            </p:spPr>
          </p:pic>
        </mc:Fallback>
      </mc:AlternateContent>
    </p:spTree>
    <p:extLst>
      <p:ext uri="{BB962C8B-B14F-4D97-AF65-F5344CB8AC3E}">
        <p14:creationId xmlns:p14="http://schemas.microsoft.com/office/powerpoint/2010/main" val="30417029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74638"/>
            <a:ext cx="8229600" cy="1020762"/>
          </a:xfrm>
        </p:spPr>
        <p:txBody>
          <a:bodyPr/>
          <a:lstStyle/>
          <a:p>
            <a:pPr eaLnBrk="1" hangingPunct="1"/>
            <a:r>
              <a:rPr lang="en-US" sz="2800" smtClean="0"/>
              <a:t>Manabe and Strickler 1964 calculation:</a:t>
            </a:r>
          </a:p>
        </p:txBody>
      </p:sp>
      <p:pic>
        <p:nvPicPr>
          <p:cNvPr id="115715" name="Picture 3" descr="C:\Documents and Settings\Kerry Emanuel\My Documents\CLASS\CLIMATE\rad_equilibrium.tif"/>
          <p:cNvPicPr>
            <a:picLocks noChangeAspect="1" noChangeArrowheads="1"/>
          </p:cNvPicPr>
          <p:nvPr/>
        </p:nvPicPr>
        <p:blipFill>
          <a:blip r:embed="rId2" cstate="print"/>
          <a:srcRect/>
          <a:stretch>
            <a:fillRect/>
          </a:stretch>
        </p:blipFill>
        <p:spPr bwMode="auto">
          <a:xfrm>
            <a:off x="1600200" y="1231900"/>
            <a:ext cx="5788025" cy="5473700"/>
          </a:xfrm>
          <a:prstGeom prst="rect">
            <a:avLst/>
          </a:prstGeom>
          <a:noFill/>
          <a:ln w="9525">
            <a:noFill/>
            <a:miter lim="800000"/>
            <a:headEnd/>
            <a:tailEnd/>
          </a:ln>
        </p:spPr>
      </p:pic>
    </p:spTree>
    <p:extLst>
      <p:ext uri="{BB962C8B-B14F-4D97-AF65-F5344CB8AC3E}">
        <p14:creationId xmlns:p14="http://schemas.microsoft.com/office/powerpoint/2010/main" val="3122840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152400"/>
            <a:ext cx="8229600" cy="792163"/>
          </a:xfrm>
        </p:spPr>
        <p:txBody>
          <a:bodyPr/>
          <a:lstStyle/>
          <a:p>
            <a:pPr eaLnBrk="1" hangingPunct="1"/>
            <a:r>
              <a:rPr lang="en-US"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Hydrostatic equilibrium</a:t>
            </a:r>
          </a:p>
        </p:txBody>
      </p:sp>
      <p:pic>
        <p:nvPicPr>
          <p:cNvPr id="12292" name="Picture 4" descr="C:\Documents and Settings\Kerry Emanuel\My Documents\CLASS\CLIMATE\pressure.tif"/>
          <p:cNvPicPr>
            <a:picLocks noChangeAspect="1" noChangeArrowheads="1"/>
          </p:cNvPicPr>
          <p:nvPr/>
        </p:nvPicPr>
        <p:blipFill>
          <a:blip r:embed="rId4" cstate="print"/>
          <a:srcRect/>
          <a:stretch>
            <a:fillRect/>
          </a:stretch>
        </p:blipFill>
        <p:spPr bwMode="auto">
          <a:xfrm>
            <a:off x="1905000" y="990600"/>
            <a:ext cx="5305425" cy="2498725"/>
          </a:xfrm>
          <a:prstGeom prst="rect">
            <a:avLst/>
          </a:prstGeom>
          <a:noFill/>
          <a:ln w="9525">
            <a:noFill/>
            <a:miter lim="800000"/>
            <a:headEnd/>
            <a:tailEnd/>
          </a:ln>
        </p:spPr>
      </p:pic>
      <p:graphicFrame>
        <p:nvGraphicFramePr>
          <p:cNvPr id="12290" name="Object 0"/>
          <p:cNvGraphicFramePr>
            <a:graphicFrameLocks noChangeAspect="1"/>
          </p:cNvGraphicFramePr>
          <p:nvPr>
            <p:extLst>
              <p:ext uri="{D42A27DB-BD31-4B8C-83A1-F6EECF244321}">
                <p14:modId xmlns:p14="http://schemas.microsoft.com/office/powerpoint/2010/main" val="2928862619"/>
              </p:ext>
            </p:extLst>
          </p:nvPr>
        </p:nvGraphicFramePr>
        <p:xfrm>
          <a:off x="990600" y="3489325"/>
          <a:ext cx="7880350" cy="3241675"/>
        </p:xfrm>
        <a:graphic>
          <a:graphicData uri="http://schemas.openxmlformats.org/presentationml/2006/ole">
            <mc:AlternateContent xmlns:mc="http://schemas.openxmlformats.org/markup-compatibility/2006">
              <mc:Choice xmlns:v="urn:schemas-microsoft-com:vml" Requires="v">
                <p:oleObj spid="_x0000_s1043" name="Equation" r:id="rId5" imgW="3149280" imgH="1295280" progId="Equation.DSMT4">
                  <p:embed/>
                </p:oleObj>
              </mc:Choice>
              <mc:Fallback>
                <p:oleObj name="Equation" r:id="rId5" imgW="3149280" imgH="1295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489325"/>
                        <a:ext cx="7880350" cy="324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2" name="Ink 21"/>
              <p14:cNvContentPartPr/>
              <p14:nvPr/>
            </p14:nvContentPartPr>
            <p14:xfrm>
              <a:off x="5398585" y="5092523"/>
              <a:ext cx="10800" cy="3960"/>
            </p14:xfrm>
          </p:contentPart>
        </mc:Choice>
        <mc:Fallback xmlns="">
          <p:pic>
            <p:nvPicPr>
              <p:cNvPr id="22" name="Ink 21"/>
              <p:cNvPicPr/>
              <p:nvPr/>
            </p:nvPicPr>
            <p:blipFill>
              <a:blip r:embed="rId8"/>
              <a:stretch>
                <a:fillRect/>
              </a:stretch>
            </p:blipFill>
            <p:spPr>
              <a:xfrm>
                <a:off x="5383465" y="5077403"/>
                <a:ext cx="41040" cy="34200"/>
              </a:xfrm>
              <a:prstGeom prst="rect">
                <a:avLst/>
              </a:prstGeom>
            </p:spPr>
          </p:pic>
        </mc:Fallback>
      </mc:AlternateContent>
      <p:sp>
        <p:nvSpPr>
          <p:cNvPr id="12316" name="Rectangle 12315"/>
          <p:cNvSpPr/>
          <p:nvPr/>
        </p:nvSpPr>
        <p:spPr>
          <a:xfrm>
            <a:off x="366712" y="3526446"/>
            <a:ext cx="8624888" cy="314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3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152400"/>
            <a:ext cx="8229600" cy="792163"/>
          </a:xfrm>
        </p:spPr>
        <p:txBody>
          <a:bodyPr/>
          <a:lstStyle/>
          <a:p>
            <a:pPr eaLnBrk="1" hangingPunct="1"/>
            <a:r>
              <a:rPr lang="en-US"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Hydrostatic equilibrium</a:t>
            </a:r>
          </a:p>
        </p:txBody>
      </p:sp>
      <p:pic>
        <p:nvPicPr>
          <p:cNvPr id="12292" name="Picture 4" descr="C:\Documents and Settings\Kerry Emanuel\My Documents\CLASS\CLIMATE\pressure.tif"/>
          <p:cNvPicPr>
            <a:picLocks noChangeAspect="1" noChangeArrowheads="1"/>
          </p:cNvPicPr>
          <p:nvPr/>
        </p:nvPicPr>
        <p:blipFill>
          <a:blip r:embed="rId3" cstate="print"/>
          <a:srcRect/>
          <a:stretch>
            <a:fillRect/>
          </a:stretch>
        </p:blipFill>
        <p:spPr bwMode="auto">
          <a:xfrm>
            <a:off x="1905000" y="990600"/>
            <a:ext cx="5305425" cy="2498725"/>
          </a:xfrm>
          <a:prstGeom prst="rect">
            <a:avLst/>
          </a:prstGeom>
          <a:noFill/>
          <a:ln w="9525">
            <a:noFill/>
            <a:miter lim="800000"/>
            <a:headEnd/>
            <a:tailEnd/>
          </a:ln>
        </p:spPr>
      </p:pic>
      <p:graphicFrame>
        <p:nvGraphicFramePr>
          <p:cNvPr id="12290" name="Object 0"/>
          <p:cNvGraphicFramePr>
            <a:graphicFrameLocks noChangeAspect="1"/>
          </p:cNvGraphicFramePr>
          <p:nvPr>
            <p:extLst>
              <p:ext uri="{D42A27DB-BD31-4B8C-83A1-F6EECF244321}">
                <p14:modId xmlns:p14="http://schemas.microsoft.com/office/powerpoint/2010/main" val="3472641026"/>
              </p:ext>
            </p:extLst>
          </p:nvPr>
        </p:nvGraphicFramePr>
        <p:xfrm>
          <a:off x="990600" y="3489325"/>
          <a:ext cx="7880350" cy="3241675"/>
        </p:xfrm>
        <a:graphic>
          <a:graphicData uri="http://schemas.openxmlformats.org/presentationml/2006/ole">
            <mc:AlternateContent xmlns:mc="http://schemas.openxmlformats.org/markup-compatibility/2006">
              <mc:Choice xmlns:v="urn:schemas-microsoft-com:vml" Requires="v">
                <p:oleObj spid="_x0000_s11281" name="Equation" r:id="rId4" imgW="3149280" imgH="1295280" progId="Equation.DSMT4">
                  <p:embed/>
                </p:oleObj>
              </mc:Choice>
              <mc:Fallback>
                <p:oleObj name="Equation" r:id="rId4" imgW="3149280" imgH="1295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489325"/>
                        <a:ext cx="7880350" cy="324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2" name="Ink 21"/>
              <p14:cNvContentPartPr/>
              <p14:nvPr/>
            </p14:nvContentPartPr>
            <p14:xfrm>
              <a:off x="5398585" y="5092523"/>
              <a:ext cx="10800" cy="3960"/>
            </p14:xfrm>
          </p:contentPart>
        </mc:Choice>
        <mc:Fallback xmlns="">
          <p:pic>
            <p:nvPicPr>
              <p:cNvPr id="22" name="Ink 21"/>
              <p:cNvPicPr/>
              <p:nvPr/>
            </p:nvPicPr>
            <p:blipFill>
              <a:blip r:embed="rId7"/>
              <a:stretch>
                <a:fillRect/>
              </a:stretch>
            </p:blipFill>
            <p:spPr>
              <a:xfrm>
                <a:off x="5383465" y="5077403"/>
                <a:ext cx="41040" cy="34200"/>
              </a:xfrm>
              <a:prstGeom prst="rect">
                <a:avLst/>
              </a:prstGeom>
            </p:spPr>
          </p:pic>
        </mc:Fallback>
      </mc:AlternateContent>
      <p:sp>
        <p:nvSpPr>
          <p:cNvPr id="12316" name="Rectangle 12315"/>
          <p:cNvSpPr/>
          <p:nvPr/>
        </p:nvSpPr>
        <p:spPr>
          <a:xfrm>
            <a:off x="533400" y="4114799"/>
            <a:ext cx="8382000" cy="2551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88961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152400"/>
            <a:ext cx="8229600" cy="792163"/>
          </a:xfrm>
        </p:spPr>
        <p:txBody>
          <a:bodyPr/>
          <a:lstStyle/>
          <a:p>
            <a:pPr eaLnBrk="1" hangingPunct="1"/>
            <a:r>
              <a:rPr lang="en-US"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Hydrostatic equilibrium</a:t>
            </a:r>
          </a:p>
        </p:txBody>
      </p:sp>
      <p:pic>
        <p:nvPicPr>
          <p:cNvPr id="12292" name="Picture 4" descr="C:\Documents and Settings\Kerry Emanuel\My Documents\CLASS\CLIMATE\pressure.tif"/>
          <p:cNvPicPr>
            <a:picLocks noChangeAspect="1" noChangeArrowheads="1"/>
          </p:cNvPicPr>
          <p:nvPr/>
        </p:nvPicPr>
        <p:blipFill>
          <a:blip r:embed="rId3" cstate="print"/>
          <a:srcRect/>
          <a:stretch>
            <a:fillRect/>
          </a:stretch>
        </p:blipFill>
        <p:spPr bwMode="auto">
          <a:xfrm>
            <a:off x="1905000" y="990600"/>
            <a:ext cx="5305425" cy="2498725"/>
          </a:xfrm>
          <a:prstGeom prst="rect">
            <a:avLst/>
          </a:prstGeom>
          <a:noFill/>
          <a:ln w="9525">
            <a:noFill/>
            <a:miter lim="800000"/>
            <a:headEnd/>
            <a:tailEnd/>
          </a:ln>
        </p:spPr>
      </p:pic>
      <p:graphicFrame>
        <p:nvGraphicFramePr>
          <p:cNvPr id="12290" name="Object 0"/>
          <p:cNvGraphicFramePr>
            <a:graphicFrameLocks noChangeAspect="1"/>
          </p:cNvGraphicFramePr>
          <p:nvPr>
            <p:extLst>
              <p:ext uri="{D42A27DB-BD31-4B8C-83A1-F6EECF244321}">
                <p14:modId xmlns:p14="http://schemas.microsoft.com/office/powerpoint/2010/main" val="2128062584"/>
              </p:ext>
            </p:extLst>
          </p:nvPr>
        </p:nvGraphicFramePr>
        <p:xfrm>
          <a:off x="990600" y="3489325"/>
          <a:ext cx="7880350" cy="3241675"/>
        </p:xfrm>
        <a:graphic>
          <a:graphicData uri="http://schemas.openxmlformats.org/presentationml/2006/ole">
            <mc:AlternateContent xmlns:mc="http://schemas.openxmlformats.org/markup-compatibility/2006">
              <mc:Choice xmlns:v="urn:schemas-microsoft-com:vml" Requires="v">
                <p:oleObj spid="_x0000_s12305" name="Equation" r:id="rId4" imgW="3149280" imgH="1295280" progId="Equation.DSMT4">
                  <p:embed/>
                </p:oleObj>
              </mc:Choice>
              <mc:Fallback>
                <p:oleObj name="Equation" r:id="rId4" imgW="3149280" imgH="1295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489325"/>
                        <a:ext cx="7880350" cy="324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2" name="Ink 21"/>
              <p14:cNvContentPartPr/>
              <p14:nvPr/>
            </p14:nvContentPartPr>
            <p14:xfrm>
              <a:off x="5398585" y="5092523"/>
              <a:ext cx="10800" cy="3960"/>
            </p14:xfrm>
          </p:contentPart>
        </mc:Choice>
        <mc:Fallback xmlns="">
          <p:pic>
            <p:nvPicPr>
              <p:cNvPr id="22" name="Ink 21"/>
              <p:cNvPicPr/>
              <p:nvPr/>
            </p:nvPicPr>
            <p:blipFill>
              <a:blip r:embed="rId7"/>
              <a:stretch>
                <a:fillRect/>
              </a:stretch>
            </p:blipFill>
            <p:spPr>
              <a:xfrm>
                <a:off x="5383465" y="5077403"/>
                <a:ext cx="41040" cy="34200"/>
              </a:xfrm>
              <a:prstGeom prst="rect">
                <a:avLst/>
              </a:prstGeom>
            </p:spPr>
          </p:pic>
        </mc:Fallback>
      </mc:AlternateContent>
      <p:sp>
        <p:nvSpPr>
          <p:cNvPr id="12316" name="Rectangle 12315"/>
          <p:cNvSpPr/>
          <p:nvPr/>
        </p:nvSpPr>
        <p:spPr>
          <a:xfrm>
            <a:off x="533400" y="4572000"/>
            <a:ext cx="8382000" cy="2094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6898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463</Words>
  <Application>Microsoft Office PowerPoint</Application>
  <PresentationFormat>On-screen Show (4:3)</PresentationFormat>
  <Paragraphs>111</Paragraphs>
  <Slides>60</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63" baseType="lpstr">
      <vt:lpstr>Office Theme</vt:lpstr>
      <vt:lpstr>1_Office Theme</vt:lpstr>
      <vt:lpstr>Equation</vt:lpstr>
      <vt:lpstr>Full calculation of radiative equilibrium</vt:lpstr>
      <vt:lpstr>Problems with radiative equilibrium solution</vt:lpstr>
      <vt:lpstr>Missing ingredient: Convection</vt:lpstr>
      <vt:lpstr>PowerPoint Presentation</vt:lpstr>
      <vt:lpstr>When is a fluid unstable to convection?</vt:lpstr>
      <vt:lpstr>Stability</vt:lpstr>
      <vt:lpstr>Hydrostatic equilibrium</vt:lpstr>
      <vt:lpstr>Hydrostatic equilibrium</vt:lpstr>
      <vt:lpstr>Hydrostatic equilibrium</vt:lpstr>
      <vt:lpstr>Hydrostatic equilibrium</vt:lpstr>
      <vt:lpstr>Hydrostatic equilibrium</vt:lpstr>
      <vt:lpstr>Buoyancy</vt:lpstr>
      <vt:lpstr>Buoyancy</vt:lpstr>
      <vt:lpstr>Buoyancy</vt:lpstr>
      <vt:lpstr>Buoyancy</vt:lpstr>
      <vt:lpstr>Buoyancy</vt:lpstr>
      <vt:lpstr>Buoyancy</vt:lpstr>
      <vt:lpstr>Pressure distribution in atmosphere at rest</vt:lpstr>
      <vt:lpstr>Pressure distribution in atmosphere at rest</vt:lpstr>
      <vt:lpstr>Pressure distribution in atmosphere at rest</vt:lpstr>
      <vt:lpstr>Pressure distribution in atmosphere at rest</vt:lpstr>
      <vt:lpstr>Pressure distribution in atmosphere at rest</vt:lpstr>
      <vt:lpstr>Buoyancy and Entropy</vt:lpstr>
      <vt:lpstr>The adiabatic lapse rate</vt:lpstr>
      <vt:lpstr>The adiabatic lapse rate</vt:lpstr>
      <vt:lpstr>The adiabatic lapse rate</vt:lpstr>
      <vt:lpstr>The adiabatic lapse rate</vt:lpstr>
      <vt:lpstr>The adiabatic lapse rate</vt:lpstr>
      <vt:lpstr>The adiabatic lapse rate</vt:lpstr>
      <vt:lpstr>The adiabatic lapse rate</vt:lpstr>
      <vt:lpstr>The adiabatic lapse rate</vt:lpstr>
      <vt:lpstr>PowerPoint Presentation</vt:lpstr>
      <vt:lpstr>Model Aircraft Measurements (Renno and Williams, 1995)</vt:lpstr>
      <vt:lpstr>Radiative equilibrium is unstable in the troposphere  Re-calculate equilibrium assuming that tropospheric stability is rendered neutral by convection:   Radiative-Convective Equilibrium</vt:lpstr>
      <vt:lpstr>PowerPoint Presentation</vt:lpstr>
      <vt:lpstr>Above a thin boundary layer, most atmospheric convection involves phase change of water: Moist Convection</vt:lpstr>
      <vt:lpstr>Moist Convection</vt:lpstr>
      <vt:lpstr>Phase Equilibria</vt:lpstr>
      <vt:lpstr>When Saturation Occurs…</vt:lpstr>
      <vt:lpstr>PowerPoint Presentation</vt:lpstr>
      <vt:lpstr>Precipitation Formation</vt:lpstr>
      <vt:lpstr>Phase Equilibria</vt:lpstr>
      <vt:lpstr>Precipitation Formation</vt:lpstr>
      <vt:lpstr>Stability</vt:lpstr>
      <vt:lpstr>Tropical Soundings</vt:lpstr>
      <vt:lpstr>Average density difference between reversibly lifted parcels and their environments, deep Tropics</vt:lpstr>
      <vt:lpstr>“Air-Mass” Showers:</vt:lpstr>
      <vt:lpstr>PowerPoint Presentation</vt:lpstr>
      <vt:lpstr>PowerPoint Presentation</vt:lpstr>
      <vt:lpstr>Precipitating Convection favors Widely Spaced Clouds (Bjerknes, 1938)</vt:lpstr>
      <vt:lpstr>PowerPoint Presentation</vt:lpstr>
      <vt:lpstr>Properties of Moist Convection</vt:lpstr>
      <vt:lpstr>Simple Radiative-Convective Model</vt:lpstr>
      <vt:lpstr>PowerPoint Presentation</vt:lpstr>
      <vt:lpstr>PowerPoint Presentation</vt:lpstr>
      <vt:lpstr>PowerPoint Presentation</vt:lpstr>
      <vt:lpstr>PowerPoint Presentation</vt:lpstr>
      <vt:lpstr>PowerPoint Presentation</vt:lpstr>
      <vt:lpstr>PowerPoint Presentation</vt:lpstr>
      <vt:lpstr>Manabe and Strickler 1964 calculation: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 calculation of radiative equilibrium</dc:title>
  <dc:creator>Brett</dc:creator>
  <cp:lastModifiedBy>Brett</cp:lastModifiedBy>
  <cp:revision>20</cp:revision>
  <dcterms:created xsi:type="dcterms:W3CDTF">2013-07-25T14:04:01Z</dcterms:created>
  <dcterms:modified xsi:type="dcterms:W3CDTF">2014-02-01T17:08:19Z</dcterms:modified>
</cp:coreProperties>
</file>